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8" r:id="rId2"/>
    <p:sldId id="267" r:id="rId3"/>
    <p:sldId id="265" r:id="rId4"/>
    <p:sldId id="266" r:id="rId5"/>
    <p:sldId id="264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90"/>
  </p:normalViewPr>
  <p:slideViewPr>
    <p:cSldViewPr snapToGrid="0" showGuides="1">
      <p:cViewPr varScale="1">
        <p:scale>
          <a:sx n="111" d="100"/>
          <a:sy n="111" d="100"/>
        </p:scale>
        <p:origin x="368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3B1019-3A49-2D48-8F16-3303F6BE7B8A}" type="datetimeFigureOut">
              <a:rPr kumimoji="1" lang="ko-KR" altLang="en-US" smtClean="0"/>
              <a:t>2024. 10. 29.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01606C-6B65-9F48-8D47-7206675DC03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83206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01606C-6B65-9F48-8D47-7206675DC037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1594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6F1F1-1419-8D0B-2500-746DEABA6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6D907CA-C50A-433A-2A8C-E4F9AA4A80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8A837DE-BC37-358A-6096-893AABAB95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C723C6-037E-863D-52BC-72F1442E90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01606C-6B65-9F48-8D47-7206675DC037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3988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270A78-0186-E2D2-78C7-A00FC35CBD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043D8EA-14B4-E387-DC55-8E83AB136A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43E1093-6C47-463F-D7AB-BA2C02E17C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BE97A8-3EC9-BB06-533D-55A2E8DECE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01606C-6B65-9F48-8D47-7206675DC037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7178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F73402-6524-E652-C370-76F1A2339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44D32CB-3722-C2BF-3DE0-624CBEE58A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A6C1538-E36A-2949-34F3-D7B1234A24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1CBB00-D6C8-3563-1396-AB9FDA40AB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01606C-6B65-9F48-8D47-7206675DC037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7340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977D58-825A-DABC-6A0A-8390A84D4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4DCD69E-421F-6E5F-CF46-8601A2627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F98BE73-5A24-9C73-7F04-A723115A12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13B18A-EFDD-2BC1-4378-9129E7E289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01606C-6B65-9F48-8D47-7206675DC037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2115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1FD889-88D7-DCB6-1A7E-DF38C60632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E43E425-2FE6-50DF-80D7-B76C948833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195FEEE-8585-D1A6-22D2-9216A3F1DC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401385-D8F4-6D71-E3FC-FBE736BB44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01606C-6B65-9F48-8D47-7206675DC037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3488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937863-E967-7E29-3B21-080D482F6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EDBE109-D449-456C-F56B-207156E7C3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112F5C0-B726-9F35-CAF3-F00CBA6574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AD85FA-C29C-8268-4E53-11BA47CD61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01606C-6B65-9F48-8D47-7206675DC037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75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B6246-81BC-C1F7-DF15-698FE28F2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296E07-06F8-E311-5FB9-24BCE6ECE5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E8B4C3-3B80-44EE-9DE9-600C0FA44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B9EEC-14D8-45AA-BBA1-F92BDD9E3960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D044BA-6F5E-68B1-01F6-8D26E8A6C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F8C24B-FD69-0DF3-A006-14DBCDC71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88D68-DFA9-407B-A217-E75157470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39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FE3EFE-94F2-2D86-9898-E41CDA9F6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6DF724-0220-BA16-8BAC-3712AA92F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82E1F4-E365-E316-CFE9-128ED743C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B9EEC-14D8-45AA-BBA1-F92BDD9E3960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874EF3-B4FC-9079-B446-FCA550878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A65B9E-EC41-8A9F-2D54-6477B7B77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88D68-DFA9-407B-A217-E75157470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34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AF8F2F1-FF8C-E228-3E1C-E2D2ACC64F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0FFC8F-DEFD-F1F7-B551-74FF58B3B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E96ACB-A507-4727-6FCE-D194CF46D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B9EEC-14D8-45AA-BBA1-F92BDD9E3960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A782F3-A38F-BCD5-72B6-D3F7FD724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B44755-156D-E803-F485-53EBDFAB7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88D68-DFA9-407B-A217-E75157470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102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C28DB-A396-0597-8D50-50BE272F6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EB5881-2D35-253C-436D-0FCB57AD9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B522D9-CF61-A7A0-0BF3-1AD17BC45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B9EEC-14D8-45AA-BBA1-F92BDD9E3960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5CB1A3-6EC7-98D3-D91C-F756400EE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EC0F0A-0BEA-A9FE-EAC9-9298D18CB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88D68-DFA9-407B-A217-E75157470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39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4F9E40-938C-AFEF-BE39-A42F2F44C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32B89B-0129-B06B-C78F-42EFE20AC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2DBA02-EE12-3580-1397-47E04785B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B9EEC-14D8-45AA-BBA1-F92BDD9E3960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041221-A099-0A17-02CE-9435C2549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B985BA-614A-1515-A20F-758ED4084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88D68-DFA9-407B-A217-E75157470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49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FEFA94-9E66-1F1C-4FE4-95C73784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71671E-2DB2-C9BF-A580-32E1AF69BB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FB4925-D6A2-B897-B289-BCBDD9998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C58A95-65E9-B1E2-BDA7-3CEE3EDAE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B9EEC-14D8-45AA-BBA1-F92BDD9E3960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809638-B01C-378C-0D6A-E416E19DD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BA708D-621F-CDA2-0C0D-A6EF88AA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88D68-DFA9-407B-A217-E75157470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238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B7BB7B-D92D-1EA0-4DF2-04B6482CB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6B520-F0E4-A63F-1166-B48025AE0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C83C63-7BD4-E210-1A12-BBF52227A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C47A0CC-2F2A-61B8-E261-D99C32CC8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AE1E810-4B2F-B1AB-AA20-61D1A19D3E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963C68E-555A-884B-36AF-7AC359BE2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B9EEC-14D8-45AA-BBA1-F92BDD9E3960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56500F-8F25-8CC9-13E4-3E244E53A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37DDE26-A6BC-1B3D-6E1F-21A595132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88D68-DFA9-407B-A217-E75157470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56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07FC4-5B71-D2AB-CB3C-40A14CBEE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21FE220-D2B4-1B7B-F9CB-445689054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B9EEC-14D8-45AA-BBA1-F92BDD9E3960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6F1C1C-F798-3B81-02E4-743FA43DC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A7D6F8-D6DB-F3D7-1DC4-2DB5D7FB8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88D68-DFA9-407B-A217-E75157470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94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0C5990A-CC7F-F9CA-D565-9E47B9CEF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B9EEC-14D8-45AA-BBA1-F92BDD9E3960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DBA261-4623-9111-DAB4-389A0620B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01A8AB-5C16-A0F1-7337-253763182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88D68-DFA9-407B-A217-E75157470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86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4C113-385E-5C08-25F8-B45EF96FF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8103A4-99FC-113A-F18E-BC8499A1B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3C680C-2133-68F6-7255-4035F8818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6B71F3-A225-D3F9-86CB-5F585D5AB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B9EEC-14D8-45AA-BBA1-F92BDD9E3960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7E9C7A-C847-1576-DCDE-AC8225A03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85B911-8E44-AA37-F7F1-833275CB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88D68-DFA9-407B-A217-E75157470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874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E25EFD-419F-63E6-0C72-A6D42D0CE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F833699-20E5-AA8B-9D69-FDD9C6ECE8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1CDD21-A038-E86B-391B-084FACF95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6060E5-67F0-F067-D661-358B2A11E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B9EEC-14D8-45AA-BBA1-F92BDD9E3960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670B25-4EB8-1855-3C62-2934A44F3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ABC670-79BD-8A06-A585-8A9C6C48D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88D68-DFA9-407B-A217-E75157470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7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BC3553-60DE-B2D6-E5CA-1AA6F2D19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87026B-FDA8-CC19-1119-9FAF9DA6B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2CFBB-A48D-BDCA-1F5F-2AB7F3B04B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5B9EEC-14D8-45AA-BBA1-F92BDD9E3960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C79D7E-8F2E-3C78-BBF8-CE8329D7C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6D8B9E-727C-63E8-CE07-4FB35AE136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588D68-DFA9-407B-A217-E75157470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84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41248" y="502920"/>
            <a:ext cx="10509504" cy="197510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defRPr lang="ko-KR" altLang="en-US"/>
            </a:pPr>
            <a:r>
              <a:rPr lang="ko-KR" alt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편의시설 안내 서비스</a:t>
            </a:r>
            <a:br>
              <a:rPr lang="en-US" altLang="ko-KR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altLang="ko-KR" sz="4400" dirty="0">
                <a:solidFill>
                  <a:schemeClr val="bg1">
                    <a:lumMod val="50000"/>
                  </a:schemeClr>
                </a:solidFill>
              </a:rPr>
              <a:t>team </a:t>
            </a:r>
            <a:r>
              <a:rPr lang="en-US" altLang="ko-KR" sz="4400" kern="12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SoftWizards</a:t>
            </a:r>
            <a:endParaRPr lang="en-US" altLang="ko-KR" sz="5400" kern="12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507895" y="3527298"/>
            <a:ext cx="2644074" cy="2715768"/>
          </a:xfrm>
        </p:spPr>
        <p:txBody>
          <a:bodyPr vert="horz" lIns="91440" tIns="45720" rIns="91440" bIns="45720" rtlCol="0">
            <a:normAutofit/>
          </a:bodyPr>
          <a:lstStyle/>
          <a:p>
            <a:pPr algn="r">
              <a:defRPr lang="ko-KR" altLang="en-US"/>
            </a:pPr>
            <a:r>
              <a:rPr lang="en-US" altLang="ko-KR" sz="2200" dirty="0"/>
              <a:t>2020920045 </a:t>
            </a:r>
            <a:r>
              <a:rPr lang="ko-KR" altLang="en-US" sz="2200" dirty="0"/>
              <a:t>이운영</a:t>
            </a:r>
          </a:p>
          <a:p>
            <a:pPr algn="r">
              <a:defRPr lang="ko-KR" altLang="en-US"/>
            </a:pPr>
            <a:r>
              <a:rPr lang="en-US" altLang="ko-KR" sz="2200" dirty="0"/>
              <a:t>2020920011 </a:t>
            </a:r>
            <a:r>
              <a:rPr lang="ko-KR" altLang="en-US" sz="2200" dirty="0"/>
              <a:t>김영진</a:t>
            </a:r>
          </a:p>
          <a:p>
            <a:pPr algn="r">
              <a:defRPr lang="ko-KR" altLang="en-US"/>
            </a:pPr>
            <a:r>
              <a:rPr lang="en-US" altLang="ko-KR" sz="2200" dirty="0"/>
              <a:t>2021920057 </a:t>
            </a:r>
            <a:r>
              <a:rPr lang="ko-KR" altLang="en-US" sz="2200" dirty="0"/>
              <a:t>조아영</a:t>
            </a:r>
          </a:p>
          <a:p>
            <a:pPr algn="r">
              <a:defRPr lang="ko-KR" altLang="en-US"/>
            </a:pPr>
            <a:r>
              <a:rPr lang="en-US" altLang="ko-KR" sz="2200" dirty="0"/>
              <a:t>2022280075 </a:t>
            </a:r>
            <a:r>
              <a:rPr lang="ko-KR" altLang="en-US" sz="2200" dirty="0" err="1"/>
              <a:t>조우현</a:t>
            </a:r>
            <a:endParaRPr lang="ko-KR" altLang="en-US" sz="2200" dirty="0"/>
          </a:p>
          <a:p>
            <a:pPr algn="r">
              <a:defRPr lang="ko-KR" altLang="en-US"/>
            </a:pPr>
            <a:r>
              <a:rPr lang="en-US" altLang="ko-KR" sz="2200" dirty="0"/>
              <a:t>2022920035 </a:t>
            </a:r>
            <a:r>
              <a:rPr lang="ko-KR" altLang="en-US" sz="2200" dirty="0" err="1"/>
              <a:t>부김은</a:t>
            </a:r>
            <a:endParaRPr lang="ko-KR" altLang="en-US" sz="2200" dirty="0"/>
          </a:p>
          <a:p>
            <a:pPr algn="r">
              <a:defRPr lang="ko-KR" altLang="en-US"/>
            </a:pPr>
            <a:r>
              <a:rPr lang="en-US" altLang="ko-KR" sz="2200" dirty="0"/>
              <a:t>2020920036 </a:t>
            </a:r>
            <a:r>
              <a:rPr lang="ko-KR" altLang="en-US" sz="2200" dirty="0"/>
              <a:t>유원호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5F161F-870E-A79B-FE3A-90FC71F7A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F5D622C-F8A2-B00C-2567-9E406F6B4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30EDD55-9CF8-9C5F-5E82-50B08D696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altLang="ko-KR" dirty="0"/>
              <a:t>UC004 – </a:t>
            </a:r>
            <a:r>
              <a:rPr lang="ko-KR" altLang="en-US" dirty="0"/>
              <a:t>시설 필터링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AE0CA07-D695-8A7F-40A3-379857A2D4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61FA5-853C-752E-9A9C-179FFEC64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그림 2" descr="지도, 도표, 텍스트이(가) 표시된 사진&#10;&#10;자동 생성된 설명">
            <a:extLst>
              <a:ext uri="{FF2B5EF4-FFF2-40B4-BE49-F238E27FC236}">
                <a16:creationId xmlns:a16="http://schemas.microsoft.com/office/drawing/2014/main" id="{EC744E5C-F39B-4012-9A58-688AC90DE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954" y="2039673"/>
            <a:ext cx="6626046" cy="4172350"/>
          </a:xfrm>
          <a:prstGeom prst="rect">
            <a:avLst/>
          </a:prstGeom>
        </p:spPr>
      </p:pic>
      <p:pic>
        <p:nvPicPr>
          <p:cNvPr id="6" name="그림 5" descr="지도, 도표, 평면도, 텍스트이(가) 표시된 사진&#10;&#10;자동 생성된 설명">
            <a:extLst>
              <a:ext uri="{FF2B5EF4-FFF2-40B4-BE49-F238E27FC236}">
                <a16:creationId xmlns:a16="http://schemas.microsoft.com/office/drawing/2014/main" id="{2E7C50B1-DE43-E898-B69D-01F1D4A3C1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954" y="1971359"/>
            <a:ext cx="6626046" cy="4308975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42CCDE7-655B-75EF-0BFD-BE9DA5E6BF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971537"/>
              </p:ext>
            </p:extLst>
          </p:nvPr>
        </p:nvGraphicFramePr>
        <p:xfrm>
          <a:off x="437322" y="1725181"/>
          <a:ext cx="5128632" cy="4922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7949">
                  <a:extLst>
                    <a:ext uri="{9D8B030D-6E8A-4147-A177-3AD203B41FA5}">
                      <a16:colId xmlns:a16="http://schemas.microsoft.com/office/drawing/2014/main" val="2276224442"/>
                    </a:ext>
                  </a:extLst>
                </a:gridCol>
                <a:gridCol w="3220683">
                  <a:extLst>
                    <a:ext uri="{9D8B030D-6E8A-4147-A177-3AD203B41FA5}">
                      <a16:colId xmlns:a16="http://schemas.microsoft.com/office/drawing/2014/main" val="2236652237"/>
                    </a:ext>
                  </a:extLst>
                </a:gridCol>
              </a:tblGrid>
              <a:tr h="402459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시스템 제목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/>
                        <a:t>유스케이스</a:t>
                      </a:r>
                      <a:r>
                        <a:rPr lang="ko-KR" altLang="en-US" dirty="0"/>
                        <a:t> 명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5590955"/>
                  </a:ext>
                </a:extLst>
              </a:tr>
              <a:tr h="402459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/>
                        <a:t>유스케이스</a:t>
                      </a:r>
                      <a:r>
                        <a:rPr lang="ko-KR" altLang="en-US" dirty="0"/>
                        <a:t> 이름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시설 필터링 </a:t>
                      </a:r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(UC004)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386993"/>
                  </a:ext>
                </a:extLst>
              </a:tr>
              <a:tr h="40245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엑터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전부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1796054"/>
                  </a:ext>
                </a:extLst>
              </a:tr>
              <a:tr h="40245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시작 조건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사이트에 접속한다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7809380"/>
                  </a:ext>
                </a:extLst>
              </a:tr>
              <a:tr h="148395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기본 흐름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/>
                        <a:t>1. </a:t>
                      </a:r>
                      <a:r>
                        <a:rPr lang="ko-KR" altLang="en-US" dirty="0"/>
                        <a:t>사용자가 </a:t>
                      </a:r>
                      <a:r>
                        <a:rPr lang="ko-KR" altLang="en-US" b="1" dirty="0"/>
                        <a:t>카테고리바</a:t>
                      </a:r>
                      <a:r>
                        <a:rPr lang="ko-KR" altLang="en-US" dirty="0"/>
                        <a:t>의 특정 </a:t>
                      </a:r>
                      <a:r>
                        <a:rPr lang="ko-KR" altLang="en-US" b="1" dirty="0"/>
                        <a:t>카테고리를 선택</a:t>
                      </a:r>
                      <a:r>
                        <a:rPr lang="ko-KR" altLang="en-US" b="0" dirty="0"/>
                        <a:t>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algn="l"/>
                      <a:r>
                        <a:rPr lang="en-US" altLang="ko-KR" dirty="0"/>
                        <a:t>2. </a:t>
                      </a:r>
                      <a:r>
                        <a:rPr lang="ko-KR" altLang="en-US" dirty="0"/>
                        <a:t>시스템은 해당 카테고리에 </a:t>
                      </a:r>
                      <a:r>
                        <a:rPr lang="ko-KR" altLang="en-US" b="1" dirty="0"/>
                        <a:t>해당하는 시설 아이콘만</a:t>
                      </a:r>
                      <a:r>
                        <a:rPr lang="ko-KR" altLang="en-US" dirty="0"/>
                        <a:t>을 지도에 </a:t>
                      </a:r>
                      <a:r>
                        <a:rPr lang="ko-KR" altLang="en-US" b="1" dirty="0"/>
                        <a:t>표시</a:t>
                      </a:r>
                      <a:r>
                        <a:rPr lang="ko-KR" altLang="en-US" dirty="0"/>
                        <a:t>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6035552"/>
                  </a:ext>
                </a:extLst>
              </a:tr>
              <a:tr h="115895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대안 흐름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/>
                        <a:t>2A</a:t>
                      </a:r>
                    </a:p>
                    <a:p>
                      <a:pPr algn="l"/>
                      <a:r>
                        <a:rPr lang="en-US" altLang="ko-KR" dirty="0"/>
                        <a:t>1. </a:t>
                      </a:r>
                      <a:r>
                        <a:rPr lang="ko-KR" altLang="en-US" dirty="0"/>
                        <a:t>아이콘이 로딩되지 않을 경우 오류메시지를 </a:t>
                      </a:r>
                      <a:r>
                        <a:rPr lang="ko-KR" altLang="en-US" dirty="0" err="1"/>
                        <a:t>디스플레이한다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2369786"/>
                  </a:ext>
                </a:extLst>
              </a:tr>
              <a:tr h="62405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종료 조건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/>
                        <a:t>사용자가 화면을 닫거나 다른 화면으로 넘어간다</a:t>
                      </a:r>
                      <a:r>
                        <a:rPr lang="en-US" altLang="ko-KR" dirty="0"/>
                        <a:t>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2345759"/>
                  </a:ext>
                </a:extLst>
              </a:tr>
            </a:tbl>
          </a:graphicData>
        </a:graphic>
      </p:graphicFrame>
      <p:pic>
        <p:nvPicPr>
          <p:cNvPr id="7" name="그림 6" descr="지도, 텍스트, 도표, 평면도이(가) 표시된 사진&#10;&#10;자동 생성된 설명">
            <a:extLst>
              <a:ext uri="{FF2B5EF4-FFF2-40B4-BE49-F238E27FC236}">
                <a16:creationId xmlns:a16="http://schemas.microsoft.com/office/drawing/2014/main" id="{C6B84DE3-6EFE-2060-9186-8C5D3C02C1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954" y="1879924"/>
            <a:ext cx="6493524" cy="459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761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322267-40CF-5CBD-8F62-D631D0416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4557577-CFE0-4D89-0688-0943812EC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A5C0C52-39D5-7135-04E3-B619507FE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altLang="ko-KR" dirty="0"/>
              <a:t>UC005 – </a:t>
            </a:r>
            <a:r>
              <a:rPr lang="ko-KR" altLang="en-US" dirty="0"/>
              <a:t>정보 수정 요청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3F16BA3-E9B6-BE68-149D-687B76943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AA1C753-4185-6325-6967-41B473FA0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그림 2" descr="지도, 도표, 텍스트이(가) 표시된 사진&#10;&#10;자동 생성된 설명">
            <a:extLst>
              <a:ext uri="{FF2B5EF4-FFF2-40B4-BE49-F238E27FC236}">
                <a16:creationId xmlns:a16="http://schemas.microsoft.com/office/drawing/2014/main" id="{332E07EA-0338-D816-E476-E2DECA1D46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954" y="2039673"/>
            <a:ext cx="6626046" cy="4172350"/>
          </a:xfrm>
          <a:prstGeom prst="rect">
            <a:avLst/>
          </a:prstGeom>
        </p:spPr>
      </p:pic>
      <p:pic>
        <p:nvPicPr>
          <p:cNvPr id="6" name="그림 5" descr="지도, 도표, 평면도, 텍스트이(가) 표시된 사진&#10;&#10;자동 생성된 설명">
            <a:extLst>
              <a:ext uri="{FF2B5EF4-FFF2-40B4-BE49-F238E27FC236}">
                <a16:creationId xmlns:a16="http://schemas.microsoft.com/office/drawing/2014/main" id="{DEB04A20-9FE7-C72D-580B-2AFA8EB047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954" y="1971359"/>
            <a:ext cx="6626046" cy="4308975"/>
          </a:xfrm>
          <a:prstGeom prst="rect">
            <a:avLst/>
          </a:prstGeom>
        </p:spPr>
      </p:pic>
      <p:pic>
        <p:nvPicPr>
          <p:cNvPr id="7" name="그림 6" descr="지도, 텍스트, 도표, 평면도이(가) 표시된 사진&#10;&#10;자동 생성된 설명">
            <a:extLst>
              <a:ext uri="{FF2B5EF4-FFF2-40B4-BE49-F238E27FC236}">
                <a16:creationId xmlns:a16="http://schemas.microsoft.com/office/drawing/2014/main" id="{1C61BE28-5BC8-ECCF-D79D-DA327A3C8F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954" y="1879924"/>
            <a:ext cx="6493524" cy="4595175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5DF71AE-A8D6-31BF-AAA7-1D06A68735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292778"/>
              </p:ext>
            </p:extLst>
          </p:nvPr>
        </p:nvGraphicFramePr>
        <p:xfrm>
          <a:off x="225329" y="1801850"/>
          <a:ext cx="5340625" cy="4751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7484">
                  <a:extLst>
                    <a:ext uri="{9D8B030D-6E8A-4147-A177-3AD203B41FA5}">
                      <a16:colId xmlns:a16="http://schemas.microsoft.com/office/drawing/2014/main" val="2276224442"/>
                    </a:ext>
                  </a:extLst>
                </a:gridCol>
                <a:gridCol w="3593141">
                  <a:extLst>
                    <a:ext uri="{9D8B030D-6E8A-4147-A177-3AD203B41FA5}">
                      <a16:colId xmlns:a16="http://schemas.microsoft.com/office/drawing/2014/main" val="2236652237"/>
                    </a:ext>
                  </a:extLst>
                </a:gridCol>
              </a:tblGrid>
              <a:tr h="31165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시스템 제목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err="1"/>
                        <a:t>유스케이스</a:t>
                      </a:r>
                      <a:r>
                        <a:rPr lang="ko-KR" altLang="en-US" sz="1400" dirty="0"/>
                        <a:t> 명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5590955"/>
                  </a:ext>
                </a:extLst>
              </a:tr>
              <a:tr h="49742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err="1"/>
                        <a:t>유스케이스</a:t>
                      </a:r>
                      <a:r>
                        <a:rPr lang="ko-KR" altLang="en-US" sz="1400" dirty="0"/>
                        <a:t> 이름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정보 수정 요청 </a:t>
                      </a:r>
                      <a:r>
                        <a:rPr lang="en-US" altLang="ko-KR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(UC005)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386993"/>
                  </a:ext>
                </a:extLst>
              </a:tr>
              <a:tr h="31165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엑터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일반 사용자 전부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1796054"/>
                  </a:ext>
                </a:extLst>
              </a:tr>
              <a:tr h="39195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시작 조건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로그인 되어있어야 한다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7809380"/>
                  </a:ext>
                </a:extLst>
              </a:tr>
              <a:tr h="156334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기본 흐름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/>
                        <a:t>1. </a:t>
                      </a:r>
                      <a:r>
                        <a:rPr lang="ko-KR" altLang="en-US" sz="1400" dirty="0"/>
                        <a:t>사용자는 </a:t>
                      </a:r>
                      <a:r>
                        <a:rPr lang="ko-KR" altLang="en-US" sz="1400" b="1" dirty="0"/>
                        <a:t>시설 아이콘</a:t>
                      </a:r>
                      <a:r>
                        <a:rPr lang="ko-KR" altLang="en-US" sz="1400" dirty="0"/>
                        <a:t>을 </a:t>
                      </a:r>
                      <a:r>
                        <a:rPr lang="ko-KR" altLang="en-US" sz="1400" b="1" dirty="0"/>
                        <a:t>길게 누르거</a:t>
                      </a:r>
                      <a:r>
                        <a:rPr lang="ko-KR" altLang="en-US" sz="1400" dirty="0"/>
                        <a:t>나 </a:t>
                      </a:r>
                      <a:r>
                        <a:rPr lang="ko-KR" altLang="en-US" sz="1400" b="1" dirty="0" err="1"/>
                        <a:t>우클릭</a:t>
                      </a:r>
                      <a:r>
                        <a:rPr lang="ko-KR" altLang="en-US" sz="1400" dirty="0" err="1"/>
                        <a:t>하여</a:t>
                      </a:r>
                      <a:r>
                        <a:rPr lang="ko-KR" altLang="en-US" sz="1400" dirty="0"/>
                        <a:t> 수정 요청 버튼을 누른다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algn="l"/>
                      <a:r>
                        <a:rPr lang="en-US" altLang="ko-KR" sz="1400" dirty="0"/>
                        <a:t>2. </a:t>
                      </a:r>
                      <a:r>
                        <a:rPr lang="ko-KR" altLang="en-US" sz="1400" b="1" dirty="0"/>
                        <a:t>사진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/>
                        <a:t>설명 등을 첨부</a:t>
                      </a:r>
                      <a:r>
                        <a:rPr lang="ko-KR" altLang="en-US" sz="1400" dirty="0"/>
                        <a:t>하여 정보 수정 요청을 </a:t>
                      </a:r>
                      <a:r>
                        <a:rPr lang="ko-KR" altLang="en-US" sz="1400" b="1" dirty="0"/>
                        <a:t>제출</a:t>
                      </a:r>
                      <a:r>
                        <a:rPr lang="ko-KR" altLang="en-US" sz="1400" dirty="0"/>
                        <a:t>한다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algn="l"/>
                      <a:r>
                        <a:rPr lang="en-US" altLang="ko-KR" sz="1400" dirty="0"/>
                        <a:t>3. </a:t>
                      </a:r>
                      <a:r>
                        <a:rPr lang="ko-KR" altLang="en-US" sz="1400" dirty="0"/>
                        <a:t>시스템은 정보 수정 요청을 </a:t>
                      </a:r>
                      <a:r>
                        <a:rPr lang="ko-KR" altLang="en-US" sz="1400" b="1" dirty="0"/>
                        <a:t>저장</a:t>
                      </a:r>
                      <a:r>
                        <a:rPr lang="ko-KR" altLang="en-US" sz="1400" dirty="0"/>
                        <a:t>한다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6035552"/>
                  </a:ext>
                </a:extLst>
              </a:tr>
              <a:tr h="113697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대안 흐름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/>
                        <a:t>1A</a:t>
                      </a:r>
                    </a:p>
                    <a:p>
                      <a:pPr algn="l"/>
                      <a:r>
                        <a:rPr lang="en-US" altLang="ko-KR" sz="1400" dirty="0"/>
                        <a:t>1. </a:t>
                      </a:r>
                      <a:r>
                        <a:rPr lang="ko-KR" altLang="en-US" sz="1400" dirty="0"/>
                        <a:t>수정 요청 버튼을 눌렀을 때 수정 요청 페이지로 넘어가지지 않는다면 오류 메시지를 </a:t>
                      </a:r>
                      <a:r>
                        <a:rPr lang="ko-KR" altLang="en-US" sz="1400" dirty="0" err="1"/>
                        <a:t>디스플레이한다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2369786"/>
                  </a:ext>
                </a:extLst>
              </a:tr>
              <a:tr h="53831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종료 조건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/>
                        <a:t>사용자가 화면을 닫거나 다른 화면으로 넘어간다</a:t>
                      </a:r>
                      <a:r>
                        <a:rPr lang="en-US" altLang="ko-KR" sz="1400" dirty="0"/>
                        <a:t>.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2345759"/>
                  </a:ext>
                </a:extLst>
              </a:tr>
            </a:tbl>
          </a:graphicData>
        </a:graphic>
      </p:graphicFrame>
      <p:pic>
        <p:nvPicPr>
          <p:cNvPr id="8" name="그림 7" descr="텍스트, 도표, 스크린샷, 지도이(가) 표시된 사진&#10;&#10;자동 생성된 설명">
            <a:extLst>
              <a:ext uri="{FF2B5EF4-FFF2-40B4-BE49-F238E27FC236}">
                <a16:creationId xmlns:a16="http://schemas.microsoft.com/office/drawing/2014/main" id="{FAC7998D-74DB-E0D1-117D-5257074BA5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539" y="1957987"/>
            <a:ext cx="6553200" cy="443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145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54B4B1-2502-2953-7C79-8736011A4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D26B258-489F-5CF8-8C75-4D3B1ED72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D5FBE6B-5D36-B09F-EE2C-CF457C6CF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altLang="ko-KR" dirty="0"/>
              <a:t>UC010 – </a:t>
            </a:r>
            <a:r>
              <a:rPr lang="ko-KR" altLang="en-US" dirty="0"/>
              <a:t>페이지 </a:t>
            </a:r>
            <a:r>
              <a:rPr lang="ko-KR" altLang="en-US" dirty="0" err="1"/>
              <a:t>리디렉션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8D0BD8-495D-20B3-E8EE-1AEC01179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1DFB4D9-BC07-E608-AD63-DEA83FF88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B5063E4-CF9F-C297-132A-27A4BA9BC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061505"/>
              </p:ext>
            </p:extLst>
          </p:nvPr>
        </p:nvGraphicFramePr>
        <p:xfrm>
          <a:off x="225287" y="1684565"/>
          <a:ext cx="5289688" cy="4982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4538">
                  <a:extLst>
                    <a:ext uri="{9D8B030D-6E8A-4147-A177-3AD203B41FA5}">
                      <a16:colId xmlns:a16="http://schemas.microsoft.com/office/drawing/2014/main" val="2276224442"/>
                    </a:ext>
                  </a:extLst>
                </a:gridCol>
                <a:gridCol w="3585150">
                  <a:extLst>
                    <a:ext uri="{9D8B030D-6E8A-4147-A177-3AD203B41FA5}">
                      <a16:colId xmlns:a16="http://schemas.microsoft.com/office/drawing/2014/main" val="2236652237"/>
                    </a:ext>
                  </a:extLst>
                </a:gridCol>
              </a:tblGrid>
              <a:tr h="31787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시스템 제목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err="1"/>
                        <a:t>유스케이스</a:t>
                      </a:r>
                      <a:r>
                        <a:rPr lang="ko-KR" altLang="en-US" sz="1400" dirty="0"/>
                        <a:t> 명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5590955"/>
                  </a:ext>
                </a:extLst>
              </a:tr>
              <a:tr h="55628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err="1"/>
                        <a:t>유스케이스</a:t>
                      </a:r>
                      <a:r>
                        <a:rPr lang="ko-KR" altLang="en-US" sz="1400" dirty="0"/>
                        <a:t> 이름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페이지 </a:t>
                      </a:r>
                      <a:r>
                        <a:rPr lang="ko-KR" altLang="en-US" sz="14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리디렉션</a:t>
                      </a:r>
                      <a:r>
                        <a:rPr lang="ko-KR" altLang="en-US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(UC010)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386993"/>
                  </a:ext>
                </a:extLst>
              </a:tr>
              <a:tr h="31787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엑터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전부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1796054"/>
                  </a:ext>
                </a:extLst>
              </a:tr>
              <a:tr h="55628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시작 조건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예약 사이트 및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교내외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사이트에 접속하길 원한다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7809380"/>
                  </a:ext>
                </a:extLst>
              </a:tr>
              <a:tr h="79469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기본 흐름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/>
                        <a:t>1. </a:t>
                      </a:r>
                      <a:r>
                        <a:rPr lang="ko-KR" altLang="en-US" sz="1400" dirty="0"/>
                        <a:t>사용자가 대학행정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대학포털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예약시스템의 </a:t>
                      </a:r>
                      <a:r>
                        <a:rPr lang="ko-KR" altLang="en-US" sz="1400" b="1" dirty="0"/>
                        <a:t>링크를 클릭</a:t>
                      </a:r>
                      <a:r>
                        <a:rPr lang="ko-KR" altLang="en-US" sz="1400" dirty="0"/>
                        <a:t>한다</a:t>
                      </a:r>
                      <a:r>
                        <a:rPr lang="en-US" altLang="ko-KR" sz="1400" dirty="0"/>
                        <a:t>,</a:t>
                      </a:r>
                    </a:p>
                    <a:p>
                      <a:pPr algn="l"/>
                      <a:r>
                        <a:rPr lang="en-US" altLang="ko-KR" sz="1400" dirty="0"/>
                        <a:t>2. </a:t>
                      </a:r>
                      <a:r>
                        <a:rPr lang="ko-KR" altLang="en-US" sz="1400" dirty="0"/>
                        <a:t>해당 페이지로 </a:t>
                      </a:r>
                      <a:r>
                        <a:rPr lang="ko-KR" altLang="en-US" sz="1400" b="1" dirty="0"/>
                        <a:t>리디렉션</a:t>
                      </a:r>
                      <a:r>
                        <a:rPr lang="ko-KR" altLang="en-US" sz="1400" dirty="0"/>
                        <a:t>한다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6035552"/>
                  </a:ext>
                </a:extLst>
              </a:tr>
              <a:tr h="188364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대안 흐름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/>
                        <a:t>2A</a:t>
                      </a:r>
                    </a:p>
                    <a:p>
                      <a:pPr algn="l"/>
                      <a:r>
                        <a:rPr lang="en-US" altLang="ko-KR" sz="1400" dirty="0"/>
                        <a:t>1. </a:t>
                      </a:r>
                      <a:r>
                        <a:rPr lang="ko-KR" altLang="en-US" sz="1400" dirty="0"/>
                        <a:t>해당 페이지로 </a:t>
                      </a:r>
                      <a:r>
                        <a:rPr lang="ko-KR" altLang="en-US" sz="1400" dirty="0" err="1"/>
                        <a:t>리디렉션</a:t>
                      </a:r>
                      <a:r>
                        <a:rPr lang="ko-KR" altLang="en-US" sz="1400" dirty="0"/>
                        <a:t> 실패 시 오류메시지를 </a:t>
                      </a:r>
                      <a:r>
                        <a:rPr lang="ko-KR" altLang="en-US" sz="1400" dirty="0" err="1"/>
                        <a:t>디스플레이한다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algn="l"/>
                      <a:r>
                        <a:rPr lang="en-US" altLang="ko-KR" sz="1400" dirty="0"/>
                        <a:t>2B</a:t>
                      </a:r>
                    </a:p>
                    <a:p>
                      <a:pPr algn="l"/>
                      <a:r>
                        <a:rPr lang="en-US" altLang="ko-KR" sz="1400" dirty="0"/>
                        <a:t>1. </a:t>
                      </a:r>
                      <a:r>
                        <a:rPr lang="ko-KR" altLang="en-US" sz="1400" dirty="0"/>
                        <a:t>미로그인 상태로 인해 해당 페이지로 </a:t>
                      </a:r>
                      <a:r>
                        <a:rPr lang="ko-KR" altLang="en-US" sz="1400" dirty="0" err="1"/>
                        <a:t>리디렉션</a:t>
                      </a:r>
                      <a:r>
                        <a:rPr lang="ko-KR" altLang="en-US" sz="1400" dirty="0"/>
                        <a:t> 실패 시 로그인 페이지로 리디렉션한다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2369786"/>
                  </a:ext>
                </a:extLst>
              </a:tr>
              <a:tr h="55628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종료 조건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/>
                        <a:t>사용자가 화면을 닫거나 다른 화면으로 넘어간다</a:t>
                      </a:r>
                      <a:r>
                        <a:rPr lang="en-US" altLang="ko-KR" sz="1400" dirty="0"/>
                        <a:t>.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2345759"/>
                  </a:ext>
                </a:extLst>
              </a:tr>
            </a:tbl>
          </a:graphicData>
        </a:graphic>
      </p:graphicFrame>
      <p:pic>
        <p:nvPicPr>
          <p:cNvPr id="9" name="그림 8" descr="텍스트, 도표, 폰트, 라인이(가) 표시된 사진&#10;&#10;자동 생성된 설명">
            <a:extLst>
              <a:ext uri="{FF2B5EF4-FFF2-40B4-BE49-F238E27FC236}">
                <a16:creationId xmlns:a16="http://schemas.microsoft.com/office/drawing/2014/main" id="{B585C32B-0B02-3FDA-2646-AA6F882436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412" y="2158922"/>
            <a:ext cx="6534150" cy="403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584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D4CEA2-C4F0-8B98-9899-747DA9C60B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ADFFA4F-B03B-E4B3-8828-0C6389036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0D40F31-AF00-6022-B733-DA3F22061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altLang="ko-KR" dirty="0"/>
              <a:t>Architecture – Client server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2FEFE1-5F02-B13C-1F54-CCDE80B88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B2EFF27-CB9D-E2F3-ABD6-DBEE8806E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8F656B-5247-D867-B2EF-DAE8B560E1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98" t="16562"/>
          <a:stretch/>
        </p:blipFill>
        <p:spPr bwMode="auto">
          <a:xfrm>
            <a:off x="1150779" y="2141492"/>
            <a:ext cx="3284855" cy="406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3A2FDF1-1180-9874-12C5-89643261C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7530" y="1987613"/>
            <a:ext cx="7301948" cy="45259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Times New Roman"/>
              </a:rPr>
              <a:t>Advantage :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Times New Roman"/>
              </a:rPr>
              <a:t>클라이언트 조정 용이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Times New Roman"/>
            </a:endParaRPr>
          </a:p>
          <a:p>
            <a:pPr>
              <a:defRPr/>
            </a:pPr>
            <a:endParaRPr lang="en-US" altLang="ko-KR" dirty="0">
              <a:solidFill>
                <a:prstClr val="black"/>
              </a:solidFill>
              <a:latin typeface="맑은 고딕"/>
              <a:ea typeface="맑은 고딕" panose="020B0503020000020004" pitchFamily="34" charset="-127"/>
              <a:cs typeface="Times New Roman"/>
            </a:endParaRPr>
          </a:p>
          <a:p>
            <a:pPr>
              <a:defRPr/>
            </a:pPr>
            <a:r>
              <a:rPr lang="en-US" altLang="ko-KR" dirty="0">
                <a:solidFill>
                  <a:prstClr val="black"/>
                </a:solidFill>
                <a:latin typeface="맑은 고딕"/>
                <a:ea typeface="맑은 고딕" panose="020B0503020000020004" pitchFamily="34" charset="-127"/>
                <a:cs typeface="Times New Roman"/>
              </a:rPr>
              <a:t>Disadvantage : </a:t>
            </a:r>
            <a:r>
              <a:rPr lang="ko-KR" altLang="en-US" dirty="0">
                <a:ea typeface="맑은 고딕" panose="020B0503020000020004" pitchFamily="50" charset="-127"/>
              </a:rPr>
              <a:t>성능 저하</a:t>
            </a:r>
            <a:r>
              <a:rPr lang="en-US" altLang="ko-KR" dirty="0">
                <a:ea typeface="맑은 고딕" panose="020B0503020000020004" pitchFamily="50" charset="-127"/>
              </a:rPr>
              <a:t> (</a:t>
            </a:r>
            <a:r>
              <a:rPr lang="ko-KR" altLang="en-US" dirty="0">
                <a:ea typeface="맑은 고딕" panose="020B0503020000020004" pitchFamily="50" charset="-127"/>
              </a:rPr>
              <a:t>서버</a:t>
            </a:r>
            <a:r>
              <a:rPr lang="en-US" altLang="ko-KR" dirty="0"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ea typeface="맑은 고딕" panose="020B0503020000020004" pitchFamily="50" charset="-127"/>
              </a:rPr>
              <a:t>과부하</a:t>
            </a:r>
            <a:r>
              <a:rPr lang="en-US" altLang="ko-KR" dirty="0">
                <a:ea typeface="맑은 고딕" panose="020B0503020000020004" pitchFamily="50" charset="-127"/>
              </a:rPr>
              <a:t>)</a:t>
            </a:r>
          </a:p>
          <a:p>
            <a:pPr>
              <a:defRPr/>
            </a:pPr>
            <a:endParaRPr lang="en-US" altLang="ko-KR" dirty="0">
              <a:ea typeface="맑은 고딕" panose="020B0503020000020004" pitchFamily="50" charset="-127"/>
            </a:endParaRPr>
          </a:p>
          <a:p>
            <a:pPr marL="0" indent="0">
              <a:buNone/>
              <a:defRPr/>
            </a:pPr>
            <a:r>
              <a:rPr lang="ko-KR" altLang="en-US" dirty="0">
                <a:ea typeface="맑은 고딕" panose="020B0503020000020004" pitchFamily="50" charset="-127"/>
              </a:rPr>
              <a:t>그러나 과도한 </a:t>
            </a:r>
            <a:r>
              <a:rPr lang="en-US" altLang="ko-KR" dirty="0">
                <a:ea typeface="맑은 고딕" panose="020B0503020000020004" pitchFamily="50" charset="-127"/>
              </a:rPr>
              <a:t>request</a:t>
            </a:r>
            <a:r>
              <a:rPr lang="ko-KR" altLang="en-US" dirty="0">
                <a:ea typeface="맑은 고딕" panose="020B0503020000020004" pitchFamily="50" charset="-127"/>
              </a:rPr>
              <a:t>가 발생하지 않을</a:t>
            </a:r>
            <a:r>
              <a:rPr lang="en-US" altLang="ko-KR" dirty="0"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ea typeface="맑은 고딕" panose="020B0503020000020004" pitchFamily="50" charset="-127"/>
              </a:rPr>
              <a:t>것으로</a:t>
            </a:r>
            <a:r>
              <a:rPr lang="en-US" altLang="ko-KR" dirty="0"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ea typeface="맑은 고딕" panose="020B0503020000020004" pitchFamily="50" charset="-127"/>
              </a:rPr>
              <a:t>예상되므로 치명적인 </a:t>
            </a:r>
            <a:r>
              <a:rPr lang="en-US" altLang="ko-KR" dirty="0">
                <a:ea typeface="맑은 고딕" panose="020B0503020000020004" pitchFamily="50" charset="-127"/>
              </a:rPr>
              <a:t>trade-off</a:t>
            </a:r>
            <a:r>
              <a:rPr lang="ko-KR" altLang="en-US" dirty="0">
                <a:ea typeface="맑은 고딕" panose="020B0503020000020004" pitchFamily="50" charset="-127"/>
              </a:rPr>
              <a:t>가 아닐 것이라 생각</a:t>
            </a:r>
            <a:br>
              <a:rPr lang="en-US" altLang="ko-KR" dirty="0">
                <a:ea typeface="맑은 고딕" panose="020B0503020000020004" pitchFamily="50" charset="-127"/>
              </a:rPr>
            </a:b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78085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B6A7BC-5DB0-3CE0-7F9E-23A098061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A67F226-B7F4-8B7C-93A7-B5FF21F6D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A7B453C-DE1A-87B1-6957-BF238DF80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altLang="ko-KR" dirty="0"/>
              <a:t>Architecture – MVC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E3E5F2-7717-9873-F848-6FDD1C46B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1D06C6-F1E1-A23C-81D6-15CA8EC1E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3FD52E3-9C77-506C-35FD-38A6A2F0D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7530" y="1987613"/>
            <a:ext cx="7301948" cy="4525963"/>
          </a:xfrm>
        </p:spPr>
        <p:txBody>
          <a:bodyPr/>
          <a:lstStyle/>
          <a:p>
            <a:pPr>
              <a:defRPr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Times New Roman"/>
              </a:rPr>
              <a:t>Advantage :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Times New Roman"/>
              </a:rPr>
              <a:t>알림 등의 서비스에 적합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Times New Roman"/>
            </a:endParaRPr>
          </a:p>
          <a:p>
            <a:pPr>
              <a:defRPr/>
            </a:pPr>
            <a:endParaRPr lang="en-US" altLang="ko-KR" dirty="0">
              <a:solidFill>
                <a:prstClr val="black"/>
              </a:solidFill>
              <a:latin typeface="맑은 고딕"/>
              <a:ea typeface="맑은 고딕" panose="020B0503020000020004" pitchFamily="34" charset="-127"/>
              <a:cs typeface="Times New Roman"/>
            </a:endParaRPr>
          </a:p>
          <a:p>
            <a:pPr>
              <a:defRPr/>
            </a:pPr>
            <a:r>
              <a:rPr lang="en-US" altLang="ko-KR" dirty="0">
                <a:solidFill>
                  <a:prstClr val="black"/>
                </a:solidFill>
                <a:latin typeface="맑은 고딕"/>
                <a:ea typeface="맑은 고딕" panose="020B0503020000020004" pitchFamily="34" charset="-127"/>
                <a:cs typeface="Times New Roman"/>
              </a:rPr>
              <a:t>Disadvantage : </a:t>
            </a:r>
            <a:r>
              <a:rPr lang="ko-KR" altLang="en-US" dirty="0">
                <a:ea typeface="맑은 고딕" panose="020B0503020000020004" pitchFamily="50" charset="-127"/>
              </a:rPr>
              <a:t>성능과 자원관리 부담</a:t>
            </a:r>
            <a:endParaRPr lang="en-US" altLang="ko-KR" dirty="0"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dirty="0">
              <a:ea typeface="맑은 고딕" panose="020B0503020000020004" pitchFamily="50" charset="-127"/>
            </a:endParaRPr>
          </a:p>
          <a:p>
            <a:pPr marL="0" indent="0">
              <a:buNone/>
              <a:defRPr/>
            </a:pPr>
            <a:r>
              <a:rPr lang="ko-KR" altLang="en-US" sz="2800" dirty="0">
                <a:ea typeface="맑은 고딕" panose="020B0503020000020004" pitchFamily="50" charset="-127"/>
              </a:rPr>
              <a:t>그러나 본 서비스는 많은 자원이 필요한 서비스가 아닌 가벼운 자원으로도 구현이</a:t>
            </a:r>
            <a:br>
              <a:rPr lang="en-US" altLang="ko-KR" sz="2800" dirty="0">
                <a:ea typeface="맑은 고딕" panose="020B0503020000020004" pitchFamily="50" charset="-127"/>
              </a:rPr>
            </a:br>
            <a:r>
              <a:rPr lang="ko-KR" altLang="en-US" sz="2800" dirty="0">
                <a:ea typeface="맑은 고딕" panose="020B0503020000020004" pitchFamily="50" charset="-127"/>
              </a:rPr>
              <a:t>가능하므로</a:t>
            </a:r>
            <a:r>
              <a:rPr lang="en-US" altLang="ko-KR" sz="2800" dirty="0">
                <a:ea typeface="맑은 고딕" panose="020B0503020000020004" pitchFamily="50" charset="-127"/>
              </a:rPr>
              <a:t> </a:t>
            </a:r>
            <a:r>
              <a:rPr lang="ko-KR" altLang="en-US" sz="2800" dirty="0">
                <a:ea typeface="맑은 고딕" panose="020B0503020000020004" pitchFamily="50" charset="-127"/>
              </a:rPr>
              <a:t>치명적이지 않을 것으로 판단</a:t>
            </a:r>
            <a:br>
              <a:rPr lang="en-US" altLang="ko-KR" sz="3000" dirty="0">
                <a:ea typeface="맑은 고딕" panose="020B0503020000020004" pitchFamily="50" charset="-127"/>
              </a:rPr>
            </a:br>
            <a:endParaRPr kumimoji="0" lang="en-US" altLang="ko-KR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Times New Roman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3B51757-5105-C910-C05E-2BFD19ADF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55" y="2012219"/>
            <a:ext cx="4485429" cy="4216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4373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CB975D-81E7-B284-7494-54293F8B29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A884EE-2FC7-327C-8909-E6302A35E0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074157F-BE82-B1B6-1A8C-F2F2E65FC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altLang="ko-KR" dirty="0"/>
              <a:t>Architecture – Layered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B80355-BFDD-042B-9EE9-A69BDDF05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650FB3-B2B9-8B16-DA5F-72C4FB8E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FA6AE56-10F1-354B-607D-F3A7C381B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7530" y="1987613"/>
            <a:ext cx="7434470" cy="4525963"/>
          </a:xfrm>
        </p:spPr>
        <p:txBody>
          <a:bodyPr/>
          <a:lstStyle/>
          <a:p>
            <a:pPr>
              <a:defRPr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Times New Roman"/>
              </a:rPr>
              <a:t>Advantage :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/>
                <a:cs typeface="+mn-cs"/>
              </a:rPr>
              <a:t>모듈화로 이해와 확장 용이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Times New Roman"/>
            </a:endParaRPr>
          </a:p>
          <a:p>
            <a:pPr>
              <a:defRPr/>
            </a:pPr>
            <a:endParaRPr lang="en-US" altLang="ko-KR" dirty="0">
              <a:solidFill>
                <a:prstClr val="black"/>
              </a:solidFill>
              <a:latin typeface="맑은 고딕"/>
              <a:ea typeface="맑은 고딕" panose="020B0503020000020004" pitchFamily="34" charset="-127"/>
              <a:cs typeface="Times New Roman"/>
            </a:endParaRPr>
          </a:p>
          <a:p>
            <a:pPr>
              <a:defRPr/>
            </a:pPr>
            <a:r>
              <a:rPr lang="en-US" altLang="ko-KR" dirty="0">
                <a:solidFill>
                  <a:prstClr val="black"/>
                </a:solidFill>
                <a:latin typeface="맑은 고딕"/>
                <a:ea typeface="맑은 고딕" panose="020B0503020000020004" pitchFamily="34" charset="-127"/>
                <a:cs typeface="Times New Roman"/>
              </a:rPr>
              <a:t>Disadvantage : 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레이어가 많을 시 성능 저하</a:t>
            </a:r>
            <a:endParaRPr lang="en-US" altLang="ko-KR" dirty="0"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dirty="0">
              <a:ea typeface="맑은 고딕" panose="020B0503020000020004" pitchFamily="50" charset="-127"/>
            </a:endParaRPr>
          </a:p>
          <a:p>
            <a:pPr marL="0" indent="0">
              <a:buNone/>
              <a:defRPr/>
            </a:pP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ea typeface="맑은 고딕"/>
              </a:rPr>
              <a:t>본 서비스는 많은 레이어가 필요하지 않을 것으로 예상</a:t>
            </a:r>
            <a:endParaRPr kumimoji="0" lang="en-US" altLang="ko-KR" b="0" i="0" u="none" strike="noStrike" kern="1200" cap="none" spc="0" normalizeH="0" baseline="0" dirty="0">
              <a:solidFill>
                <a:schemeClr val="tx1"/>
              </a:solidFill>
              <a:ea typeface="맑은 고딕"/>
            </a:endParaRPr>
          </a:p>
          <a:p>
            <a:pPr marL="0" indent="0">
              <a:buNone/>
              <a:defRPr/>
            </a:pPr>
            <a:br>
              <a:rPr lang="en-US" altLang="ko-KR" sz="3000" dirty="0">
                <a:ea typeface="맑은 고딕" panose="020B0503020000020004" pitchFamily="50" charset="-127"/>
              </a:rPr>
            </a:br>
            <a:endParaRPr kumimoji="0" lang="en-US" altLang="ko-KR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Times New Roman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F7BBBD9-3CA5-A4EF-BA53-10B013B819D4}"/>
              </a:ext>
            </a:extLst>
          </p:cNvPr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318818" y="1987613"/>
            <a:ext cx="4229363" cy="35447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83528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9CDB0D-5301-CFA8-F83B-6A88D0E004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924184F-A9C4-259E-DC2F-720DE960B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311B2C6-420E-CCF1-C2B2-74AFE1DFD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Project introduction – </a:t>
            </a:r>
            <a:r>
              <a:rPr lang="ko-KR" altLang="en-US" dirty="0"/>
              <a:t>개발 목적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688549-86F3-F209-B2F4-734F8A1C5C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2258B0-B982-64D8-B57E-C46026EDB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72FFA954-E915-D822-9722-DAFFFA073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50" y="1987613"/>
            <a:ext cx="10972798" cy="4525963"/>
          </a:xfrm>
        </p:spPr>
        <p:txBody>
          <a:bodyPr/>
          <a:lstStyle/>
          <a:p>
            <a:pPr>
              <a:defRPr/>
            </a:pPr>
            <a:r>
              <a:rPr lang="ko-KR" altLang="en-US" sz="3000" dirty="0">
                <a:latin typeface="맑은 고딕"/>
              </a:rPr>
              <a:t> </a:t>
            </a:r>
            <a:r>
              <a:rPr lang="ko-KR" altLang="en-US" sz="3000" b="1" dirty="0">
                <a:latin typeface="맑은 고딕"/>
              </a:rPr>
              <a:t>학생</a:t>
            </a:r>
            <a:r>
              <a:rPr lang="en-US" altLang="ko-KR" sz="3000" dirty="0">
                <a:latin typeface="맑은 고딕"/>
              </a:rPr>
              <a:t>,</a:t>
            </a:r>
            <a:r>
              <a:rPr lang="ko-KR" altLang="en-US" sz="3000" dirty="0">
                <a:latin typeface="맑은 고딕"/>
              </a:rPr>
              <a:t> </a:t>
            </a:r>
            <a:r>
              <a:rPr lang="ko-KR" altLang="en-US" sz="3000" b="1" dirty="0">
                <a:latin typeface="맑은 고딕"/>
              </a:rPr>
              <a:t>교직원</a:t>
            </a:r>
            <a:r>
              <a:rPr lang="en-US" altLang="ko-KR" sz="3000" dirty="0">
                <a:latin typeface="맑은 고딕"/>
              </a:rPr>
              <a:t>,</a:t>
            </a:r>
            <a:r>
              <a:rPr lang="ko-KR" altLang="en-US" sz="3000" dirty="0">
                <a:latin typeface="맑은 고딕"/>
              </a:rPr>
              <a:t> </a:t>
            </a:r>
            <a:r>
              <a:rPr lang="ko-KR" altLang="en-US" sz="3000" b="1" dirty="0">
                <a:latin typeface="맑은 고딕"/>
              </a:rPr>
              <a:t>방문객</a:t>
            </a:r>
            <a:r>
              <a:rPr lang="ko-KR" altLang="en-US" sz="3000" dirty="0">
                <a:latin typeface="맑은 고딕"/>
              </a:rPr>
              <a:t>을 위한 </a:t>
            </a:r>
            <a:r>
              <a:rPr lang="ko-KR" altLang="en-US" sz="3000" b="1" dirty="0">
                <a:latin typeface="맑은 고딕"/>
              </a:rPr>
              <a:t>편의시설 위치 안내 서비스</a:t>
            </a:r>
            <a:r>
              <a:rPr lang="ko-KR" altLang="en-US" sz="3000" dirty="0">
                <a:latin typeface="맑은 고딕"/>
              </a:rPr>
              <a:t> 및 </a:t>
            </a:r>
            <a:r>
              <a:rPr lang="ko-KR" altLang="en-US" sz="3000" b="1" dirty="0">
                <a:latin typeface="맑은 고딕"/>
              </a:rPr>
              <a:t>운동 장소</a:t>
            </a:r>
            <a:r>
              <a:rPr lang="ko-KR" altLang="en-US" sz="3000" dirty="0">
                <a:latin typeface="맑은 고딕"/>
              </a:rPr>
              <a:t>와 </a:t>
            </a:r>
            <a:r>
              <a:rPr lang="ko-KR" altLang="en-US" sz="3000" b="1" dirty="0">
                <a:latin typeface="맑은 고딕"/>
              </a:rPr>
              <a:t>프로그램 안내 서비스</a:t>
            </a:r>
            <a:r>
              <a:rPr lang="ko-KR" altLang="en-US" sz="3000" dirty="0">
                <a:latin typeface="맑은 고딕"/>
              </a:rPr>
              <a:t>를 제공</a:t>
            </a:r>
            <a:endParaRPr lang="en-US" altLang="ko-KR" sz="3000" dirty="0">
              <a:latin typeface="맑은 고딕"/>
            </a:endParaRPr>
          </a:p>
          <a:p>
            <a:pPr>
              <a:defRPr/>
            </a:pPr>
            <a:endParaRPr lang="en-US" altLang="ko-KR" sz="3000" dirty="0">
              <a:latin typeface="맑은 고딕"/>
            </a:endParaRPr>
          </a:p>
          <a:p>
            <a:pPr>
              <a:defRPr/>
            </a:pPr>
            <a:r>
              <a:rPr lang="ko-KR" altLang="en-US" sz="3000" dirty="0">
                <a:latin typeface="맑은 고딕"/>
              </a:rPr>
              <a:t> 사용자가 </a:t>
            </a:r>
            <a:r>
              <a:rPr lang="ko-KR" altLang="en-US" sz="3000" b="1" dirty="0">
                <a:latin typeface="맑은 고딕"/>
              </a:rPr>
              <a:t>편리하고 직관적으로</a:t>
            </a:r>
            <a:r>
              <a:rPr lang="ko-KR" altLang="en-US" sz="3000" dirty="0">
                <a:latin typeface="맑은 고딕"/>
              </a:rPr>
              <a:t> 캠퍼스 내외의 </a:t>
            </a:r>
            <a:r>
              <a:rPr lang="ko-KR" altLang="en-US" sz="3000" b="1" dirty="0">
                <a:latin typeface="맑은 고딕"/>
              </a:rPr>
              <a:t>시설</a:t>
            </a:r>
            <a:r>
              <a:rPr lang="ko-KR" altLang="en-US" sz="3000" dirty="0">
                <a:latin typeface="맑은 고딕"/>
              </a:rPr>
              <a:t>과 </a:t>
            </a:r>
            <a:r>
              <a:rPr lang="ko-KR" altLang="en-US" sz="3000" b="1" dirty="0">
                <a:latin typeface="맑은 고딕"/>
              </a:rPr>
              <a:t>프로그램 정보</a:t>
            </a:r>
            <a:r>
              <a:rPr lang="ko-KR" altLang="en-US" sz="3000" dirty="0">
                <a:latin typeface="맑은 고딕"/>
              </a:rPr>
              <a:t>를 </a:t>
            </a:r>
            <a:r>
              <a:rPr lang="ko-KR" altLang="en-US" sz="3000" b="1" dirty="0">
                <a:latin typeface="맑은 고딕"/>
              </a:rPr>
              <a:t>확인</a:t>
            </a:r>
            <a:r>
              <a:rPr lang="ko-KR" altLang="en-US" sz="3000" dirty="0">
                <a:latin typeface="맑은 고딕"/>
              </a:rPr>
              <a:t>할 수 있도록 도움</a:t>
            </a:r>
          </a:p>
        </p:txBody>
      </p:sp>
    </p:spTree>
    <p:extLst>
      <p:ext uri="{BB962C8B-B14F-4D97-AF65-F5344CB8AC3E}">
        <p14:creationId xmlns:p14="http://schemas.microsoft.com/office/powerpoint/2010/main" val="4275570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94C611-A92A-0F6D-9249-0FF322747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D84A4D5-F869-B3DD-33E7-5AC4EBFCD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C456F01-265B-1E00-2F70-92C1EDB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Project introduction – </a:t>
            </a:r>
            <a:r>
              <a:rPr lang="ko-KR" altLang="en-US" dirty="0"/>
              <a:t>기술적 목표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D6E3E6-BEF7-7699-C01D-603C63653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1AA752-D6B1-273E-04A9-CD12CCA0D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AE392115-179D-1495-9632-D5D34AED8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50" y="1987613"/>
            <a:ext cx="10972798" cy="4525963"/>
          </a:xfrm>
        </p:spPr>
        <p:txBody>
          <a:bodyPr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Times New Roman"/>
              </a:rPr>
              <a:t> 캠퍼스 내 다양한 </a:t>
            </a:r>
            <a:r>
              <a:rPr kumimoji="0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Times New Roman"/>
              </a:rPr>
              <a:t>편의시설</a:t>
            </a:r>
            <a:r>
              <a:rPr kumimoji="0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Times New Roman"/>
              </a:rPr>
              <a:t>(</a:t>
            </a:r>
            <a:r>
              <a:rPr kumimoji="0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Times New Roman"/>
              </a:rPr>
              <a:t>화장실</a:t>
            </a:r>
            <a:r>
              <a:rPr kumimoji="0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Times New Roman"/>
              </a:rPr>
              <a:t>,</a:t>
            </a:r>
            <a:r>
              <a:rPr kumimoji="0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Times New Roman"/>
              </a:rPr>
              <a:t> 정수기</a:t>
            </a:r>
            <a:r>
              <a:rPr kumimoji="0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Times New Roman"/>
              </a:rPr>
              <a:t>,</a:t>
            </a:r>
            <a:r>
              <a:rPr kumimoji="0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Times New Roman"/>
              </a:rPr>
              <a:t> 샤워실 등</a:t>
            </a:r>
            <a:r>
              <a:rPr kumimoji="0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Times New Roman"/>
              </a:rPr>
              <a:t>)</a:t>
            </a:r>
            <a:r>
              <a:rPr kumimoji="0" lang="ko-KR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Times New Roman"/>
              </a:rPr>
              <a:t>의 </a:t>
            </a:r>
            <a:r>
              <a:rPr kumimoji="0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Times New Roman"/>
              </a:rPr>
              <a:t>위치</a:t>
            </a:r>
            <a:r>
              <a:rPr kumimoji="0" lang="ko-KR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Times New Roman"/>
              </a:rPr>
              <a:t>와 </a:t>
            </a:r>
            <a:r>
              <a:rPr kumimoji="0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Times New Roman"/>
              </a:rPr>
              <a:t>실시간 상태 정보</a:t>
            </a:r>
            <a:r>
              <a:rPr kumimoji="0" lang="ko-KR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Times New Roman"/>
              </a:rPr>
              <a:t>를 제공하는 플랫폼을 구축</a:t>
            </a:r>
            <a:endParaRPr kumimoji="0" lang="en-US" altLang="ko-KR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Times New Roman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Times New Roman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Times New Roman"/>
              </a:rPr>
              <a:t> </a:t>
            </a:r>
            <a:r>
              <a:rPr kumimoji="0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Times New Roman"/>
              </a:rPr>
              <a:t>지도</a:t>
            </a:r>
            <a:r>
              <a:rPr kumimoji="0" lang="ko-KR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Times New Roman"/>
              </a:rPr>
              <a:t>를 기반으로 한 </a:t>
            </a:r>
            <a:r>
              <a:rPr kumimoji="0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Times New Roman"/>
              </a:rPr>
              <a:t>사용자 친화적인 </a:t>
            </a:r>
            <a:r>
              <a:rPr kumimoji="0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Times New Roman"/>
              </a:rPr>
              <a:t>UI</a:t>
            </a:r>
            <a:r>
              <a:rPr kumimoji="0" lang="ko-KR" alt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Times New Roman"/>
              </a:rPr>
              <a:t>를</a:t>
            </a:r>
            <a:r>
              <a:rPr kumimoji="0" lang="ko-KR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Times New Roman"/>
              </a:rPr>
              <a:t> 통해 각 시설의 </a:t>
            </a:r>
            <a:r>
              <a:rPr kumimoji="0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Times New Roman"/>
              </a:rPr>
              <a:t>운영 시간</a:t>
            </a:r>
            <a:r>
              <a:rPr kumimoji="0" lang="ko-KR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Times New Roman"/>
              </a:rPr>
              <a:t>과 </a:t>
            </a:r>
            <a:r>
              <a:rPr kumimoji="0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Times New Roman"/>
              </a:rPr>
              <a:t>사용 가능 여부</a:t>
            </a:r>
            <a:r>
              <a:rPr kumimoji="0" lang="ko-KR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Times New Roman"/>
              </a:rPr>
              <a:t>를 </a:t>
            </a:r>
            <a:r>
              <a:rPr kumimoji="0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Times New Roman"/>
              </a:rPr>
              <a:t>시각적</a:t>
            </a:r>
            <a:r>
              <a:rPr kumimoji="0" lang="ko-KR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Times New Roman"/>
              </a:rPr>
              <a:t>으로 제공</a:t>
            </a:r>
            <a:endParaRPr kumimoji="0" lang="en-US" altLang="ko-KR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Times New Roman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Times New Roman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Times New Roman"/>
              </a:rPr>
              <a:t> </a:t>
            </a:r>
            <a:r>
              <a:rPr kumimoji="0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Times New Roman"/>
              </a:rPr>
              <a:t>운동 장소</a:t>
            </a:r>
            <a:r>
              <a:rPr kumimoji="0" lang="ko-KR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Times New Roman"/>
              </a:rPr>
              <a:t>와 </a:t>
            </a:r>
            <a:r>
              <a:rPr kumimoji="0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Times New Roman"/>
              </a:rPr>
              <a:t>프로그램 정보</a:t>
            </a:r>
            <a:r>
              <a:rPr kumimoji="0" lang="ko-KR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Times New Roman"/>
              </a:rPr>
              <a:t>를 통합하여 사용자에게 캠퍼스 내외의 </a:t>
            </a:r>
            <a:r>
              <a:rPr kumimoji="0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Times New Roman"/>
              </a:rPr>
              <a:t>운동 기회</a:t>
            </a:r>
            <a:r>
              <a:rPr kumimoji="0" lang="ko-KR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Times New Roman"/>
              </a:rPr>
              <a:t>를 효과적으로 안내</a:t>
            </a:r>
            <a:endParaRPr kumimoji="0" lang="en-US" altLang="ko-KR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06351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981A87-DCF3-830A-739D-59A9F3844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96D826B-D8DD-B173-0A9A-568F3E20F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396F878-1DEA-9347-C310-FACAC8CDD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Project introduction – </a:t>
            </a:r>
            <a:r>
              <a:rPr lang="ko-KR" altLang="en-US" dirty="0"/>
              <a:t>사업적 목표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C94918-9724-EB0B-38CA-A43F18070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3FDA976-033D-3EB4-6BA8-B1BBB78068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0F4A936B-CAAA-7FB4-994D-984567940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50" y="1987613"/>
            <a:ext cx="10972798" cy="4525963"/>
          </a:xfrm>
        </p:spPr>
        <p:txBody>
          <a:bodyPr/>
          <a:lstStyle/>
          <a:p>
            <a:pPr>
              <a:defRPr/>
            </a:pPr>
            <a:r>
              <a:rPr kumimoji="0" lang="ko-KR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Times New Roman"/>
              </a:rPr>
              <a:t> </a:t>
            </a:r>
            <a:r>
              <a:rPr lang="ko-KR" altLang="en-US" sz="3000" dirty="0">
                <a:latin typeface="맑은 고딕"/>
              </a:rPr>
              <a:t> 대학 커뮤니티 내에서 </a:t>
            </a:r>
            <a:r>
              <a:rPr lang="ko-KR" altLang="en-US" sz="3000" b="1" dirty="0">
                <a:latin typeface="맑은 고딕"/>
              </a:rPr>
              <a:t>시설 접근성</a:t>
            </a:r>
            <a:r>
              <a:rPr lang="ko-KR" altLang="en-US" sz="3000" dirty="0">
                <a:latin typeface="맑은 고딕"/>
              </a:rPr>
              <a:t>을 향상시키고</a:t>
            </a:r>
            <a:r>
              <a:rPr lang="en-US" altLang="ko-KR" sz="3000" dirty="0">
                <a:latin typeface="맑은 고딕"/>
              </a:rPr>
              <a:t>,</a:t>
            </a:r>
            <a:r>
              <a:rPr lang="ko-KR" altLang="en-US" sz="3000" dirty="0">
                <a:latin typeface="맑은 고딕"/>
              </a:rPr>
              <a:t> 캠퍼스 내외에서 건강한 </a:t>
            </a:r>
            <a:r>
              <a:rPr lang="ko-KR" altLang="en-US" sz="3000" b="1" dirty="0">
                <a:latin typeface="맑은 고딕"/>
              </a:rPr>
              <a:t>라이프스타일</a:t>
            </a:r>
            <a:r>
              <a:rPr lang="ko-KR" altLang="en-US" sz="3000" dirty="0">
                <a:latin typeface="맑은 고딕"/>
              </a:rPr>
              <a:t>을 촉진</a:t>
            </a:r>
            <a:endParaRPr lang="en-US" altLang="ko-KR" sz="3000" dirty="0">
              <a:latin typeface="맑은 고딕"/>
            </a:endParaRPr>
          </a:p>
          <a:p>
            <a:pPr>
              <a:defRPr/>
            </a:pPr>
            <a:endParaRPr lang="en-US" altLang="ko-KR" sz="3000" dirty="0">
              <a:latin typeface="맑은 고딕"/>
            </a:endParaRPr>
          </a:p>
          <a:p>
            <a:pPr>
              <a:defRPr/>
            </a:pPr>
            <a:r>
              <a:rPr lang="ko-KR" altLang="en-US" sz="3000" dirty="0">
                <a:latin typeface="맑은 고딕"/>
              </a:rPr>
              <a:t> 사용자들에게 </a:t>
            </a:r>
            <a:r>
              <a:rPr lang="ko-KR" altLang="en-US" sz="3000" b="1" dirty="0">
                <a:latin typeface="맑은 고딕"/>
              </a:rPr>
              <a:t>편리함</a:t>
            </a:r>
            <a:r>
              <a:rPr lang="ko-KR" altLang="en-US" sz="3000" dirty="0">
                <a:latin typeface="맑은 고딕"/>
              </a:rPr>
              <a:t>과 </a:t>
            </a:r>
            <a:r>
              <a:rPr lang="ko-KR" altLang="en-US" sz="3000" b="1" dirty="0">
                <a:latin typeface="맑은 고딕"/>
              </a:rPr>
              <a:t>만족감</a:t>
            </a:r>
            <a:r>
              <a:rPr lang="ko-KR" altLang="en-US" sz="3000" dirty="0">
                <a:latin typeface="맑은 고딕"/>
              </a:rPr>
              <a:t>을 제공하여</a:t>
            </a:r>
            <a:r>
              <a:rPr lang="en-US" altLang="ko-KR" sz="3000" dirty="0">
                <a:latin typeface="맑은 고딕"/>
              </a:rPr>
              <a:t>,</a:t>
            </a:r>
            <a:r>
              <a:rPr lang="ko-KR" altLang="en-US" sz="3000" dirty="0">
                <a:latin typeface="맑은 고딕"/>
              </a:rPr>
              <a:t> 서비스의 </a:t>
            </a:r>
            <a:r>
              <a:rPr lang="ko-KR" altLang="en-US" sz="3000" b="1" dirty="0">
                <a:latin typeface="맑은 고딕"/>
              </a:rPr>
              <a:t>장기적인 활용</a:t>
            </a:r>
            <a:r>
              <a:rPr lang="ko-KR" altLang="en-US" sz="3000" dirty="0">
                <a:latin typeface="맑은 고딕"/>
              </a:rPr>
              <a:t>을 도모</a:t>
            </a:r>
            <a:endParaRPr lang="en-US" altLang="ko-KR" sz="3000" dirty="0"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3455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82D2AF-85BE-A54A-147A-1F26434C02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D8514FC-7821-A26B-8825-4FC4BAD44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430218A-D4A3-B6CF-D8BE-933CCCCBB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altLang="ko-KR" dirty="0"/>
              <a:t>Actor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5A5770-40F8-B90A-1124-64F2F9729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8E9045-F87C-72A6-F752-309BFEF1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0" name="내용 개체 틀 9">
            <a:extLst>
              <a:ext uri="{FF2B5EF4-FFF2-40B4-BE49-F238E27FC236}">
                <a16:creationId xmlns:a16="http://schemas.microsoft.com/office/drawing/2014/main" id="{1676089A-0AEE-594B-AB23-D0C33DE2047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4751" y="1915150"/>
          <a:ext cx="11022498" cy="4462326"/>
        </p:xfrm>
        <a:graphic>
          <a:graphicData uri="http://schemas.openxmlformats.org/drawingml/2006/table">
            <a:tbl>
              <a:tblPr firstRow="1" firstCol="1" bandRow="1"/>
              <a:tblGrid>
                <a:gridCol w="1282936">
                  <a:extLst>
                    <a:ext uri="{9D8B030D-6E8A-4147-A177-3AD203B41FA5}">
                      <a16:colId xmlns:a16="http://schemas.microsoft.com/office/drawing/2014/main" val="210673924"/>
                    </a:ext>
                  </a:extLst>
                </a:gridCol>
                <a:gridCol w="1637450">
                  <a:extLst>
                    <a:ext uri="{9D8B030D-6E8A-4147-A177-3AD203B41FA5}">
                      <a16:colId xmlns:a16="http://schemas.microsoft.com/office/drawing/2014/main" val="4195135498"/>
                    </a:ext>
                  </a:extLst>
                </a:gridCol>
                <a:gridCol w="8102112">
                  <a:extLst>
                    <a:ext uri="{9D8B030D-6E8A-4147-A177-3AD203B41FA5}">
                      <a16:colId xmlns:a16="http://schemas.microsoft.com/office/drawing/2014/main" val="3870880971"/>
                    </a:ext>
                  </a:extLst>
                </a:gridCol>
              </a:tblGrid>
              <a:tr h="489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Actor</a:t>
                      </a:r>
                      <a:r>
                        <a:rPr lang="ko-KR" sz="20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ID</a:t>
                      </a:r>
                      <a:endParaRPr lang="ko-KR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78" marR="76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Actor</a:t>
                      </a:r>
                      <a:endParaRPr lang="ko-KR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78" marR="76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sz="20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설명</a:t>
                      </a:r>
                      <a:endParaRPr lang="ko-KR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78" marR="76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412972"/>
                  </a:ext>
                </a:extLst>
              </a:tr>
              <a:tr h="836085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4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AC001</a:t>
                      </a:r>
                      <a:endParaRPr lang="ko-KR" sz="1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78" marR="76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sz="14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학생</a:t>
                      </a:r>
                    </a:p>
                  </a:txBody>
                  <a:tcPr marL="76278" marR="76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지도를 통해 캠퍼스 내 편의시설 위치 및 정보 탐색 가능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78" marR="76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9728894"/>
                  </a:ext>
                </a:extLst>
              </a:tr>
              <a:tr h="759387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4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AC002</a:t>
                      </a:r>
                      <a:endParaRPr lang="ko-KR" sz="1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78" marR="76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sz="14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교직원</a:t>
                      </a:r>
                    </a:p>
                  </a:txBody>
                  <a:tcPr marL="76278" marR="76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학교 행정을 담당하며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공지사항 등록 및 업데이트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예약 요청 처리</a:t>
                      </a:r>
                      <a:endParaRPr lang="ko-KR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78" marR="76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5669900"/>
                  </a:ext>
                </a:extLst>
              </a:tr>
              <a:tr h="705374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4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AC003</a:t>
                      </a:r>
                      <a:endParaRPr lang="ko-KR" sz="1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78" marR="76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sz="14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방문객</a:t>
                      </a:r>
                    </a:p>
                  </a:txBody>
                  <a:tcPr marL="76278" marR="76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캠퍼스를 방문한 외부인으로서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출입이 허용된 시설에 한해 서비스 이용 가능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78" marR="76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1699017"/>
                  </a:ext>
                </a:extLst>
              </a:tr>
              <a:tr h="836085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4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AC004</a:t>
                      </a:r>
                      <a:endParaRPr lang="ko-KR" sz="1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78" marR="76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sz="14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시설 관리자</a:t>
                      </a:r>
                    </a:p>
                  </a:txBody>
                  <a:tcPr marL="76278" marR="76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시설 유지보수 담당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시설 운영 시간 및 청소 시간 등록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업데이트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상태 정보 관리 가능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78" marR="76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6782901"/>
                  </a:ext>
                </a:extLst>
              </a:tr>
              <a:tr h="836085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4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AC005</a:t>
                      </a:r>
                      <a:endParaRPr lang="ko-KR" sz="1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78" marR="76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sz="14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관리자</a:t>
                      </a:r>
                    </a:p>
                  </a:txBody>
                  <a:tcPr marL="76278" marR="76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시스템 개발 및 유지보수 담당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시설 기능 추가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수정 권한 보유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시스템 접근 권한 관리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성능 개선 작업 수행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78" marR="76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0508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1885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D7B68A-CA91-6958-54E3-BDBD79BCD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81DC18E-D767-05AB-871A-012A229AA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94C4E3A-2ED9-ACDD-B5CB-121B42E4B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altLang="ko-KR"/>
              <a:t>Use case diagram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BD5962-CDF1-8581-8FC7-0A7FA5557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D9BF15-1818-5B74-CE36-539EB97E0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내용 개체 틀 11" descr="도표, 그림, 텍스트, 스케치이(가) 표시된 사진&#10;&#10;자동 생성된 설명">
            <a:extLst>
              <a:ext uri="{FF2B5EF4-FFF2-40B4-BE49-F238E27FC236}">
                <a16:creationId xmlns:a16="http://schemas.microsoft.com/office/drawing/2014/main" id="{EEE878A0-2E1B-DA9F-5846-D44CA4750E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669" y="1807115"/>
            <a:ext cx="7630160" cy="4886960"/>
          </a:xfrm>
        </p:spPr>
      </p:pic>
    </p:spTree>
    <p:extLst>
      <p:ext uri="{BB962C8B-B14F-4D97-AF65-F5344CB8AC3E}">
        <p14:creationId xmlns:p14="http://schemas.microsoft.com/office/powerpoint/2010/main" val="4197682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351ABC-9338-7CA7-A603-8C840857CC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1B000A4-1110-2C8B-2B3C-7B23EDCDE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853816D-5AE8-66EF-F047-F1DD4ACE9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altLang="ko-KR" dirty="0"/>
              <a:t>Specific use cases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F80905-5B16-3AD4-906D-80F363A3C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284FD0-12D6-5249-8FE5-F78679F18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내용 개체 틀 6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909FE830-3992-9B3F-705C-A301F92E5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472" y="681037"/>
            <a:ext cx="6109832" cy="549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432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D2CBD8-2ADA-BD35-5F11-63E2D1314B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0E6AC0D-D340-D861-F41C-638F3851D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B59A699-9648-7B9B-6A16-C790B5610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altLang="ko-KR" dirty="0"/>
              <a:t>UC001 – </a:t>
            </a:r>
            <a:r>
              <a:rPr lang="ko-KR" altLang="en-US" dirty="0"/>
              <a:t>시설 위치 조회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A0CE63-C3CA-59F7-04FC-1B6DBDF41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EB94C1-365F-A355-263B-0E3DF5CE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F2E1106-0B64-A9A7-2813-1E46F28C7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265255"/>
              </p:ext>
            </p:extLst>
          </p:nvPr>
        </p:nvGraphicFramePr>
        <p:xfrm>
          <a:off x="226756" y="1915150"/>
          <a:ext cx="5339198" cy="4421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284">
                  <a:extLst>
                    <a:ext uri="{9D8B030D-6E8A-4147-A177-3AD203B41FA5}">
                      <a16:colId xmlns:a16="http://schemas.microsoft.com/office/drawing/2014/main" val="2276224442"/>
                    </a:ext>
                  </a:extLst>
                </a:gridCol>
                <a:gridCol w="3352914">
                  <a:extLst>
                    <a:ext uri="{9D8B030D-6E8A-4147-A177-3AD203B41FA5}">
                      <a16:colId xmlns:a16="http://schemas.microsoft.com/office/drawing/2014/main" val="2236652237"/>
                    </a:ext>
                  </a:extLst>
                </a:gridCol>
              </a:tblGrid>
              <a:tr h="419549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시스템 제목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/>
                        <a:t>유스케이스</a:t>
                      </a:r>
                      <a:r>
                        <a:rPr lang="ko-KR" altLang="en-US" dirty="0"/>
                        <a:t> 명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5590955"/>
                  </a:ext>
                </a:extLst>
              </a:tr>
              <a:tr h="419549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/>
                        <a:t>유스케이스</a:t>
                      </a:r>
                      <a:r>
                        <a:rPr lang="ko-KR" altLang="en-US" dirty="0"/>
                        <a:t> 이름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시설 위치 조회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(UC001)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386993"/>
                  </a:ext>
                </a:extLst>
              </a:tr>
              <a:tr h="41954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엑터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전부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1796054"/>
                  </a:ext>
                </a:extLst>
              </a:tr>
              <a:tr h="41954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시작 조건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사이트에 접속한다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7809380"/>
                  </a:ext>
                </a:extLst>
              </a:tr>
              <a:tr h="81419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기본 흐름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/>
                        <a:t>1. </a:t>
                      </a:r>
                      <a:r>
                        <a:rPr lang="ko-KR" altLang="en-US" dirty="0"/>
                        <a:t>사용자가 시스템에 접속한다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algn="l"/>
                      <a:r>
                        <a:rPr lang="en-US" altLang="ko-KR" dirty="0"/>
                        <a:t>2. </a:t>
                      </a:r>
                      <a:r>
                        <a:rPr lang="ko-KR" altLang="en-US" dirty="0"/>
                        <a:t>시스템이 캠퍼스 지도와 시설 </a:t>
                      </a:r>
                      <a:r>
                        <a:rPr lang="ko-KR" altLang="en-US" b="1" dirty="0"/>
                        <a:t>아이콘을 </a:t>
                      </a:r>
                      <a:r>
                        <a:rPr lang="ko-KR" altLang="en-US" b="1" dirty="0" err="1"/>
                        <a:t>디스플레이한다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6035552"/>
                  </a:ext>
                </a:extLst>
              </a:tr>
              <a:tr h="105844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대안 흐름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/>
                        <a:t>2A</a:t>
                      </a:r>
                    </a:p>
                    <a:p>
                      <a:pPr algn="l"/>
                      <a:r>
                        <a:rPr lang="en-US" altLang="ko-KR" dirty="0"/>
                        <a:t>1. </a:t>
                      </a:r>
                      <a:r>
                        <a:rPr lang="ko-KR" altLang="en-US" dirty="0"/>
                        <a:t>캠퍼스 지도와 시설 아이콘이 로딩되지 않을 시 오류 메시지를 </a:t>
                      </a:r>
                      <a:r>
                        <a:rPr lang="ko-KR" altLang="en-US" dirty="0" err="1"/>
                        <a:t>디스플레이한다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2369786"/>
                  </a:ext>
                </a:extLst>
              </a:tr>
              <a:tr h="56993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종료 조건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/>
                        <a:t>사용자가 화면을 닫거나 다른 화면으로 넘어간다</a:t>
                      </a:r>
                      <a:r>
                        <a:rPr lang="en-US" altLang="ko-KR" dirty="0"/>
                        <a:t>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2345759"/>
                  </a:ext>
                </a:extLst>
              </a:tr>
            </a:tbl>
          </a:graphicData>
        </a:graphic>
      </p:graphicFrame>
      <p:pic>
        <p:nvPicPr>
          <p:cNvPr id="3" name="그림 2" descr="지도, 도표, 텍스트이(가) 표시된 사진&#10;&#10;자동 생성된 설명">
            <a:extLst>
              <a:ext uri="{FF2B5EF4-FFF2-40B4-BE49-F238E27FC236}">
                <a16:creationId xmlns:a16="http://schemas.microsoft.com/office/drawing/2014/main" id="{2FD68915-DDA7-1205-AD43-2DEAD6D770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954" y="2039673"/>
            <a:ext cx="6626046" cy="417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921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2A15AD-D222-69D0-01BE-920DAEC06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5E05B18-F9E5-90B0-0563-35CBF0DF8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6601EDC-8687-6556-2F0B-F01E75EE7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altLang="ko-KR" dirty="0"/>
              <a:t>UC003 – </a:t>
            </a:r>
            <a:r>
              <a:rPr lang="ko-KR" altLang="en-US" dirty="0"/>
              <a:t>상세 정보 조회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A4BE82-F5CC-A523-26F1-AD75D8710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C926F4A-E695-96A9-24C9-4A4965B1A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그림 2" descr="지도, 도표, 텍스트이(가) 표시된 사진&#10;&#10;자동 생성된 설명">
            <a:extLst>
              <a:ext uri="{FF2B5EF4-FFF2-40B4-BE49-F238E27FC236}">
                <a16:creationId xmlns:a16="http://schemas.microsoft.com/office/drawing/2014/main" id="{9C110559-CCDF-D7B7-C872-28699B2800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954" y="2039673"/>
            <a:ext cx="6626046" cy="4172350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FBCA831-BC11-4383-9D4F-A23AD44F75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36146"/>
              </p:ext>
            </p:extLst>
          </p:nvPr>
        </p:nvGraphicFramePr>
        <p:xfrm>
          <a:off x="436306" y="1694968"/>
          <a:ext cx="5129648" cy="4861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328">
                  <a:extLst>
                    <a:ext uri="{9D8B030D-6E8A-4147-A177-3AD203B41FA5}">
                      <a16:colId xmlns:a16="http://schemas.microsoft.com/office/drawing/2014/main" val="2276224442"/>
                    </a:ext>
                  </a:extLst>
                </a:gridCol>
                <a:gridCol w="3221320">
                  <a:extLst>
                    <a:ext uri="{9D8B030D-6E8A-4147-A177-3AD203B41FA5}">
                      <a16:colId xmlns:a16="http://schemas.microsoft.com/office/drawing/2014/main" val="2236652237"/>
                    </a:ext>
                  </a:extLst>
                </a:gridCol>
              </a:tblGrid>
              <a:tr h="413483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시스템 제목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/>
                        <a:t>유스케이스</a:t>
                      </a:r>
                      <a:r>
                        <a:rPr lang="ko-KR" altLang="en-US" dirty="0"/>
                        <a:t> 명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5590955"/>
                  </a:ext>
                </a:extLst>
              </a:tr>
              <a:tr h="413483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/>
                        <a:t>유스케이스</a:t>
                      </a:r>
                      <a:r>
                        <a:rPr lang="ko-KR" altLang="en-US" dirty="0"/>
                        <a:t> 이름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상세정보 조회 </a:t>
                      </a:r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(UC003)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386993"/>
                  </a:ext>
                </a:extLst>
              </a:tr>
              <a:tr h="41348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엑터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전부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1796054"/>
                  </a:ext>
                </a:extLst>
              </a:tr>
              <a:tr h="41348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시작 조건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사이트에 접속한다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7809380"/>
                  </a:ext>
                </a:extLst>
              </a:tr>
              <a:tr h="15246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기본 흐름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/>
                        <a:t>1. </a:t>
                      </a:r>
                      <a:r>
                        <a:rPr lang="ko-KR" altLang="en-US" dirty="0"/>
                        <a:t>사용자가 지도 상의 </a:t>
                      </a:r>
                      <a:r>
                        <a:rPr lang="ko-KR" altLang="en-US" b="1" dirty="0"/>
                        <a:t>시설 아이콘</a:t>
                      </a:r>
                      <a:r>
                        <a:rPr lang="ko-KR" altLang="en-US" b="0" dirty="0"/>
                        <a:t>을</a:t>
                      </a:r>
                      <a:r>
                        <a:rPr lang="ko-KR" altLang="en-US" b="1" dirty="0"/>
                        <a:t> 터치 </a:t>
                      </a:r>
                      <a:r>
                        <a:rPr lang="ko-KR" altLang="en-US" b="0" dirty="0"/>
                        <a:t>혹은</a:t>
                      </a:r>
                      <a:r>
                        <a:rPr lang="ko-KR" altLang="en-US" b="1" dirty="0"/>
                        <a:t> 클릭</a:t>
                      </a:r>
                      <a:r>
                        <a:rPr lang="ko-KR" altLang="en-US" dirty="0"/>
                        <a:t>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algn="l"/>
                      <a:r>
                        <a:rPr lang="en-US" altLang="ko-KR" dirty="0"/>
                        <a:t>2. </a:t>
                      </a:r>
                      <a:r>
                        <a:rPr lang="ko-KR" altLang="en-US" dirty="0"/>
                        <a:t>시스템은 해당 시설에 대한 상세정보가 담긴 </a:t>
                      </a:r>
                      <a:r>
                        <a:rPr lang="ko-KR" altLang="en-US" b="1" dirty="0"/>
                        <a:t>팝업창</a:t>
                      </a:r>
                      <a:r>
                        <a:rPr lang="ko-KR" altLang="en-US" dirty="0"/>
                        <a:t>을 </a:t>
                      </a:r>
                      <a:r>
                        <a:rPr lang="ko-KR" altLang="en-US" dirty="0" err="1"/>
                        <a:t>디스플레이한다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6035552"/>
                  </a:ext>
                </a:extLst>
              </a:tr>
              <a:tr h="104314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대안 흐름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/>
                        <a:t>2A</a:t>
                      </a:r>
                    </a:p>
                    <a:p>
                      <a:pPr algn="l"/>
                      <a:r>
                        <a:rPr lang="en-US" altLang="ko-KR" dirty="0"/>
                        <a:t>1. </a:t>
                      </a:r>
                      <a:r>
                        <a:rPr lang="ko-KR" altLang="en-US" dirty="0"/>
                        <a:t>팝업창이 열리지 않을 경우 오류메시지를 </a:t>
                      </a:r>
                      <a:r>
                        <a:rPr lang="ko-KR" altLang="en-US" dirty="0" err="1"/>
                        <a:t>디스플레이한다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2369786"/>
                  </a:ext>
                </a:extLst>
              </a:tr>
              <a:tr h="63251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종료 조건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/>
                        <a:t>사용자가 화면을 닫거나 다른 화면으로 넘어간다</a:t>
                      </a:r>
                      <a:r>
                        <a:rPr lang="en-US" altLang="ko-KR" dirty="0"/>
                        <a:t>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2345759"/>
                  </a:ext>
                </a:extLst>
              </a:tr>
            </a:tbl>
          </a:graphicData>
        </a:graphic>
      </p:graphicFrame>
      <p:pic>
        <p:nvPicPr>
          <p:cNvPr id="6" name="그림 5" descr="지도, 도표, 평면도, 텍스트이(가) 표시된 사진&#10;&#10;자동 생성된 설명">
            <a:extLst>
              <a:ext uri="{FF2B5EF4-FFF2-40B4-BE49-F238E27FC236}">
                <a16:creationId xmlns:a16="http://schemas.microsoft.com/office/drawing/2014/main" id="{0CA98290-425B-ADD9-379D-E5B80DA52B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954" y="1971359"/>
            <a:ext cx="6626046" cy="430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195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714</Words>
  <Application>Microsoft Macintosh PowerPoint</Application>
  <PresentationFormat>와이드스크린</PresentationFormat>
  <Paragraphs>156</Paragraphs>
  <Slides>15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맑은 고딕</vt:lpstr>
      <vt:lpstr>Aptos</vt:lpstr>
      <vt:lpstr>Aptos Display</vt:lpstr>
      <vt:lpstr>Arial</vt:lpstr>
      <vt:lpstr>Calibri</vt:lpstr>
      <vt:lpstr>Office 테마</vt:lpstr>
      <vt:lpstr>편의시설 안내 서비스 team SoftWizards</vt:lpstr>
      <vt:lpstr>Project introduction – 개발 목적</vt:lpstr>
      <vt:lpstr>Project introduction – 기술적 목표</vt:lpstr>
      <vt:lpstr>Project introduction – 사업적 목표</vt:lpstr>
      <vt:lpstr>Actor</vt:lpstr>
      <vt:lpstr>Use case diagram</vt:lpstr>
      <vt:lpstr>Specific use cases</vt:lpstr>
      <vt:lpstr>UC001 – 시설 위치 조회</vt:lpstr>
      <vt:lpstr>UC003 – 상세 정보 조회</vt:lpstr>
      <vt:lpstr>UC004 – 시설 필터링</vt:lpstr>
      <vt:lpstr>UC005 – 정보 수정 요청</vt:lpstr>
      <vt:lpstr>UC010 – 페이지 리디렉션</vt:lpstr>
      <vt:lpstr>Architecture – Client server</vt:lpstr>
      <vt:lpstr>Architecture – MVC</vt:lpstr>
      <vt:lpstr>Architecture – Layered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Moon Bui</dc:creator>
  <cp:lastModifiedBy>이운영</cp:lastModifiedBy>
  <cp:revision>5</cp:revision>
  <dcterms:created xsi:type="dcterms:W3CDTF">2024-10-28T10:23:02Z</dcterms:created>
  <dcterms:modified xsi:type="dcterms:W3CDTF">2024-10-29T01:57:00Z</dcterms:modified>
</cp:coreProperties>
</file>