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5" r:id="rId5"/>
    <p:sldId id="262" r:id="rId6"/>
    <p:sldId id="260" r:id="rId7"/>
    <p:sldId id="266" r:id="rId8"/>
    <p:sldId id="264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pos="7378" userDrawn="1">
          <p15:clr>
            <a:srgbClr val="A4A3A4"/>
          </p15:clr>
        </p15:guide>
        <p15:guide id="4" orient="horz" pos="459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2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744" y="100"/>
      </p:cViewPr>
      <p:guideLst>
        <p:guide orient="horz" pos="2160"/>
        <p:guide pos="302"/>
        <p:guide pos="7378"/>
        <p:guide orient="horz" pos="459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C3455B5-B8A5-92A3-BF1F-8DDAE6B9E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DB365BF-77AA-BFE8-7DDF-2DE06C64C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12848C1-2F6A-157D-A605-329A61AC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FFD2-48FB-46A4-9069-B0667DB47177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8AC87BD-21CF-3D27-AAC7-90A26274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0709735-6891-7816-6405-D59642D6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F639-260C-4A08-BF4D-FAF038180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64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413DCC-78BE-954C-DAF3-805D4785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14CBEE5-FBF8-1F05-9976-B6285A38D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678A10C-A513-F7D3-AB64-DC75499C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FFD2-48FB-46A4-9069-B0667DB47177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21BB1F5-0088-0891-DBCE-9BFD6610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82DAD09-0D3D-3DDD-3604-622E02A0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F639-260C-4A08-BF4D-FAF038180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1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A5825A6-772F-7522-E183-97D4BB6D4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0210A8F-CCCC-3657-7D23-7B97780DA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D585417-4F1D-3DDB-C397-109EDF5A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FFD2-48FB-46A4-9069-B0667DB47177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AD1FA8-40A6-61D0-D4D1-C6C52A7B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7DC34FE-2D98-33DE-DB43-532C1886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F639-260C-4A08-BF4D-FAF038180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4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064BBB06-A52B-B27C-1A8B-F44191BB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303F639-260C-4A08-BF4D-FAF038180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B44B724F-E47E-7E90-9A61-18AC6B23053A}"/>
              </a:ext>
            </a:extLst>
          </p:cNvPr>
          <p:cNvCxnSpPr>
            <a:cxnSpLocks/>
          </p:cNvCxnSpPr>
          <p:nvPr userDrawn="1"/>
        </p:nvCxnSpPr>
        <p:spPr>
          <a:xfrm>
            <a:off x="466928" y="719846"/>
            <a:ext cx="1120626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654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7DAD33-FB14-C260-FE2D-D567D46F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438E4E0-EDD4-B529-9CA7-C645CA370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03CEF53-425E-1E6D-DB26-B36523BF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FFD2-48FB-46A4-9069-B0667DB47177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57EA70E-FBEB-2F86-D042-DB5E2674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7C8573C-5A01-0341-AFA0-4EC93446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F639-260C-4A08-BF4D-FAF038180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6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416054-745F-D80F-B408-6DA7255C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9E66E9F-CB67-1AD6-81AD-228EC437A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53C5DD4-27F0-0CDD-F08F-0C0804BD4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FFD2-48FB-46A4-9069-B0667DB47177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F0DBC35-C113-DF53-C9EC-7E2B26C4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5A07696-F79E-A92B-F0FA-F23A0A2B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F639-260C-4A08-BF4D-FAF038180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24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83BBFCE-D589-3C2D-A5C7-CF65BDC09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CEEA648-0529-F300-88B6-C937D0D6F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00F4B98-F29A-B08A-2624-AA8140508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BFB5FFB-3B72-3AAB-9F3E-F417C869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FFD2-48FB-46A4-9069-B0667DB47177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88F923E-C374-4557-E762-1FB3E063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85C6E00-5150-C010-3AAD-4D915B13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F639-260C-4A08-BF4D-FAF038180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8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6A116F-E629-A4E9-F234-C18545F9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F30F90C-E5B1-CDDE-6254-0BCAFB553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B73543E-6ADD-504C-58A8-497F2D546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FC441C2-5E52-E102-5EA4-BA5845A80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6E209F7-1938-1305-C315-EB0FAC985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DF3CB4B-D616-162A-27CD-7B73CFC6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FFD2-48FB-46A4-9069-B0667DB47177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706E876A-2E63-A982-F90E-E1B56F3E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90B30CC-91CC-1E5F-81E1-971379B2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F639-260C-4A08-BF4D-FAF038180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00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E489D1-E591-8419-56D8-67D8098B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9FA6E4F-3A69-CC6F-94EF-3D9A78029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FFD2-48FB-46A4-9069-B0667DB47177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1D275E3-BA97-4AB6-69F0-A239BDFB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24D3C23-2749-84A8-A8D3-11C64373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F639-260C-4A08-BF4D-FAF038180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5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BA5183-BE5C-242B-7D1C-0BC7F61D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43AE503-2EDD-AD0B-7496-1CDA9713A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A57DFBC-E6B8-90D1-6215-935D4F3F5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96E0158-9445-BF04-D7CA-C2648903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FFD2-48FB-46A4-9069-B0667DB47177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9BCF289-3E57-DF63-3AA9-AD76E9FC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9A550A7-8A3E-E6CF-747B-850FB7F7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F639-260C-4A08-BF4D-FAF038180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44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544B02-4E1E-FDD0-D2D9-F0EE0B66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C4C6832-82C7-9A74-75C6-4BD86A0B5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FCE5083-A304-7976-3BBB-405C15608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7B68122-9540-F46D-7966-4E4337A0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FFD2-48FB-46A4-9069-B0667DB47177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37D4A93-78E6-265D-42DA-F1B96552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DCB0B52-990C-7F16-5CA4-660927DC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F639-260C-4A08-BF4D-FAF038180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56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87C955B-571E-0908-0B33-F4E7E19E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0D00242-00EF-FB0B-EEF0-9F7E989D1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4B1E3E0-D225-FB1C-D441-65BE05102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CFFD2-48FB-46A4-9069-B0667DB47177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66AD06F-E775-8930-7881-DD2ABAEEF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B34C46-B759-0572-05D9-B532AC5DB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3F639-260C-4A08-BF4D-FAF038180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96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9D0ADFB-1FE0-E6BA-2D74-5EC0C9E16358}"/>
              </a:ext>
            </a:extLst>
          </p:cNvPr>
          <p:cNvSpPr txBox="1"/>
          <p:nvPr/>
        </p:nvSpPr>
        <p:spPr>
          <a:xfrm>
            <a:off x="904673" y="1801693"/>
            <a:ext cx="102529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글로벌 주요 경제 지표 변화에 따른</a:t>
            </a:r>
            <a:endParaRPr lang="en-US" altLang="ko-KR" sz="3200" b="1" dirty="0"/>
          </a:p>
          <a:p>
            <a:pPr algn="ctr"/>
            <a:r>
              <a:rPr lang="ko-KR" altLang="en-US" sz="3200" b="1" dirty="0"/>
              <a:t>선박 입출항 물동량 상관관계 분석</a:t>
            </a:r>
            <a:endParaRPr lang="en-US" altLang="ko-KR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82FB8E6-31B0-0CFB-1424-5B4D351054FC}"/>
              </a:ext>
            </a:extLst>
          </p:cNvPr>
          <p:cNvSpPr txBox="1"/>
          <p:nvPr/>
        </p:nvSpPr>
        <p:spPr>
          <a:xfrm>
            <a:off x="904673" y="5019471"/>
            <a:ext cx="10252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인천대학교 동북아물류대학원 </a:t>
            </a:r>
            <a:endParaRPr lang="en-US" altLang="ko-KR" b="1" dirty="0"/>
          </a:p>
          <a:p>
            <a:r>
              <a:rPr lang="ko-KR" altLang="en-US" b="1" dirty="0"/>
              <a:t>데이터프로그래밍 </a:t>
            </a:r>
            <a:r>
              <a:rPr lang="en-US" altLang="ko-KR" b="1" dirty="0"/>
              <a:t>A</a:t>
            </a:r>
            <a:r>
              <a:rPr lang="ko-KR" altLang="en-US" b="1" dirty="0" smtClean="0"/>
              <a:t>조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24273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1C3C500-2294-7F47-0FC3-368085564D61}"/>
              </a:ext>
            </a:extLst>
          </p:cNvPr>
          <p:cNvSpPr txBox="1"/>
          <p:nvPr/>
        </p:nvSpPr>
        <p:spPr>
          <a:xfrm>
            <a:off x="904673" y="1449419"/>
            <a:ext cx="401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Table of Contents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EC4F365-936B-36AC-11E1-D708C78B9980}"/>
              </a:ext>
            </a:extLst>
          </p:cNvPr>
          <p:cNvSpPr txBox="1"/>
          <p:nvPr/>
        </p:nvSpPr>
        <p:spPr>
          <a:xfrm>
            <a:off x="6439713" y="1026988"/>
            <a:ext cx="392024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주제 선정 배경</a:t>
            </a:r>
            <a:endParaRPr lang="en-US" altLang="ko-KR" sz="2000" b="1" dirty="0"/>
          </a:p>
          <a:p>
            <a:pPr marL="447675" indent="-273050">
              <a:buFont typeface="Wingdings" panose="05000000000000000000" pitchFamily="2" charset="2"/>
              <a:buChar char="§"/>
            </a:pPr>
            <a:r>
              <a:rPr lang="ko-KR" altLang="en-US" dirty="0"/>
              <a:t>선박 </a:t>
            </a:r>
            <a:r>
              <a:rPr lang="ko-KR" altLang="en-US" dirty="0" err="1"/>
              <a:t>입출입</a:t>
            </a:r>
            <a:r>
              <a:rPr lang="ko-KR" altLang="en-US" dirty="0"/>
              <a:t> 관리 개요</a:t>
            </a:r>
            <a:endParaRPr lang="en-US" altLang="ko-KR" dirty="0"/>
          </a:p>
          <a:p>
            <a:pPr marL="447675" indent="-273050">
              <a:buFont typeface="Wingdings" panose="05000000000000000000" pitchFamily="2" charset="2"/>
              <a:buChar char="§"/>
            </a:pPr>
            <a:r>
              <a:rPr lang="en-US" altLang="ko-KR" dirty="0"/>
              <a:t>Key Pain Points</a:t>
            </a:r>
          </a:p>
          <a:p>
            <a:pPr marL="447675" indent="-273050">
              <a:buFont typeface="Wingdings" panose="05000000000000000000" pitchFamily="2" charset="2"/>
              <a:buChar char="§"/>
            </a:pPr>
            <a:r>
              <a:rPr lang="ko-KR" altLang="en-US" dirty="0"/>
              <a:t>분석 목적 및 범위</a:t>
            </a:r>
            <a:endParaRPr lang="en-US" altLang="ko-KR" dirty="0"/>
          </a:p>
          <a:p>
            <a:pPr marL="447675" indent="-273050">
              <a:buFont typeface="Wingdings" panose="05000000000000000000" pitchFamily="2" charset="2"/>
              <a:buChar char="§"/>
            </a:pPr>
            <a:r>
              <a:rPr lang="ko-KR" altLang="en-US" dirty="0"/>
              <a:t>기대효과</a:t>
            </a:r>
            <a:endParaRPr lang="en-US" altLang="ko-KR" dirty="0"/>
          </a:p>
          <a:p>
            <a:pPr marL="447675" indent="-2730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r>
              <a:rPr lang="en-US" altLang="ko-KR" sz="2000" b="1" dirty="0"/>
              <a:t>2. </a:t>
            </a:r>
            <a:r>
              <a:rPr lang="ko-KR" altLang="en-US" sz="2000" b="1" dirty="0"/>
              <a:t>데이터 분석</a:t>
            </a:r>
            <a:endParaRPr lang="en-US" altLang="ko-KR" sz="2000" b="1" dirty="0"/>
          </a:p>
          <a:p>
            <a:pPr marL="447675" indent="-273050">
              <a:buFont typeface="Wingdings" panose="05000000000000000000" pitchFamily="2" charset="2"/>
              <a:buChar char="§"/>
            </a:pPr>
            <a:r>
              <a:rPr lang="ko-KR" altLang="en-US" dirty="0"/>
              <a:t>분석 대상 데이터 선정</a:t>
            </a:r>
            <a:endParaRPr lang="en-US" altLang="ko-KR" dirty="0"/>
          </a:p>
          <a:p>
            <a:pPr marL="447675" indent="-273050">
              <a:buFont typeface="Wingdings" panose="05000000000000000000" pitchFamily="2" charset="2"/>
              <a:buChar char="§"/>
            </a:pPr>
            <a:r>
              <a:rPr lang="ko-KR" altLang="en-US" dirty="0"/>
              <a:t>데이터 수집 및 가공</a:t>
            </a:r>
            <a:endParaRPr lang="en-US" altLang="ko-KR" dirty="0"/>
          </a:p>
          <a:p>
            <a:pPr marL="447675" indent="-273050">
              <a:buFont typeface="Wingdings" panose="05000000000000000000" pitchFamily="2" charset="2"/>
              <a:buChar char="§"/>
            </a:pPr>
            <a:r>
              <a:rPr lang="ko-KR" altLang="en-US" dirty="0"/>
              <a:t>분석 방법 정의</a:t>
            </a:r>
            <a:endParaRPr lang="en-US" altLang="ko-KR" dirty="0"/>
          </a:p>
          <a:p>
            <a:pPr marL="447675" indent="-273050">
              <a:buFont typeface="Wingdings" panose="05000000000000000000" pitchFamily="2" charset="2"/>
              <a:buChar char="§"/>
            </a:pPr>
            <a:r>
              <a:rPr lang="ko-KR" altLang="en-US" dirty="0"/>
              <a:t>데이터 분석</a:t>
            </a:r>
            <a:endParaRPr lang="en-US" altLang="ko-KR" dirty="0"/>
          </a:p>
          <a:p>
            <a:pPr marL="447675" indent="-273050">
              <a:buFont typeface="Wingdings" panose="05000000000000000000" pitchFamily="2" charset="2"/>
              <a:buChar char="§"/>
            </a:pPr>
            <a:r>
              <a:rPr lang="ko-KR" altLang="en-US" dirty="0"/>
              <a:t>결과 검증</a:t>
            </a:r>
            <a:endParaRPr lang="en-US" altLang="ko-KR" dirty="0"/>
          </a:p>
          <a:p>
            <a:pPr marL="447675" indent="-2730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r>
              <a:rPr lang="en-US" altLang="ko-KR" sz="2000" b="1" dirty="0"/>
              <a:t>3. </a:t>
            </a:r>
            <a:r>
              <a:rPr lang="ko-KR" altLang="en-US" sz="2000" b="1" dirty="0"/>
              <a:t>시사점 도출</a:t>
            </a:r>
            <a:endParaRPr lang="en-US" altLang="ko-KR" sz="2000" b="1" dirty="0"/>
          </a:p>
          <a:p>
            <a:pPr marL="447675" indent="-273050">
              <a:buFont typeface="Wingdings" panose="05000000000000000000" pitchFamily="2" charset="2"/>
              <a:buChar char="§"/>
            </a:pPr>
            <a:r>
              <a:rPr lang="ko-KR" altLang="en-US" dirty="0"/>
              <a:t>분석결과 해석 및 시사점</a:t>
            </a:r>
            <a:endParaRPr lang="en-US" altLang="ko-KR" dirty="0"/>
          </a:p>
          <a:p>
            <a:pPr marL="447675" indent="-273050">
              <a:buFont typeface="Wingdings" panose="05000000000000000000" pitchFamily="2" charset="2"/>
              <a:buChar char="§"/>
            </a:pPr>
            <a:r>
              <a:rPr lang="ko-KR" altLang="en-US" dirty="0"/>
              <a:t>향후 고려사항</a:t>
            </a:r>
            <a:endParaRPr lang="en-US" altLang="ko-KR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5CA16CC1-8565-23AA-BC2F-F86D9BCB2E65}"/>
              </a:ext>
            </a:extLst>
          </p:cNvPr>
          <p:cNvCxnSpPr>
            <a:cxnSpLocks/>
          </p:cNvCxnSpPr>
          <p:nvPr/>
        </p:nvCxnSpPr>
        <p:spPr>
          <a:xfrm>
            <a:off x="5676090" y="705658"/>
            <a:ext cx="0" cy="5169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71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00E764-D686-2FA2-B39F-B01325216C75}"/>
              </a:ext>
            </a:extLst>
          </p:cNvPr>
          <p:cNvSpPr txBox="1"/>
          <p:nvPr/>
        </p:nvSpPr>
        <p:spPr>
          <a:xfrm>
            <a:off x="496110" y="194551"/>
            <a:ext cx="924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주제 선정 배경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92B4D7-BBED-A245-8A57-8DA8AA471932}"/>
              </a:ext>
            </a:extLst>
          </p:cNvPr>
          <p:cNvSpPr txBox="1"/>
          <p:nvPr/>
        </p:nvSpPr>
        <p:spPr>
          <a:xfrm>
            <a:off x="1070046" y="1250724"/>
            <a:ext cx="392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273050">
              <a:buFont typeface="Wingdings" panose="05000000000000000000" pitchFamily="2" charset="2"/>
              <a:buChar char="§"/>
            </a:pPr>
            <a:r>
              <a:rPr lang="ko-KR" altLang="en-US" dirty="0"/>
              <a:t>선박 </a:t>
            </a:r>
            <a:r>
              <a:rPr lang="ko-KR" altLang="en-US" dirty="0" err="1"/>
              <a:t>입출입</a:t>
            </a:r>
            <a:r>
              <a:rPr lang="ko-KR" altLang="en-US" dirty="0"/>
              <a:t> 개요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81CE77D9-ED4C-5ECD-1409-20C1FF27498D}"/>
              </a:ext>
            </a:extLst>
          </p:cNvPr>
          <p:cNvSpPr/>
          <p:nvPr/>
        </p:nvSpPr>
        <p:spPr>
          <a:xfrm>
            <a:off x="778212" y="2222051"/>
            <a:ext cx="5243210" cy="3579778"/>
          </a:xfrm>
          <a:prstGeom prst="roundRect">
            <a:avLst>
              <a:gd name="adj" fmla="val 7223"/>
            </a:avLst>
          </a:prstGeom>
          <a:solidFill>
            <a:srgbClr val="ED7D31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선박 입출입은 왜 중요한가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년</a:t>
            </a:r>
            <a:r>
              <a:rPr lang="en-US" altLang="ko-KR" dirty="0"/>
              <a:t>/</a:t>
            </a:r>
            <a:r>
              <a:rPr lang="ko-KR" altLang="en-US" dirty="0"/>
              <a:t>월</a:t>
            </a:r>
            <a:r>
              <a:rPr lang="en-US" altLang="ko-KR" dirty="0"/>
              <a:t>/</a:t>
            </a:r>
            <a:r>
              <a:rPr lang="ko-KR" altLang="en-US" dirty="0"/>
              <a:t>일 별 선박 </a:t>
            </a:r>
            <a:r>
              <a:rPr lang="ko-KR" altLang="en-US" dirty="0" err="1"/>
              <a:t>입출입</a:t>
            </a:r>
            <a:r>
              <a:rPr lang="ko-KR" altLang="en-US" dirty="0"/>
              <a:t> 현황은 현재 어떻고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데이터는 어떻게 측정 및 관리되고 있는가</a:t>
            </a:r>
            <a:r>
              <a:rPr lang="en-US" altLang="ko-KR" dirty="0"/>
              <a:t>?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202C6D1-FED4-1D11-F8ED-9BF90D81131C}"/>
              </a:ext>
            </a:extLst>
          </p:cNvPr>
          <p:cNvSpPr/>
          <p:nvPr/>
        </p:nvSpPr>
        <p:spPr>
          <a:xfrm>
            <a:off x="6358643" y="194551"/>
            <a:ext cx="5139450" cy="7295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(</a:t>
            </a:r>
            <a:r>
              <a:rPr lang="ko-KR" altLang="en-US" dirty="0">
                <a:solidFill>
                  <a:srgbClr val="FFFF00"/>
                </a:solidFill>
              </a:rPr>
              <a:t>관련 내용 및 자료 제공</a:t>
            </a:r>
            <a:r>
              <a:rPr lang="en-US" altLang="ko-KR" dirty="0">
                <a:solidFill>
                  <a:srgbClr val="FFFF00"/>
                </a:solidFill>
              </a:rPr>
              <a:t>)</a:t>
            </a:r>
          </a:p>
          <a:p>
            <a:pPr algn="ctr"/>
            <a:r>
              <a:rPr lang="ko-KR" altLang="en-US" dirty="0" smtClean="0">
                <a:solidFill>
                  <a:srgbClr val="FFFF00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(</a:t>
            </a:r>
            <a:r>
              <a:rPr lang="ko-KR" altLang="en-US" dirty="0">
                <a:solidFill>
                  <a:srgbClr val="FFFF00"/>
                </a:solidFill>
              </a:rPr>
              <a:t>추가 리서치</a:t>
            </a:r>
            <a:r>
              <a:rPr lang="en-US" altLang="ko-KR" dirty="0">
                <a:solidFill>
                  <a:srgbClr val="FFFF00"/>
                </a:solidFill>
              </a:rPr>
              <a:t>, </a:t>
            </a:r>
            <a:r>
              <a:rPr lang="ko-KR" altLang="en-US" dirty="0">
                <a:solidFill>
                  <a:srgbClr val="FFFF00"/>
                </a:solidFill>
              </a:rPr>
              <a:t>정리</a:t>
            </a:r>
            <a:r>
              <a:rPr lang="en-US" altLang="ko-KR" dirty="0">
                <a:solidFill>
                  <a:srgbClr val="FFFF00"/>
                </a:solidFill>
              </a:rPr>
              <a:t>/</a:t>
            </a:r>
            <a:r>
              <a:rPr lang="ko-KR" altLang="en-US" dirty="0">
                <a:solidFill>
                  <a:srgbClr val="FFFF00"/>
                </a:solidFill>
              </a:rPr>
              <a:t>요약</a:t>
            </a:r>
            <a:r>
              <a:rPr lang="en-US" altLang="ko-KR" dirty="0">
                <a:solidFill>
                  <a:srgbClr val="FFFF00"/>
                </a:solidFill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8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00E764-D686-2FA2-B39F-B01325216C75}"/>
              </a:ext>
            </a:extLst>
          </p:cNvPr>
          <p:cNvSpPr txBox="1"/>
          <p:nvPr/>
        </p:nvSpPr>
        <p:spPr>
          <a:xfrm>
            <a:off x="496110" y="194551"/>
            <a:ext cx="924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주제 선정 배경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92B4D7-BBED-A245-8A57-8DA8AA471932}"/>
              </a:ext>
            </a:extLst>
          </p:cNvPr>
          <p:cNvSpPr txBox="1"/>
          <p:nvPr/>
        </p:nvSpPr>
        <p:spPr>
          <a:xfrm>
            <a:off x="1070046" y="1250724"/>
            <a:ext cx="392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273050">
              <a:buFont typeface="Wingdings" panose="05000000000000000000" pitchFamily="2" charset="2"/>
              <a:buChar char="§"/>
            </a:pPr>
            <a:r>
              <a:rPr lang="en-US" altLang="ko-KR" dirty="0"/>
              <a:t>Key Pain Points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분석 방향성 도출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202C6D1-FED4-1D11-F8ED-9BF90D81131C}"/>
              </a:ext>
            </a:extLst>
          </p:cNvPr>
          <p:cNvSpPr/>
          <p:nvPr/>
        </p:nvSpPr>
        <p:spPr>
          <a:xfrm>
            <a:off x="6358643" y="194551"/>
            <a:ext cx="5139450" cy="7295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(</a:t>
            </a:r>
            <a:r>
              <a:rPr lang="ko-KR" altLang="en-US" dirty="0" smtClean="0">
                <a:solidFill>
                  <a:srgbClr val="FFFF00"/>
                </a:solidFill>
              </a:rPr>
              <a:t>관련 </a:t>
            </a:r>
            <a:r>
              <a:rPr lang="ko-KR" altLang="en-US" dirty="0">
                <a:solidFill>
                  <a:srgbClr val="FFFF00"/>
                </a:solidFill>
              </a:rPr>
              <a:t>내용 및 자료 제공</a:t>
            </a:r>
            <a:r>
              <a:rPr lang="en-US" altLang="ko-KR" dirty="0">
                <a:solidFill>
                  <a:srgbClr val="FFFF00"/>
                </a:solidFill>
              </a:rPr>
              <a:t>)</a:t>
            </a:r>
          </a:p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(</a:t>
            </a:r>
            <a:r>
              <a:rPr lang="ko-KR" altLang="en-US" dirty="0">
                <a:solidFill>
                  <a:srgbClr val="FFFF00"/>
                </a:solidFill>
              </a:rPr>
              <a:t>추가 리서치</a:t>
            </a:r>
            <a:r>
              <a:rPr lang="en-US" altLang="ko-KR" dirty="0">
                <a:solidFill>
                  <a:srgbClr val="FFFF00"/>
                </a:solidFill>
              </a:rPr>
              <a:t>, </a:t>
            </a:r>
            <a:r>
              <a:rPr lang="ko-KR" altLang="en-US" dirty="0">
                <a:solidFill>
                  <a:srgbClr val="FFFF00"/>
                </a:solidFill>
              </a:rPr>
              <a:t>정리</a:t>
            </a:r>
            <a:r>
              <a:rPr lang="en-US" altLang="ko-KR" dirty="0">
                <a:solidFill>
                  <a:srgbClr val="FFFF00"/>
                </a:solidFill>
              </a:rPr>
              <a:t>/</a:t>
            </a:r>
            <a:r>
              <a:rPr lang="ko-KR" altLang="en-US" dirty="0">
                <a:solidFill>
                  <a:srgbClr val="FFFF00"/>
                </a:solidFill>
              </a:rPr>
              <a:t>요약</a:t>
            </a:r>
            <a:r>
              <a:rPr lang="en-US" altLang="ko-KR" dirty="0">
                <a:solidFill>
                  <a:srgbClr val="FFFF00"/>
                </a:solidFill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0E0AB8C1-9ED0-30E0-1A72-362B405884AE}"/>
              </a:ext>
            </a:extLst>
          </p:cNvPr>
          <p:cNvSpPr/>
          <p:nvPr/>
        </p:nvSpPr>
        <p:spPr>
          <a:xfrm>
            <a:off x="6274339" y="2222051"/>
            <a:ext cx="5139450" cy="3579778"/>
          </a:xfrm>
          <a:prstGeom prst="roundRect">
            <a:avLst>
              <a:gd name="adj" fmla="val 7223"/>
            </a:avLst>
          </a:prstGeom>
          <a:solidFill>
            <a:srgbClr val="ED7D31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선박 </a:t>
            </a:r>
            <a:r>
              <a:rPr lang="ko-KR" altLang="en-US" dirty="0" err="1"/>
              <a:t>입출입량이</a:t>
            </a:r>
            <a:r>
              <a:rPr lang="ko-KR" altLang="en-US" dirty="0"/>
              <a:t> 달라짐에 따른 임팩트는</a:t>
            </a:r>
            <a:r>
              <a:rPr lang="en-US" altLang="ko-KR" dirty="0"/>
              <a:t> </a:t>
            </a:r>
            <a:r>
              <a:rPr lang="ko-KR" altLang="en-US" dirty="0"/>
              <a:t>무엇인가</a:t>
            </a:r>
            <a:r>
              <a:rPr lang="en-US" altLang="ko-KR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현재의 선박 </a:t>
            </a:r>
            <a:r>
              <a:rPr lang="ko-KR" altLang="en-US" dirty="0" err="1"/>
              <a:t>입출입</a:t>
            </a:r>
            <a:r>
              <a:rPr lang="ko-KR" altLang="en-US" dirty="0"/>
              <a:t> 데이터 분석 및 예측의 문제점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/</a:t>
            </a:r>
            <a:r>
              <a:rPr lang="ko-KR" altLang="en-US" dirty="0"/>
              <a:t>이슈</a:t>
            </a:r>
            <a:r>
              <a:rPr lang="en-US" altLang="ko-KR" dirty="0"/>
              <a:t>/Pain Point</a:t>
            </a:r>
            <a:r>
              <a:rPr lang="ko-KR" altLang="en-US" dirty="0"/>
              <a:t>는 무엇인가</a:t>
            </a:r>
            <a:r>
              <a:rPr lang="en-US" altLang="ko-KR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국제 경제지표와의 연관성이 왜 중요한가</a:t>
            </a:r>
            <a:r>
              <a:rPr lang="en-US" altLang="ko-KR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이 데이터를 누가 어떻게 활용하는가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2915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00E764-D686-2FA2-B39F-B01325216C75}"/>
              </a:ext>
            </a:extLst>
          </p:cNvPr>
          <p:cNvSpPr txBox="1"/>
          <p:nvPr/>
        </p:nvSpPr>
        <p:spPr>
          <a:xfrm>
            <a:off x="496110" y="194551"/>
            <a:ext cx="924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주제 선정 배경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92B4D7-BBED-A245-8A57-8DA8AA471932}"/>
              </a:ext>
            </a:extLst>
          </p:cNvPr>
          <p:cNvSpPr txBox="1"/>
          <p:nvPr/>
        </p:nvSpPr>
        <p:spPr>
          <a:xfrm>
            <a:off x="1070046" y="1250724"/>
            <a:ext cx="3920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273050">
              <a:buFont typeface="Wingdings" panose="05000000000000000000" pitchFamily="2" charset="2"/>
              <a:buChar char="§"/>
            </a:pPr>
            <a:r>
              <a:rPr lang="ko-KR" altLang="en-US" dirty="0"/>
              <a:t>분석 목적 및 범위</a:t>
            </a:r>
            <a:endParaRPr lang="en-US" altLang="ko-KR" dirty="0"/>
          </a:p>
          <a:p>
            <a:pPr marL="447675" indent="-273050">
              <a:buFont typeface="Wingdings" panose="05000000000000000000" pitchFamily="2" charset="2"/>
              <a:buChar char="§"/>
            </a:pPr>
            <a:r>
              <a:rPr lang="ko-KR" altLang="en-US" dirty="0"/>
              <a:t>기대효과</a:t>
            </a:r>
            <a:endParaRPr lang="en-US" altLang="ko-KR" dirty="0"/>
          </a:p>
          <a:p>
            <a:pPr marL="447675" indent="-2730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09FE921-CFE4-E82E-F93D-E99E0A704E07}"/>
              </a:ext>
            </a:extLst>
          </p:cNvPr>
          <p:cNvSpPr/>
          <p:nvPr/>
        </p:nvSpPr>
        <p:spPr>
          <a:xfrm>
            <a:off x="9289915" y="194551"/>
            <a:ext cx="2208178" cy="7295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ABC8B607-24BA-7028-3E3B-08E22D3BD79B}"/>
              </a:ext>
            </a:extLst>
          </p:cNvPr>
          <p:cNvSpPr/>
          <p:nvPr/>
        </p:nvSpPr>
        <p:spPr>
          <a:xfrm>
            <a:off x="1254867" y="2270689"/>
            <a:ext cx="5139450" cy="3579778"/>
          </a:xfrm>
          <a:prstGeom prst="roundRect">
            <a:avLst>
              <a:gd name="adj" fmla="val 7223"/>
            </a:avLst>
          </a:prstGeom>
          <a:solidFill>
            <a:srgbClr val="ED7D31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무엇을 분석해서 어떤 결과를 얻고자 하는가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615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00E764-D686-2FA2-B39F-B01325216C75}"/>
              </a:ext>
            </a:extLst>
          </p:cNvPr>
          <p:cNvSpPr txBox="1"/>
          <p:nvPr/>
        </p:nvSpPr>
        <p:spPr>
          <a:xfrm>
            <a:off x="496110" y="194551"/>
            <a:ext cx="924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데이터 분석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분석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92B4D7-BBED-A245-8A57-8DA8AA471932}"/>
              </a:ext>
            </a:extLst>
          </p:cNvPr>
          <p:cNvSpPr txBox="1"/>
          <p:nvPr/>
        </p:nvSpPr>
        <p:spPr>
          <a:xfrm>
            <a:off x="1070046" y="1250724"/>
            <a:ext cx="474709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2730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r>
              <a:rPr lang="en-US" altLang="ko-KR" sz="2000" b="1" dirty="0"/>
              <a:t>2. </a:t>
            </a:r>
            <a:r>
              <a:rPr lang="ko-KR" altLang="en-US" sz="2000" b="1" dirty="0"/>
              <a:t>데이터 분석</a:t>
            </a:r>
            <a:endParaRPr lang="en-US" altLang="ko-KR" sz="2000" b="1" dirty="0"/>
          </a:p>
          <a:p>
            <a:pPr marL="447675" indent="-273050">
              <a:buFont typeface="Wingdings" panose="05000000000000000000" pitchFamily="2" charset="2"/>
              <a:buChar char="§"/>
            </a:pPr>
            <a:r>
              <a:rPr lang="ko-KR" altLang="en-US" dirty="0"/>
              <a:t>전체 데이터 분석 프로세스</a:t>
            </a:r>
            <a:endParaRPr lang="en-US" altLang="ko-KR" dirty="0"/>
          </a:p>
          <a:p>
            <a:pPr marL="447675" indent="-273050">
              <a:buFont typeface="Wingdings" panose="05000000000000000000" pitchFamily="2" charset="2"/>
              <a:buChar char="§"/>
            </a:pPr>
            <a:r>
              <a:rPr lang="ko-KR" altLang="en-US" dirty="0"/>
              <a:t>분석 대상 데이터 리스트 및 선정 기준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43D50B9-B7DE-A654-65A1-CB6DC3CDF476}"/>
              </a:ext>
            </a:extLst>
          </p:cNvPr>
          <p:cNvSpPr/>
          <p:nvPr/>
        </p:nvSpPr>
        <p:spPr>
          <a:xfrm>
            <a:off x="9289915" y="194551"/>
            <a:ext cx="2208178" cy="7295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FFFF0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2ABA2E57-F6CA-D46F-9C37-32E45549F6A4}"/>
              </a:ext>
            </a:extLst>
          </p:cNvPr>
          <p:cNvSpPr/>
          <p:nvPr/>
        </p:nvSpPr>
        <p:spPr>
          <a:xfrm>
            <a:off x="6274339" y="2222051"/>
            <a:ext cx="5139450" cy="3579778"/>
          </a:xfrm>
          <a:prstGeom prst="roundRect">
            <a:avLst>
              <a:gd name="adj" fmla="val 7223"/>
            </a:avLst>
          </a:prstGeom>
          <a:solidFill>
            <a:srgbClr val="ED7D31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전체 분석 프로세스는</a:t>
            </a:r>
            <a:r>
              <a:rPr lang="en-US" altLang="ko-KR" dirty="0"/>
              <a:t> </a:t>
            </a:r>
            <a:r>
              <a:rPr lang="ko-KR" altLang="en-US" dirty="0"/>
              <a:t>무엇이고 어떤 분석 방법을 활용할 것인가</a:t>
            </a:r>
            <a:r>
              <a:rPr lang="en-US" altLang="ko-KR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분석을 하기위한 데이터 선정 기준은 무엇이고</a:t>
            </a:r>
            <a:r>
              <a:rPr lang="en-US" altLang="ko-KR" dirty="0"/>
              <a:t>, </a:t>
            </a:r>
            <a:r>
              <a:rPr lang="ko-KR" altLang="en-US" dirty="0"/>
              <a:t>어디서 얻을 예정인가</a:t>
            </a:r>
            <a:r>
              <a:rPr lang="en-US" altLang="ko-KR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1867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00E764-D686-2FA2-B39F-B01325216C75}"/>
              </a:ext>
            </a:extLst>
          </p:cNvPr>
          <p:cNvSpPr txBox="1"/>
          <p:nvPr/>
        </p:nvSpPr>
        <p:spPr>
          <a:xfrm>
            <a:off x="496110" y="194551"/>
            <a:ext cx="924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향후 계획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43D50B9-B7DE-A654-65A1-CB6DC3CDF476}"/>
              </a:ext>
            </a:extLst>
          </p:cNvPr>
          <p:cNvSpPr/>
          <p:nvPr/>
        </p:nvSpPr>
        <p:spPr>
          <a:xfrm>
            <a:off x="9289915" y="194551"/>
            <a:ext cx="2208178" cy="7295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FFFF0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2ABA2E57-F6CA-D46F-9C37-32E45549F6A4}"/>
              </a:ext>
            </a:extLst>
          </p:cNvPr>
          <p:cNvSpPr/>
          <p:nvPr/>
        </p:nvSpPr>
        <p:spPr>
          <a:xfrm>
            <a:off x="1089495" y="1639111"/>
            <a:ext cx="10136223" cy="3579778"/>
          </a:xfrm>
          <a:prstGeom prst="roundRect">
            <a:avLst>
              <a:gd name="adj" fmla="val 7223"/>
            </a:avLst>
          </a:prstGeom>
          <a:solidFill>
            <a:srgbClr val="ED7D31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어떤 내용을 분석할 예정이에요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무엇을 만들 예정이에요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512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00E764-D686-2FA2-B39F-B01325216C75}"/>
              </a:ext>
            </a:extLst>
          </p:cNvPr>
          <p:cNvSpPr txBox="1"/>
          <p:nvPr/>
        </p:nvSpPr>
        <p:spPr>
          <a:xfrm>
            <a:off x="496110" y="194551"/>
            <a:ext cx="924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데이터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92B4D7-BBED-A245-8A57-8DA8AA471932}"/>
              </a:ext>
            </a:extLst>
          </p:cNvPr>
          <p:cNvSpPr txBox="1"/>
          <p:nvPr/>
        </p:nvSpPr>
        <p:spPr>
          <a:xfrm>
            <a:off x="1070046" y="1250724"/>
            <a:ext cx="39202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2730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r>
              <a:rPr lang="en-US" altLang="ko-KR" sz="2000" b="1" dirty="0"/>
              <a:t>2. </a:t>
            </a:r>
            <a:r>
              <a:rPr lang="ko-KR" altLang="en-US" sz="2000" b="1" dirty="0"/>
              <a:t>데이터 분석</a:t>
            </a:r>
            <a:endParaRPr lang="en-US" altLang="ko-KR" sz="2000" b="1" dirty="0"/>
          </a:p>
          <a:p>
            <a:pPr marL="447675" indent="-273050">
              <a:buFont typeface="Wingdings" panose="05000000000000000000" pitchFamily="2" charset="2"/>
              <a:buChar char="§"/>
            </a:pPr>
            <a:r>
              <a:rPr lang="ko-KR" altLang="en-US" dirty="0"/>
              <a:t>분석 대상 데이터 선정</a:t>
            </a:r>
            <a:endParaRPr lang="en-US" altLang="ko-KR" dirty="0"/>
          </a:p>
          <a:p>
            <a:pPr marL="447675" indent="-273050">
              <a:buFont typeface="Wingdings" panose="05000000000000000000" pitchFamily="2" charset="2"/>
              <a:buChar char="§"/>
            </a:pPr>
            <a:r>
              <a:rPr lang="ko-KR" altLang="en-US" dirty="0"/>
              <a:t>데이터 수집 및 가공</a:t>
            </a:r>
            <a:endParaRPr lang="en-US" altLang="ko-KR" dirty="0"/>
          </a:p>
          <a:p>
            <a:pPr marL="447675" indent="-273050">
              <a:buFont typeface="Wingdings" panose="05000000000000000000" pitchFamily="2" charset="2"/>
              <a:buChar char="§"/>
            </a:pPr>
            <a:r>
              <a:rPr lang="ko-KR" altLang="en-US" dirty="0"/>
              <a:t>분석 방법 정의</a:t>
            </a:r>
            <a:endParaRPr lang="en-US" altLang="ko-KR" dirty="0"/>
          </a:p>
          <a:p>
            <a:pPr marL="447675" indent="-273050">
              <a:buFont typeface="Wingdings" panose="05000000000000000000" pitchFamily="2" charset="2"/>
              <a:buChar char="§"/>
            </a:pPr>
            <a:r>
              <a:rPr lang="ko-KR" altLang="en-US" dirty="0"/>
              <a:t>데이터 분석</a:t>
            </a:r>
            <a:endParaRPr lang="en-US" altLang="ko-KR" dirty="0"/>
          </a:p>
          <a:p>
            <a:pPr marL="447675" indent="-273050">
              <a:buFont typeface="Wingdings" panose="05000000000000000000" pitchFamily="2" charset="2"/>
              <a:buChar char="§"/>
            </a:pPr>
            <a:r>
              <a:rPr lang="ko-KR" altLang="en-US" dirty="0"/>
              <a:t>결과 검증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083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00E764-D686-2FA2-B39F-B01325216C75}"/>
              </a:ext>
            </a:extLst>
          </p:cNvPr>
          <p:cNvSpPr txBox="1"/>
          <p:nvPr/>
        </p:nvSpPr>
        <p:spPr>
          <a:xfrm>
            <a:off x="496110" y="194551"/>
            <a:ext cx="924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시사점 도출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92B4D7-BBED-A245-8A57-8DA8AA471932}"/>
              </a:ext>
            </a:extLst>
          </p:cNvPr>
          <p:cNvSpPr txBox="1"/>
          <p:nvPr/>
        </p:nvSpPr>
        <p:spPr>
          <a:xfrm>
            <a:off x="1070046" y="1250724"/>
            <a:ext cx="3920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3. </a:t>
            </a:r>
            <a:r>
              <a:rPr lang="ko-KR" altLang="en-US" sz="2000" b="1" dirty="0"/>
              <a:t>시사점 도출</a:t>
            </a:r>
            <a:endParaRPr lang="en-US" altLang="ko-KR" sz="2000" b="1" dirty="0"/>
          </a:p>
          <a:p>
            <a:pPr marL="447675" indent="-273050">
              <a:buFont typeface="Wingdings" panose="05000000000000000000" pitchFamily="2" charset="2"/>
              <a:buChar char="§"/>
            </a:pPr>
            <a:r>
              <a:rPr lang="ko-KR" altLang="en-US" dirty="0"/>
              <a:t>분석결과 해석 및 시사점</a:t>
            </a:r>
            <a:endParaRPr lang="en-US" altLang="ko-KR" dirty="0"/>
          </a:p>
          <a:p>
            <a:pPr marL="447675" indent="-273050">
              <a:buFont typeface="Wingdings" panose="05000000000000000000" pitchFamily="2" charset="2"/>
              <a:buChar char="§"/>
            </a:pPr>
            <a:r>
              <a:rPr lang="ko-KR" altLang="en-US" dirty="0"/>
              <a:t>향후 고려사항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810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256</Words>
  <Application>Microsoft Office PowerPoint</Application>
  <PresentationFormat>와이드스크린</PresentationFormat>
  <Paragraphs>62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doyoung kim</dc:creator>
  <cp:lastModifiedBy>Windows 사용자</cp:lastModifiedBy>
  <cp:revision>5</cp:revision>
  <dcterms:created xsi:type="dcterms:W3CDTF">2023-10-15T09:57:25Z</dcterms:created>
  <dcterms:modified xsi:type="dcterms:W3CDTF">2023-10-23T11:51:08Z</dcterms:modified>
</cp:coreProperties>
</file>