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29.png" ContentType="image/png"/>
  <Override PartName="/ppt/media/image23.jpeg" ContentType="image/jpeg"/>
  <Override PartName="/ppt/media/image22.png" ContentType="image/png"/>
  <Override PartName="/ppt/media/image21.png" ContentType="image/png"/>
  <Override PartName="/ppt/media/image13.jpeg" ContentType="image/jpeg"/>
  <Override PartName="/ppt/media/image5.jpeg" ContentType="image/jpeg"/>
  <Override PartName="/ppt/media/image32.jpeg" ContentType="image/jpeg"/>
  <Override PartName="/ppt/media/image8.png" ContentType="image/png"/>
  <Override PartName="/ppt/media/image14.jpeg" ContentType="image/jpeg"/>
  <Override PartName="/ppt/media/image7.png" ContentType="image/png"/>
  <Override PartName="/ppt/media/image27.png" ContentType="image/png"/>
  <Override PartName="/ppt/media/image33.jpeg" ContentType="image/jpeg"/>
  <Override PartName="/ppt/media/image10.png" ContentType="image/png"/>
  <Override PartName="/ppt/media/image9.png" ContentType="image/png"/>
  <Override PartName="/ppt/media/image4.png" ContentType="image/png"/>
  <Override PartName="/ppt/media/image12.jpeg" ContentType="image/jpeg"/>
  <Override PartName="/ppt/media/image11.png" ContentType="image/png"/>
  <Override PartName="/ppt/media/image30.jpeg" ContentType="image/jpeg"/>
  <Override PartName="/ppt/media/image3.jpeg" ContentType="image/jpeg"/>
  <Override PartName="/ppt/media/image2.png" ContentType="image/png"/>
  <Override PartName="/ppt/media/image19.jpeg" ContentType="image/jpe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5.jpeg" ContentType="image/jpeg"/>
  <Override PartName="/ppt/media/image16.png" ContentType="image/png"/>
  <Override PartName="/ppt/media/image17.jpeg" ContentType="image/jpeg"/>
  <Override PartName="/ppt/media/image26.png" ContentType="image/png"/>
  <Override PartName="/ppt/media/image6.jpeg" ContentType="image/jpeg"/>
  <Override PartName="/ppt/media/image18.png" ContentType="image/png"/>
  <Override PartName="/ppt/media/image20.png" ContentType="image/png"/>
  <Override PartName="/ppt/media/image28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573FD1-9573-4B68-BB87-336B24ECF6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1C8628-9AC1-4C32-B9C8-CF19F7A491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105B413-F939-4389-A1DA-00A1231750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1415680-FC9F-4549-AED5-7C6472FF05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ABA3BFB-2607-4A2A-892C-025CA8A344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27BD9B4-2BB7-4429-B459-C2665B4B04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347B500-3103-4AC9-AA7C-6583DAFBEB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6E0519E-9E65-4241-AB58-53D28D303E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B26A311-CF4A-4709-85DF-97671BCB4A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2A50752-C336-4A1D-A5BF-80B7742141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CA5F4AC-F8F5-4666-AA82-88B0FED743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6B68107-CB78-476A-8570-CCB2B99E81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5EC423-B1F1-4B3C-AEAD-C34966F50A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1BDEEE8-25D2-4899-8FAB-72D95B87CA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ADD69AE-34BB-4A22-A563-D1947FCB51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DC22A60-42C1-4350-A458-ABB28C4A84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138E7B6-5BE8-4468-82A4-C09DCF2F8F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C5887E4-EB4C-442B-A8BF-08636CB15B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9C20348-6E5A-4F50-A752-4D84E56C8D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B8B330C-28AF-4EF5-A647-B639E5AA5C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E9AAFB6-DC4B-4DCF-A396-F120CDA2D4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43837D7-80B2-42F2-BE0B-CDEDBDD585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BEFCB02-4C7A-4B08-B262-4E59C9F672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D493FC-EC7A-47C0-BC62-BF2C945083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AAA01EF-5302-4FC7-8B23-F96D1B4E4A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638F76-BC4F-4C0C-91B0-85CBCBC349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23C0C4-6A79-46F7-AE61-6F912AB808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AB379F-508D-4B84-822B-FC2115229E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6C168B-DF7A-465E-A3A7-ED404442BE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1AD843-DFF7-4139-B141-D59ABD45F6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6A44F5-6484-4873-B51A-030852A980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4DA6B3-7B72-46D2-831C-6774D5B398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78B706-A033-4B4D-9A08-ABA553914E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433503-BC33-4C40-BBCA-38A8455800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F8BCE5-D5CF-486A-8361-90DD2F132A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E80982-59AF-4B15-A262-D69ED3C5DA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4039CD-0BD2-4482-A0E9-D6E15896DB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205FA9-570C-4DB3-928B-24DD629086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8A2AB4-C990-44A7-AA21-B6779B5503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353EE2-7B05-414F-8F5B-4FB1D57255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4238B8-64B6-4A63-8F3D-634EDC9CC9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ECF4AE-348A-45E7-910C-4FD6FFF1DA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69EABB-0A1B-471B-8864-19DF59D58D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568EDB-47F9-4AB1-A94E-12599AF840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5EBADC-F74F-44B8-9FB8-E6B90E2163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A6EDAC-EDC5-4502-ADBE-E34FD0BF3C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38F885-A4DB-467F-A43D-D5FE89A24C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414161-EC02-421F-A7C3-4977A34F36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49C3D8-9311-4E85-A214-AA6E1B68F2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7592E3-BAEF-4460-AF0C-4B6BB4FCF3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83EA51-6C8B-446F-A94D-4CD1D96803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DB381AA-0674-4D59-85B6-F3ECC7BF98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A38FA18-1232-42FB-A32F-BB368639F1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E20129-FB51-49F5-99CB-C0E9D9DBEA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EBA283-4351-4779-8B0D-5A89A099BD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317162-553E-4B0D-8FAF-86A9F78E4F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885968-67A4-4F83-95D5-127138213C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5B3C98-352C-45BD-8C0E-FD9C381DFE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A59E39-8625-40F1-8BE8-3153FD39CA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60D360E-DA60-4159-B7F5-8A71F7AA8A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1E12CF2-DDB6-43F2-B345-292FC32EAF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9B2902F-70B0-40E1-A1D5-456F060627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E14D5C-1321-4BCE-AA66-D68C91D8A6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16F8003-DBB0-4D38-A212-B7D5CD4513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AEA6FBB-3D0A-4B1E-8794-38B73FF488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F421FE-D896-40E1-AD5C-F2785D671E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B45C47A-D341-46ED-8BB3-1C5A58084A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B291CF-3522-4FA7-887F-7011161C0C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A75D41D-4997-4C26-B42D-0DB9B0F904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96BC4EE-CBE3-402B-886E-870221BE1C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3E322CC-22E2-48F3-B2D0-C045077153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9044F15-2A45-47F5-A7B7-0886E5B6AC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37A1B4F-0677-4E7E-8464-5939DD8CF9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F6DE2C-D0AF-472E-9CA3-A5AC977F78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E3ADAC4-37BA-4D45-A934-8388990297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44F27EF-EAB9-47F7-AC9E-150AACEE5E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E3F5E5-F6A3-456E-BAFA-827BFD7649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ABD7626-1C87-4F8D-9DD7-ECA536B21B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6C0D9A7-3409-4ADE-A80D-54B63158CF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743D5CA-A141-4104-A25D-0B3261C7FB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F724F29-4849-411A-BC97-C64B5CCFE7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B30ADBE-6623-4790-B931-B499B4EC87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8F4D623-AC70-43E2-9BBA-1F6BF5C1A5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079B6D6-33D7-41B6-8B7D-31B6D0B278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07CA66C-C75E-4750-9CF9-84DE8269E5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19AC452-E515-476D-9747-CDBEC46243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45852C9-1424-4A2A-B21E-7989DEB6D7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CEE204-3EC1-4099-821E-DCF196FE31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2121A18-A4C5-4DA4-8069-E655EF89CF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CAFBA4A-12BA-44C9-8DF7-3CC1D64BCE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14CCBF2-3118-494A-99B8-217384190C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B7A63E0-2CE5-44E5-BF6A-87ED20A5B6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55C2504-E1A7-4801-ADC3-DE63E5CA13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55896F4-8717-4CFF-B63F-27489C701C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5B2A5C6-73E6-4763-99A9-89DA1E09A7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19886D7-4A17-4F5D-8F1D-8AAA84EA99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6DECCD6-050A-433D-A112-C0124525ED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2370F6F-A0BE-4045-8152-20FCD6060C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4BC9F0-F87B-45FF-9E2A-F5DE523743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B0059DE-3FA3-49E4-91B5-54F66CA092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D0A4C33-5ED9-47E5-B207-0EAEB402A5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F0C1A82-978B-49F7-B667-1179D7ECD8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0C7A5E5-5C0E-4C66-AD8D-26D1E854BB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E6B739F-08B5-44DD-B3D1-71127E0277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407AC58-5E72-401F-80DE-8DC9402EA2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9D8964D-1FF6-4EFE-A35D-08A4FA6A6F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3A3F687-0F85-49A2-8CDC-E81C95EAAF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E5A2421-137B-4EE8-815D-B6C17AAE95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B423CFE-143E-4DFD-A499-1D43749424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1B9DBA-E041-4FBD-8818-62211FD2E0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C48786C-27D3-4638-9A1B-A9A93D759D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94C375D-E845-4325-8723-8F81043388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D5102DE-EAD1-49B5-AE66-42A1321B54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927CAA9-429F-4A96-AF00-93FF2AB7C3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AD81E1D-DE5D-44ED-8E04-C264C431FA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CC7C568-B9F7-467F-A48E-9407803F82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BB6BD8B-4068-495A-9E85-B8CE7A20F5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BE80DB0-8C1E-4001-AB1F-7E584EC514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8F9082B-CDEA-4510-86D1-350C7CAB69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A696224-58B3-4F65-940F-7F005EB149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9141480" cy="48564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/>
          <p:cNvSpPr/>
          <p:nvPr/>
        </p:nvSpPr>
        <p:spPr>
          <a:xfrm>
            <a:off x="1203120" y="1191240"/>
            <a:ext cx="370800" cy="4392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g object 18"/>
          <p:cNvSpPr/>
          <p:nvPr/>
        </p:nvSpPr>
        <p:spPr>
          <a:xfrm>
            <a:off x="830520" y="1191240"/>
            <a:ext cx="374040" cy="4392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356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87668F-0B37-4FD0-A7CF-5670F9B06B0B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bg object 16"/>
          <p:cNvSpPr/>
          <p:nvPr/>
        </p:nvSpPr>
        <p:spPr>
          <a:xfrm>
            <a:off x="0" y="0"/>
            <a:ext cx="9141480" cy="48564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bg object 17"/>
          <p:cNvSpPr/>
          <p:nvPr/>
        </p:nvSpPr>
        <p:spPr>
          <a:xfrm>
            <a:off x="1203120" y="1191240"/>
            <a:ext cx="370800" cy="4392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bg object 18"/>
          <p:cNvSpPr/>
          <p:nvPr/>
        </p:nvSpPr>
        <p:spPr>
          <a:xfrm>
            <a:off x="830520" y="1191240"/>
            <a:ext cx="374040" cy="4392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PlaceHolder 1"/>
          <p:cNvSpPr>
            <a:spLocks noGrp="1"/>
          </p:cNvSpPr>
          <p:nvPr>
            <p:ph type="ftr" idx="28"/>
          </p:nvPr>
        </p:nvSpPr>
        <p:spPr>
          <a:xfrm>
            <a:off x="3108960" y="4783320"/>
            <a:ext cx="292356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ldNum" idx="29"/>
          </p:nvPr>
        </p:nvSpPr>
        <p:spPr>
          <a:xfrm>
            <a:off x="658368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4DA7E7-39B9-4A43-87EE-2109B623C50D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dt" idx="30"/>
          </p:nvPr>
        </p:nvSpPr>
        <p:spPr>
          <a:xfrm>
            <a:off x="45720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0"/>
            <a:ext cx="9141480" cy="48564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bg object 17"/>
          <p:cNvSpPr/>
          <p:nvPr/>
        </p:nvSpPr>
        <p:spPr>
          <a:xfrm>
            <a:off x="1203120" y="1191240"/>
            <a:ext cx="370800" cy="4392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bg object 18"/>
          <p:cNvSpPr/>
          <p:nvPr/>
        </p:nvSpPr>
        <p:spPr>
          <a:xfrm>
            <a:off x="830520" y="1191240"/>
            <a:ext cx="374040" cy="4392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356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95F17F-1DD6-4E4B-8AD7-BFDD60AA4395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392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8"/>
          </p:nvPr>
        </p:nvSpPr>
        <p:spPr>
          <a:xfrm>
            <a:off x="6583680" y="4783320"/>
            <a:ext cx="2100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2E9B0C-BCDB-4372-B34B-AB96EAAE40E3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100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392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11"/>
          </p:nvPr>
        </p:nvSpPr>
        <p:spPr>
          <a:xfrm>
            <a:off x="6583680" y="4783320"/>
            <a:ext cx="2100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109FFF-6AEE-40C1-85D4-336FDADAA1F8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 idx="12"/>
          </p:nvPr>
        </p:nvSpPr>
        <p:spPr>
          <a:xfrm>
            <a:off x="457200" y="4783320"/>
            <a:ext cx="2100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g object 16" hidden="1"/>
          <p:cNvSpPr/>
          <p:nvPr/>
        </p:nvSpPr>
        <p:spPr>
          <a:xfrm>
            <a:off x="0" y="0"/>
            <a:ext cx="9141480" cy="48564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bg object 17" hidden="1"/>
          <p:cNvSpPr/>
          <p:nvPr/>
        </p:nvSpPr>
        <p:spPr>
          <a:xfrm>
            <a:off x="1203120" y="1191240"/>
            <a:ext cx="370800" cy="4392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bg object 18" hidden="1"/>
          <p:cNvSpPr/>
          <p:nvPr/>
        </p:nvSpPr>
        <p:spPr>
          <a:xfrm>
            <a:off x="830520" y="1191240"/>
            <a:ext cx="374040" cy="4392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bg object 16"/>
          <p:cNvSpPr/>
          <p:nvPr/>
        </p:nvSpPr>
        <p:spPr>
          <a:xfrm>
            <a:off x="0" y="0"/>
            <a:ext cx="9141480" cy="514116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bg object 17"/>
          <p:cNvSpPr/>
          <p:nvPr/>
        </p:nvSpPr>
        <p:spPr>
          <a:xfrm>
            <a:off x="830520" y="1191240"/>
            <a:ext cx="743760" cy="43920"/>
          </a:xfrm>
          <a:custGeom>
            <a:avLst/>
            <a:gdLst/>
            <a:ah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PlaceHolder 1"/>
          <p:cNvSpPr>
            <a:spLocks noGrp="1"/>
          </p:cNvSpPr>
          <p:nvPr>
            <p:ph type="ftr" idx="13"/>
          </p:nvPr>
        </p:nvSpPr>
        <p:spPr>
          <a:xfrm>
            <a:off x="3108960" y="4783320"/>
            <a:ext cx="292356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14"/>
          </p:nvPr>
        </p:nvSpPr>
        <p:spPr>
          <a:xfrm>
            <a:off x="658368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DF88C6-4A03-46BF-9D7E-4808AF636254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15"/>
          </p:nvPr>
        </p:nvSpPr>
        <p:spPr>
          <a:xfrm>
            <a:off x="45720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bg object 16"/>
          <p:cNvSpPr/>
          <p:nvPr/>
        </p:nvSpPr>
        <p:spPr>
          <a:xfrm>
            <a:off x="0" y="0"/>
            <a:ext cx="9141480" cy="48564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bg object 17"/>
          <p:cNvSpPr/>
          <p:nvPr/>
        </p:nvSpPr>
        <p:spPr>
          <a:xfrm>
            <a:off x="1203120" y="1191240"/>
            <a:ext cx="370800" cy="4392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bg object 18"/>
          <p:cNvSpPr/>
          <p:nvPr/>
        </p:nvSpPr>
        <p:spPr>
          <a:xfrm>
            <a:off x="830520" y="1191240"/>
            <a:ext cx="374040" cy="4392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1"/>
          <p:cNvSpPr>
            <a:spLocks noGrp="1"/>
          </p:cNvSpPr>
          <p:nvPr>
            <p:ph type="ftr" idx="16"/>
          </p:nvPr>
        </p:nvSpPr>
        <p:spPr>
          <a:xfrm>
            <a:off x="3108960" y="4783320"/>
            <a:ext cx="292356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17"/>
          </p:nvPr>
        </p:nvSpPr>
        <p:spPr>
          <a:xfrm>
            <a:off x="658368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20A882-1585-4D96-B285-A0B8C6DA8E60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 idx="18"/>
          </p:nvPr>
        </p:nvSpPr>
        <p:spPr>
          <a:xfrm>
            <a:off x="45720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bg object 16"/>
          <p:cNvSpPr/>
          <p:nvPr/>
        </p:nvSpPr>
        <p:spPr>
          <a:xfrm>
            <a:off x="0" y="0"/>
            <a:ext cx="9141480" cy="48564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bg object 17"/>
          <p:cNvSpPr/>
          <p:nvPr/>
        </p:nvSpPr>
        <p:spPr>
          <a:xfrm>
            <a:off x="1203120" y="1191240"/>
            <a:ext cx="370800" cy="4392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bg object 18"/>
          <p:cNvSpPr/>
          <p:nvPr/>
        </p:nvSpPr>
        <p:spPr>
          <a:xfrm>
            <a:off x="830520" y="1191240"/>
            <a:ext cx="374040" cy="4392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 type="ftr" idx="19"/>
          </p:nvPr>
        </p:nvSpPr>
        <p:spPr>
          <a:xfrm>
            <a:off x="3108960" y="4783320"/>
            <a:ext cx="292356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Num" idx="20"/>
          </p:nvPr>
        </p:nvSpPr>
        <p:spPr>
          <a:xfrm>
            <a:off x="658368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D5AC13-038A-4DF2-AE9E-1558D5E3A6A6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dt" idx="21"/>
          </p:nvPr>
        </p:nvSpPr>
        <p:spPr>
          <a:xfrm>
            <a:off x="45720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g object 16"/>
          <p:cNvSpPr/>
          <p:nvPr/>
        </p:nvSpPr>
        <p:spPr>
          <a:xfrm>
            <a:off x="0" y="0"/>
            <a:ext cx="9141480" cy="48564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bg object 17"/>
          <p:cNvSpPr/>
          <p:nvPr/>
        </p:nvSpPr>
        <p:spPr>
          <a:xfrm>
            <a:off x="1203120" y="1191240"/>
            <a:ext cx="370800" cy="43920"/>
          </a:xfrm>
          <a:custGeom>
            <a:avLst/>
            <a:gdLst/>
            <a:ah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bg object 18"/>
          <p:cNvSpPr/>
          <p:nvPr/>
        </p:nvSpPr>
        <p:spPr>
          <a:xfrm>
            <a:off x="830520" y="1191240"/>
            <a:ext cx="374040" cy="43920"/>
          </a:xfrm>
          <a:custGeom>
            <a:avLst/>
            <a:gdLst/>
            <a:ah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PlaceHolder 1"/>
          <p:cNvSpPr>
            <a:spLocks noGrp="1"/>
          </p:cNvSpPr>
          <p:nvPr>
            <p:ph type="ftr" idx="22"/>
          </p:nvPr>
        </p:nvSpPr>
        <p:spPr>
          <a:xfrm>
            <a:off x="3108960" y="4783320"/>
            <a:ext cx="292356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23"/>
          </p:nvPr>
        </p:nvSpPr>
        <p:spPr>
          <a:xfrm>
            <a:off x="658368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EE0AB9-F9D9-4560-919A-FA00F82FC01D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dt" idx="24"/>
          </p:nvPr>
        </p:nvSpPr>
        <p:spPr>
          <a:xfrm>
            <a:off x="457200" y="4783320"/>
            <a:ext cx="2100600" cy="2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ftr" idx="25"/>
          </p:nvPr>
        </p:nvSpPr>
        <p:spPr>
          <a:xfrm>
            <a:off x="3108960" y="4783320"/>
            <a:ext cx="292392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Num" idx="26"/>
          </p:nvPr>
        </p:nvSpPr>
        <p:spPr>
          <a:xfrm>
            <a:off x="6583680" y="4783320"/>
            <a:ext cx="2100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2E4840-FDC3-45B4-8ADA-387FA6C9AEFC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dt" idx="27"/>
          </p:nvPr>
        </p:nvSpPr>
        <p:spPr>
          <a:xfrm>
            <a:off x="457200" y="4783320"/>
            <a:ext cx="2100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9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9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9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jpe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9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mospi.nic.in/sites/default/files/publication_reports/Disabled_persons_in_India_2016.pdf" TargetMode="External"/><Relationship Id="rId2" Type="http://schemas.openxmlformats.org/officeDocument/2006/relationships/hyperlink" Target="http://mospi.nic.in/sites/default/files/publication_reports/Disabled_persons_in_India_2016.pdf" TargetMode="External"/><Relationship Id="rId3" Type="http://schemas.openxmlformats.org/officeDocument/2006/relationships/hyperlink" Target="http://mospi.nic.in/sites/default/files/publication_reports/Disabled_persons_in_India_2016.pdf" TargetMode="External"/><Relationship Id="rId4" Type="http://schemas.openxmlformats.org/officeDocument/2006/relationships/hyperlink" Target="https://www.quora.com/What-are-some-problems-faced-by-deaf-and-dumb-people-whileusing-todays-common-tech-like-phones-and-PCs" TargetMode="External"/><Relationship Id="rId5" Type="http://schemas.openxmlformats.org/officeDocument/2006/relationships/hyperlink" Target="https://www.quora.com/What-are-some-problems-faced-by-deaf-and-dumb-people-whileusing-todays-common-tech-like-phones-and-PCs" TargetMode="External"/><Relationship Id="rId6" Type="http://schemas.openxmlformats.org/officeDocument/2006/relationships/hyperlink" Target="https://www.quora.com/What-are-some-problems-faced-by-deaf-and-dumb-people-whileusing-todays-common-tech-like-phones-and-PCs" TargetMode="External"/><Relationship Id="rId7" Type="http://schemas.openxmlformats.org/officeDocument/2006/relationships/hyperlink" Target="https://www.quora.com/What-are-some-problems-faced-by-deaf-and-dumb-people-whileusing-todays-common-tech-like-phones-and-PCs" TargetMode="External"/><Relationship Id="rId8" Type="http://schemas.openxmlformats.org/officeDocument/2006/relationships/hyperlink" Target="https://www.quora.com/What-are-some-problems-faced-by-deaf-and-dumb-people-whileusing-todays-common-tech-like-phones-and-PCs" TargetMode="External"/><Relationship Id="rId9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object 2"/>
          <p:cNvSpPr/>
          <p:nvPr/>
        </p:nvSpPr>
        <p:spPr>
          <a:xfrm>
            <a:off x="34920" y="36000"/>
            <a:ext cx="9141480" cy="5121000"/>
          </a:xfrm>
          <a:custGeom>
            <a:avLst/>
            <a:gdLst/>
            <a:ah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gradFill rotWithShape="0">
            <a:gsLst>
              <a:gs pos="0">
                <a:srgbClr val="f7d1d5"/>
              </a:gs>
              <a:gs pos="100000">
                <a:srgbClr val="b3cac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434" name="object 3"/>
          <p:cNvGrpSpPr/>
          <p:nvPr/>
        </p:nvGrpSpPr>
        <p:grpSpPr>
          <a:xfrm>
            <a:off x="830520" y="1191240"/>
            <a:ext cx="743400" cy="43920"/>
            <a:chOff x="830520" y="1191240"/>
            <a:chExt cx="743400" cy="43920"/>
          </a:xfrm>
        </p:grpSpPr>
        <p:sp>
          <p:nvSpPr>
            <p:cNvPr id="435" name="object 4"/>
            <p:cNvSpPr/>
            <p:nvPr/>
          </p:nvSpPr>
          <p:spPr>
            <a:xfrm>
              <a:off x="1203120" y="1191240"/>
              <a:ext cx="370800" cy="43920"/>
            </a:xfrm>
            <a:custGeom>
              <a:avLst/>
              <a:gdLst/>
              <a:ah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object 5"/>
            <p:cNvSpPr/>
            <p:nvPr/>
          </p:nvSpPr>
          <p:spPr>
            <a:xfrm>
              <a:off x="830520" y="1191240"/>
              <a:ext cx="374040" cy="43920"/>
            </a:xfrm>
            <a:custGeom>
              <a:avLst/>
              <a:gdLst/>
              <a:ah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7" name="object 6"/>
          <p:cNvSpPr/>
          <p:nvPr/>
        </p:nvSpPr>
        <p:spPr>
          <a:xfrm>
            <a:off x="0" y="0"/>
            <a:ext cx="9141480" cy="485640"/>
          </a:xfrm>
          <a:custGeom>
            <a:avLst/>
            <a:gdLst/>
            <a:ah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8" name="object 7"/>
          <p:cNvGrpSpPr/>
          <p:nvPr/>
        </p:nvGrpSpPr>
        <p:grpSpPr>
          <a:xfrm>
            <a:off x="4606920" y="1384560"/>
            <a:ext cx="4534560" cy="2819880"/>
            <a:chOff x="4606920" y="1384560"/>
            <a:chExt cx="4534560" cy="2819880"/>
          </a:xfrm>
        </p:grpSpPr>
        <p:sp>
          <p:nvSpPr>
            <p:cNvPr id="439" name="object 8"/>
            <p:cNvSpPr/>
            <p:nvPr/>
          </p:nvSpPr>
          <p:spPr>
            <a:xfrm>
              <a:off x="4606920" y="1384560"/>
              <a:ext cx="4534560" cy="281988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object 9"/>
            <p:cNvSpPr/>
            <p:nvPr/>
          </p:nvSpPr>
          <p:spPr>
            <a:xfrm>
              <a:off x="5232600" y="1896480"/>
              <a:ext cx="3442680" cy="15562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1" name="object 10"/>
          <p:cNvSpPr/>
          <p:nvPr/>
        </p:nvSpPr>
        <p:spPr>
          <a:xfrm>
            <a:off x="802440" y="1375200"/>
            <a:ext cx="3380760" cy="24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4000" spc="-46" strike="noStrike">
                <a:solidFill>
                  <a:srgbClr val="1a1a1a"/>
                </a:solidFill>
                <a:latin typeface="Arial"/>
                <a:ea typeface="DejaVu Sans"/>
              </a:rPr>
              <a:t>Conversion</a:t>
            </a:r>
            <a:r>
              <a:rPr b="1" lang="en-US" sz="4000" spc="-231" strike="noStrike">
                <a:solidFill>
                  <a:srgbClr val="1a1a1a"/>
                </a:solidFill>
                <a:latin typeface="Arial"/>
                <a:ea typeface="DejaVu Sans"/>
              </a:rPr>
              <a:t> </a:t>
            </a:r>
            <a:r>
              <a:rPr b="1" lang="en-US" sz="4000" spc="41" strike="noStrike">
                <a:solidFill>
                  <a:srgbClr val="1a1a1a"/>
                </a:solidFill>
                <a:latin typeface="Arial"/>
                <a:ea typeface="DejaVu Sans"/>
              </a:rPr>
              <a:t>of  </a:t>
            </a:r>
            <a:r>
              <a:rPr b="1" lang="en-US" sz="4000" spc="-66" strike="noStrike">
                <a:solidFill>
                  <a:srgbClr val="1a1a1a"/>
                </a:solidFill>
                <a:latin typeface="Arial"/>
                <a:ea typeface="DejaVu Sans"/>
              </a:rPr>
              <a:t>Sign  </a:t>
            </a:r>
            <a:r>
              <a:rPr b="1" lang="en-US" sz="4000" spc="26" strike="noStrike">
                <a:solidFill>
                  <a:srgbClr val="1a1a1a"/>
                </a:solidFill>
                <a:latin typeface="Arial"/>
                <a:ea typeface="DejaVu Sans"/>
              </a:rPr>
              <a:t>Language </a:t>
            </a:r>
            <a:r>
              <a:rPr b="1" lang="en-US" sz="4000" spc="72" strike="noStrike">
                <a:solidFill>
                  <a:srgbClr val="1a1a1a"/>
                </a:solidFill>
                <a:latin typeface="Arial"/>
                <a:ea typeface="DejaVu Sans"/>
              </a:rPr>
              <a:t>to  </a:t>
            </a:r>
            <a:r>
              <a:rPr b="1" lang="en-US" sz="4000" spc="55" strike="noStrike">
                <a:solidFill>
                  <a:srgbClr val="1a1a1a"/>
                </a:solidFill>
                <a:latin typeface="Arial"/>
                <a:ea typeface="DejaVu Sans"/>
              </a:rPr>
              <a:t>Text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42" name="object 11"/>
          <p:cNvSpPr/>
          <p:nvPr/>
        </p:nvSpPr>
        <p:spPr>
          <a:xfrm>
            <a:off x="773640" y="4023720"/>
            <a:ext cx="1896840" cy="101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DejaVu Sans"/>
              </a:rPr>
              <a:t>For</a:t>
            </a:r>
            <a:r>
              <a:rPr b="0" lang="en-US" sz="1600" spc="-131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595959"/>
                </a:solidFill>
                <a:latin typeface="Lato"/>
                <a:ea typeface="DejaVu Sans"/>
              </a:rPr>
              <a:t>Dumb</a:t>
            </a:r>
            <a:r>
              <a:rPr b="0" lang="en-US" sz="1600" spc="-126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595959"/>
                </a:solidFill>
                <a:latin typeface="Lato"/>
                <a:ea typeface="DejaVu Sans"/>
              </a:rPr>
              <a:t>and</a:t>
            </a:r>
            <a:r>
              <a:rPr b="0" lang="en-US" sz="1600" spc="-126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595959"/>
                </a:solidFill>
                <a:latin typeface="Lato"/>
                <a:ea typeface="DejaVu Sans"/>
              </a:rPr>
              <a:t>Deaf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600" spc="-12" strike="noStrike">
                <a:solidFill>
                  <a:srgbClr val="595959"/>
                </a:solidFill>
                <a:latin typeface="Lato"/>
                <a:ea typeface="DejaVu Sans"/>
              </a:rPr>
              <a:t>*not for Blind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dce6"/>
            </a:gs>
            <a:gs pos="100000">
              <a:srgbClr val="81aca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900000" y="314640"/>
            <a:ext cx="25711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9360" bIns="0" anchor="t">
            <a:noAutofit/>
          </a:bodyPr>
          <a:p>
            <a:pPr marL="936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2700" spc="-26" strike="noStrike">
                <a:solidFill>
                  <a:srgbClr val="000000"/>
                </a:solidFill>
                <a:latin typeface="Calibri Light"/>
                <a:ea typeface="Calibri"/>
              </a:rPr>
              <a:t>Technologies</a:t>
            </a:r>
            <a:r>
              <a:rPr b="0" lang="en-US" sz="2700" spc="-41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libri Light"/>
                <a:ea typeface="Calibri"/>
              </a:rPr>
              <a:t>Used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488" name="object 39"/>
          <p:cNvSpPr/>
          <p:nvPr/>
        </p:nvSpPr>
        <p:spPr>
          <a:xfrm>
            <a:off x="687600" y="1280160"/>
            <a:ext cx="5799960" cy="17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81080" indent="-1713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algn="l" pos="18108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Python </a:t>
            </a:r>
            <a:r>
              <a:rPr b="0" lang="en-US" sz="2100" spc="-4" strike="noStrike">
                <a:solidFill>
                  <a:srgbClr val="000000"/>
                </a:solidFill>
                <a:latin typeface="Calibri"/>
                <a:ea typeface="Calibri"/>
              </a:rPr>
              <a:t>3.11.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181080"/>
              </a:tabLst>
            </a:pPr>
            <a:endParaRPr b="0" lang="en-IN" sz="2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1080"/>
              </a:tabLst>
            </a:pPr>
            <a:r>
              <a:rPr b="0" lang="en-US" sz="2100" spc="-24" strike="noStrike">
                <a:solidFill>
                  <a:srgbClr val="000000"/>
                </a:solidFill>
                <a:latin typeface="Calibri"/>
                <a:ea typeface="Calibri"/>
              </a:rPr>
              <a:t>TensorFlow</a:t>
            </a:r>
            <a:r>
              <a:rPr b="0" lang="en-US" sz="2100" spc="-2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12" strike="noStrike">
                <a:solidFill>
                  <a:srgbClr val="000000"/>
                </a:solidFill>
                <a:latin typeface="Calibri"/>
                <a:ea typeface="Calibri"/>
              </a:rPr>
              <a:t>framework,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21" strike="noStrike">
                <a:solidFill>
                  <a:srgbClr val="000000"/>
                </a:solidFill>
                <a:latin typeface="Calibri"/>
                <a:ea typeface="Calibri"/>
              </a:rPr>
              <a:t>Keras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4" strike="noStrike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81080"/>
              </a:tabLst>
            </a:pPr>
            <a:endParaRPr b="0" lang="en-IN" sz="2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1080"/>
              </a:tabLst>
            </a:pP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Real-time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12" strike="noStrike">
                <a:solidFill>
                  <a:srgbClr val="000000"/>
                </a:solidFill>
                <a:latin typeface="Calibri"/>
                <a:ea typeface="Calibri"/>
              </a:rPr>
              <a:t>computer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vision</a:t>
            </a:r>
            <a:r>
              <a:rPr b="0" lang="en-US" sz="2100" spc="4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using</a:t>
            </a:r>
            <a:r>
              <a:rPr b="0" lang="en-US" sz="2100" spc="9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OpenCV</a:t>
            </a:r>
            <a:endParaRPr b="0" lang="en-IN" sz="2100" spc="-1" strike="noStrike">
              <a:latin typeface="Arial"/>
            </a:endParaRPr>
          </a:p>
        </p:txBody>
      </p:sp>
      <p:grpSp>
        <p:nvGrpSpPr>
          <p:cNvPr id="489" name="object 40"/>
          <p:cNvGrpSpPr/>
          <p:nvPr/>
        </p:nvGrpSpPr>
        <p:grpSpPr>
          <a:xfrm>
            <a:off x="540000" y="1175040"/>
            <a:ext cx="3831480" cy="83160"/>
            <a:chOff x="540000" y="1175040"/>
            <a:chExt cx="3831480" cy="83160"/>
          </a:xfrm>
        </p:grpSpPr>
        <p:pic>
          <p:nvPicPr>
            <p:cNvPr id="490" name="object 41" descr=""/>
            <p:cNvPicPr/>
            <p:nvPr/>
          </p:nvPicPr>
          <p:blipFill>
            <a:blip r:embed="rId1"/>
            <a:stretch/>
          </p:blipFill>
          <p:spPr>
            <a:xfrm>
              <a:off x="540000" y="1175040"/>
              <a:ext cx="3831480" cy="83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object 42"/>
            <p:cNvSpPr/>
            <p:nvPr/>
          </p:nvSpPr>
          <p:spPr>
            <a:xfrm>
              <a:off x="566640" y="1190880"/>
              <a:ext cx="3777840" cy="360"/>
            </a:xfrm>
            <a:custGeom>
              <a:avLst/>
              <a:gdLst/>
              <a:ahLst/>
              <a:rect l="l" t="t" r="r" b="b"/>
              <a:pathLst>
                <a:path w="5039995" h="0">
                  <a:moveTo>
                    <a:pt x="0" y="0"/>
                  </a:moveTo>
                  <a:lnTo>
                    <a:pt x="5039995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92" name="object 43" descr=""/>
          <p:cNvPicPr/>
          <p:nvPr/>
        </p:nvPicPr>
        <p:blipFill>
          <a:blip r:embed="rId2"/>
          <a:stretch/>
        </p:blipFill>
        <p:spPr>
          <a:xfrm>
            <a:off x="6298920" y="770400"/>
            <a:ext cx="1426680" cy="1212840"/>
          </a:xfrm>
          <a:prstGeom prst="rect">
            <a:avLst/>
          </a:prstGeom>
          <a:ln w="0">
            <a:noFill/>
          </a:ln>
        </p:spPr>
      </p:pic>
      <p:pic>
        <p:nvPicPr>
          <p:cNvPr id="493" name="object 44" descr=""/>
          <p:cNvPicPr/>
          <p:nvPr/>
        </p:nvPicPr>
        <p:blipFill>
          <a:blip r:embed="rId3"/>
          <a:stretch/>
        </p:blipFill>
        <p:spPr>
          <a:xfrm>
            <a:off x="8100000" y="2335320"/>
            <a:ext cx="862560" cy="542880"/>
          </a:xfrm>
          <a:prstGeom prst="rect">
            <a:avLst/>
          </a:prstGeom>
          <a:ln w="0">
            <a:noFill/>
          </a:ln>
        </p:spPr>
      </p:pic>
      <p:pic>
        <p:nvPicPr>
          <p:cNvPr id="494" name="object 45" descr=""/>
          <p:cNvPicPr/>
          <p:nvPr/>
        </p:nvPicPr>
        <p:blipFill>
          <a:blip r:embed="rId4"/>
          <a:stretch/>
        </p:blipFill>
        <p:spPr>
          <a:xfrm>
            <a:off x="7740000" y="820800"/>
            <a:ext cx="1270080" cy="977400"/>
          </a:xfrm>
          <a:prstGeom prst="rect">
            <a:avLst/>
          </a:prstGeom>
          <a:ln w="0">
            <a:noFill/>
          </a:ln>
        </p:spPr>
      </p:pic>
      <p:pic>
        <p:nvPicPr>
          <p:cNvPr id="495" name="object 46" descr=""/>
          <p:cNvPicPr/>
          <p:nvPr/>
        </p:nvPicPr>
        <p:blipFill>
          <a:blip r:embed="rId5"/>
          <a:stretch/>
        </p:blipFill>
        <p:spPr>
          <a:xfrm>
            <a:off x="6678720" y="2166120"/>
            <a:ext cx="919080" cy="114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dc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object 2"/>
          <p:cNvSpPr/>
          <p:nvPr/>
        </p:nvSpPr>
        <p:spPr>
          <a:xfrm>
            <a:off x="669960" y="1672200"/>
            <a:ext cx="7427160" cy="15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9440" indent="-457200">
              <a:lnSpc>
                <a:spcPct val="114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oyagiKouzanFontT"/>
                <a:ea typeface="DejaVu Sans"/>
              </a:rPr>
              <a:t>➔</a:t>
            </a:r>
            <a:r>
              <a:rPr b="0" lang="en-US" sz="1800" spc="-1" strike="noStrike">
                <a:solidFill>
                  <a:srgbClr val="595959"/>
                </a:solidFill>
                <a:latin typeface="AoyagiKouzanFontT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For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the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project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333333"/>
                </a:solidFill>
                <a:latin typeface="Lato"/>
                <a:ea typeface="DejaVu Sans"/>
              </a:rPr>
              <a:t>we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1" strike="noStrike">
                <a:solidFill>
                  <a:srgbClr val="333333"/>
                </a:solidFill>
                <a:latin typeface="Lato"/>
                <a:ea typeface="DejaVu Sans"/>
              </a:rPr>
              <a:t>tried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to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333333"/>
                </a:solidFill>
                <a:latin typeface="Lato"/>
                <a:ea typeface="DejaVu Sans"/>
              </a:rPr>
              <a:t>find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already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made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datasets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but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333333"/>
                </a:solidFill>
                <a:latin typeface="Lato"/>
                <a:ea typeface="DejaVu Sans"/>
              </a:rPr>
              <a:t>we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couldn’t  </a:t>
            </a:r>
            <a:r>
              <a:rPr b="0" lang="en-US" sz="1800" spc="-7" strike="noStrike">
                <a:solidFill>
                  <a:srgbClr val="333333"/>
                </a:solidFill>
                <a:latin typeface="Lato"/>
                <a:ea typeface="DejaVu Sans"/>
              </a:rPr>
              <a:t>find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dataset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in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the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form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333333"/>
                </a:solidFill>
                <a:latin typeface="Lato"/>
                <a:ea typeface="DejaVu Sans"/>
              </a:rPr>
              <a:t>of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raw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images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that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matched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our</a:t>
            </a:r>
            <a:r>
              <a:rPr b="0" lang="en-US" sz="1800" spc="-111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requirements.</a:t>
            </a:r>
            <a:endParaRPr b="0" lang="en-IN" sz="1800" spc="-1" strike="noStrike">
              <a:latin typeface="Arial"/>
            </a:endParaRPr>
          </a:p>
          <a:p>
            <a:pPr marL="469440" indent="-45720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endParaRPr b="0" lang="en-IN" sz="2300" spc="-1" strike="noStrike">
              <a:latin typeface="Arial"/>
            </a:endParaRPr>
          </a:p>
          <a:p>
            <a:pPr marL="12600" indent="-457200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oyagiKouzanFontT"/>
                <a:ea typeface="DejaVu Sans"/>
              </a:rPr>
              <a:t>➔    </a:t>
            </a:r>
            <a:r>
              <a:rPr b="0" lang="en-US" sz="1800" spc="-15" strike="noStrike">
                <a:solidFill>
                  <a:srgbClr val="333333"/>
                </a:solidFill>
                <a:latin typeface="Lato"/>
                <a:ea typeface="DejaVu Sans"/>
              </a:rPr>
              <a:t>Hence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333333"/>
                </a:solidFill>
                <a:latin typeface="Lato"/>
                <a:ea typeface="DejaVu Sans"/>
              </a:rPr>
              <a:t>we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333333"/>
                </a:solidFill>
                <a:latin typeface="Lato"/>
                <a:ea typeface="DejaVu Sans"/>
              </a:rPr>
              <a:t>decided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to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create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our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333333"/>
                </a:solidFill>
                <a:latin typeface="Lato"/>
                <a:ea typeface="DejaVu Sans"/>
              </a:rPr>
              <a:t>own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33333"/>
                </a:solidFill>
                <a:latin typeface="Lato"/>
                <a:ea typeface="DejaVu Sans"/>
              </a:rPr>
              <a:t>data</a:t>
            </a:r>
            <a:r>
              <a:rPr b="0" lang="en-US" sz="1800" spc="-114" strike="noStrike">
                <a:solidFill>
                  <a:srgbClr val="333333"/>
                </a:solidFill>
                <a:latin typeface="Lato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333333"/>
                </a:solidFill>
                <a:latin typeface="Lato"/>
                <a:ea typeface="DejaVu Sans"/>
              </a:rPr>
              <a:t>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object 2"/>
          <p:cNvSpPr/>
          <p:nvPr/>
        </p:nvSpPr>
        <p:spPr>
          <a:xfrm>
            <a:off x="3017880" y="2771280"/>
            <a:ext cx="119520" cy="118080"/>
          </a:xfrm>
          <a:custGeom>
            <a:avLst/>
            <a:gdLst/>
            <a:ah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object 3"/>
          <p:cNvSpPr/>
          <p:nvPr/>
        </p:nvSpPr>
        <p:spPr>
          <a:xfrm>
            <a:off x="6436080" y="1958760"/>
            <a:ext cx="2518920" cy="2359440"/>
          </a:xfrm>
          <a:custGeom>
            <a:avLst/>
            <a:gdLst/>
            <a:ah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object 4"/>
          <p:cNvSpPr/>
          <p:nvPr/>
        </p:nvSpPr>
        <p:spPr>
          <a:xfrm>
            <a:off x="6828840" y="2164680"/>
            <a:ext cx="1647360" cy="19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7" strike="noStrike">
                <a:solidFill>
                  <a:srgbClr val="ffffff"/>
                </a:solidFill>
                <a:latin typeface="Roboto"/>
                <a:ea typeface="DejaVu Sans"/>
              </a:rPr>
              <a:t>Layer</a:t>
            </a:r>
            <a:r>
              <a:rPr b="1" lang="en-US" sz="3000" spc="-26" strike="noStrike">
                <a:solidFill>
                  <a:srgbClr val="ffffff"/>
                </a:solidFill>
                <a:latin typeface="Roboto"/>
                <a:ea typeface="DejaVu Sans"/>
              </a:rPr>
              <a:t> </a:t>
            </a:r>
            <a:r>
              <a:rPr b="1" lang="en-US" sz="3000" spc="-1" strike="noStrike">
                <a:solidFill>
                  <a:srgbClr val="ffffff"/>
                </a:solidFill>
                <a:latin typeface="Roboto"/>
                <a:ea typeface="DejaVu Sans"/>
              </a:rPr>
              <a:t>2</a:t>
            </a:r>
            <a:endParaRPr b="0" lang="en-IN" sz="30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664"/>
              </a:spcBef>
              <a:buNone/>
            </a:pPr>
            <a:r>
              <a:rPr b="0" lang="en-US" sz="1800" spc="-7" strike="noStrike">
                <a:solidFill>
                  <a:srgbClr val="ffffff"/>
                </a:solidFill>
                <a:latin typeface="RobotoRegular"/>
                <a:ea typeface="DejaVu Sans"/>
              </a:rPr>
              <a:t>Classify  between</a:t>
            </a:r>
            <a:r>
              <a:rPr b="0" lang="en-US" sz="1800" spc="-92" strike="noStrike">
                <a:solidFill>
                  <a:srgbClr val="ffffff"/>
                </a:solidFill>
                <a:latin typeface="RobotoRegular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ffffff"/>
                </a:solidFill>
                <a:latin typeface="RobotoRegular"/>
                <a:ea typeface="DejaVu Sans"/>
              </a:rPr>
              <a:t>Similar  Symbols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0" name="object 5"/>
          <p:cNvSpPr/>
          <p:nvPr/>
        </p:nvSpPr>
        <p:spPr>
          <a:xfrm>
            <a:off x="2520000" y="1980000"/>
            <a:ext cx="2513520" cy="2359440"/>
          </a:xfrm>
          <a:custGeom>
            <a:avLst/>
            <a:gdLst/>
            <a:ahLst/>
            <a:rect l="l" t="t" r="r" b="b"/>
            <a:pathLst>
              <a:path w="2515870" h="2028825">
                <a:moveTo>
                  <a:pt x="0" y="22"/>
                </a:moveTo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ff4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780280" y="2340000"/>
            <a:ext cx="1717920" cy="924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7" strike="noStrike">
                <a:solidFill>
                  <a:srgbClr val="ffffff"/>
                </a:solidFill>
                <a:latin typeface="Roboto"/>
              </a:rPr>
              <a:t>Layer</a:t>
            </a:r>
            <a:r>
              <a:rPr b="1" lang="en-US" sz="3000" spc="-92" strike="noStrike">
                <a:solidFill>
                  <a:srgbClr val="ffffff"/>
                </a:solidFill>
                <a:latin typeface="Roboto"/>
              </a:rPr>
              <a:t> </a:t>
            </a:r>
            <a:r>
              <a:rPr b="1" lang="en-US" sz="3000" spc="-1" strike="noStrike">
                <a:solidFill>
                  <a:srgbClr val="ffffff"/>
                </a:solidFill>
                <a:latin typeface="Roboto"/>
              </a:rPr>
              <a:t>1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02" name="object 7"/>
          <p:cNvSpPr/>
          <p:nvPr/>
        </p:nvSpPr>
        <p:spPr>
          <a:xfrm>
            <a:off x="2780280" y="2947320"/>
            <a:ext cx="1200240" cy="12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ffffff"/>
                </a:solidFill>
                <a:latin typeface="RobotoRegular"/>
                <a:ea typeface="DejaVu Sans"/>
              </a:rPr>
              <a:t>Classify  between</a:t>
            </a:r>
            <a:r>
              <a:rPr b="0" lang="en-US" sz="1800" spc="-92" strike="noStrike">
                <a:solidFill>
                  <a:srgbClr val="ffffff"/>
                </a:solidFill>
                <a:latin typeface="RobotoRegular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800" spc="-92" strike="noStrike">
                <a:solidFill>
                  <a:srgbClr val="ffffff"/>
                </a:solidFill>
                <a:latin typeface="RobotoRegular"/>
                <a:ea typeface="DejaVu Sans"/>
              </a:rPr>
              <a:t>20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ffffff"/>
                </a:solidFill>
                <a:latin typeface="RobotoRegular"/>
                <a:ea typeface="DejaVu Sans"/>
              </a:rPr>
              <a:t>Symbols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503" name="object 8"/>
          <p:cNvGrpSpPr/>
          <p:nvPr/>
        </p:nvGrpSpPr>
        <p:grpSpPr>
          <a:xfrm>
            <a:off x="1609560" y="2886120"/>
            <a:ext cx="729000" cy="541080"/>
            <a:chOff x="1609560" y="2886120"/>
            <a:chExt cx="729000" cy="541080"/>
          </a:xfrm>
        </p:grpSpPr>
        <p:sp>
          <p:nvSpPr>
            <p:cNvPr id="504" name="object 9"/>
            <p:cNvSpPr/>
            <p:nvPr/>
          </p:nvSpPr>
          <p:spPr>
            <a:xfrm>
              <a:off x="1612800" y="2886120"/>
              <a:ext cx="725760" cy="541080"/>
            </a:xfrm>
            <a:custGeom>
              <a:avLst/>
              <a:gdLst/>
              <a:ah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object 10"/>
            <p:cNvSpPr/>
            <p:nvPr/>
          </p:nvSpPr>
          <p:spPr>
            <a:xfrm>
              <a:off x="1609560" y="3072240"/>
              <a:ext cx="550080" cy="168840"/>
            </a:xfrm>
            <a:custGeom>
              <a:avLst/>
              <a:gdLst/>
              <a:ah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6" name="object 11"/>
          <p:cNvGrpSpPr/>
          <p:nvPr/>
        </p:nvGrpSpPr>
        <p:grpSpPr>
          <a:xfrm>
            <a:off x="5400000" y="2700000"/>
            <a:ext cx="965880" cy="654840"/>
            <a:chOff x="5400000" y="2700000"/>
            <a:chExt cx="965880" cy="654840"/>
          </a:xfrm>
        </p:grpSpPr>
        <p:sp>
          <p:nvSpPr>
            <p:cNvPr id="507" name="object 12"/>
            <p:cNvSpPr/>
            <p:nvPr/>
          </p:nvSpPr>
          <p:spPr>
            <a:xfrm>
              <a:off x="5404320" y="2700000"/>
              <a:ext cx="961560" cy="654840"/>
            </a:xfrm>
            <a:custGeom>
              <a:avLst/>
              <a:gdLst/>
              <a:ahLst/>
              <a:rect l="l" t="t" r="r" b="b"/>
              <a:pathLst>
                <a:path w="963928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object 13"/>
            <p:cNvSpPr/>
            <p:nvPr/>
          </p:nvSpPr>
          <p:spPr>
            <a:xfrm>
              <a:off x="5400000" y="2925000"/>
              <a:ext cx="729720" cy="204480"/>
            </a:xfrm>
            <a:custGeom>
              <a:avLst/>
              <a:gdLst/>
              <a:ah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09" name="Picture 15" descr=""/>
          <p:cNvPicPr/>
          <p:nvPr/>
        </p:nvPicPr>
        <p:blipFill>
          <a:blip r:embed="rId1"/>
          <a:stretch/>
        </p:blipFill>
        <p:spPr>
          <a:xfrm>
            <a:off x="48960" y="1973520"/>
            <a:ext cx="1738800" cy="1738800"/>
          </a:xfrm>
          <a:prstGeom prst="rect">
            <a:avLst/>
          </a:prstGeom>
          <a:ln w="0">
            <a:noFill/>
          </a:ln>
        </p:spPr>
      </p:pic>
      <p:sp>
        <p:nvSpPr>
          <p:cNvPr id="510" name="PlaceHolder 3"/>
          <p:cNvSpPr/>
          <p:nvPr/>
        </p:nvSpPr>
        <p:spPr>
          <a:xfrm>
            <a:off x="720000" y="569160"/>
            <a:ext cx="4817880" cy="86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600" spc="-1" strike="noStrike">
                <a:solidFill>
                  <a:srgbClr val="ff4000"/>
                </a:solidFill>
                <a:latin typeface="Arial"/>
                <a:ea typeface="DejaVu Sans"/>
              </a:rPr>
              <a:t>Gesture</a:t>
            </a:r>
            <a:r>
              <a:rPr b="1" lang="en-US" sz="3600" spc="-18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3600" spc="-21" strike="noStrike">
                <a:solidFill>
                  <a:srgbClr val="ff0000"/>
                </a:solidFill>
                <a:latin typeface="Arial"/>
                <a:ea typeface="DejaVu Sans"/>
              </a:rPr>
              <a:t>Classification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800640" y="658080"/>
            <a:ext cx="5775480" cy="924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1" strike="noStrike">
                <a:solidFill>
                  <a:srgbClr val="1a1a1a"/>
                </a:solidFill>
                <a:latin typeface="Arial"/>
              </a:rPr>
              <a:t>Convolutional </a:t>
            </a:r>
            <a:r>
              <a:rPr b="1" lang="en-US" sz="3000" spc="52" strike="noStrike">
                <a:solidFill>
                  <a:srgbClr val="1a1a1a"/>
                </a:solidFill>
                <a:latin typeface="Arial"/>
              </a:rPr>
              <a:t>Neural</a:t>
            </a:r>
            <a:r>
              <a:rPr b="1" lang="en-US" sz="3000" spc="-242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1" lang="en-US" sz="3000" spc="26" strike="noStrike">
                <a:solidFill>
                  <a:srgbClr val="1a1a1a"/>
                </a:solidFill>
                <a:latin typeface="Arial"/>
              </a:rPr>
              <a:t>Networks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12" name="object 3"/>
          <p:cNvSpPr/>
          <p:nvPr/>
        </p:nvSpPr>
        <p:spPr>
          <a:xfrm>
            <a:off x="891360" y="1465200"/>
            <a:ext cx="4593600" cy="27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spcBef>
                <a:spcPts val="99"/>
              </a:spcBef>
              <a:buClr>
                <a:srgbClr val="595959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CNNs consist </a:t>
            </a:r>
            <a:r>
              <a:rPr b="0" lang="en-US" sz="1800" spc="-26" strike="noStrike">
                <a:solidFill>
                  <a:srgbClr val="595959"/>
                </a:solidFill>
                <a:latin typeface="Lato"/>
                <a:ea typeface="DejaVu Sans"/>
              </a:rPr>
              <a:t>of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multiple convolutional  layers </a:t>
            </a:r>
            <a:r>
              <a:rPr b="0" lang="en-US" sz="1800" spc="-7" strike="noStrike">
                <a:solidFill>
                  <a:srgbClr val="595959"/>
                </a:solidFill>
                <a:latin typeface="Lato"/>
                <a:ea typeface="DejaVu Sans"/>
              </a:rPr>
              <a:t>each </a:t>
            </a:r>
            <a:r>
              <a:rPr b="0" lang="en-US" sz="1800" spc="1" strike="noStrike">
                <a:solidFill>
                  <a:srgbClr val="595959"/>
                </a:solidFill>
                <a:latin typeface="Lato"/>
                <a:ea typeface="DejaVu Sans"/>
              </a:rPr>
              <a:t>layer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containing numerous  “filters”</a:t>
            </a:r>
            <a:r>
              <a:rPr b="0" lang="en-US" sz="1800" spc="-120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595959"/>
                </a:solidFill>
                <a:latin typeface="Lato"/>
                <a:ea typeface="DejaVu Sans"/>
              </a:rPr>
              <a:t>which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perform</a:t>
            </a:r>
            <a:r>
              <a:rPr b="0" lang="en-US" sz="1800" spc="-120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feature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extraction.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1800" spc="1" strike="noStrike">
                <a:solidFill>
                  <a:srgbClr val="595959"/>
                </a:solidFill>
                <a:latin typeface="Lato"/>
                <a:ea typeface="DejaVu Sans"/>
              </a:rPr>
              <a:t>Initially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these “filters” </a:t>
            </a:r>
            <a:r>
              <a:rPr b="0" lang="en-US" sz="1800" spc="7" strike="noStrike">
                <a:solidFill>
                  <a:srgbClr val="595959"/>
                </a:solidFill>
                <a:latin typeface="Lato"/>
                <a:ea typeface="DejaVu Sans"/>
              </a:rPr>
              <a:t>are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random and </a:t>
            </a:r>
            <a:r>
              <a:rPr b="0" lang="en-US" sz="1800" spc="-7" strike="noStrike">
                <a:solidFill>
                  <a:srgbClr val="595959"/>
                </a:solidFill>
                <a:latin typeface="Lato"/>
                <a:ea typeface="DejaVu Sans"/>
              </a:rPr>
              <a:t>by 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training,</a:t>
            </a:r>
            <a:r>
              <a:rPr b="0" lang="en-US" sz="1800" spc="-120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the</a:t>
            </a:r>
            <a:r>
              <a:rPr b="0" lang="en-US" sz="1800" spc="-120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feature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extraction</a:t>
            </a:r>
            <a:r>
              <a:rPr b="0" lang="en-US" sz="1800" spc="-120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gets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better  </a:t>
            </a:r>
            <a:r>
              <a:rPr b="0" lang="en-US" sz="1800" spc="-7" strike="noStrike">
                <a:solidFill>
                  <a:srgbClr val="595959"/>
                </a:solidFill>
                <a:latin typeface="Lato"/>
                <a:ea typeface="DejaVu Sans"/>
              </a:rPr>
              <a:t>by</a:t>
            </a:r>
            <a:r>
              <a:rPr b="0" lang="en-US" sz="1800" spc="-120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better.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It’s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7" strike="noStrike">
                <a:solidFill>
                  <a:srgbClr val="595959"/>
                </a:solidFill>
                <a:latin typeface="Lato"/>
                <a:ea typeface="DejaVu Sans"/>
              </a:rPr>
              <a:t>primarily</a:t>
            </a:r>
            <a:r>
              <a:rPr b="0" lang="en-US" sz="1800" spc="-111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595959"/>
                </a:solidFill>
                <a:latin typeface="Lato"/>
                <a:ea typeface="DejaVu Sans"/>
              </a:rPr>
              <a:t>used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for</a:t>
            </a:r>
            <a:r>
              <a:rPr b="0" lang="en-US" sz="1800" spc="-111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image</a:t>
            </a:r>
            <a:r>
              <a:rPr b="0" lang="en-US" sz="1800" spc="-114" strike="noStrike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Lato"/>
                <a:ea typeface="DejaVu Sans"/>
              </a:rPr>
              <a:t>classification.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3" name="object 4"/>
          <p:cNvSpPr/>
          <p:nvPr/>
        </p:nvSpPr>
        <p:spPr>
          <a:xfrm>
            <a:off x="6533280" y="1607400"/>
            <a:ext cx="2244600" cy="2982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0" y="-29880"/>
            <a:ext cx="5583600" cy="11080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600" spc="-26" strike="noStrike">
                <a:solidFill>
                  <a:srgbClr val="ffffff"/>
                </a:solidFill>
                <a:latin typeface="Arial"/>
              </a:rPr>
              <a:t>Our </a:t>
            </a:r>
            <a:r>
              <a:rPr b="1" lang="en-US" sz="3600" spc="32" strike="noStrike">
                <a:solidFill>
                  <a:srgbClr val="ffffff"/>
                </a:solidFill>
                <a:latin typeface="Arial"/>
              </a:rPr>
              <a:t>CNN </a:t>
            </a:r>
            <a:r>
              <a:rPr b="1" lang="en-US" sz="3600" spc="-26" strike="noStrike">
                <a:solidFill>
                  <a:srgbClr val="ffffff"/>
                </a:solidFill>
                <a:latin typeface="Arial"/>
              </a:rPr>
              <a:t>Classifier</a:t>
            </a:r>
            <a:r>
              <a:rPr b="1" lang="en-US" sz="3600" spc="-48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600" spc="80" strike="noStrike">
                <a:solidFill>
                  <a:srgbClr val="ffffff"/>
                </a:solidFill>
                <a:latin typeface="Arial"/>
              </a:rPr>
              <a:t>Model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15" name="object 28"/>
          <p:cNvSpPr/>
          <p:nvPr/>
        </p:nvSpPr>
        <p:spPr>
          <a:xfrm>
            <a:off x="723960" y="1260000"/>
            <a:ext cx="7374240" cy="3778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851400" y="656280"/>
            <a:ext cx="295992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46" strike="noStrike">
                <a:solidFill>
                  <a:srgbClr val="000000"/>
                </a:solidFill>
                <a:latin typeface="Arial"/>
              </a:rPr>
              <a:t>Implementation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17" name="object 3"/>
          <p:cNvSpPr/>
          <p:nvPr/>
        </p:nvSpPr>
        <p:spPr>
          <a:xfrm>
            <a:off x="857880" y="1344600"/>
            <a:ext cx="8088120" cy="20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12200" indent="-399960" algn="just">
              <a:lnSpc>
                <a:spcPct val="107000"/>
              </a:lnSpc>
              <a:spcBef>
                <a:spcPts val="9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41292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After collecting hand data we trained our data in google teachable machine and take  our keras model.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12920"/>
              </a:tabLst>
            </a:pPr>
            <a:endParaRPr b="0" lang="en-IN" sz="2000" spc="-1" strike="noStrike">
              <a:latin typeface="Arial"/>
            </a:endParaRPr>
          </a:p>
          <a:p>
            <a:pPr marL="354960" indent="-343080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354960"/>
                <a:tab algn="l" pos="35568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Then we create the all alphabet array and classify the model with program.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354960"/>
                <a:tab algn="l" pos="355680"/>
              </a:tabLst>
            </a:pPr>
            <a:endParaRPr b="0" lang="en-IN" sz="1800" spc="-1" strike="noStrike">
              <a:latin typeface="Arial"/>
            </a:endParaRPr>
          </a:p>
          <a:p>
            <a:pPr marL="354960" indent="-343080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354960"/>
                <a:tab algn="l" pos="35568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 model take the image input and predict the accuracy and which alphabet accuracy in high show the output of this alphabet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800640" y="644760"/>
            <a:ext cx="331020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7" strike="noStrike">
                <a:solidFill>
                  <a:srgbClr val="1a1a1a"/>
                </a:solidFill>
                <a:latin typeface="Arial"/>
              </a:rPr>
              <a:t>Challenges</a:t>
            </a:r>
            <a:r>
              <a:rPr b="1" lang="en-US" sz="3000" spc="-151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1" lang="en-US" sz="3000" spc="15" strike="noStrike">
                <a:solidFill>
                  <a:srgbClr val="1a1a1a"/>
                </a:solidFill>
                <a:latin typeface="Arial"/>
              </a:rPr>
              <a:t>Faced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800640" y="1428480"/>
            <a:ext cx="7540200" cy="3135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oyagiKouzanFontT"/>
              <a:buChar char="➢"/>
              <a:tabLst>
                <a:tab algn="l" pos="469440"/>
                <a:tab algn="l" pos="469800"/>
              </a:tabLst>
            </a:pPr>
            <a:r>
              <a:rPr b="0" lang="en-US" sz="1800" spc="-21" strike="noStrike">
                <a:solidFill>
                  <a:srgbClr val="000000"/>
                </a:solidFill>
                <a:latin typeface="Lato"/>
              </a:rPr>
              <a:t>     </a:t>
            </a:r>
            <a:r>
              <a:rPr b="0" lang="en-US" sz="1800" spc="-21" strike="noStrike">
                <a:solidFill>
                  <a:srgbClr val="000000"/>
                </a:solidFill>
                <a:latin typeface="Lato"/>
              </a:rPr>
              <a:t>We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couldn’t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Lato"/>
              </a:rPr>
              <a:t>find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a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dataset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with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raw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images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Lato"/>
              </a:rPr>
              <a:t>of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12" strike="noStrike">
                <a:solidFill>
                  <a:srgbClr val="000000"/>
                </a:solidFill>
                <a:latin typeface="Lato"/>
              </a:rPr>
              <a:t>all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the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asl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characters</a:t>
            </a:r>
            <a:r>
              <a:rPr b="0" lang="en-US" sz="1800" spc="21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Lato"/>
              </a:rPr>
              <a:t>so  </a:t>
            </a:r>
            <a:r>
              <a:rPr b="0" lang="en-US" sz="1800" spc="-26" strike="noStrike">
                <a:solidFill>
                  <a:srgbClr val="000000"/>
                </a:solidFill>
                <a:latin typeface="Lato"/>
              </a:rPr>
              <a:t>we</a:t>
            </a:r>
            <a:r>
              <a:rPr b="0" lang="en-US" sz="1800" spc="-120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made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our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Lato"/>
              </a:rPr>
              <a:t>own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dataset.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algn="l" pos="469440"/>
                <a:tab algn="l" pos="46980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algn="l" pos="469440"/>
                <a:tab algn="l" pos="469800"/>
              </a:tabLst>
            </a:pPr>
            <a:endParaRPr b="0" lang="en-IN" sz="1800" spc="-1" strike="noStrike">
              <a:latin typeface="Arial"/>
            </a:endParaRPr>
          </a:p>
          <a:p>
            <a:pPr marL="469440" indent="-457200" algn="just">
              <a:lnSpc>
                <a:spcPct val="114000"/>
              </a:lnSpc>
              <a:buClr>
                <a:srgbClr val="000000"/>
              </a:buClr>
              <a:buFont typeface="AoyagiKouzanFontT"/>
              <a:buChar char="➢"/>
              <a:tabLst>
                <a:tab algn="l" pos="4698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Issues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were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Lato"/>
              </a:rPr>
              <a:t>faced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relating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to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accuracy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Lato"/>
              </a:rPr>
              <a:t>of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model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Lato"/>
              </a:rPr>
              <a:t>we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trained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in  </a:t>
            </a:r>
            <a:r>
              <a:rPr b="0" lang="en-US" sz="1800" spc="7" strike="noStrike">
                <a:solidFill>
                  <a:srgbClr val="000000"/>
                </a:solidFill>
                <a:latin typeface="Lato"/>
              </a:rPr>
              <a:t>earlier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Lato"/>
              </a:rPr>
              <a:t>phases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Lato"/>
              </a:rPr>
              <a:t>which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Lato"/>
              </a:rPr>
              <a:t>we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eventually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improved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Lato"/>
              </a:rPr>
              <a:t>by</a:t>
            </a:r>
            <a:r>
              <a:rPr b="0" lang="en-US" sz="1800" spc="-11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increasing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the</a:t>
            </a:r>
            <a:r>
              <a:rPr b="0" lang="en-US" sz="1800" spc="-106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input  image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size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and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also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Lato"/>
              </a:rPr>
              <a:t>by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improving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the</a:t>
            </a:r>
            <a:r>
              <a:rPr b="0" lang="en-US" sz="1800" spc="-114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dataset.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ffd7d7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2373840" cy="1013760"/>
          </a:xfrm>
          <a:prstGeom prst="rect">
            <a:avLst/>
          </a:prstGeom>
          <a:noFill/>
          <a:ln w="0">
            <a:noFill/>
          </a:ln>
        </p:spPr>
        <p:txBody>
          <a:bodyPr lIns="0" rIns="0" tIns="10080" bIns="0" anchor="t">
            <a:noAutofit/>
          </a:bodyPr>
          <a:p>
            <a:pPr marL="9360">
              <a:lnSpc>
                <a:spcPct val="100000"/>
              </a:lnSpc>
              <a:spcBef>
                <a:spcPts val="79"/>
              </a:spcBef>
              <a:buNone/>
            </a:pPr>
            <a:r>
              <a:rPr b="0" lang="en-US" sz="3300" spc="-15" strike="noStrike">
                <a:solidFill>
                  <a:srgbClr val="000000"/>
                </a:solidFill>
                <a:latin typeface="Calibri Light"/>
                <a:ea typeface="Calibri"/>
              </a:rPr>
              <a:t>Core</a:t>
            </a:r>
            <a:r>
              <a:rPr b="0" lang="en-US" sz="3300" spc="-46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Modules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521" name="object 3"/>
          <p:cNvSpPr/>
          <p:nvPr/>
        </p:nvSpPr>
        <p:spPr>
          <a:xfrm>
            <a:off x="3420000" y="714600"/>
            <a:ext cx="2634480" cy="43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5" strike="noStrike">
                <a:solidFill>
                  <a:srgbClr val="000000"/>
                </a:solidFill>
                <a:latin typeface="Calibri"/>
                <a:ea typeface="Calibri"/>
              </a:rPr>
              <a:t>Data</a:t>
            </a:r>
            <a:r>
              <a:rPr b="0" lang="en-US" sz="2100" spc="-2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12" strike="noStrike">
                <a:solidFill>
                  <a:srgbClr val="000000"/>
                </a:solidFill>
                <a:latin typeface="Calibri"/>
                <a:ea typeface="Calibri"/>
              </a:rPr>
              <a:t>Pre-Processing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  <a:tabLst>
                <a:tab algn="l" pos="181080"/>
              </a:tabLst>
            </a:pPr>
            <a:endParaRPr b="0" lang="en-IN" sz="2850" spc="-1" strike="noStrike">
              <a:latin typeface="Arial"/>
            </a:endParaRPr>
          </a:p>
          <a:p>
            <a:pPr marL="181080" indent="-171360">
              <a:lnSpc>
                <a:spcPct val="100000"/>
              </a:lnSpc>
              <a:spcBef>
                <a:spcPts val="3"/>
              </a:spcBef>
              <a:buClr>
                <a:srgbClr val="000000"/>
              </a:buClr>
              <a:buFont typeface="Arial MT"/>
              <a:buChar char="•"/>
              <a:tabLst>
                <a:tab algn="l" pos="181080"/>
              </a:tabLst>
            </a:pP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Scan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Single</a:t>
            </a:r>
            <a:r>
              <a:rPr b="0" lang="en-US" sz="2100" spc="-15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12" strike="noStrike">
                <a:solidFill>
                  <a:srgbClr val="000000"/>
                </a:solidFill>
                <a:latin typeface="Calibri"/>
                <a:ea typeface="Calibri"/>
              </a:rPr>
              <a:t>Gesture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  <a:tabLst>
                <a:tab algn="l" pos="181080"/>
              </a:tabLst>
            </a:pPr>
            <a:endParaRPr b="0" lang="en-IN" sz="2850" spc="-1" strike="noStrike">
              <a:latin typeface="Arial"/>
            </a:endParaRPr>
          </a:p>
          <a:p>
            <a:pPr marL="181080" indent="-17136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181080"/>
              </a:tabLst>
            </a:pPr>
            <a:r>
              <a:rPr b="0" lang="en-US" sz="2100" spc="-15" strike="noStrike">
                <a:solidFill>
                  <a:srgbClr val="000000"/>
                </a:solidFill>
                <a:latin typeface="Calibri"/>
                <a:ea typeface="Calibri"/>
              </a:rPr>
              <a:t>Create</a:t>
            </a:r>
            <a:r>
              <a:rPr b="0" lang="en-US" sz="2100" spc="-32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15" strike="noStrike">
                <a:solidFill>
                  <a:srgbClr val="000000"/>
                </a:solidFill>
                <a:latin typeface="Calibri"/>
                <a:ea typeface="Calibri"/>
              </a:rPr>
              <a:t>gesture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181080"/>
              </a:tabLst>
            </a:pPr>
            <a:endParaRPr b="0" lang="en-IN" sz="2850" spc="-1" strike="noStrike">
              <a:latin typeface="Arial"/>
            </a:endParaRPr>
          </a:p>
          <a:p>
            <a:pPr marL="181080" indent="-171360">
              <a:lnSpc>
                <a:spcPct val="100000"/>
              </a:lnSpc>
              <a:spcBef>
                <a:spcPts val="3"/>
              </a:spcBef>
              <a:buClr>
                <a:srgbClr val="000000"/>
              </a:buClr>
              <a:buFont typeface="Arial MT"/>
              <a:buChar char="•"/>
              <a:tabLst>
                <a:tab algn="l" pos="181080"/>
              </a:tabLst>
            </a:pP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Formation</a:t>
            </a:r>
            <a:r>
              <a:rPr b="0" lang="en-US" sz="2100" spc="-2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4" strike="noStrike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b="0" lang="en-US" sz="2100" spc="-26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sentence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None/>
              <a:tabLst>
                <a:tab algn="l" pos="181080"/>
              </a:tabLst>
            </a:pPr>
            <a:endParaRPr b="0" lang="en-IN" sz="2850" spc="-1" strike="noStrike">
              <a:latin typeface="Arial"/>
            </a:endParaRPr>
          </a:p>
          <a:p>
            <a:pPr marL="181080" indent="-171360">
              <a:lnSpc>
                <a:spcPct val="100000"/>
              </a:lnSpc>
              <a:spcBef>
                <a:spcPts val="3"/>
              </a:spcBef>
              <a:buClr>
                <a:srgbClr val="000000"/>
              </a:buClr>
              <a:buFont typeface="Arial MT"/>
              <a:buChar char="•"/>
              <a:tabLst>
                <a:tab algn="l" pos="181080"/>
              </a:tabLst>
            </a:pPr>
            <a:r>
              <a:rPr b="0" lang="en-US" sz="2100" spc="-9" strike="noStrike">
                <a:solidFill>
                  <a:srgbClr val="000000"/>
                </a:solidFill>
                <a:latin typeface="Calibri"/>
                <a:ea typeface="Calibri"/>
              </a:rPr>
              <a:t>Exporting</a:t>
            </a:r>
            <a:endParaRPr b="0" lang="en-IN" sz="2100" spc="-1" strike="noStrike">
              <a:latin typeface="Arial"/>
            </a:endParaRPr>
          </a:p>
        </p:txBody>
      </p:sp>
      <p:grpSp>
        <p:nvGrpSpPr>
          <p:cNvPr id="522" name="object 4"/>
          <p:cNvGrpSpPr/>
          <p:nvPr/>
        </p:nvGrpSpPr>
        <p:grpSpPr>
          <a:xfrm>
            <a:off x="180000" y="1440000"/>
            <a:ext cx="2518920" cy="67320"/>
            <a:chOff x="180000" y="1440000"/>
            <a:chExt cx="2518920" cy="67320"/>
          </a:xfrm>
        </p:grpSpPr>
        <p:pic>
          <p:nvPicPr>
            <p:cNvPr id="523" name="object 5" descr=""/>
            <p:cNvPicPr/>
            <p:nvPr/>
          </p:nvPicPr>
          <p:blipFill>
            <a:blip r:embed="rId1"/>
            <a:stretch/>
          </p:blipFill>
          <p:spPr>
            <a:xfrm>
              <a:off x="180000" y="1440000"/>
              <a:ext cx="2518920" cy="67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4" name="object 6"/>
            <p:cNvSpPr/>
            <p:nvPr/>
          </p:nvSpPr>
          <p:spPr>
            <a:xfrm>
              <a:off x="193680" y="1452960"/>
              <a:ext cx="2491560" cy="360"/>
            </a:xfrm>
            <a:custGeom>
              <a:avLst/>
              <a:gdLst/>
              <a:ahLst/>
              <a:rect l="l" t="t" r="r" b="b"/>
              <a:pathLst>
                <a:path w="6480175" h="0">
                  <a:moveTo>
                    <a:pt x="0" y="0"/>
                  </a:moveTo>
                  <a:lnTo>
                    <a:pt x="6480048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object 2" descr=""/>
          <p:cNvPicPr/>
          <p:nvPr/>
        </p:nvPicPr>
        <p:blipFill>
          <a:blip r:embed="rId1"/>
          <a:stretch/>
        </p:blipFill>
        <p:spPr>
          <a:xfrm>
            <a:off x="104040" y="78120"/>
            <a:ext cx="8933760" cy="481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object 2" descr=""/>
          <p:cNvPicPr/>
          <p:nvPr/>
        </p:nvPicPr>
        <p:blipFill>
          <a:blip r:embed="rId1"/>
          <a:stretch/>
        </p:blipFill>
        <p:spPr>
          <a:xfrm>
            <a:off x="117720" y="146520"/>
            <a:ext cx="8934840" cy="469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object 31"/>
          <p:cNvGrpSpPr/>
          <p:nvPr/>
        </p:nvGrpSpPr>
        <p:grpSpPr>
          <a:xfrm>
            <a:off x="0" y="0"/>
            <a:ext cx="4569480" cy="5141160"/>
            <a:chOff x="0" y="0"/>
            <a:chExt cx="4569480" cy="5141160"/>
          </a:xfrm>
        </p:grpSpPr>
        <p:sp>
          <p:nvSpPr>
            <p:cNvPr id="444" name="object 32"/>
            <p:cNvSpPr/>
            <p:nvPr/>
          </p:nvSpPr>
          <p:spPr>
            <a:xfrm>
              <a:off x="0" y="0"/>
              <a:ext cx="4569480" cy="514080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object 33"/>
            <p:cNvSpPr/>
            <p:nvPr/>
          </p:nvSpPr>
          <p:spPr>
            <a:xfrm>
              <a:off x="1800" y="0"/>
              <a:ext cx="4566240" cy="5141160"/>
            </a:xfrm>
            <a:custGeom>
              <a:avLst/>
              <a:gdLst/>
              <a:ah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object 34"/>
            <p:cNvSpPr/>
            <p:nvPr/>
          </p:nvSpPr>
          <p:spPr>
            <a:xfrm>
              <a:off x="830520" y="1191240"/>
              <a:ext cx="743760" cy="43920"/>
            </a:xfrm>
            <a:custGeom>
              <a:avLst/>
              <a:gdLst/>
              <a:ah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7" name="object 35"/>
          <p:cNvSpPr/>
          <p:nvPr/>
        </p:nvSpPr>
        <p:spPr>
          <a:xfrm>
            <a:off x="803160" y="1379520"/>
            <a:ext cx="27374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Project </a:t>
            </a:r>
            <a:r>
              <a:rPr b="1" lang="en-US" sz="2400" spc="26" strike="noStrike">
                <a:solidFill>
                  <a:srgbClr val="ffffff"/>
                </a:solidFill>
                <a:latin typeface="Arial"/>
                <a:ea typeface="DejaVu Sans"/>
              </a:rPr>
              <a:t>Under  </a:t>
            </a:r>
            <a:r>
              <a:rPr b="1" lang="en-US" sz="2400" spc="-26" strike="noStrike">
                <a:solidFill>
                  <a:srgbClr val="ffffff"/>
                </a:solidFill>
                <a:latin typeface="Arial"/>
                <a:ea typeface="DejaVu Sans"/>
              </a:rPr>
              <a:t>Supervision</a:t>
            </a:r>
            <a:r>
              <a:rPr b="1" lang="en-US" sz="2400" spc="-17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400" spc="15" strike="noStrike">
                <a:solidFill>
                  <a:srgbClr val="ffffff"/>
                </a:solidFill>
                <a:latin typeface="Arial"/>
                <a:ea typeface="DejaVu Sans"/>
              </a:rPr>
              <a:t>of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  <a:buNone/>
            </a:pPr>
            <a:endParaRPr b="0" lang="en-IN" sz="23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1" lang="en-US" sz="2400" spc="-52" strike="noStrike">
                <a:solidFill>
                  <a:srgbClr val="ffffff"/>
                </a:solidFill>
                <a:latin typeface="Arial"/>
                <a:ea typeface="DejaVu Sans"/>
              </a:rPr>
              <a:t>Mr. Sumit Bagchi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134680" y="1022400"/>
            <a:ext cx="143712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400" spc="-7" strike="noStrike">
                <a:solidFill>
                  <a:srgbClr val="000000"/>
                </a:solidFill>
                <a:latin typeface="Arial"/>
              </a:rPr>
              <a:t>Efforts</a:t>
            </a:r>
            <a:r>
              <a:rPr b="1" lang="en-US" sz="2400" spc="-16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1" strike="noStrike">
                <a:solidFill>
                  <a:srgbClr val="000000"/>
                </a:solidFill>
                <a:latin typeface="Arial"/>
              </a:rPr>
              <a:t>by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9" name="object 36"/>
          <p:cNvSpPr/>
          <p:nvPr/>
        </p:nvSpPr>
        <p:spPr>
          <a:xfrm>
            <a:off x="5134680" y="1808640"/>
            <a:ext cx="377820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400" spc="-7" strike="noStrike">
                <a:solidFill>
                  <a:srgbClr val="000000"/>
                </a:solidFill>
                <a:latin typeface="Chandas"/>
                <a:ea typeface="DejaVu Sans"/>
              </a:rPr>
              <a:t>    </a:t>
            </a:r>
            <a:r>
              <a:rPr b="0" i="1" lang="en-US" sz="1400" spc="-7" strike="noStrike">
                <a:solidFill>
                  <a:srgbClr val="a7074b"/>
                </a:solidFill>
                <a:latin typeface="Chandas"/>
                <a:ea typeface="DejaVu Sans"/>
              </a:rPr>
              <a:t>Sourav</a:t>
            </a:r>
            <a:r>
              <a:rPr b="0" i="1" lang="en-US" sz="1400" spc="-7" strike="noStrike">
                <a:solidFill>
                  <a:srgbClr val="000000"/>
                </a:solidFill>
                <a:latin typeface="Chandas"/>
                <a:ea typeface="DejaVu Sans"/>
              </a:rPr>
              <a:t> </a:t>
            </a:r>
            <a:r>
              <a:rPr b="0" i="1" lang="en-US" sz="1400" spc="-7" strike="noStrike">
                <a:solidFill>
                  <a:srgbClr val="780373"/>
                </a:solidFill>
                <a:latin typeface="Chandas"/>
                <a:ea typeface="DejaVu Sans"/>
              </a:rPr>
              <a:t>Dhali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</a:t>
            </a:r>
            <a:r>
              <a:rPr b="1" lang="en-US" sz="14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&amp;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en-US" sz="1400" spc="-7" strike="noStrike">
                <a:solidFill>
                  <a:srgbClr val="a7074b"/>
                </a:solidFill>
                <a:latin typeface="Chandas"/>
                <a:ea typeface="DejaVu Sans"/>
              </a:rPr>
              <a:t>Shubhadeep</a:t>
            </a:r>
            <a:r>
              <a:rPr b="0" i="1" lang="en-US" sz="1400" spc="-7" strike="noStrike">
                <a:solidFill>
                  <a:srgbClr val="000000"/>
                </a:solidFill>
                <a:latin typeface="Chandas"/>
                <a:ea typeface="DejaVu Sans"/>
              </a:rPr>
              <a:t> </a:t>
            </a:r>
            <a:r>
              <a:rPr b="0" i="1" lang="en-US" sz="1400" spc="-7" strike="noStrike">
                <a:solidFill>
                  <a:srgbClr val="780373"/>
                </a:solidFill>
                <a:latin typeface="Chandas"/>
                <a:ea typeface="DejaVu Sans"/>
              </a:rPr>
              <a:t>Chakraborty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object 2"/>
          <p:cNvGrpSpPr/>
          <p:nvPr/>
        </p:nvGrpSpPr>
        <p:grpSpPr>
          <a:xfrm>
            <a:off x="104040" y="136800"/>
            <a:ext cx="8933760" cy="4755240"/>
            <a:chOff x="104040" y="136800"/>
            <a:chExt cx="8933760" cy="4755240"/>
          </a:xfrm>
        </p:grpSpPr>
        <p:pic>
          <p:nvPicPr>
            <p:cNvPr id="528" name="object 3" descr=""/>
            <p:cNvPicPr/>
            <p:nvPr/>
          </p:nvPicPr>
          <p:blipFill>
            <a:blip r:embed="rId1"/>
            <a:stretch/>
          </p:blipFill>
          <p:spPr>
            <a:xfrm>
              <a:off x="104040" y="136800"/>
              <a:ext cx="8933760" cy="4755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9" name="object 4" descr=""/>
            <p:cNvPicPr/>
            <p:nvPr/>
          </p:nvPicPr>
          <p:blipFill>
            <a:blip r:embed="rId2"/>
            <a:stretch/>
          </p:blipFill>
          <p:spPr>
            <a:xfrm>
              <a:off x="576000" y="1816200"/>
              <a:ext cx="3561840" cy="9694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object 2"/>
          <p:cNvGrpSpPr/>
          <p:nvPr/>
        </p:nvGrpSpPr>
        <p:grpSpPr>
          <a:xfrm>
            <a:off x="144000" y="188280"/>
            <a:ext cx="8933760" cy="4541400"/>
            <a:chOff x="144000" y="188280"/>
            <a:chExt cx="8933760" cy="4541400"/>
          </a:xfrm>
        </p:grpSpPr>
        <p:pic>
          <p:nvPicPr>
            <p:cNvPr id="531" name="object 3" descr=""/>
            <p:cNvPicPr/>
            <p:nvPr/>
          </p:nvPicPr>
          <p:blipFill>
            <a:blip r:embed="rId1"/>
            <a:stretch/>
          </p:blipFill>
          <p:spPr>
            <a:xfrm>
              <a:off x="144000" y="188280"/>
              <a:ext cx="8933760" cy="454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2" name="object 4" descr=""/>
            <p:cNvPicPr/>
            <p:nvPr/>
          </p:nvPicPr>
          <p:blipFill>
            <a:blip r:embed="rId2"/>
            <a:stretch/>
          </p:blipFill>
          <p:spPr>
            <a:xfrm>
              <a:off x="629640" y="1761480"/>
              <a:ext cx="3507840" cy="10242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object 2"/>
          <p:cNvGrpSpPr/>
          <p:nvPr/>
        </p:nvGrpSpPr>
        <p:grpSpPr>
          <a:xfrm>
            <a:off x="104040" y="218880"/>
            <a:ext cx="8933760" cy="4618440"/>
            <a:chOff x="104040" y="218880"/>
            <a:chExt cx="8933760" cy="4618440"/>
          </a:xfrm>
        </p:grpSpPr>
        <p:pic>
          <p:nvPicPr>
            <p:cNvPr id="534" name="object 3" descr=""/>
            <p:cNvPicPr/>
            <p:nvPr/>
          </p:nvPicPr>
          <p:blipFill>
            <a:blip r:embed="rId1"/>
            <a:stretch/>
          </p:blipFill>
          <p:spPr>
            <a:xfrm>
              <a:off x="104040" y="218880"/>
              <a:ext cx="8933760" cy="4618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5" name="object 4" descr=""/>
            <p:cNvPicPr/>
            <p:nvPr/>
          </p:nvPicPr>
          <p:blipFill>
            <a:blip r:embed="rId2"/>
            <a:stretch/>
          </p:blipFill>
          <p:spPr>
            <a:xfrm>
              <a:off x="629640" y="1833480"/>
              <a:ext cx="3450960" cy="109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6" name="object 5" descr=""/>
            <p:cNvPicPr/>
            <p:nvPr/>
          </p:nvPicPr>
          <p:blipFill>
            <a:blip r:embed="rId3"/>
            <a:stretch/>
          </p:blipFill>
          <p:spPr>
            <a:xfrm>
              <a:off x="4609800" y="1833480"/>
              <a:ext cx="3943440" cy="10231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802440" y="1376280"/>
            <a:ext cx="206424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32" strike="noStrike">
                <a:solidFill>
                  <a:srgbClr val="1a1a1a"/>
                </a:solidFill>
                <a:latin typeface="Arial"/>
              </a:rPr>
              <a:t>Conclusion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38" name="object 15"/>
          <p:cNvSpPr/>
          <p:nvPr/>
        </p:nvSpPr>
        <p:spPr>
          <a:xfrm>
            <a:off x="893160" y="2102760"/>
            <a:ext cx="7441560" cy="15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this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report, a functional real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time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vision based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american sign language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recognition for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D&amp;M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people have been developed for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asl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alphabets.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We achieved an accuracy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70-80%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 our</a:t>
            </a:r>
            <a:r>
              <a:rPr b="0" lang="en-US" sz="18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dataset.</a:t>
            </a:r>
            <a:endParaRPr b="0" lang="en-IN" sz="1800" spc="-1" strike="noStrike">
              <a:latin typeface="Arial"/>
            </a:endParaRPr>
          </a:p>
          <a:p>
            <a:pPr marL="379080" indent="-367200">
              <a:lnSpc>
                <a:spcPct val="114000"/>
              </a:lnSpc>
              <a:buClr>
                <a:srgbClr val="000000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Prediction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has been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improved after implementing two layers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algorithms in  which we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verify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and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symbols which are more similar to each</a:t>
            </a:r>
            <a:r>
              <a:rPr b="0" lang="en-US" sz="18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other.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dce6"/>
            </a:gs>
            <a:gs pos="100000">
              <a:srgbClr val="81aca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802440" y="1376280"/>
            <a:ext cx="4493880" cy="924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7" strike="noStrike">
                <a:solidFill>
                  <a:srgbClr val="1a1a1a"/>
                </a:solidFill>
                <a:latin typeface="Arial"/>
              </a:rPr>
              <a:t>Limitations </a:t>
            </a:r>
            <a:r>
              <a:rPr b="1" lang="en-US" sz="3000" spc="26" strike="noStrike">
                <a:solidFill>
                  <a:srgbClr val="1a1a1a"/>
                </a:solidFill>
                <a:latin typeface="Arial"/>
              </a:rPr>
              <a:t>of </a:t>
            </a:r>
            <a:r>
              <a:rPr b="1" lang="en-US" sz="3000" spc="-1" strike="noStrike">
                <a:solidFill>
                  <a:srgbClr val="1a1a1a"/>
                </a:solidFill>
                <a:latin typeface="Arial"/>
              </a:rPr>
              <a:t>our</a:t>
            </a:r>
            <a:r>
              <a:rPr b="1" lang="en-US" sz="3000" spc="-432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1" lang="en-US" sz="3000" spc="72" strike="noStrike">
                <a:solidFill>
                  <a:srgbClr val="1a1a1a"/>
                </a:solidFill>
                <a:latin typeface="Arial"/>
              </a:rPr>
              <a:t>model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40" name="object 14"/>
          <p:cNvSpPr/>
          <p:nvPr/>
        </p:nvSpPr>
        <p:spPr>
          <a:xfrm>
            <a:off x="820440" y="2500560"/>
            <a:ext cx="6557760" cy="19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94200" indent="-3823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●"/>
              <a:tabLst>
                <a:tab algn="l" pos="394200"/>
                <a:tab algn="l" pos="394920"/>
              </a:tabLst>
            </a:pPr>
            <a:r>
              <a:rPr b="0" lang="en-US" sz="2000" spc="-7" strike="noStrike">
                <a:solidFill>
                  <a:srgbClr val="000000"/>
                </a:solidFill>
                <a:latin typeface="Lato"/>
                <a:ea typeface="DejaVu Sans"/>
              </a:rPr>
              <a:t>The</a:t>
            </a:r>
            <a:r>
              <a:rPr b="0" lang="en-US" sz="2000" spc="-137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model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works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well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only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in</a:t>
            </a:r>
            <a:r>
              <a:rPr b="0" lang="en-US" sz="2000" spc="236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21" strike="noStrike">
                <a:solidFill>
                  <a:srgbClr val="000000"/>
                </a:solidFill>
                <a:latin typeface="Lato"/>
                <a:ea typeface="DejaVu Sans"/>
              </a:rPr>
              <a:t>good</a:t>
            </a:r>
            <a:r>
              <a:rPr b="0" lang="en-US" sz="2000" spc="-137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lighting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Lato"/>
                <a:ea typeface="DejaVu Sans"/>
              </a:rPr>
              <a:t>conditions.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  <a:tabLst>
                <a:tab algn="l" pos="394200"/>
                <a:tab algn="l" pos="394920"/>
              </a:tabLst>
            </a:pPr>
            <a:endParaRPr b="0" lang="en-IN" sz="2400" spc="-1" strike="noStrike">
              <a:latin typeface="Arial"/>
            </a:endParaRPr>
          </a:p>
          <a:p>
            <a:pPr marL="394200" indent="-382320">
              <a:lnSpc>
                <a:spcPct val="165000"/>
              </a:lnSpc>
              <a:buClr>
                <a:srgbClr val="000000"/>
              </a:buClr>
              <a:buFont typeface="Arial"/>
              <a:buChar char="●"/>
              <a:tabLst>
                <a:tab algn="l" pos="394200"/>
                <a:tab algn="l" pos="394920"/>
              </a:tabLst>
            </a:pPr>
            <a:r>
              <a:rPr b="0" lang="en-US" sz="2000" spc="1" strike="noStrike">
                <a:solidFill>
                  <a:srgbClr val="000000"/>
                </a:solidFill>
                <a:latin typeface="Lato"/>
                <a:ea typeface="DejaVu Sans"/>
              </a:rPr>
              <a:t>Plain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background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is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Lato"/>
                <a:ea typeface="DejaVu Sans"/>
              </a:rPr>
              <a:t>needed</a:t>
            </a:r>
            <a:r>
              <a:rPr b="0" lang="en-US" sz="2000" spc="-126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for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the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model</a:t>
            </a:r>
            <a:r>
              <a:rPr b="0" lang="en-US" sz="2000" spc="-126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to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detect</a:t>
            </a:r>
            <a:r>
              <a:rPr b="0" lang="en-US" sz="2000" spc="-13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Lato"/>
                <a:ea typeface="DejaVu Sans"/>
              </a:rPr>
              <a:t>with  </a:t>
            </a:r>
            <a:r>
              <a:rPr b="0" lang="en-US" sz="2000" spc="-7" strike="noStrike">
                <a:solidFill>
                  <a:srgbClr val="000000"/>
                </a:solidFill>
                <a:latin typeface="Lato"/>
                <a:ea typeface="DejaVu Sans"/>
              </a:rPr>
              <a:t>accuracy.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802440" y="1376280"/>
            <a:ext cx="24753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12" strike="noStrike">
                <a:solidFill>
                  <a:srgbClr val="1a1a1a"/>
                </a:solidFill>
                <a:latin typeface="Arial"/>
              </a:rPr>
              <a:t>Future</a:t>
            </a:r>
            <a:r>
              <a:rPr b="1" lang="en-US" sz="3000" spc="-165" strike="noStrike">
                <a:solidFill>
                  <a:srgbClr val="1a1a1a"/>
                </a:solidFill>
                <a:latin typeface="Arial"/>
              </a:rPr>
              <a:t> </a:t>
            </a:r>
            <a:r>
              <a:rPr b="1" lang="en-US" sz="3000" spc="-1" strike="noStrike">
                <a:solidFill>
                  <a:srgbClr val="1a1a1a"/>
                </a:solidFill>
                <a:latin typeface="Arial"/>
              </a:rPr>
              <a:t>Scope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42" name="object 37"/>
          <p:cNvSpPr/>
          <p:nvPr/>
        </p:nvSpPr>
        <p:spPr>
          <a:xfrm>
            <a:off x="802440" y="2102760"/>
            <a:ext cx="7526160" cy="157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oyagiKouzanFontT"/>
              <a:buChar char="❖"/>
              <a:tabLst>
                <a:tab algn="l" pos="469440"/>
                <a:tab algn="l" pos="469800"/>
                <a:tab algn="l" pos="914400"/>
                <a:tab algn="l" pos="1320120"/>
                <a:tab algn="l" pos="2248560"/>
                <a:tab algn="l" pos="2553840"/>
                <a:tab algn="l" pos="3377520"/>
                <a:tab algn="l" pos="4089240"/>
                <a:tab algn="l" pos="5026680"/>
                <a:tab algn="l" pos="5584680"/>
                <a:tab algn="l" pos="5890320"/>
                <a:tab algn="l" pos="6410160"/>
                <a:tab algn="l" pos="672912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planning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achiev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higher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accurac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eve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cas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complex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backgrounds by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trying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 various background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subtraction</a:t>
            </a:r>
            <a:r>
              <a:rPr b="0" lang="en-US" sz="18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algorithms.</a:t>
            </a:r>
            <a:endParaRPr b="0" lang="en-IN" sz="1800" spc="-1" strike="noStrike">
              <a:latin typeface="Arial"/>
            </a:endParaRPr>
          </a:p>
          <a:p>
            <a:pPr marL="469440" indent="-457200">
              <a:lnSpc>
                <a:spcPct val="114000"/>
              </a:lnSpc>
              <a:buClr>
                <a:srgbClr val="000000"/>
              </a:buClr>
              <a:buFont typeface="AoyagiKouzanFontT"/>
              <a:buChar char="❖"/>
              <a:tabLst>
                <a:tab algn="l" pos="469440"/>
                <a:tab algn="l" pos="46980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We are also thinking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improving the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preprocessing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 gestures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in  low light conditions with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higher</a:t>
            </a:r>
            <a:r>
              <a:rPr b="0" lang="en-US" sz="18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accuracy.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687600" y="329400"/>
            <a:ext cx="2370600" cy="1013760"/>
          </a:xfrm>
          <a:prstGeom prst="rect">
            <a:avLst/>
          </a:prstGeom>
          <a:noFill/>
          <a:ln w="0">
            <a:noFill/>
          </a:ln>
        </p:spPr>
        <p:txBody>
          <a:bodyPr lIns="0" rIns="0" tIns="10080" bIns="0" anchor="t">
            <a:noAutofit/>
          </a:bodyPr>
          <a:p>
            <a:pPr marL="9360">
              <a:lnSpc>
                <a:spcPct val="100000"/>
              </a:lnSpc>
              <a:spcBef>
                <a:spcPts val="79"/>
              </a:spcBef>
              <a:buNone/>
            </a:pPr>
            <a:r>
              <a:rPr b="0" lang="en-US" sz="3300" spc="-26" strike="noStrike">
                <a:solidFill>
                  <a:srgbClr val="000000"/>
                </a:solidFill>
                <a:latin typeface="Calibri Light"/>
                <a:ea typeface="Calibri"/>
              </a:rPr>
              <a:t>References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544" name="object 3"/>
          <p:cNvSpPr/>
          <p:nvPr/>
        </p:nvSpPr>
        <p:spPr>
          <a:xfrm>
            <a:off x="609840" y="1080000"/>
            <a:ext cx="7668360" cy="26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360" bIns="0" anchor="t">
            <a:spAutoFit/>
          </a:bodyPr>
          <a:p>
            <a:pPr marL="181080" indent="-171360">
              <a:lnSpc>
                <a:spcPts val="2273"/>
              </a:lnSpc>
              <a:spcBef>
                <a:spcPts val="357"/>
              </a:spcBef>
              <a:buClr>
                <a:srgbClr val="000000"/>
              </a:buClr>
              <a:buFont typeface="Arial MT"/>
              <a:buChar char="•"/>
              <a:tabLst>
                <a:tab algn="l" pos="181080"/>
              </a:tabLst>
            </a:pPr>
            <a:r>
              <a:rPr b="0" lang="en-US" sz="2100" spc="-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ea typeface="Calibri"/>
                <a:hlinkClick r:id="rId1"/>
              </a:rPr>
              <a:t>http://mospi.nic.in/sites/default/files/publication_reports/Disabled_ </a:t>
            </a:r>
            <a:r>
              <a:rPr b="0" lang="en-US" sz="2100" spc="-466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 </a:t>
            </a:r>
            <a:r>
              <a:rPr b="0" lang="en-US" sz="2100" spc="-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ea typeface="Calibri"/>
                <a:hlinkClick r:id="rId3"/>
              </a:rPr>
              <a:t>persons_in_India_2016.pdf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None/>
              <a:tabLst>
                <a:tab algn="l" pos="181080"/>
              </a:tabLst>
            </a:pPr>
            <a:endParaRPr b="0" lang="en-IN" sz="3080" spc="-1" strike="noStrike">
              <a:latin typeface="Arial"/>
            </a:endParaRPr>
          </a:p>
          <a:p>
            <a:pPr marL="181080" indent="-171360">
              <a:lnSpc>
                <a:spcPts val="2273"/>
              </a:lnSpc>
              <a:buClr>
                <a:srgbClr val="000000"/>
              </a:buClr>
              <a:buFont typeface="Arial MT"/>
              <a:buChar char="•"/>
              <a:tabLst>
                <a:tab algn="l" pos="181080"/>
              </a:tabLst>
            </a:pPr>
            <a:r>
              <a:rPr b="0" lang="en-US" sz="2100" spc="-12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ea typeface="Calibri"/>
                <a:hlinkClick r:id="rId4"/>
              </a:rPr>
              <a:t>https://www.quora.com/What-are-some-problems-faced-by-deaf- </a:t>
            </a:r>
            <a:r>
              <a:rPr b="0" lang="en-US" sz="2100" spc="-9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 </a:t>
            </a:r>
            <a:r>
              <a:rPr b="0" lang="en-US" sz="2100" spc="-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ea typeface="Calibri"/>
                <a:hlinkClick r:id="rId6"/>
              </a:rPr>
              <a:t>and-dumb-people-whileusing-todays-common-tech-like-phones-and- </a:t>
            </a:r>
            <a:r>
              <a:rPr b="0" lang="en-US" sz="2100" spc="-466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7"/>
              </a:rPr>
              <a:t> </a:t>
            </a:r>
            <a:r>
              <a:rPr b="0" lang="en-US" sz="2100" spc="-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ea typeface="Calibri"/>
                <a:hlinkClick r:id="rId8"/>
              </a:rPr>
              <a:t>PCs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81080"/>
              </a:tabLst>
            </a:pPr>
            <a:endParaRPr b="0" lang="en-IN" sz="28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object 29"/>
          <p:cNvSpPr/>
          <p:nvPr/>
        </p:nvSpPr>
        <p:spPr>
          <a:xfrm>
            <a:off x="0" y="0"/>
            <a:ext cx="9141480" cy="514116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gradFill rotWithShape="0">
            <a:gsLst>
              <a:gs pos="0">
                <a:srgbClr val="ec9ba4"/>
              </a:gs>
              <a:gs pos="100000">
                <a:srgbClr val="ffffa6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object 30"/>
          <p:cNvSpPr/>
          <p:nvPr/>
        </p:nvSpPr>
        <p:spPr>
          <a:xfrm flipV="1">
            <a:off x="1440000" y="4137120"/>
            <a:ext cx="6188400" cy="27720"/>
          </a:xfrm>
          <a:custGeom>
            <a:avLst/>
            <a:gdLst/>
            <a:ah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>
              <a:alpha val="3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2160000" y="1939320"/>
            <a:ext cx="4678920" cy="939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Thank </a:t>
            </a:r>
            <a:r>
              <a:rPr b="1" lang="en-US" sz="6000" spc="-12" strike="noStrike">
                <a:solidFill>
                  <a:srgbClr val="ffffff"/>
                </a:solidFill>
                <a:latin typeface="Arial"/>
              </a:rPr>
              <a:t>You</a:t>
            </a:r>
            <a:r>
              <a:rPr b="1" lang="en-US" sz="6000" spc="-56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6000" spc="-160" strike="noStrike">
                <a:solidFill>
                  <a:srgbClr val="ffffff"/>
                </a:solidFill>
                <a:latin typeface="Arial"/>
              </a:rPr>
              <a:t>:)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fff5ce"/>
            </a:gs>
            <a:gs pos="100000">
              <a:srgbClr val="b3ca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87600" y="575640"/>
            <a:ext cx="2197800" cy="867240"/>
          </a:xfrm>
          <a:prstGeom prst="rect">
            <a:avLst/>
          </a:prstGeom>
          <a:noFill/>
          <a:ln w="0">
            <a:noFill/>
          </a:ln>
        </p:spPr>
        <p:txBody>
          <a:bodyPr lIns="0" rIns="0" tIns="10080" bIns="0" anchor="t">
            <a:noAutofit/>
          </a:bodyPr>
          <a:p>
            <a:pPr marL="9360">
              <a:lnSpc>
                <a:spcPct val="100000"/>
              </a:lnSpc>
              <a:spcBef>
                <a:spcPts val="79"/>
              </a:spcBef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Times New Roman"/>
                <a:ea typeface="Calibri"/>
              </a:rPr>
              <a:t>I</a:t>
            </a:r>
            <a:r>
              <a:rPr b="0" lang="en-US" sz="3300" spc="-1" strike="noStrike" u="heavy">
                <a:solidFill>
                  <a:srgbClr val="000000"/>
                </a:solidFill>
                <a:uFill>
                  <a:solidFill>
                    <a:srgbClr val="6fac46"/>
                  </a:solidFill>
                </a:uFill>
                <a:latin typeface="Times New Roman"/>
                <a:ea typeface="Calibri"/>
              </a:rPr>
              <a:t>ntrod</a:t>
            </a:r>
            <a:r>
              <a:rPr b="0" lang="en-US" sz="3300" spc="-1" strike="noStrike">
                <a:solidFill>
                  <a:srgbClr val="000000"/>
                </a:solidFill>
                <a:latin typeface="Times New Roman"/>
                <a:ea typeface="Calibri"/>
              </a:rPr>
              <a:t>uction.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451" name="object 3"/>
          <p:cNvSpPr/>
          <p:nvPr/>
        </p:nvSpPr>
        <p:spPr>
          <a:xfrm>
            <a:off x="687600" y="1352880"/>
            <a:ext cx="7550280" cy="17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 marL="3376080" indent="-17136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Arial MT"/>
              <a:buChar char="•"/>
              <a:tabLst>
                <a:tab algn="l" pos="3376080"/>
              </a:tabLst>
            </a:pPr>
            <a:r>
              <a:rPr b="0" lang="en-US" sz="2100" spc="-4" strike="noStrike">
                <a:solidFill>
                  <a:srgbClr val="000000"/>
                </a:solidFill>
                <a:latin typeface="Times New Roman"/>
                <a:ea typeface="Calibri"/>
              </a:rPr>
              <a:t>Motivation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None/>
              <a:tabLst>
                <a:tab algn="l" pos="3376080"/>
              </a:tabLst>
            </a:pPr>
            <a:endParaRPr b="0" lang="en-IN" sz="2440" spc="-1" strike="noStrike">
              <a:latin typeface="Arial"/>
            </a:endParaRPr>
          </a:p>
          <a:p>
            <a:pPr marL="181080" indent="-171360">
              <a:lnSpc>
                <a:spcPts val="1621"/>
              </a:lnSpc>
              <a:buClr>
                <a:srgbClr val="000000"/>
              </a:buClr>
              <a:buFont typeface="Arial MT"/>
              <a:buChar char="•"/>
              <a:tabLst>
                <a:tab algn="l" pos="180360"/>
                <a:tab algn="l" pos="18108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person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with</a:t>
            </a:r>
            <a:r>
              <a:rPr b="0" lang="en-US" sz="1500" spc="-15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speaking</a:t>
            </a:r>
            <a:r>
              <a:rPr b="1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 disorders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face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major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problems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of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expressing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their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emotions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as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freely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in </a:t>
            </a:r>
            <a:r>
              <a:rPr b="0" lang="en-US" sz="1500" spc="-327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this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 world.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80360"/>
                <a:tab algn="l" pos="181080"/>
              </a:tabLst>
            </a:pPr>
            <a:endParaRPr b="0" lang="en-IN" sz="1500" spc="-1" strike="noStrike">
              <a:latin typeface="Arial"/>
            </a:endParaRPr>
          </a:p>
          <a:p>
            <a:pPr marL="181080" indent="-17136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algn="l" pos="180360"/>
                <a:tab algn="l" pos="18108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Not</a:t>
            </a:r>
            <a:r>
              <a:rPr b="0" lang="en-US" sz="1500" spc="-12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able </a:t>
            </a:r>
            <a:r>
              <a:rPr b="0" lang="en-US" sz="1500" spc="-12" strike="noStrike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utilize”</a:t>
            </a:r>
            <a:r>
              <a:rPr b="0" lang="en-US" sz="1500" spc="4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some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libri"/>
              </a:rPr>
              <a:t> the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new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Calibri"/>
              </a:rPr>
              <a:t>technologies.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452" name="object 4" descr=""/>
          <p:cNvPicPr/>
          <p:nvPr/>
        </p:nvPicPr>
        <p:blipFill>
          <a:blip r:embed="rId1"/>
          <a:stretch/>
        </p:blipFill>
        <p:spPr>
          <a:xfrm>
            <a:off x="697320" y="1091520"/>
            <a:ext cx="896400" cy="96120"/>
          </a:xfrm>
          <a:prstGeom prst="rect">
            <a:avLst/>
          </a:prstGeom>
          <a:ln w="0">
            <a:noFill/>
          </a:ln>
        </p:spPr>
      </p:pic>
      <p:pic>
        <p:nvPicPr>
          <p:cNvPr id="453" name="object 5" descr=""/>
          <p:cNvPicPr/>
          <p:nvPr/>
        </p:nvPicPr>
        <p:blipFill>
          <a:blip r:embed="rId2"/>
          <a:stretch/>
        </p:blipFill>
        <p:spPr>
          <a:xfrm>
            <a:off x="3067920" y="3111120"/>
            <a:ext cx="2977560" cy="183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980000" y="0"/>
            <a:ext cx="5362920" cy="1441800"/>
          </a:xfrm>
          <a:prstGeom prst="rect">
            <a:avLst/>
          </a:prstGeom>
          <a:noFill/>
          <a:ln w="0">
            <a:noFill/>
          </a:ln>
        </p:spPr>
        <p:txBody>
          <a:bodyPr lIns="0" rIns="0" tIns="10080" bIns="0" anchor="t">
            <a:noAutofit/>
          </a:bodyPr>
          <a:p>
            <a:pPr marL="9360">
              <a:lnSpc>
                <a:spcPts val="3762"/>
              </a:lnSpc>
              <a:spcBef>
                <a:spcPts val="79"/>
              </a:spcBef>
              <a:buNone/>
            </a:pPr>
            <a:r>
              <a:rPr b="0" lang="en-US" sz="3300" spc="-12" strike="noStrike">
                <a:solidFill>
                  <a:srgbClr val="000000"/>
                </a:solidFill>
                <a:latin typeface="Calibri Light"/>
                <a:ea typeface="Calibri"/>
              </a:rPr>
              <a:t>Statistics </a:t>
            </a:r>
            <a:r>
              <a:rPr b="0" lang="en-US" sz="3300" spc="-15" strike="noStrike">
                <a:solidFill>
                  <a:srgbClr val="000000"/>
                </a:solidFill>
                <a:latin typeface="Calibri Light"/>
                <a:ea typeface="Calibri"/>
              </a:rPr>
              <a:t>retrieved from</a:t>
            </a:r>
            <a:endParaRPr b="0" lang="en-IN" sz="3300" spc="-1" strike="noStrike">
              <a:latin typeface="Arial"/>
            </a:endParaRPr>
          </a:p>
          <a:p>
            <a:pPr marL="9360">
              <a:lnSpc>
                <a:spcPts val="3762"/>
              </a:lnSpc>
              <a:buNone/>
            </a:pP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United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Nation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2" strike="noStrike">
                <a:solidFill>
                  <a:srgbClr val="000000"/>
                </a:solidFill>
                <a:latin typeface="Calibri Light"/>
                <a:ea typeface="Calibri"/>
              </a:rPr>
              <a:t>Statistics</a:t>
            </a: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Division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455" name="object 17" descr=""/>
          <p:cNvPicPr/>
          <p:nvPr/>
        </p:nvPicPr>
        <p:blipFill>
          <a:blip r:embed="rId1"/>
          <a:stretch/>
        </p:blipFill>
        <p:spPr>
          <a:xfrm>
            <a:off x="893160" y="1674720"/>
            <a:ext cx="7385040" cy="3245040"/>
          </a:xfrm>
          <a:prstGeom prst="rect">
            <a:avLst/>
          </a:prstGeom>
          <a:ln w="0">
            <a:noFill/>
          </a:ln>
        </p:spPr>
      </p:pic>
      <p:grpSp>
        <p:nvGrpSpPr>
          <p:cNvPr id="456" name="object 18"/>
          <p:cNvGrpSpPr/>
          <p:nvPr/>
        </p:nvGrpSpPr>
        <p:grpSpPr>
          <a:xfrm>
            <a:off x="900000" y="1589760"/>
            <a:ext cx="1131840" cy="83160"/>
            <a:chOff x="900000" y="1589760"/>
            <a:chExt cx="1131840" cy="83160"/>
          </a:xfrm>
        </p:grpSpPr>
        <p:pic>
          <p:nvPicPr>
            <p:cNvPr id="457" name="object 19" descr=""/>
            <p:cNvPicPr/>
            <p:nvPr/>
          </p:nvPicPr>
          <p:blipFill>
            <a:blip r:embed="rId2"/>
            <a:stretch/>
          </p:blipFill>
          <p:spPr>
            <a:xfrm>
              <a:off x="900000" y="1589760"/>
              <a:ext cx="1131840" cy="83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8" name="object 20"/>
            <p:cNvSpPr/>
            <p:nvPr/>
          </p:nvSpPr>
          <p:spPr>
            <a:xfrm>
              <a:off x="926640" y="1605600"/>
              <a:ext cx="1077840" cy="360"/>
            </a:xfrm>
            <a:custGeom>
              <a:avLst/>
              <a:gdLst/>
              <a:ahLst/>
              <a:rect l="l" t="t" r="r" b="b"/>
              <a:pathLst>
                <a:path w="1440180" h="0">
                  <a:moveTo>
                    <a:pt x="0" y="0"/>
                  </a:moveTo>
                  <a:lnTo>
                    <a:pt x="1440053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373760" y="0"/>
            <a:ext cx="5824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67320" bIns="0" anchor="t">
            <a:noAutofit/>
          </a:bodyPr>
          <a:p>
            <a:pPr marL="9360">
              <a:lnSpc>
                <a:spcPts val="3563"/>
              </a:lnSpc>
              <a:spcBef>
                <a:spcPts val="530"/>
              </a:spcBef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Disabled 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population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by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type of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disability in </a:t>
            </a:r>
            <a:r>
              <a:rPr b="0" lang="en-US" sz="3300" spc="-732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India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census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2011</a:t>
            </a:r>
            <a:endParaRPr b="0" lang="en-IN" sz="3300" spc="-1" strike="noStrike">
              <a:latin typeface="Arial"/>
            </a:endParaRPr>
          </a:p>
        </p:txBody>
      </p:sp>
      <p:grpSp>
        <p:nvGrpSpPr>
          <p:cNvPr id="460" name="object 3"/>
          <p:cNvGrpSpPr/>
          <p:nvPr/>
        </p:nvGrpSpPr>
        <p:grpSpPr>
          <a:xfrm>
            <a:off x="1800000" y="1800000"/>
            <a:ext cx="5311800" cy="3127320"/>
            <a:chOff x="1800000" y="1800000"/>
            <a:chExt cx="5311800" cy="3127320"/>
          </a:xfrm>
        </p:grpSpPr>
        <p:pic>
          <p:nvPicPr>
            <p:cNvPr id="461" name="object 4" descr=""/>
            <p:cNvPicPr/>
            <p:nvPr/>
          </p:nvPicPr>
          <p:blipFill>
            <a:blip r:embed="rId1"/>
            <a:stretch/>
          </p:blipFill>
          <p:spPr>
            <a:xfrm>
              <a:off x="1800000" y="1800000"/>
              <a:ext cx="5311800" cy="3127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2" name="object 5"/>
            <p:cNvSpPr/>
            <p:nvPr/>
          </p:nvSpPr>
          <p:spPr>
            <a:xfrm>
              <a:off x="5601960" y="2922840"/>
              <a:ext cx="863280" cy="267840"/>
            </a:xfrm>
            <a:custGeom>
              <a:avLst/>
              <a:gdLst/>
              <a:ahLst/>
              <a:rect l="l" t="t" r="r" b="b"/>
              <a:pathLst>
                <a:path w="1153795" h="360045">
                  <a:moveTo>
                    <a:pt x="0" y="359663"/>
                  </a:moveTo>
                  <a:lnTo>
                    <a:pt x="1153668" y="359663"/>
                  </a:lnTo>
                  <a:lnTo>
                    <a:pt x="1153668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3" name="object 6"/>
          <p:cNvGrpSpPr/>
          <p:nvPr/>
        </p:nvGrpSpPr>
        <p:grpSpPr>
          <a:xfrm>
            <a:off x="576720" y="1425240"/>
            <a:ext cx="1401480" cy="83160"/>
            <a:chOff x="576720" y="1425240"/>
            <a:chExt cx="1401480" cy="83160"/>
          </a:xfrm>
        </p:grpSpPr>
        <p:pic>
          <p:nvPicPr>
            <p:cNvPr id="464" name="object 7" descr=""/>
            <p:cNvPicPr/>
            <p:nvPr/>
          </p:nvPicPr>
          <p:blipFill>
            <a:blip r:embed="rId2"/>
            <a:stretch/>
          </p:blipFill>
          <p:spPr>
            <a:xfrm>
              <a:off x="576720" y="1425240"/>
              <a:ext cx="1401480" cy="83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5" name="object 8"/>
            <p:cNvSpPr/>
            <p:nvPr/>
          </p:nvSpPr>
          <p:spPr>
            <a:xfrm>
              <a:off x="603360" y="1441080"/>
              <a:ext cx="1347840" cy="360"/>
            </a:xfrm>
            <a:custGeom>
              <a:avLst/>
              <a:gdLst/>
              <a:ahLst/>
              <a:rect l="l" t="t" r="r" b="b"/>
              <a:pathLst>
                <a:path w="1800225" h="0">
                  <a:moveTo>
                    <a:pt x="0" y="0"/>
                  </a:moveTo>
                  <a:lnTo>
                    <a:pt x="1799971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20000" y="0"/>
            <a:ext cx="5824440" cy="1875960"/>
          </a:xfrm>
          <a:prstGeom prst="rect">
            <a:avLst/>
          </a:prstGeom>
          <a:noFill/>
          <a:ln w="0">
            <a:noFill/>
          </a:ln>
        </p:spPr>
        <p:txBody>
          <a:bodyPr lIns="0" rIns="0" tIns="67320" bIns="0" anchor="t">
            <a:noAutofit/>
          </a:bodyPr>
          <a:p>
            <a:pPr marL="9360">
              <a:lnSpc>
                <a:spcPts val="3563"/>
              </a:lnSpc>
              <a:spcBef>
                <a:spcPts val="530"/>
              </a:spcBef>
              <a:buNone/>
            </a:pP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Distribution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disabled </a:t>
            </a:r>
            <a:r>
              <a:rPr b="0" lang="en-US" sz="3300" spc="-12" strike="noStrike">
                <a:solidFill>
                  <a:srgbClr val="000000"/>
                </a:solidFill>
                <a:latin typeface="Calibri Light"/>
                <a:ea typeface="Calibri"/>
              </a:rPr>
              <a:t>person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2" strike="noStrike">
                <a:solidFill>
                  <a:srgbClr val="000000"/>
                </a:solidFill>
                <a:latin typeface="Calibri Light"/>
                <a:ea typeface="Calibri"/>
              </a:rPr>
              <a:t>by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5" strike="noStrike">
                <a:solidFill>
                  <a:srgbClr val="000000"/>
                </a:solidFill>
                <a:latin typeface="Calibri Light"/>
                <a:ea typeface="Calibri"/>
              </a:rPr>
              <a:t>sex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and </a:t>
            </a:r>
            <a:r>
              <a:rPr b="0" lang="en-US" sz="3300" spc="-12" strike="noStrike">
                <a:solidFill>
                  <a:srgbClr val="000000"/>
                </a:solidFill>
                <a:latin typeface="Calibri Light"/>
                <a:ea typeface="Calibri"/>
              </a:rPr>
              <a:t>by </a:t>
            </a:r>
            <a:r>
              <a:rPr b="0" lang="en-US" sz="3300" spc="-735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type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of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 disability (%)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in 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India</a:t>
            </a: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4" strike="noStrike">
                <a:solidFill>
                  <a:srgbClr val="000000"/>
                </a:solidFill>
                <a:latin typeface="Calibri Light"/>
                <a:ea typeface="Calibri"/>
              </a:rPr>
              <a:t>Census</a:t>
            </a:r>
            <a:r>
              <a:rPr b="0" lang="en-US" sz="3300" spc="-9" strike="noStrike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Calibri"/>
              </a:rPr>
              <a:t>2011</a:t>
            </a:r>
            <a:endParaRPr b="0" lang="en-IN" sz="3300" spc="-1" strike="noStrike">
              <a:latin typeface="Arial"/>
            </a:endParaRPr>
          </a:p>
        </p:txBody>
      </p:sp>
      <p:grpSp>
        <p:nvGrpSpPr>
          <p:cNvPr id="467" name="object 22"/>
          <p:cNvGrpSpPr/>
          <p:nvPr/>
        </p:nvGrpSpPr>
        <p:grpSpPr>
          <a:xfrm>
            <a:off x="1294920" y="1980000"/>
            <a:ext cx="6803280" cy="3021120"/>
            <a:chOff x="1294920" y="1980000"/>
            <a:chExt cx="6803280" cy="3021120"/>
          </a:xfrm>
        </p:grpSpPr>
        <p:pic>
          <p:nvPicPr>
            <p:cNvPr id="468" name="object 23" descr=""/>
            <p:cNvPicPr/>
            <p:nvPr/>
          </p:nvPicPr>
          <p:blipFill>
            <a:blip r:embed="rId1"/>
            <a:stretch/>
          </p:blipFill>
          <p:spPr>
            <a:xfrm>
              <a:off x="1294920" y="1980000"/>
              <a:ext cx="6803280" cy="302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9" name="object 24"/>
            <p:cNvSpPr/>
            <p:nvPr/>
          </p:nvSpPr>
          <p:spPr>
            <a:xfrm>
              <a:off x="3022920" y="3322080"/>
              <a:ext cx="754560" cy="1509120"/>
            </a:xfrm>
            <a:custGeom>
              <a:avLst/>
              <a:gdLst/>
              <a:ahLst/>
              <a:rect l="l" t="t" r="r" b="b"/>
              <a:pathLst>
                <a:path w="1009014" h="2014854">
                  <a:moveTo>
                    <a:pt x="0" y="2014727"/>
                  </a:moveTo>
                  <a:lnTo>
                    <a:pt x="1008888" y="2014727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2014727"/>
                  </a:lnTo>
                  <a:close/>
                </a:path>
              </a:pathLst>
            </a:custGeom>
            <a:noFill/>
            <a:ln w="7632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0" name="object 25"/>
          <p:cNvGrpSpPr/>
          <p:nvPr/>
        </p:nvGrpSpPr>
        <p:grpSpPr>
          <a:xfrm>
            <a:off x="545040" y="1857960"/>
            <a:ext cx="1671480" cy="83160"/>
            <a:chOff x="545040" y="1857960"/>
            <a:chExt cx="1671480" cy="83160"/>
          </a:xfrm>
        </p:grpSpPr>
        <p:pic>
          <p:nvPicPr>
            <p:cNvPr id="471" name="object 26" descr=""/>
            <p:cNvPicPr/>
            <p:nvPr/>
          </p:nvPicPr>
          <p:blipFill>
            <a:blip r:embed="rId2"/>
            <a:stretch/>
          </p:blipFill>
          <p:spPr>
            <a:xfrm>
              <a:off x="545040" y="1857960"/>
              <a:ext cx="1671480" cy="83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2" name="object 27"/>
            <p:cNvSpPr/>
            <p:nvPr/>
          </p:nvSpPr>
          <p:spPr>
            <a:xfrm>
              <a:off x="571680" y="1873800"/>
              <a:ext cx="1618200" cy="360"/>
            </a:xfrm>
            <a:custGeom>
              <a:avLst/>
              <a:gdLst/>
              <a:ahLst/>
              <a:rect l="l" t="t" r="r" b="b"/>
              <a:pathLst>
                <a:path w="2160270" h="0">
                  <a:moveTo>
                    <a:pt x="0" y="0"/>
                  </a:moveTo>
                  <a:lnTo>
                    <a:pt x="2160016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object 2"/>
          <p:cNvGrpSpPr/>
          <p:nvPr/>
        </p:nvGrpSpPr>
        <p:grpSpPr>
          <a:xfrm>
            <a:off x="0" y="0"/>
            <a:ext cx="4569480" cy="5141160"/>
            <a:chOff x="0" y="0"/>
            <a:chExt cx="4569480" cy="5141160"/>
          </a:xfrm>
        </p:grpSpPr>
        <p:sp>
          <p:nvSpPr>
            <p:cNvPr id="474" name="object 3"/>
            <p:cNvSpPr/>
            <p:nvPr/>
          </p:nvSpPr>
          <p:spPr>
            <a:xfrm>
              <a:off x="0" y="0"/>
              <a:ext cx="4569480" cy="514080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object 4"/>
            <p:cNvSpPr/>
            <p:nvPr/>
          </p:nvSpPr>
          <p:spPr>
            <a:xfrm>
              <a:off x="1800" y="0"/>
              <a:ext cx="4566240" cy="5141160"/>
            </a:xfrm>
            <a:custGeom>
              <a:avLst/>
              <a:gdLst/>
              <a:ah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object 5"/>
            <p:cNvSpPr/>
            <p:nvPr/>
          </p:nvSpPr>
          <p:spPr>
            <a:xfrm>
              <a:off x="830520" y="1191240"/>
              <a:ext cx="743760" cy="43920"/>
            </a:xfrm>
            <a:custGeom>
              <a:avLst/>
              <a:gdLst/>
              <a:ah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803160" y="1361160"/>
            <a:ext cx="3144600" cy="925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6000" spc="7" strike="noStrike">
                <a:solidFill>
                  <a:srgbClr val="ffffff"/>
                </a:solidFill>
                <a:latin typeface="Arial"/>
              </a:rPr>
              <a:t>Abstract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478" name="object 7"/>
          <p:cNvSpPr/>
          <p:nvPr/>
        </p:nvSpPr>
        <p:spPr>
          <a:xfrm>
            <a:off x="5362920" y="616320"/>
            <a:ext cx="3272760" cy="259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6000"/>
              </a:lnSpc>
              <a:spcBef>
                <a:spcPts val="99"/>
              </a:spcBef>
              <a:buNone/>
            </a:pP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Our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aims to create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computer application and train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model which when shown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 real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time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video of hand</a:t>
            </a:r>
            <a:r>
              <a:rPr b="0" lang="en-US" sz="20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gestures  of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American Sign Language  shows the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output for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that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particular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sign in text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format on 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screen.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object 2"/>
          <p:cNvGrpSpPr/>
          <p:nvPr/>
        </p:nvGrpSpPr>
        <p:grpSpPr>
          <a:xfrm>
            <a:off x="0" y="0"/>
            <a:ext cx="4572720" cy="5141160"/>
            <a:chOff x="0" y="0"/>
            <a:chExt cx="4572720" cy="5141160"/>
          </a:xfrm>
        </p:grpSpPr>
        <p:sp>
          <p:nvSpPr>
            <p:cNvPr id="480" name="object 3"/>
            <p:cNvSpPr/>
            <p:nvPr/>
          </p:nvSpPr>
          <p:spPr>
            <a:xfrm>
              <a:off x="0" y="0"/>
              <a:ext cx="4572720" cy="514080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object 4"/>
            <p:cNvSpPr/>
            <p:nvPr/>
          </p:nvSpPr>
          <p:spPr>
            <a:xfrm>
              <a:off x="0" y="0"/>
              <a:ext cx="4569480" cy="5141160"/>
            </a:xfrm>
            <a:custGeom>
              <a:avLst/>
              <a:gd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object 5"/>
            <p:cNvSpPr/>
            <p:nvPr/>
          </p:nvSpPr>
          <p:spPr>
            <a:xfrm>
              <a:off x="830520" y="1191240"/>
              <a:ext cx="743760" cy="43920"/>
            </a:xfrm>
            <a:custGeom>
              <a:avLst/>
              <a:gdLst/>
              <a:ah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781920" y="1388520"/>
            <a:ext cx="3115800" cy="1560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6000"/>
              </a:lnSpc>
              <a:spcBef>
                <a:spcPts val="99"/>
              </a:spcBef>
              <a:buNone/>
              <a:tabLst>
                <a:tab algn="l" pos="800640"/>
                <a:tab algn="l" pos="1015200"/>
                <a:tab algn="l" pos="1348920"/>
                <a:tab algn="l" pos="1792440"/>
                <a:tab algn="l" pos="2108880"/>
                <a:tab algn="l" pos="2334960"/>
                <a:tab algn="l" pos="2549520"/>
                <a:tab algn="l" pos="2710080"/>
              </a:tabLst>
            </a:pPr>
            <a:r>
              <a:rPr b="1" lang="en-US" sz="2400" spc="-41" strike="noStrike">
                <a:solidFill>
                  <a:srgbClr val="ffffff"/>
                </a:solidFill>
                <a:latin typeface="Arial"/>
              </a:rPr>
              <a:t>Sign</a:t>
            </a:r>
            <a:r>
              <a:rPr b="1" lang="en-US" sz="2400" spc="-4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400" spc="26" strike="noStrike">
                <a:solidFill>
                  <a:srgbClr val="ffffff"/>
                </a:solidFill>
                <a:latin typeface="Arial"/>
              </a:rPr>
              <a:t>language</a:t>
            </a:r>
            <a:r>
              <a:rPr b="1" lang="en-US" sz="2400" spc="26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400" spc="-100" strike="noStrike">
                <a:solidFill>
                  <a:srgbClr val="ffffff"/>
                </a:solidFill>
                <a:latin typeface="Arial"/>
              </a:rPr>
              <a:t>is</a:t>
            </a:r>
            <a:r>
              <a:rPr b="1" lang="en-US" sz="2400" spc="-1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400" spc="21" strike="noStrike">
                <a:solidFill>
                  <a:srgbClr val="ffffff"/>
                </a:solidFill>
                <a:latin typeface="Arial"/>
              </a:rPr>
              <a:t>a  </a:t>
            </a:r>
            <a:r>
              <a:rPr b="1" lang="en-US" sz="2400" spc="-12" strike="noStrike">
                <a:solidFill>
                  <a:srgbClr val="ffffff"/>
                </a:solidFill>
                <a:latin typeface="Arial"/>
              </a:rPr>
              <a:t>visual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400" spc="26" strike="noStrike">
                <a:solidFill>
                  <a:srgbClr val="ffffff"/>
                </a:solidFill>
                <a:latin typeface="Arial"/>
              </a:rPr>
              <a:t>language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400" spc="7" strike="noStrike">
                <a:solidFill>
                  <a:srgbClr val="ffffff"/>
                </a:solidFill>
                <a:latin typeface="Arial"/>
              </a:rPr>
              <a:t>and  </a:t>
            </a:r>
            <a:r>
              <a:rPr b="1" lang="en-US" sz="2400" spc="-52" strike="noStrike">
                <a:solidFill>
                  <a:srgbClr val="ffffff"/>
                </a:solidFill>
                <a:latin typeface="Arial"/>
              </a:rPr>
              <a:t>consists</a:t>
            </a:r>
            <a:r>
              <a:rPr b="1" lang="en-US" sz="2400" spc="-52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400" spc="15" strike="noStrike">
                <a:solidFill>
                  <a:srgbClr val="ffffff"/>
                </a:solidFill>
                <a:latin typeface="Arial"/>
              </a:rPr>
              <a:t>of</a:t>
            </a:r>
            <a:r>
              <a:rPr b="1" lang="en-US" sz="2400" spc="15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3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major  </a:t>
            </a:r>
            <a:r>
              <a:rPr b="1" lang="en-US" sz="2400" spc="-7" strike="noStrike">
                <a:solidFill>
                  <a:srgbClr val="ffffff"/>
                </a:solidFill>
                <a:latin typeface="Arial"/>
              </a:rPr>
              <a:t>components: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4" name="object 7"/>
          <p:cNvSpPr/>
          <p:nvPr/>
        </p:nvSpPr>
        <p:spPr>
          <a:xfrm>
            <a:off x="4572000" y="1649880"/>
            <a:ext cx="4569480" cy="18410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00"/>
            </a:gs>
            <a:gs pos="100000">
              <a:srgbClr val="b3ca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object 2"/>
          <p:cNvSpPr/>
          <p:nvPr/>
        </p:nvSpPr>
        <p:spPr>
          <a:xfrm>
            <a:off x="180000" y="2011680"/>
            <a:ext cx="3958560" cy="18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b="1" lang="en-US" sz="2400" spc="180" strike="noStrike">
                <a:solidFill>
                  <a:srgbClr val="1a1a1a"/>
                </a:solidFill>
                <a:latin typeface="Arial"/>
                <a:ea typeface="DejaVu Sans"/>
              </a:rPr>
              <a:t>We </a:t>
            </a:r>
            <a:r>
              <a:rPr b="1" lang="en-US" sz="2400" spc="52" strike="noStrike">
                <a:solidFill>
                  <a:srgbClr val="1a1a1a"/>
                </a:solidFill>
                <a:latin typeface="Arial"/>
                <a:ea typeface="DejaVu Sans"/>
              </a:rPr>
              <a:t>implemented 20</a:t>
            </a:r>
            <a:r>
              <a:rPr b="1" lang="en-US" sz="2400" spc="-1" strike="noStrike">
                <a:solidFill>
                  <a:srgbClr val="1a1a1a"/>
                </a:solidFill>
                <a:latin typeface="Aria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1a1a1a"/>
                </a:solidFill>
                <a:latin typeface="Arial"/>
                <a:ea typeface="DejaVu Sans"/>
              </a:rPr>
              <a:t>symbol(A,B,C,D,E,F,G,I,K,L, O,P,Q,W,X,Y,Like,Dislike,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b="1" lang="en-US" sz="2400" spc="-12" strike="noStrike">
                <a:solidFill>
                  <a:srgbClr val="1a1a1a"/>
                </a:solidFill>
                <a:latin typeface="Arial"/>
                <a:ea typeface="DejaVu Sans"/>
              </a:rPr>
              <a:t>Rocking,Thank you) of ASL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b="1" lang="en-US" sz="2400" spc="-12" strike="noStrike">
                <a:solidFill>
                  <a:srgbClr val="1a1a1a"/>
                </a:solidFill>
                <a:latin typeface="Arial"/>
                <a:ea typeface="DejaVu Sans"/>
              </a:rPr>
              <a:t>in our project.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6" name="object 3"/>
          <p:cNvSpPr/>
          <p:nvPr/>
        </p:nvSpPr>
        <p:spPr>
          <a:xfrm>
            <a:off x="4281480" y="1011600"/>
            <a:ext cx="4182840" cy="2883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2023-06-18T10:02:54Z</dcterms:created>
  <dc:creator/>
  <dc:description/>
  <dc:language>en-IN</dc:language>
  <cp:lastModifiedBy/>
  <cp:lastPrinted>2023-06-18T10:02:54Z</cp:lastPrinted>
  <dcterms:modified xsi:type="dcterms:W3CDTF">2023-07-03T19:08:10Z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49</vt:r8>
  </property>
</Properties>
</file>