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2.jpeg" ContentType="image/jpeg"/>
  <Override PartName="/ppt/media/image11.png" ContentType="image/png"/>
  <Override PartName="/ppt/media/image10.png" ContentType="image/png"/>
  <Override PartName="/ppt/media/image6.jpeg" ContentType="image/jpeg"/>
  <Override PartName="/ppt/media/image9.png" ContentType="image/png"/>
  <Override PartName="/ppt/media/image7.png" ContentType="image/png"/>
  <Override PartName="/ppt/media/image8.png" ContentType="image/png"/>
  <Override PartName="/ppt/media/image14.jpeg" ContentType="image/jpeg"/>
  <Override PartName="/ppt/media/image5.jpeg" ContentType="image/jpeg"/>
  <Override PartName="/ppt/media/image13.jpeg" ContentType="image/jpeg"/>
  <Override PartName="/ppt/media/image23.png" ContentType="image/png"/>
  <Override PartName="/ppt/media/image4.png" ContentType="image/png"/>
  <Override PartName="/ppt/media/image27.png" ContentType="image/png"/>
  <Override PartName="/ppt/media/image26.png" ContentType="image/png"/>
  <Override PartName="/ppt/media/image22.png" ContentType="image/png"/>
  <Override PartName="/ppt/media/image20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8.jpeg" ContentType="image/jpeg"/>
  <Override PartName="/ppt/media/image17.png" ContentType="image/png"/>
  <Override PartName="/ppt/media/image16.jpeg" ContentType="image/jpeg"/>
  <Override PartName="/ppt/media/image24.jpeg" ContentType="image/jpeg"/>
  <Override PartName="/ppt/media/image3.jpeg" ContentType="image/jpeg"/>
  <Override PartName="/ppt/media/image15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0AB0DB-52DB-4CD6-9481-A741463D4F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48C0D3-D858-49FA-9944-631BF96344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282B9EC-3AA7-480C-A90C-5D6B774964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8F4B50D-8E80-4633-B26C-612F646460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10F8C13-4AB3-49D8-8263-2116DFADA3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C7A5BE3-A81F-4B61-B832-31A8E4B40A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0012646-B884-424C-880F-9A985E886F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CCB2694-9D8C-48BA-A73C-9D0D73FB64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FAFE929-FA8A-49CC-9996-40F29013A1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0ADC8FF-03EF-4702-B497-FDA5603CAF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5E2E919-0418-4EAE-A3B4-F7EBCF2801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89D462C-163B-4392-82FE-0ABCA35984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05839E-670D-48E1-8007-4B22278E79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3A9BDDD-C3CA-43AC-8E87-2C8DC5C92F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3CE6028-4125-459E-8F19-AF3F547F22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FDE8F25-38FC-4CB9-B650-8BB5C94469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797D257-DAD0-4EDD-B3C0-F004D5A955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F1BF5CB-7E9C-4314-ACEB-812CD35EC3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666DB0A-FD9D-467F-B225-193B644F12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4C9F509-919F-4C8D-9403-F3AF558B93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DC52EF1-CE9B-416E-A635-ECEAE11549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8891578-C93C-4294-AF97-7E79330A15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B494952-37D6-462A-A2F2-36450DEA4A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1C1435-261E-42D6-A04A-391705ED22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368459F-8A5C-485D-AE86-DB6BCA8425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81976A-D267-48F5-9EE6-4DC6EC7C47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9FE8FB-BC58-4904-9297-3BF3BE3977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93B4B4-E3D7-4BE1-AAB6-44F5A68146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36173C-342C-4B07-856A-91395986B9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7722B3-C6C7-43BD-9122-8486554673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0F52A9-CA0E-42D4-ACFD-0BA5BBEFD6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30BBEC-8BAD-498C-B12F-284DF3D5B2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DA7013-B878-4D2C-9E74-2638A54E8E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CA9002-26F7-41C4-BD9F-871908E4D6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F076D7-6C0B-4B39-B940-D322006AC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BD7B91-F219-4D0F-8B30-00D3E6D304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DFCE96-B1AC-4B7E-B2AB-FDC9035346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D7CA6A-4E90-47B0-B63A-4487D610B6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74D04C-8275-4819-8C03-06533DE42B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76D5D4-247C-4AE5-8B24-17288A5AAC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650901-9B5C-4C04-8A9A-9555D8E828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59DE10-3C1F-47D1-9FE2-E213EF527E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1BC05F-E514-47C8-BF24-9B4034FC8A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8F0E8D-9796-49DF-9AD1-1385742781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26F7E8-283E-4159-8563-2ABBB66E5C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836B3B-C9CA-4D7E-AF06-66DAD50E26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4DDEB3-885F-4B10-9789-F2B9D06D68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66B226-9F35-4834-9517-FA52EFCC4B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B2AD22-39D4-4D14-B9CE-D03FE14F64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D0294E-188C-47D9-B851-3EB7ACEA7E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F44456-2575-48A6-90AB-F7C8D26DA3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72B9C3-2D9B-428B-8EAA-2EF123C9C7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E359DBE-E829-4703-978E-7CD4561071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690343-144D-4A96-8ECC-806CB87D3B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42D0F5-C0DD-4564-BCB3-411B614D43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03AFC2-2776-4E2D-9BFE-B64DFC51C4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F75AFAD-FE00-43F7-A2DE-BE9A1296A8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4A6D25-1133-4739-8B4D-411F1571C2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0B697A8-A3CC-49EB-B2A2-ACB3AE731C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9816A1-EFA8-47DA-B9E8-46605E4E26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97F5F80-45B2-453E-A4E9-A2C66856DA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236913-2589-493A-8C10-D4FD1A6D62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70845B-5BCF-465F-851C-D89AC51FE8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EFCCB1F-9DEE-4EC5-83CC-8067720E0D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6919AEE-FF4A-4644-86FA-FCA5A1CB8D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8A0E1-6DFB-48B0-AE39-2A7FBAFFF9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6459373-0B19-4381-81E1-85DE684BEA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96753A-E5C6-4D61-8E5B-A6FAF453DC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31DFEE0-1107-4711-A46D-BF231699B2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9514EF9-8463-4553-92EC-664E08B7D5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3CF32EC-3FA0-477F-814E-30705205CD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2A24847-BB8D-4080-9956-86161396C4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4B60DA4-2A56-4F4C-9DB4-F1AE9F9F42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C8F26F3-181F-43B5-8E3B-CDE56718D6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A7549EB-B98D-4B10-BBE8-7E423719AA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1C53346-E505-477F-831F-C48264560A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69822F-9FF0-46BA-8F29-09EFF4E467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BAF0CDC-2367-41AD-AD03-C691BBAF5D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25549C4-A0CA-4503-8A19-F9A573D1AD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B8190DF-0F57-4E0A-A0C2-23406697FB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A80D5D0-13F6-415B-A24E-C249B1936C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4037F98-2532-4D83-A407-6309C126E1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67885CF-386D-4770-BCD5-85A9CB0565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B2FEAAA-B604-4D2D-BE1F-4E9BDA098A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10F69F1-D3A8-4C9C-975E-162A49973E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FBBA1BB-B95A-4401-8923-2B30E31296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BB9C26D-DE6E-4AAE-AFAF-4BA5325133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DB1D60-839C-4E7F-891E-B3F24C5E49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EA103F9-0789-4F21-B721-C16E918D0A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B2DEB70-645C-4C89-9195-D41EDAFE2D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C488CE1-5F9E-4EDA-B306-442156977C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1190A25-C3D6-4933-8490-6EA3396824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8FFF18D-33BF-4C2A-B057-2EB92BF751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9834A77-873C-41FB-953E-C8D52F7ED7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08C1348-4FE4-4EDB-8FAC-B7EDA7D135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0E577D4-B011-4CA4-BCB8-228BB42154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76EDC39-4098-4623-AC1E-445D4B0EA5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60A3089-67F6-4C87-80B4-7A81259089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9B202B-1CA2-4767-A179-6C17FD3511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A350184-0ED8-4C25-B22F-263B0AFAEC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F590531-500D-43B1-8431-A1D5A8B272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48746F5-D908-4237-90E1-3401CB8956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C3E3219-710F-489A-A330-EAB606BD59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78D4765-3D78-4754-93AA-73B737288B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F7C6FD0-25B2-49EC-B300-226A463A31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9DF9F7B-8A94-4936-89B1-35BD4AD4FF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7422031-3E0C-4B30-B4B1-52EBAD7147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E0259DD-EBA3-463C-A4A4-1775322B1A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E151B6A-B333-4FBC-BEFC-4A5175B7D0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344045-D1FE-48E5-A1A6-A7C9D94886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A2FA7DE-D358-44C5-B657-8F82DA4C4D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95B2B98-9BBA-4A8D-B89D-811BF12805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03D86C1-2CC7-46B0-81FE-D931DD260A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76558C8-4BCE-43F1-94B5-E704ECB5E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B5F2F16-BADF-4352-9EDE-81114B3DAD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18FB2B4-14A1-40E7-BBBE-7E4A26D501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526F860-E219-4797-ABD3-B5CE6FB818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CBCB45D-8B94-4EE5-8909-6EE5455B69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EE8E3DA-89D5-4663-8309-485FC7EB7B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7977C41-66CE-40AB-8D94-0FDBD956C1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891EE-13DE-47F8-BCF3-22D1E1C175D1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ftr" idx="28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9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F91196-A0A8-4006-A3E9-B471FB9A7BBC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dt" idx="30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584ED-B7D8-42A7-BF22-7CF8F6DC7C24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0680" cy="2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8"/>
          </p:nvPr>
        </p:nvSpPr>
        <p:spPr>
          <a:xfrm>
            <a:off x="658368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6165F7-5996-4A97-B29C-576623D1B414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0680" cy="2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11"/>
          </p:nvPr>
        </p:nvSpPr>
        <p:spPr>
          <a:xfrm>
            <a:off x="658368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435DE9-34D0-4F79-B060-CA8A3CF63721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12"/>
          </p:nvPr>
        </p:nvSpPr>
        <p:spPr>
          <a:xfrm>
            <a:off x="45720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g object 16" hidden="1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bg object 17" hidden="1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bg object 18" hidden="1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bg object 16"/>
          <p:cNvSpPr/>
          <p:nvPr/>
        </p:nvSpPr>
        <p:spPr>
          <a:xfrm>
            <a:off x="0" y="0"/>
            <a:ext cx="9138240" cy="51379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bg object 17"/>
          <p:cNvSpPr/>
          <p:nvPr/>
        </p:nvSpPr>
        <p:spPr>
          <a:xfrm>
            <a:off x="830520" y="1191240"/>
            <a:ext cx="740520" cy="40680"/>
          </a:xfrm>
          <a:custGeom>
            <a:avLst/>
            <a:gdLst/>
            <a:ah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1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4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030215-C973-4C8D-AAF8-D2EEC69A23B9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15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 type="ftr" idx="16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17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7B898A-80A9-4121-BCAD-096C7C6153A9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18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 type="ftr" idx="19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20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A4B25-3AE9-4851-BCE8-3856096E8642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dt" idx="21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PlaceHolder 1"/>
          <p:cNvSpPr>
            <a:spLocks noGrp="1"/>
          </p:cNvSpPr>
          <p:nvPr>
            <p:ph type="ftr" idx="22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23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A97005-F3F0-4866-BE0B-DA46027B2689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dt" idx="24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PlaceHolder 1"/>
          <p:cNvSpPr>
            <a:spLocks noGrp="1"/>
          </p:cNvSpPr>
          <p:nvPr>
            <p:ph type="ftr" idx="25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26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00074-7796-4159-8556-647A721EA2F4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 idx="27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s://towardsdatascience.com/using-convolutional-neural-network-for-image-classification-5997bfd0ede4" TargetMode="External"/><Relationship Id="rId3" Type="http://schemas.openxmlformats.org/officeDocument/2006/relationships/slideLayout" Target="../slideLayouts/slideLayout73.xml"/>
</Relationships>
</file>

<file path=ppt/slides/_rels/slide13.xml.rels><?xml version="1.0" encoding="UTF-8" standalone="no" ?>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73.xml" Type="http://schemas.openxmlformats.org/officeDocument/2006/relationships/slideLayout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49.xml"/>
</Relationships>
</file>

<file path=ppt/slides/_rels/slide16.xml.rels><?xml version="1.0" encoding="UTF-8" standalone="no" ?><Relationships xmlns="http://schemas.openxmlformats.org/package/2006/relationships"><Relationship Id="rId1" Target="../media/image25.jpeg" Type="http://schemas.openxmlformats.org/officeDocument/2006/relationships/image"/><Relationship Id="rId2" Target="../media/image26.jpeg" Type="http://schemas.openxmlformats.org/officeDocument/2006/relationships/image"/><Relationship Id="rId3" Target="../slideLayouts/slideLayout97.xml" Type="http://schemas.openxmlformats.org/officeDocument/2006/relationships/slideLayout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moonPluto/sign-language-recognition" TargetMode="Externa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object 2"/>
          <p:cNvSpPr/>
          <p:nvPr/>
        </p:nvSpPr>
        <p:spPr>
          <a:xfrm>
            <a:off x="34920" y="36000"/>
            <a:ext cx="9138240" cy="5117760"/>
          </a:xfrm>
          <a:custGeom>
            <a:avLst/>
            <a:gdLst/>
            <a:ah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gradFill rotWithShape="0">
            <a:gsLst>
              <a:gs pos="0">
                <a:srgbClr val="f7d1d5"/>
              </a:gs>
              <a:gs pos="100000">
                <a:srgbClr val="b3cac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437" name="object 3"/>
          <p:cNvGrpSpPr/>
          <p:nvPr/>
        </p:nvGrpSpPr>
        <p:grpSpPr>
          <a:xfrm>
            <a:off x="830520" y="1191240"/>
            <a:ext cx="740160" cy="40680"/>
            <a:chOff x="830520" y="1191240"/>
            <a:chExt cx="740160" cy="40680"/>
          </a:xfrm>
        </p:grpSpPr>
        <p:sp>
          <p:nvSpPr>
            <p:cNvPr id="438" name="object 4"/>
            <p:cNvSpPr/>
            <p:nvPr/>
          </p:nvSpPr>
          <p:spPr>
            <a:xfrm>
              <a:off x="1203120" y="1191240"/>
              <a:ext cx="367560" cy="4068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object 5"/>
            <p:cNvSpPr/>
            <p:nvPr/>
          </p:nvSpPr>
          <p:spPr>
            <a:xfrm>
              <a:off x="830520" y="1191240"/>
              <a:ext cx="370800" cy="4068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0" name="object 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1" name="object 7"/>
          <p:cNvGrpSpPr/>
          <p:nvPr/>
        </p:nvGrpSpPr>
        <p:grpSpPr>
          <a:xfrm>
            <a:off x="4606920" y="1384560"/>
            <a:ext cx="4531320" cy="2816640"/>
            <a:chOff x="4606920" y="1384560"/>
            <a:chExt cx="4531320" cy="2816640"/>
          </a:xfrm>
        </p:grpSpPr>
        <p:sp>
          <p:nvSpPr>
            <p:cNvPr id="442" name="object 8"/>
            <p:cNvSpPr/>
            <p:nvPr/>
          </p:nvSpPr>
          <p:spPr>
            <a:xfrm>
              <a:off x="4606920" y="1384560"/>
              <a:ext cx="4531320" cy="28166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object 9"/>
            <p:cNvSpPr/>
            <p:nvPr/>
          </p:nvSpPr>
          <p:spPr>
            <a:xfrm>
              <a:off x="5232600" y="1896480"/>
              <a:ext cx="3439440" cy="15530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4" name="object 10"/>
          <p:cNvSpPr/>
          <p:nvPr/>
        </p:nvSpPr>
        <p:spPr>
          <a:xfrm>
            <a:off x="802440" y="1375200"/>
            <a:ext cx="3377520" cy="24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4000" spc="-46" strike="noStrike">
                <a:solidFill>
                  <a:srgbClr val="1a1a1a"/>
                </a:solidFill>
                <a:latin typeface="Arial"/>
                <a:ea typeface="DejaVu Sans"/>
              </a:rPr>
              <a:t>Conversion</a:t>
            </a:r>
            <a:r>
              <a:rPr b="1" lang="en-US" sz="4000" spc="-231" strike="noStrike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b="1" lang="en-US" sz="4000" spc="15" strike="noStrike">
                <a:solidFill>
                  <a:srgbClr val="1a1a1a"/>
                </a:solidFill>
                <a:latin typeface="Arial"/>
                <a:ea typeface="DejaVu Sans"/>
              </a:rPr>
              <a:t>of  </a:t>
            </a:r>
            <a:r>
              <a:rPr b="1" lang="en-US" sz="4000" spc="-66" strike="noStrike">
                <a:solidFill>
                  <a:srgbClr val="1a1a1a"/>
                </a:solidFill>
                <a:latin typeface="Arial"/>
                <a:ea typeface="DejaVu Sans"/>
              </a:rPr>
              <a:t>Sign  </a:t>
            </a:r>
            <a:r>
              <a:rPr b="1" lang="en-US" sz="4000" spc="1" strike="noStrike">
                <a:solidFill>
                  <a:srgbClr val="1a1a1a"/>
                </a:solidFill>
                <a:latin typeface="Arial"/>
                <a:ea typeface="DejaVu Sans"/>
              </a:rPr>
              <a:t>Language </a:t>
            </a:r>
            <a:r>
              <a:rPr b="1" lang="en-US" sz="4000" spc="46" strike="noStrike">
                <a:solidFill>
                  <a:srgbClr val="1a1a1a"/>
                </a:solidFill>
                <a:latin typeface="Arial"/>
                <a:ea typeface="DejaVu Sans"/>
              </a:rPr>
              <a:t>to  </a:t>
            </a:r>
            <a:r>
              <a:rPr b="1" lang="en-US" sz="4000" spc="29" strike="noStrike">
                <a:solidFill>
                  <a:srgbClr val="1a1a1a"/>
                </a:solidFill>
                <a:latin typeface="Arial"/>
                <a:ea typeface="DejaVu Sans"/>
              </a:rPr>
              <a:t>Text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45" name="object 11"/>
          <p:cNvSpPr/>
          <p:nvPr/>
        </p:nvSpPr>
        <p:spPr>
          <a:xfrm>
            <a:off x="773640" y="4023720"/>
            <a:ext cx="1893600" cy="101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DejaVu Sans"/>
              </a:rPr>
              <a:t>For</a:t>
            </a:r>
            <a:r>
              <a:rPr b="0" lang="en-US" sz="1600" spc="-131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595959"/>
                </a:solidFill>
                <a:latin typeface="Lato"/>
                <a:ea typeface="DejaVu Sans"/>
              </a:rPr>
              <a:t>Dumb</a:t>
            </a:r>
            <a:r>
              <a:rPr b="0" lang="en-US" sz="1600" spc="-126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595959"/>
                </a:solidFill>
                <a:latin typeface="Lato"/>
                <a:ea typeface="DejaVu Sans"/>
              </a:rPr>
              <a:t>and</a:t>
            </a:r>
            <a:r>
              <a:rPr b="0" lang="en-US" sz="1600" spc="-126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595959"/>
                </a:solidFill>
                <a:latin typeface="Lato"/>
                <a:ea typeface="DejaVu Sans"/>
              </a:rPr>
              <a:t>Deaf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600" spc="-12" strike="noStrike">
                <a:solidFill>
                  <a:srgbClr val="595959"/>
                </a:solidFill>
                <a:latin typeface="Lato"/>
                <a:ea typeface="DejaVu Sans"/>
              </a:rPr>
              <a:t>*not for Blind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800640" y="644760"/>
            <a:ext cx="3306960" cy="866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1" strike="noStrike">
                <a:solidFill>
                  <a:srgbClr val="1a1a1a"/>
                </a:solidFill>
                <a:latin typeface="Arial"/>
              </a:rPr>
              <a:t>Challenges</a:t>
            </a:r>
            <a:r>
              <a:rPr b="1" lang="en-US" sz="3000" spc="-151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1" lang="en-US" sz="3000" spc="-1" strike="noStrike">
                <a:solidFill>
                  <a:srgbClr val="1a1a1a"/>
                </a:solidFill>
                <a:latin typeface="Arial"/>
              </a:rPr>
              <a:t>Faced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800640" y="1428480"/>
            <a:ext cx="7536960" cy="3132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oyagiKouzanFontT"/>
              <a:buChar char="➢"/>
              <a:tabLst>
                <a:tab algn="l" pos="469440"/>
                <a:tab algn="l" pos="469800"/>
              </a:tabLst>
            </a:pPr>
            <a:r>
              <a:rPr b="0" lang="en-US" sz="1800" spc="-21" strike="noStrike">
                <a:solidFill>
                  <a:srgbClr val="000000"/>
                </a:solidFill>
                <a:latin typeface="Lato"/>
              </a:rPr>
              <a:t>     </a:t>
            </a:r>
            <a:r>
              <a:rPr b="0" lang="en-US" sz="1800" spc="-21" strike="noStrike">
                <a:solidFill>
                  <a:srgbClr val="000000"/>
                </a:solidFill>
                <a:latin typeface="Lato"/>
              </a:rPr>
              <a:t>We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couldn’t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Lato"/>
              </a:rPr>
              <a:t>find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dataset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with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raw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images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of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all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asl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characters</a:t>
            </a:r>
            <a:r>
              <a:rPr b="0" lang="en-US" sz="1800" spc="19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Lato"/>
              </a:rPr>
              <a:t>so 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we</a:t>
            </a:r>
            <a:r>
              <a:rPr b="0" lang="en-US" sz="1800" spc="-120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made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our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Lato"/>
              </a:rPr>
              <a:t>own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dataset.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 marL="469440" indent="-457200" algn="just">
              <a:lnSpc>
                <a:spcPct val="114000"/>
              </a:lnSpc>
              <a:buClr>
                <a:srgbClr val="000000"/>
              </a:buClr>
              <a:buFont typeface="AoyagiKouzanFontT"/>
              <a:buChar char="➢"/>
              <a:tabLst>
                <a:tab algn="l" pos="4698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Issues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were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Lato"/>
              </a:rPr>
              <a:t>faced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relating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to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accuracy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of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model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we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trained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in  earlier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Lato"/>
              </a:rPr>
              <a:t>phases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Lato"/>
              </a:rPr>
              <a:t>which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we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eventually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improved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Lato"/>
              </a:rPr>
              <a:t>by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increasing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input  image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size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and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also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Lato"/>
              </a:rPr>
              <a:t>by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improving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dataset.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object 2"/>
          <p:cNvSpPr/>
          <p:nvPr/>
        </p:nvSpPr>
        <p:spPr>
          <a:xfrm>
            <a:off x="3017880" y="2771280"/>
            <a:ext cx="116280" cy="114840"/>
          </a:xfrm>
          <a:custGeom>
            <a:avLst/>
            <a:gdLst/>
            <a:ah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object 3"/>
          <p:cNvSpPr/>
          <p:nvPr/>
        </p:nvSpPr>
        <p:spPr>
          <a:xfrm>
            <a:off x="6436080" y="1958760"/>
            <a:ext cx="2515680" cy="2356200"/>
          </a:xfrm>
          <a:custGeom>
            <a:avLst/>
            <a:gdLst/>
            <a:ah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object 4"/>
          <p:cNvSpPr/>
          <p:nvPr/>
        </p:nvSpPr>
        <p:spPr>
          <a:xfrm>
            <a:off x="6828840" y="2164680"/>
            <a:ext cx="1644120" cy="19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7" strike="noStrike">
                <a:solidFill>
                  <a:srgbClr val="ffffff"/>
                </a:solidFill>
                <a:latin typeface="Roboto"/>
                <a:ea typeface="DejaVu Sans"/>
              </a:rPr>
              <a:t>Layer</a:t>
            </a:r>
            <a:r>
              <a:rPr b="1" lang="en-US" sz="3000" spc="-26" strike="noStrike">
                <a:solidFill>
                  <a:srgbClr val="ffffff"/>
                </a:solidFill>
                <a:latin typeface="Roboto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ffffff"/>
                </a:solidFill>
                <a:latin typeface="Roboto"/>
                <a:ea typeface="DejaVu Sans"/>
              </a:rPr>
              <a:t>2</a:t>
            </a:r>
            <a:endParaRPr b="0" lang="en-IN" sz="30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664"/>
              </a:spcBef>
              <a:buNone/>
            </a:pPr>
            <a:r>
              <a:rPr b="0" lang="en-US" sz="1800" spc="-7" strike="noStrike">
                <a:solidFill>
                  <a:srgbClr val="ffffff"/>
                </a:solidFill>
                <a:latin typeface="RobotoRegular"/>
                <a:ea typeface="DejaVu Sans"/>
              </a:rPr>
              <a:t>Classify  between</a:t>
            </a:r>
            <a:r>
              <a:rPr b="0" lang="en-US" sz="1800" spc="-92" strike="noStrike">
                <a:solidFill>
                  <a:srgbClr val="ffffff"/>
                </a:solidFill>
                <a:latin typeface="RobotoRegular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ffffff"/>
                </a:solidFill>
                <a:latin typeface="RobotoRegular"/>
                <a:ea typeface="DejaVu Sans"/>
              </a:rPr>
              <a:t>Similar  Symbols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0" name="object 5"/>
          <p:cNvSpPr/>
          <p:nvPr/>
        </p:nvSpPr>
        <p:spPr>
          <a:xfrm>
            <a:off x="2700000" y="1980000"/>
            <a:ext cx="2510280" cy="2356200"/>
          </a:xfrm>
          <a:custGeom>
            <a:avLst/>
            <a:gdLst/>
            <a:ahLst/>
            <a:rect l="l" t="t" r="r" b="b"/>
            <a:pathLst>
              <a:path w="2515870" h="2028825">
                <a:moveTo>
                  <a:pt x="0" y="22"/>
                </a:moveTo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ff4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780280" y="2340000"/>
            <a:ext cx="1714680" cy="921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7" strike="noStrike">
                <a:solidFill>
                  <a:srgbClr val="ffffff"/>
                </a:solidFill>
                <a:latin typeface="Roboto"/>
              </a:rPr>
              <a:t>Layer</a:t>
            </a:r>
            <a:r>
              <a:rPr b="1" lang="en-US" sz="3000" spc="-92" strike="noStrike">
                <a:solidFill>
                  <a:srgbClr val="ffffff"/>
                </a:solidFill>
                <a:latin typeface="Roboto"/>
              </a:rPr>
              <a:t> </a:t>
            </a:r>
            <a:r>
              <a:rPr b="1" lang="en-US" sz="3000" spc="-1" strike="noStrike">
                <a:solidFill>
                  <a:srgbClr val="ffffff"/>
                </a:solidFill>
                <a:latin typeface="Roboto"/>
              </a:rPr>
              <a:t>1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02" name="object 7"/>
          <p:cNvSpPr/>
          <p:nvPr/>
        </p:nvSpPr>
        <p:spPr>
          <a:xfrm>
            <a:off x="2780280" y="2947320"/>
            <a:ext cx="1197000" cy="12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ffffff"/>
                </a:solidFill>
                <a:latin typeface="RobotoRegular"/>
                <a:ea typeface="DejaVu Sans"/>
              </a:rPr>
              <a:t>Classify  between</a:t>
            </a:r>
            <a:r>
              <a:rPr b="0" lang="en-US" sz="1800" spc="-92" strike="noStrike">
                <a:solidFill>
                  <a:srgbClr val="ffffff"/>
                </a:solidFill>
                <a:latin typeface="RobotoRegular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800" spc="-92" strike="noStrike">
                <a:solidFill>
                  <a:srgbClr val="ffffff"/>
                </a:solidFill>
                <a:latin typeface="RobotoRegular"/>
                <a:ea typeface="DejaVu Sans"/>
              </a:rPr>
              <a:t>20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ffffff"/>
                </a:solidFill>
                <a:latin typeface="RobotoRegular"/>
                <a:ea typeface="DejaVu Sans"/>
              </a:rPr>
              <a:t>Symbols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503" name="object 8"/>
          <p:cNvGrpSpPr/>
          <p:nvPr/>
        </p:nvGrpSpPr>
        <p:grpSpPr>
          <a:xfrm>
            <a:off x="1867320" y="2857680"/>
            <a:ext cx="725760" cy="537840"/>
            <a:chOff x="1867320" y="2857680"/>
            <a:chExt cx="725760" cy="537840"/>
          </a:xfrm>
        </p:grpSpPr>
        <p:sp>
          <p:nvSpPr>
            <p:cNvPr id="504" name="object 9"/>
            <p:cNvSpPr/>
            <p:nvPr/>
          </p:nvSpPr>
          <p:spPr>
            <a:xfrm>
              <a:off x="1870560" y="2857680"/>
              <a:ext cx="722520" cy="537840"/>
            </a:xfrm>
            <a:custGeom>
              <a:avLst/>
              <a:gdLst/>
              <a:ah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object 10"/>
            <p:cNvSpPr/>
            <p:nvPr/>
          </p:nvSpPr>
          <p:spPr>
            <a:xfrm>
              <a:off x="1867320" y="3043800"/>
              <a:ext cx="546840" cy="165600"/>
            </a:xfrm>
            <a:custGeom>
              <a:avLst/>
              <a:gdLst/>
              <a:ah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6" name="object 11"/>
          <p:cNvGrpSpPr/>
          <p:nvPr/>
        </p:nvGrpSpPr>
        <p:grpSpPr>
          <a:xfrm>
            <a:off x="5400000" y="2751840"/>
            <a:ext cx="962640" cy="651600"/>
            <a:chOff x="5400000" y="2751840"/>
            <a:chExt cx="962640" cy="651600"/>
          </a:xfrm>
        </p:grpSpPr>
        <p:sp>
          <p:nvSpPr>
            <p:cNvPr id="507" name="object 12"/>
            <p:cNvSpPr/>
            <p:nvPr/>
          </p:nvSpPr>
          <p:spPr>
            <a:xfrm>
              <a:off x="5404320" y="2751840"/>
              <a:ext cx="958320" cy="651600"/>
            </a:xfrm>
            <a:custGeom>
              <a:avLst/>
              <a:gdLst/>
              <a:ahLst/>
              <a:rect l="l" t="t" r="r" b="b"/>
              <a:pathLst>
                <a:path w="963928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object 13"/>
            <p:cNvSpPr/>
            <p:nvPr/>
          </p:nvSpPr>
          <p:spPr>
            <a:xfrm>
              <a:off x="5400000" y="2976840"/>
              <a:ext cx="726480" cy="201240"/>
            </a:xfrm>
            <a:custGeom>
              <a:avLst/>
              <a:gdLst/>
              <a:ah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09" name="Picture 15" descr=""/>
          <p:cNvPicPr/>
          <p:nvPr/>
        </p:nvPicPr>
        <p:blipFill>
          <a:blip r:embed="rId1"/>
          <a:stretch/>
        </p:blipFill>
        <p:spPr>
          <a:xfrm>
            <a:off x="48960" y="1973520"/>
            <a:ext cx="1735560" cy="1735560"/>
          </a:xfrm>
          <a:prstGeom prst="rect">
            <a:avLst/>
          </a:prstGeom>
          <a:ln w="0">
            <a:noFill/>
          </a:ln>
        </p:spPr>
      </p:pic>
      <p:sp>
        <p:nvSpPr>
          <p:cNvPr id="510" name="PlaceHolder 3"/>
          <p:cNvSpPr/>
          <p:nvPr/>
        </p:nvSpPr>
        <p:spPr>
          <a:xfrm>
            <a:off x="720000" y="569160"/>
            <a:ext cx="481464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-1" strike="noStrike">
                <a:solidFill>
                  <a:srgbClr val="ff4000"/>
                </a:solidFill>
                <a:latin typeface="Arial"/>
                <a:ea typeface="DejaVu Sans"/>
              </a:rPr>
              <a:t>Gesture</a:t>
            </a:r>
            <a:r>
              <a:rPr b="1" lang="en-US" sz="3600" spc="-18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3600" spc="-21" strike="noStrike">
                <a:solidFill>
                  <a:srgbClr val="ff0000"/>
                </a:solidFill>
                <a:latin typeface="Arial"/>
                <a:ea typeface="DejaVu Sans"/>
              </a:rPr>
              <a:t>Classification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800640" y="658080"/>
            <a:ext cx="5772240" cy="921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1" strike="noStrike">
                <a:solidFill>
                  <a:srgbClr val="1a1a1a"/>
                </a:solidFill>
                <a:latin typeface="Arial"/>
              </a:rPr>
              <a:t>Convolutional </a:t>
            </a:r>
            <a:r>
              <a:rPr b="1" lang="en-US" sz="3000" spc="26" strike="noStrike">
                <a:solidFill>
                  <a:srgbClr val="1a1a1a"/>
                </a:solidFill>
                <a:latin typeface="Arial"/>
              </a:rPr>
              <a:t>Neural</a:t>
            </a:r>
            <a:r>
              <a:rPr b="1" lang="en-US" sz="3000" spc="-24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1" lang="en-US" sz="3000" spc="1" strike="noStrike">
                <a:solidFill>
                  <a:srgbClr val="1a1a1a"/>
                </a:solidFill>
                <a:latin typeface="Arial"/>
              </a:rPr>
              <a:t>Networks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12" name="object 3"/>
          <p:cNvSpPr/>
          <p:nvPr/>
        </p:nvSpPr>
        <p:spPr>
          <a:xfrm>
            <a:off x="626760" y="1260000"/>
            <a:ext cx="5670360" cy="18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CNNs consist </a:t>
            </a:r>
            <a:r>
              <a:rPr b="0" lang="en-US" sz="1800" spc="-26" strike="noStrike">
                <a:solidFill>
                  <a:srgbClr val="595959"/>
                </a:solidFill>
                <a:latin typeface="Lato"/>
                <a:ea typeface="DejaVu Sans"/>
              </a:rPr>
              <a:t>of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multiple convolutional  layers </a:t>
            </a:r>
            <a:r>
              <a:rPr b="0" lang="en-US" sz="1800" spc="-7" strike="noStrike">
                <a:solidFill>
                  <a:srgbClr val="595959"/>
                </a:solidFill>
                <a:latin typeface="Lato"/>
                <a:ea typeface="DejaVu Sans"/>
              </a:rPr>
              <a:t>each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layer containing numerous  “filters”</a:t>
            </a:r>
            <a:r>
              <a:rPr b="0" lang="en-US" sz="1800" spc="-120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595959"/>
                </a:solidFill>
                <a:latin typeface="Lato"/>
                <a:ea typeface="DejaVu Sans"/>
              </a:rPr>
              <a:t>which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perform</a:t>
            </a:r>
            <a:r>
              <a:rPr b="0" lang="en-US" sz="1800" spc="-120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feature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extraction.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It’s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primarily</a:t>
            </a:r>
            <a:r>
              <a:rPr b="0" lang="en-US" sz="1800" spc="-111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595959"/>
                </a:solidFill>
                <a:latin typeface="Lato"/>
                <a:ea typeface="DejaVu Sans"/>
              </a:rPr>
              <a:t>used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for</a:t>
            </a:r>
            <a:r>
              <a:rPr b="0" lang="en-US" sz="1800" spc="-111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image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classification.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None/>
              <a:tabLst>
                <a:tab algn="l" pos="379080"/>
                <a:tab algn="l" pos="379800"/>
              </a:tabLst>
            </a:pP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For more information :-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3" name="object 4"/>
          <p:cNvSpPr/>
          <p:nvPr/>
        </p:nvSpPr>
        <p:spPr>
          <a:xfrm>
            <a:off x="6533280" y="1607400"/>
            <a:ext cx="2241360" cy="2979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"/>
          <p:cNvSpPr txBox="1"/>
          <p:nvPr/>
        </p:nvSpPr>
        <p:spPr>
          <a:xfrm>
            <a:off x="1440000" y="3323880"/>
            <a:ext cx="4680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latin typeface="Times New Roman"/>
                <a:hlinkClick r:id="rId2"/>
              </a:rPr>
              <a:t>https://towardsdatascience.com/using-convolutional-neural-network-for-image-classification-5997bfd0ede4</a:t>
            </a:r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8c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851400" y="656280"/>
            <a:ext cx="2956680" cy="866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21" strike="noStrike">
                <a:solidFill>
                  <a:srgbClr val="000000"/>
                </a:solidFill>
                <a:latin typeface="Arial"/>
              </a:rPr>
              <a:t>Implementation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16" name="object 3"/>
          <p:cNvSpPr/>
          <p:nvPr/>
        </p:nvSpPr>
        <p:spPr>
          <a:xfrm>
            <a:off x="857880" y="1344600"/>
            <a:ext cx="808488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12200" indent="-399960" algn="just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1292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After collecting hand data we trained our data in google teachable machine and take  our keras model.</a:t>
            </a:r>
            <a:endParaRPr b="0" lang="en-IN" sz="1800" spc="-1" strike="noStrike">
              <a:latin typeface="Arial"/>
            </a:endParaRPr>
          </a:p>
          <a:p>
            <a:pPr marL="354960" indent="-343080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354960"/>
                <a:tab algn="l" pos="35568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Then we create the all alphabet array and classify the model with program.</a:t>
            </a:r>
            <a:endParaRPr b="0" lang="en-IN" sz="1800" spc="-1" strike="noStrike">
              <a:latin typeface="Arial"/>
            </a:endParaRPr>
          </a:p>
          <a:p>
            <a:pPr marL="354960" indent="-343080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354960"/>
                <a:tab algn="l" pos="35568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 model take the image input and predict the accuracy and which alphabet accuracy in high show the output of this alphabet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17" name="" descr=""/>
          <p:cNvPicPr/>
          <p:nvPr/>
        </p:nvPicPr>
        <p:blipFill>
          <a:blip r:embed="rId1"/>
          <a:stretch/>
        </p:blipFill>
        <p:spPr>
          <a:xfrm>
            <a:off x="2234880" y="3037320"/>
            <a:ext cx="4317840" cy="19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ffd7d7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2370600" cy="1010520"/>
          </a:xfrm>
          <a:prstGeom prst="rect">
            <a:avLst/>
          </a:prstGeom>
          <a:noFill/>
          <a:ln w="0">
            <a:noFill/>
          </a:ln>
        </p:spPr>
        <p:txBody>
          <a:bodyPr lIns="0" rIns="0" tIns="10080" bIns="0" anchor="t">
            <a:noAutofit/>
          </a:bodyPr>
          <a:p>
            <a:pPr marL="9360">
              <a:lnSpc>
                <a:spcPct val="100000"/>
              </a:lnSpc>
              <a:spcBef>
                <a:spcPts val="79"/>
              </a:spcBef>
              <a:buNone/>
            </a:pPr>
            <a:r>
              <a:rPr b="0" lang="en-US" sz="3300" spc="-15" strike="noStrike">
                <a:solidFill>
                  <a:srgbClr val="000000"/>
                </a:solidFill>
                <a:latin typeface="Calibri Light"/>
                <a:ea typeface="Calibri"/>
              </a:rPr>
              <a:t>Core</a:t>
            </a:r>
            <a:r>
              <a:rPr b="0" lang="en-US" sz="3300" spc="-46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Modules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519" name="object 3"/>
          <p:cNvSpPr/>
          <p:nvPr/>
        </p:nvSpPr>
        <p:spPr>
          <a:xfrm>
            <a:off x="360000" y="1871280"/>
            <a:ext cx="143820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100" spc="-15" strike="noStrike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r>
              <a:rPr b="0" lang="en-US" sz="2100" spc="-2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12" strike="noStrike">
                <a:solidFill>
                  <a:srgbClr val="000000"/>
                </a:solidFill>
                <a:latin typeface="Calibri"/>
                <a:ea typeface="Calibri"/>
              </a:rPr>
              <a:t>Pre-Processing</a:t>
            </a:r>
            <a:endParaRPr b="0" lang="en-IN" sz="2100" spc="-1" strike="noStrike">
              <a:latin typeface="Arial"/>
            </a:endParaRPr>
          </a:p>
        </p:txBody>
      </p:sp>
      <p:grpSp>
        <p:nvGrpSpPr>
          <p:cNvPr id="520" name="object 4"/>
          <p:cNvGrpSpPr/>
          <p:nvPr/>
        </p:nvGrpSpPr>
        <p:grpSpPr>
          <a:xfrm>
            <a:off x="180000" y="1440000"/>
            <a:ext cx="2515680" cy="64080"/>
            <a:chOff x="180000" y="1440000"/>
            <a:chExt cx="2515680" cy="64080"/>
          </a:xfrm>
        </p:grpSpPr>
        <p:pic>
          <p:nvPicPr>
            <p:cNvPr id="521" name="object 5" descr=""/>
            <p:cNvPicPr/>
            <p:nvPr/>
          </p:nvPicPr>
          <p:blipFill>
            <a:blip r:embed="rId1"/>
            <a:stretch/>
          </p:blipFill>
          <p:spPr>
            <a:xfrm>
              <a:off x="180000" y="1440000"/>
              <a:ext cx="2515680" cy="6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2" name="object 6"/>
            <p:cNvSpPr/>
            <p:nvPr/>
          </p:nvSpPr>
          <p:spPr>
            <a:xfrm>
              <a:off x="193680" y="1452960"/>
              <a:ext cx="2488320" cy="360"/>
            </a:xfrm>
            <a:custGeom>
              <a:avLst/>
              <a:gdLst/>
              <a:ahLst/>
              <a:rect l="l" t="t" r="r" b="b"/>
              <a:pathLst>
                <a:path w="6480175" h="0">
                  <a:moveTo>
                    <a:pt x="0" y="0"/>
                  </a:moveTo>
                  <a:lnTo>
                    <a:pt x="6480048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3" name="object 21"/>
          <p:cNvSpPr/>
          <p:nvPr/>
        </p:nvSpPr>
        <p:spPr>
          <a:xfrm>
            <a:off x="2880000" y="1980000"/>
            <a:ext cx="197820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100" spc="-15" strike="noStrike">
                <a:solidFill>
                  <a:srgbClr val="000000"/>
                </a:solidFill>
                <a:latin typeface="Calibri"/>
                <a:ea typeface="Calibri"/>
              </a:rPr>
              <a:t>Hand tracking on camera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524" name="object 28"/>
          <p:cNvSpPr/>
          <p:nvPr/>
        </p:nvSpPr>
        <p:spPr>
          <a:xfrm>
            <a:off x="6120000" y="1980000"/>
            <a:ext cx="197820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100" spc="-15" strike="noStrike">
                <a:solidFill>
                  <a:srgbClr val="000000"/>
                </a:solidFill>
                <a:latin typeface="Calibri"/>
                <a:ea typeface="Calibri"/>
              </a:rPr>
              <a:t>Make a image of only hand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525" name="object 30"/>
          <p:cNvSpPr/>
          <p:nvPr/>
        </p:nvSpPr>
        <p:spPr>
          <a:xfrm>
            <a:off x="6480000" y="3531240"/>
            <a:ext cx="1798200" cy="96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100" spc="-15" strike="noStrike">
                <a:solidFill>
                  <a:srgbClr val="000000"/>
                </a:solidFill>
                <a:latin typeface="Calibri"/>
                <a:ea typeface="Calibri"/>
              </a:rPr>
              <a:t>Scan the sign with trained model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526" name="object 38"/>
          <p:cNvSpPr/>
          <p:nvPr/>
        </p:nvSpPr>
        <p:spPr>
          <a:xfrm>
            <a:off x="4680000" y="2730600"/>
            <a:ext cx="2698200" cy="3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object 47"/>
          <p:cNvSpPr/>
          <p:nvPr/>
        </p:nvSpPr>
        <p:spPr>
          <a:xfrm>
            <a:off x="3240000" y="3711240"/>
            <a:ext cx="2158200" cy="96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100" spc="-15" strike="noStrike">
                <a:solidFill>
                  <a:srgbClr val="000000"/>
                </a:solidFill>
                <a:latin typeface="Calibri"/>
                <a:ea typeface="Calibri"/>
              </a:rPr>
              <a:t>Give the output of the scan on screen</a:t>
            </a:r>
            <a:endParaRPr b="0" lang="en-IN" sz="2100" spc="-1" strike="noStrike">
              <a:latin typeface="Arial"/>
            </a:endParaRPr>
          </a:p>
        </p:txBody>
      </p:sp>
      <p:grpSp>
        <p:nvGrpSpPr>
          <p:cNvPr id="528" name="object 14"/>
          <p:cNvGrpSpPr/>
          <p:nvPr/>
        </p:nvGrpSpPr>
        <p:grpSpPr>
          <a:xfrm>
            <a:off x="1980000" y="1980360"/>
            <a:ext cx="725760" cy="537840"/>
            <a:chOff x="1980000" y="1980360"/>
            <a:chExt cx="725760" cy="537840"/>
          </a:xfrm>
        </p:grpSpPr>
        <p:sp>
          <p:nvSpPr>
            <p:cNvPr id="529" name="object 48"/>
            <p:cNvSpPr/>
            <p:nvPr/>
          </p:nvSpPr>
          <p:spPr>
            <a:xfrm>
              <a:off x="1983240" y="1980360"/>
              <a:ext cx="722520" cy="537840"/>
            </a:xfrm>
            <a:custGeom>
              <a:avLst/>
              <a:gdLst/>
              <a:ah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object 49"/>
            <p:cNvSpPr/>
            <p:nvPr/>
          </p:nvSpPr>
          <p:spPr>
            <a:xfrm>
              <a:off x="1980000" y="2166480"/>
              <a:ext cx="546840" cy="165600"/>
            </a:xfrm>
            <a:custGeom>
              <a:avLst/>
              <a:gdLst/>
              <a:ah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1" name="object 50"/>
          <p:cNvGrpSpPr/>
          <p:nvPr/>
        </p:nvGrpSpPr>
        <p:grpSpPr>
          <a:xfrm>
            <a:off x="7021800" y="2692080"/>
            <a:ext cx="537840" cy="726120"/>
            <a:chOff x="7021800" y="2692080"/>
            <a:chExt cx="537840" cy="726120"/>
          </a:xfrm>
        </p:grpSpPr>
        <p:sp>
          <p:nvSpPr>
            <p:cNvPr id="532" name="object 51"/>
            <p:cNvSpPr/>
            <p:nvPr/>
          </p:nvSpPr>
          <p:spPr>
            <a:xfrm rot="5400000">
              <a:off x="6929280" y="2787840"/>
              <a:ext cx="722520" cy="537840"/>
            </a:xfrm>
            <a:custGeom>
              <a:avLst/>
              <a:gdLst/>
              <a:ah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object 52"/>
            <p:cNvSpPr/>
            <p:nvPr/>
          </p:nvSpPr>
          <p:spPr>
            <a:xfrm rot="5400000">
              <a:off x="7019280" y="2882520"/>
              <a:ext cx="546840" cy="165600"/>
            </a:xfrm>
            <a:custGeom>
              <a:avLst/>
              <a:gdLst/>
              <a:ah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4" name="object 53"/>
          <p:cNvGrpSpPr/>
          <p:nvPr/>
        </p:nvGrpSpPr>
        <p:grpSpPr>
          <a:xfrm>
            <a:off x="5401800" y="3781800"/>
            <a:ext cx="725040" cy="537840"/>
            <a:chOff x="5401800" y="3781800"/>
            <a:chExt cx="725040" cy="537840"/>
          </a:xfrm>
        </p:grpSpPr>
        <p:sp>
          <p:nvSpPr>
            <p:cNvPr id="535" name="object 55"/>
            <p:cNvSpPr/>
            <p:nvPr/>
          </p:nvSpPr>
          <p:spPr>
            <a:xfrm rot="10800000">
              <a:off x="5401800" y="3781800"/>
              <a:ext cx="722520" cy="537840"/>
            </a:xfrm>
            <a:custGeom>
              <a:avLst/>
              <a:gdLst/>
              <a:ah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object 56"/>
            <p:cNvSpPr/>
            <p:nvPr/>
          </p:nvSpPr>
          <p:spPr>
            <a:xfrm rot="10800000">
              <a:off x="5580000" y="3967920"/>
              <a:ext cx="546840" cy="165600"/>
            </a:xfrm>
            <a:custGeom>
              <a:avLst/>
              <a:gdLst/>
              <a:ah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7" name="object 57"/>
          <p:cNvGrpSpPr/>
          <p:nvPr/>
        </p:nvGrpSpPr>
        <p:grpSpPr>
          <a:xfrm>
            <a:off x="5032440" y="1980360"/>
            <a:ext cx="725760" cy="537840"/>
            <a:chOff x="5032440" y="1980360"/>
            <a:chExt cx="725760" cy="537840"/>
          </a:xfrm>
        </p:grpSpPr>
        <p:sp>
          <p:nvSpPr>
            <p:cNvPr id="538" name="object 58"/>
            <p:cNvSpPr/>
            <p:nvPr/>
          </p:nvSpPr>
          <p:spPr>
            <a:xfrm>
              <a:off x="5035680" y="1980360"/>
              <a:ext cx="722520" cy="537840"/>
            </a:xfrm>
            <a:custGeom>
              <a:avLst/>
              <a:gdLst/>
              <a:ah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object 59"/>
            <p:cNvSpPr/>
            <p:nvPr/>
          </p:nvSpPr>
          <p:spPr>
            <a:xfrm>
              <a:off x="5032440" y="2166480"/>
              <a:ext cx="546840" cy="165600"/>
            </a:xfrm>
            <a:custGeom>
              <a:avLst/>
              <a:gdLst/>
              <a:ah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4497120" cy="567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-26" strike="noStrike">
                <a:solidFill>
                  <a:srgbClr val="ffffff"/>
                </a:solidFill>
                <a:latin typeface="Arial"/>
              </a:rPr>
              <a:t>Our</a:t>
            </a:r>
            <a:r>
              <a:rPr b="1" lang="en-US" sz="3600" spc="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600" spc="-26" strike="noStrike">
                <a:solidFill>
                  <a:srgbClr val="ffffff"/>
                </a:solidFill>
                <a:latin typeface="Arial"/>
              </a:rPr>
              <a:t>Classifier</a:t>
            </a:r>
            <a:r>
              <a:rPr b="1" lang="en-US" sz="3600" spc="-48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600" spc="55" strike="noStrike">
                <a:solidFill>
                  <a:srgbClr val="ffffff"/>
                </a:solidFill>
                <a:latin typeface="Arial"/>
              </a:rPr>
              <a:t>Model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41" name="object 54"/>
          <p:cNvSpPr/>
          <p:nvPr/>
        </p:nvSpPr>
        <p:spPr>
          <a:xfrm>
            <a:off x="720000" y="900000"/>
            <a:ext cx="7371000" cy="3774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36480" y="751320"/>
            <a:ext cx="2061000" cy="866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32" strike="noStrike">
                <a:solidFill>
                  <a:srgbClr val="1a1a1a"/>
                </a:solidFill>
                <a:latin typeface="Arial"/>
              </a:rPr>
              <a:t>Conclusion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43" name="object 15"/>
          <p:cNvSpPr/>
          <p:nvPr/>
        </p:nvSpPr>
        <p:spPr>
          <a:xfrm>
            <a:off x="839160" y="1423440"/>
            <a:ext cx="7438320" cy="12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this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report, a functional real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time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vision based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american sign language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recognition for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D&amp;M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people have been developed for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asl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alphabets.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algn="l" pos="379080"/>
                <a:tab algn="l" pos="379800"/>
              </a:tabLst>
            </a:pP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We achieved an accuracy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90%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 our</a:t>
            </a:r>
            <a:r>
              <a:rPr b="0" lang="en-US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dataset.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4165560" y="2968920"/>
            <a:ext cx="4832280" cy="2016360"/>
          </a:xfrm>
          <a:prstGeom prst="rect">
            <a:avLst/>
          </a:prstGeom>
          <a:ln w="0">
            <a:noFill/>
          </a:ln>
        </p:spPr>
      </p:pic>
      <p:pic>
        <p:nvPicPr>
          <p:cNvPr id="545" name="" descr=""/>
          <p:cNvPicPr/>
          <p:nvPr/>
        </p:nvPicPr>
        <p:blipFill>
          <a:blip r:embed="rId2"/>
          <a:stretch/>
        </p:blipFill>
        <p:spPr>
          <a:xfrm>
            <a:off x="733680" y="2880000"/>
            <a:ext cx="2684160" cy="2157840"/>
          </a:xfrm>
          <a:prstGeom prst="rect">
            <a:avLst/>
          </a:prstGeom>
          <a:ln w="0">
            <a:noFill/>
          </a:ln>
        </p:spPr>
      </p:pic>
      <p:sp>
        <p:nvSpPr>
          <p:cNvPr id="546" name=""/>
          <p:cNvSpPr/>
          <p:nvPr/>
        </p:nvSpPr>
        <p:spPr>
          <a:xfrm>
            <a:off x="1620000" y="3037320"/>
            <a:ext cx="1438920" cy="1438920"/>
          </a:xfrm>
          <a:prstGeom prst="smileyFace">
            <a:avLst>
              <a:gd name="adj" fmla="val 9282"/>
            </a:avLst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8"/>
          <p:cNvSpPr/>
          <p:nvPr/>
        </p:nvSpPr>
        <p:spPr>
          <a:xfrm>
            <a:off x="802800" y="1376280"/>
            <a:ext cx="247212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1" strike="noStrike">
                <a:solidFill>
                  <a:srgbClr val="1a1a1a"/>
                </a:solidFill>
                <a:latin typeface="Arial"/>
                <a:ea typeface="DejaVu Sans"/>
              </a:rPr>
              <a:t>Future</a:t>
            </a:r>
            <a:r>
              <a:rPr b="1" lang="en-US" sz="3000" spc="-165" strike="noStrike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1a1a1a"/>
                </a:solidFill>
                <a:latin typeface="Arial"/>
                <a:ea typeface="DejaVu Sans"/>
              </a:rPr>
              <a:t>Scope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48" name="object 37"/>
          <p:cNvSpPr/>
          <p:nvPr/>
        </p:nvSpPr>
        <p:spPr>
          <a:xfrm>
            <a:off x="900000" y="2245320"/>
            <a:ext cx="7522920" cy="22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oyagiKouzanFontT"/>
              <a:buChar char="❖"/>
              <a:tabLst>
                <a:tab algn="l" pos="469440"/>
                <a:tab algn="l" pos="469800"/>
                <a:tab algn="l" pos="914400"/>
                <a:tab algn="l" pos="1320120"/>
                <a:tab algn="l" pos="2248560"/>
                <a:tab algn="l" pos="2553840"/>
                <a:tab algn="l" pos="3377520"/>
                <a:tab algn="l" pos="4089240"/>
                <a:tab algn="l" pos="5026680"/>
                <a:tab algn="l" pos="5584680"/>
                <a:tab algn="l" pos="5890320"/>
                <a:tab algn="l" pos="6410160"/>
                <a:tab algn="l" pos="672912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planning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achiev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higher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accurac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eve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cas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complex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backgrounds by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trying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 various background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algn="l" pos="469440"/>
                <a:tab algn="l" pos="469800"/>
                <a:tab algn="l" pos="914400"/>
                <a:tab algn="l" pos="1320120"/>
                <a:tab algn="l" pos="2248560"/>
                <a:tab algn="l" pos="2553840"/>
                <a:tab algn="l" pos="3377520"/>
                <a:tab algn="l" pos="4089240"/>
                <a:tab algn="l" pos="5026680"/>
                <a:tab algn="l" pos="5584680"/>
                <a:tab algn="l" pos="5890320"/>
                <a:tab algn="l" pos="6410160"/>
                <a:tab algn="l" pos="6729120"/>
              </a:tabLst>
            </a:pPr>
            <a:endParaRPr b="0" lang="en-IN" sz="1800" spc="-1" strike="noStrike">
              <a:latin typeface="Arial"/>
            </a:endParaRPr>
          </a:p>
          <a:p>
            <a:pPr marL="469440" indent="-457200">
              <a:lnSpc>
                <a:spcPct val="114000"/>
              </a:lnSpc>
              <a:buClr>
                <a:srgbClr val="000000"/>
              </a:buClr>
              <a:buFont typeface="AoyagiKouzanFontT"/>
              <a:buChar char="❖"/>
              <a:tabLst>
                <a:tab algn="l" pos="469440"/>
                <a:tab algn="l" pos="46980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We are also thinking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improving the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preprocessing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 gestures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in  low light conditions with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higher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accuracy.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 marL="469440" indent="-457200">
              <a:lnSpc>
                <a:spcPct val="114000"/>
              </a:lnSpc>
              <a:buClr>
                <a:srgbClr val="000000"/>
              </a:buClr>
              <a:buFont typeface="AoyagiKouzanFontT"/>
              <a:buChar char="❖"/>
              <a:tabLst>
                <a:tab algn="l" pos="469440"/>
                <a:tab algn="l" pos="46980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We are thinking to add more alphabet and signs to improve communication.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8ce"/>
            </a:gs>
            <a:gs pos="100000">
              <a:srgbClr val="81aca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900000" y="1121400"/>
            <a:ext cx="701928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You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can find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project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in :-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1302840" y="2243880"/>
            <a:ext cx="715716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latin typeface="Times New Roman"/>
                <a:hlinkClick r:id="rId1"/>
              </a:rPr>
              <a:t>https://github.com/moonPluto/sign-language-recognition</a:t>
            </a:r>
            <a:endParaRPr b="0" lang="en-IN" sz="2400" spc="-1" strike="noStrike">
              <a:latin typeface="Times New Roman"/>
            </a:endParaRPr>
          </a:p>
        </p:txBody>
      </p:sp>
      <p:pic>
        <p:nvPicPr>
          <p:cNvPr id="551" name="" descr=""/>
          <p:cNvPicPr/>
          <p:nvPr/>
        </p:nvPicPr>
        <p:blipFill>
          <a:blip r:embed="rId2"/>
          <a:stretch/>
        </p:blipFill>
        <p:spPr>
          <a:xfrm>
            <a:off x="2005560" y="3060000"/>
            <a:ext cx="5374440" cy="1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object 29"/>
          <p:cNvSpPr/>
          <p:nvPr/>
        </p:nvSpPr>
        <p:spPr>
          <a:xfrm>
            <a:off x="0" y="0"/>
            <a:ext cx="9138240" cy="51379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gradFill rotWithShape="0">
            <a:gsLst>
              <a:gs pos="0">
                <a:srgbClr val="ec9ba4"/>
              </a:gs>
              <a:gs pos="100000">
                <a:srgbClr val="ffffa6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object 1"/>
          <p:cNvSpPr/>
          <p:nvPr/>
        </p:nvSpPr>
        <p:spPr>
          <a:xfrm flipV="1">
            <a:off x="1440000" y="4131000"/>
            <a:ext cx="6185160" cy="24480"/>
          </a:xfrm>
          <a:custGeom>
            <a:avLst/>
            <a:gdLst/>
            <a:ah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>
              <a:alpha val="3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2160000" y="1939320"/>
            <a:ext cx="467568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Thank </a:t>
            </a:r>
            <a:r>
              <a:rPr b="1" lang="en-US" sz="6000" spc="-12" strike="noStrike">
                <a:solidFill>
                  <a:srgbClr val="ffffff"/>
                </a:solidFill>
                <a:latin typeface="Arial"/>
              </a:rPr>
              <a:t>You</a:t>
            </a:r>
            <a:r>
              <a:rPr b="1" lang="en-US" sz="6000" spc="-56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6000" spc="-160" strike="noStrike">
                <a:solidFill>
                  <a:srgbClr val="ffffff"/>
                </a:solidFill>
                <a:latin typeface="Arial"/>
              </a:rPr>
              <a:t>:)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object 31"/>
          <p:cNvGrpSpPr/>
          <p:nvPr/>
        </p:nvGrpSpPr>
        <p:grpSpPr>
          <a:xfrm>
            <a:off x="0" y="0"/>
            <a:ext cx="4566240" cy="5137920"/>
            <a:chOff x="0" y="0"/>
            <a:chExt cx="4566240" cy="5137920"/>
          </a:xfrm>
        </p:grpSpPr>
        <p:sp>
          <p:nvSpPr>
            <p:cNvPr id="447" name="object 32"/>
            <p:cNvSpPr/>
            <p:nvPr/>
          </p:nvSpPr>
          <p:spPr>
            <a:xfrm>
              <a:off x="0" y="0"/>
              <a:ext cx="4566240" cy="51375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object 33"/>
            <p:cNvSpPr/>
            <p:nvPr/>
          </p:nvSpPr>
          <p:spPr>
            <a:xfrm>
              <a:off x="1800" y="0"/>
              <a:ext cx="4563000" cy="5137920"/>
            </a:xfrm>
            <a:custGeom>
              <a:avLst/>
              <a:gdLst/>
              <a:ah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object 34"/>
            <p:cNvSpPr/>
            <p:nvPr/>
          </p:nvSpPr>
          <p:spPr>
            <a:xfrm>
              <a:off x="830520" y="1191240"/>
              <a:ext cx="740520" cy="40680"/>
            </a:xfrm>
            <a:custGeom>
              <a:avLst/>
              <a:gdLst/>
              <a:ah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0" name="object 35"/>
          <p:cNvSpPr/>
          <p:nvPr/>
        </p:nvSpPr>
        <p:spPr>
          <a:xfrm>
            <a:off x="803160" y="1379520"/>
            <a:ext cx="273420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Project </a:t>
            </a:r>
            <a:r>
              <a:rPr b="1" lang="en-US" sz="2400" spc="1" strike="noStrike">
                <a:solidFill>
                  <a:srgbClr val="ffffff"/>
                </a:solidFill>
                <a:latin typeface="Arial"/>
                <a:ea typeface="DejaVu Sans"/>
              </a:rPr>
              <a:t>Under  </a:t>
            </a:r>
            <a:r>
              <a:rPr b="1" lang="en-US" sz="2400" spc="-26" strike="noStrike">
                <a:solidFill>
                  <a:srgbClr val="ffffff"/>
                </a:solidFill>
                <a:latin typeface="Arial"/>
                <a:ea typeface="DejaVu Sans"/>
              </a:rPr>
              <a:t>Supervision</a:t>
            </a:r>
            <a:r>
              <a:rPr b="1" lang="en-US" sz="2400" spc="-17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of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  <a:buNone/>
            </a:pPr>
            <a:endParaRPr b="0" lang="en-IN" sz="23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1" lang="en-US" sz="2400" spc="-52" strike="noStrike">
                <a:solidFill>
                  <a:srgbClr val="ffffff"/>
                </a:solidFill>
                <a:latin typeface="Arial"/>
                <a:ea typeface="DejaVu Sans"/>
              </a:rPr>
              <a:t>Mr. Sumit Bagchi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134680" y="1022400"/>
            <a:ext cx="1433880" cy="866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400" spc="-7" strike="noStrike">
                <a:solidFill>
                  <a:srgbClr val="000000"/>
                </a:solidFill>
                <a:latin typeface="Arial"/>
              </a:rPr>
              <a:t>Efforts</a:t>
            </a:r>
            <a:r>
              <a:rPr b="1" lang="en-US" sz="2400" spc="-16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2" name="object 36"/>
          <p:cNvSpPr/>
          <p:nvPr/>
        </p:nvSpPr>
        <p:spPr>
          <a:xfrm>
            <a:off x="5134680" y="1808640"/>
            <a:ext cx="242460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400" spc="-7" strike="noStrike">
                <a:solidFill>
                  <a:srgbClr val="a7074b"/>
                </a:solidFill>
                <a:highlight>
                  <a:srgbClr val="ffffd7"/>
                </a:highlight>
                <a:latin typeface="Chandas"/>
                <a:ea typeface="DejaVu Sans"/>
              </a:rPr>
              <a:t>Shubhadeep </a:t>
            </a:r>
            <a:r>
              <a:rPr b="0" i="1" lang="en-US" sz="1400" spc="-7" strike="noStrike">
                <a:solidFill>
                  <a:srgbClr val="780373"/>
                </a:solidFill>
                <a:highlight>
                  <a:srgbClr val="ffffd7"/>
                </a:highlight>
                <a:latin typeface="Chandas"/>
                <a:ea typeface="DejaVu Sans"/>
              </a:rPr>
              <a:t>Chakraborty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</a:t>
            </a:r>
            <a:r>
              <a:rPr b="1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&amp;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1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0" i="1" lang="en-US" sz="1400" spc="-7" strike="noStrike">
                <a:solidFill>
                  <a:srgbClr val="a7074b"/>
                </a:solidFill>
                <a:highlight>
                  <a:srgbClr val="ffffd7"/>
                </a:highlight>
                <a:latin typeface="Chandas"/>
                <a:ea typeface="DejaVu Sans"/>
              </a:rPr>
              <a:t>Sourav </a:t>
            </a:r>
            <a:r>
              <a:rPr b="0" i="1" lang="en-US" sz="1400" spc="-7" strike="noStrike">
                <a:solidFill>
                  <a:srgbClr val="780373"/>
                </a:solidFill>
                <a:highlight>
                  <a:srgbClr val="ffffd7"/>
                </a:highlight>
                <a:latin typeface="Chandas"/>
                <a:ea typeface="DejaVu Sans"/>
              </a:rPr>
              <a:t>Dhali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fff5ce"/>
            </a:gs>
            <a:gs pos="100000">
              <a:srgbClr val="b3ca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87600" y="575640"/>
            <a:ext cx="219456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10080" bIns="0" anchor="t">
            <a:noAutofit/>
          </a:bodyPr>
          <a:p>
            <a:pPr marL="9360">
              <a:lnSpc>
                <a:spcPct val="100000"/>
              </a:lnSpc>
              <a:spcBef>
                <a:spcPts val="79"/>
              </a:spcBef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Times New Roman"/>
                <a:ea typeface="Calibri"/>
              </a:rPr>
              <a:t>I</a:t>
            </a:r>
            <a:r>
              <a:rPr b="0" lang="en-US" sz="3300" spc="-1" strike="noStrike" u="heavy">
                <a:solidFill>
                  <a:srgbClr val="000000"/>
                </a:solidFill>
                <a:uFill>
                  <a:solidFill>
                    <a:srgbClr val="6fac46"/>
                  </a:solidFill>
                </a:uFill>
                <a:latin typeface="Times New Roman"/>
                <a:ea typeface="Calibri"/>
              </a:rPr>
              <a:t>ntrod</a:t>
            </a:r>
            <a:r>
              <a:rPr b="0" lang="en-US" sz="3300" spc="-1" strike="noStrike">
                <a:solidFill>
                  <a:srgbClr val="000000"/>
                </a:solidFill>
                <a:latin typeface="Times New Roman"/>
                <a:ea typeface="Calibri"/>
              </a:rPr>
              <a:t>uction.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454" name="object 3"/>
          <p:cNvSpPr/>
          <p:nvPr/>
        </p:nvSpPr>
        <p:spPr>
          <a:xfrm>
            <a:off x="687600" y="1352880"/>
            <a:ext cx="7547040" cy="17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 marL="3376080" indent="-17136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Arial MT"/>
              <a:buChar char="•"/>
              <a:tabLst>
                <a:tab algn="l" pos="3376080"/>
              </a:tabLst>
            </a:pPr>
            <a:r>
              <a:rPr b="0" lang="en-US" sz="2100" spc="-4" strike="noStrike">
                <a:solidFill>
                  <a:srgbClr val="000000"/>
                </a:solidFill>
                <a:latin typeface="Times New Roman"/>
                <a:ea typeface="Calibri"/>
              </a:rPr>
              <a:t>Motivation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None/>
              <a:tabLst>
                <a:tab algn="l" pos="3376080"/>
              </a:tabLst>
            </a:pPr>
            <a:endParaRPr b="0" lang="en-IN" sz="2440" spc="-1" strike="noStrike">
              <a:latin typeface="Arial"/>
            </a:endParaRPr>
          </a:p>
          <a:p>
            <a:pPr marL="181080" indent="-171360">
              <a:lnSpc>
                <a:spcPts val="1621"/>
              </a:lnSpc>
              <a:buClr>
                <a:srgbClr val="000000"/>
              </a:buClr>
              <a:buFont typeface="Arial MT"/>
              <a:buChar char="•"/>
              <a:tabLst>
                <a:tab algn="l" pos="180360"/>
                <a:tab algn="l" pos="18108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person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with</a:t>
            </a:r>
            <a:r>
              <a:rPr b="0" lang="en-US" sz="1500" spc="-15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speaking</a:t>
            </a:r>
            <a:r>
              <a:rPr b="1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 disorders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face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major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problems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of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expressing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their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emotions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as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freely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in </a:t>
            </a:r>
            <a:r>
              <a:rPr b="0" lang="en-US" sz="1500" spc="-327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this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 world.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80360"/>
                <a:tab algn="l" pos="181080"/>
              </a:tabLst>
            </a:pPr>
            <a:endParaRPr b="0" lang="en-IN" sz="1500" spc="-1" strike="noStrike">
              <a:latin typeface="Arial"/>
            </a:endParaRPr>
          </a:p>
          <a:p>
            <a:pPr marL="181080" indent="-17136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algn="l" pos="180360"/>
                <a:tab algn="l" pos="18108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Not</a:t>
            </a:r>
            <a:r>
              <a:rPr b="0" lang="en-US" sz="1500" spc="-12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able </a:t>
            </a:r>
            <a:r>
              <a:rPr b="0" lang="en-US" sz="1500" spc="-12" strike="noStrike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utilize”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some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the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new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technologies.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455" name="object 4" descr=""/>
          <p:cNvPicPr/>
          <p:nvPr/>
        </p:nvPicPr>
        <p:blipFill>
          <a:blip r:embed="rId1"/>
          <a:stretch/>
        </p:blipFill>
        <p:spPr>
          <a:xfrm>
            <a:off x="697320" y="1091520"/>
            <a:ext cx="893160" cy="92880"/>
          </a:xfrm>
          <a:prstGeom prst="rect">
            <a:avLst/>
          </a:prstGeom>
          <a:ln w="0">
            <a:noFill/>
          </a:ln>
        </p:spPr>
      </p:pic>
      <p:pic>
        <p:nvPicPr>
          <p:cNvPr id="456" name="object 5" descr=""/>
          <p:cNvPicPr/>
          <p:nvPr/>
        </p:nvPicPr>
        <p:blipFill>
          <a:blip r:embed="rId2"/>
          <a:stretch/>
        </p:blipFill>
        <p:spPr>
          <a:xfrm>
            <a:off x="3067920" y="3111120"/>
            <a:ext cx="2974320" cy="183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980000" y="0"/>
            <a:ext cx="5359680" cy="1438560"/>
          </a:xfrm>
          <a:prstGeom prst="rect">
            <a:avLst/>
          </a:prstGeom>
          <a:noFill/>
          <a:ln w="0">
            <a:noFill/>
          </a:ln>
        </p:spPr>
        <p:txBody>
          <a:bodyPr lIns="0" rIns="0" tIns="10080" bIns="0" anchor="t">
            <a:noAutofit/>
          </a:bodyPr>
          <a:p>
            <a:pPr marL="9360">
              <a:lnSpc>
                <a:spcPts val="3762"/>
              </a:lnSpc>
              <a:spcBef>
                <a:spcPts val="79"/>
              </a:spcBef>
              <a:buNone/>
            </a:pP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Statistics </a:t>
            </a:r>
            <a:r>
              <a:rPr b="0" lang="en-US" sz="3300" spc="-15" strike="noStrike">
                <a:solidFill>
                  <a:srgbClr val="000000"/>
                </a:solidFill>
                <a:latin typeface="Calibri Light"/>
                <a:ea typeface="Calibri"/>
              </a:rPr>
              <a:t>retrieved from</a:t>
            </a:r>
            <a:endParaRPr b="0" lang="en-IN" sz="3300" spc="-1" strike="noStrike">
              <a:latin typeface="Arial"/>
            </a:endParaRPr>
          </a:p>
          <a:p>
            <a:pPr marL="9360">
              <a:lnSpc>
                <a:spcPts val="3762"/>
              </a:lnSpc>
              <a:buNone/>
            </a:pP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United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Nation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Statistics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Division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458" name="object 17" descr=""/>
          <p:cNvPicPr/>
          <p:nvPr/>
        </p:nvPicPr>
        <p:blipFill>
          <a:blip r:embed="rId1"/>
          <a:stretch/>
        </p:blipFill>
        <p:spPr>
          <a:xfrm>
            <a:off x="893160" y="1674720"/>
            <a:ext cx="7381800" cy="3241800"/>
          </a:xfrm>
          <a:prstGeom prst="rect">
            <a:avLst/>
          </a:prstGeom>
          <a:ln w="0">
            <a:noFill/>
          </a:ln>
        </p:spPr>
      </p:pic>
      <p:grpSp>
        <p:nvGrpSpPr>
          <p:cNvPr id="459" name="object 18"/>
          <p:cNvGrpSpPr/>
          <p:nvPr/>
        </p:nvGrpSpPr>
        <p:grpSpPr>
          <a:xfrm>
            <a:off x="900000" y="1589760"/>
            <a:ext cx="1128600" cy="79920"/>
            <a:chOff x="900000" y="1589760"/>
            <a:chExt cx="1128600" cy="79920"/>
          </a:xfrm>
        </p:grpSpPr>
        <p:pic>
          <p:nvPicPr>
            <p:cNvPr id="460" name="object 19" descr=""/>
            <p:cNvPicPr/>
            <p:nvPr/>
          </p:nvPicPr>
          <p:blipFill>
            <a:blip r:embed="rId2"/>
            <a:stretch/>
          </p:blipFill>
          <p:spPr>
            <a:xfrm>
              <a:off x="900000" y="1589760"/>
              <a:ext cx="112860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1" name="object 20"/>
            <p:cNvSpPr/>
            <p:nvPr/>
          </p:nvSpPr>
          <p:spPr>
            <a:xfrm>
              <a:off x="926640" y="1605600"/>
              <a:ext cx="1074600" cy="360"/>
            </a:xfrm>
            <a:custGeom>
              <a:avLst/>
              <a:gdLst/>
              <a:ahLst/>
              <a:rect l="l" t="t" r="r" b="b"/>
              <a:pathLst>
                <a:path w="1440180" h="0">
                  <a:moveTo>
                    <a:pt x="0" y="0"/>
                  </a:moveTo>
                  <a:lnTo>
                    <a:pt x="1440053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373760" y="0"/>
            <a:ext cx="5821200" cy="1420200"/>
          </a:xfrm>
          <a:prstGeom prst="rect">
            <a:avLst/>
          </a:prstGeom>
          <a:noFill/>
          <a:ln w="0">
            <a:noFill/>
          </a:ln>
        </p:spPr>
        <p:txBody>
          <a:bodyPr lIns="0" rIns="0" tIns="67320" bIns="0" anchor="t">
            <a:noAutofit/>
          </a:bodyPr>
          <a:p>
            <a:pPr marL="9360">
              <a:lnSpc>
                <a:spcPts val="3563"/>
              </a:lnSpc>
              <a:spcBef>
                <a:spcPts val="530"/>
              </a:spcBef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Disabled 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population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by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type of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disability in </a:t>
            </a:r>
            <a:r>
              <a:rPr b="0" lang="en-US" sz="3300" spc="-732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India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census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2011</a:t>
            </a:r>
            <a:endParaRPr b="0" lang="en-IN" sz="3300" spc="-1" strike="noStrike">
              <a:latin typeface="Arial"/>
            </a:endParaRPr>
          </a:p>
        </p:txBody>
      </p:sp>
      <p:grpSp>
        <p:nvGrpSpPr>
          <p:cNvPr id="463" name="object 3"/>
          <p:cNvGrpSpPr/>
          <p:nvPr/>
        </p:nvGrpSpPr>
        <p:grpSpPr>
          <a:xfrm>
            <a:off x="1800000" y="1800000"/>
            <a:ext cx="5308560" cy="3124080"/>
            <a:chOff x="1800000" y="1800000"/>
            <a:chExt cx="5308560" cy="3124080"/>
          </a:xfrm>
        </p:grpSpPr>
        <p:pic>
          <p:nvPicPr>
            <p:cNvPr id="464" name="object 4" descr=""/>
            <p:cNvPicPr/>
            <p:nvPr/>
          </p:nvPicPr>
          <p:blipFill>
            <a:blip r:embed="rId1"/>
            <a:stretch/>
          </p:blipFill>
          <p:spPr>
            <a:xfrm>
              <a:off x="1800000" y="1800000"/>
              <a:ext cx="5308560" cy="312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5" name="object 5"/>
            <p:cNvSpPr/>
            <p:nvPr/>
          </p:nvSpPr>
          <p:spPr>
            <a:xfrm>
              <a:off x="5601960" y="2922840"/>
              <a:ext cx="860040" cy="264600"/>
            </a:xfrm>
            <a:custGeom>
              <a:avLst/>
              <a:gdLst/>
              <a:ahLst/>
              <a:rect l="l" t="t" r="r" b="b"/>
              <a:pathLst>
                <a:path w="1153795" h="360045">
                  <a:moveTo>
                    <a:pt x="0" y="359663"/>
                  </a:moveTo>
                  <a:lnTo>
                    <a:pt x="1153668" y="359663"/>
                  </a:lnTo>
                  <a:lnTo>
                    <a:pt x="115366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6" name="object 6"/>
          <p:cNvGrpSpPr/>
          <p:nvPr/>
        </p:nvGrpSpPr>
        <p:grpSpPr>
          <a:xfrm>
            <a:off x="576720" y="1425240"/>
            <a:ext cx="1398240" cy="79920"/>
            <a:chOff x="576720" y="1425240"/>
            <a:chExt cx="1398240" cy="79920"/>
          </a:xfrm>
        </p:grpSpPr>
        <p:pic>
          <p:nvPicPr>
            <p:cNvPr id="467" name="object 7" descr=""/>
            <p:cNvPicPr/>
            <p:nvPr/>
          </p:nvPicPr>
          <p:blipFill>
            <a:blip r:embed="rId2"/>
            <a:stretch/>
          </p:blipFill>
          <p:spPr>
            <a:xfrm>
              <a:off x="576720" y="1425240"/>
              <a:ext cx="139824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8" name="object 8"/>
            <p:cNvSpPr/>
            <p:nvPr/>
          </p:nvSpPr>
          <p:spPr>
            <a:xfrm>
              <a:off x="603360" y="1441080"/>
              <a:ext cx="1344600" cy="360"/>
            </a:xfrm>
            <a:custGeom>
              <a:avLst/>
              <a:gdLst/>
              <a:ahLst/>
              <a:rect l="l" t="t" r="r" b="b"/>
              <a:pathLst>
                <a:path w="1800225" h="0">
                  <a:moveTo>
                    <a:pt x="0" y="0"/>
                  </a:moveTo>
                  <a:lnTo>
                    <a:pt x="1799971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620000" y="0"/>
            <a:ext cx="582120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67320" bIns="0" anchor="t">
            <a:noAutofit/>
          </a:bodyPr>
          <a:p>
            <a:pPr marL="9360">
              <a:lnSpc>
                <a:spcPts val="3563"/>
              </a:lnSpc>
              <a:spcBef>
                <a:spcPts val="530"/>
              </a:spcBef>
              <a:buNone/>
            </a:pP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Distribution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disabled </a:t>
            </a: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person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by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5" strike="noStrike">
                <a:solidFill>
                  <a:srgbClr val="000000"/>
                </a:solidFill>
                <a:latin typeface="Calibri Light"/>
                <a:ea typeface="Calibri"/>
              </a:rPr>
              <a:t>sex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and </a:t>
            </a: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by </a:t>
            </a:r>
            <a:r>
              <a:rPr b="0" lang="en-US" sz="3300" spc="-735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type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of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disability (%)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in 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India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Census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2011</a:t>
            </a:r>
            <a:endParaRPr b="0" lang="en-IN" sz="3300" spc="-1" strike="noStrike">
              <a:latin typeface="Arial"/>
            </a:endParaRPr>
          </a:p>
        </p:txBody>
      </p:sp>
      <p:grpSp>
        <p:nvGrpSpPr>
          <p:cNvPr id="470" name="object 22"/>
          <p:cNvGrpSpPr/>
          <p:nvPr/>
        </p:nvGrpSpPr>
        <p:grpSpPr>
          <a:xfrm>
            <a:off x="1294920" y="1980000"/>
            <a:ext cx="6800040" cy="3017880"/>
            <a:chOff x="1294920" y="1980000"/>
            <a:chExt cx="6800040" cy="3017880"/>
          </a:xfrm>
        </p:grpSpPr>
        <p:pic>
          <p:nvPicPr>
            <p:cNvPr id="471" name="object 23" descr=""/>
            <p:cNvPicPr/>
            <p:nvPr/>
          </p:nvPicPr>
          <p:blipFill>
            <a:blip r:embed="rId1"/>
            <a:stretch/>
          </p:blipFill>
          <p:spPr>
            <a:xfrm>
              <a:off x="1294920" y="1980000"/>
              <a:ext cx="6800040" cy="3017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2" name="object 24"/>
            <p:cNvSpPr/>
            <p:nvPr/>
          </p:nvSpPr>
          <p:spPr>
            <a:xfrm>
              <a:off x="3022920" y="3322080"/>
              <a:ext cx="751320" cy="1505880"/>
            </a:xfrm>
            <a:custGeom>
              <a:avLst/>
              <a:gdLst/>
              <a:ahLst/>
              <a:rect l="l" t="t" r="r" b="b"/>
              <a:pathLst>
                <a:path w="1009014" h="2014854">
                  <a:moveTo>
                    <a:pt x="0" y="2014727"/>
                  </a:moveTo>
                  <a:lnTo>
                    <a:pt x="1008888" y="2014727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2014727"/>
                  </a:lnTo>
                  <a:close/>
                </a:path>
              </a:pathLst>
            </a:custGeom>
            <a:noFill/>
            <a:ln w="763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3" name="object 25"/>
          <p:cNvGrpSpPr/>
          <p:nvPr/>
        </p:nvGrpSpPr>
        <p:grpSpPr>
          <a:xfrm>
            <a:off x="545040" y="1857960"/>
            <a:ext cx="1668240" cy="79920"/>
            <a:chOff x="545040" y="1857960"/>
            <a:chExt cx="1668240" cy="79920"/>
          </a:xfrm>
        </p:grpSpPr>
        <p:pic>
          <p:nvPicPr>
            <p:cNvPr id="474" name="object 26" descr=""/>
            <p:cNvPicPr/>
            <p:nvPr/>
          </p:nvPicPr>
          <p:blipFill>
            <a:blip r:embed="rId2"/>
            <a:stretch/>
          </p:blipFill>
          <p:spPr>
            <a:xfrm>
              <a:off x="545040" y="1857960"/>
              <a:ext cx="166824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5" name="object 27"/>
            <p:cNvSpPr/>
            <p:nvPr/>
          </p:nvSpPr>
          <p:spPr>
            <a:xfrm>
              <a:off x="571680" y="1873800"/>
              <a:ext cx="1614960" cy="360"/>
            </a:xfrm>
            <a:custGeom>
              <a:avLst/>
              <a:gdLst/>
              <a:ahLst/>
              <a:rect l="l" t="t" r="r" b="b"/>
              <a:pathLst>
                <a:path w="2160270" h="0">
                  <a:moveTo>
                    <a:pt x="0" y="0"/>
                  </a:moveTo>
                  <a:lnTo>
                    <a:pt x="2160016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object 2"/>
          <p:cNvGrpSpPr/>
          <p:nvPr/>
        </p:nvGrpSpPr>
        <p:grpSpPr>
          <a:xfrm>
            <a:off x="0" y="0"/>
            <a:ext cx="4566240" cy="5137920"/>
            <a:chOff x="0" y="0"/>
            <a:chExt cx="4566240" cy="5137920"/>
          </a:xfrm>
        </p:grpSpPr>
        <p:sp>
          <p:nvSpPr>
            <p:cNvPr id="477" name="object 3"/>
            <p:cNvSpPr/>
            <p:nvPr/>
          </p:nvSpPr>
          <p:spPr>
            <a:xfrm>
              <a:off x="0" y="0"/>
              <a:ext cx="4566240" cy="51375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object 4"/>
            <p:cNvSpPr/>
            <p:nvPr/>
          </p:nvSpPr>
          <p:spPr>
            <a:xfrm>
              <a:off x="1800" y="0"/>
              <a:ext cx="4563000" cy="5137920"/>
            </a:xfrm>
            <a:custGeom>
              <a:avLst/>
              <a:gdLst/>
              <a:ah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object 5"/>
            <p:cNvSpPr/>
            <p:nvPr/>
          </p:nvSpPr>
          <p:spPr>
            <a:xfrm>
              <a:off x="830520" y="1191240"/>
              <a:ext cx="740520" cy="40680"/>
            </a:xfrm>
            <a:custGeom>
              <a:avLst/>
              <a:gdLst/>
              <a:ah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14136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Abstract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481" name="object 7"/>
          <p:cNvSpPr/>
          <p:nvPr/>
        </p:nvSpPr>
        <p:spPr>
          <a:xfrm>
            <a:off x="4680000" y="180000"/>
            <a:ext cx="4169520" cy="19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6000"/>
              </a:lnSpc>
              <a:spcBef>
                <a:spcPts val="99"/>
              </a:spcBef>
              <a:buNone/>
            </a:pP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Our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aims to create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computer application and train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model which when shown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 real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time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video of hand</a:t>
            </a:r>
            <a:r>
              <a:rPr b="0" lang="en-US" sz="20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gestures  of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American Sign Language  shows the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output for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that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particular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sign in text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format on 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screen.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2" name="PlaceHolder 6"/>
          <p:cNvSpPr/>
          <p:nvPr/>
        </p:nvSpPr>
        <p:spPr>
          <a:xfrm>
            <a:off x="720000" y="3060000"/>
            <a:ext cx="3112560" cy="15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12600">
              <a:lnSpc>
                <a:spcPct val="106000"/>
              </a:lnSpc>
              <a:spcBef>
                <a:spcPts val="99"/>
              </a:spcBef>
              <a:buNone/>
              <a:tabLst>
                <a:tab algn="l" pos="800640"/>
                <a:tab algn="l" pos="1015200"/>
                <a:tab algn="l" pos="1348920"/>
                <a:tab algn="l" pos="1792440"/>
                <a:tab algn="l" pos="2108880"/>
                <a:tab algn="l" pos="2334960"/>
                <a:tab algn="l" pos="2549520"/>
                <a:tab algn="l" pos="2710080"/>
              </a:tabLst>
            </a:pPr>
            <a:r>
              <a:rPr b="1" lang="en-US" sz="2400" spc="-41" strike="noStrike">
                <a:solidFill>
                  <a:srgbClr val="ffffff"/>
                </a:solidFill>
                <a:latin typeface="Arial"/>
                <a:ea typeface="DejaVu Sans"/>
              </a:rPr>
              <a:t>Sign</a:t>
            </a:r>
            <a:r>
              <a:rPr b="1" lang="en-US" sz="2400" spc="-4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2400" spc="1" strike="noStrike">
                <a:solidFill>
                  <a:srgbClr val="ffffff"/>
                </a:solidFill>
                <a:latin typeface="Arial"/>
                <a:ea typeface="DejaVu Sans"/>
              </a:rPr>
              <a:t>language</a:t>
            </a:r>
            <a:r>
              <a:rPr b="1" lang="en-US" sz="2400" spc="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2400" spc="-100" strike="noStrike">
                <a:solidFill>
                  <a:srgbClr val="ffffff"/>
                </a:solidFill>
                <a:latin typeface="Arial"/>
                <a:ea typeface="DejaVu Sans"/>
              </a:rPr>
              <a:t>is</a:t>
            </a:r>
            <a:r>
              <a:rPr b="1" lang="en-US" sz="2400" spc="-100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a  </a:t>
            </a:r>
            <a:r>
              <a:rPr b="1" lang="en-US" sz="2400" spc="-12" strike="noStrike">
                <a:solidFill>
                  <a:srgbClr val="ffffff"/>
                </a:solidFill>
                <a:latin typeface="Arial"/>
                <a:ea typeface="DejaVu Sans"/>
              </a:rPr>
              <a:t>visual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2400" spc="1" strike="noStrike">
                <a:solidFill>
                  <a:srgbClr val="ffffff"/>
                </a:solidFill>
                <a:latin typeface="Arial"/>
                <a:ea typeface="DejaVu Sans"/>
              </a:rPr>
              <a:t>language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and  </a:t>
            </a:r>
            <a:r>
              <a:rPr b="1" lang="en-US" sz="2400" spc="-52" strike="noStrike">
                <a:solidFill>
                  <a:srgbClr val="ffffff"/>
                </a:solidFill>
                <a:latin typeface="Arial"/>
                <a:ea typeface="DejaVu Sans"/>
              </a:rPr>
              <a:t>consists</a:t>
            </a:r>
            <a:r>
              <a:rPr b="1" lang="en-US" sz="2400" spc="-52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major  </a:t>
            </a:r>
            <a:r>
              <a:rPr b="1" lang="en-US" sz="2400" spc="-7" strike="noStrike">
                <a:solidFill>
                  <a:srgbClr val="ffffff"/>
                </a:solidFill>
                <a:latin typeface="Arial"/>
                <a:ea typeface="DejaVu Sans"/>
              </a:rPr>
              <a:t>components: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3" name="object 16"/>
          <p:cNvSpPr/>
          <p:nvPr/>
        </p:nvSpPr>
        <p:spPr>
          <a:xfrm>
            <a:off x="4680000" y="3019320"/>
            <a:ext cx="4566240" cy="1837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00"/>
            </a:gs>
            <a:gs pos="100000">
              <a:srgbClr val="b3ca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bject 2"/>
          <p:cNvSpPr/>
          <p:nvPr/>
        </p:nvSpPr>
        <p:spPr>
          <a:xfrm>
            <a:off x="180000" y="2011680"/>
            <a:ext cx="3955320" cy="18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b="1" lang="en-US" sz="2400" spc="180" strike="noStrike">
                <a:solidFill>
                  <a:srgbClr val="1a1a1a"/>
                </a:solidFill>
                <a:latin typeface="Arial"/>
                <a:ea typeface="DejaVu Sans"/>
              </a:rPr>
              <a:t>We </a:t>
            </a:r>
            <a:r>
              <a:rPr b="1" lang="en-US" sz="2400" spc="26" strike="noStrike">
                <a:solidFill>
                  <a:srgbClr val="1a1a1a"/>
                </a:solidFill>
                <a:latin typeface="Arial"/>
                <a:ea typeface="DejaVu Sans"/>
              </a:rPr>
              <a:t>implemented 20</a:t>
            </a:r>
            <a:r>
              <a:rPr b="1" lang="en-US" sz="2400" spc="-1" strike="noStrike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1a1a1a"/>
                </a:solidFill>
                <a:latin typeface="Arial"/>
                <a:ea typeface="DejaVu Sans"/>
              </a:rPr>
              <a:t>symbol(A,B,C,D,E,F,G,I,K,L,O,P,Q,W,X,Y,Like,Dislike,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b="1" lang="en-US" sz="2400" spc="-12" strike="noStrike">
                <a:solidFill>
                  <a:srgbClr val="1a1a1a"/>
                </a:solidFill>
                <a:latin typeface="Arial"/>
                <a:ea typeface="DejaVu Sans"/>
              </a:rPr>
              <a:t>Rocking,Thank you) of ASL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b="1" lang="en-US" sz="2400" spc="-12" strike="noStrike">
                <a:solidFill>
                  <a:srgbClr val="1a1a1a"/>
                </a:solidFill>
                <a:latin typeface="Arial"/>
                <a:ea typeface="DejaVu Sans"/>
              </a:rPr>
              <a:t>in our project.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5" name="object 3"/>
          <p:cNvSpPr/>
          <p:nvPr/>
        </p:nvSpPr>
        <p:spPr>
          <a:xfrm>
            <a:off x="4281480" y="1011600"/>
            <a:ext cx="4179600" cy="2880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900000" y="314640"/>
            <a:ext cx="2567880" cy="863280"/>
          </a:xfrm>
          <a:prstGeom prst="rect">
            <a:avLst/>
          </a:prstGeom>
          <a:noFill/>
          <a:ln w="0">
            <a:noFill/>
          </a:ln>
        </p:spPr>
        <p:txBody>
          <a:bodyPr lIns="0" rIns="0" tIns="9360" bIns="0" anchor="t">
            <a:noAutofit/>
          </a:bodyPr>
          <a:p>
            <a:pPr marL="936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2700" spc="-26" strike="noStrike">
                <a:solidFill>
                  <a:srgbClr val="000000"/>
                </a:solidFill>
                <a:latin typeface="Calibri Light"/>
                <a:ea typeface="Calibri"/>
              </a:rPr>
              <a:t>Technologies</a:t>
            </a:r>
            <a:r>
              <a:rPr b="0" lang="en-US" sz="2700" spc="-4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libri Light"/>
                <a:ea typeface="Calibri"/>
              </a:rPr>
              <a:t>Used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487" name="object 39"/>
          <p:cNvSpPr/>
          <p:nvPr/>
        </p:nvSpPr>
        <p:spPr>
          <a:xfrm>
            <a:off x="687600" y="1280160"/>
            <a:ext cx="5796720" cy="17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81080" indent="-1713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18108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Python </a:t>
            </a:r>
            <a:r>
              <a:rPr b="0" lang="en-US" sz="2100" spc="-4" strike="noStrike">
                <a:solidFill>
                  <a:srgbClr val="000000"/>
                </a:solidFill>
                <a:latin typeface="Calibri"/>
                <a:ea typeface="Calibri"/>
              </a:rPr>
              <a:t>3.11.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181080"/>
              </a:tabLst>
            </a:pPr>
            <a:endParaRPr b="0" lang="en-IN" sz="2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1080"/>
              </a:tabLst>
            </a:pPr>
            <a:r>
              <a:rPr b="0" lang="en-US" sz="2100" spc="-24" strike="noStrike">
                <a:solidFill>
                  <a:srgbClr val="000000"/>
                </a:solidFill>
                <a:latin typeface="Calibri"/>
                <a:ea typeface="Calibri"/>
              </a:rPr>
              <a:t>TensorFlow</a:t>
            </a:r>
            <a:r>
              <a:rPr b="0" lang="en-US" sz="2100" spc="-2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12" strike="noStrike">
                <a:solidFill>
                  <a:srgbClr val="000000"/>
                </a:solidFill>
                <a:latin typeface="Calibri"/>
                <a:ea typeface="Calibri"/>
              </a:rPr>
              <a:t>framework,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21" strike="noStrike">
                <a:solidFill>
                  <a:srgbClr val="000000"/>
                </a:solidFill>
                <a:latin typeface="Calibri"/>
                <a:ea typeface="Calibri"/>
              </a:rPr>
              <a:t>Keras model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81080"/>
              </a:tabLst>
            </a:pPr>
            <a:endParaRPr b="0" lang="en-IN" sz="2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1080"/>
              </a:tabLst>
            </a:pP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Real-time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12" strike="noStrike">
                <a:solidFill>
                  <a:srgbClr val="000000"/>
                </a:solidFill>
                <a:latin typeface="Calibri"/>
                <a:ea typeface="Calibri"/>
              </a:rPr>
              <a:t>computer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vision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using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OpenCV</a:t>
            </a:r>
            <a:endParaRPr b="0" lang="en-IN" sz="2100" spc="-1" strike="noStrike">
              <a:latin typeface="Arial"/>
            </a:endParaRPr>
          </a:p>
        </p:txBody>
      </p:sp>
      <p:grpSp>
        <p:nvGrpSpPr>
          <p:cNvPr id="488" name="object 40"/>
          <p:cNvGrpSpPr/>
          <p:nvPr/>
        </p:nvGrpSpPr>
        <p:grpSpPr>
          <a:xfrm>
            <a:off x="540000" y="1175040"/>
            <a:ext cx="3828240" cy="79920"/>
            <a:chOff x="540000" y="1175040"/>
            <a:chExt cx="3828240" cy="79920"/>
          </a:xfrm>
        </p:grpSpPr>
        <p:pic>
          <p:nvPicPr>
            <p:cNvPr id="489" name="object 41" descr=""/>
            <p:cNvPicPr/>
            <p:nvPr/>
          </p:nvPicPr>
          <p:blipFill>
            <a:blip r:embed="rId1"/>
            <a:stretch/>
          </p:blipFill>
          <p:spPr>
            <a:xfrm>
              <a:off x="540000" y="1175040"/>
              <a:ext cx="382824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0" name="object 42"/>
            <p:cNvSpPr/>
            <p:nvPr/>
          </p:nvSpPr>
          <p:spPr>
            <a:xfrm>
              <a:off x="566640" y="1190880"/>
              <a:ext cx="3774600" cy="360"/>
            </a:xfrm>
            <a:custGeom>
              <a:avLst/>
              <a:gdLst/>
              <a:ahLst/>
              <a:rect l="l" t="t" r="r" b="b"/>
              <a:pathLst>
                <a:path w="5039995" h="0">
                  <a:moveTo>
                    <a:pt x="0" y="0"/>
                  </a:moveTo>
                  <a:lnTo>
                    <a:pt x="5039995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91" name="object 43" descr=""/>
          <p:cNvPicPr/>
          <p:nvPr/>
        </p:nvPicPr>
        <p:blipFill>
          <a:blip r:embed="rId2"/>
          <a:stretch/>
        </p:blipFill>
        <p:spPr>
          <a:xfrm>
            <a:off x="6298920" y="770400"/>
            <a:ext cx="1423440" cy="1209600"/>
          </a:xfrm>
          <a:prstGeom prst="rect">
            <a:avLst/>
          </a:prstGeom>
          <a:ln w="0">
            <a:noFill/>
          </a:ln>
        </p:spPr>
      </p:pic>
      <p:pic>
        <p:nvPicPr>
          <p:cNvPr id="492" name="object 44" descr=""/>
          <p:cNvPicPr/>
          <p:nvPr/>
        </p:nvPicPr>
        <p:blipFill>
          <a:blip r:embed="rId3"/>
          <a:stretch/>
        </p:blipFill>
        <p:spPr>
          <a:xfrm>
            <a:off x="8100000" y="2335320"/>
            <a:ext cx="859320" cy="539640"/>
          </a:xfrm>
          <a:prstGeom prst="rect">
            <a:avLst/>
          </a:prstGeom>
          <a:ln w="0">
            <a:noFill/>
          </a:ln>
        </p:spPr>
      </p:pic>
      <p:pic>
        <p:nvPicPr>
          <p:cNvPr id="493" name="object 45" descr=""/>
          <p:cNvPicPr/>
          <p:nvPr/>
        </p:nvPicPr>
        <p:blipFill>
          <a:blip r:embed="rId4"/>
          <a:stretch/>
        </p:blipFill>
        <p:spPr>
          <a:xfrm>
            <a:off x="7740000" y="820800"/>
            <a:ext cx="1266840" cy="974160"/>
          </a:xfrm>
          <a:prstGeom prst="rect">
            <a:avLst/>
          </a:prstGeom>
          <a:ln w="0">
            <a:noFill/>
          </a:ln>
        </p:spPr>
      </p:pic>
      <p:pic>
        <p:nvPicPr>
          <p:cNvPr id="494" name="object 46" descr=""/>
          <p:cNvPicPr/>
          <p:nvPr/>
        </p:nvPicPr>
        <p:blipFill>
          <a:blip r:embed="rId5"/>
          <a:stretch/>
        </p:blipFill>
        <p:spPr>
          <a:xfrm>
            <a:off x="6678720" y="2166120"/>
            <a:ext cx="915840" cy="11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2023-06-18T10:02:54Z</dcterms:created>
  <dc:creator/>
  <dc:description/>
  <dc:language>en-IN</dc:language>
  <cp:lastModifiedBy/>
  <cp:lastPrinted>2023-06-18T10:02:54Z</cp:lastPrinted>
  <dcterms:modified xsi:type="dcterms:W3CDTF">2023-08-07T18:56:01Z</dcterms:modified>
  <cp:revision>32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697779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  <property fmtid="{D5CDD505-2E9C-101B-9397-08002B2CF9AE}" name="PresentationFormat" pid="5">
    <vt:lpwstr>On-screen Show (4:3)</vt:lpwstr>
  </property>
  <property fmtid="{D5CDD505-2E9C-101B-9397-08002B2CF9AE}" name="Slides" pid="6">
    <vt:r8>49</vt:r8>
  </property>
</Properties>
</file>