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0"/>
  </p:notes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30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3" r:id="rId34"/>
    <p:sldId id="294" r:id="rId35"/>
    <p:sldId id="295" r:id="rId36"/>
    <p:sldId id="296" r:id="rId37"/>
    <p:sldId id="297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298" r:id="rId52"/>
    <p:sldId id="299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8" r:id="rId67"/>
    <p:sldId id="329" r:id="rId68"/>
    <p:sldId id="331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 autoAdjust="0"/>
    <p:restoredTop sz="9466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5E3C-57B6-48B1-8DD8-2CF9CB96ABEF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BB1B8-DA26-4E3A-BBAE-3F20B1826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0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B1B8-DA26-4E3A-BBAE-3F20B1826C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2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D4EE-7A51-48F0-AEE6-CFF49F1AC7E8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0152" y="6356350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483768" y="6376243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C31C-54D0-4380-912D-071194E242EE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F1DB-BEA5-4BB6-946C-EEAC0D2FEF2B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D700-00B9-4B8D-919C-E89BD97F39B3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2B94-03C8-4B90-B78A-D425402DD8DD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C4F-D636-4383-ACED-D9C706CF2307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575F-4A38-405B-87F9-724350746A19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175A-EE2A-448C-8C07-250BDEA2C821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C719-2DC6-406E-AC9B-43A8F2B3A562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3218-FB4A-4EE9-9503-7822A874E127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4CCC-AE59-42C1-AD46-7791CF4B9AAE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DAAF-6EE9-4993-B402-3716497D4F4A}" type="datetime1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7017" y="81117"/>
            <a:ext cx="8784976" cy="916465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목차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3456384" cy="5256584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기반프로그램의 설치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3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	Docker - 4</a:t>
            </a:r>
          </a:p>
          <a:p>
            <a:pPr algn="l"/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	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Vislt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- 7</a:t>
            </a:r>
          </a:p>
          <a:p>
            <a:pPr algn="l"/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	Aspect -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11</a:t>
            </a: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Convection box Model  </a:t>
            </a: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	S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etup – 13</a:t>
            </a: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	R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esult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– 20</a:t>
            </a: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Composition Model </a:t>
            </a: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	S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etup – 23</a:t>
            </a:r>
          </a:p>
          <a:p>
            <a:pPr algn="l"/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	Result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– 29</a:t>
            </a: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Rifting Model </a:t>
            </a: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	B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ackground – 33</a:t>
            </a: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	S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etup – 38</a:t>
            </a: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	R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esult - 52</a:t>
            </a:r>
          </a:p>
        </p:txBody>
      </p:sp>
    </p:spTree>
    <p:extLst>
      <p:ext uri="{BB962C8B-B14F-4D97-AF65-F5344CB8AC3E}">
        <p14:creationId xmlns:p14="http://schemas.microsoft.com/office/powerpoint/2010/main" val="22535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설치 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ASPECT </a:t>
            </a:r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설치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40725" y="1796505"/>
            <a:ext cx="2408312" cy="412827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우측 그림은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매뉴얼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3.3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단락의 설치 과정을 일부 발췌한 것이며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Container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내에서 다음 코드를 순서대로 입력하여 설치한다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설치 환경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운용 체계 등에 따라 설치 순서나 방법 등에 차이가 있기 때문에 매뉴얼을 꼭 참고하며 진행하는 것이 설치 오류를 줄일 수 있는 방법이다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495357" y="980728"/>
            <a:ext cx="8087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+mn-ea"/>
                <a:cs typeface="Arial Unicode MS" panose="020B0604020202020204" pitchFamily="50" charset="-127"/>
              </a:rPr>
              <a:t>※ </a:t>
            </a:r>
            <a:r>
              <a:rPr lang="en-US" altLang="ko-KR" sz="1300" dirty="0" smtClean="0">
                <a:latin typeface="+mn-ea"/>
                <a:cs typeface="Arial Unicode MS" panose="020B0604020202020204" pitchFamily="50" charset="-127"/>
              </a:rPr>
              <a:t>ASPECT</a:t>
            </a:r>
            <a:r>
              <a:rPr lang="ko-KR" altLang="en-US" sz="1300" dirty="0" smtClean="0">
                <a:latin typeface="+mn-ea"/>
                <a:cs typeface="Arial Unicode MS" panose="020B0604020202020204" pitchFamily="50" charset="-127"/>
              </a:rPr>
              <a:t>는 </a:t>
            </a:r>
            <a:r>
              <a:rPr lang="en-US" altLang="ko-KR" sz="1300" dirty="0" smtClean="0">
                <a:latin typeface="+mn-ea"/>
                <a:cs typeface="Arial Unicode MS" panose="020B0604020202020204" pitchFamily="50" charset="-127"/>
              </a:rPr>
              <a:t>Geodynamics.org </a:t>
            </a:r>
            <a:r>
              <a:rPr lang="ko-KR" altLang="en-US" sz="1300" dirty="0" smtClean="0">
                <a:latin typeface="+mn-ea"/>
                <a:cs typeface="Arial Unicode MS" panose="020B0604020202020204" pitchFamily="50" charset="-127"/>
              </a:rPr>
              <a:t>홈페이지에서 매뉴얼을 제공하고 있으며 자세한 설치 과정이 </a:t>
            </a:r>
            <a:r>
              <a:rPr lang="en-US" altLang="ko-KR" sz="1300" dirty="0" smtClean="0">
                <a:latin typeface="+mn-ea"/>
                <a:cs typeface="Arial Unicode MS" panose="020B0604020202020204" pitchFamily="50" charset="-127"/>
              </a:rPr>
              <a:t>3.3 </a:t>
            </a:r>
            <a:r>
              <a:rPr lang="ko-KR" altLang="en-US" sz="1300" dirty="0" smtClean="0">
                <a:latin typeface="+mn-ea"/>
                <a:cs typeface="Arial Unicode MS" panose="020B0604020202020204" pitchFamily="50" charset="-127"/>
              </a:rPr>
              <a:t>단락에 설명되어 있다</a:t>
            </a:r>
            <a:r>
              <a:rPr lang="en-US" altLang="ko-KR" sz="1300" dirty="0" smtClean="0"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060848"/>
            <a:ext cx="4248472" cy="881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874180"/>
            <a:ext cx="4005808" cy="8134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252" y="3769959"/>
            <a:ext cx="2250305" cy="1813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4044250"/>
            <a:ext cx="1440160" cy="252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252" y="4408865"/>
            <a:ext cx="2762572" cy="136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9422" y="4689951"/>
            <a:ext cx="1721954" cy="1390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4252" y="4940196"/>
            <a:ext cx="2916188" cy="1557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6868" y="5223538"/>
            <a:ext cx="395908" cy="1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설치 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</a:t>
            </a:r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ASPECT </a:t>
            </a:r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설치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966037"/>
            <a:ext cx="7272808" cy="720080"/>
          </a:xfrm>
        </p:spPr>
        <p:txBody>
          <a:bodyPr anchor="ctr" anchorCtr="1">
            <a:normAutofit/>
          </a:bodyPr>
          <a:lstStyle/>
          <a:p>
            <a:pPr algn="l"/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설치 과정이 모두 완료되면 명령 프롬프트 상에서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docker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를 통해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새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ASPECT container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생성 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5125" name="Picture 5" descr="https://lh6.googleusercontent.com/7C7yyceR0NYDcQPJPKX2YvHi-mc6kijCdB5586pVx0yHtb7nv4Xsif1nNdPdo81xYqkeOVsbPS3uxF3KuvgjXc9Z7j0Z_k5vdcdtQthXLFv_Ft9aigwEwVNltZINBDo69CmnebR37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556792"/>
            <a:ext cx="579664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3501008"/>
            <a:ext cx="20056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+mn-ea"/>
                <a:cs typeface="Arial Unicode MS" panose="020B0604020202020204" pitchFamily="50" charset="-127"/>
              </a:rPr>
              <a:t>● container </a:t>
            </a:r>
            <a:r>
              <a:rPr lang="en-US" altLang="ko-KR" sz="1300" dirty="0">
                <a:latin typeface="+mn-ea"/>
                <a:cs typeface="Arial Unicode MS" panose="020B0604020202020204" pitchFamily="50" charset="-127"/>
              </a:rPr>
              <a:t>ID list </a:t>
            </a:r>
            <a:r>
              <a:rPr lang="ko-KR" altLang="en-US" sz="1300" dirty="0">
                <a:latin typeface="+mn-ea"/>
                <a:cs typeface="Arial Unicode MS" panose="020B0604020202020204" pitchFamily="50" charset="-127"/>
              </a:rPr>
              <a:t>확인</a:t>
            </a:r>
          </a:p>
        </p:txBody>
      </p:sp>
      <p:pic>
        <p:nvPicPr>
          <p:cNvPr id="5127" name="Picture 7" descr="https://lh3.googleusercontent.com/UViKcSTOku4xu0qHN9PmzRKu47Fmsbjpp4kmN4av65_i4dFqv8v_vdBe-pTNGZu96CFXM6wl8AgQSEAuE9NLw7bWlFhLAFE9FsrmXgqtZhxevT_o3ePJtRAGk2ZjbOqucIx6VPNXH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952801"/>
            <a:ext cx="7848872" cy="72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29" y="4849415"/>
            <a:ext cx="2726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+mn-ea"/>
                <a:cs typeface="Arial Unicode MS" panose="020B0604020202020204" pitchFamily="50" charset="-127"/>
              </a:rPr>
              <a:t>● root</a:t>
            </a:r>
            <a:r>
              <a:rPr lang="ko-KR" altLang="en-US" sz="1300" dirty="0">
                <a:latin typeface="+mn-ea"/>
                <a:cs typeface="Arial Unicode MS" panose="020B0604020202020204" pitchFamily="50" charset="-127"/>
              </a:rPr>
              <a:t>로 </a:t>
            </a:r>
            <a:r>
              <a:rPr lang="en-US" altLang="ko-KR" sz="1300" dirty="0" smtClean="0">
                <a:latin typeface="+mn-ea"/>
                <a:cs typeface="Arial Unicode MS" panose="020B0604020202020204" pitchFamily="50" charset="-127"/>
              </a:rPr>
              <a:t>container(ASPECT) </a:t>
            </a:r>
            <a:r>
              <a:rPr lang="ko-KR" altLang="en-US" sz="1300" dirty="0">
                <a:latin typeface="+mn-ea"/>
                <a:cs typeface="Arial Unicode MS" panose="020B0604020202020204" pitchFamily="50" charset="-127"/>
              </a:rPr>
              <a:t>실행</a:t>
            </a:r>
          </a:p>
        </p:txBody>
      </p:sp>
      <p:pic>
        <p:nvPicPr>
          <p:cNvPr id="5129" name="Picture 9" descr="https://lh4.googleusercontent.com/lAghcQjkVf9SFHftaiYRr9hHTms0zqj0Tlwa6oa3LlELatVbsFM0BsLexF3McKtPhCGfQup__fnb68R3vn1SjalU5Iwlk8JCrS0_hhU7lTNvQ2_kUvRE9ByvCBAFHmBvVCYvASv-KA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5301208"/>
            <a:ext cx="5853845" cy="58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Convection box M</a:t>
            </a:r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684584" y="4382151"/>
            <a:ext cx="4353241" cy="1872208"/>
          </a:xfrm>
        </p:spPr>
        <p:txBody>
          <a:bodyPr anchor="ctr" anchorCtr="1">
            <a:normAutofit/>
          </a:bodyPr>
          <a:lstStyle/>
          <a:p>
            <a:pPr algn="l"/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model dimension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second/year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단위 설정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End time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pressure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model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모양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크기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5362" name="Picture 2" descr="https://lh3.googleusercontent.com/XUBOL_B40eNKNEDsHoHjKFPL-nCA-pwgoQ9KpWX5xu12WaDU9eClkrQZHbXM_h40GHQRd8OJIm21mR5Z-q9lkMp8GwqOuHbmZZo36TU0iuRWGCqDwuXTV2bIZLlboAzC4UGspreDX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93203"/>
            <a:ext cx="5322107" cy="273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4339526"/>
            <a:ext cx="82531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latin typeface="+mn-ea"/>
                <a:cs typeface="Arial Unicode MS" panose="020B0604020202020204" pitchFamily="50" charset="-127"/>
              </a:rPr>
              <a:t>ASPECT </a:t>
            </a:r>
            <a:r>
              <a:rPr lang="ko-KR" altLang="en-US" sz="1300" dirty="0">
                <a:latin typeface="+mn-ea"/>
                <a:cs typeface="Arial Unicode MS" panose="020B0604020202020204" pitchFamily="50" charset="-127"/>
              </a:rPr>
              <a:t>내부의 </a:t>
            </a:r>
            <a:r>
              <a:rPr lang="en-US" altLang="ko-KR" sz="1300" dirty="0">
                <a:latin typeface="+mn-ea"/>
                <a:cs typeface="Arial Unicode MS" panose="020B0604020202020204" pitchFamily="50" charset="-127"/>
              </a:rPr>
              <a:t>Cookbooks </a:t>
            </a:r>
            <a:r>
              <a:rPr lang="ko-KR" altLang="en-US" sz="1300" dirty="0">
                <a:latin typeface="+mn-ea"/>
                <a:cs typeface="Arial Unicode MS" panose="020B0604020202020204" pitchFamily="50" charset="-127"/>
              </a:rPr>
              <a:t>혹은 직접 만든 </a:t>
            </a:r>
            <a:r>
              <a:rPr lang="en-US" altLang="ko-KR" sz="1300" dirty="0" err="1">
                <a:latin typeface="+mn-ea"/>
                <a:cs typeface="Arial Unicode MS" panose="020B0604020202020204" pitchFamily="50" charset="-127"/>
              </a:rPr>
              <a:t>prm</a:t>
            </a:r>
            <a:r>
              <a:rPr lang="en-US" altLang="ko-KR" sz="1300" dirty="0"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latin typeface="+mn-ea"/>
                <a:cs typeface="Arial Unicode MS" panose="020B0604020202020204" pitchFamily="50" charset="-127"/>
              </a:rPr>
              <a:t>확장자의 모델 코드를 </a:t>
            </a:r>
            <a:r>
              <a:rPr lang="en-US" altLang="ko-KR" sz="1300" dirty="0" smtClean="0">
                <a:latin typeface="+mn-ea"/>
                <a:cs typeface="Arial Unicode MS" panose="020B0604020202020204" pitchFamily="50" charset="-127"/>
              </a:rPr>
              <a:t>vim</a:t>
            </a:r>
            <a:r>
              <a:rPr lang="ko-KR" altLang="en-US" sz="1300" dirty="0" smtClean="0">
                <a:latin typeface="+mn-ea"/>
                <a:cs typeface="Arial Unicode MS" panose="020B0604020202020204" pitchFamily="50" charset="-127"/>
              </a:rPr>
              <a:t>을 통해 </a:t>
            </a:r>
            <a:r>
              <a:rPr lang="ko-KR" altLang="en-US" sz="1300" dirty="0">
                <a:latin typeface="+mn-ea"/>
                <a:cs typeface="Arial Unicode MS" panose="020B0604020202020204" pitchFamily="50" charset="-127"/>
              </a:rPr>
              <a:t>들어가 작성 및 수정한다</a:t>
            </a:r>
            <a:r>
              <a:rPr lang="en-US" altLang="ko-KR" sz="1300" dirty="0">
                <a:latin typeface="+mn-ea"/>
                <a:cs typeface="Arial Unicode MS" panose="020B0604020202020204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0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Convection box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80528" y="1412776"/>
            <a:ext cx="3255350" cy="5256584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초기 온도조건 설정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경계면 온도조건 설정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경계면 속도조건 설정</a:t>
            </a:r>
          </a:p>
          <a:p>
            <a:pPr algn="l"/>
            <a:r>
              <a:rPr lang="ko-KR" altLang="en-US" sz="14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endParaRPr lang="ko-KR" altLang="en-US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4338" name="Picture 2" descr="https://lh3.googleusercontent.com/ldbXjpP13DA8ivadw4XRAqqKGwELR5a7rx3-fWzsZ2yjXocJCU8e8fcjfWjILvhWYhTElkyHxXJ_PPBbrY6OZtmj3X9kyt4CxUfxMbxoOd7dcY7LqiZQ4UMbXRAgMviToAWx2Slzp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55626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Convection box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52536" y="1412776"/>
            <a:ext cx="3764577" cy="5256584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중력 방향 설정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레일리수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모델 설정 및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물성값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설정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3314" name="Picture 2" descr="https://lh5.googleusercontent.com/OrEaMKVyCRKxPq5M_FLdmam7-BsWrnFd4CDVj30884K1AYB-bcxzAN_aDiMuoCMozVHuDYBg1IY72QdtZfvetJ2NyoDOCTVxBb0kplzhoftt7ovlg-GwAkkzK56zy7FgeeDXE1e2Q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2736"/>
            <a:ext cx="5020399" cy="490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Convection box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684584" y="4077072"/>
            <a:ext cx="4680520" cy="3240360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방정식 설정 </a:t>
            </a: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Boussinesq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 approximation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</a:rPr>
              <a:t>메쉬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postprocess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solver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</a:rPr>
              <a:t>잔차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설정</a:t>
            </a:r>
          </a:p>
          <a:p>
            <a:pPr algn="l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+mn-ea"/>
              </a:rPr>
            </a:br>
            <a:endParaRPr lang="ko-KR" altLang="en-US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2290" name="Picture 2" descr="https://lh4.googleusercontent.com/JJbyFOLZOX_4qVO9u1v3Wm92VF-0LfgPdWKsU_tLmqJHOwK7h0x3fhikYhBVmKSWsmDtySuWdWBSnjA0jQ5SUDC6Z9nwRTXUm5TXgDcn-LYj9PzGeVb5kBDRUpHZ6XvGO-S4OjPUT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21" y="976485"/>
            <a:ext cx="55530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Convection box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4365104"/>
                <a:ext cx="5400599" cy="2376264"/>
              </a:xfrm>
            </p:spPr>
            <p:txBody>
              <a:bodyPr anchor="ctr" anchorCtr="1">
                <a:normAutofit/>
              </a:bodyPr>
              <a:lstStyle/>
              <a:p>
                <a:pPr algn="l"/>
                <a:r>
                  <a:rPr lang="ko-KR" altLang="en-US" sz="1300" dirty="0" smtClean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●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set initial global refinement = 3, 4, 5 (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순서대로</a:t>
                </a:r>
                <a:r>
                  <a:rPr lang="en-US" altLang="ko-KR" sz="1300" dirty="0" smtClean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)</a:t>
                </a:r>
              </a:p>
              <a:p>
                <a:pPr algn="l"/>
                <a:endParaRPr lang="ko-KR" altLang="en-US" sz="1300" dirty="0">
                  <a:solidFill>
                    <a:schemeClr val="tx1"/>
                  </a:solidFill>
                  <a:latin typeface="+mn-ea"/>
                  <a:cs typeface="Arial Unicode MS" panose="020B0604020202020204" pitchFamily="50" charset="-127"/>
                </a:endParaRPr>
              </a:p>
              <a:p>
                <a:pPr algn="l"/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설정을 더 크게 할 수록 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mesh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를 더욱 잘게 쪼갬</a:t>
                </a: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. </a:t>
                </a:r>
                <a:r>
                  <a:rPr lang="en-US" altLang="ko-KR" sz="1300" dirty="0" smtClean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 Unicode MS" panose="020B0604020202020204" pitchFamily="50" charset="-127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 Unicode MS" panose="020B0604020202020204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 Unicode MS" panose="020B0604020202020204" pitchFamily="50" charset="-127"/>
                          </a:rPr>
                          <m:t>𝑛</m:t>
                        </m:r>
                        <m:r>
                          <a:rPr lang="en-US" altLang="ko-KR" sz="1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 Unicode MS" panose="020B0604020202020204" pitchFamily="50" charset="-127"/>
                          </a:rPr>
                          <m:t>+1</m:t>
                        </m:r>
                      </m:sup>
                    </m:sSup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 Unicode MS" panose="020B0604020202020204" pitchFamily="50" charset="-127"/>
                      </a:rPr>
                      <m:t>∗</m:t>
                    </m:r>
                    <m:sSup>
                      <m:sSupPr>
                        <m:ctrlP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 Unicode MS" panose="020B0604020202020204" pitchFamily="50" charset="-127"/>
                          </a:rPr>
                        </m:ctrlPr>
                      </m:sSupPr>
                      <m:e>
                        <m: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 Unicode MS" panose="020B0604020202020204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 Unicode MS" panose="020B0604020202020204" pitchFamily="50" charset="-127"/>
                          </a:rPr>
                          <m:t>𝑛</m:t>
                        </m:r>
                        <m: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 Unicode MS" panose="020B0604020202020204" pitchFamily="50" charset="-127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ko-KR" sz="1300" dirty="0" smtClean="0">
                    <a:solidFill>
                      <a:schemeClr val="tx1"/>
                    </a:solidFill>
                    <a:latin typeface="+mn-ea"/>
                    <a:cs typeface="Arial Unicode MS" panose="020B0604020202020204" pitchFamily="50" charset="-127"/>
                  </a:rPr>
                  <a:t>)</a:t>
                </a:r>
                <a:endParaRPr lang="ko-KR" altLang="en-US" sz="1300" dirty="0">
                  <a:solidFill>
                    <a:schemeClr val="tx1"/>
                  </a:solidFill>
                  <a:latin typeface="+mn-ea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3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4365104"/>
                <a:ext cx="5400599" cy="23762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ttps://lh3.googleusercontent.com/iaRlaew9NKpUi3vTLfJeuR59s7yYZbwn_zvQND74NC_oZZDuEJfidzLCdfF0np_rBWkUCBKTAeK5F8DiSI0e9flccHYN5n0dpGWDbsDrf_ANDVRXS0DW7pQUjxTx5rwaXu1Box1zID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2798232" cy="25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6.googleusercontent.com/aTOMDQ4nF_XFyZO-97tkEIhfI8ErcH7tdh_JgszhEE-LuLxXoJAN2URX-fWDIl7uVzpuB8-oTPEA-DfWD-80yUlfF4LaZF0xiBbXDKQXkpMT2r2UZqzJjEYQfxfHZOgGOxcrrqxP_R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90" y="1367249"/>
            <a:ext cx="2819476" cy="25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lh5.googleusercontent.com/Iqs8621OJgVhZr7qloUuBH0yRhvy1koVKWgqbz0IzEXLdQ0R23iE57AEN5tg9jcBt36NTXO3K6gYWc5SKb4r89zaL9PGUe-8wNZR9pVlUnAlCxKglYgMM-3xivrabReszyRJArRFsk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41" y="1412776"/>
            <a:ext cx="2825547" cy="25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Solving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5556905"/>
            <a:ext cx="6408712" cy="608399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파일명” 명령어를 통해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 solving.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종료 시 상단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창처럼 표시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42" name="Picture 2" descr="https://lh3.googleusercontent.com/vNAn8Ocox2dY2SECEmBzmq7Jp4VA4xgSY3xksLno7DMjTqx0UXr5i_DJvk6N_zn4k3-MzGWRENtHiS1KIFBFcGaEKMYrqCreo4LOku9Kwdi8MJzEQ6gXoafxk1CI-xlCVdX20jhKnY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99" y="980672"/>
            <a:ext cx="6988493" cy="396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Solving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21506" name="Picture 2" descr="https://lh3.googleusercontent.com/NmlSWcthCcF6KgF1pT8_Lw5IYPi7JlLFKDN4leuIJEUzYy-1AE3uN5iqzZZBqe3wbjZ61lbqPcMG5VtGYAq3ZgMk8QjcuT7v9u_iWQXgCIJ6L_e2KuCy86uB6j72BoViG_ksNWSsT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66111"/>
            <a:ext cx="5211198" cy="447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95536" y="5556905"/>
            <a:ext cx="6408712" cy="608399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파일명” 명령어를 통해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 solving.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종료 시 상단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창처럼 표시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Convection box Model - </a:t>
            </a:r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7112" y="3068960"/>
            <a:ext cx="3568824" cy="3744416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내 결과 파일을 윈도우로 복사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새로운 명령 프롬프트 창에서</a:t>
            </a: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cp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CONTAINER_NAME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:/home/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dealii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/aspect/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model_output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저장하려는 위치</a:t>
            </a: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Image viewer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인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Visit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실행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Open file &gt;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결과파일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Path &gt; solution &gt; *.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pvtu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선택 후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OK</a:t>
            </a:r>
          </a:p>
          <a:p>
            <a:pPr algn="l"/>
            <a:r>
              <a:rPr lang="en-US" altLang="ko-KR" sz="14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en-US" altLang="ko-KR" sz="14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endParaRPr lang="ko-KR" altLang="en-US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0482" name="Picture 2" descr="https://lh3.googleusercontent.com/gO4YBYmNYGm5PLTExhtkxFjGID9qlbtpuWhSvZHYLATyWJmkzKnYs_x9JU9ahsngpX9A7gUgapJ6nZMe7A0pkN40LJO7ulqkkhEGML2EVUaAtHvCr1akQSCAMshB9gR0ovPcnwH_MJ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6008"/>
            <a:ext cx="33528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s://lh4.googleusercontent.com/yOgggla-uRAe8qEeg4gQ8MV9NMJxZbZXjnBg57aRfOPDlz_qJdkc2aID-h_E5v-4FStHxB0JYDrA6Icj3KT-uoMTUjk1airL083VjVJd7d_8pbtrjYojFiIek48ZsTZ-qYXg6e67zy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0" y="1384109"/>
            <a:ext cx="4572000" cy="406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7017" y="81117"/>
            <a:ext cx="8784976" cy="916465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</a:t>
            </a:r>
            <a:r>
              <a:rPr lang="ko-KR" altLang="en-US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설치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6768752" cy="5256584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이용한 모델링에 있어서 필요한 기반 프로그램은 크게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3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가지로 나뉜다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1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ASPECT 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모델링 프로그램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ko-KR" altLang="en-US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2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Docker 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가상 머신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ko-KR" altLang="en-US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3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Vislt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시각화 프로그램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Convection box Model - 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68527" y="4149080"/>
            <a:ext cx="2675681" cy="2376264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Plots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– </a:t>
            </a:r>
          </a:p>
          <a:p>
            <a:pPr algn="l"/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Pseudocolor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&gt; T &gt; Draw</a:t>
            </a: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serial/parallel select &gt; OK </a:t>
            </a:r>
          </a:p>
        </p:txBody>
      </p:sp>
      <p:pic>
        <p:nvPicPr>
          <p:cNvPr id="19458" name="Picture 2" descr="https://lh6.googleusercontent.com/8eExjPk9dWjaaKJLaTPI6EpWSEZhdr9DDd4Def4ZaYLzYrObwTrlruIeop8xQjw_iBJ3iewCQrLipNdzpHZ8i82XK_bAPjfq6s7WVwbKbcH1WMmhg4gutJKTvFrUkyx32P0nXO_Vk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322897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lh3.googleusercontent.com/21er5Zb8jPekYuAURFZ1yPWl3z4Q75eFRU1q0qXeKN_5Dygf1LAuz8p3vlhLoSiCJuuN-iz2BxuImv-HuRjoxMoZ4g9IxwuYP5yq1xOgfTWi1HfyisU74X70BI8TeWKwKP8CfTmY13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25" y="1062067"/>
            <a:ext cx="2881115" cy="29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Convection box Model - 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2592288" cy="5256584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결과화면</a:t>
            </a: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Time - Play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누르면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결과를 애니메이션으로 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볼 수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8434" name="Picture 2" descr="https://lh5.googleusercontent.com/V8MLZ59DrzH1qWYR7Qn96MTgO_Q4bYOuDGUmRefv42lwDKQZc45iEdN6NAwKHxAAakYC7Rt7mYMk525GfMgrDXSzU6WKQZX4J_gIsH7OLXTwR0lvqtxWcXx6k8p6pI1HWdsVGG3J4h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39500"/>
            <a:ext cx="3084732" cy="309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6.googleusercontent.com/lI7f5ocoLG_a_xf36g2DuH7WaXheftk94X1hSsaGojpFm893zudI_2a42vZyXDy260o0HFCpUtVwsdS8CM9nVY3kN5oC9lTA39GbHrzKAaK8ZtcwfTGKJdZZ2xzu2LL8To7zJzbhK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24388"/>
            <a:ext cx="3084732" cy="308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s://lh5.googleusercontent.com/gJlHLg5BuHetSDcjTiw08JhggZ6qJFLRaGXQuIJ6oDjOrkpPIN6qMR_UtHjEQKIRnvvfN2Pv1j1dyEUwvzS3l7teLcZfntM7CcCYviI8CzVtvT8ioabO6FG8vLGem6RvALP7dP6QH1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45921"/>
            <a:ext cx="2739422" cy="7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https://lh6.googleusercontent.com/I02dHUZtzZ8NDYHj_Du5h0QO3O0NcWiNo3E23gLTlSHidPgGq5PEBzW5vwA3iaBdpvYobkcbZgesirTJW49t1Jsoe8V3zvxlSAxjbkYFqdepsagtYCCxmCw36DsWeNj2lWDibb5eBx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45921"/>
            <a:ext cx="3013364" cy="73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fr-FR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Composition </a:t>
            </a:r>
            <a:r>
              <a:rPr lang="fr-FR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Model </a:t>
            </a:r>
            <a:r>
              <a:rPr lang="fr-FR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512" y="3861048"/>
            <a:ext cx="3096344" cy="2448272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model dimension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second/year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단위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Start/End time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model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모양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크기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10" name="Picture 2" descr="https://lh5.googleusercontent.com/OzlTeXR-75oDWZ-Jiq4PLlnB1aFYd8jCVbcbErXseAT1csyaC6VbuK7K9he12nkoqNHMcKZDN4ejaxoZAnEyuJwZTZ7Qz-PA5p1wKnlbAb4ft2CpLqlx0GPdY1_05JbYjLALEiEm8Z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5" y="980728"/>
            <a:ext cx="71913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fr-FR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Composition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636" y="1268760"/>
            <a:ext cx="2890180" cy="4608512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경계면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온도 조건 설정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경계면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속도 조건 설정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중력 방향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6386" name="Picture 2" descr="https://lh6.googleusercontent.com/RtEQiTM4A7ruaiU5SI6dHG3W4UlhgSGY3MEIMElLIRXqR7tASmkt2GqTejFszmuhlkDDAFTGYLi4V3rNMzgq59CZviZvaKYqNLGG4VcdLiX68k1HoOi2mhrINKKE5PJBr0j1375wH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38" y="1237073"/>
            <a:ext cx="5909310" cy="45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fr-FR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Composition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36512" y="1628800"/>
            <a:ext cx="3312368" cy="3672408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초기 온도 조건 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ko-KR" altLang="en-US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모델 설정 및 물성 값 설정</a:t>
            </a:r>
          </a:p>
          <a:p>
            <a:pPr algn="l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4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endParaRPr lang="ko-KR" altLang="en-US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8674" name="Picture 2" descr="https://lh3.googleusercontent.com/4HPo54EFe2QLEVKSy3g5WpcvWT9anUYM5VdnukB29WrOukNYDgNcEANvF1bzGzFi4GV83-G5UVn9cEhOOw9SpaEDNmVMIENfN3lYeV4T2Eg7UT2uHAMq_374byFtzQDLeyctHkAX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3024"/>
            <a:ext cx="48482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fr-FR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Composition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496" y="4221088"/>
            <a:ext cx="2664296" cy="2497475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Mesh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Postprocess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7650" name="Picture 2" descr="https://lh6.googleusercontent.com/zX4QNibZBKQAUceqNT6QXInJfFUthc0F3uuUaloxzwa4BLyMTZWy6cfrwInUAtt7oUTN91LM6VbQDPazs--0v8s-zN8YPxYk4OFtF_nVjkthoAXS8G7NyDJz-fvPcyNi_rQAOyurX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77" y="980728"/>
            <a:ext cx="7230341" cy="37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fr-FR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Composition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4726534" cy="1833661"/>
          </a:xfrm>
        </p:spPr>
        <p:txBody>
          <a:bodyPr anchor="ctr" anchorCtr="1">
            <a:normAutofit fontScale="92500" lnSpcReduction="20000"/>
          </a:bodyPr>
          <a:lstStyle/>
          <a:p>
            <a:pPr algn="l"/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4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Compositional field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설정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Compositional field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계산 방법을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 지정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초기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composition model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설정</a:t>
            </a:r>
          </a:p>
          <a:p>
            <a:pPr algn="l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+mn-ea"/>
              </a:rPr>
            </a:br>
            <a:endParaRPr lang="ko-KR" altLang="en-US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6626" name="Picture 2" descr="https://lh6.googleusercontent.com/fRA3hfW8B76y7b6FDfSH0z8qiTBJWKZ3zSYAovruedlng4wmUYuYqxf2z8SDzKdTw0LOq6W5fE0MreuR95TeYqLFvxkN5tIr_l_TSeiTGZgOeQmffpP8Kx4xd3f63QT19rKeHt6Pf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94" y="1268760"/>
            <a:ext cx="7168706" cy="28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Solving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80528" y="5445224"/>
            <a:ext cx="7920880" cy="864096"/>
          </a:xfrm>
        </p:spPr>
        <p:txBody>
          <a:bodyPr anchor="ctr" anchorCtr="1">
            <a:normAutofit/>
          </a:bodyPr>
          <a:lstStyle/>
          <a:p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 composition-active-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particles.prm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이라는 명령어를 통해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Solving</a:t>
            </a: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5602" name="Picture 2" descr="https://lh3.googleusercontent.com/BjATvO2TnrvkKiwNKLdlgCM_z3g6ma3VKOgSKi96IAn0_euJ1SiueM01erhCNVR8nCJaavnxuaq2X7zso0Hqw0aKtSBr2ISgZsj6GEJcb-M20vU5KYNWFOyIT5_44dcI8OldMsfhpW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2" y="908720"/>
            <a:ext cx="73342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fr-FR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Composition Model - </a:t>
            </a:r>
            <a:r>
              <a:rPr lang="fr-FR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4320480" cy="3614914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docker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내 결과 파일을 윈도우로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복사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새로운 명령 프롬프트 창에서</a:t>
            </a:r>
          </a:p>
          <a:p>
            <a:pPr algn="l"/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docker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cp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 CONTAINER_NAME:/home/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dealii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/aspect/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model_output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저장하려는 위치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Image viewer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인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Vislt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Open file &gt;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결과파일 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Path &gt; solution &gt; *.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pvtu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선택 후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OK</a:t>
            </a:r>
            <a:endParaRPr lang="en-US" altLang="ko-KR" sz="13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578" name="Picture 2" descr="https://lh3.googleusercontent.com/gO4YBYmNYGm5PLTExhtkxFjGID9qlbtpuWhSvZHYLATyWJmkzKnYs_x9JU9ahsngpX9A7gUgapJ6nZMe7A0pkN40LJO7ulqkkhEGML2EVUaAtHvCr1akQSCAMshB9gR0ovPcnwH_MJ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2" y="1340768"/>
            <a:ext cx="3688080" cy="14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lh4.googleusercontent.com/yOgggla-uRAe8qEeg4gQ8MV9NMJxZbZXjnBg57aRfOPDlz_qJdkc2aID-h_E5v-4FStHxB0JYDrA6Icj3KT-uoMTUjk1airL083VjVJd7d_8pbtrjYojFiIek48ZsTZ-qYXg6e67zy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954" y="1412777"/>
            <a:ext cx="413439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fr-FR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Composition Model - 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08520" y="4704912"/>
            <a:ext cx="7704856" cy="1555644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전체적인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보기 위해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initial upper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initial lower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묶어준다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Controls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&gt;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Expressions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&gt;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New &gt; Insert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variable  &gt; 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initial upper, initial lower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클릭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&lt;initial upper&gt;*1+&lt;initial lower&gt;*2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&gt;  Apply  &gt;  Post</a:t>
            </a: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3556" name="Picture 4" descr="https://lh5.googleusercontent.com/PIphHWL4SqNmq9CjpaZao13b_bmsISE6Pj0gtWJKf4V2Wwr7UNxougrLoeQJusX6SNnklBuWyTGGi4e5KgVCrIuOImqzpidyu3S8zg44tLxvDN1pe3XqxYIQAW0mYyoYufWYzDaE4x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8"/>
          <a:stretch/>
        </p:blipFill>
        <p:spPr bwMode="auto">
          <a:xfrm>
            <a:off x="544147" y="1268760"/>
            <a:ext cx="3307773" cy="28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s://lh3.googleusercontent.com/vG0I9FpEqOGZtJXfH7TnFEXpf7AfmV7JlXmpD4qMKM7FrfE37pQeTSKA0tMGS-kjVUgw_B9HOgEmMugJFvN2WtgJNfuXnLNrS4jP2tn1cUh6__A9a0KKnWC6fy82S9i6WPAqbP0AVt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" r="1853" b="3862"/>
          <a:stretch/>
        </p:blipFill>
        <p:spPr bwMode="auto">
          <a:xfrm>
            <a:off x="3923928" y="1268760"/>
            <a:ext cx="4686675" cy="370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1073" y="38338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</a:t>
            </a:r>
            <a:r>
              <a:rPr lang="ko-KR" altLang="en-US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설치 </a:t>
            </a:r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Docker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504" y="4464155"/>
            <a:ext cx="8784976" cy="1944216"/>
          </a:xfrm>
        </p:spPr>
        <p:txBody>
          <a:bodyPr anchor="ctr" anchorCtr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프로그램을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사용하기 위한 환경에도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여러 가지가 있지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만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지금은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Linux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기반으로 하는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이용하도록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공식 홈페이지에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접속하여 메인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화면에서 설치과정을 전체적으로 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가이드 해준다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6" name="Picture 2" descr="https://lh3.googleusercontent.com/1gQzbEv9AcYU7xFBrTA3uqRqyCL7HGteZp_3L9W79YowvfUOUCwUsnzawG5roo_sjMqY-Q9yCY6LsX8Ra2Xz7GqgmnrPDZgbOw6f8vzEErIucZD4uSuiRYYUsPFnGkwHtoQ4V5jsM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5" y="1044780"/>
            <a:ext cx="7981486" cy="34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fr-FR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Composition Model - 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512" y="2924944"/>
            <a:ext cx="4968552" cy="2088232"/>
          </a:xfrm>
        </p:spPr>
        <p:txBody>
          <a:bodyPr anchor="ctr" anchorCtr="1">
            <a:normAutofit/>
          </a:bodyPr>
          <a:lstStyle/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Plots -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Pseudocolor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&gt; ummand1(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묶어준 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 &gt; Draw</a:t>
            </a:r>
          </a:p>
          <a:p>
            <a:pPr algn="l"/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2530" name="Picture 2" descr="https://lh5.googleusercontent.com/_gSDU9CSoHfzlAMJx3UQZ6yponWlxXrmEH8SLu1Tk-tOxN_lrrotNWTesl-_fz7vWNxigozKFwj5cmTSirGNJV09e7BuRnk_rPGOPc45FhCGdHM-1HlK7nX0wu0l-yq4EYlYY_VRLi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4"/>
          <a:stretch/>
        </p:blipFill>
        <p:spPr bwMode="auto">
          <a:xfrm>
            <a:off x="5004048" y="1124744"/>
            <a:ext cx="3600450" cy="47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https://lh3.googleusercontent.com/JiUjJisgrHjH6n5ngm0FkZ3Pk_orEmq1MbBksektx0ufloUR4fLTDNgzDd7B7SjlKWsUrvt1787uuIeE0VGWzl4A8FoF04BiI4V2UeKhF5QDEzrgVFF4iSNyoIeyWx1i-y2TE3IGGl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45" y="1124744"/>
            <a:ext cx="4330619" cy="22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fr-FR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Composition Model - 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1944216" cy="864096"/>
          </a:xfrm>
        </p:spPr>
        <p:txBody>
          <a:bodyPr anchor="ctr" anchorCtr="1">
            <a:normAutofit/>
          </a:bodyPr>
          <a:lstStyle/>
          <a:p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결과 화면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3798" name="Picture 6" descr="https://lh4.googleusercontent.com/yR_YWHXGtc9owiu_aQmItag9TRcPjUx93yY-cCozzyT0OydJBpLDrQcLfR5KOiNRaHjGp28xZHAikXX_RdetyVGPm3M8r6izwcHnC2v_RuJJzgFhkTHJEmG4pj8qBlmqZmp8m3rlE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1" y="3717032"/>
            <a:ext cx="35718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https://lh3.googleusercontent.com/5OzDZUDUWzmtDDiMSSlzvyLSi3H7BjvHczkKZD7QknUiAvGJkMp-NKPMPaRcir5xc0OAHSAl1hS1y7rjwv_OpNtt2buhUtrXp0VuGxI8gPwvetkhuELROS0fkt7RY7q_luTLLeZDq2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98" y="3717032"/>
            <a:ext cx="3524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https://lh6.googleusercontent.com/uU6RjYzYb6k_TPU29N5ufsyJWeHH85RHQPQCvlsTs2YzVR2_9yd2VzdiBWepzMdrgp5AnbG_cCLx69-ShaAx5HZGYxxQkD4wV2AckfVxdWK03OSkyiNFhaAzVP2hUcvHU55xH0ESeg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379496" cy="241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Rifting Model </a:t>
            </a:r>
            <a:r>
              <a:rPr lang="en-US" altLang="ko-KR" sz="300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Background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부제목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2" y="980728"/>
                <a:ext cx="7992888" cy="511256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ko-KR" altLang="en-US" sz="1300" b="1" dirty="0" smtClean="0">
                    <a:solidFill>
                      <a:schemeClr val="tx1"/>
                    </a:solidFill>
                    <a:latin typeface="+mn-ea"/>
                  </a:rPr>
                  <a:t>기본</a:t>
                </a:r>
                <a:r>
                  <a:rPr lang="en-US" altLang="ko-KR" sz="1300" b="1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300" b="1" dirty="0" smtClean="0">
                    <a:solidFill>
                      <a:schemeClr val="tx1"/>
                    </a:solidFill>
                    <a:latin typeface="+mn-ea"/>
                  </a:rPr>
                  <a:t>공식 </a:t>
                </a:r>
                <a:endParaRPr lang="en-US" altLang="ko-KR" sz="13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r>
                  <a:rPr lang="en-US" altLang="ko-KR" sz="1300" b="0" dirty="0" smtClean="0">
                    <a:solidFill>
                      <a:schemeClr val="tx1"/>
                    </a:solidFill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ko-KR" sz="13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300" b="0" i="1" smtClean="0">
                        <a:solidFill>
                          <a:schemeClr val="tx1"/>
                        </a:solidFill>
                        <a:latin typeface="Cambria Math"/>
                      </a:rPr>
                      <m:t>𝛻</m:t>
                    </m:r>
                    <m:r>
                      <a:rPr lang="ko-KR" altLang="en-US" sz="1300" b="0" i="1" smtClean="0">
                        <a:solidFill>
                          <a:schemeClr val="tx1"/>
                        </a:solidFill>
                        <a:latin typeface="Cambria Math"/>
                      </a:rPr>
                      <m:t>∙</m:t>
                    </m:r>
                    <m:r>
                      <a:rPr lang="en-US" altLang="ko-KR" sz="13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altLang="ko-KR" sz="13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altLang="ko-KR" sz="13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3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3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r>
                  <a:rPr lang="en-US" altLang="ko-KR" sz="1300" dirty="0" smtClean="0">
                    <a:solidFill>
                      <a:schemeClr val="tx1"/>
                    </a:solidFill>
                    <a:latin typeface="+mn-ea"/>
                  </a:rPr>
                  <a:t>(2) Stokes equation</a:t>
                </a:r>
              </a:p>
              <a:p>
                <a:pPr algn="l"/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ko-KR" alt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ko-KR" altLang="en-US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𝜂</m:t>
                      </m:r>
                      <m:f>
                        <m:fPr>
                          <m:ctrlP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ko-KR" altLang="en-US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3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r>
                  <a:rPr lang="en-US" altLang="ko-KR" sz="1300" dirty="0" smtClean="0">
                    <a:solidFill>
                      <a:schemeClr val="tx1"/>
                    </a:solidFill>
                    <a:latin typeface="+mn-ea"/>
                  </a:rPr>
                  <a:t>(3) Energy equation</a:t>
                </a:r>
              </a:p>
              <a:p>
                <a:pPr algn="l"/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3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altLang="ko-KR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ko-KR" altLang="en-US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3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∙</m:t>
                          </m:r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𝛻</m:t>
                          </m:r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𝛻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𝛻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r>
                        <a:rPr lang="ko-KR" altLang="en-US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+2</m:t>
                      </m:r>
                      <m:r>
                        <a:rPr lang="ko-KR" altLang="en-US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∙</m:t>
                              </m:r>
                              <m:r>
                                <a:rPr lang="en-US" altLang="ko-KR" sz="13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ko-KR" sz="13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3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  <m:d>
                            <m:dPr>
                              <m:ctrlPr>
                                <a:rPr lang="en-US" altLang="ko-KR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ko-KR" sz="13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3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3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sz="1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altLang="ko-KR" sz="130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∙</m:t>
                              </m:r>
                              <m:r>
                                <a:rPr lang="en-US" altLang="ko-KR" sz="1300" b="1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𝐮</m:t>
                              </m:r>
                            </m:e>
                          </m:d>
                          <m:r>
                            <a:rPr lang="en-US" altLang="ko-KR" sz="13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ko-KR" altLang="en-US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3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𝛻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altLang="ko-KR" sz="13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400" dirty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부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2" y="980728"/>
                <a:ext cx="7992888" cy="5112568"/>
              </a:xfrm>
              <a:blipFill>
                <a:blip r:embed="rId2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Rifting Model - </a:t>
            </a:r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Background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부제목 3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750" y="981075"/>
                <a:ext cx="7848600" cy="504031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ko-KR" altLang="en-US" sz="1300" b="1" dirty="0" smtClean="0">
                    <a:solidFill>
                      <a:schemeClr val="tx1"/>
                    </a:solidFill>
                    <a:latin typeface="+mn-ea"/>
                  </a:rPr>
                  <a:t>유동학 성질</a:t>
                </a:r>
                <a:endParaRPr lang="en-US" altLang="ko-KR" sz="1300" b="1" dirty="0">
                  <a:solidFill>
                    <a:schemeClr val="tx1"/>
                  </a:solidFill>
                  <a:latin typeface="+mn-ea"/>
                </a:endParaRPr>
              </a:p>
              <a:p>
                <a:pPr lvl="1" algn="l"/>
                <a:endParaRPr lang="en-US" altLang="ko-KR" sz="13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lvl="1" algn="l"/>
                <a:endParaRPr lang="en-US" altLang="ko-KR" sz="13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42900" indent="-342900" algn="l">
                  <a:buAutoNum type="arabicParenBoth"/>
                </a:pPr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</a:rPr>
                  <a:t>Mohr-Coulomb </a:t>
                </a:r>
                <a:r>
                  <a:rPr lang="en-US" altLang="ko-KR" sz="1300" dirty="0" smtClean="0">
                    <a:solidFill>
                      <a:schemeClr val="tx1"/>
                    </a:solidFill>
                    <a:latin typeface="+mn-ea"/>
                  </a:rPr>
                  <a:t>Failure</a:t>
                </a:r>
              </a:p>
              <a:p>
                <a:pPr marL="342900" indent="-342900" algn="l">
                  <a:buAutoNum type="arabicParenBoth"/>
                </a:pPr>
                <a:endParaRPr lang="en-US" altLang="ko-KR" sz="1300" dirty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3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brittle</m:t>
                          </m:r>
                        </m:sub>
                      </m:sSub>
                      <m:r>
                        <a:rPr lang="en-US" altLang="ko-KR" sz="13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sz="13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ρ</m:t>
                          </m:r>
                          <m:r>
                            <m:rPr>
                              <m:sty m:val="p"/>
                            </m:rPr>
                            <a:rPr lang="en-US" altLang="ko-KR" sz="13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gztan</m:t>
                          </m:r>
                          <m:r>
                            <m:rPr>
                              <m:sty m:val="p"/>
                            </m:rPr>
                            <a:rPr lang="ko-KR" altLang="en-US" sz="13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ϕ</m:t>
                          </m:r>
                          <m:r>
                            <a:rPr lang="en-US" altLang="ko-KR" sz="13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3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en-US" sz="1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sz="13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ε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3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300" dirty="0">
                  <a:solidFill>
                    <a:schemeClr val="tx1"/>
                  </a:solidFill>
                  <a:latin typeface="+mn-ea"/>
                </a:endParaRPr>
              </a:p>
              <a:p>
                <a:pPr lvl="1" algn="l"/>
                <a:endParaRPr lang="en-US" altLang="ko-KR" sz="1300" dirty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</a:rPr>
                  <a:t>(2) Dislocation creep</a:t>
                </a:r>
              </a:p>
              <a:p>
                <a:pPr lvl="1" algn="l"/>
                <a:endParaRPr lang="en-US" altLang="ko-KR" sz="1300" dirty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dislocation</m:t>
                        </m:r>
                      </m:sub>
                    </m:sSub>
                    <m:r>
                      <a:rPr lang="en-US" altLang="ko-KR" sz="13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ko-KR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3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3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disl</m:t>
                            </m:r>
                          </m:sub>
                          <m:sup>
                            <m:r>
                              <a:rPr lang="en-US" altLang="ko-KR" sz="13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3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altLang="ko-KR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ko-KR" altLang="en-US" sz="13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ε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II</m:t>
                        </m:r>
                      </m:sub>
                      <m:sup>
                        <m: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m:rPr>
                            <m:sty m:val="p"/>
                          </m:rP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 sz="1300">
                        <a:solidFill>
                          <a:schemeClr val="tx1"/>
                        </a:solidFill>
                        <a:latin typeface="Cambria Math"/>
                      </a:rPr>
                      <m:t>exp</m:t>
                    </m:r>
                    <m:r>
                      <a:rPr lang="en-US" altLang="ko-KR" sz="1300">
                        <a:solidFill>
                          <a:schemeClr val="tx1"/>
                        </a:solidFill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3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disl</m:t>
                            </m:r>
                          </m:sub>
                        </m:sSub>
                        <m: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p</m:t>
                        </m:r>
                        <m:sSub>
                          <m:sSubPr>
                            <m:ctrlPr>
                              <a:rPr lang="en-US" altLang="ko-KR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3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disl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nRT</m:t>
                        </m:r>
                      </m:den>
                    </m:f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en-US" altLang="ko-KR" sz="13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endParaRPr lang="en-US" altLang="ko-KR" sz="1300" dirty="0">
                  <a:solidFill>
                    <a:schemeClr val="tx1"/>
                  </a:solidFill>
                  <a:latin typeface="+mn-ea"/>
                </a:endParaRPr>
              </a:p>
              <a:p>
                <a:pPr lvl="1" algn="l"/>
                <a:endParaRPr lang="en-US" altLang="ko-KR" sz="1300" dirty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</a:rPr>
                  <a:t>(3) Effective viscosity</a:t>
                </a:r>
              </a:p>
              <a:p>
                <a:pPr lvl="1" algn="l"/>
                <a:endParaRPr lang="en-US" altLang="ko-KR" sz="1300" dirty="0">
                  <a:solidFill>
                    <a:schemeClr val="tx1"/>
                  </a:solidFill>
                  <a:latin typeface="+mn-ea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eff</m:t>
                        </m:r>
                      </m:sub>
                    </m:sSub>
                    <m:r>
                      <a:rPr lang="en-US" altLang="ko-KR" sz="13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30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  <m:r>
                      <a:rPr lang="en-US" altLang="ko-KR" sz="1300">
                        <a:solidFill>
                          <a:schemeClr val="tx1"/>
                        </a:solidFill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brittle</m:t>
                        </m:r>
                      </m:sub>
                    </m:sSub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300">
                            <a:solidFill>
                              <a:schemeClr val="tx1"/>
                            </a:solidFill>
                            <a:latin typeface="Cambria Math"/>
                          </a:rPr>
                          <m:t>dislocation</m:t>
                        </m:r>
                      </m:sub>
                    </m:sSub>
                  </m:oMath>
                </a14:m>
                <a:r>
                  <a:rPr lang="en-US" altLang="ko-KR" sz="13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13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sz="1400" dirty="0"/>
              </a:p>
              <a:p>
                <a:pPr algn="l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부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750" y="981075"/>
                <a:ext cx="7848600" cy="5040313"/>
              </a:xfr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Rifting Model - </a:t>
            </a:r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Background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513314" y="885677"/>
            <a:ext cx="3888432" cy="360040"/>
          </a:xfrm>
        </p:spPr>
        <p:txBody>
          <a:bodyPr>
            <a:normAutofit/>
          </a:bodyPr>
          <a:lstStyle/>
          <a:p>
            <a:pPr algn="l"/>
            <a:r>
              <a:rPr lang="en-US" altLang="ko-KR" sz="1300" dirty="0" smtClean="0">
                <a:solidFill>
                  <a:schemeClr val="tx1"/>
                </a:solidFill>
              </a:rPr>
              <a:t>Physical properties and Rheological parameters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55799"/>
            <a:ext cx="459333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Rifting Model - </a:t>
            </a:r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Background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ko-KR" sz="1300" dirty="0" smtClean="0">
                <a:solidFill>
                  <a:schemeClr val="tx1"/>
                </a:solidFill>
              </a:rPr>
              <a:t>Layer properties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7671953" cy="15018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3573016"/>
            <a:ext cx="74888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+mn-ea"/>
                <a:cs typeface="Arial Unicode MS" panose="020B0604020202020204" pitchFamily="50" charset="-127"/>
              </a:rPr>
              <a:t>● 후술할 각 </a:t>
            </a:r>
            <a:r>
              <a:rPr lang="en-US" altLang="ko-KR" sz="1300" dirty="0" smtClean="0">
                <a:latin typeface="+mn-ea"/>
                <a:cs typeface="Arial Unicode MS" panose="020B0604020202020204" pitchFamily="50" charset="-127"/>
              </a:rPr>
              <a:t>Composition field</a:t>
            </a:r>
            <a:r>
              <a:rPr lang="ko-KR" altLang="en-US" sz="1300" dirty="0" smtClean="0">
                <a:latin typeface="+mn-ea"/>
                <a:cs typeface="Arial Unicode MS" panose="020B0604020202020204" pitchFamily="50" charset="-127"/>
              </a:rPr>
              <a:t>에 들어갈 층별 물성 </a:t>
            </a:r>
            <a:r>
              <a:rPr lang="ko-KR" altLang="en-US" sz="1300" dirty="0" smtClean="0">
                <a:latin typeface="+mn-ea"/>
                <a:cs typeface="Arial Unicode MS" panose="020B0604020202020204" pitchFamily="50" charset="-127"/>
              </a:rPr>
              <a:t>값이다</a:t>
            </a:r>
            <a:r>
              <a:rPr lang="en-US" altLang="ko-KR" sz="1300" dirty="0" smtClean="0"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857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Rifting Model - </a:t>
            </a:r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Background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ko-KR" sz="1300" dirty="0" smtClean="0">
                <a:solidFill>
                  <a:schemeClr val="tx1"/>
                </a:solidFill>
              </a:rPr>
              <a:t>Initial condition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2" y="1378884"/>
            <a:ext cx="6969600" cy="471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7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8026578" cy="1800200"/>
          </a:xfrm>
          <a:prstGeom prst="rect">
            <a:avLst/>
          </a:prstGeom>
        </p:spPr>
      </p:pic>
      <p:sp>
        <p:nvSpPr>
          <p:cNvPr id="13" name="부제목 8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016824" cy="1752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Rifting(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열개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모델링은 크고 복잡한 모델로서 많은 양의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Setup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필요로 함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Dimension, Start and End time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초를 년 단위로 변경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Solver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 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CFL,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압력 조건 설정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857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963216" y="4275192"/>
            <a:ext cx="7137176" cy="13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Mesh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설정</a:t>
            </a: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이번에는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Refinement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통한 설정이 아닌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Geometry model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repetitions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직접 분할함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16" y="1412776"/>
            <a:ext cx="7308304" cy="21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80860" y="3356992"/>
            <a:ext cx="7873016" cy="204251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Boundary velocity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Rifting model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로서 양방향의 등속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인장시킨다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유체의 비압축성과 질량의 보존을 위해 인장하며 빠져나간 질량만큼 상하부에서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물질을 유입시키는 점을 유의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" y="1700808"/>
            <a:ext cx="787301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73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설치 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Docker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784976" cy="5256584"/>
          </a:xfrm>
        </p:spPr>
        <p:txBody>
          <a:bodyPr anchor="ctr" anchorCtr="1">
            <a:normAutofit/>
          </a:bodyPr>
          <a:lstStyle/>
          <a:p>
            <a:pPr algn="l"/>
            <a:endParaRPr lang="en-US" altLang="ko-KR" sz="14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다운로드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받은 설치파일을 실행시켜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장비 내에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설치하게 되면 아이콘이 생성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설치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시작 시 아이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콘의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생성여부 체크박스가 있음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되며 이를 실행하게 되면 아래와 같은 화면이 출력된다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3078" name="Picture 6" descr="https://lh5.googleusercontent.com/2r9Xz4s0qmD7gwpLJHoFh1Oi6xFRBB0IS2kSbJ-hmMG2T3QGLA8iwtXgcQN99sUh71I0tVVdD8ATY3OnUuZUNzeJ3fuhheneF27AER8dNRD_kFpYWPCn4kZuWZfUQi71aBJe-kq0Qg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t="827" r="838" b="723"/>
          <a:stretch/>
        </p:blipFill>
        <p:spPr bwMode="auto">
          <a:xfrm>
            <a:off x="2987824" y="1484784"/>
            <a:ext cx="5578475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3.googleusercontent.com/gmIjzoY5z-YuVCEXY-XXx6cwbbQxicp-9M5dIIvbTzpHPrpCBHiPEPlrv2SAjDGQgOO4H9j6R05q9MiJxoneA0EIqDLhJ2fiBRDNgHm1WMS-YlAnEKFnn3nBGygKRW5-QVWpcw33W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6" y="2780928"/>
            <a:ext cx="2097454" cy="22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827584" y="2773308"/>
            <a:ext cx="7380312" cy="27439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Compositional fields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지질학적 구조에 맞추어 상하부 지각 및 맨틀을 지정하며 계산 방법에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지정한다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여기서는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Free surface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 아닌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Free slip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이용 하였으므로 최상부에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Sticky Air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추가함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MK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부분은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Rifting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원하는 지점에 수월하게 만들기 위하여 만든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Weak zone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위치를 추적하기 위하여 설정한다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380312" cy="9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67544" y="4306744"/>
            <a:ext cx="8136904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각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Composition field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경계조건 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Composition field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초기 지정 위치를 설정</a:t>
            </a: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이전 페이지에서 설정한 각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Composition field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순서에 맞게 배치하며 가장 마지막의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Mk(weak zone)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은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10x10(km)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크기로 주었다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64" y="1052736"/>
            <a:ext cx="6444208" cy="29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940768" y="364502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Temperature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경계 조건 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상하부 경계의 온도를 고정시킨다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모델에 적용시킬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Geothermal gradient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 따라 상하부 경계의 온도를 설정한다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68" y="1700808"/>
            <a:ext cx="7353200" cy="13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147841" y="3356992"/>
            <a:ext cx="6848315" cy="228180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Temperature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초기 조건을 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앞서 설정해둔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Composition field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순서에 따라 지온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구배를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설정해준다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지금은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D.S. Chapman(1986)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대륙지각 지온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구배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모델을 적용시켰다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앞서 설정했던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Weak zone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만들기 위해 지온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구배에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비해 고온을 지니도록 동일한 위치에 설정해준다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41" y="1412776"/>
            <a:ext cx="6848315" cy="16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67544" y="3284984"/>
            <a:ext cx="8208912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Heating model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설정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입력 순서는 후술할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Material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설정에서 설명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이전 페이지에서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Chapman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지온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구배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모델은 방사성 동위원소의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붕괴열을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고려한 것이기 때문에 동일하게 설정해준다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Heating value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부재 시 급격하게 냉각됨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5563"/>
            <a:ext cx="8208912" cy="10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755576" y="3886198"/>
            <a:ext cx="7524328" cy="2279105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Material model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지구조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Rifting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모델로서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Plastic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으로 설정한다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Reference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온도 및 점성도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Strain rate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설정한다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Strain rate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Maximum, Minimum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값을 설정할 때 수학적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Steepness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고려해야한다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값의 차이가 클수록 연산에 시간이 더욱 소요되며 심각할 경우 오류가 발생할 수도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3696"/>
            <a:ext cx="7524328" cy="24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67544" y="3439017"/>
            <a:ext cx="8136904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Material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Thermal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특성 및 밀도 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Composition field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 여러 개로 설정되어 있기 때문에 이에 맞춰서 입력한다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가장 앞에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Reference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 설정되며 그 뒤에서부터는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Composition field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설정 순서에 따른다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Sticky air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경우 실제로는 존재하지 않는 층이기 때문에 최대한 영향을 줄이고자 단열 성질을 부여한다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13690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67543" y="3886200"/>
            <a:ext cx="8106517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Material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결정할 물성 값 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Rifting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 있어 중요한 물성 중 하나이며 이를 잘 컨트롤하고 모델을 구축해야 궁극적으로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Rifting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발생시킬 수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이곳 또한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Sticky air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영향을 최소화하기 위한 값을 적용한다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06517" cy="18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67543" y="3886200"/>
            <a:ext cx="8064897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Gravity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및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Postprocess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Postprocess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 시 모델링 하며 어떤 데이터를 산출시킬지 지정한다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또한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Visualization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지정되는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variables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는 결과에서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Vislt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시각화할 데이터를 설정한다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Time between graphical output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어느 정도의 시간 간격으로 시각화 데이터를 산출할지 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 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8064896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1988840"/>
            <a:ext cx="8078400" cy="13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056600" y="3717032"/>
            <a:ext cx="7014600" cy="230425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Solver, Check pointing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수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는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Mesh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수에 따라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Minimum, Maximum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 적절히 지정한다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또한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행동 양상 및 생성 방법도 선택이 가능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매뉴얼 참조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하다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Check point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기능을 통해 중간에 연산을 멈추더라도 마지막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Pointing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지점에서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재연산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할 수 있으며 이러한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Pointing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간격을 설정하는 단락이다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0" y="990562"/>
            <a:ext cx="7020000" cy="16856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0" y="2576850"/>
            <a:ext cx="7009200" cy="11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설치 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Docker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72008" y="4221088"/>
            <a:ext cx="9036496" cy="1815386"/>
          </a:xfrm>
        </p:spPr>
        <p:txBody>
          <a:bodyPr anchor="ctr" anchorCtr="1">
            <a:noAutofit/>
          </a:bodyPr>
          <a:lstStyle/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공식 홈페이지에서 가입을 한 이후 실행한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로그인을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한다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 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프로그램에 할당할 자원을 설정하기 위해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Setting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섹션에 들어가고 현재 사용하고 있는</a:t>
            </a:r>
          </a:p>
          <a:p>
            <a:pPr algn="l"/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장비의 성능에 따라서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CPU, Memory, Swap, Disk size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설정한다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●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단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장비의 성능에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비해 너무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과다한 자원의 할당은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Docker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외부에서의 성능을 급격히 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떨어뜨릴 뿐만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아니라 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갖가지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오류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및 충돌을 야기할 수 있으므로 적절한 값을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설정 해주어야한다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 </a:t>
            </a:r>
            <a:endParaRPr lang="ko-KR" altLang="en-US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054" name="Picture 6" descr="https://lh3.googleusercontent.com/8CSEDW-QeducN7B65dRNycBSEAK5GDV8iqDy7k6mBYsDg7x-lFWY57AGqbogEVLbACZoWKK_nglYbSiJdL81Ak4BuHJUw-kn_3R7RF1yZF91ZvwMT6tXEX4-IhyUf6msSGJ5Z7D5fh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"/>
          <a:stretch/>
        </p:blipFill>
        <p:spPr bwMode="auto">
          <a:xfrm>
            <a:off x="2259478" y="1139930"/>
            <a:ext cx="4616778" cy="290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Rifting Model - Setup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95987" y="4221088"/>
            <a:ext cx="6306860" cy="1752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모델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Setup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이 완료된 이후 연산 시작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이러한 대형 모델같은 경우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Mesh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수를 크게 해야하며 연산 시간이 매우 길기 때문에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mpirun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–np n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명령어를 통해 다중 코어를 사용하는 것이 좋다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기용하고 있는 장비에 따라 적절히 설정한다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88" y="1055792"/>
            <a:ext cx="6306859" cy="30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539552" y="2564904"/>
            <a:ext cx="3352800" cy="33843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연산이 완료되면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도커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외부로 데이터를 이동시킨다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Vislt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결과 데이터를 불러온다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과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Solution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두 개의 파일이 만들어진 것을 확인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Picture 2" descr="https://lh3.googleusercontent.com/gO4YBYmNYGm5PLTExhtkxFjGID9qlbtpuWhSvZHYLATyWJmkzKnYs_x9JU9ahsngpX9A7gUgapJ6nZMe7A0pkN40LJO7ulqkkhEGML2EVUaAtHvCr1akQSCAMshB9gR0ovPcnwH_MJ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33528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368" y="1061193"/>
            <a:ext cx="4567554" cy="40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704985" y="4905164"/>
            <a:ext cx="7205757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Controls/Expressions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 들어가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Sticky air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및 상하부 지각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맨틀을 동시에 시각화하기 위해 상단 우측 그림과 같이 각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ayer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묶어준다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여기서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Mk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는 그룹화 시키지 않았다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.)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Picture 4" descr="https://lh5.googleusercontent.com/PIphHWL4SqNmq9CjpaZao13b_bmsISE6Pj0gtWJKf4V2Wwr7UNxougrLoeQJusX6SNnklBuWyTGGi4e5KgVCrIuOImqzpidyu3S8zg44tLxvDN1pe3XqxYIQAW0mYyoYufWYzDaE4x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8"/>
          <a:stretch/>
        </p:blipFill>
        <p:spPr bwMode="auto">
          <a:xfrm>
            <a:off x="704985" y="908720"/>
            <a:ext cx="407238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59" y="878916"/>
            <a:ext cx="3272433" cy="35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2843808" y="4149080"/>
            <a:ext cx="4754264" cy="1752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Add/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Pseudocolor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그룹화 시킬 때 이름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여기서는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Particles)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경로를 통해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Plots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 추가를 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Draw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통하여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화면에 시각화 하면 상단과 같은 그림이 출력된다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2190552" cy="4839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921064"/>
            <a:ext cx="3674144" cy="29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932040" y="2852936"/>
            <a:ext cx="3672408" cy="86409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좌측의 그림은 각각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Time 0, 3.6 Ma, 7.2 Ma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Particle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변화 양상을 나타낸 결과이다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3" y="1052736"/>
            <a:ext cx="4192712" cy="15716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1" y="2744827"/>
            <a:ext cx="4248472" cy="1610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5" y="4428590"/>
            <a:ext cx="4305943" cy="16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84792" y="5001481"/>
            <a:ext cx="7485004" cy="455438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다음으로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Solution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열어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pvtu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데이터베이스를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open</a:t>
            </a: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6" y="1268760"/>
            <a:ext cx="3541883" cy="3168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18" y="1268760"/>
            <a:ext cx="3669804" cy="32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218932" y="5181834"/>
            <a:ext cx="5400600" cy="504056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Add/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Pseudocolor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T(Temperature)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확인할 수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2391348" cy="49369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948" y="1052736"/>
            <a:ext cx="4123919" cy="37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67544" y="2292623"/>
            <a:ext cx="3517756" cy="315260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좌측 상단 그림의 빨간 박스는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Lineout mode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Solution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내에서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Line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그려 물성의 값들을 그래프 형태로 나타낼 수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우측 그래프는 앞서 만든 모델의 중심부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(X =300km)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Lineout mode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이용해 온도 분포를 그린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코드에 입력한 조건에 맞게 지온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구배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및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66~56km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구간에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Perturbation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확인할 수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3248025" cy="828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35696" y="1562795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052736"/>
            <a:ext cx="4188718" cy="37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63" y="4320756"/>
            <a:ext cx="4027879" cy="1499842"/>
          </a:xfrm>
          <a:prstGeom prst="rect">
            <a:avLst/>
          </a:prstGeom>
        </p:spPr>
      </p:pic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67544" y="2060834"/>
            <a:ext cx="3387750" cy="235566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우측은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Temperature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Time 0, 3.6Ma, 7.2Ma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에서의 변화 양상을 나타낸 그림이다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시간이 지남에 따라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Perturbation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준 중심부를 기준으로 물질들이 상승하며 고열이 발생하는 것을 확인 할 수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970856"/>
            <a:ext cx="4029075" cy="148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638689"/>
            <a:ext cx="4029075" cy="15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7560840" cy="1752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다음으로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Strain-rate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데이터를 확인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Strain-rate, viscosity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등은 값의 범위가 매우 넓어 개략적인 결과를 알기 힘들다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따라서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Expressions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Strain-rate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Log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취해주는 방법을 이용한다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1748979" cy="24859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676" y="1052736"/>
            <a:ext cx="2283101" cy="27155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052736"/>
            <a:ext cx="2458993" cy="27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설치 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</a:t>
            </a:r>
            <a:r>
              <a:rPr lang="en-US" altLang="ko-KR" sz="3000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Vislt</a:t>
            </a:r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설치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4171635"/>
            <a:ext cx="8352928" cy="2376264"/>
          </a:xfrm>
        </p:spPr>
        <p:txBody>
          <a:bodyPr anchor="ctr" anchorCtr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Vislt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는 과학 데이터 파일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확장자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중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하나인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vtu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시각화 해주는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그래픽 분석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도구로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ASPECT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수행한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모델링을 관찰하기 위한 프로그램이다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아래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문단에서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Downloaded from this site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통해 공식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프로그램을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받는다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/>
            <a:r>
              <a:rPr lang="ko-KR" altLang="en-US" sz="14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</a:br>
            <a:endParaRPr lang="ko-KR" altLang="en-US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9218" name="Picture 2" descr="https://lh4.googleusercontent.com/U5GtB3Wi0xUEuH4JQg3lHcabesLeMrv-UM5qRwgUXQnvBXFBwTf8KhjR7EJmJbgUL_mJKxmXBRSrh3AeHOKsbPGndiSHjS-ImDxWwSb3OtpWqe1Kc3YT2fwuAo-t_8eNJ414j-uL6G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21877"/>
            <a:ext cx="3792956" cy="34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224306" y="4733128"/>
            <a:ext cx="5328592" cy="64738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Expressions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변경한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패러미터를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Pseudocolor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시각화 시킨 모습이다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12968"/>
            <a:ext cx="2367790" cy="4961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012968"/>
            <a:ext cx="3530337" cy="30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11560" y="2399988"/>
            <a:ext cx="3573760" cy="207232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우측 그림은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Strain-rate(Log scale)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Time 0, 3.6Ma, 7.2Ma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에서의 변화 양상이다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Shear zone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형성이 명확하게 나타나는 것을 볼 수 있으며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7.2Ma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기준으로 특징적인 대칭 구조가 보인다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073163"/>
            <a:ext cx="3888432" cy="14340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20" y="2701226"/>
            <a:ext cx="3907304" cy="14698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120" y="4365104"/>
            <a:ext cx="3919438" cy="14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7923101" cy="129969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다음은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데이터를 확인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Strain-rate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와 마찬가지로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범위가 넓기 때문에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Expressions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Log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취해준다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84" y="1109881"/>
            <a:ext cx="1947216" cy="2889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76" y="1109880"/>
            <a:ext cx="2606315" cy="30680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109879"/>
            <a:ext cx="2954549" cy="30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388086" y="4458369"/>
            <a:ext cx="4680520" cy="172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Add/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Pseudocolor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Expressions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만든 수식을 시각화 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온도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Anomaly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 의해 중심부의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가 확연히 낮은 모습을 볼 수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2128454" cy="4608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124744"/>
            <a:ext cx="356485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899592" y="4504200"/>
            <a:ext cx="7416824" cy="134204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Viscosity(Log scale)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Lineout mode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중심부와 외각의 데이터를 비교한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그래프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좌측은 외각의 정상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그래프이며 우측이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Temperature Anomaly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 통해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Perturbation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을 가진 그래프이다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28740"/>
            <a:ext cx="3489206" cy="3141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28682"/>
            <a:ext cx="3528392" cy="31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08" y="2664318"/>
            <a:ext cx="4048060" cy="1531828"/>
          </a:xfrm>
          <a:prstGeom prst="rect">
            <a:avLst/>
          </a:prstGeom>
        </p:spPr>
      </p:pic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860032" y="2541100"/>
            <a:ext cx="3528392" cy="172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좌측 그림은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Viscosity(Log scale)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Time 0, 3.6Ma, 7.2Ma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에서의 변화 양상이다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Strain-rate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 보았던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Shear zone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과 유사하게 변형되는 것을 확인할 수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" y="1083236"/>
            <a:ext cx="4032448" cy="14841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6" y="4293096"/>
            <a:ext cx="4052252" cy="15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635896" y="4278228"/>
            <a:ext cx="4752528" cy="16180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물질의 이동 방향 및 속도를 알기 위해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Add/Vector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경로에서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velocity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데이터를 시각화 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</a:t>
            </a: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모델의 코드에서 주어진 경계 조건에 맞는지 확인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2408312" cy="4963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950786"/>
            <a:ext cx="3672408" cy="32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830322" cy="1752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위의 좌측 그림은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3.6Ma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Velocity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를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우측 그림은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7.2Ma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에서의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Velocity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의 데이터를 시각화한 것이다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Rifting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이 진행됨에 따라 중심부의 지각이 얇아지며 맨틀 물질이 상승하는 증거로서 중심부 물질이 위쪽으로 빠르게 이동하는 것을 확인할 수 있다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383759"/>
            <a:ext cx="3869882" cy="14137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75929"/>
            <a:ext cx="3772649" cy="14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Result</a:t>
            </a:r>
            <a:endParaRPr lang="ko-KR" altLang="en-US" sz="3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46428" y="3777938"/>
            <a:ext cx="7716772" cy="1752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Rifting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작용을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3D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 모델링한 또다른 코드이다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코드에서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Dimension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및 경계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초기 조건을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3D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로 변경하여 알맞게 설정할 시 제작할 수 있는 모형이며 실제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지구조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 운동에 근접하게 표현할 수 있지만 연산 시간이 크게 증가하며 고려해야할 사항이 많으므로 일정 수준의 기용 장비가 갖춰지고 숙련되었을 때 모델링하는 것이 좋다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52736"/>
            <a:ext cx="3071120" cy="25933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8" y="1480864"/>
            <a:ext cx="4394760" cy="176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설치 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</a:t>
            </a:r>
            <a:r>
              <a:rPr lang="en-US" altLang="ko-KR" sz="30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Vislt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설치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8784976" cy="1656184"/>
          </a:xfrm>
        </p:spPr>
        <p:txBody>
          <a:bodyPr anchor="ctr" anchorCtr="1"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Downloads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페이지에 들어가면 좌측 하단 사진의 화면이 나오게 되는데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</a:rPr>
              <a:t>Executables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를 선택하여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우측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하단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사진의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페이지로 이동한다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+mn-ea"/>
              </a:rPr>
            </a:br>
            <a:endParaRPr lang="ko-KR" altLang="en-US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8194" name="Picture 2" descr="https://lh3.googleusercontent.com/wB3QOjmDMePLo6XoYomyaTzP-1c9S4oLvhkepC4cOLGxVCSapoLIifHzu9cjylIfi2Za0vqvqpU2j6fyXqC0CDzxh__CI-hc2LauxTiHhxon3DNIco-662rpYYBwaihXVHJL4Rnuu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4" y="1412776"/>
            <a:ext cx="4589891" cy="295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4.googleusercontent.com/hnU497Kkzgc2Mc35aZJpaExhtjtwOTnD3votuR6LikcJEkwxedbXzaJXlzFtfowifwXHbZhI8s5Mlq7EvZzVi1ixnd13MefVHuFLJEC-dhWhxhYgfaM6q55e2ofdt81r9065e-HwI5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73" y="1413150"/>
            <a:ext cx="3459483" cy="29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설치 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</a:t>
            </a:r>
            <a:r>
              <a:rPr lang="en-US" altLang="ko-KR" sz="30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Vislt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설치</a:t>
            </a:r>
            <a:endParaRPr lang="ko-KR" altLang="en-US" sz="3000" dirty="0"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050" y="2055172"/>
            <a:ext cx="4320480" cy="2880320"/>
          </a:xfrm>
        </p:spPr>
        <p:txBody>
          <a:bodyPr anchor="ctr" anchorCtr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Executables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페이지를 아래로 내리면 버전과 장비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운용 체계에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따른 파일들을 받을 수 있다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+mn-ea"/>
              </a:rPr>
            </a:br>
            <a:endParaRPr lang="ko-KR" altLang="en-US" sz="14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7170" name="Picture 2" descr="https://lh4.googleusercontent.com/KY-CFRV4im1ajs13mFRTueGgevrgtOefegZBfmowThrlAYPDssTgNRsSCZlq-BEoXuVLx2KWmxBbFQamZj41HzRMfqIYixTEzI6gVtHGQc06nyXzpapoL77qSWww2lvy45OJOHRE9R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774" y="1052736"/>
            <a:ext cx="3542650" cy="48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784976" cy="100811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기반 프로그램의 설치 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- </a:t>
            </a:r>
            <a:r>
              <a:rPr lang="en-US" altLang="ko-KR" sz="30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Vislt</a:t>
            </a:r>
            <a:r>
              <a:rPr lang="en-US" altLang="ko-KR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3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설치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80528" y="4509120"/>
            <a:ext cx="9217024" cy="1584176"/>
          </a:xfrm>
        </p:spPr>
        <p:txBody>
          <a:bodyPr anchor="ctr" anchorCtr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cs typeface="Arial Unicode MS" panose="020B0604020202020204" pitchFamily="50" charset="-127"/>
              </a:rPr>
              <a:t>●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설치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파일의 다운로드가 끝나면 하단의 사진과 같은 아이콘이 만들어지며 이를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클릭하여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Vislt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설치를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+mn-ea"/>
              </a:rPr>
              <a:t>간단하게 수행하면 시각화 프로그램의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준비도 완료된다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146" name="Picture 2" descr="https://lh3.googleusercontent.com/rp63sP5l6HM84Nf29Ju4vvKr9cpGd4qZasIBcO6y6-MP6nK4_4krQ3P0CnF1TdzWgT5Pw3n_3pvHQeeix_3rnl-tbbA3amBFw8LGIzLZbgXu_FBOGiINAy5tyjBRieq1VA0EBljcA1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2856"/>
            <a:ext cx="278212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2522</Words>
  <Application>Microsoft Office PowerPoint</Application>
  <PresentationFormat>화면 슬라이드 쇼(4:3)</PresentationFormat>
  <Paragraphs>439</Paragraphs>
  <Slides>68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4" baseType="lpstr">
      <vt:lpstr>Arial Unicode MS</vt:lpstr>
      <vt:lpstr>HY견고딕</vt:lpstr>
      <vt:lpstr>맑은 고딕</vt:lpstr>
      <vt:lpstr>Arial</vt:lpstr>
      <vt:lpstr>Cambria Math</vt:lpstr>
      <vt:lpstr>Office 테마</vt:lpstr>
      <vt:lpstr>목차</vt:lpstr>
      <vt:lpstr>기반 프로그램의 설치</vt:lpstr>
      <vt:lpstr>기반 프로그램의 설치 - Docker</vt:lpstr>
      <vt:lpstr>기반 프로그램의 설치 - Docker</vt:lpstr>
      <vt:lpstr>기반 프로그램의 설치 - Docker</vt:lpstr>
      <vt:lpstr>기반 프로그램의 설치 - Vislt 설치</vt:lpstr>
      <vt:lpstr>기반 프로그램의 설치 - Vislt 설치</vt:lpstr>
      <vt:lpstr>기반 프로그램의 설치 - Vislt 설치</vt:lpstr>
      <vt:lpstr>기반 프로그램의 설치 - Vislt 설치</vt:lpstr>
      <vt:lpstr>기반 프로그램의 설치 - ASPECT 설치</vt:lpstr>
      <vt:lpstr>기반 프로그램의 설치 - ASPECT 설치</vt:lpstr>
      <vt:lpstr>Convection box Model - Setup</vt:lpstr>
      <vt:lpstr>Convection box Model - Setup</vt:lpstr>
      <vt:lpstr>Convection box Model - Setup</vt:lpstr>
      <vt:lpstr>Convection box Model - Setup</vt:lpstr>
      <vt:lpstr>Convection box Model - Setup</vt:lpstr>
      <vt:lpstr>Solving</vt:lpstr>
      <vt:lpstr>Solving</vt:lpstr>
      <vt:lpstr>Convection box Model - Result</vt:lpstr>
      <vt:lpstr>Convection box Model - Result</vt:lpstr>
      <vt:lpstr>Convection box Model - Result</vt:lpstr>
      <vt:lpstr>Composition Model - Setup</vt:lpstr>
      <vt:lpstr>Composition Model - Setup</vt:lpstr>
      <vt:lpstr>Composition Model - Setup</vt:lpstr>
      <vt:lpstr>Composition Model - Setup</vt:lpstr>
      <vt:lpstr>Composition Model - Setup</vt:lpstr>
      <vt:lpstr>Solving</vt:lpstr>
      <vt:lpstr>Composition Model - Result</vt:lpstr>
      <vt:lpstr>Composition Model - Result</vt:lpstr>
      <vt:lpstr>Composition Model - Result</vt:lpstr>
      <vt:lpstr>Composition Model - Result</vt:lpstr>
      <vt:lpstr>Rifting Model - Background</vt:lpstr>
      <vt:lpstr>Rifting Model - Background</vt:lpstr>
      <vt:lpstr>Rifting Model - Background</vt:lpstr>
      <vt:lpstr>Rifting Model - Background</vt:lpstr>
      <vt:lpstr>Rifting Model - Background</vt:lpstr>
      <vt:lpstr>Rifting Model - Setup</vt:lpstr>
      <vt:lpstr>Rifting Model - Setup</vt:lpstr>
      <vt:lpstr>Rifting Model - Setup</vt:lpstr>
      <vt:lpstr>Rifting Model - Setup</vt:lpstr>
      <vt:lpstr>Rifting Model - Setup</vt:lpstr>
      <vt:lpstr>Rifting Model - Setup</vt:lpstr>
      <vt:lpstr>Rifting Model - Setup</vt:lpstr>
      <vt:lpstr>Rifting Model - Setup</vt:lpstr>
      <vt:lpstr>Rifting Model - Setup</vt:lpstr>
      <vt:lpstr>Rifting Model - Setup</vt:lpstr>
      <vt:lpstr>Rifting Model - Setup</vt:lpstr>
      <vt:lpstr>Rifting Model - Setup</vt:lpstr>
      <vt:lpstr>Rifting Model - Setup</vt:lpstr>
      <vt:lpstr>Rifting Model - Setup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Geodynamics</cp:lastModifiedBy>
  <cp:revision>113</cp:revision>
  <dcterms:created xsi:type="dcterms:W3CDTF">2006-10-05T04:04:58Z</dcterms:created>
  <dcterms:modified xsi:type="dcterms:W3CDTF">2020-07-30T11:51:22Z</dcterms:modified>
</cp:coreProperties>
</file>