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4" r:id="rId19"/>
    <p:sldId id="275" r:id="rId20"/>
    <p:sldId id="278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CD6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77485" autoAdjust="0"/>
  </p:normalViewPr>
  <p:slideViewPr>
    <p:cSldViewPr snapToGrid="0">
      <p:cViewPr varScale="1">
        <p:scale>
          <a:sx n="46" d="100"/>
          <a:sy n="46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587A-FD64-4937-A3BC-36C8936AB68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AC63-AD22-4AC0-ADDA-103DE9CF6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C779-C73D-4FE4-8219-CE513A3FE9B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752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버튼을 클릭한 결과입니다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역시 아주 직관적인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로 구성하여 유저가 </a:t>
            </a:r>
            <a:r>
              <a:rPr lang="ko-KR" altLang="en-US" baseline="0" dirty="0" err="1" smtClean="0"/>
              <a:t>헤멜</a:t>
            </a:r>
            <a:r>
              <a:rPr lang="ko-KR" altLang="en-US" baseline="0" dirty="0" smtClean="0"/>
              <a:t> 일이 없습니다</a:t>
            </a:r>
            <a:r>
              <a:rPr lang="en-US" altLang="ko-KR" baseline="0" dirty="0" smtClean="0"/>
              <a:t>. Get</a:t>
            </a:r>
            <a:r>
              <a:rPr lang="ko-KR" altLang="en-US" baseline="0" dirty="0" smtClean="0"/>
              <a:t>방식으로 요청할 경우에 로그인 화면이 나타나게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아이디와 비밀번호를 입력 후 로그인 버튼을 누를 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방식으로 컨트롤러에 전달됩니다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컨트롤러에선 서비스객체와 </a:t>
            </a:r>
            <a:r>
              <a:rPr lang="en-US" altLang="ko-KR" baseline="0" dirty="0" err="1" smtClean="0"/>
              <a:t>dao</a:t>
            </a:r>
            <a:r>
              <a:rPr lang="ko-KR" altLang="en-US" baseline="0" dirty="0" smtClean="0"/>
              <a:t>객체를 통해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가능한지 </a:t>
            </a:r>
            <a:r>
              <a:rPr lang="ko-KR" altLang="en-US" baseline="0" dirty="0" err="1" smtClean="0"/>
              <a:t>오라클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연동하여 확인 후 </a:t>
            </a:r>
            <a:r>
              <a:rPr lang="ko-KR" altLang="en-US" baseline="0" dirty="0" err="1" smtClean="0"/>
              <a:t>뷰에</a:t>
            </a:r>
            <a:r>
              <a:rPr lang="ko-KR" altLang="en-US" baseline="0" dirty="0" smtClean="0"/>
              <a:t> 결과를 전송하게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세션을 통해 </a:t>
            </a:r>
            <a:r>
              <a:rPr lang="ko-KR" altLang="en-US" baseline="0" dirty="0" err="1" smtClean="0"/>
              <a:t>로그인을</a:t>
            </a:r>
            <a:r>
              <a:rPr lang="ko-KR" altLang="en-US" baseline="0" dirty="0" smtClean="0"/>
              <a:t> 유지하는 기능은 추후 구현할 계획입니다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6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 버튼을 클릭한 결과입니다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현재는 간단하게 아이디 비밀번호 이름만 있어도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가능하게 했으나 추후 추가적인 정보를 요청하도록 구현할 계획입니다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로그인 화면과 동일하게 </a:t>
            </a:r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방식으로 요청될 경우 회원가입 화면이 나타나게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가입 정보를 입력 후 로그인 버튼을 누를 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방식으로 컨트롤러에 전달되어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컨트롤러에선 </a:t>
            </a:r>
            <a:r>
              <a:rPr lang="en-US" altLang="ko-KR" baseline="0" dirty="0" err="1" smtClean="0"/>
              <a:t>vo</a:t>
            </a:r>
            <a:r>
              <a:rPr lang="ko-KR" altLang="en-US" baseline="0" dirty="0" smtClean="0"/>
              <a:t>에 정보를 저장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서비스 객체와 </a:t>
            </a:r>
            <a:r>
              <a:rPr lang="en-US" altLang="ko-KR" baseline="0" dirty="0" err="1" smtClean="0"/>
              <a:t>dao</a:t>
            </a:r>
            <a:r>
              <a:rPr lang="ko-KR" altLang="en-US" baseline="0" dirty="0" smtClean="0"/>
              <a:t>를 통해 </a:t>
            </a:r>
            <a:r>
              <a:rPr lang="ko-KR" altLang="en-US" baseline="0" dirty="0" err="1" smtClean="0"/>
              <a:t>오라클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정보가 저장됩니다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관련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는 다음과 같이 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전달된 </a:t>
            </a:r>
            <a:r>
              <a:rPr lang="en-US" altLang="ko-KR" baseline="0" dirty="0" smtClean="0"/>
              <a:t>id, pw</a:t>
            </a:r>
            <a:r>
              <a:rPr lang="ko-KR" altLang="en-US" baseline="0" dirty="0" smtClean="0"/>
              <a:t>와 동일한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가 존재 시 로그인 처리가 되도록 하였으며 회원가입 시 </a:t>
            </a:r>
            <a:r>
              <a:rPr lang="en-US" altLang="ko-KR" baseline="0" dirty="0" smtClean="0"/>
              <a:t>id, pw, </a:t>
            </a:r>
            <a:r>
              <a:rPr lang="ko-KR" altLang="en-US" baseline="0" dirty="0" smtClean="0"/>
              <a:t>이름이 모두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에 저장되도록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문을 구현하였습니다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2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로그인관련</a:t>
            </a:r>
            <a:r>
              <a:rPr lang="ko-KR" altLang="en-US" dirty="0" smtClean="0"/>
              <a:t> 컨트롤러에서 </a:t>
            </a:r>
            <a:r>
              <a:rPr lang="en-US" altLang="ko-KR" dirty="0" err="1" smtClean="0"/>
              <a:t>ModelAndView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객체의 </a:t>
            </a:r>
            <a:r>
              <a:rPr lang="en-US" altLang="ko-KR" dirty="0" err="1" smtClean="0"/>
              <a:t>setViewName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다음과 같은 화면이 </a:t>
            </a:r>
            <a:r>
              <a:rPr lang="ko-KR" altLang="en-US" dirty="0" err="1" smtClean="0"/>
              <a:t>나타나게됩니다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우리 강아지는요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우리 고양이는요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글씨를 클릭 시 각 게시판으로 이동하도록 구현하였으나 추후 이미지 </a:t>
            </a:r>
            <a:r>
              <a:rPr lang="ko-KR" altLang="en-US" dirty="0" err="1" smtClean="0"/>
              <a:t>클릭시에</a:t>
            </a:r>
            <a:r>
              <a:rPr lang="ko-KR" altLang="en-US" baseline="0" dirty="0" smtClean="0"/>
              <a:t> 해당 게시판으로 이동하도록 구현할 계획입니다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로그인 화면에서와 동일하게 </a:t>
            </a:r>
            <a:r>
              <a:rPr lang="en-US" altLang="ko-KR" dirty="0" smtClean="0"/>
              <a:t>JSP</a:t>
            </a:r>
            <a:r>
              <a:rPr lang="ko-KR" altLang="en-US" baseline="0" dirty="0" smtClean="0"/>
              <a:t> 파일에 버튼타입을 적용해 </a:t>
            </a:r>
            <a:r>
              <a:rPr lang="en-US" altLang="ko-KR" baseline="0" dirty="0" err="1" smtClean="0"/>
              <a:t>jstl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자바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스크립트릿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코드를 통해 받아온 프로젝트 기본 경로에 로그인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과 회원가입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연동시켰습니다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우리강아지는요 페이지로 이동했을 때 나타나는 페이지입니다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리스트형태로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게시글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받아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에 전달하게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글쓰기 버튼을 누르면 글을 작성하는 페이지로 이동하여 글을 작성할 수 있으나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구축하지 못해 생략하겠습니다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중요한 점은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작성 후 전달할 때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방식을 사용하면 </a:t>
            </a:r>
            <a:r>
              <a:rPr lang="ko-KR" altLang="en-US" dirty="0" err="1" smtClean="0"/>
              <a:t>안된다는</a:t>
            </a:r>
            <a:r>
              <a:rPr lang="ko-KR" altLang="en-US" dirty="0" smtClean="0"/>
              <a:t> 점입니다</a:t>
            </a:r>
            <a:r>
              <a:rPr lang="en-US" altLang="ko-KR" dirty="0" smtClean="0"/>
              <a:t>. Get</a:t>
            </a:r>
            <a:r>
              <a:rPr lang="ko-KR" altLang="en-US" dirty="0" smtClean="0"/>
              <a:t>방식은 전달할 수 있는 데이터의 길이에 한계가 있어 글이 정상적으로 전달되지 않을 수도 있기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 더 나은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세션 연동 아이디 등록 등의 구현을 진행할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게시판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구조와 </a:t>
            </a:r>
            <a:r>
              <a:rPr lang="ko-KR" altLang="en-US" baseline="0" dirty="0" err="1" smtClean="0"/>
              <a:t>게시글</a:t>
            </a:r>
            <a:r>
              <a:rPr lang="ko-KR" altLang="en-US" baseline="0" dirty="0" smtClean="0"/>
              <a:t> 작성시의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구조입니다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db-config.xml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alias</a:t>
            </a:r>
            <a:r>
              <a:rPr lang="ko-KR" altLang="en-US" baseline="0" dirty="0" smtClean="0"/>
              <a:t>를 정해 </a:t>
            </a:r>
            <a:r>
              <a:rPr lang="en-US" altLang="ko-KR" baseline="0" dirty="0" smtClean="0"/>
              <a:t>sql-mapping.xml </a:t>
            </a:r>
            <a:r>
              <a:rPr lang="ko-KR" altLang="en-US" baseline="0" dirty="0" smtClean="0"/>
              <a:t>파일에 </a:t>
            </a:r>
            <a:r>
              <a:rPr lang="en-US" altLang="ko-KR" baseline="0" dirty="0" smtClean="0"/>
              <a:t>mapper</a:t>
            </a:r>
            <a:r>
              <a:rPr lang="ko-KR" altLang="en-US" baseline="0" dirty="0" smtClean="0"/>
              <a:t>로 전달합니다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결과 타입이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타입으로 자동 변환됩니다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mybatis_spring.xml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대한 정보를 주입하고</a:t>
            </a:r>
            <a:r>
              <a:rPr lang="en-US" altLang="ko-KR" baseline="0" dirty="0" smtClean="0"/>
              <a:t> @annotation </a:t>
            </a:r>
            <a:r>
              <a:rPr lang="ko-KR" altLang="en-US" baseline="0" dirty="0" smtClean="0"/>
              <a:t>사용을 위해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64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mybatis_spring.xml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대한 정보를 주입하고</a:t>
            </a:r>
            <a:r>
              <a:rPr lang="en-US" altLang="ko-KR" baseline="0" dirty="0" smtClean="0"/>
              <a:t> @annotation </a:t>
            </a:r>
            <a:r>
              <a:rPr lang="ko-KR" altLang="en-US" baseline="0" dirty="0" smtClean="0"/>
              <a:t>사용을 위해 다음과 같이 등록합니다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2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초기화면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로그인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회원가입</a:t>
            </a:r>
            <a:r>
              <a:rPr lang="en-US" altLang="ko-KR" baseline="0" dirty="0" smtClean="0"/>
              <a:t>) – </a:t>
            </a:r>
            <a:r>
              <a:rPr lang="ko-KR" altLang="en-US" baseline="0" dirty="0" err="1" smtClean="0"/>
              <a:t>메인페이지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게시판으로 이어지는 결과를 보입니다</a:t>
            </a:r>
            <a:r>
              <a:rPr lang="en-US" altLang="ko-KR" baseline="0" dirty="0" smtClean="0"/>
              <a:t>.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게시판 기능을 이용한 원활한 소통 활성화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타깃 그룹 선정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고객의 필요와 욕구 조사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디자인을 통한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접근성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확대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정보 요구로 간단한 회원가입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연동을 통한 회원 정보 관리</a:t>
            </a:r>
          </a:p>
          <a:p>
            <a:r>
              <a:rPr lang="ko-KR" altLang="en-US" dirty="0" smtClean="0"/>
              <a:t>에서</a:t>
            </a:r>
            <a:r>
              <a:rPr lang="ko-KR" altLang="en-US" baseline="0" dirty="0" smtClean="0"/>
              <a:t> 성공적인 결과를 보였습니다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9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게시판 </a:t>
            </a:r>
            <a:r>
              <a:rPr lang="en-US" altLang="ko-KR" dirty="0" smtClean="0"/>
              <a:t>UI,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세션을 통한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정보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 증가 등 보완해야 할 점이 많습니다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구축 예정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제안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 통해 로그인 유지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연동을 통한 동물병원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산책로 등의 정보 표시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자세한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민감할 수도 있는 정보 공유를 위한 쪽지 기능 추가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게시글에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 첨부 기능 추가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반려동물 일정 저장을 위한 캘린더 기능 추가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 추가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반려동물 프로필 기능 추가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반려동물 관련상품 쇼핑 기능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반려동물</a:t>
            </a:r>
            <a:r>
              <a:rPr lang="ko-KR" altLang="en-US" baseline="0" dirty="0" smtClean="0"/>
              <a:t>과 함께하는 가구수는 지속적으로 증가하는 추세이고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최근 역대 최다 반려동물 가구수를 돌파하였습니다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7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나아가 단순 플랫폼에서 멈추는 것이 아닌 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에브리타임으로</a:t>
            </a:r>
            <a:r>
              <a:rPr lang="ko-KR" altLang="en-US" baseline="0" dirty="0" smtClean="0"/>
              <a:t> 성장할 어플리케이션의 구현을 계획하고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4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반려동물 가구가 증가한 만큼 각종 반려동물 관련 사건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사고가 증가하고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유기되는 반려동물 또한 증가하고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반려동물을 키우는데 있어 기본적인 소양 부족으로 주변에 민폐가 되거나 반려동물 교육 부족으로 인한 갈등이 증가하는 사례가 많습니다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0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그렇다고 정보를 쉽게 얻을 수 있는 것도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정보량은 반려동물 가구 수가 증가한 것에 비해 턱없이</a:t>
            </a:r>
            <a:r>
              <a:rPr lang="ko-KR" altLang="en-US" baseline="0" dirty="0" smtClean="0"/>
              <a:t> 부족합니다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관련 플랫폼도 아직 부족합니다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멍냥멍냥은</a:t>
            </a:r>
            <a:r>
              <a:rPr lang="ko-KR" altLang="en-US" baseline="0" dirty="0" smtClean="0"/>
              <a:t> 이러한 현상을 해소하기 위해 기획된 </a:t>
            </a:r>
            <a:r>
              <a:rPr lang="ko-KR" altLang="en-US" baseline="0" dirty="0" err="1" smtClean="0"/>
              <a:t>세미프로젝트입니다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6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멍냥멍냥은</a:t>
            </a:r>
            <a:r>
              <a:rPr lang="ko-KR" altLang="en-US" dirty="0" smtClean="0"/>
              <a:t> 원활화된 게시판</a:t>
            </a:r>
            <a:r>
              <a:rPr lang="ko-KR" altLang="en-US" baseline="0" dirty="0" smtClean="0"/>
              <a:t>에 다양한 반려동물 가구들이 정보를 공유하고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일상을 나누며 더 나은 반려생활을 하는 것을 가장 우선으로 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고객이 정해져 있는 만큼 다양한</a:t>
            </a:r>
            <a:r>
              <a:rPr lang="ko-KR" altLang="en-US" baseline="0" dirty="0" smtClean="0"/>
              <a:t> 연령대의 고객층을 위해 직관적인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디자인하여 누구나 쉽게 접근할 수 있도록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메인페이지입니다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누구나 쉽게 이해할 수 있는 간단한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디자인을 통한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확대했습니다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 프레임워크를 기반으로</a:t>
            </a:r>
            <a:r>
              <a:rPr lang="ko-KR" altLang="en-US" baseline="0" dirty="0" smtClean="0"/>
              <a:t> 모델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방식을 채택해 메인 페이지를 제작하였습니다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프로젝트 구조는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컨트롤러와 </a:t>
            </a:r>
            <a:r>
              <a:rPr lang="en-US" altLang="ko-KR" baseline="0" dirty="0" smtClean="0"/>
              <a:t>DAO, VO, </a:t>
            </a:r>
            <a:r>
              <a:rPr lang="ko-KR" altLang="en-US" baseline="0" dirty="0" smtClean="0"/>
              <a:t>서비스 객체로 구분하고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파일과 화면을 구성하는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smtClean="0"/>
              <a:t>파일로 이루어져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4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페이지의 컨트롤러는 다음과 같이 간단히 표현하였습니다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JSP</a:t>
            </a:r>
            <a:r>
              <a:rPr lang="ko-KR" altLang="en-US" baseline="0" dirty="0" smtClean="0"/>
              <a:t> 파일에 버튼타입을 적용해 </a:t>
            </a:r>
            <a:r>
              <a:rPr lang="en-US" altLang="ko-KR" baseline="0" dirty="0" err="1" smtClean="0"/>
              <a:t>jstl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자바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스크립트릿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코드를 통해 받아온 프로젝트 기본 경로에 로그인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과 회원가입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연동시켰습니다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AC63-AD22-4AC0-ADDA-103DE9CF6032}" type="slidenum">
              <a:rPr lang="ko-KR" altLang="en-US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0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9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0018-9D9A-4A6B-B434-61B7825B66C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B178-71D1-4A7B-B524-5188AC35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6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5" Type="http://schemas.microsoft.com/office/2007/relationships/hdphoto" Target="../media/hdphoto4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DC64BEA-8F96-4AD0-9343-EEE1AC5F61B5}"/>
              </a:ext>
            </a:extLst>
          </p:cNvPr>
          <p:cNvSpPr/>
          <p:nvPr/>
        </p:nvSpPr>
        <p:spPr>
          <a:xfrm>
            <a:off x="0" y="3896675"/>
            <a:ext cx="12192000" cy="3018722"/>
          </a:xfrm>
          <a:prstGeom prst="rect">
            <a:avLst/>
          </a:prstGeom>
          <a:solidFill>
            <a:srgbClr val="B1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4030" y="1010842"/>
            <a:ext cx="6494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44546A"/>
                </a:solidFill>
                <a:latin typeface="+mn-ea"/>
                <a:cs typeface="Arial Unicode MS" panose="020B0604020202020204" pitchFamily="50" charset="-127"/>
              </a:rPr>
              <a:t>세미프로젝트</a:t>
            </a:r>
            <a:r>
              <a:rPr lang="ko-KR" altLang="en-US" sz="4000" b="1" dirty="0" smtClean="0">
                <a:solidFill>
                  <a:srgbClr val="44546A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4000" b="1" dirty="0" err="1" smtClean="0">
                <a:solidFill>
                  <a:srgbClr val="44546A"/>
                </a:solidFill>
                <a:latin typeface="+mn-ea"/>
                <a:cs typeface="Arial Unicode MS" panose="020B0604020202020204" pitchFamily="50" charset="-127"/>
              </a:rPr>
              <a:t>기획안</a:t>
            </a:r>
            <a:endParaRPr lang="en-US" altLang="ko-KR" sz="4000" b="1" dirty="0" smtClean="0">
              <a:solidFill>
                <a:srgbClr val="44546A"/>
              </a:solidFill>
              <a:latin typeface="+mn-ea"/>
              <a:cs typeface="Arial Unicode MS" panose="020B0604020202020204" pitchFamily="50" charset="-127"/>
            </a:endParaRPr>
          </a:p>
          <a:p>
            <a:endParaRPr lang="en-US" altLang="ko-KR" sz="3200" dirty="0">
              <a:ln w="0"/>
              <a:solidFill>
                <a:srgbClr val="44546A"/>
              </a:solidFill>
              <a:latin typeface="+mn-ea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n w="0"/>
                <a:solidFill>
                  <a:srgbClr val="44546A"/>
                </a:solidFill>
                <a:latin typeface="+mn-ea"/>
                <a:cs typeface="Arial Unicode MS" panose="020B0604020202020204" pitchFamily="50" charset="-127"/>
              </a:rPr>
              <a:t>전국의 집사들을 위한 새로운 플랫폼</a:t>
            </a:r>
            <a:endParaRPr lang="en-US" altLang="ko-KR" sz="3000" dirty="0" smtClean="0">
              <a:ln w="0"/>
              <a:solidFill>
                <a:srgbClr val="44546A"/>
              </a:solidFill>
              <a:latin typeface="+mn-ea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err="1" smtClean="0">
                <a:ln w="0"/>
                <a:solidFill>
                  <a:srgbClr val="44546A"/>
                </a:solidFill>
                <a:latin typeface="+mn-ea"/>
                <a:cs typeface="Arial Unicode MS" panose="020B0604020202020204" pitchFamily="50" charset="-127"/>
              </a:rPr>
              <a:t>멍냥멍냥</a:t>
            </a:r>
            <a:endParaRPr lang="ko-KR" altLang="en-US" sz="3000" b="1" dirty="0">
              <a:ln w="0"/>
              <a:solidFill>
                <a:schemeClr val="accent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029" y="5638011"/>
            <a:ext cx="1017592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온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오프 연계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AI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활용 지능형 서비스 개발 세미 프로젝트 안내서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교육생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문병전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="" xmlns:a16="http://schemas.microsoft.com/office/drawing/2014/main" id="{6B460720-5D69-44A3-AD22-959EDAE56649}"/>
              </a:ext>
            </a:extLst>
          </p:cNvPr>
          <p:cNvGrpSpPr/>
          <p:nvPr/>
        </p:nvGrpSpPr>
        <p:grpSpPr>
          <a:xfrm>
            <a:off x="854029" y="706169"/>
            <a:ext cx="3600000" cy="108000"/>
            <a:chOff x="7633698" y="5985972"/>
            <a:chExt cx="3600000" cy="108000"/>
          </a:xfrm>
        </p:grpSpPr>
        <p:pic>
          <p:nvPicPr>
            <p:cNvPr id="12" name="Object 4">
              <a:extLst>
                <a:ext uri="{FF2B5EF4-FFF2-40B4-BE49-F238E27FC236}">
                  <a16:creationId xmlns="" xmlns:a16="http://schemas.microsoft.com/office/drawing/2014/main" id="{4CEC4349-0758-4B31-A817-6E7AC464D805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33698" y="5985972"/>
              <a:ext cx="3600000" cy="108000"/>
            </a:xfrm>
            <a:prstGeom prst="rect">
              <a:avLst/>
            </a:prstGeom>
          </p:spPr>
        </p:pic>
      </p:grp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7AEF55-5171-4D61-86C9-983CD120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초기 </a:t>
            </a:r>
            <a:r>
              <a:rPr lang="ko-KR" altLang="en-US" sz="2200" dirty="0">
                <a:solidFill>
                  <a:prstClr val="white"/>
                </a:solidFill>
              </a:rPr>
              <a:t>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5" y="1180190"/>
            <a:ext cx="5885383" cy="4998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3" y="1700138"/>
            <a:ext cx="5132455" cy="1066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6" y="3093762"/>
            <a:ext cx="5143213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로그인 </a:t>
            </a:r>
            <a:r>
              <a:rPr lang="ko-KR" altLang="en-US" sz="2200" dirty="0">
                <a:solidFill>
                  <a:prstClr val="white"/>
                </a:solidFill>
              </a:rPr>
              <a:t>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0190"/>
            <a:ext cx="5885384" cy="49987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4" y="1700138"/>
            <a:ext cx="5051391" cy="41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0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회원가입 </a:t>
            </a:r>
            <a:r>
              <a:rPr lang="ko-KR" altLang="en-US" sz="2200" dirty="0">
                <a:solidFill>
                  <a:prstClr val="white"/>
                </a:solidFill>
              </a:rPr>
              <a:t>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0190"/>
            <a:ext cx="5885384" cy="49987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25" y="1180190"/>
            <a:ext cx="5885384" cy="4998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94" y="1700138"/>
            <a:ext cx="5088172" cy="22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로그인</a:t>
            </a:r>
            <a:r>
              <a:rPr lang="en-US" altLang="ko-KR" sz="2200" dirty="0" smtClean="0">
                <a:solidFill>
                  <a:prstClr val="white"/>
                </a:solidFill>
              </a:rPr>
              <a:t>, </a:t>
            </a:r>
            <a:r>
              <a:rPr lang="ko-KR" altLang="en-US" sz="2200" dirty="0" smtClean="0">
                <a:solidFill>
                  <a:prstClr val="white"/>
                </a:solidFill>
              </a:rPr>
              <a:t>회원가입 관련 </a:t>
            </a:r>
            <a:r>
              <a:rPr lang="en-US" altLang="ko-KR" sz="2200" dirty="0" smtClean="0">
                <a:solidFill>
                  <a:prstClr val="white"/>
                </a:solidFill>
              </a:rPr>
              <a:t>DB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0190"/>
            <a:ext cx="5885384" cy="49987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25" y="1180190"/>
            <a:ext cx="5885384" cy="4998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6" y="1700138"/>
            <a:ext cx="5327844" cy="37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메인 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0190"/>
            <a:ext cx="5885384" cy="4998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6" y="1700137"/>
            <a:ext cx="5163915" cy="20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7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메인 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8087"/>
            <a:ext cx="5885384" cy="49908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4" y="1555134"/>
            <a:ext cx="5160592" cy="21474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6" y="3870048"/>
            <a:ext cx="5172437" cy="21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메인 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4" y="1188087"/>
            <a:ext cx="5885384" cy="49908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96" y="1584048"/>
            <a:ext cx="5373092" cy="40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03. </a:t>
            </a:r>
            <a:r>
              <a:rPr lang="ko-KR" altLang="en-US" sz="4000" b="1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메인 페이지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4" y="1954971"/>
            <a:ext cx="5635041" cy="3362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46" y="1954971"/>
            <a:ext cx="5641806" cy="33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04. </a:t>
            </a:r>
            <a:r>
              <a:rPr lang="ko-KR" altLang="en-US" sz="4000" b="1" dirty="0">
                <a:solidFill>
                  <a:prstClr val="white"/>
                </a:solidFill>
              </a:rPr>
              <a:t>결과</a:t>
            </a:r>
            <a:r>
              <a:rPr lang="en-US" altLang="ko-KR" sz="4000" b="1" dirty="0">
                <a:solidFill>
                  <a:prstClr val="white"/>
                </a:solidFill>
              </a:rPr>
              <a:t>/</a:t>
            </a:r>
            <a:r>
              <a:rPr lang="ko-KR" altLang="en-US" sz="4000" b="1" dirty="0">
                <a:solidFill>
                  <a:prstClr val="white"/>
                </a:solidFill>
              </a:rPr>
              <a:t>보완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결과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88" y="4062202"/>
            <a:ext cx="3240000" cy="27518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88" y="1288991"/>
            <a:ext cx="3240000" cy="27518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68" y="1288991"/>
            <a:ext cx="3240000" cy="275187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5564771" y="4213799"/>
            <a:ext cx="321714" cy="343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68" y="4062202"/>
            <a:ext cx="3240000" cy="27518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8348" y="1288991"/>
            <a:ext cx="3240000" cy="2747530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9658908" y="4187796"/>
            <a:ext cx="321714" cy="343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48" y="4062202"/>
            <a:ext cx="3240000" cy="27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04. </a:t>
            </a:r>
            <a:r>
              <a:rPr lang="ko-KR" altLang="en-US" sz="4000" b="1" dirty="0">
                <a:solidFill>
                  <a:prstClr val="white"/>
                </a:solidFill>
              </a:rPr>
              <a:t>결과</a:t>
            </a:r>
            <a:r>
              <a:rPr lang="en-US" altLang="ko-KR" sz="4000" b="1" dirty="0">
                <a:solidFill>
                  <a:prstClr val="white"/>
                </a:solidFill>
              </a:rPr>
              <a:t>/</a:t>
            </a:r>
            <a:r>
              <a:rPr lang="ko-KR" altLang="en-US" sz="4000" b="1" dirty="0">
                <a:solidFill>
                  <a:prstClr val="white"/>
                </a:solidFill>
              </a:rPr>
              <a:t>보완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보완점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19" y="1251179"/>
            <a:ext cx="6217340" cy="5272323"/>
          </a:xfrm>
          <a:prstGeom prst="rect">
            <a:avLst/>
          </a:prstGeom>
        </p:spPr>
      </p:pic>
      <p:sp>
        <p:nvSpPr>
          <p:cNvPr id="2" name="구름 모양 설명선 1"/>
          <p:cNvSpPr/>
          <p:nvPr/>
        </p:nvSpPr>
        <p:spPr>
          <a:xfrm>
            <a:off x="7981260" y="3672131"/>
            <a:ext cx="2669391" cy="1367898"/>
          </a:xfrm>
          <a:prstGeom prst="cloudCallout">
            <a:avLst>
              <a:gd name="adj1" fmla="val -72380"/>
              <a:gd name="adj2" fmla="val 4427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내 글은 아무도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안본건가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구름 모양 설명선 15"/>
          <p:cNvSpPr/>
          <p:nvPr/>
        </p:nvSpPr>
        <p:spPr>
          <a:xfrm>
            <a:off x="882127" y="3672131"/>
            <a:ext cx="2528047" cy="1367898"/>
          </a:xfrm>
          <a:prstGeom prst="cloudCallout">
            <a:avLst>
              <a:gd name="adj1" fmla="val 71003"/>
              <a:gd name="adj2" fmla="val 4950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내 아이디는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cat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인데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다르네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219263" y="-63013"/>
            <a:ext cx="92483" cy="6983169"/>
            <a:chOff x="7828895" y="-94519"/>
            <a:chExt cx="138724" cy="104747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8895" y="-94519"/>
              <a:ext cx="138724" cy="104747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2675" y="2979486"/>
            <a:ext cx="3028571" cy="907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40444" y="2446512"/>
            <a:ext cx="823241" cy="823241"/>
            <a:chOff x="7260665" y="3669767"/>
            <a:chExt cx="1234861" cy="1234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665" y="3669767"/>
              <a:ext cx="1234861" cy="1234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0085" y="1317272"/>
            <a:ext cx="823959" cy="823959"/>
            <a:chOff x="7260126" y="1975907"/>
            <a:chExt cx="1235939" cy="1235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0126" y="1975907"/>
              <a:ext cx="1235939" cy="1235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40743" y="4702956"/>
            <a:ext cx="822641" cy="822641"/>
            <a:chOff x="7261114" y="7054433"/>
            <a:chExt cx="1233962" cy="12339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1114" y="7054433"/>
              <a:ext cx="1233962" cy="12339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0444" y="3575033"/>
            <a:ext cx="822641" cy="822641"/>
            <a:chOff x="7260665" y="5362549"/>
            <a:chExt cx="1233962" cy="12339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0665" y="5362549"/>
              <a:ext cx="1233962" cy="123396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00D25C2-2299-4DFE-837E-66B3853AD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70000" y="2930252"/>
            <a:ext cx="2692400" cy="77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1BC7CA-55BB-443D-9104-2AA826A9BC81}"/>
              </a:ext>
            </a:extLst>
          </p:cNvPr>
          <p:cNvSpPr txBox="1"/>
          <p:nvPr/>
        </p:nvSpPr>
        <p:spPr>
          <a:xfrm>
            <a:off x="6204251" y="145334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ko-KR" sz="3200" b="1" dirty="0">
                <a:solidFill>
                  <a:prstClr val="white"/>
                </a:solidFill>
                <a:latin typeface="+mj-ea"/>
                <a:ea typeface="+mj-ea"/>
              </a:rPr>
              <a:t>01</a:t>
            </a:r>
            <a:r>
              <a:rPr lang="en-US" altLang="ko-KR" sz="3200" dirty="0" smtClean="0">
                <a:solidFill>
                  <a:prstClr val="white"/>
                </a:solidFill>
                <a:latin typeface="+mj-ea"/>
                <a:ea typeface="+mj-ea"/>
              </a:rPr>
              <a:t>. </a:t>
            </a:r>
            <a:r>
              <a:rPr lang="ko-KR" altLang="en-US" sz="3200" dirty="0" smtClean="0">
                <a:solidFill>
                  <a:prstClr val="white"/>
                </a:solidFill>
                <a:latin typeface="+mj-ea"/>
                <a:ea typeface="+mj-ea"/>
              </a:rPr>
              <a:t>개요</a:t>
            </a:r>
            <a:endParaRPr lang="ko-KR" altLang="en-US" sz="32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FCD91B3-2195-4AF8-B8AD-F3DBDEA66763}"/>
              </a:ext>
            </a:extLst>
          </p:cNvPr>
          <p:cNvSpPr txBox="1"/>
          <p:nvPr/>
        </p:nvSpPr>
        <p:spPr>
          <a:xfrm>
            <a:off x="6204251" y="2581132"/>
            <a:ext cx="501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ko-KR" sz="3200" b="1" dirty="0">
                <a:solidFill>
                  <a:prstClr val="white"/>
                </a:solidFill>
                <a:latin typeface="+mn-ea"/>
              </a:rPr>
              <a:t>02</a:t>
            </a:r>
            <a:r>
              <a:rPr lang="en-US" altLang="ko-KR" sz="3200" dirty="0">
                <a:solidFill>
                  <a:prstClr val="white"/>
                </a:solidFill>
                <a:latin typeface="+mn-ea"/>
              </a:rPr>
              <a:t>. </a:t>
            </a:r>
            <a:r>
              <a:rPr lang="ko-KR" altLang="en-US" sz="3200" dirty="0" smtClean="0">
                <a:solidFill>
                  <a:prstClr val="white"/>
                </a:solidFill>
                <a:latin typeface="+mn-ea"/>
              </a:rPr>
              <a:t>프로젝트 주제 및 내용</a:t>
            </a:r>
            <a:endParaRPr lang="ko-KR" altLang="en-US" sz="3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B0822D8-86B3-4EC6-A58F-1DCEF3C6F0F2}"/>
              </a:ext>
            </a:extLst>
          </p:cNvPr>
          <p:cNvSpPr txBox="1"/>
          <p:nvPr/>
        </p:nvSpPr>
        <p:spPr>
          <a:xfrm>
            <a:off x="6204251" y="3687802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ko-KR" sz="3200" b="1" dirty="0">
                <a:solidFill>
                  <a:prstClr val="white"/>
                </a:solidFill>
                <a:latin typeface="+mn-ea"/>
              </a:rPr>
              <a:t>03</a:t>
            </a:r>
            <a:r>
              <a:rPr lang="en-US" altLang="ko-KR" sz="3200" dirty="0">
                <a:solidFill>
                  <a:prstClr val="white"/>
                </a:solidFill>
                <a:latin typeface="+mn-ea"/>
              </a:rPr>
              <a:t>. </a:t>
            </a:r>
            <a:r>
              <a:rPr lang="ko-KR" altLang="en-US" sz="3200" dirty="0" smtClean="0">
                <a:solidFill>
                  <a:prstClr val="white"/>
                </a:solidFill>
                <a:latin typeface="+mn-ea"/>
              </a:rPr>
              <a:t>주요 기능</a:t>
            </a:r>
            <a:endParaRPr lang="ko-KR" altLang="en-US" sz="3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8560E08-A759-4B8D-8C9A-FA57373EF62A}"/>
              </a:ext>
            </a:extLst>
          </p:cNvPr>
          <p:cNvSpPr txBox="1"/>
          <p:nvPr/>
        </p:nvSpPr>
        <p:spPr>
          <a:xfrm>
            <a:off x="6204251" y="4831822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ko-KR" sz="3200" b="1" dirty="0">
                <a:solidFill>
                  <a:prstClr val="white"/>
                </a:solidFill>
                <a:latin typeface="+mn-ea"/>
              </a:rPr>
              <a:t>04</a:t>
            </a:r>
            <a:r>
              <a:rPr lang="en-US" altLang="ko-KR" sz="3200" dirty="0">
                <a:solidFill>
                  <a:prstClr val="white"/>
                </a:solidFill>
                <a:latin typeface="+mn-ea"/>
              </a:rPr>
              <a:t>. </a:t>
            </a:r>
            <a:r>
              <a:rPr lang="ko-KR" altLang="en-US" sz="3200" dirty="0">
                <a:solidFill>
                  <a:prstClr val="white"/>
                </a:solidFill>
                <a:latin typeface="+mn-ea"/>
              </a:rPr>
              <a:t>결과</a:t>
            </a:r>
            <a:r>
              <a:rPr lang="en-US" altLang="ko-KR" sz="3200" dirty="0" smtClean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3200" dirty="0" smtClean="0">
                <a:solidFill>
                  <a:prstClr val="white"/>
                </a:solidFill>
                <a:latin typeface="+mn-ea"/>
              </a:rPr>
              <a:t>보완</a:t>
            </a:r>
            <a:endParaRPr lang="ko-KR" altLang="en-US" sz="32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026" name="Picture 2" descr="문제 icon 이미지 검색결과">
            <a:extLst>
              <a:ext uri="{FF2B5EF4-FFF2-40B4-BE49-F238E27FC236}">
                <a16:creationId xmlns="" xmlns:a16="http://schemas.microsoft.com/office/drawing/2014/main" id="{4147F899-7AD4-44C0-BD0B-65238AF0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35" b="95870" l="4565" r="95761">
                        <a14:foregroundMark x1="33913" y1="22065" x2="33913" y2="22065"/>
                        <a14:foregroundMark x1="36304" y1="55543" x2="36304" y2="55543"/>
                        <a14:foregroundMark x1="71630" y1="77717" x2="71630" y2="77717"/>
                        <a14:foregroundMark x1="94674" y1="95870" x2="94674" y2="95870"/>
                        <a14:foregroundMark x1="95761" y1="92391" x2="95761" y2="92391"/>
                        <a14:foregroundMark x1="30761" y1="3043" x2="30761" y2="3043"/>
                        <a14:foregroundMark x1="4565" y1="25000" x2="4565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05" y="2638154"/>
            <a:ext cx="461801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아이디어 icon 이미지 검색결과">
            <a:extLst>
              <a:ext uri="{FF2B5EF4-FFF2-40B4-BE49-F238E27FC236}">
                <a16:creationId xmlns="" xmlns:a16="http://schemas.microsoft.com/office/drawing/2014/main" id="{8E14E003-002F-4FEA-8A56-07AA1D26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874" b="96838" l="10000" r="90000">
                        <a14:foregroundMark x1="14186" y1="29881" x2="14186" y2="29881"/>
                        <a14:foregroundMark x1="45698" y1="3874" x2="45698" y2="3874"/>
                        <a14:foregroundMark x1="49651" y1="4111" x2="49651" y2="4111"/>
                        <a14:foregroundMark x1="54070" y1="80237" x2="54070" y2="80237"/>
                        <a14:foregroundMark x1="52674" y1="85217" x2="52674" y2="85217"/>
                        <a14:foregroundMark x1="53372" y1="88854" x2="53372" y2="88854"/>
                        <a14:foregroundMark x1="55698" y1="92569" x2="55698" y2="92569"/>
                        <a14:foregroundMark x1="50698" y1="96838" x2="50698" y2="96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05" y="3683000"/>
            <a:ext cx="490278" cy="6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회사 icon 이미지 검색결과">
            <a:extLst>
              <a:ext uri="{FF2B5EF4-FFF2-40B4-BE49-F238E27FC236}">
                <a16:creationId xmlns="" xmlns:a16="http://schemas.microsoft.com/office/drawing/2014/main" id="{D8443AB7-7DAB-4C77-B8C2-1CC751A1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1750" y1="15463" x2="41750" y2="15463"/>
                        <a14:foregroundMark x1="35667" y1="21920" x2="35667" y2="21920"/>
                        <a14:foregroundMark x1="21583" y1="20476" x2="21583" y2="20476"/>
                        <a14:foregroundMark x1="44417" y1="20986" x2="44417" y2="20986"/>
                        <a14:foregroundMark x1="46000" y1="35089" x2="46000" y2="35089"/>
                        <a14:foregroundMark x1="37083" y1="36958" x2="37083" y2="36958"/>
                        <a14:foregroundMark x1="24083" y1="36024" x2="24083" y2="36024"/>
                        <a14:foregroundMark x1="23667" y1="49023" x2="23667" y2="49023"/>
                        <a14:foregroundMark x1="33917" y1="49703" x2="33917" y2="49703"/>
                        <a14:foregroundMark x1="45333" y1="49703" x2="45333" y2="49703"/>
                        <a14:foregroundMark x1="64500" y1="43755" x2="64500" y2="43755"/>
                        <a14:foregroundMark x1="76167" y1="44180" x2="76167" y2="44180"/>
                        <a14:foregroundMark x1="74167" y1="60153" x2="74167" y2="60153"/>
                        <a14:foregroundMark x1="64333" y1="57434" x2="64333" y2="57434"/>
                        <a14:foregroundMark x1="63667" y1="70858" x2="63667" y2="70858"/>
                        <a14:foregroundMark x1="75750" y1="70688" x2="75750" y2="70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397000"/>
            <a:ext cx="672330" cy="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결과 icon 이미지 검색결과">
            <a:extLst>
              <a:ext uri="{FF2B5EF4-FFF2-40B4-BE49-F238E27FC236}">
                <a16:creationId xmlns="" xmlns:a16="http://schemas.microsoft.com/office/drawing/2014/main" id="{22B51C0F-FF4C-4ED0-898B-2BEC1BB6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778" b="99556" l="9778" r="89778">
                        <a14:foregroundMark x1="44000" y1="6222" x2="44000" y2="6222"/>
                        <a14:foregroundMark x1="53778" y1="2222" x2="53778" y2="2222"/>
                        <a14:foregroundMark x1="14667" y1="94222" x2="14667" y2="94222"/>
                        <a14:foregroundMark x1="47111" y1="99556" x2="47111" y2="99556"/>
                        <a14:foregroundMark x1="41778" y1="67111" x2="41778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97" y="4831822"/>
            <a:ext cx="572183" cy="5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04. </a:t>
            </a:r>
            <a:r>
              <a:rPr lang="ko-KR" altLang="en-US" sz="4000" b="1" dirty="0">
                <a:solidFill>
                  <a:prstClr val="white"/>
                </a:solidFill>
              </a:rPr>
              <a:t>결과</a:t>
            </a:r>
            <a:r>
              <a:rPr lang="en-US" altLang="ko-KR" sz="4000" b="1" dirty="0">
                <a:solidFill>
                  <a:prstClr val="white"/>
                </a:solidFill>
              </a:rPr>
              <a:t>/</a:t>
            </a:r>
            <a:r>
              <a:rPr lang="ko-KR" altLang="en-US" sz="4000" b="1" dirty="0">
                <a:solidFill>
                  <a:prstClr val="white"/>
                </a:solidFill>
              </a:rPr>
              <a:t>보완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추후 구축 예정 또는 제안</a:t>
            </a:r>
            <a:endParaRPr lang="en-US" sz="2200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19410" y="1018753"/>
            <a:ext cx="5178243" cy="5143017"/>
            <a:chOff x="667921" y="1837700"/>
            <a:chExt cx="4200525" cy="41719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921" y="1837700"/>
              <a:ext cx="4200525" cy="4171950"/>
            </a:xfrm>
            <a:prstGeom prst="rect">
              <a:avLst/>
            </a:prstGeom>
          </p:spPr>
        </p:pic>
        <p:sp>
          <p:nvSpPr>
            <p:cNvPr id="4" name="순서도: 페이지 연결자 3"/>
            <p:cNvSpPr/>
            <p:nvPr/>
          </p:nvSpPr>
          <p:spPr>
            <a:xfrm>
              <a:off x="1843790" y="2668249"/>
              <a:ext cx="1393040" cy="1663909"/>
            </a:xfrm>
            <a:prstGeom prst="flowChartOffpageConnector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5025" y="2668249"/>
              <a:ext cx="175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5">
                      <a:lumMod val="50000"/>
                    </a:schemeClr>
                  </a:solidFill>
                </a:rPr>
                <a:t>OO</a:t>
              </a:r>
              <a:r>
                <a:rPr lang="ko-KR" alt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동물병원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" name="모서리가 접힌 도형 6"/>
          <p:cNvSpPr/>
          <p:nvPr/>
        </p:nvSpPr>
        <p:spPr>
          <a:xfrm>
            <a:off x="1663908" y="2497919"/>
            <a:ext cx="3043003" cy="267368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500" b="1" dirty="0" smtClean="0"/>
              <a:t>혹시 괜찮으시다면 </a:t>
            </a:r>
            <a:endParaRPr lang="en-US" altLang="ko-KR" sz="2500" b="1" dirty="0" smtClean="0"/>
          </a:p>
          <a:p>
            <a:pPr algn="ctr"/>
            <a:r>
              <a:rPr lang="ko-KR" altLang="en-US" sz="2500" b="1" dirty="0" smtClean="0"/>
              <a:t>강아지 같이 </a:t>
            </a:r>
            <a:endParaRPr lang="en-US" altLang="ko-KR" sz="2500" b="1" dirty="0" smtClean="0"/>
          </a:p>
          <a:p>
            <a:pPr algn="ctr"/>
            <a:r>
              <a:rPr lang="ko-KR" altLang="en-US" sz="2500" b="1" dirty="0" smtClean="0"/>
              <a:t>산책시키러</a:t>
            </a:r>
            <a:endParaRPr lang="en-US" altLang="ko-KR" sz="2500" b="1" dirty="0" smtClean="0"/>
          </a:p>
          <a:p>
            <a:pPr algn="ctr"/>
            <a:r>
              <a:rPr lang="ko-KR" altLang="en-US" sz="2500" b="1" dirty="0" smtClean="0"/>
              <a:t>가실래요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20308" y="2774653"/>
            <a:ext cx="2271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+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04. </a:t>
            </a:r>
            <a:r>
              <a:rPr lang="ko-KR" altLang="en-US" sz="4000" b="1" dirty="0">
                <a:solidFill>
                  <a:prstClr val="white"/>
                </a:solidFill>
              </a:rPr>
              <a:t>결과</a:t>
            </a:r>
            <a:r>
              <a:rPr lang="en-US" altLang="ko-KR" sz="4000" b="1" dirty="0">
                <a:solidFill>
                  <a:prstClr val="white"/>
                </a:solidFill>
              </a:rPr>
              <a:t>/</a:t>
            </a:r>
            <a:r>
              <a:rPr lang="ko-KR" altLang="en-US" sz="4000" b="1" dirty="0">
                <a:solidFill>
                  <a:prstClr val="white"/>
                </a:solidFill>
              </a:rPr>
              <a:t>보완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추후 프로젝트 수행 방향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10500260" y="5424759"/>
            <a:ext cx="1617107" cy="1732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endParaRPr lang="en-US" altLang="ko-KR" sz="2000" b="1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endParaRPr lang="en-US" altLang="ko-KR" sz="2000" b="1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endParaRPr lang="en-US" sz="2000" b="1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r>
              <a:rPr lang="en-US" altLang="ko-KR" sz="1600" b="1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(</a:t>
            </a:r>
            <a:r>
              <a:rPr lang="ko-KR" altLang="en-US" sz="1600" b="1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구글</a:t>
            </a:r>
            <a:r>
              <a:rPr lang="ko-KR" altLang="en-US" sz="1600" b="1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 이미지</a:t>
            </a:r>
            <a:r>
              <a:rPr lang="en-US" altLang="ko-KR" sz="1600" b="1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)</a:t>
            </a:r>
            <a:endParaRPr lang="en-US" sz="1600" b="1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92585" y="1501538"/>
            <a:ext cx="2994737" cy="5105637"/>
            <a:chOff x="4492585" y="1501538"/>
            <a:chExt cx="2994737" cy="510563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8" t="11626" r="11825" b="11621"/>
            <a:stretch/>
          </p:blipFill>
          <p:spPr>
            <a:xfrm>
              <a:off x="4492585" y="1501538"/>
              <a:ext cx="2994737" cy="510563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5087043" y="3211626"/>
              <a:ext cx="1896718" cy="1786866"/>
              <a:chOff x="6870764" y="3331019"/>
              <a:chExt cx="2707766" cy="255094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7084058" y="3331019"/>
                <a:ext cx="2120363" cy="21203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1471" y="3685035"/>
                <a:ext cx="1885535" cy="1412332"/>
              </a:xfrm>
              <a:prstGeom prst="rect">
                <a:avLst/>
              </a:prstGeom>
            </p:spPr>
          </p:pic>
          <p:sp>
            <p:nvSpPr>
              <p:cNvPr id="9" name="Object 2">
                <a:extLst>
                  <a:ext uri="{FF2B5EF4-FFF2-40B4-BE49-F238E27FC236}">
                    <a16:creationId xmlns="" xmlns:a16="http://schemas.microsoft.com/office/drawing/2014/main" id="{4DBD4965-9FC2-4AD0-96E1-78BEAB27B8D5}"/>
                  </a:ext>
                </a:extLst>
              </p:cNvPr>
              <p:cNvSpPr txBox="1"/>
              <p:nvPr/>
            </p:nvSpPr>
            <p:spPr>
              <a:xfrm>
                <a:off x="6870764" y="5516388"/>
                <a:ext cx="2707766" cy="365571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 defTabSz="457200" latinLnBrk="0">
                  <a:defRPr/>
                </a:pPr>
                <a:r>
                  <a:rPr lang="ko-KR" altLang="en-US" sz="2000" b="1" dirty="0" err="1" smtClean="0"/>
                  <a:t>개브리타임</a:t>
                </a:r>
                <a:r>
                  <a:rPr lang="ko-KR" altLang="en-US" sz="2000" b="1" dirty="0" smtClean="0"/>
                  <a:t> </a:t>
                </a:r>
                <a:r>
                  <a:rPr lang="en-US" altLang="ko-KR" sz="2000" b="1" dirty="0" smtClean="0"/>
                  <a:t>(?)</a:t>
                </a:r>
                <a:endParaRPr lang="en-US" sz="2000" b="1" dirty="0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8081781" y="811416"/>
            <a:ext cx="1743864" cy="2973061"/>
            <a:chOff x="4492585" y="1501538"/>
            <a:chExt cx="2994737" cy="510563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8" t="11626" r="11825" b="11621"/>
            <a:stretch/>
          </p:blipFill>
          <p:spPr>
            <a:xfrm>
              <a:off x="4492585" y="1501538"/>
              <a:ext cx="2994737" cy="5105637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5087043" y="3211626"/>
              <a:ext cx="1896718" cy="1786866"/>
              <a:chOff x="6870764" y="3331019"/>
              <a:chExt cx="2707766" cy="2550940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084058" y="3331019"/>
                <a:ext cx="2120363" cy="21203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1471" y="3685035"/>
                <a:ext cx="1885535" cy="1412332"/>
              </a:xfrm>
              <a:prstGeom prst="rect">
                <a:avLst/>
              </a:prstGeom>
            </p:spPr>
          </p:pic>
          <p:sp>
            <p:nvSpPr>
              <p:cNvPr id="17" name="Object 2">
                <a:extLst>
                  <a:ext uri="{FF2B5EF4-FFF2-40B4-BE49-F238E27FC236}">
                    <a16:creationId xmlns="" xmlns:a16="http://schemas.microsoft.com/office/drawing/2014/main" id="{4DBD4965-9FC2-4AD0-96E1-78BEAB27B8D5}"/>
                  </a:ext>
                </a:extLst>
              </p:cNvPr>
              <p:cNvSpPr txBox="1"/>
              <p:nvPr/>
            </p:nvSpPr>
            <p:spPr>
              <a:xfrm>
                <a:off x="6870764" y="5516388"/>
                <a:ext cx="2707766" cy="365571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 defTabSz="457200" latinLnBrk="0">
                  <a:defRPr/>
                </a:pPr>
                <a:r>
                  <a:rPr lang="ko-KR" altLang="en-US" sz="2000" b="1" dirty="0" err="1" smtClean="0"/>
                  <a:t>개브리타임</a:t>
                </a:r>
                <a:r>
                  <a:rPr lang="ko-KR" altLang="en-US" sz="2000" b="1" dirty="0" smtClean="0"/>
                  <a:t> </a:t>
                </a:r>
                <a:r>
                  <a:rPr lang="en-US" altLang="ko-KR" sz="2000" b="1" dirty="0" smtClean="0"/>
                  <a:t>(?)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2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2785547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01.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개요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6499716" y="1737049"/>
            <a:ext cx="3256734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6650393" y="4095741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-133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지속적으로 증가하는</a:t>
            </a:r>
            <a:endParaRPr kumimoji="0" lang="en-US" altLang="ko-KR" sz="2000" b="0" i="0" u="none" strike="noStrike" kern="0" cap="none" spc="-133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반려동물 가구 수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-133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pc="-133" noProof="0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(</a:t>
            </a:r>
            <a:r>
              <a:rPr lang="ko-KR" altLang="en-US" sz="1600" kern="0" spc="-133" noProof="0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출처 추후 보완</a:t>
            </a:r>
            <a:r>
              <a:rPr lang="en-US" altLang="ko-KR" sz="1600" kern="0" spc="-133" noProof="0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2477172" y="1737049"/>
            <a:ext cx="3256734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2627849" y="4095741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지난해 역대 최다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반려동물 가구 수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-133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(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조선일보 이기훈 기자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, 2021.04.22)</a:t>
            </a:r>
            <a:endParaRPr kumimoji="0" lang="en-US" altLang="ko-KR" sz="1600" b="0" i="0" u="none" strike="noStrike" kern="0" cap="none" spc="-133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55" y="1837017"/>
            <a:ext cx="3127803" cy="203307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43716" y="1842733"/>
            <a:ext cx="2998871" cy="2161541"/>
            <a:chOff x="6872320" y="1623277"/>
            <a:chExt cx="2998871" cy="2161541"/>
          </a:xfrm>
        </p:grpSpPr>
        <p:grpSp>
          <p:nvGrpSpPr>
            <p:cNvPr id="30" name="그룹 29"/>
            <p:cNvGrpSpPr/>
            <p:nvPr/>
          </p:nvGrpSpPr>
          <p:grpSpPr>
            <a:xfrm>
              <a:off x="6872320" y="1663281"/>
              <a:ext cx="2998871" cy="2121537"/>
              <a:chOff x="8145379" y="2062360"/>
              <a:chExt cx="2998871" cy="2121537"/>
            </a:xfrm>
          </p:grpSpPr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CC667E81-3B74-4EE5-95F4-F96C75BFB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b="7239"/>
              <a:stretch/>
            </p:blipFill>
            <p:spPr>
              <a:xfrm>
                <a:off x="8145379" y="2062360"/>
                <a:ext cx="2998871" cy="2121537"/>
              </a:xfrm>
              <a:prstGeom prst="rect">
                <a:avLst/>
              </a:prstGeom>
            </p:spPr>
          </p:pic>
          <p:cxnSp>
            <p:nvCxnSpPr>
              <p:cNvPr id="32" name="직선 화살표 연결선 31"/>
              <p:cNvCxnSpPr/>
              <p:nvPr/>
            </p:nvCxnSpPr>
            <p:spPr>
              <a:xfrm flipV="1">
                <a:off x="8238744" y="2290343"/>
                <a:ext cx="2139696" cy="10472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/>
            <p:cNvSpPr/>
            <p:nvPr/>
          </p:nvSpPr>
          <p:spPr>
            <a:xfrm>
              <a:off x="6965685" y="3084169"/>
              <a:ext cx="410475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75049" y="2908015"/>
              <a:ext cx="410475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18142" y="2724049"/>
              <a:ext cx="410475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650681" y="2639813"/>
              <a:ext cx="410475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90978" y="1623277"/>
              <a:ext cx="410475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왜 </a:t>
            </a:r>
            <a:r>
              <a:rPr lang="ko-KR" altLang="en-US" sz="2200" dirty="0" err="1">
                <a:solidFill>
                  <a:prstClr val="white"/>
                </a:solidFill>
              </a:rPr>
              <a:t>멍냥멍냥인가</a:t>
            </a:r>
            <a:r>
              <a:rPr lang="en-US" altLang="ko-KR" sz="2200" dirty="0">
                <a:solidFill>
                  <a:prstClr val="white"/>
                </a:solidFill>
              </a:rPr>
              <a:t>?</a:t>
            </a:r>
            <a:endParaRPr 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2785547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01. </a:t>
            </a:r>
            <a:r>
              <a:rPr lang="ko-KR" altLang="en-US" sz="4000" b="1" dirty="0">
                <a:solidFill>
                  <a:prstClr val="white"/>
                </a:solidFill>
              </a:rPr>
              <a:t>개요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왜 </a:t>
            </a:r>
            <a:r>
              <a:rPr lang="ko-KR" altLang="en-US" sz="2200" dirty="0" err="1">
                <a:solidFill>
                  <a:prstClr val="white"/>
                </a:solidFill>
              </a:rPr>
              <a:t>멍냥멍냥인가</a:t>
            </a:r>
            <a:r>
              <a:rPr lang="en-US" altLang="ko-KR" sz="2200" dirty="0">
                <a:solidFill>
                  <a:prstClr val="white"/>
                </a:solidFill>
              </a:rPr>
              <a:t>?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6499715" y="1737049"/>
            <a:ext cx="4387359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7065027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각종 사고와 관련된 뉴스들이 증가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endParaRPr lang="en-US" sz="20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(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중앙일보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,  2021.04.05</a:t>
            </a:r>
          </a:p>
          <a:p>
            <a:pPr algn="ctr" defTabSz="457200" latinLnBrk="0">
              <a:defRPr/>
            </a:pP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서울신문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,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 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2021.04.05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 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)</a:t>
            </a:r>
            <a:endParaRPr lang="en-US" sz="1600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1271588" y="1737049"/>
            <a:ext cx="4462318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2035565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여름철 마다 증가되는 </a:t>
            </a:r>
            <a:r>
              <a:rPr lang="ko-KR" altLang="en-US" sz="2000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유기견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endParaRPr lang="en-US" altLang="ko-KR" sz="16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(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뉴스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1, 2018.08.07)</a:t>
            </a:r>
            <a:endParaRPr lang="en-US" altLang="ko-KR" sz="16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7" y="2040728"/>
            <a:ext cx="3199839" cy="1386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027" y="2040728"/>
            <a:ext cx="3256734" cy="17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2785547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01. </a:t>
            </a:r>
            <a:r>
              <a:rPr lang="ko-KR" altLang="en-US" sz="4000" b="1" dirty="0">
                <a:solidFill>
                  <a:prstClr val="white"/>
                </a:solidFill>
              </a:rPr>
              <a:t>개요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왜 </a:t>
            </a:r>
            <a:r>
              <a:rPr lang="ko-KR" altLang="en-US" sz="2200" dirty="0" err="1">
                <a:solidFill>
                  <a:prstClr val="white"/>
                </a:solidFill>
              </a:rPr>
              <a:t>멍냥멍냥인가</a:t>
            </a:r>
            <a:r>
              <a:rPr lang="en-US" altLang="ko-KR" sz="2200" dirty="0">
                <a:solidFill>
                  <a:prstClr val="white"/>
                </a:solidFill>
              </a:rPr>
              <a:t>?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6499715" y="1737049"/>
            <a:ext cx="4387359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7065027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반려동물 교육 부족으로 인한 갈등 증가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endParaRPr lang="en-US" sz="20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(</a:t>
            </a:r>
            <a:r>
              <a:rPr lang="en-US" altLang="ko-KR" sz="1600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youtube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 강형욱의 </a:t>
            </a:r>
            <a:r>
              <a:rPr lang="ko-KR" altLang="en-US" sz="1600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보듬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TV)</a:t>
            </a:r>
            <a:endParaRPr lang="en-US" sz="1600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1271588" y="1737049"/>
            <a:ext cx="4462318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2035565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반려동물을 키우는데 있어 기본적인 소양 부족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endParaRPr lang="en-US" altLang="ko-KR" sz="16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(</a:t>
            </a:r>
            <a:r>
              <a:rPr lang="en-US" altLang="ko-KR" sz="1600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naver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 지식인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)</a:t>
            </a:r>
            <a:endParaRPr lang="en-US" altLang="ko-KR" sz="16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51" y="2040728"/>
            <a:ext cx="4129592" cy="1474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332" y="1784570"/>
            <a:ext cx="2988123" cy="22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2785547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01. </a:t>
            </a:r>
            <a:r>
              <a:rPr lang="ko-KR" altLang="en-US" sz="4000" b="1" dirty="0">
                <a:solidFill>
                  <a:prstClr val="white"/>
                </a:solidFill>
              </a:rPr>
              <a:t>개요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>
                <a:solidFill>
                  <a:prstClr val="white"/>
                </a:solidFill>
              </a:rPr>
              <a:t>왜 </a:t>
            </a:r>
            <a:r>
              <a:rPr lang="ko-KR" altLang="en-US" sz="2200" dirty="0" err="1">
                <a:solidFill>
                  <a:prstClr val="white"/>
                </a:solidFill>
              </a:rPr>
              <a:t>멍냥멍냥인가</a:t>
            </a:r>
            <a:r>
              <a:rPr lang="en-US" altLang="ko-KR" sz="2200" dirty="0">
                <a:solidFill>
                  <a:prstClr val="white"/>
                </a:solidFill>
              </a:rPr>
              <a:t>?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6499715" y="1737049"/>
            <a:ext cx="4387359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7065027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관련 커뮤니티의 부족함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endParaRPr lang="en-US" sz="20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(</a:t>
            </a:r>
            <a:r>
              <a:rPr lang="ko-KR" altLang="en-US" sz="1600" kern="0" spc="-133" dirty="0" err="1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반뽐</a:t>
            </a:r>
            <a:r>
              <a:rPr lang="ko-KR" altLang="en-US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 커뮤니티</a:t>
            </a:r>
            <a:r>
              <a:rPr lang="en-US" altLang="ko-KR" sz="16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</a:rPr>
              <a:t>)</a:t>
            </a:r>
            <a:endParaRPr lang="en-US" sz="1600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B37216C-82E2-4285-B748-694831CC5EB8}"/>
              </a:ext>
            </a:extLst>
          </p:cNvPr>
          <p:cNvSpPr/>
          <p:nvPr/>
        </p:nvSpPr>
        <p:spPr>
          <a:xfrm>
            <a:off x="1271588" y="1737049"/>
            <a:ext cx="4462318" cy="41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="" xmlns:a16="http://schemas.microsoft.com/office/drawing/2014/main" id="{38DE928D-9331-41BB-AFBE-B9EC22A5C33C}"/>
              </a:ext>
            </a:extLst>
          </p:cNvPr>
          <p:cNvSpPr txBox="1"/>
          <p:nvPr/>
        </p:nvSpPr>
        <p:spPr>
          <a:xfrm>
            <a:off x="2035565" y="4090969"/>
            <a:ext cx="2996521" cy="320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457200" latinLnBrk="0">
              <a:defRPr/>
            </a:pPr>
            <a:r>
              <a:rPr lang="ko-KR" altLang="en-US" sz="2000" kern="0" spc="-133" dirty="0" smtClean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개인적으로 얻을 수 있는 정보가 한정적 </a:t>
            </a:r>
            <a:endParaRPr lang="en-US" altLang="ko-KR" sz="2000" kern="0" spc="-133" dirty="0" smtClean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endParaRPr lang="en-US" altLang="ko-KR" sz="1600" kern="0" spc="-133" dirty="0">
              <a:solidFill>
                <a:srgbClr val="44546A"/>
              </a:solidFill>
              <a:latin typeface="THE명품고딕B_U" panose="02020603020101020101" pitchFamily="18" charset="-127"/>
              <a:ea typeface="THE명품고딕B_U" panose="02020603020101020101" pitchFamily="18" charset="-127"/>
              <a:cs typeface="에스코어 드림 5 Medium" pitchFamily="34" charset="0"/>
            </a:endParaRPr>
          </a:p>
          <a:p>
            <a:pPr algn="ctr" defTabSz="457200" latinLnBrk="0">
              <a:defRPr/>
            </a:pPr>
            <a:r>
              <a:rPr lang="en-US" altLang="ko-KR" sz="1600" kern="0" spc="-133" dirty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(</a:t>
            </a:r>
            <a:r>
              <a:rPr lang="en-US" altLang="ko-KR" sz="1600" kern="0" spc="-133" dirty="0" err="1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naver</a:t>
            </a:r>
            <a:r>
              <a:rPr lang="ko-KR" altLang="en-US" sz="1600" kern="0" spc="-133" dirty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 지식인</a:t>
            </a:r>
            <a:r>
              <a:rPr lang="en-US" altLang="ko-KR" sz="1600" kern="0" spc="-133" dirty="0">
                <a:solidFill>
                  <a:srgbClr val="44546A"/>
                </a:solidFill>
                <a:latin typeface="THE명품고딕B_U" panose="02020603020101020101" pitchFamily="18" charset="-127"/>
                <a:ea typeface="THE명품고딕B_U" panose="02020603020101020101" pitchFamily="18" charset="-127"/>
                <a:cs typeface="에스코어 드림 5 Medium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4" y="1772599"/>
            <a:ext cx="4265272" cy="1070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5" y="2843211"/>
            <a:ext cx="4194974" cy="1100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62" y="1852404"/>
            <a:ext cx="4247464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주제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09" y="1517593"/>
            <a:ext cx="5094864" cy="478160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02. </a:t>
            </a:r>
            <a:r>
              <a:rPr lang="ko-KR" altLang="en-US" sz="4000" b="1" dirty="0">
                <a:solidFill>
                  <a:prstClr val="white"/>
                </a:solidFill>
              </a:rPr>
              <a:t>프로젝트 주제 및 내용</a:t>
            </a:r>
          </a:p>
        </p:txBody>
      </p:sp>
    </p:spTree>
    <p:extLst>
      <p:ext uri="{BB962C8B-B14F-4D97-AF65-F5344CB8AC3E}">
        <p14:creationId xmlns:p14="http://schemas.microsoft.com/office/powerpoint/2010/main" val="28734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주제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>
                <a:solidFill>
                  <a:prstClr val="white"/>
                </a:solidFill>
              </a:rPr>
              <a:t>02. </a:t>
            </a:r>
            <a:r>
              <a:rPr lang="ko-KR" altLang="en-US" sz="4000" b="1" dirty="0">
                <a:solidFill>
                  <a:prstClr val="white"/>
                </a:solidFill>
              </a:rPr>
              <a:t>프로젝트 주제 및 내용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10" y="1517593"/>
            <a:ext cx="5094864" cy="47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CD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4A9CCE-5CD4-495E-99E8-1A928A2B4662}"/>
              </a:ext>
            </a:extLst>
          </p:cNvPr>
          <p:cNvSpPr/>
          <p:nvPr/>
        </p:nvSpPr>
        <p:spPr>
          <a:xfrm>
            <a:off x="408194" y="968873"/>
            <a:ext cx="3344215" cy="99761"/>
          </a:xfrm>
          <a:prstGeom prst="rect">
            <a:avLst/>
          </a:prstGeom>
          <a:solidFill>
            <a:srgbClr val="8A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ko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397436" y="246222"/>
            <a:ext cx="6324272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4000" b="1" dirty="0" smtClean="0">
                <a:solidFill>
                  <a:prstClr val="white"/>
                </a:solidFill>
              </a:rPr>
              <a:t>03. 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주요 기능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="" xmlns:a16="http://schemas.microsoft.com/office/drawing/2014/main" id="{D2396414-19EB-471A-9E4E-E07FA2AC34DF}"/>
              </a:ext>
            </a:extLst>
          </p:cNvPr>
          <p:cNvSpPr txBox="1"/>
          <p:nvPr/>
        </p:nvSpPr>
        <p:spPr>
          <a:xfrm>
            <a:off x="382196" y="1106175"/>
            <a:ext cx="6303260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ko-KR" altLang="en-US" sz="2200" dirty="0" smtClean="0">
                <a:solidFill>
                  <a:prstClr val="white"/>
                </a:solidFill>
              </a:rPr>
              <a:t>초기 페이지와 프로젝트 구조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4DBD4965-9FC2-4AD0-96E1-78BEAB27B8D5}"/>
              </a:ext>
            </a:extLst>
          </p:cNvPr>
          <p:cNvSpPr txBox="1"/>
          <p:nvPr/>
        </p:nvSpPr>
        <p:spPr>
          <a:xfrm>
            <a:off x="5802325" y="502782"/>
            <a:ext cx="10302240" cy="677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457200" latinLnBrk="0">
              <a:defRPr/>
            </a:pPr>
            <a:r>
              <a:rPr lang="en-US" altLang="ko-KR" sz="3000" b="1" dirty="0" smtClean="0">
                <a:solidFill>
                  <a:prstClr val="white"/>
                </a:solidFill>
              </a:rPr>
              <a:t>Spring Framework + Model 2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5" y="1180190"/>
            <a:ext cx="5885383" cy="49987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4" y="1613224"/>
            <a:ext cx="2674175" cy="47353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142" y="1613223"/>
            <a:ext cx="2626181" cy="47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1030</Words>
  <Application>Microsoft Office PowerPoint</Application>
  <PresentationFormat>와이드스크린</PresentationFormat>
  <Paragraphs>162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Unicode MS</vt:lpstr>
      <vt:lpstr>THE명품고딕B_U</vt:lpstr>
      <vt:lpstr>맑은 고딕</vt:lpstr>
      <vt:lpstr>에스코어 드림 5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문상원(moon sang won)</dc:creator>
  <cp:lastModifiedBy>문상원(moon sang won)</cp:lastModifiedBy>
  <cp:revision>66</cp:revision>
  <dcterms:created xsi:type="dcterms:W3CDTF">2021-04-23T12:13:58Z</dcterms:created>
  <dcterms:modified xsi:type="dcterms:W3CDTF">2021-06-21T16:30:08Z</dcterms:modified>
</cp:coreProperties>
</file>