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0" d="100"/>
          <a:sy n="110" d="100"/>
        </p:scale>
        <p:origin x="76" y="1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4756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1986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84066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346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99456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9341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9640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8910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4504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694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356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9241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6960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903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7960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6389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10/31/2021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283038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Deviance and crime</a:t>
            </a:r>
          </a:p>
        </p:txBody>
      </p:sp>
      <p:sp>
        <p:nvSpPr>
          <p:cNvPr id="3" name="Subtitle 2"/>
          <p:cNvSpPr>
            <a:spLocks noGrp="1"/>
          </p:cNvSpPr>
          <p:nvPr>
            <p:ph type="subTitle" idx="1"/>
          </p:nvPr>
        </p:nvSpPr>
        <p:spPr/>
        <p:txBody>
          <a:bodyPr/>
          <a:lstStyle/>
          <a:p>
            <a:r>
              <a:rPr lang="en-US" dirty="0"/>
              <a:t>Chapter 7</a:t>
            </a:r>
          </a:p>
        </p:txBody>
      </p:sp>
    </p:spTree>
    <p:extLst>
      <p:ext uri="{BB962C8B-B14F-4D97-AF65-F5344CB8AC3E}">
        <p14:creationId xmlns:p14="http://schemas.microsoft.com/office/powerpoint/2010/main" val="3345816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667" y="691787"/>
            <a:ext cx="10058400" cy="1450757"/>
          </a:xfrm>
        </p:spPr>
        <p:txBody>
          <a:bodyPr>
            <a:normAutofit/>
          </a:bodyPr>
          <a:lstStyle/>
          <a:p>
            <a:r>
              <a:rPr lang="en-US" dirty="0"/>
              <a:t>Deviance – violation of the norms</a:t>
            </a:r>
            <a:br>
              <a:rPr lang="en-US" dirty="0"/>
            </a:br>
            <a:r>
              <a:rPr lang="en-US" sz="2000" dirty="0"/>
              <a:t>not the act, but the reactions to the act that makes something deviant</a:t>
            </a:r>
            <a:br>
              <a:rPr lang="en-US" sz="2000" dirty="0"/>
            </a:br>
            <a:r>
              <a:rPr lang="en-US" sz="2000" dirty="0"/>
              <a:t>normative boundaries creates deviance - law creates crime</a:t>
            </a:r>
          </a:p>
        </p:txBody>
      </p:sp>
      <p:sp>
        <p:nvSpPr>
          <p:cNvPr id="3" name="Content Placeholder 2"/>
          <p:cNvSpPr>
            <a:spLocks noGrp="1"/>
          </p:cNvSpPr>
          <p:nvPr>
            <p:ph idx="1"/>
          </p:nvPr>
        </p:nvSpPr>
        <p:spPr>
          <a:xfrm>
            <a:off x="1668344" y="2325108"/>
            <a:ext cx="10058400" cy="4023360"/>
          </a:xfrm>
        </p:spPr>
        <p:txBody>
          <a:bodyPr>
            <a:normAutofit/>
          </a:bodyPr>
          <a:lstStyle/>
          <a:p>
            <a:r>
              <a:rPr lang="en-US" dirty="0"/>
              <a:t>Relativity of deviance</a:t>
            </a:r>
          </a:p>
          <a:p>
            <a:pPr lvl="1"/>
            <a:r>
              <a:rPr lang="en-US" dirty="0"/>
              <a:t>Time –cigarette smoking; 1950s most folks smoked and complainers were deviant.  Today, most folks are not smokers and smokers are deviant or “outside the circle” of normative behavior.  Medical community treats tobacco use as addiction.</a:t>
            </a:r>
          </a:p>
          <a:p>
            <a:pPr lvl="1"/>
            <a:r>
              <a:rPr lang="en-US" dirty="0"/>
              <a:t>Place – killing; on the battlefield, killing is encouraged </a:t>
            </a:r>
          </a:p>
          <a:p>
            <a:pPr lvl="1"/>
            <a:r>
              <a:rPr lang="en-US" dirty="0"/>
              <a:t>Context – situation; When friends gather for a meal and good times, they tell jokes and enjoy each others’ company. But the context changes if someone gets a call that a loved one has a medical emergency.  Then, the situation becomes sober and concerning.</a:t>
            </a:r>
          </a:p>
          <a:p>
            <a:r>
              <a:rPr lang="en-US" dirty="0"/>
              <a:t>Deviance is neutral term – sociologists study the reaction to norms violation, not judgmental; study value judgements by people in society concerning certain behaviors</a:t>
            </a:r>
          </a:p>
          <a:p>
            <a:r>
              <a:rPr lang="en-US" dirty="0"/>
              <a:t>Stigma – characteristics that discredit a person, such as facial birthmark, blindness</a:t>
            </a:r>
          </a:p>
          <a:p>
            <a:endParaRPr lang="en-US" dirty="0"/>
          </a:p>
          <a:p>
            <a:pPr lvl="1"/>
            <a:endParaRPr lang="en-US" dirty="0"/>
          </a:p>
        </p:txBody>
      </p:sp>
    </p:spTree>
    <p:extLst>
      <p:ext uri="{BB962C8B-B14F-4D97-AF65-F5344CB8AC3E}">
        <p14:creationId xmlns:p14="http://schemas.microsoft.com/office/powerpoint/2010/main" val="4182295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1983" y="844029"/>
            <a:ext cx="8911687" cy="892174"/>
          </a:xfrm>
        </p:spPr>
        <p:txBody>
          <a:bodyPr/>
          <a:lstStyle/>
          <a:p>
            <a:r>
              <a:rPr lang="en-US" dirty="0"/>
              <a:t>Functionalist theory on Deviance</a:t>
            </a:r>
          </a:p>
        </p:txBody>
      </p:sp>
      <p:sp>
        <p:nvSpPr>
          <p:cNvPr id="3" name="Content Placeholder 2"/>
          <p:cNvSpPr>
            <a:spLocks noGrp="1"/>
          </p:cNvSpPr>
          <p:nvPr>
            <p:ph idx="1"/>
          </p:nvPr>
        </p:nvSpPr>
        <p:spPr>
          <a:xfrm>
            <a:off x="1605987" y="1894390"/>
            <a:ext cx="10131425" cy="4707081"/>
          </a:xfrm>
        </p:spPr>
        <p:txBody>
          <a:bodyPr>
            <a:normAutofit fontScale="92500" lnSpcReduction="20000"/>
          </a:bodyPr>
          <a:lstStyle/>
          <a:p>
            <a:r>
              <a:rPr lang="en-US" dirty="0"/>
              <a:t>Social factors – as social integration decreases, deviance and crime increases</a:t>
            </a:r>
          </a:p>
          <a:p>
            <a:r>
              <a:rPr lang="en-US" dirty="0"/>
              <a:t>1-deviance clarifies the rules – cautionary tale when someone is caught</a:t>
            </a:r>
          </a:p>
          <a:p>
            <a:r>
              <a:rPr lang="en-US" dirty="0"/>
              <a:t>2-deviance unites a group – criminals are in prison</a:t>
            </a:r>
          </a:p>
          <a:p>
            <a:r>
              <a:rPr lang="en-US" dirty="0"/>
              <a:t>3-deviance promotes social change – civil disobedience challenged unjust laws</a:t>
            </a:r>
          </a:p>
          <a:p>
            <a:r>
              <a:rPr lang="en-US" dirty="0"/>
              <a:t>Strain theory</a:t>
            </a:r>
          </a:p>
          <a:p>
            <a:pPr lvl="1"/>
            <a:r>
              <a:rPr lang="en-US" dirty="0"/>
              <a:t>conformity – accepts cultural goals and means success, money;  further education</a:t>
            </a:r>
          </a:p>
          <a:p>
            <a:pPr lvl="1"/>
            <a:r>
              <a:rPr lang="en-US" dirty="0"/>
              <a:t>Innovation – accepts cultural goals, but doesn’t use approved means	want success, money;  hustle, steal</a:t>
            </a:r>
          </a:p>
          <a:p>
            <a:pPr lvl="1"/>
            <a:r>
              <a:rPr lang="en-US" dirty="0"/>
              <a:t>Ritualism – abandons cultural goals, but accepts approved means give up on goals; continue to conform</a:t>
            </a:r>
          </a:p>
          <a:p>
            <a:pPr lvl="1"/>
            <a:r>
              <a:rPr lang="en-US" dirty="0" err="1"/>
              <a:t>Retreatism</a:t>
            </a:r>
            <a:r>
              <a:rPr lang="en-US" dirty="0"/>
              <a:t> – abandons cultural goals and means drop out; give up on means</a:t>
            </a:r>
          </a:p>
          <a:p>
            <a:pPr lvl="1"/>
            <a:r>
              <a:rPr lang="en-US" dirty="0"/>
              <a:t>Rebellion – rejection of both goals and means create and replace own goals and means</a:t>
            </a:r>
          </a:p>
          <a:p>
            <a:r>
              <a:rPr lang="en-US" dirty="0"/>
              <a:t>Opportunity structure – legitimate and illegitimate</a:t>
            </a:r>
          </a:p>
          <a:p>
            <a:pPr lvl="1"/>
            <a:r>
              <a:rPr lang="en-US" dirty="0"/>
              <a:t>Street crime</a:t>
            </a:r>
          </a:p>
          <a:p>
            <a:pPr lvl="1"/>
            <a:r>
              <a:rPr lang="en-US" dirty="0"/>
              <a:t>White collar crime</a:t>
            </a:r>
          </a:p>
          <a:p>
            <a:endParaRPr lang="en-US" dirty="0"/>
          </a:p>
        </p:txBody>
      </p:sp>
    </p:spTree>
    <p:extLst>
      <p:ext uri="{BB962C8B-B14F-4D97-AF65-F5344CB8AC3E}">
        <p14:creationId xmlns:p14="http://schemas.microsoft.com/office/powerpoint/2010/main" val="2801758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767" y="572752"/>
            <a:ext cx="10058400" cy="1105577"/>
          </a:xfrm>
        </p:spPr>
        <p:txBody>
          <a:bodyPr/>
          <a:lstStyle/>
          <a:p>
            <a:r>
              <a:rPr lang="en-US" dirty="0"/>
              <a:t>Conflict theory of Deviance</a:t>
            </a:r>
          </a:p>
        </p:txBody>
      </p:sp>
      <p:sp>
        <p:nvSpPr>
          <p:cNvPr id="3" name="Content Placeholder 2"/>
          <p:cNvSpPr>
            <a:spLocks noGrp="1"/>
          </p:cNvSpPr>
          <p:nvPr>
            <p:ph idx="1"/>
          </p:nvPr>
        </p:nvSpPr>
        <p:spPr>
          <a:xfrm>
            <a:off x="1687589" y="1955415"/>
            <a:ext cx="10058400" cy="4023360"/>
          </a:xfrm>
        </p:spPr>
        <p:txBody>
          <a:bodyPr/>
          <a:lstStyle/>
          <a:p>
            <a:r>
              <a:rPr lang="en-US" dirty="0"/>
              <a:t>Criminal justice system as an instrument of oppression, focuses on poor</a:t>
            </a:r>
          </a:p>
          <a:p>
            <a:r>
              <a:rPr lang="en-US" dirty="0"/>
              <a:t>Ruling elite make the rules, create the laws and use the laws to control the least powerful</a:t>
            </a:r>
          </a:p>
          <a:p>
            <a:r>
              <a:rPr lang="en-US" dirty="0"/>
              <a:t>Working class and poor are a threat to ruling elite, because they have the least to lose and may challenge elite authority</a:t>
            </a:r>
          </a:p>
          <a:p>
            <a:r>
              <a:rPr lang="en-US" dirty="0"/>
              <a:t>Corporations manufacture and sell unsafe products, create pollution, manipulate prices</a:t>
            </a:r>
          </a:p>
          <a:p>
            <a:pPr lvl="1"/>
            <a:r>
              <a:rPr lang="en-US" dirty="0"/>
              <a:t>Corporations are fined; Small number of individuals are ever prosecuted</a:t>
            </a:r>
          </a:p>
          <a:p>
            <a:pPr lvl="1"/>
            <a:r>
              <a:rPr lang="en-US" dirty="0"/>
              <a:t>If prosecuted, they are presented as an example of ‘fairness’ under the law</a:t>
            </a:r>
          </a:p>
          <a:p>
            <a:pPr lvl="1"/>
            <a:endParaRPr lang="en-US" dirty="0"/>
          </a:p>
        </p:txBody>
      </p:sp>
    </p:spTree>
    <p:extLst>
      <p:ext uri="{BB962C8B-B14F-4D97-AF65-F5344CB8AC3E}">
        <p14:creationId xmlns:p14="http://schemas.microsoft.com/office/powerpoint/2010/main" val="3858060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4358" y="1099620"/>
            <a:ext cx="10058400" cy="949099"/>
          </a:xfrm>
        </p:spPr>
        <p:txBody>
          <a:bodyPr/>
          <a:lstStyle/>
          <a:p>
            <a:r>
              <a:rPr lang="en-US" dirty="0"/>
              <a:t>Symbolic Interactionist Theory of 	Deviance</a:t>
            </a:r>
          </a:p>
        </p:txBody>
      </p:sp>
      <p:sp>
        <p:nvSpPr>
          <p:cNvPr id="3" name="Content Placeholder 2"/>
          <p:cNvSpPr>
            <a:spLocks noGrp="1"/>
          </p:cNvSpPr>
          <p:nvPr>
            <p:ph idx="1"/>
          </p:nvPr>
        </p:nvSpPr>
        <p:spPr>
          <a:xfrm>
            <a:off x="1785973" y="2152892"/>
            <a:ext cx="10058400" cy="4473717"/>
          </a:xfrm>
        </p:spPr>
        <p:txBody>
          <a:bodyPr/>
          <a:lstStyle/>
          <a:p>
            <a:r>
              <a:rPr lang="en-US" dirty="0"/>
              <a:t>Association theory – girl/boy scouts and street gangs</a:t>
            </a:r>
          </a:p>
          <a:p>
            <a:r>
              <a:rPr lang="en-US" dirty="0"/>
              <a:t>Control theory – inner and outer controls</a:t>
            </a:r>
          </a:p>
          <a:p>
            <a:pPr lvl="1"/>
            <a:r>
              <a:rPr lang="en-US" dirty="0"/>
              <a:t>Inner, internalized morality, conscience, religious principles</a:t>
            </a:r>
          </a:p>
          <a:p>
            <a:pPr lvl="1"/>
            <a:r>
              <a:rPr lang="en-US" dirty="0"/>
              <a:t>Outer, social environment that influences a person,</a:t>
            </a:r>
          </a:p>
          <a:p>
            <a:pPr lvl="1"/>
            <a:r>
              <a:rPr lang="en-US" dirty="0"/>
              <a:t>Stronger the bonds with society, the more effective are inner controls</a:t>
            </a:r>
          </a:p>
          <a:p>
            <a:r>
              <a:rPr lang="en-US" dirty="0"/>
              <a:t>Labeling theory – the Saints and the Roughnecks</a:t>
            </a:r>
          </a:p>
          <a:p>
            <a:pPr lvl="1"/>
            <a:r>
              <a:rPr lang="en-US" dirty="0"/>
              <a:t>Embracing labels – Outlaw Bikers</a:t>
            </a:r>
          </a:p>
        </p:txBody>
      </p:sp>
    </p:spTree>
    <p:extLst>
      <p:ext uri="{BB962C8B-B14F-4D97-AF65-F5344CB8AC3E}">
        <p14:creationId xmlns:p14="http://schemas.microsoft.com/office/powerpoint/2010/main" val="2569209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7810" y="815094"/>
            <a:ext cx="8911687" cy="706978"/>
          </a:xfrm>
        </p:spPr>
        <p:txBody>
          <a:bodyPr/>
          <a:lstStyle/>
          <a:p>
            <a:r>
              <a:rPr lang="en-US" dirty="0"/>
              <a:t>Crime Classifications</a:t>
            </a:r>
          </a:p>
        </p:txBody>
      </p:sp>
      <p:sp>
        <p:nvSpPr>
          <p:cNvPr id="3" name="Content Placeholder 2"/>
          <p:cNvSpPr>
            <a:spLocks noGrp="1"/>
          </p:cNvSpPr>
          <p:nvPr>
            <p:ph idx="1"/>
          </p:nvPr>
        </p:nvSpPr>
        <p:spPr>
          <a:xfrm>
            <a:off x="1786360" y="1714019"/>
            <a:ext cx="10058400" cy="4374264"/>
          </a:xfrm>
        </p:spPr>
        <p:txBody>
          <a:bodyPr>
            <a:normAutofit fontScale="85000" lnSpcReduction="10000"/>
          </a:bodyPr>
          <a:lstStyle/>
          <a:p>
            <a:r>
              <a:rPr lang="en-US" dirty="0"/>
              <a:t>Classified by law – felony and misdemeanor</a:t>
            </a:r>
          </a:p>
          <a:p>
            <a:r>
              <a:rPr lang="en-US" dirty="0"/>
              <a:t>Uniform Crime Report – major source of information</a:t>
            </a:r>
          </a:p>
          <a:p>
            <a:r>
              <a:rPr lang="en-US" dirty="0"/>
              <a:t>Violent crime – force or the threat of force; small percentage of all crime, yet most anxiety provoking</a:t>
            </a:r>
          </a:p>
          <a:p>
            <a:r>
              <a:rPr lang="en-US" dirty="0"/>
              <a:t>Property crime- frequent reporting</a:t>
            </a:r>
          </a:p>
          <a:p>
            <a:r>
              <a:rPr lang="en-US" dirty="0"/>
              <a:t>Public order crime – “morals” crimes, victimless</a:t>
            </a:r>
          </a:p>
          <a:p>
            <a:r>
              <a:rPr lang="en-US" dirty="0"/>
              <a:t>Occupational (white collar) and corporate crime (individual acts on behalf of organization)</a:t>
            </a:r>
          </a:p>
          <a:p>
            <a:pPr lvl="1"/>
            <a:r>
              <a:rPr lang="en-US" dirty="0"/>
              <a:t>Street crime committed by poor, powerless and non-white people, yet frequent arrests and relatively long  prison sentences</a:t>
            </a:r>
          </a:p>
          <a:p>
            <a:pPr lvl="1"/>
            <a:r>
              <a:rPr lang="en-US" dirty="0"/>
              <a:t>Suite crime committed by corporate execs, professionals who may not be arrested (companies may prefer to handle embezzlement, for instance, internally, just get money back) and those who are prosecuted do time in a minimum security facility</a:t>
            </a:r>
          </a:p>
          <a:p>
            <a:pPr lvl="1"/>
            <a:r>
              <a:rPr lang="en-US" dirty="0"/>
              <a:t>What is cost to society for street crime v. corporate crime?</a:t>
            </a:r>
          </a:p>
          <a:p>
            <a:r>
              <a:rPr lang="en-US" dirty="0"/>
              <a:t>Internet crime - ID theft, fraud</a:t>
            </a:r>
          </a:p>
          <a:p>
            <a:r>
              <a:rPr lang="en-US" dirty="0"/>
              <a:t>Organized crime – business operation for illegal goods (drugs), loan sharks, sex trafficking, etc.</a:t>
            </a:r>
          </a:p>
          <a:p>
            <a:endParaRPr lang="en-US" dirty="0"/>
          </a:p>
        </p:txBody>
      </p:sp>
    </p:spTree>
    <p:extLst>
      <p:ext uri="{BB962C8B-B14F-4D97-AF65-F5344CB8AC3E}">
        <p14:creationId xmlns:p14="http://schemas.microsoft.com/office/powerpoint/2010/main" val="3299884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3557" y="500230"/>
            <a:ext cx="8911687" cy="981329"/>
          </a:xfrm>
        </p:spPr>
        <p:txBody>
          <a:bodyPr/>
          <a:lstStyle/>
          <a:p>
            <a:r>
              <a:rPr lang="en-US" dirty="0"/>
              <a:t>More crime Classifications</a:t>
            </a:r>
          </a:p>
        </p:txBody>
      </p:sp>
      <p:sp>
        <p:nvSpPr>
          <p:cNvPr id="3" name="Content Placeholder 2"/>
          <p:cNvSpPr>
            <a:spLocks noGrp="1"/>
          </p:cNvSpPr>
          <p:nvPr>
            <p:ph idx="1"/>
          </p:nvPr>
        </p:nvSpPr>
        <p:spPr>
          <a:xfrm>
            <a:off x="2224608" y="1711122"/>
            <a:ext cx="8915400" cy="4597079"/>
          </a:xfrm>
        </p:spPr>
        <p:txBody>
          <a:bodyPr>
            <a:normAutofit fontScale="77500" lnSpcReduction="20000"/>
          </a:bodyPr>
          <a:lstStyle/>
          <a:p>
            <a:r>
              <a:rPr lang="en-US" dirty="0"/>
              <a:t>Crime statistics</a:t>
            </a:r>
          </a:p>
          <a:p>
            <a:pPr lvl="1"/>
            <a:r>
              <a:rPr lang="en-US" dirty="0"/>
              <a:t>Official statistics are only those crimes that are reported </a:t>
            </a:r>
          </a:p>
          <a:p>
            <a:pPr lvl="2"/>
            <a:r>
              <a:rPr lang="en-US" dirty="0"/>
              <a:t>people may not report some property crimes because they don’t think anything will be done about it, for instance if your bike is stolen and you have insurance, you will report to collect insurance money</a:t>
            </a:r>
          </a:p>
          <a:p>
            <a:pPr lvl="2"/>
            <a:r>
              <a:rPr lang="en-US" dirty="0"/>
              <a:t>Assaults may not be reported for fear of reprisals or embarrassment</a:t>
            </a:r>
          </a:p>
          <a:p>
            <a:pPr lvl="1"/>
            <a:r>
              <a:rPr lang="en-US" dirty="0"/>
              <a:t>National Crime Victimization  Survey, survey data on nonfatal crimes, a more accurate picture of criminal activity, because the responses are confidential</a:t>
            </a:r>
          </a:p>
          <a:p>
            <a:r>
              <a:rPr lang="en-US" dirty="0"/>
              <a:t>Terrorism and crime</a:t>
            </a:r>
          </a:p>
          <a:p>
            <a:r>
              <a:rPr lang="en-US" dirty="0"/>
              <a:t>Street crimes – what are the statistics?</a:t>
            </a:r>
          </a:p>
          <a:p>
            <a:pPr lvl="1"/>
            <a:r>
              <a:rPr lang="en-US" dirty="0"/>
              <a:t>Gender and crime</a:t>
            </a:r>
          </a:p>
          <a:p>
            <a:pPr lvl="1"/>
            <a:r>
              <a:rPr lang="en-US" dirty="0"/>
              <a:t>Age</a:t>
            </a:r>
          </a:p>
          <a:p>
            <a:pPr lvl="1"/>
            <a:r>
              <a:rPr lang="en-US" dirty="0"/>
              <a:t>Class</a:t>
            </a:r>
          </a:p>
          <a:p>
            <a:pPr lvl="1"/>
            <a:r>
              <a:rPr lang="en-US" dirty="0"/>
              <a:t>Race</a:t>
            </a:r>
          </a:p>
          <a:p>
            <a:r>
              <a:rPr lang="en-US" dirty="0"/>
              <a:t>Crime victims – who are they?</a:t>
            </a:r>
          </a:p>
          <a:p>
            <a:pPr lvl="1"/>
            <a:r>
              <a:rPr lang="en-US" dirty="0"/>
              <a:t>No significant difference in victimization by gender, BUT</a:t>
            </a:r>
          </a:p>
          <a:p>
            <a:pPr lvl="1"/>
            <a:r>
              <a:rPr lang="en-US" dirty="0"/>
              <a:t>Males report more robberies</a:t>
            </a:r>
          </a:p>
          <a:p>
            <a:pPr lvl="1"/>
            <a:r>
              <a:rPr lang="en-US" dirty="0"/>
              <a:t>Females report more assaults</a:t>
            </a:r>
          </a:p>
          <a:p>
            <a:pPr lvl="1"/>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3485789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450B-C331-440D-ABE5-4684AF9D316C}"/>
              </a:ext>
            </a:extLst>
          </p:cNvPr>
          <p:cNvSpPr>
            <a:spLocks noGrp="1"/>
          </p:cNvSpPr>
          <p:nvPr>
            <p:ph type="title"/>
          </p:nvPr>
        </p:nvSpPr>
        <p:spPr>
          <a:xfrm>
            <a:off x="1805846" y="538309"/>
            <a:ext cx="8911687" cy="816938"/>
          </a:xfrm>
        </p:spPr>
        <p:txBody>
          <a:bodyPr>
            <a:normAutofit fontScale="90000"/>
          </a:bodyPr>
          <a:lstStyle/>
          <a:p>
            <a:r>
              <a:rPr lang="en-US" dirty="0"/>
              <a:t>Criminal Justice System</a:t>
            </a:r>
            <a:br>
              <a:rPr lang="en-US" dirty="0"/>
            </a:br>
            <a:r>
              <a:rPr lang="en-US" sz="2200" dirty="0"/>
              <a:t>federal, state and local</a:t>
            </a:r>
          </a:p>
        </p:txBody>
      </p:sp>
      <p:sp>
        <p:nvSpPr>
          <p:cNvPr id="3" name="Content Placeholder 2">
            <a:extLst>
              <a:ext uri="{FF2B5EF4-FFF2-40B4-BE49-F238E27FC236}">
                <a16:creationId xmlns:a16="http://schemas.microsoft.com/office/drawing/2014/main" id="{751E9B6F-8A0E-43EE-91E8-EEEF691F5007}"/>
              </a:ext>
            </a:extLst>
          </p:cNvPr>
          <p:cNvSpPr>
            <a:spLocks noGrp="1"/>
          </p:cNvSpPr>
          <p:nvPr>
            <p:ph idx="1"/>
          </p:nvPr>
        </p:nvSpPr>
        <p:spPr>
          <a:xfrm>
            <a:off x="1832999" y="1734273"/>
            <a:ext cx="8915400" cy="3777622"/>
          </a:xfrm>
        </p:spPr>
        <p:txBody>
          <a:bodyPr>
            <a:normAutofit fontScale="92500" lnSpcReduction="10000"/>
          </a:bodyPr>
          <a:lstStyle/>
          <a:p>
            <a:r>
              <a:rPr lang="en-US" dirty="0"/>
              <a:t>Police – crime control and maintenance of order</a:t>
            </a:r>
          </a:p>
          <a:p>
            <a:pPr lvl="1"/>
            <a:r>
              <a:rPr lang="en-US" dirty="0"/>
              <a:t>Police departments organized hierarchically like the military</a:t>
            </a:r>
          </a:p>
          <a:p>
            <a:pPr lvl="1"/>
            <a:r>
              <a:rPr lang="en-US" dirty="0"/>
              <a:t>Discretion: can selectively enforce the law</a:t>
            </a:r>
          </a:p>
          <a:p>
            <a:pPr lvl="1"/>
            <a:r>
              <a:rPr lang="en-US" dirty="0"/>
              <a:t>Racial profiling: using race/ethnicity to identify suspects</a:t>
            </a:r>
          </a:p>
          <a:p>
            <a:pPr lvl="1"/>
            <a:r>
              <a:rPr lang="en-US" dirty="0"/>
              <a:t>Community oriented policing: police locate offices in high crime neighborhoods and cultivate positive relationship with community</a:t>
            </a:r>
          </a:p>
          <a:p>
            <a:r>
              <a:rPr lang="en-US" dirty="0"/>
              <a:t>Courts – determine guilt or innocence</a:t>
            </a:r>
          </a:p>
          <a:p>
            <a:r>
              <a:rPr lang="en-US" dirty="0"/>
              <a:t>Punishment and Corrections – U.S. is 5% of world’s population yet has 25% of the world’s prison inmates</a:t>
            </a:r>
          </a:p>
          <a:p>
            <a:pPr lvl="1"/>
            <a:r>
              <a:rPr lang="en-US" dirty="0"/>
              <a:t>Private contractors build and operate prisons, therefore there is a commercial motive to incarcerate offenders</a:t>
            </a:r>
          </a:p>
          <a:p>
            <a:pPr lvl="1"/>
            <a:r>
              <a:rPr lang="en-US" dirty="0"/>
              <a:t>Harsh drug laws, campaign to “just say no” </a:t>
            </a:r>
            <a:r>
              <a:rPr lang="en-US"/>
              <a:t>in the 1980s</a:t>
            </a:r>
            <a:endParaRPr lang="en-US" dirty="0"/>
          </a:p>
        </p:txBody>
      </p:sp>
    </p:spTree>
    <p:extLst>
      <p:ext uri="{BB962C8B-B14F-4D97-AF65-F5344CB8AC3E}">
        <p14:creationId xmlns:p14="http://schemas.microsoft.com/office/powerpoint/2010/main" val="383345162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201</TotalTime>
  <Words>896</Words>
  <Application>Microsoft Office PowerPoint</Application>
  <PresentationFormat>Widescreen</PresentationFormat>
  <Paragraphs>78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Deviance and crime</vt:lpstr>
      <vt:lpstr>Deviance – violation of the norms not the act, but the reactions to the act that makes something deviant normative boundaries creates deviance - law creates crime</vt:lpstr>
      <vt:lpstr>Functionalist theory on Deviance</vt:lpstr>
      <vt:lpstr>Conflict theory of Deviance</vt:lpstr>
      <vt:lpstr>Symbolic Interactionist Theory of  Deviance</vt:lpstr>
      <vt:lpstr>Crime Classifications</vt:lpstr>
      <vt:lpstr>More crime Classifications</vt:lpstr>
      <vt:lpstr>Criminal Justice System federal, state and local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Deviance and crime</dc:title>
  <dc:creator>Peggy</dc:creator>
  <cp:lastModifiedBy>P Crane</cp:lastModifiedBy>
  <cp:revision>15</cp:revision>
  <dcterms:created xsi:type="dcterms:W3CDTF">2018-11-02T00:58:25Z</dcterms:created>
  <dcterms:modified xsi:type="dcterms:W3CDTF">2021-10-31T12:03:08Z</dcterms:modified>
</cp:coreProperties>
</file>