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1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257" r:id="rId79"/>
    <p:sldId id="317" r:id="rId80"/>
    <p:sldId id="318" r:id="rId81"/>
    <p:sldId id="321" r:id="rId82"/>
    <p:sldId id="322" r:id="rId83"/>
    <p:sldId id="323" r:id="rId84"/>
    <p:sldId id="324" r:id="rId85"/>
    <p:sldId id="326" r:id="rId86"/>
    <p:sldId id="406" r:id="rId87"/>
    <p:sldId id="407" r:id="rId88"/>
    <p:sldId id="408" r:id="rId89"/>
    <p:sldId id="409" r:id="rId9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070" y="180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4BA8617-6738-4945-B889-3662613E4E0D}" type="slidenum">
              <a:rPr lang="ko-KR" altLang="en-US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2C0029B-7726-4842-97E5-BDC79BE6E2EA}" type="slidenum">
              <a:rPr lang="ko-KR" altLang="en-US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2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203C522-1919-47FA-9D3E-9CF2638D00AA}" type="slidenum">
              <a:rPr lang="ko-KR" altLang="en-US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70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018CD57-68E2-4DC8-BDCD-79CAC24AE29C}" type="slidenum">
              <a:rPr lang="ko-KR" altLang="en-US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1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2F7B893-D489-4DF7-A3E6-6F7BFC30A89F}" type="slidenum">
              <a:rPr lang="ko-KR" altLang="en-US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4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D6EE63-8307-4565-8C8A-614EC482A905}" type="slidenum">
              <a:rPr lang="ko-KR" altLang="en-US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6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5462D56-D522-4788-9878-AF5F00DF16DC}" type="slidenum">
              <a:rPr lang="ko-KR" altLang="en-US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62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571EB96-AF08-4EF5-8B56-605A6B63ED37}" type="slidenum">
              <a:rPr lang="ko-KR" altLang="en-US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4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FEC8DC-0AFD-48B0-A7F2-2114C2BEC480}" type="slidenum">
              <a:rPr lang="ko-KR" altLang="en-US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1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7D80422-56F5-43CE-A267-67372330A5D8}" type="slidenum">
              <a:rPr lang="ko-KR" altLang="en-US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7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3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027766-0B5D-4966-B164-BEC6AFAC3C7B}" type="slidenum">
              <a:rPr lang="ko-KR" altLang="en-US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3D5ABC6-D5EE-4F71-B4BF-FB3549A45628}" type="slidenum">
              <a:rPr lang="ko-KR" altLang="en-US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49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1B80886-F75A-42E2-B0B2-F722A87585DC}" type="slidenum">
              <a:rPr lang="ko-KR" altLang="en-US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1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6EC82A0-1DE6-4D40-AE15-5771302DFC4F}" type="slidenum">
              <a:rPr lang="ko-KR" altLang="en-US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64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F575932-43E9-458F-BF18-CF17487BDE49}" type="slidenum">
              <a:rPr lang="ko-KR" altLang="en-US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3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BF29E6-FA14-412D-B975-E919F8C532BC}" type="slidenum">
              <a:rPr lang="ko-KR" altLang="en-US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5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BC4CBB1-6222-4CF5-92BF-2EA7FFEA0D02}" type="slidenum">
              <a:rPr lang="ko-KR" altLang="en-US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3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BC1879D-1F60-4ED7-B680-9A4087547CE0}" type="slidenum">
              <a:rPr lang="ko-KR" altLang="en-US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31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8C93805-0A9D-4FD1-99F0-6A340CC2EB8F}" type="slidenum">
              <a:rPr lang="ko-KR" altLang="en-US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34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DA3986E-0BF9-4F70-A712-4A0013C3B9B7}" type="slidenum">
              <a:rPr lang="ko-KR" altLang="en-US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9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6B9F020-0B78-4408-9CBE-A642E53A0C9B}" type="slidenum">
              <a:rPr lang="ko-KR" altLang="en-US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16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D54FE64-4878-413A-A80C-43F890768FA3}" type="slidenum">
              <a:rPr lang="ko-KR" altLang="en-US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6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34AFF3D-C763-488D-8E58-8B80A5787516}" type="slidenum">
              <a:rPr lang="ko-KR" altLang="en-US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5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A6F557C-9D33-4E5A-BAB7-4E68DD2B3C98}" type="slidenum">
              <a:rPr lang="ko-KR" altLang="en-US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45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34A7FC-F6C5-4CE2-BA4D-F8C2ABD7AA39}" type="slidenum">
              <a:rPr lang="ko-KR" altLang="en-US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01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47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05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87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037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98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26153FE-579C-4562-AD34-1C882D95572A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52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554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41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595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676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5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EEF02F2-0836-44B6-A779-97BD495A7C30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EE66729-0643-4A03-AD26-E410F7DCD44F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3AADFF4-87C4-4E3E-A418-A82B8C74D7D5}" type="slidenum">
              <a:rPr lang="ko-KR" altLang="en-US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4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C62026E-46C7-4A1A-B208-7ED6E21D5AC3}" type="slidenum">
              <a:rPr lang="ko-KR" altLang="en-US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5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96ECB2B-8C4C-4A19-B185-10987D4B1621}" type="slidenum">
              <a:rPr lang="ko-KR" altLang="en-US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623888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8183"/>
            <a:ext cx="7560840" cy="4115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1" y="758083"/>
            <a:ext cx="8641655" cy="4104456"/>
          </a:xfrm>
        </p:spPr>
        <p:txBody>
          <a:bodyPr/>
          <a:lstStyle>
            <a:lvl1pPr marL="200025" indent="-200025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500" b="1">
                <a:latin typeface="+mn-ea"/>
                <a:ea typeface="+mn-ea"/>
              </a:defRPr>
            </a:lvl1pPr>
            <a:lvl2pPr marL="335756" indent="-135731">
              <a:lnSpc>
                <a:spcPct val="10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350"/>
            </a:lvl2pPr>
            <a:lvl3pPr marL="471488" indent="-135731">
              <a:lnSpc>
                <a:spcPct val="100000"/>
              </a:lnSpc>
              <a:spcAft>
                <a:spcPts val="225"/>
              </a:spcAft>
              <a:buClr>
                <a:schemeClr val="tx1"/>
              </a:buClr>
              <a:defRPr sz="1200"/>
            </a:lvl3pPr>
            <a:lvl4pPr marL="607219" indent="-135731">
              <a:lnSpc>
                <a:spcPct val="100000"/>
              </a:lnSpc>
              <a:spcAft>
                <a:spcPts val="225"/>
              </a:spcAft>
              <a:buSzPct val="96000"/>
              <a:defRPr sz="825"/>
            </a:lvl4pPr>
            <a:lvl5pPr marL="742950" indent="-135731">
              <a:lnSpc>
                <a:spcPct val="100000"/>
              </a:lnSpc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4877991"/>
            <a:ext cx="836612" cy="26550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F8D776C-A410-4CD4-8FC0-4D1287F3C8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7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Working with Web Data and APIs-2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Byunggeor Moon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 err="1"/>
              <a:t>크롤링된</a:t>
            </a:r>
            <a:r>
              <a:rPr lang="ko-KR" altLang="en-US" dirty="0"/>
              <a:t> 내용을 확인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➊ 결과가 저장된 </a:t>
            </a:r>
            <a:r>
              <a:rPr lang="en-US" altLang="ko-KR" dirty="0"/>
              <a:t>result</a:t>
            </a:r>
            <a:r>
              <a:rPr lang="ko-KR" altLang="en-US" dirty="0"/>
              <a:t>의 원소 개수 확인 ➋ 첫 번째 원소 확인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➌ 마지막 원소 확인                            ➍ 마지막 매장 정보가 저장되어 있는 </a:t>
            </a:r>
            <a:r>
              <a:rPr lang="en-US" altLang="ko-KR" dirty="0" err="1"/>
              <a:t>store_td</a:t>
            </a:r>
            <a:r>
              <a:rPr lang="ko-KR" altLang="en-US" dirty="0"/>
              <a:t>의 내용 확인</a:t>
            </a:r>
            <a:endParaRPr lang="en-US" altLang="ko-KR" dirty="0"/>
          </a:p>
        </p:txBody>
      </p:sp>
      <p:sp>
        <p:nvSpPr>
          <p:cNvPr id="3379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0010" y="2053828"/>
            <a:ext cx="540067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len</a:t>
            </a:r>
            <a:r>
              <a:rPr lang="en-US" altLang="ko-KR" sz="675" dirty="0">
                <a:solidFill>
                  <a:prstClr val="black"/>
                </a:solidFill>
              </a:rPr>
              <a:t>(result)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566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result[0]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['</a:t>
            </a:r>
            <a:r>
              <a:rPr lang="ko-KR" altLang="en-US" sz="675" dirty="0">
                <a:solidFill>
                  <a:srgbClr val="258BCD"/>
                </a:solidFill>
              </a:rPr>
              <a:t>성남터미널점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 성남시 분당구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분당구 </a:t>
            </a:r>
            <a:r>
              <a:rPr lang="ko-KR" altLang="en-US" sz="675" dirty="0" err="1">
                <a:solidFill>
                  <a:srgbClr val="258BCD"/>
                </a:solidFill>
              </a:rPr>
              <a:t>성남대로</a:t>
            </a:r>
            <a:r>
              <a:rPr lang="en-US" altLang="ko-KR" sz="675" dirty="0">
                <a:solidFill>
                  <a:srgbClr val="258BCD"/>
                </a:solidFill>
              </a:rPr>
              <a:t>925</a:t>
            </a:r>
            <a:r>
              <a:rPr lang="ko-KR" altLang="en-US" sz="675" dirty="0" err="1">
                <a:solidFill>
                  <a:srgbClr val="258BCD"/>
                </a:solidFill>
              </a:rPr>
              <a:t>번길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16, </a:t>
            </a:r>
            <a:r>
              <a:rPr lang="ko-KR" altLang="en-US" sz="675" dirty="0">
                <a:solidFill>
                  <a:srgbClr val="258BCD"/>
                </a:solidFill>
              </a:rPr>
              <a:t>성남종합버스터미널 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', '031-725-0000']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result[565]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['</a:t>
            </a:r>
            <a:r>
              <a:rPr lang="ko-KR" altLang="en-US" sz="675" dirty="0" err="1">
                <a:solidFill>
                  <a:srgbClr val="258BCD"/>
                </a:solidFill>
              </a:rPr>
              <a:t>성남점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 성남시 수정구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수정구 </a:t>
            </a:r>
            <a:r>
              <a:rPr lang="ko-KR" altLang="en-US" sz="675" dirty="0" err="1">
                <a:solidFill>
                  <a:srgbClr val="258BCD"/>
                </a:solidFill>
              </a:rPr>
              <a:t>수정로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175, </a:t>
            </a:r>
            <a:r>
              <a:rPr lang="ko-KR" altLang="en-US" sz="675" dirty="0" err="1">
                <a:solidFill>
                  <a:srgbClr val="258BCD"/>
                </a:solidFill>
              </a:rPr>
              <a:t>동일빌딩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', '031-721-0000']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noline</a:t>
            </a:r>
            <a:r>
              <a:rPr lang="en-US" altLang="ko-KR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  <a:r>
              <a:rPr lang="ko-KR" altLang="en-US" sz="675" dirty="0">
                <a:solidFill>
                  <a:srgbClr val="258BCD"/>
                </a:solidFill>
              </a:rPr>
              <a:t>경기 성남시 수정구</a:t>
            </a:r>
            <a:r>
              <a:rPr lang="en-US" altLang="ko-KR" sz="675" dirty="0">
                <a:solidFill>
                  <a:srgbClr val="258BCD"/>
                </a:solidFill>
              </a:rPr>
              <a:t>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"&gt;&lt;a </a:t>
            </a:r>
            <a:r>
              <a:rPr lang="en-US" altLang="ko-KR" sz="675" dirty="0" err="1">
                <a:solidFill>
                  <a:srgbClr val="258BCD"/>
                </a:solidFill>
              </a:rPr>
              <a:t>href</a:t>
            </a:r>
            <a:r>
              <a:rPr lang="en-US" altLang="ko-KR" sz="675" dirty="0">
                <a:solidFill>
                  <a:srgbClr val="258BCD"/>
                </a:solidFill>
              </a:rPr>
              <a:t>="#" onclick="</a:t>
            </a:r>
            <a:r>
              <a:rPr lang="en-US" altLang="ko-KR" sz="675" dirty="0" err="1">
                <a:solidFill>
                  <a:srgbClr val="258BCD"/>
                </a:solidFill>
              </a:rPr>
              <a:t>javascript:storeView</a:t>
            </a:r>
            <a:r>
              <a:rPr lang="en-US" altLang="ko-KR" sz="675" dirty="0">
                <a:solidFill>
                  <a:srgbClr val="258BCD"/>
                </a:solidFill>
              </a:rPr>
              <a:t>(11); return false;"&gt; </a:t>
            </a:r>
            <a:r>
              <a:rPr lang="ko-KR" altLang="en-US" sz="675" dirty="0" err="1">
                <a:solidFill>
                  <a:srgbClr val="258BCD"/>
                </a:solidFill>
              </a:rPr>
              <a:t>성남점</a:t>
            </a:r>
            <a:r>
              <a:rPr lang="en-US" altLang="ko-KR" sz="675" dirty="0">
                <a:solidFill>
                  <a:srgbClr val="258BCD"/>
                </a:solidFill>
              </a:rPr>
              <a:t>&lt;/a&gt;&lt;/td&gt;,&lt;td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 tdp0"&gt;</a:t>
            </a:r>
            <a:r>
              <a:rPr lang="ko-KR" altLang="en-US" sz="675" dirty="0" err="1">
                <a:solidFill>
                  <a:srgbClr val="258BCD"/>
                </a:solidFill>
              </a:rPr>
              <a:t>영업중</a:t>
            </a:r>
            <a:r>
              <a:rPr lang="en-US" altLang="ko-KR" sz="675" dirty="0">
                <a:solidFill>
                  <a:srgbClr val="258BCD"/>
                </a:solidFill>
              </a:rPr>
              <a:t>&lt;/td&gt;, 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"&gt;&lt;a </a:t>
            </a:r>
            <a:r>
              <a:rPr lang="en-US" altLang="ko-KR" sz="675" dirty="0" err="1">
                <a:solidFill>
                  <a:srgbClr val="258BCD"/>
                </a:solidFill>
              </a:rPr>
              <a:t>href</a:t>
            </a:r>
            <a:r>
              <a:rPr lang="en-US" altLang="ko-KR" sz="675" dirty="0">
                <a:solidFill>
                  <a:srgbClr val="258BCD"/>
                </a:solidFill>
              </a:rPr>
              <a:t>="#" onclick="</a:t>
            </a:r>
            <a:r>
              <a:rPr lang="en-US" altLang="ko-KR" sz="675" dirty="0" err="1">
                <a:solidFill>
                  <a:srgbClr val="258BCD"/>
                </a:solidFill>
              </a:rPr>
              <a:t>javascript:storeView</a:t>
            </a:r>
            <a:r>
              <a:rPr lang="en-US" altLang="ko-KR" sz="675" dirty="0">
                <a:solidFill>
                  <a:srgbClr val="258BCD"/>
                </a:solidFill>
              </a:rPr>
              <a:t>(11); return false;"&gt;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수정구 </a:t>
            </a:r>
            <a:r>
              <a:rPr lang="ko-KR" altLang="en-US" sz="675" dirty="0" err="1">
                <a:solidFill>
                  <a:srgbClr val="258BCD"/>
                </a:solidFill>
              </a:rPr>
              <a:t>수정로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175, </a:t>
            </a:r>
            <a:r>
              <a:rPr lang="ko-KR" altLang="en-US" sz="675" dirty="0" err="1">
                <a:solidFill>
                  <a:srgbClr val="258BCD"/>
                </a:solidFill>
              </a:rPr>
              <a:t>동일빌딩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&lt;/a&gt;&lt;/td&gt;,&lt;td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"&gt;&lt;</a:t>
            </a:r>
            <a:r>
              <a:rPr lang="en-US" altLang="ko-KR" sz="675" dirty="0" err="1">
                <a:solidFill>
                  <a:srgbClr val="258BCD"/>
                </a:solidFill>
              </a:rPr>
              <a:t>img</a:t>
            </a:r>
            <a:r>
              <a:rPr lang="en-US" altLang="ko-KR" sz="675" dirty="0">
                <a:solidFill>
                  <a:srgbClr val="258BCD"/>
                </a:solidFill>
              </a:rPr>
              <a:t> alt="</a:t>
            </a:r>
            <a:r>
              <a:rPr lang="ko-KR" altLang="en-US" sz="675" dirty="0" err="1">
                <a:solidFill>
                  <a:srgbClr val="258BCD"/>
                </a:solidFill>
              </a:rPr>
              <a:t>흡연시설</a:t>
            </a:r>
            <a:r>
              <a:rPr lang="en-US" altLang="ko-KR" sz="675" dirty="0">
                <a:solidFill>
                  <a:srgbClr val="258BCD"/>
                </a:solidFill>
              </a:rPr>
              <a:t>" </a:t>
            </a:r>
            <a:r>
              <a:rPr lang="en-US" altLang="ko-KR" sz="675" dirty="0" err="1">
                <a:solidFill>
                  <a:srgbClr val="258BCD"/>
                </a:solidFill>
              </a:rPr>
              <a:t>src</a:t>
            </a:r>
            <a:r>
              <a:rPr lang="en-US" altLang="ko-KR" sz="675" dirty="0">
                <a:solidFill>
                  <a:srgbClr val="258BCD"/>
                </a:solidFill>
              </a:rPr>
              <a:t>="https://www.hollys.co.kr/websrc/images/store/img_store_s04.gif" style="margin-right:1px"/&gt;&lt;/td&gt;,&lt;td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"&gt;031-721-0000&lt;/td&gt;]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[1].string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 err="1">
                <a:solidFill>
                  <a:srgbClr val="258BCD"/>
                </a:solidFill>
              </a:rPr>
              <a:t>성남점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>
                <a:solidFill>
                  <a:srgbClr val="258BCD"/>
                </a:solidFill>
              </a:rPr>
              <a:t>경기 성남시 수정구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수정구 </a:t>
            </a:r>
            <a:r>
              <a:rPr lang="ko-KR" altLang="en-US" sz="675" dirty="0" err="1">
                <a:solidFill>
                  <a:srgbClr val="258BCD"/>
                </a:solidFill>
              </a:rPr>
              <a:t>수정로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175, </a:t>
            </a:r>
            <a:r>
              <a:rPr lang="ko-KR" altLang="en-US" sz="675" dirty="0" err="1">
                <a:solidFill>
                  <a:srgbClr val="258BCD"/>
                </a:solidFill>
              </a:rPr>
              <a:t>동일빌딩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[5].string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'031-721-0000'</a:t>
            </a:r>
          </a:p>
        </p:txBody>
      </p:sp>
    </p:spTree>
    <p:extLst>
      <p:ext uri="{BB962C8B-B14F-4D97-AF65-F5344CB8AC3E}">
        <p14:creationId xmlns:p14="http://schemas.microsoft.com/office/powerpoint/2010/main" val="29137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ko-KR" altLang="en-US" dirty="0"/>
              <a:t>크롤링한 데이터 저장하기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en-US" altLang="ko-KR" dirty="0"/>
              <a:t>pandas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en-US" altLang="ko-KR" dirty="0"/>
              <a:t>pandas</a:t>
            </a:r>
            <a:r>
              <a:rPr lang="ko-KR" altLang="en-US" dirty="0"/>
              <a:t>를 사용하여 테이블 형태의 데이터프레임을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ko-KR" altLang="en-US" dirty="0"/>
              <a:t>테이블을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3584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0010" y="1700212"/>
            <a:ext cx="2753915" cy="167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C:\&gt; pip install pandas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80010" y="2233601"/>
            <a:ext cx="2753915" cy="166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import pandas as </a:t>
            </a:r>
            <a:r>
              <a:rPr lang="en-US" altLang="ko-KR" sz="675" dirty="0" err="1">
                <a:solidFill>
                  <a:prstClr val="black"/>
                </a:solidFill>
              </a:rPr>
              <a:t>pd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0010" y="2802136"/>
            <a:ext cx="3887391" cy="227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hollys_tbl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pd.DataFrame</a:t>
            </a:r>
            <a:r>
              <a:rPr lang="en-US" altLang="ko-KR" sz="675" dirty="0">
                <a:solidFill>
                  <a:prstClr val="black"/>
                </a:solidFill>
              </a:rPr>
              <a:t>(result, columns = ('store', '</a:t>
            </a:r>
            <a:r>
              <a:rPr lang="en-US" altLang="ko-KR" sz="675" dirty="0" err="1">
                <a:solidFill>
                  <a:prstClr val="black"/>
                </a:solidFill>
              </a:rPr>
              <a:t>sido-gu</a:t>
            </a:r>
            <a:r>
              <a:rPr lang="en-US" altLang="ko-KR" sz="675" dirty="0">
                <a:solidFill>
                  <a:prstClr val="black"/>
                </a:solidFill>
              </a:rPr>
              <a:t>', 'address’, 'phone'))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80010" y="3604914"/>
            <a:ext cx="4913709" cy="227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hollys_tbl.to_csv</a:t>
            </a:r>
            <a:r>
              <a:rPr lang="en-US" altLang="ko-KR" sz="675" dirty="0">
                <a:solidFill>
                  <a:prstClr val="black"/>
                </a:solidFill>
              </a:rPr>
              <a:t>("C:/Users/kmj/My_Python/6</a:t>
            </a:r>
            <a:r>
              <a:rPr lang="ko-KR" altLang="en-US" sz="675" dirty="0">
                <a:solidFill>
                  <a:prstClr val="black"/>
                </a:solidFill>
              </a:rPr>
              <a:t>장</a:t>
            </a:r>
            <a:r>
              <a:rPr lang="en-US" altLang="ko-KR" sz="675" dirty="0">
                <a:solidFill>
                  <a:prstClr val="black"/>
                </a:solidFill>
              </a:rPr>
              <a:t>_data/hollys.csv", encoding = "cp949", mode = "w", index = True)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 하위의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 안에 </a:t>
            </a:r>
            <a:r>
              <a:rPr lang="en-US" altLang="ko-KR" dirty="0"/>
              <a:t>hollys.csv </a:t>
            </a:r>
            <a:r>
              <a:rPr lang="ko-KR" altLang="en-US" dirty="0"/>
              <a:t>파일이 생성되었는지 확인</a:t>
            </a:r>
            <a:endParaRPr lang="en-US" altLang="ko-KR" dirty="0"/>
          </a:p>
        </p:txBody>
      </p:sp>
      <p:sp>
        <p:nvSpPr>
          <p:cNvPr id="3789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3789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2463404"/>
            <a:ext cx="4924425" cy="15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b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 작성하여 크롤링하기</a:t>
            </a:r>
            <a:endParaRPr lang="en-US" altLang="ko-KR" dirty="0"/>
          </a:p>
        </p:txBody>
      </p:sp>
      <p:sp>
        <p:nvSpPr>
          <p:cNvPr id="3994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9467" y="1691879"/>
            <a:ext cx="2915840" cy="3256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from bs4 import </a:t>
            </a:r>
            <a:r>
              <a:rPr lang="en-US" altLang="ko-KR" sz="660" dirty="0" err="1">
                <a:solidFill>
                  <a:prstClr val="black"/>
                </a:solidFill>
              </a:rPr>
              <a:t>BeautifulSoup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import </a:t>
            </a:r>
            <a:r>
              <a:rPr lang="en-US" altLang="ko-KR" sz="660" dirty="0" err="1">
                <a:solidFill>
                  <a:prstClr val="black"/>
                </a:solidFill>
              </a:rPr>
              <a:t>urllib.request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import pandas as </a:t>
            </a:r>
            <a:r>
              <a:rPr lang="en-US" altLang="ko-KR" sz="660" dirty="0" err="1">
                <a:solidFill>
                  <a:prstClr val="black"/>
                </a:solidFill>
              </a:rPr>
              <a:t>pd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import </a:t>
            </a:r>
            <a:r>
              <a:rPr lang="en-US" altLang="ko-KR" sz="660" dirty="0" err="1">
                <a:solidFill>
                  <a:prstClr val="black"/>
                </a:solidFill>
              </a:rPr>
              <a:t>datetime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#[CODE 1]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 err="1">
                <a:solidFill>
                  <a:prstClr val="black"/>
                </a:solidFill>
              </a:rPr>
              <a:t>def</a:t>
            </a:r>
            <a:r>
              <a:rPr lang="en-US" altLang="ko-KR" sz="660" dirty="0">
                <a:solidFill>
                  <a:prstClr val="black"/>
                </a:solidFill>
              </a:rPr>
              <a:t> </a:t>
            </a:r>
            <a:r>
              <a:rPr lang="en-US" altLang="ko-KR" sz="660" dirty="0" err="1">
                <a:solidFill>
                  <a:prstClr val="black"/>
                </a:solidFill>
              </a:rPr>
              <a:t>hollys_store</a:t>
            </a:r>
            <a:r>
              <a:rPr lang="en-US" altLang="ko-KR" sz="660" dirty="0">
                <a:solidFill>
                  <a:prstClr val="black"/>
                </a:solidFill>
              </a:rPr>
              <a:t>(result):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for page in range(1,59):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</a:t>
            </a:r>
            <a:r>
              <a:rPr lang="en-US" altLang="ko-KR" sz="660" dirty="0" err="1">
                <a:solidFill>
                  <a:prstClr val="black"/>
                </a:solidFill>
              </a:rPr>
              <a:t>Hollys_url</a:t>
            </a:r>
            <a:r>
              <a:rPr lang="en-US" altLang="ko-KR" sz="660" dirty="0">
                <a:solidFill>
                  <a:prstClr val="black"/>
                </a:solidFill>
              </a:rPr>
              <a:t> = 'https://www.hollys.co.kr/store/korea/korStore.do?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pageNo</a:t>
            </a:r>
            <a:r>
              <a:rPr lang="en-US" altLang="ko-KR" sz="660" dirty="0">
                <a:solidFill>
                  <a:prstClr val="black"/>
                </a:solidFill>
              </a:rPr>
              <a:t>=%</a:t>
            </a:r>
            <a:r>
              <a:rPr lang="en-US" altLang="ko-KR" sz="660" dirty="0" err="1">
                <a:solidFill>
                  <a:prstClr val="black"/>
                </a:solidFill>
              </a:rPr>
              <a:t>d&amp;sido</a:t>
            </a:r>
            <a:r>
              <a:rPr lang="en-US" altLang="ko-KR" sz="660" dirty="0">
                <a:solidFill>
                  <a:prstClr val="black"/>
                </a:solidFill>
              </a:rPr>
              <a:t>=&amp;</a:t>
            </a:r>
            <a:r>
              <a:rPr lang="en-US" altLang="ko-KR" sz="660" dirty="0" err="1">
                <a:solidFill>
                  <a:prstClr val="black"/>
                </a:solidFill>
              </a:rPr>
              <a:t>gugun</a:t>
            </a:r>
            <a:r>
              <a:rPr lang="en-US" altLang="ko-KR" sz="660" dirty="0">
                <a:solidFill>
                  <a:prstClr val="black"/>
                </a:solidFill>
              </a:rPr>
              <a:t>=&amp;store=' %page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print(</a:t>
            </a:r>
            <a:r>
              <a:rPr lang="en-US" altLang="ko-KR" sz="660" dirty="0" err="1">
                <a:solidFill>
                  <a:prstClr val="black"/>
                </a:solidFill>
              </a:rPr>
              <a:t>Hollys_url</a:t>
            </a:r>
            <a:r>
              <a:rPr lang="en-US" altLang="ko-KR" sz="660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html = </a:t>
            </a:r>
            <a:r>
              <a:rPr lang="en-US" altLang="ko-KR" sz="660" dirty="0" err="1">
                <a:solidFill>
                  <a:prstClr val="black"/>
                </a:solidFill>
              </a:rPr>
              <a:t>urllib.request.urlopen</a:t>
            </a:r>
            <a:r>
              <a:rPr lang="en-US" altLang="ko-KR" sz="660" dirty="0">
                <a:solidFill>
                  <a:prstClr val="black"/>
                </a:solidFill>
              </a:rPr>
              <a:t>(</a:t>
            </a:r>
            <a:r>
              <a:rPr lang="en-US" altLang="ko-KR" sz="660" dirty="0" err="1">
                <a:solidFill>
                  <a:prstClr val="black"/>
                </a:solidFill>
              </a:rPr>
              <a:t>Hollys_url</a:t>
            </a:r>
            <a:r>
              <a:rPr lang="en-US" altLang="ko-KR" sz="660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</a:t>
            </a:r>
            <a:r>
              <a:rPr lang="en-US" altLang="ko-KR" sz="660" dirty="0" err="1">
                <a:solidFill>
                  <a:prstClr val="black"/>
                </a:solidFill>
              </a:rPr>
              <a:t>soupHollys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BeautifulSoup</a:t>
            </a:r>
            <a:r>
              <a:rPr lang="en-US" altLang="ko-KR" sz="660" dirty="0">
                <a:solidFill>
                  <a:prstClr val="black"/>
                </a:solidFill>
              </a:rPr>
              <a:t>(html, '</a:t>
            </a:r>
            <a:r>
              <a:rPr lang="en-US" altLang="ko-KR" sz="660" dirty="0" err="1">
                <a:solidFill>
                  <a:prstClr val="black"/>
                </a:solidFill>
              </a:rPr>
              <a:t>html.parser</a:t>
            </a:r>
            <a:r>
              <a:rPr lang="en-US" altLang="ko-KR" sz="660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</a:t>
            </a:r>
            <a:r>
              <a:rPr lang="en-US" altLang="ko-KR" sz="660" dirty="0" err="1">
                <a:solidFill>
                  <a:prstClr val="black"/>
                </a:solidFill>
              </a:rPr>
              <a:t>tag_tbody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soupHollys.find</a:t>
            </a:r>
            <a:r>
              <a:rPr lang="en-US" altLang="ko-KR" sz="660" dirty="0">
                <a:solidFill>
                  <a:prstClr val="black"/>
                </a:solidFill>
              </a:rPr>
              <a:t>('</a:t>
            </a:r>
            <a:r>
              <a:rPr lang="en-US" altLang="ko-KR" sz="660" dirty="0" err="1">
                <a:solidFill>
                  <a:prstClr val="black"/>
                </a:solidFill>
              </a:rPr>
              <a:t>tbody</a:t>
            </a:r>
            <a:r>
              <a:rPr lang="en-US" altLang="ko-KR" sz="660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for store in </a:t>
            </a:r>
            <a:r>
              <a:rPr lang="en-US" altLang="ko-KR" sz="660" dirty="0" err="1">
                <a:solidFill>
                  <a:prstClr val="black"/>
                </a:solidFill>
              </a:rPr>
              <a:t>tag_tbody.find_all</a:t>
            </a:r>
            <a:r>
              <a:rPr lang="en-US" altLang="ko-KR" sz="660" dirty="0">
                <a:solidFill>
                  <a:prstClr val="black"/>
                </a:solidFill>
              </a:rPr>
              <a:t>('tr'):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if </a:t>
            </a:r>
            <a:r>
              <a:rPr lang="en-US" altLang="ko-KR" sz="660" dirty="0" err="1">
                <a:solidFill>
                  <a:prstClr val="black"/>
                </a:solidFill>
              </a:rPr>
              <a:t>len</a:t>
            </a:r>
            <a:r>
              <a:rPr lang="en-US" altLang="ko-KR" sz="660" dirty="0">
                <a:solidFill>
                  <a:prstClr val="black"/>
                </a:solidFill>
              </a:rPr>
              <a:t>(store) &lt;= 3: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   break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store.find_all</a:t>
            </a:r>
            <a:r>
              <a:rPr lang="en-US" altLang="ko-KR" sz="660" dirty="0">
                <a:solidFill>
                  <a:prstClr val="black"/>
                </a:solidFill>
              </a:rPr>
              <a:t>('td’)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store_name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[1].string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store_sido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store_address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store_phone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[5].string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result.append</a:t>
            </a:r>
            <a:r>
              <a:rPr lang="en-US" altLang="ko-KR" sz="660" dirty="0">
                <a:solidFill>
                  <a:prstClr val="black"/>
                </a:solidFill>
              </a:rPr>
              <a:t>([</a:t>
            </a:r>
            <a:r>
              <a:rPr lang="en-US" altLang="ko-KR" sz="660" dirty="0" err="1">
                <a:solidFill>
                  <a:prstClr val="black"/>
                </a:solidFill>
              </a:rPr>
              <a:t>store_name</a:t>
            </a:r>
            <a:r>
              <a:rPr lang="en-US" altLang="ko-KR" sz="660" dirty="0">
                <a:solidFill>
                  <a:prstClr val="black"/>
                </a:solidFill>
              </a:rPr>
              <a:t>]+[</a:t>
            </a:r>
            <a:r>
              <a:rPr lang="en-US" altLang="ko-KR" sz="660" dirty="0" err="1">
                <a:solidFill>
                  <a:prstClr val="black"/>
                </a:solidFill>
              </a:rPr>
              <a:t>store_sido</a:t>
            </a:r>
            <a:r>
              <a:rPr lang="en-US" altLang="ko-KR" sz="660" dirty="0">
                <a:solidFill>
                  <a:prstClr val="black"/>
                </a:solidFill>
              </a:rPr>
              <a:t>]+[</a:t>
            </a:r>
            <a:r>
              <a:rPr lang="en-US" altLang="ko-KR" sz="660" dirty="0" err="1">
                <a:solidFill>
                  <a:prstClr val="black"/>
                </a:solidFill>
              </a:rPr>
              <a:t>store_address</a:t>
            </a:r>
            <a:r>
              <a:rPr lang="en-US" altLang="ko-KR" sz="660" dirty="0">
                <a:solidFill>
                  <a:prstClr val="black"/>
                </a:solidFill>
              </a:rPr>
              <a:t>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                  +[</a:t>
            </a:r>
            <a:r>
              <a:rPr lang="en-US" altLang="ko-KR" sz="660" dirty="0" err="1">
                <a:solidFill>
                  <a:prstClr val="black"/>
                </a:solidFill>
              </a:rPr>
              <a:t>store_phone</a:t>
            </a:r>
            <a:r>
              <a:rPr lang="en-US" altLang="ko-KR" sz="660" dirty="0">
                <a:solidFill>
                  <a:prstClr val="black"/>
                </a:solidFill>
              </a:rPr>
              <a:t>])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return</a:t>
            </a:r>
          </a:p>
        </p:txBody>
      </p:sp>
      <p:grpSp>
        <p:nvGrpSpPr>
          <p:cNvPr id="39943" name="그룹 2"/>
          <p:cNvGrpSpPr>
            <a:grpSpLocks/>
          </p:cNvGrpSpPr>
          <p:nvPr/>
        </p:nvGrpSpPr>
        <p:grpSpPr bwMode="auto">
          <a:xfrm>
            <a:off x="4410075" y="1693069"/>
            <a:ext cx="3077766" cy="3255169"/>
            <a:chOff x="4283968" y="2142686"/>
            <a:chExt cx="3888432" cy="4102158"/>
          </a:xfrm>
        </p:grpSpPr>
        <p:sp>
          <p:nvSpPr>
            <p:cNvPr id="8" name="직사각형 7"/>
            <p:cNvSpPr/>
            <p:nvPr/>
          </p:nvSpPr>
          <p:spPr>
            <a:xfrm>
              <a:off x="4283968" y="2142686"/>
              <a:ext cx="3888432" cy="2312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#[CODE 0]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 err="1">
                  <a:solidFill>
                    <a:prstClr val="black"/>
                  </a:solidFill>
                </a:rPr>
                <a:t>def</a:t>
              </a:r>
              <a:r>
                <a:rPr lang="en-US" altLang="ko-KR" sz="660" dirty="0">
                  <a:solidFill>
                    <a:prstClr val="black"/>
                  </a:solidFill>
                </a:rPr>
                <a:t> main():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result = []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print('Hollys store crawling &gt;&gt;&gt;&gt;&gt;&gt;&gt;&gt;&gt;&gt;&gt;&gt;&gt;&gt;&gt;&gt;&gt;&gt;&gt;&gt;&gt;&gt;&gt;&gt;&gt;&gt;’)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hollys_store</a:t>
              </a:r>
              <a:r>
                <a:rPr lang="en-US" altLang="ko-KR" sz="660" dirty="0">
                  <a:solidFill>
                    <a:prstClr val="black"/>
                  </a:solidFill>
                </a:rPr>
                <a:t>(result) #[CODE 1] </a:t>
              </a:r>
              <a:r>
                <a:rPr lang="ko-KR" altLang="en-US" sz="660" dirty="0">
                  <a:solidFill>
                    <a:prstClr val="black"/>
                  </a:solidFill>
                </a:rPr>
                <a:t>호출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60" dirty="0">
                  <a:solidFill>
                    <a:prstClr val="black"/>
                  </a:solidFill>
                </a:rPr>
                <a:t>    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hollys_tbl</a:t>
              </a:r>
              <a:r>
                <a:rPr lang="en-US" altLang="ko-KR" sz="660" dirty="0">
                  <a:solidFill>
                    <a:prstClr val="black"/>
                  </a:solidFill>
                </a:rPr>
                <a:t> =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pd.DataFrame</a:t>
              </a:r>
              <a:r>
                <a:rPr lang="en-US" altLang="ko-KR" sz="660" dirty="0">
                  <a:solidFill>
                    <a:prstClr val="black"/>
                  </a:solidFill>
                </a:rPr>
                <a:t>(result, columns = ('store', '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sido-gu</a:t>
              </a:r>
              <a:r>
                <a:rPr lang="en-US" altLang="ko-KR" sz="660" dirty="0">
                  <a:solidFill>
                    <a:prstClr val="black"/>
                  </a:solidFill>
                </a:rPr>
                <a:t>’,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                                  '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address','phone</a:t>
              </a:r>
              <a:r>
                <a:rPr lang="en-US" altLang="ko-KR" sz="660" dirty="0">
                  <a:solidFill>
                    <a:prstClr val="black"/>
                  </a:solidFill>
                </a:rPr>
                <a:t>'))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hollys_tbl.to_csv</a:t>
              </a:r>
              <a:r>
                <a:rPr lang="en-US" altLang="ko-KR" sz="660" dirty="0">
                  <a:solidFill>
                    <a:prstClr val="black"/>
                  </a:solidFill>
                </a:rPr>
                <a:t>('C:/Users/kmj/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My_Python</a:t>
              </a:r>
              <a:r>
                <a:rPr lang="en-US" altLang="ko-KR" sz="660" dirty="0">
                  <a:solidFill>
                    <a:prstClr val="black"/>
                  </a:solidFill>
                </a:rPr>
                <a:t>/6</a:t>
              </a:r>
              <a:r>
                <a:rPr lang="ko-KR" altLang="en-US" sz="660" dirty="0">
                  <a:solidFill>
                    <a:prstClr val="black"/>
                  </a:solidFill>
                </a:rPr>
                <a:t>장</a:t>
              </a:r>
              <a:r>
                <a:rPr lang="en-US" altLang="ko-KR" sz="660" dirty="0">
                  <a:solidFill>
                    <a:prstClr val="black"/>
                  </a:solidFill>
                </a:rPr>
                <a:t>_data./hollys1.csv’,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                     encoding = 'cp949', mode = 'w', index = True)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schemeClr val="tx1"/>
                  </a:solidFill>
                </a:rPr>
                <a:t>     del result[:]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60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schemeClr val="tx1"/>
                  </a:solidFill>
                </a:rPr>
                <a:t>if __name__ == '__main__':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schemeClr val="tx1"/>
                  </a:solidFill>
                </a:rPr>
                <a:t>main()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83968" y="4454839"/>
              <a:ext cx="3888432" cy="1790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60" dirty="0">
                <a:solidFill>
                  <a:schemeClr val="tx1"/>
                </a:solidFill>
              </a:endParaRPr>
            </a:p>
          </p:txBody>
        </p:sp>
      </p:grpSp>
      <p:sp>
        <p:nvSpPr>
          <p:cNvPr id="39944" name="TextBox 1"/>
          <p:cNvSpPr txBox="1">
            <a:spLocks noChangeArrowheads="1"/>
          </p:cNvSpPr>
          <p:nvPr/>
        </p:nvSpPr>
        <p:spPr bwMode="auto">
          <a:xfrm>
            <a:off x="1384698" y="1514475"/>
            <a:ext cx="162044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[</a:t>
            </a:r>
            <a:r>
              <a:rPr lang="ko-KR" altLang="en-US" sz="750">
                <a:latin typeface="HelveticaNeue-Roman"/>
                <a:ea typeface="굴림" panose="020B0600000101010101" pitchFamily="50" charset="-127"/>
              </a:rPr>
              <a:t>프로그램 </a:t>
            </a: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6-1] hollysCrawler.py</a:t>
            </a:r>
            <a:endParaRPr lang="ko-KR" altLang="en-US" sz="15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 작성하여 크롤링하기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</a:t>
            </a:r>
            <a:r>
              <a:rPr lang="ko-KR" altLang="en-US" dirty="0"/>
              <a:t>문의 실행 결과가 출력되고 </a:t>
            </a:r>
            <a:r>
              <a:rPr lang="en-US" altLang="ko-KR" dirty="0" err="1"/>
              <a:t>My_Python</a:t>
            </a:r>
            <a:r>
              <a:rPr lang="en-US" altLang="ko-KR" dirty="0"/>
              <a:t>/6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폴더에 </a:t>
            </a:r>
            <a:r>
              <a:rPr lang="en-US" altLang="ko-KR" dirty="0"/>
              <a:t>CSV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sp>
        <p:nvSpPr>
          <p:cNvPr id="4198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4199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762125"/>
            <a:ext cx="340161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en-US" altLang="ko-KR" dirty="0"/>
              <a:t>WebDriver </a:t>
            </a:r>
            <a:r>
              <a:rPr lang="ko-KR" altLang="en-US" dirty="0"/>
              <a:t>다운로드하기</a:t>
            </a:r>
            <a:endParaRPr lang="en-US" altLang="ko-KR" dirty="0"/>
          </a:p>
        </p:txBody>
      </p:sp>
      <p:sp>
        <p:nvSpPr>
          <p:cNvPr id="4403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1663" y="1439466"/>
            <a:ext cx="42660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ct val="20000"/>
              </a:spcBef>
              <a:spcAft>
                <a:spcPts val="22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C:\&gt; pip install </a:t>
            </a:r>
            <a:r>
              <a:rPr lang="en-US" altLang="ko-KR" sz="675" b="1" dirty="0">
                <a:solidFill>
                  <a:prstClr val="black"/>
                </a:solidFill>
              </a:rPr>
              <a:t>selenium</a:t>
            </a:r>
          </a:p>
        </p:txBody>
      </p:sp>
      <p:pic>
        <p:nvPicPr>
          <p:cNvPr id="4403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2297906"/>
            <a:ext cx="3401615" cy="19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다운로드 링크를 클릭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시스템 운영체제에 맞는 </a:t>
            </a:r>
            <a:r>
              <a:rPr lang="en-US" altLang="ko-KR" dirty="0" err="1"/>
              <a:t>ChromeDriver</a:t>
            </a:r>
            <a:r>
              <a:rPr lang="ko-KR" altLang="en-US" dirty="0"/>
              <a:t>를 선택하여 다운로드</a:t>
            </a:r>
            <a:endParaRPr lang="en-US" altLang="ko-KR" dirty="0"/>
          </a:p>
        </p:txBody>
      </p:sp>
      <p:sp>
        <p:nvSpPr>
          <p:cNvPr id="4608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4608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7" y="1518047"/>
            <a:ext cx="2213372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6" y="3436144"/>
            <a:ext cx="2091929" cy="105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 하위에 </a:t>
            </a:r>
            <a:r>
              <a:rPr lang="en-US" altLang="ko-KR" dirty="0"/>
              <a:t>WebDriver </a:t>
            </a:r>
            <a:r>
              <a:rPr lang="ko-KR" altLang="en-US" dirty="0"/>
              <a:t>폴더를 만들고 다운로드한 압축 파일을 풀고 ‘</a:t>
            </a:r>
            <a:r>
              <a:rPr lang="en-US" altLang="ko-KR" dirty="0"/>
              <a:t>chromedriver.exe’ </a:t>
            </a:r>
            <a:r>
              <a:rPr lang="ko-KR" altLang="en-US" dirty="0"/>
              <a:t>파일을 </a:t>
            </a:r>
            <a:r>
              <a:rPr lang="en-US" altLang="ko-KR" dirty="0"/>
              <a:t>WebDriver </a:t>
            </a:r>
            <a:r>
              <a:rPr lang="ko-KR" altLang="en-US" dirty="0"/>
              <a:t>폴더로 이동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sz="825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라이브러리의 </a:t>
            </a:r>
            <a:r>
              <a:rPr lang="en-US" altLang="ko-KR" dirty="0"/>
              <a:t>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728663" lvl="3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4813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4813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649017"/>
            <a:ext cx="1890713" cy="9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71662" y="3868341"/>
            <a:ext cx="3668316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675" dirty="0">
                <a:solidFill>
                  <a:prstClr val="black"/>
                </a:solidFill>
              </a:rPr>
              <a:t>('C:/Users/</a:t>
            </a:r>
            <a:r>
              <a:rPr lang="en-US" altLang="ko-KR" sz="675" dirty="0" err="1">
                <a:solidFill>
                  <a:prstClr val="black"/>
                </a:solidFill>
              </a:rPr>
              <a:t>kmj</a:t>
            </a:r>
            <a:r>
              <a:rPr lang="en-US" altLang="ko-KR" sz="675" dirty="0">
                <a:solidFill>
                  <a:prstClr val="black"/>
                </a:solidFill>
              </a:rPr>
              <a:t>/</a:t>
            </a:r>
            <a:r>
              <a:rPr lang="en-US" altLang="ko-KR" sz="675" dirty="0" err="1">
                <a:solidFill>
                  <a:prstClr val="black"/>
                </a:solidFill>
              </a:rPr>
              <a:t>My_Python</a:t>
            </a:r>
            <a:r>
              <a:rPr lang="en-US" altLang="ko-KR" sz="675" dirty="0">
                <a:solidFill>
                  <a:prstClr val="black"/>
                </a:solidFill>
              </a:rPr>
              <a:t>/WebDriver/chromedriver.exe')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63" y="3041343"/>
            <a:ext cx="3668316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selenium import </a:t>
            </a:r>
            <a:r>
              <a:rPr lang="en-US" altLang="ko-KR" sz="675" dirty="0" err="1">
                <a:solidFill>
                  <a:prstClr val="black"/>
                </a:solidFill>
              </a:rPr>
              <a:t>webdriver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WebDriver</a:t>
            </a:r>
            <a:r>
              <a:rPr lang="ko-KR" altLang="en-US" dirty="0"/>
              <a:t>를 설치한 경로를 지정하여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생성하면 크롬</a:t>
            </a:r>
            <a:r>
              <a:rPr lang="en-US" altLang="ko-KR" dirty="0"/>
              <a:t>WebDriver</a:t>
            </a:r>
            <a:r>
              <a:rPr lang="ko-KR" altLang="en-US" dirty="0"/>
              <a:t>가 실행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018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0182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508647"/>
            <a:ext cx="41255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다음과 같이 입력하여 </a:t>
            </a:r>
            <a:r>
              <a:rPr lang="en-US" altLang="ko-KR" dirty="0"/>
              <a:t>Selenium</a:t>
            </a:r>
            <a:r>
              <a:rPr lang="ko-KR" altLang="en-US" dirty="0"/>
              <a:t>이 제어하는 크롬 창에서 웹 페이지를 열어 확인</a:t>
            </a:r>
            <a:endParaRPr lang="en-US" altLang="ko-KR" dirty="0"/>
          </a:p>
        </p:txBody>
      </p:sp>
      <p:sp>
        <p:nvSpPr>
          <p:cNvPr id="5222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5242" y="1640681"/>
            <a:ext cx="3668315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wd.get</a:t>
            </a:r>
            <a:r>
              <a:rPr lang="en-US" altLang="ko-KR" sz="675" dirty="0">
                <a:solidFill>
                  <a:prstClr val="black"/>
                </a:solidFill>
              </a:rPr>
              <a:t>("http://www.hanbit.co.kr")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pic>
        <p:nvPicPr>
          <p:cNvPr id="5223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81" y="2109788"/>
            <a:ext cx="3833813" cy="231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dirty="0" smtClean="0"/>
              <a:t>한국 사례 추가 분석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5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</p:txBody>
      </p:sp>
      <p:sp>
        <p:nvSpPr>
          <p:cNvPr id="5427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427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15704"/>
            <a:ext cx="4319588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</p:txBody>
      </p:sp>
      <p:sp>
        <p:nvSpPr>
          <p:cNvPr id="5632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632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1924051"/>
            <a:ext cx="4319588" cy="298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5837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837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7" y="1926431"/>
            <a:ext cx="4320779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2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3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확인하기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[Ctrl] +[U]</a:t>
            </a:r>
            <a:r>
              <a:rPr lang="ko-KR" altLang="en-US" dirty="0"/>
              <a:t>를 눌러 </a:t>
            </a:r>
            <a:r>
              <a:rPr lang="en-US" altLang="ko-KR" dirty="0"/>
              <a:t>HTML </a:t>
            </a:r>
            <a:r>
              <a:rPr lang="ko-KR" altLang="en-US" dirty="0"/>
              <a:t>소스를 확인하면 </a:t>
            </a:r>
            <a:r>
              <a:rPr lang="en-US" altLang="ko-KR" dirty="0"/>
              <a:t>HTML </a:t>
            </a:r>
            <a:r>
              <a:rPr lang="ko-KR" altLang="en-US" dirty="0"/>
              <a:t>소스에는 조회된 매장 목록이 없음을 알 수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이용하여 </a:t>
            </a:r>
            <a:r>
              <a:rPr lang="ko-KR" altLang="en-US" dirty="0" err="1"/>
              <a:t>파싱해야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6042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604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2087167"/>
            <a:ext cx="4319588" cy="25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/>
              <a:t>버튼에 연결된 자바스크립트 확인하기 </a:t>
            </a:r>
            <a:endParaRPr lang="en-US" altLang="ko-KR" dirty="0"/>
          </a:p>
        </p:txBody>
      </p:sp>
      <p:sp>
        <p:nvSpPr>
          <p:cNvPr id="6246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6247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762125"/>
            <a:ext cx="3078956" cy="165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556398"/>
            <a:ext cx="2581275" cy="13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3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451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패키지의 </a:t>
            </a:r>
            <a:r>
              <a:rPr lang="en-US" altLang="ko-KR" dirty="0" err="1"/>
              <a:t>WebDreiver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웹 페이지를 연결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임포트하여</a:t>
            </a:r>
            <a:r>
              <a:rPr lang="ko-KR" altLang="en-US" dirty="0"/>
              <a:t>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</p:txBody>
      </p:sp>
      <p:sp>
        <p:nvSpPr>
          <p:cNvPr id="6451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3588" y="1707356"/>
            <a:ext cx="3618310" cy="329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bs4 import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selenium import </a:t>
            </a:r>
            <a:r>
              <a:rPr lang="en-US" altLang="ko-KR" sz="675" dirty="0" err="1">
                <a:solidFill>
                  <a:prstClr val="black"/>
                </a:solidFill>
              </a:rPr>
              <a:t>webdriver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3588" y="2450307"/>
            <a:ext cx="3618310" cy="175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675" dirty="0">
                <a:solidFill>
                  <a:prstClr val="black"/>
                </a:solidFill>
              </a:rPr>
              <a:t>('C:/Users/</a:t>
            </a:r>
            <a:r>
              <a:rPr lang="en-US" altLang="ko-KR" sz="675" dirty="0" err="1">
                <a:solidFill>
                  <a:prstClr val="black"/>
                </a:solidFill>
              </a:rPr>
              <a:t>kmj</a:t>
            </a:r>
            <a:r>
              <a:rPr lang="en-US" altLang="ko-KR" sz="675" dirty="0">
                <a:solidFill>
                  <a:prstClr val="black"/>
                </a:solidFill>
              </a:rPr>
              <a:t>/</a:t>
            </a:r>
            <a:r>
              <a:rPr lang="en-US" altLang="ko-KR" sz="675" dirty="0" err="1">
                <a:solidFill>
                  <a:prstClr val="black"/>
                </a:solidFill>
              </a:rPr>
              <a:t>My_Python</a:t>
            </a:r>
            <a:r>
              <a:rPr lang="en-US" altLang="ko-KR" sz="675" dirty="0">
                <a:solidFill>
                  <a:prstClr val="black"/>
                </a:solidFill>
              </a:rPr>
              <a:t>/WebDriver/chromedriver.exe')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3588" y="2919412"/>
            <a:ext cx="3618310" cy="138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wd.get</a:t>
            </a:r>
            <a:r>
              <a:rPr lang="en-US" altLang="ko-KR" sz="675" dirty="0">
                <a:solidFill>
                  <a:prstClr val="black"/>
                </a:solidFill>
              </a:rPr>
              <a:t>("https://www.coffeebeankorea.com/</a:t>
            </a:r>
            <a:r>
              <a:rPr lang="en-US" altLang="ko-KR" sz="675" dirty="0">
                <a:solidFill>
                  <a:srgbClr val="258BCD"/>
                </a:solidFill>
              </a:rPr>
              <a:t>store/store.asp"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6452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4" y="3393281"/>
            <a:ext cx="248483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8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/>
              <a:t>자바스크립트 함수 호출해 매장 정보 페이지 열기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sz="675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ko-KR" altLang="en-US" dirty="0"/>
              <a:t>자바스크립트 함수가 수행된 페이지의 소스 코드를 저장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</p:txBody>
      </p:sp>
      <p:sp>
        <p:nvSpPr>
          <p:cNvPr id="6656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3588" y="1707356"/>
            <a:ext cx="36183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wd.execute_script</a:t>
            </a:r>
            <a:r>
              <a:rPr lang="en-US" altLang="ko-KR" sz="675" dirty="0">
                <a:solidFill>
                  <a:prstClr val="black"/>
                </a:solidFill>
              </a:rPr>
              <a:t>("</a:t>
            </a:r>
            <a:r>
              <a:rPr lang="en-US" altLang="ko-KR" sz="675" dirty="0">
                <a:solidFill>
                  <a:srgbClr val="258BCD"/>
                </a:solidFill>
              </a:rPr>
              <a:t>storePop2(1)</a:t>
            </a:r>
            <a:r>
              <a:rPr lang="en-US" altLang="ko-KR" sz="675" dirty="0">
                <a:solidFill>
                  <a:prstClr val="black"/>
                </a:solidFill>
              </a:rPr>
              <a:t>")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pic>
        <p:nvPicPr>
          <p:cNvPr id="6656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17" y="2043113"/>
            <a:ext cx="2906315" cy="13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930004"/>
            <a:ext cx="219908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33588" y="4191568"/>
            <a:ext cx="36183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html = </a:t>
            </a:r>
            <a:r>
              <a:rPr lang="en-US" altLang="ko-KR" sz="675" dirty="0" err="1">
                <a:solidFill>
                  <a:prstClr val="black"/>
                </a:solidFill>
              </a:rPr>
              <a:t>wd.page_source</a:t>
            </a:r>
            <a:endParaRPr lang="en-US" altLang="ko-KR" sz="675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2433" y="4786313"/>
            <a:ext cx="36183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soupCB1 =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r>
              <a:rPr lang="en-US" altLang="ko-KR" sz="675" dirty="0">
                <a:solidFill>
                  <a:prstClr val="black"/>
                </a:solidFill>
              </a:rPr>
              <a:t>(html, '</a:t>
            </a:r>
            <a:r>
              <a:rPr lang="en-US" altLang="ko-KR" sz="675" dirty="0" err="1">
                <a:solidFill>
                  <a:prstClr val="black"/>
                </a:solidFill>
              </a:rPr>
              <a:t>html.parser</a:t>
            </a:r>
            <a:r>
              <a:rPr lang="en-US" altLang="ko-KR" sz="675" dirty="0">
                <a:solidFill>
                  <a:prstClr val="black"/>
                </a:solidFill>
              </a:rPr>
              <a:t>')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861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코드 형태로 출력하여 확인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6861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119" y="1707356"/>
            <a:ext cx="3423047" cy="3001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print(soupCB1.prettify())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…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&lt;/div&gt;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&lt;!-- end of :: wrap --&gt;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matizCoverLayer</a:t>
            </a:r>
            <a:r>
              <a:rPr lang="en-US" altLang="ko-KR" sz="675" dirty="0">
                <a:solidFill>
                  <a:srgbClr val="258BCD"/>
                </a:solidFill>
              </a:rPr>
              <a:t>" id="matizCoverLayer0" style="position: fixed;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z-index: 99999; left: 0px; top: 0px; width: 1028px; height: 620px; display: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block;"&gt;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matizCoverLayerBg</a:t>
            </a:r>
            <a:r>
              <a:rPr lang="en-US" altLang="ko-KR" sz="675" dirty="0">
                <a:solidFill>
                  <a:srgbClr val="258BCD"/>
                </a:solidFill>
              </a:rPr>
              <a:t>" id="matizCoverLayer0Bg" style="position: fixed;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background: </a:t>
            </a:r>
            <a:r>
              <a:rPr lang="en-US" altLang="ko-KR" sz="675" dirty="0" err="1">
                <a:solidFill>
                  <a:srgbClr val="258BCD"/>
                </a:solidFill>
              </a:rPr>
              <a:t>rgb</a:t>
            </a:r>
            <a:r>
              <a:rPr lang="en-US" altLang="ko-KR" sz="675" dirty="0">
                <a:solidFill>
                  <a:srgbClr val="258BCD"/>
                </a:solidFill>
              </a:rPr>
              <a:t>(0, 0, 0); opacity: 0.75; z-index: 99999; left: 0px; top: 0px;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width: 100%; height: 100%;"&gt;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&lt;/div&gt;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matizCoverLayerContent</a:t>
            </a:r>
            <a:r>
              <a:rPr lang="en-US" altLang="ko-KR" sz="675" dirty="0">
                <a:solidFill>
                  <a:srgbClr val="258BCD"/>
                </a:solidFill>
              </a:rPr>
              <a:t>" id="matizCoverLayer0Content"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style="position: fixed; z-index: 99999; left: 34px; top: 50px;"&gt;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store_popup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…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store_txt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&lt;h2&gt;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</a:t>
            </a:r>
            <a:r>
              <a:rPr lang="ko-KR" altLang="en-US" sz="675" dirty="0" err="1">
                <a:solidFill>
                  <a:srgbClr val="258BCD"/>
                </a:solidFill>
              </a:rPr>
              <a:t>학동역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DT</a:t>
            </a:r>
            <a:r>
              <a:rPr lang="ko-KR" altLang="en-US" sz="675" dirty="0">
                <a:solidFill>
                  <a:srgbClr val="258BCD"/>
                </a:solidFill>
              </a:rPr>
              <a:t>점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srgbClr val="258BCD"/>
                </a:solidFill>
              </a:rPr>
              <a:t>   </a:t>
            </a:r>
            <a:r>
              <a:rPr lang="en-US" altLang="ko-KR" sz="675" dirty="0">
                <a:solidFill>
                  <a:srgbClr val="258BCD"/>
                </a:solidFill>
              </a:rPr>
              <a:t>&lt;/h2&gt;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&lt;p class="tag"&gt;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&lt;span class="decaf" title="</a:t>
            </a:r>
            <a:r>
              <a:rPr lang="ko-KR" altLang="en-US" sz="675" dirty="0" err="1">
                <a:solidFill>
                  <a:srgbClr val="258BCD"/>
                </a:solidFill>
              </a:rPr>
              <a:t>디카페인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   </a:t>
            </a:r>
            <a:r>
              <a:rPr lang="ko-KR" altLang="en-US" sz="675" dirty="0" err="1">
                <a:solidFill>
                  <a:srgbClr val="258BCD"/>
                </a:solidFill>
              </a:rPr>
              <a:t>디카페인</a:t>
            </a:r>
            <a:endParaRPr lang="ko-KR" altLang="en-US" sz="675" dirty="0">
              <a:solidFill>
                <a:srgbClr val="258BCD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srgbClr val="258BCD"/>
                </a:solidFill>
              </a:rPr>
              <a:t>      </a:t>
            </a:r>
            <a:r>
              <a:rPr lang="en-US" altLang="ko-KR" sz="675" dirty="0">
                <a:solidFill>
                  <a:srgbClr val="258BCD"/>
                </a:solidFill>
              </a:rPr>
              <a:t>&lt;/span&gt;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…</a:t>
            </a:r>
          </a:p>
        </p:txBody>
      </p:sp>
      <p:grpSp>
        <p:nvGrpSpPr>
          <p:cNvPr id="68615" name="그룹 1"/>
          <p:cNvGrpSpPr>
            <a:grpSpLocks/>
          </p:cNvGrpSpPr>
          <p:nvPr/>
        </p:nvGrpSpPr>
        <p:grpSpPr bwMode="auto">
          <a:xfrm>
            <a:off x="4807744" y="1707356"/>
            <a:ext cx="3053954" cy="2996804"/>
            <a:chOff x="4815581" y="2282683"/>
            <a:chExt cx="4071244" cy="3996177"/>
          </a:xfrm>
        </p:grpSpPr>
        <p:sp>
          <p:nvSpPr>
            <p:cNvPr id="12" name="직사각형 11"/>
            <p:cNvSpPr/>
            <p:nvPr/>
          </p:nvSpPr>
          <p:spPr>
            <a:xfrm>
              <a:off x="4815581" y="2282683"/>
              <a:ext cx="4071244" cy="294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&lt;table class="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store_table</a:t>
              </a:r>
              <a:r>
                <a:rPr lang="en-US" altLang="ko-KR" sz="675" dirty="0">
                  <a:solidFill>
                    <a:srgbClr val="258BCD"/>
                  </a:solidFill>
                </a:rPr>
                <a:t>"&gt;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&lt;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tbody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…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675" dirty="0">
                  <a:solidFill>
                    <a:srgbClr val="258BCD"/>
                  </a:solidFill>
                </a:rPr>
                <a:t>주소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75" dirty="0">
                  <a:solidFill>
                    <a:srgbClr val="258BCD"/>
                  </a:solidFill>
                </a:rPr>
                <a:t>      </a:t>
              </a:r>
              <a:r>
                <a:rPr lang="en-US" altLang="ko-KR" sz="675" dirty="0">
                  <a:solidFill>
                    <a:srgbClr val="258BCD"/>
                  </a:solidFill>
                </a:rPr>
                <a:t>&lt;/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&lt;td&gt;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675" dirty="0">
                  <a:solidFill>
                    <a:srgbClr val="258BCD"/>
                  </a:solidFill>
                </a:rPr>
                <a:t>서울시 강남구 </a:t>
              </a:r>
              <a:r>
                <a:rPr lang="ko-KR" altLang="en-US" sz="675" dirty="0" err="1">
                  <a:solidFill>
                    <a:srgbClr val="258BCD"/>
                  </a:solidFill>
                </a:rPr>
                <a:t>학동로</a:t>
              </a:r>
              <a:r>
                <a:rPr lang="ko-KR" altLang="en-US" sz="675" dirty="0">
                  <a:solidFill>
                    <a:srgbClr val="258BCD"/>
                  </a:solidFill>
                </a:rPr>
                <a:t> </a:t>
              </a:r>
              <a:r>
                <a:rPr lang="en-US" altLang="ko-KR" sz="675" dirty="0">
                  <a:solidFill>
                    <a:srgbClr val="258BCD"/>
                  </a:solidFill>
                </a:rPr>
                <a:t>211 1</a:t>
              </a:r>
              <a:r>
                <a:rPr lang="ko-KR" altLang="en-US" sz="675" dirty="0">
                  <a:solidFill>
                    <a:srgbClr val="258BCD"/>
                  </a:solidFill>
                </a:rPr>
                <a:t>층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75" dirty="0">
                  <a:solidFill>
                    <a:srgbClr val="258BCD"/>
                  </a:solidFill>
                </a:rPr>
                <a:t>         </a:t>
              </a:r>
              <a:r>
                <a:rPr lang="en-US" altLang="ko-KR" sz="675" dirty="0">
                  <a:solidFill>
                    <a:srgbClr val="258BCD"/>
                  </a:solidFill>
                </a:rPr>
                <a:t>…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675" dirty="0">
                  <a:solidFill>
                    <a:srgbClr val="258BCD"/>
                  </a:solidFill>
                </a:rPr>
                <a:t>전화번호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75" dirty="0">
                  <a:solidFill>
                    <a:srgbClr val="258BCD"/>
                  </a:solidFill>
                </a:rPr>
                <a:t>      </a:t>
              </a:r>
              <a:r>
                <a:rPr lang="en-US" altLang="ko-KR" sz="675" dirty="0">
                  <a:solidFill>
                    <a:srgbClr val="258BCD"/>
                  </a:solidFill>
                </a:rPr>
                <a:t>&lt;/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&lt;td&gt;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02-3444-0000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&lt;/td&gt;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…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&lt;/body&gt;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&lt;/html&gt;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15581" y="5230995"/>
              <a:ext cx="4071244" cy="1047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rgbClr val="258B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9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06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정보가 있는 테이블 부분의 </a:t>
            </a:r>
            <a:r>
              <a:rPr lang="en-US" altLang="ko-KR" dirty="0"/>
              <a:t>HTML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이름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&lt;div class="</a:t>
            </a:r>
            <a:r>
              <a:rPr lang="en-US" altLang="ko-KR" dirty="0" err="1"/>
              <a:t>store_txt</a:t>
            </a:r>
            <a:r>
              <a:rPr lang="en-US" altLang="ko-KR" dirty="0"/>
              <a:t>"&gt; </a:t>
            </a:r>
            <a:r>
              <a:rPr lang="ko-KR" altLang="en-US" dirty="0"/>
              <a:t>태그 내부의 </a:t>
            </a:r>
            <a:r>
              <a:rPr lang="en-US" altLang="ko-KR" dirty="0"/>
              <a:t>&lt;h2&gt;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주소</a:t>
            </a:r>
            <a:r>
              <a:rPr lang="en-US" altLang="ko-KR" dirty="0"/>
              <a:t>,</a:t>
            </a:r>
            <a:r>
              <a:rPr lang="ko-KR" altLang="en-US" dirty="0"/>
              <a:t> 전화번호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&lt;table class="</a:t>
            </a:r>
            <a:r>
              <a:rPr lang="en-US" altLang="ko-KR" dirty="0" err="1"/>
              <a:t>store_table</a:t>
            </a:r>
            <a:r>
              <a:rPr lang="en-US" altLang="ko-KR" dirty="0"/>
              <a:t>"&gt; </a:t>
            </a:r>
            <a:r>
              <a:rPr lang="ko-KR" altLang="en-US" dirty="0"/>
              <a:t>태그 내부의 </a:t>
            </a:r>
            <a:r>
              <a:rPr lang="en-US" altLang="ko-KR" dirty="0"/>
              <a:t>&lt;td&gt;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7066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7066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2" y="1329929"/>
            <a:ext cx="2483644" cy="37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r>
              <a:rPr lang="ko-KR" altLang="en-US" dirty="0"/>
              <a:t>매장 정보 추출하기 </a:t>
            </a:r>
            <a:r>
              <a:rPr lang="en-US" altLang="ko-KR" dirty="0"/>
              <a:t>(</a:t>
            </a:r>
            <a:r>
              <a:rPr lang="ko-KR" altLang="en-US" dirty="0"/>
              <a:t>매장 이름</a:t>
            </a:r>
            <a:r>
              <a:rPr lang="en-US" altLang="ko-KR" dirty="0"/>
              <a:t>)</a:t>
            </a:r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8"/>
              <a:defRPr/>
            </a:pPr>
            <a:r>
              <a:rPr lang="ko-KR" altLang="en-US" dirty="0"/>
              <a:t>매장 정보 추출하기 </a:t>
            </a:r>
            <a:r>
              <a:rPr lang="en-US" altLang="ko-KR" dirty="0"/>
              <a:t>(</a:t>
            </a:r>
            <a:r>
              <a:rPr lang="ko-KR" altLang="en-US" dirty="0"/>
              <a:t>매장 주소</a:t>
            </a:r>
            <a:r>
              <a:rPr lang="en-US" altLang="ko-KR" dirty="0"/>
              <a:t>)</a:t>
            </a:r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270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7635" y="1722835"/>
            <a:ext cx="3852863" cy="745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store_name_h2 = soupCB1.select("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h2")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store_name_h2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[&lt;h2&gt;</a:t>
            </a:r>
            <a:r>
              <a:rPr lang="ko-KR" altLang="en-US" sz="675" dirty="0" err="1">
                <a:solidFill>
                  <a:srgbClr val="258BCD"/>
                </a:solidFill>
              </a:rPr>
              <a:t>학동역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DT</a:t>
            </a:r>
            <a:r>
              <a:rPr lang="ko-KR" altLang="en-US" sz="675" dirty="0">
                <a:solidFill>
                  <a:srgbClr val="258BCD"/>
                </a:solidFill>
              </a:rPr>
              <a:t>점</a:t>
            </a:r>
            <a:r>
              <a:rPr lang="en-US" altLang="ko-KR" sz="675" dirty="0">
                <a:solidFill>
                  <a:srgbClr val="258BCD"/>
                </a:solidFill>
              </a:rPr>
              <a:t>&lt;/h2&gt;]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 = store_name_h2[0].string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 err="1">
                <a:solidFill>
                  <a:srgbClr val="258BCD"/>
                </a:solidFill>
              </a:rPr>
              <a:t>학동역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DT</a:t>
            </a:r>
            <a:r>
              <a:rPr lang="ko-KR" altLang="en-US" sz="675" dirty="0">
                <a:solidFill>
                  <a:srgbClr val="258BCD"/>
                </a:solidFill>
              </a:rPr>
              <a:t>점</a:t>
            </a:r>
            <a:r>
              <a:rPr lang="en-US" altLang="ko-KR" sz="675" dirty="0">
                <a:solidFill>
                  <a:srgbClr val="258BCD"/>
                </a:solidFill>
              </a:rPr>
              <a:t>'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27635" y="2925196"/>
            <a:ext cx="3852863" cy="1704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 = soupCB1.select("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table.store_table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tbody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tr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 td")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[&lt;td&gt;</a:t>
            </a:r>
            <a:r>
              <a:rPr lang="ko-KR" altLang="en-US" sz="675" dirty="0">
                <a:solidFill>
                  <a:srgbClr val="258BCD"/>
                </a:solidFill>
              </a:rPr>
              <a:t>평일 </a:t>
            </a:r>
            <a:r>
              <a:rPr lang="en-US" altLang="ko-KR" sz="675" dirty="0">
                <a:solidFill>
                  <a:srgbClr val="258BCD"/>
                </a:solidFill>
              </a:rPr>
              <a:t>: 07:00~23:00 </a:t>
            </a:r>
            <a:r>
              <a:rPr lang="ko-KR" altLang="en-US" sz="675" dirty="0" err="1">
                <a:solidFill>
                  <a:srgbClr val="258BCD"/>
                </a:solidFill>
              </a:rPr>
              <a:t>ㅣ</a:t>
            </a:r>
            <a:r>
              <a:rPr lang="ko-KR" altLang="en-US" sz="675" dirty="0">
                <a:solidFill>
                  <a:srgbClr val="258BCD"/>
                </a:solidFill>
              </a:rPr>
              <a:t> 주말 </a:t>
            </a:r>
            <a:r>
              <a:rPr lang="en-US" altLang="ko-KR" sz="675" dirty="0">
                <a:solidFill>
                  <a:srgbClr val="258BCD"/>
                </a:solidFill>
              </a:rPr>
              <a:t>: 08:00~22:00&lt;/td&gt;, &lt;td&gt;DT(</a:t>
            </a:r>
            <a:r>
              <a:rPr lang="ko-KR" altLang="en-US" sz="675" dirty="0">
                <a:solidFill>
                  <a:srgbClr val="258BCD"/>
                </a:solidFill>
              </a:rPr>
              <a:t>드라이브 스루</a:t>
            </a:r>
            <a:r>
              <a:rPr lang="en-US" altLang="ko-KR" sz="675" dirty="0">
                <a:solidFill>
                  <a:srgbClr val="258BCD"/>
                </a:solidFill>
              </a:rPr>
              <a:t>) </a:t>
            </a:r>
            <a:r>
              <a:rPr lang="ko-KR" altLang="en-US" sz="675" dirty="0" err="1">
                <a:solidFill>
                  <a:srgbClr val="258BCD"/>
                </a:solidFill>
              </a:rPr>
              <a:t>매장입니</a:t>
            </a:r>
            <a:endParaRPr lang="ko-KR" altLang="en-US" sz="675" dirty="0">
              <a:solidFill>
                <a:srgbClr val="258BCD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srgbClr val="258BCD"/>
                </a:solidFill>
              </a:rPr>
              <a:t>다</a:t>
            </a:r>
            <a:r>
              <a:rPr lang="en-US" altLang="ko-KR" sz="675" dirty="0">
                <a:solidFill>
                  <a:srgbClr val="258BCD"/>
                </a:solidFill>
              </a:rPr>
              <a:t>.&lt;/td&gt;, &lt;td&gt;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 </a:t>
            </a:r>
            <a:r>
              <a:rPr lang="en-US" altLang="ko-KR" sz="675" dirty="0">
                <a:solidFill>
                  <a:srgbClr val="258BCD"/>
                </a:solidFill>
              </a:rPr>
              <a:t>&lt;!--span class="lot"&gt;(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endParaRPr lang="ko-KR" altLang="en-US" sz="675" dirty="0">
              <a:solidFill>
                <a:srgbClr val="258BCD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)&lt;/span--&gt;&lt;/td&gt;, &lt;td&gt;02-3444-0000&lt;/td&gt;]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store_address_list</a:t>
            </a:r>
            <a:r>
              <a:rPr lang="en-US" altLang="ko-KR" sz="675" dirty="0">
                <a:solidFill>
                  <a:prstClr val="black"/>
                </a:solidFill>
              </a:rPr>
              <a:t> = list(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[2])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store_address_list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['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', 'span class="lot"&gt;(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)&lt;/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span']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store_address_list</a:t>
            </a:r>
            <a:r>
              <a:rPr lang="en-US" altLang="ko-KR" sz="675" dirty="0">
                <a:solidFill>
                  <a:prstClr val="black"/>
                </a:solidFill>
              </a:rPr>
              <a:t>[0]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'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정적 웹 페이지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Hollys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크롤링</a:t>
            </a:r>
            <a:r>
              <a:rPr lang="ko-KR" altLang="en-US" dirty="0"/>
              <a:t> 허용 여부 확인하기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웹 페이지를 크롤링하기 전에 </a:t>
            </a:r>
            <a:r>
              <a:rPr lang="ko-KR" altLang="en-US" dirty="0" err="1"/>
              <a:t>크롤링</a:t>
            </a:r>
            <a:r>
              <a:rPr lang="ko-KR" altLang="en-US" dirty="0"/>
              <a:t> 허용 여부를 확인하기 위해 주소 창에 ‘크롤링할 주소</a:t>
            </a:r>
            <a:r>
              <a:rPr lang="en-US" altLang="ko-KR" dirty="0"/>
              <a:t>/ robots.txt’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robots.txt </a:t>
            </a:r>
            <a:r>
              <a:rPr lang="ko-KR" altLang="en-US" dirty="0"/>
              <a:t>파일이 없다면 수집에 대한 정책이 없으니 </a:t>
            </a:r>
            <a:r>
              <a:rPr lang="ko-KR" altLang="en-US" dirty="0" err="1"/>
              <a:t>크롤링을</a:t>
            </a:r>
            <a:r>
              <a:rPr lang="ko-KR" altLang="en-US" dirty="0"/>
              <a:t> 해도 된다는 의미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1946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843088"/>
            <a:ext cx="3873104" cy="179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3880247"/>
            <a:ext cx="2356247" cy="9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8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475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r>
              <a:rPr lang="ko-KR" altLang="en-US" dirty="0"/>
              <a:t>매장 정보 추출하기</a:t>
            </a:r>
            <a:r>
              <a:rPr lang="en-US" altLang="ko-KR" dirty="0"/>
              <a:t>(</a:t>
            </a:r>
            <a:r>
              <a:rPr lang="ko-KR" altLang="en-US" dirty="0"/>
              <a:t>매장 전화번호</a:t>
            </a:r>
            <a:r>
              <a:rPr lang="en-US" altLang="ko-KR" dirty="0"/>
              <a:t>)</a:t>
            </a:r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475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7635" y="1722835"/>
            <a:ext cx="3864769" cy="50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'02-3444-0000’</a:t>
            </a:r>
          </a:p>
        </p:txBody>
      </p:sp>
    </p:spTree>
    <p:extLst>
      <p:ext uri="{BB962C8B-B14F-4D97-AF65-F5344CB8AC3E}">
        <p14:creationId xmlns:p14="http://schemas.microsoft.com/office/powerpoint/2010/main" val="1983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68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파일을 작성하여 크롤링하기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매장 한 개에 대한 </a:t>
            </a:r>
            <a:r>
              <a:rPr lang="ko-KR" altLang="en-US" dirty="0" err="1"/>
              <a:t>크롤링</a:t>
            </a:r>
            <a:r>
              <a:rPr lang="ko-KR" altLang="en-US" dirty="0"/>
              <a:t> 작업을 매장의 </a:t>
            </a:r>
            <a:r>
              <a:rPr lang="ko-KR" altLang="en-US" dirty="0" err="1"/>
              <a:t>갯수만큼</a:t>
            </a:r>
            <a:r>
              <a:rPr lang="ko-KR" altLang="en-US" dirty="0"/>
              <a:t> 반복해서 처리하면서 </a:t>
            </a:r>
            <a:r>
              <a:rPr lang="en-US" altLang="ko-KR" dirty="0"/>
              <a:t>result </a:t>
            </a:r>
            <a:r>
              <a:rPr lang="ko-KR" altLang="en-US" dirty="0"/>
              <a:t>리스트에 저장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680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119" y="1858566"/>
            <a:ext cx="3186113" cy="3273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from bs4 import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</a:t>
            </a:r>
            <a:r>
              <a:rPr lang="en-US" altLang="ko-KR" sz="675" dirty="0" err="1">
                <a:solidFill>
                  <a:prstClr val="black"/>
                </a:solidFill>
              </a:rPr>
              <a:t>urllib.request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pandas as </a:t>
            </a:r>
            <a:r>
              <a:rPr lang="en-US" altLang="ko-KR" sz="675" dirty="0" err="1">
                <a:solidFill>
                  <a:prstClr val="black"/>
                </a:solidFill>
              </a:rPr>
              <a:t>pd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</a:t>
            </a:r>
            <a:r>
              <a:rPr lang="en-US" altLang="ko-KR" sz="675" dirty="0" err="1">
                <a:solidFill>
                  <a:prstClr val="black"/>
                </a:solidFill>
              </a:rPr>
              <a:t>datetime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from selenium import </a:t>
            </a:r>
            <a:r>
              <a:rPr lang="en-US" altLang="ko-KR" sz="675" dirty="0" err="1">
                <a:solidFill>
                  <a:prstClr val="black"/>
                </a:solidFill>
              </a:rPr>
              <a:t>webdriver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time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#[CODE 1]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 err="1">
                <a:solidFill>
                  <a:prstClr val="black"/>
                </a:solidFill>
              </a:rPr>
              <a:t>def</a:t>
            </a:r>
            <a:r>
              <a:rPr lang="en-US" altLang="ko-KR" sz="675" dirty="0">
                <a:solidFill>
                  <a:prstClr val="black"/>
                </a:solidFill>
              </a:rPr>
              <a:t> </a:t>
            </a:r>
            <a:r>
              <a:rPr lang="en-US" altLang="ko-KR" sz="675" dirty="0" err="1">
                <a:solidFill>
                  <a:prstClr val="black"/>
                </a:solidFill>
              </a:rPr>
              <a:t>CoffeeBean_store</a:t>
            </a:r>
            <a:r>
              <a:rPr lang="en-US" altLang="ko-KR" sz="675" dirty="0">
                <a:solidFill>
                  <a:prstClr val="black"/>
                </a:solidFill>
              </a:rPr>
              <a:t>(result):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 err="1">
                <a:solidFill>
                  <a:prstClr val="black"/>
                </a:solidFill>
              </a:rPr>
              <a:t>CoffeeBean_URL</a:t>
            </a:r>
            <a:r>
              <a:rPr lang="en-US" altLang="ko-KR" sz="675" dirty="0">
                <a:solidFill>
                  <a:prstClr val="black"/>
                </a:solidFill>
              </a:rPr>
              <a:t> = "https://www.coffeebeankorea.com/store/store.asp"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wd = </a:t>
            </a:r>
            <a:r>
              <a:rPr lang="en-US" altLang="ko-KR" sz="675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675" dirty="0">
                <a:solidFill>
                  <a:prstClr val="black"/>
                </a:solidFill>
              </a:rPr>
              <a:t>('WebDriver</a:t>
            </a:r>
            <a:r>
              <a:rPr lang="ko-KR" altLang="en-US" sz="675" dirty="0" err="1">
                <a:solidFill>
                  <a:prstClr val="black"/>
                </a:solidFill>
              </a:rPr>
              <a:t>설치경로</a:t>
            </a:r>
            <a:r>
              <a:rPr lang="ko-KR" altLang="en-US" sz="675" dirty="0">
                <a:solidFill>
                  <a:prstClr val="black"/>
                </a:solidFill>
              </a:rPr>
              <a:t> </a:t>
            </a:r>
            <a:r>
              <a:rPr lang="en-US" altLang="ko-KR" sz="675" dirty="0">
                <a:solidFill>
                  <a:prstClr val="black"/>
                </a:solidFill>
              </a:rPr>
              <a:t>/chromedriver.exe')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for </a:t>
            </a:r>
            <a:r>
              <a:rPr lang="en-US" altLang="ko-KR" sz="675" dirty="0" err="1">
                <a:solidFill>
                  <a:prstClr val="black"/>
                </a:solidFill>
              </a:rPr>
              <a:t>i</a:t>
            </a:r>
            <a:r>
              <a:rPr lang="en-US" altLang="ko-KR" sz="675" dirty="0">
                <a:solidFill>
                  <a:prstClr val="black"/>
                </a:solidFill>
              </a:rPr>
              <a:t> in range(1, 300): #</a:t>
            </a:r>
            <a:r>
              <a:rPr lang="ko-KR" altLang="en-US" sz="675" dirty="0">
                <a:solidFill>
                  <a:prstClr val="black"/>
                </a:solidFill>
              </a:rPr>
              <a:t>매장 수만큼 반복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 err="1">
                <a:solidFill>
                  <a:prstClr val="black"/>
                </a:solidFill>
              </a:rPr>
              <a:t>wd.get</a:t>
            </a:r>
            <a:r>
              <a:rPr lang="en-US" altLang="ko-KR" sz="675" dirty="0">
                <a:solidFill>
                  <a:prstClr val="black"/>
                </a:solidFill>
              </a:rPr>
              <a:t>(</a:t>
            </a:r>
            <a:r>
              <a:rPr lang="en-US" altLang="ko-KR" sz="675" dirty="0" err="1">
                <a:solidFill>
                  <a:prstClr val="black"/>
                </a:solidFill>
              </a:rPr>
              <a:t>CoffeeBean_URL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 err="1">
                <a:solidFill>
                  <a:prstClr val="black"/>
                </a:solidFill>
              </a:rPr>
              <a:t>time.sleep</a:t>
            </a:r>
            <a:r>
              <a:rPr lang="en-US" altLang="ko-KR" sz="675" dirty="0">
                <a:solidFill>
                  <a:prstClr val="black"/>
                </a:solidFill>
              </a:rPr>
              <a:t>(1) #</a:t>
            </a:r>
            <a:r>
              <a:rPr lang="ko-KR" altLang="en-US" sz="675" dirty="0" err="1">
                <a:solidFill>
                  <a:prstClr val="black"/>
                </a:solidFill>
              </a:rPr>
              <a:t>웹페이지</a:t>
            </a:r>
            <a:r>
              <a:rPr lang="ko-KR" altLang="en-US" sz="675" dirty="0">
                <a:solidFill>
                  <a:prstClr val="black"/>
                </a:solidFill>
              </a:rPr>
              <a:t> 연결할 동안 </a:t>
            </a:r>
            <a:r>
              <a:rPr lang="en-US" altLang="ko-KR" sz="675" dirty="0">
                <a:solidFill>
                  <a:prstClr val="black"/>
                </a:solidFill>
              </a:rPr>
              <a:t>1</a:t>
            </a:r>
            <a:r>
              <a:rPr lang="ko-KR" altLang="en-US" sz="675" dirty="0">
                <a:solidFill>
                  <a:prstClr val="black"/>
                </a:solidFill>
              </a:rPr>
              <a:t>초 대기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>
                <a:solidFill>
                  <a:prstClr val="black"/>
                </a:solidFill>
              </a:rPr>
              <a:t>try: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wd.execute_script</a:t>
            </a:r>
            <a:r>
              <a:rPr lang="en-US" altLang="ko-KR" sz="675" dirty="0">
                <a:solidFill>
                  <a:prstClr val="black"/>
                </a:solidFill>
              </a:rPr>
              <a:t>("storePop2(%d)" %</a:t>
            </a:r>
            <a:r>
              <a:rPr lang="en-US" altLang="ko-KR" sz="675" dirty="0" err="1">
                <a:solidFill>
                  <a:prstClr val="black"/>
                </a:solidFill>
              </a:rPr>
              <a:t>i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time.sleep</a:t>
            </a:r>
            <a:r>
              <a:rPr lang="en-US" altLang="ko-KR" sz="675" dirty="0">
                <a:solidFill>
                  <a:prstClr val="black"/>
                </a:solidFill>
              </a:rPr>
              <a:t>(1) #</a:t>
            </a:r>
            <a:r>
              <a:rPr lang="ko-KR" altLang="en-US" sz="675" dirty="0">
                <a:solidFill>
                  <a:prstClr val="black"/>
                </a:solidFill>
              </a:rPr>
              <a:t>스크립트 실행할 동안 </a:t>
            </a:r>
            <a:r>
              <a:rPr lang="en-US" altLang="ko-KR" sz="675" dirty="0">
                <a:solidFill>
                  <a:prstClr val="black"/>
                </a:solidFill>
              </a:rPr>
              <a:t>1</a:t>
            </a:r>
            <a:r>
              <a:rPr lang="ko-KR" altLang="en-US" sz="675" dirty="0">
                <a:solidFill>
                  <a:prstClr val="black"/>
                </a:solidFill>
              </a:rPr>
              <a:t>초 대기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>
                <a:solidFill>
                  <a:prstClr val="black"/>
                </a:solidFill>
              </a:rPr>
              <a:t>html = </a:t>
            </a:r>
            <a:r>
              <a:rPr lang="en-US" altLang="ko-KR" sz="675" dirty="0" err="1">
                <a:solidFill>
                  <a:prstClr val="black"/>
                </a:solidFill>
              </a:rPr>
              <a:t>wd.page_source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soupCB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r>
              <a:rPr lang="en-US" altLang="ko-KR" sz="675" dirty="0">
                <a:solidFill>
                  <a:prstClr val="black"/>
                </a:solidFill>
              </a:rPr>
              <a:t>(html, '</a:t>
            </a:r>
            <a:r>
              <a:rPr lang="en-US" altLang="ko-KR" sz="675" dirty="0" err="1">
                <a:solidFill>
                  <a:prstClr val="black"/>
                </a:solidFill>
              </a:rPr>
              <a:t>html.parser</a:t>
            </a:r>
            <a:r>
              <a:rPr lang="en-US" altLang="ko-KR" sz="675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store_name_h2 = </a:t>
            </a:r>
            <a:r>
              <a:rPr lang="en-US" altLang="ko-KR" sz="675" dirty="0" err="1">
                <a:solidFill>
                  <a:prstClr val="black"/>
                </a:solidFill>
              </a:rPr>
              <a:t>soupCB.select</a:t>
            </a:r>
            <a:r>
              <a:rPr lang="en-US" altLang="ko-KR" sz="675" dirty="0">
                <a:solidFill>
                  <a:prstClr val="black"/>
                </a:solidFill>
              </a:rPr>
              <a:t>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h2")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 = store_name_h2[0].string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print(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) #</a:t>
            </a:r>
            <a:r>
              <a:rPr lang="ko-KR" altLang="en-US" sz="675" dirty="0">
                <a:solidFill>
                  <a:prstClr val="black"/>
                </a:solidFill>
              </a:rPr>
              <a:t>매장 이름 출력하기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soupCB.select</a:t>
            </a:r>
            <a:r>
              <a:rPr lang="en-US" altLang="ko-KR" sz="675" dirty="0">
                <a:solidFill>
                  <a:prstClr val="black"/>
                </a:solidFill>
              </a:rPr>
              <a:t>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table.store_table</a:t>
            </a:r>
            <a:r>
              <a:rPr lang="en-US" altLang="ko-KR" sz="675" dirty="0">
                <a:solidFill>
                  <a:prstClr val="black"/>
                </a:solidFill>
              </a:rPr>
              <a:t> 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         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tbody</a:t>
            </a:r>
            <a:r>
              <a:rPr lang="en-US" altLang="ko-KR" sz="675" dirty="0">
                <a:solidFill>
                  <a:prstClr val="black"/>
                </a:solidFill>
              </a:rPr>
              <a:t> &gt; tr &gt; td")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grpSp>
        <p:nvGrpSpPr>
          <p:cNvPr id="76807" name="그룹 1"/>
          <p:cNvGrpSpPr>
            <a:grpSpLocks/>
          </p:cNvGrpSpPr>
          <p:nvPr/>
        </p:nvGrpSpPr>
        <p:grpSpPr bwMode="auto">
          <a:xfrm>
            <a:off x="4586288" y="1858566"/>
            <a:ext cx="3226594" cy="3273028"/>
            <a:chOff x="4591050" y="2204864"/>
            <a:chExt cx="4248472" cy="4191058"/>
          </a:xfrm>
        </p:grpSpPr>
        <p:sp>
          <p:nvSpPr>
            <p:cNvPr id="8" name="직사각형 7"/>
            <p:cNvSpPr/>
            <p:nvPr/>
          </p:nvSpPr>
          <p:spPr>
            <a:xfrm>
              <a:off x="4591050" y="2204864"/>
              <a:ext cx="4248472" cy="3235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store_address_list</a:t>
              </a:r>
              <a:r>
                <a:rPr lang="en-US" altLang="ko-KR" sz="675" dirty="0">
                  <a:solidFill>
                    <a:prstClr val="black"/>
                  </a:solidFill>
                </a:rPr>
                <a:t> = list(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store_info</a:t>
              </a:r>
              <a:r>
                <a:rPr lang="en-US" altLang="ko-KR" sz="675" dirty="0">
                  <a:solidFill>
                    <a:prstClr val="black"/>
                  </a:solidFill>
                </a:rPr>
                <a:t>[2])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</a:t>
              </a:r>
              <a:r>
                <a:rPr lang="en-US" altLang="ko-KR" sz="675" dirty="0">
                  <a:solidFill>
                    <a:prstClr val="black"/>
                  </a:solidFill>
                </a:rPr>
                <a:t> =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store_address_list</a:t>
              </a:r>
              <a:r>
                <a:rPr lang="en-US" altLang="ko-KR" sz="675" dirty="0">
                  <a:solidFill>
                    <a:prstClr val="black"/>
                  </a:solidFill>
                </a:rPr>
                <a:t>[0]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store_phone</a:t>
              </a:r>
              <a:r>
                <a:rPr lang="en-US" altLang="ko-KR" sz="675" dirty="0">
                  <a:solidFill>
                    <a:prstClr val="black"/>
                  </a:solidFill>
                </a:rPr>
                <a:t> =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store_info</a:t>
              </a:r>
              <a:r>
                <a:rPr lang="en-US" altLang="ko-KR" sz="675" dirty="0">
                  <a:solidFill>
                    <a:prstClr val="black"/>
                  </a:solidFill>
                </a:rPr>
                <a:t>[3].string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result.append</a:t>
              </a:r>
              <a:r>
                <a:rPr lang="en-US" altLang="ko-KR" sz="675" dirty="0">
                  <a:solidFill>
                    <a:prstClr val="black"/>
                  </a:solidFill>
                </a:rPr>
                <a:t>([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store_name</a:t>
              </a:r>
              <a:r>
                <a:rPr lang="en-US" altLang="ko-KR" sz="675" dirty="0">
                  <a:solidFill>
                    <a:prstClr val="black"/>
                  </a:solidFill>
                </a:rPr>
                <a:t>]+[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</a:t>
              </a:r>
              <a:r>
                <a:rPr lang="en-US" altLang="ko-KR" sz="675" dirty="0">
                  <a:solidFill>
                    <a:prstClr val="black"/>
                  </a:solidFill>
                </a:rPr>
                <a:t>]+[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store_phone</a:t>
              </a:r>
              <a:r>
                <a:rPr lang="en-US" altLang="ko-KR" sz="675" dirty="0">
                  <a:solidFill>
                    <a:prstClr val="black"/>
                  </a:solidFill>
                </a:rPr>
                <a:t>])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except: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</a:t>
              </a:r>
              <a:r>
                <a:rPr lang="en-US" altLang="ko-KR" sz="675" dirty="0">
                  <a:solidFill>
                    <a:schemeClr val="tx1"/>
                  </a:solidFill>
                </a:rPr>
                <a:t>continue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return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#[CODE 0]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 err="1">
                  <a:solidFill>
                    <a:schemeClr val="tx1"/>
                  </a:solidFill>
                </a:rPr>
                <a:t>def</a:t>
              </a:r>
              <a:r>
                <a:rPr lang="en-US" altLang="ko-KR" sz="675" dirty="0">
                  <a:solidFill>
                    <a:schemeClr val="tx1"/>
                  </a:solidFill>
                </a:rPr>
                <a:t> main():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result = []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print('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CoffeeBean</a:t>
              </a:r>
              <a:r>
                <a:rPr lang="en-US" altLang="ko-KR" sz="675" dirty="0">
                  <a:solidFill>
                    <a:schemeClr val="tx1"/>
                  </a:solidFill>
                </a:rPr>
                <a:t> store crawling &gt;&gt;&gt;&gt;&gt;&gt;&gt;&gt;&gt;&gt;&gt;&gt;&gt;&gt;&gt;&gt;&gt;&gt;&gt;&gt;&gt;&gt;&gt;&gt;’)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CoffeeBean_store</a:t>
              </a:r>
              <a:r>
                <a:rPr lang="en-US" altLang="ko-KR" sz="675" dirty="0">
                  <a:solidFill>
                    <a:schemeClr val="tx1"/>
                  </a:solidFill>
                </a:rPr>
                <a:t>(result) #[CODE 1]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CB_tbl</a:t>
              </a:r>
              <a:r>
                <a:rPr lang="en-US" altLang="ko-KR" sz="675" dirty="0">
                  <a:solidFill>
                    <a:schemeClr val="tx1"/>
                  </a:solidFill>
                </a:rPr>
                <a:t> =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ko-KR" sz="675" dirty="0">
                  <a:solidFill>
                    <a:schemeClr val="tx1"/>
                  </a:solidFill>
                </a:rPr>
                <a:t>(result, columns = ('store', '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address','phone</a:t>
              </a:r>
              <a:r>
                <a:rPr lang="en-US" altLang="ko-KR" sz="675" dirty="0">
                  <a:solidFill>
                    <a:schemeClr val="tx1"/>
                  </a:solidFill>
                </a:rPr>
                <a:t>'))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CB_tbl.to_csv</a:t>
              </a:r>
              <a:r>
                <a:rPr lang="en-US" altLang="ko-KR" sz="675" dirty="0">
                  <a:solidFill>
                    <a:schemeClr val="tx1"/>
                  </a:solidFill>
                </a:rPr>
                <a:t>('./CoffeeBean.csv', encoding = 'cp949', mode = 'w’,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                 index = True)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if __name__ == '__main__’: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main()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95754" y="5400375"/>
              <a:ext cx="4243768" cy="9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</a:t>
              </a:r>
              <a:endParaRPr lang="en-US" altLang="ko-KR" sz="675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31119" y="1653779"/>
            <a:ext cx="1620441" cy="196453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US" altLang="ko-KR" sz="750" dirty="0">
                <a:latin typeface="HelveticaNeue-Roman"/>
              </a:rPr>
              <a:t>[</a:t>
            </a:r>
            <a:r>
              <a:rPr lang="ko-KR" altLang="en-US" sz="750" dirty="0">
                <a:latin typeface="HelveticaNeue-Roman"/>
              </a:rPr>
              <a:t>프로그램 </a:t>
            </a:r>
            <a:r>
              <a:rPr lang="en-US" altLang="ko-KR" sz="750" dirty="0">
                <a:latin typeface="HelveticaNeue-Roman"/>
              </a:rPr>
              <a:t>6-2] CoffeeBeanCrawler.py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97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파일을 작성하여 크롤링하기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작성한 </a:t>
            </a:r>
            <a:r>
              <a:rPr lang="ko-KR" altLang="en-US" dirty="0" err="1"/>
              <a:t>파이썬</a:t>
            </a:r>
            <a:r>
              <a:rPr lang="ko-KR" altLang="en-US" dirty="0"/>
              <a:t> 파일을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CoffeeBeanCrawler.py</a:t>
            </a:r>
            <a:r>
              <a:rPr lang="ko-KR" altLang="en-US" dirty="0"/>
              <a:t>로 저장</a:t>
            </a:r>
            <a:r>
              <a:rPr lang="en-US" altLang="ko-KR" dirty="0"/>
              <a:t>	</a:t>
            </a:r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print(</a:t>
            </a:r>
            <a:r>
              <a:rPr lang="en-US" altLang="ko-KR" dirty="0" err="1"/>
              <a:t>store_name</a:t>
            </a:r>
            <a:r>
              <a:rPr lang="en-US" altLang="ko-KR" dirty="0"/>
              <a:t>)</a:t>
            </a:r>
            <a:r>
              <a:rPr lang="ko-KR" altLang="en-US" dirty="0"/>
              <a:t>문 실행 결과가 출력되고 </a:t>
            </a:r>
            <a:r>
              <a:rPr lang="en-US" altLang="ko-KR" dirty="0"/>
              <a:t>CSV </a:t>
            </a:r>
            <a:r>
              <a:rPr lang="ko-KR" altLang="en-US" dirty="0"/>
              <a:t>파일이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885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7885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66" y="2403873"/>
            <a:ext cx="5038725" cy="19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네이버 개발자 센터 접속하기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네이버 개발자 센터</a:t>
            </a:r>
            <a:r>
              <a:rPr lang="en-US" altLang="ko-KR" dirty="0"/>
              <a:t>(https:// developers.naver.com)</a:t>
            </a:r>
            <a:r>
              <a:rPr lang="ko-KR" altLang="en-US" dirty="0"/>
              <a:t>에 접속</a:t>
            </a:r>
          </a:p>
        </p:txBody>
      </p:sp>
      <p:pic>
        <p:nvPicPr>
          <p:cNvPr id="1434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977628"/>
            <a:ext cx="37814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06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이용 신청하기</a:t>
            </a:r>
            <a:endParaRPr lang="en-US" altLang="ko-KR" dirty="0"/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1869282"/>
            <a:ext cx="3896915" cy="250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2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애플리케이션 등록하기</a:t>
            </a:r>
            <a:endParaRPr lang="en-US" altLang="ko-KR" dirty="0"/>
          </a:p>
        </p:txBody>
      </p:sp>
      <p:pic>
        <p:nvPicPr>
          <p:cNvPr id="1638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1815704"/>
            <a:ext cx="34528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5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애플리케이션 정보 확인하기</a:t>
            </a:r>
            <a:endParaRPr lang="en-US" altLang="ko-KR" dirty="0"/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1869282"/>
            <a:ext cx="4616054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21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애플리케이션 정보 확인하기</a:t>
            </a:r>
            <a:endParaRPr lang="en-US" altLang="ko-KR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1869282"/>
            <a:ext cx="4616054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00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ko-KR" altLang="en-US" dirty="0"/>
              <a:t>검색 </a:t>
            </a:r>
            <a:r>
              <a:rPr lang="en-US" altLang="ko-KR" dirty="0"/>
              <a:t>API </a:t>
            </a:r>
            <a:r>
              <a:rPr lang="ko-KR" altLang="en-US" dirty="0"/>
              <a:t>이용 안내 페이지 확인하기</a:t>
            </a:r>
            <a:endParaRPr lang="en-US" altLang="ko-KR" dirty="0"/>
          </a:p>
        </p:txBody>
      </p:sp>
      <p:pic>
        <p:nvPicPr>
          <p:cNvPr id="194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1"/>
          <a:stretch>
            <a:fillRect/>
          </a:stretch>
        </p:blipFill>
        <p:spPr bwMode="auto">
          <a:xfrm>
            <a:off x="1521619" y="2126457"/>
            <a:ext cx="2946797" cy="190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6"/>
          <a:stretch>
            <a:fillRect/>
          </a:stretch>
        </p:blipFill>
        <p:spPr bwMode="auto">
          <a:xfrm>
            <a:off x="4629151" y="2081213"/>
            <a:ext cx="2946797" cy="20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203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2048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23" y="1869281"/>
            <a:ext cx="4136231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1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150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1510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48" y="1743075"/>
            <a:ext cx="3240881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5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프로그램 구성 설계하기</a:t>
            </a:r>
            <a:endParaRPr lang="en-US" altLang="ko-KR" dirty="0"/>
          </a:p>
        </p:txBody>
      </p:sp>
      <p:pic>
        <p:nvPicPr>
          <p:cNvPr id="215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16" y="1707357"/>
            <a:ext cx="5455444" cy="261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23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/>
              <a:defRPr/>
            </a:pPr>
            <a:r>
              <a:rPr lang="en-US" altLang="ko-KR" dirty="0"/>
              <a:t>[CODE 0] </a:t>
            </a:r>
            <a:r>
              <a:rPr lang="ko-KR" altLang="en-US" dirty="0"/>
              <a:t>전체 작업 스토리를 설계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에서 검색할 대상 노드</a:t>
            </a:r>
            <a:r>
              <a:rPr lang="en-US" altLang="ko-KR" dirty="0"/>
              <a:t>([</a:t>
            </a:r>
            <a:r>
              <a:rPr lang="ko-KR" altLang="en-US" dirty="0"/>
              <a:t>표 </a:t>
            </a:r>
            <a:r>
              <a:rPr lang="en-US" altLang="ko-KR" dirty="0"/>
              <a:t>5-2]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srcText</a:t>
            </a:r>
            <a:r>
              <a:rPr lang="en-US" altLang="ko-KR" dirty="0"/>
              <a:t>: </a:t>
            </a:r>
            <a:r>
              <a:rPr lang="ko-KR" altLang="en-US" dirty="0"/>
              <a:t>사용자 입력으로 받은 </a:t>
            </a:r>
            <a:r>
              <a:rPr lang="ko-KR" altLang="en-US" dirty="0" err="1"/>
              <a:t>검색어</a:t>
            </a:r>
            <a:r>
              <a:rPr lang="ko-KR" altLang="en-US" dirty="0"/>
              <a:t> 저장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cnt</a:t>
            </a:r>
            <a:r>
              <a:rPr lang="en-US" altLang="ko-KR" dirty="0"/>
              <a:t>: </a:t>
            </a:r>
            <a:r>
              <a:rPr lang="ko-KR" altLang="en-US" dirty="0"/>
              <a:t>검색 결과 카운트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검색 결과를 정리하여 저장할 리스트 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jsonResponse</a:t>
            </a:r>
            <a:r>
              <a:rPr lang="en-US" altLang="ko-KR" dirty="0"/>
              <a:t>: </a:t>
            </a:r>
            <a:r>
              <a:rPr lang="ko-KR" altLang="en-US" dirty="0"/>
              <a:t>네이버 뉴스 검색에 대한 응답을 저장하는 객체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total: </a:t>
            </a:r>
            <a:r>
              <a:rPr lang="ko-KR" altLang="en-US" dirty="0"/>
              <a:t>전체 검색 결과 개수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post: </a:t>
            </a:r>
            <a:r>
              <a:rPr lang="ko-KR" altLang="en-US" dirty="0" err="1"/>
              <a:t>응답받은</a:t>
            </a:r>
            <a:r>
              <a:rPr lang="ko-KR" altLang="en-US" dirty="0"/>
              <a:t> 검색 결과 중에서 한 개를 저장한 객체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items: </a:t>
            </a:r>
            <a:r>
              <a:rPr lang="ko-KR" altLang="en-US" dirty="0"/>
              <a:t>전체 응답 검색 결과로 내부 항목은 </a:t>
            </a:r>
            <a:r>
              <a:rPr lang="en-US" altLang="ko-KR" dirty="0"/>
              <a:t>title, </a:t>
            </a:r>
            <a:r>
              <a:rPr lang="en-US" altLang="ko-KR" dirty="0" err="1"/>
              <a:t>originallink</a:t>
            </a:r>
            <a:r>
              <a:rPr lang="en-US" altLang="ko-KR" dirty="0"/>
              <a:t>, link, </a:t>
            </a:r>
            <a:r>
              <a:rPr lang="en-US" altLang="ko-KR" dirty="0" err="1"/>
              <a:t>description,pubDate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jsonFile</a:t>
            </a:r>
            <a:r>
              <a:rPr lang="en-US" altLang="ko-KR" dirty="0"/>
              <a:t>: JSON </a:t>
            </a:r>
            <a:r>
              <a:rPr lang="ko-KR" altLang="en-US" dirty="0"/>
              <a:t>파일에 저장할 데이터를 담은 객체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input('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'): </a:t>
            </a:r>
            <a:r>
              <a:rPr lang="ko-KR" altLang="en-US" dirty="0"/>
              <a:t>사용자로부터 입력을 받는다</a:t>
            </a:r>
            <a:r>
              <a:rPr lang="en-US" altLang="ko-KR" dirty="0"/>
              <a:t>.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getNaverSearch</a:t>
            </a:r>
            <a:r>
              <a:rPr lang="en-US" altLang="ko-KR" dirty="0"/>
              <a:t>(node, </a:t>
            </a:r>
            <a:r>
              <a:rPr lang="en-US" altLang="ko-KR" dirty="0" err="1"/>
              <a:t>srcText</a:t>
            </a:r>
            <a:r>
              <a:rPr lang="en-US" altLang="ko-KR" dirty="0"/>
              <a:t>, 1, 100):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개의 검색 결과를 처리한다</a:t>
            </a:r>
            <a:r>
              <a:rPr lang="en-US" altLang="ko-KR" dirty="0"/>
              <a:t>([CODE 2]).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getPostData</a:t>
            </a:r>
            <a:r>
              <a:rPr lang="en-US" altLang="ko-KR" dirty="0"/>
              <a:t>(): </a:t>
            </a:r>
            <a:r>
              <a:rPr lang="ko-KR" altLang="en-US" dirty="0"/>
              <a:t>검색 결과 한 개를 처리한다</a:t>
            </a:r>
            <a:r>
              <a:rPr lang="en-US" altLang="ko-KR" dirty="0"/>
              <a:t>([CODE 2]).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json.dumps</a:t>
            </a:r>
            <a:r>
              <a:rPr lang="en-US" altLang="ko-KR" dirty="0"/>
              <a:t>():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14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77541" y="1437085"/>
            <a:ext cx="3456384" cy="3619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62038" y="1437085"/>
            <a:ext cx="3780235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01  </a:t>
            </a:r>
            <a:r>
              <a:rPr lang="es-ES" altLang="ko-KR" sz="713" b="1" dirty="0"/>
              <a:t>def main():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02      node = 'news' #</a:t>
            </a:r>
            <a:r>
              <a:rPr lang="ko-KR" altLang="en-US" sz="713" dirty="0"/>
              <a:t>크롤링할 대상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03      srcText = input('</a:t>
            </a:r>
            <a:r>
              <a:rPr lang="ko-KR" altLang="en-US" sz="713" dirty="0" err="1"/>
              <a:t>검색어를</a:t>
            </a:r>
            <a:r>
              <a:rPr lang="ko-KR" altLang="en-US" sz="713" dirty="0"/>
              <a:t> 입력하세요</a:t>
            </a:r>
            <a:r>
              <a:rPr lang="en-US" altLang="ko-KR" sz="713" dirty="0"/>
              <a:t>: 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04      cnt = 0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05      jsonResult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06	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07      jsonResponse = </a:t>
            </a:r>
            <a:r>
              <a:rPr lang="es-ES" altLang="ko-KR" sz="713" b="1" dirty="0"/>
              <a:t>getNaverSearch</a:t>
            </a:r>
            <a:r>
              <a:rPr lang="es-ES" altLang="ko-KR" sz="713" dirty="0"/>
              <a:t>(node, srcText, 1, 100)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08      total = jsonResponse['total']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10      while ((jsonResponse != None) and (jsonResponse['display'] != 0)):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11          for post in jsonResponse['items']: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12              cnt += 1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13              </a:t>
            </a:r>
            <a:r>
              <a:rPr lang="es-ES" altLang="ko-KR" sz="713" b="1" dirty="0"/>
              <a:t>getPostData</a:t>
            </a:r>
            <a:r>
              <a:rPr lang="es-ES" altLang="ko-KR" sz="713" dirty="0"/>
              <a:t>(post, jsonResult, cnt) 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14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15          start = jsonResponse['start'] + jsonResponse['display']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16          </a:t>
            </a:r>
            <a:r>
              <a:rPr lang="en-US" altLang="ko-KR" sz="713" dirty="0" err="1"/>
              <a:t>jsonResponse</a:t>
            </a:r>
            <a:r>
              <a:rPr lang="en-US" altLang="ko-KR" sz="713" dirty="0"/>
              <a:t> = </a:t>
            </a:r>
            <a:r>
              <a:rPr lang="en-US" altLang="ko-KR" sz="713" dirty="0" err="1"/>
              <a:t>getNaverSearch</a:t>
            </a:r>
            <a:r>
              <a:rPr lang="en-US" altLang="ko-KR" sz="713" dirty="0"/>
              <a:t>(node, </a:t>
            </a:r>
            <a:r>
              <a:rPr lang="en-US" altLang="ko-KR" sz="713" dirty="0" err="1"/>
              <a:t>srcText</a:t>
            </a:r>
            <a:r>
              <a:rPr lang="en-US" altLang="ko-KR" sz="713" dirty="0"/>
              <a:t>, start, 100)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17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18      print('</a:t>
            </a:r>
            <a:r>
              <a:rPr lang="ko-KR" altLang="en-US" sz="713" dirty="0"/>
              <a:t>전체 검색 </a:t>
            </a:r>
            <a:r>
              <a:rPr lang="en-US" altLang="ko-KR" sz="713" dirty="0"/>
              <a:t>: %d </a:t>
            </a:r>
            <a:r>
              <a:rPr lang="ko-KR" altLang="en-US" sz="713" dirty="0"/>
              <a:t>건</a:t>
            </a:r>
            <a:r>
              <a:rPr lang="en-US" altLang="ko-KR" sz="713" dirty="0"/>
              <a:t>' %total)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20      with open('%s_</a:t>
            </a:r>
            <a:r>
              <a:rPr lang="en-US" altLang="ko-KR" sz="713" dirty="0" err="1"/>
              <a:t>naver</a:t>
            </a:r>
            <a:r>
              <a:rPr lang="en-US" altLang="ko-KR" sz="713" dirty="0"/>
              <a:t>_%</a:t>
            </a:r>
            <a:r>
              <a:rPr lang="en-US" altLang="ko-KR" sz="713" dirty="0" err="1"/>
              <a:t>s.json</a:t>
            </a:r>
            <a:r>
              <a:rPr lang="en-US" altLang="ko-KR" sz="713" dirty="0"/>
              <a:t>' % (</a:t>
            </a:r>
            <a:r>
              <a:rPr lang="en-US" altLang="ko-KR" sz="713" dirty="0" err="1"/>
              <a:t>srcText</a:t>
            </a:r>
            <a:r>
              <a:rPr lang="en-US" altLang="ko-KR" sz="713" dirty="0"/>
              <a:t>, node), 'w', encoding = 'utf8’)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	       as </a:t>
            </a:r>
            <a:r>
              <a:rPr lang="en-US" altLang="ko-KR" sz="713" dirty="0" err="1"/>
              <a:t>outfile</a:t>
            </a:r>
            <a:r>
              <a:rPr lang="en-US" altLang="ko-KR" sz="713" dirty="0"/>
              <a:t>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21          </a:t>
            </a:r>
            <a:r>
              <a:rPr lang="en-US" altLang="ko-KR" sz="713" dirty="0" err="1"/>
              <a:t>jsonFile</a:t>
            </a:r>
            <a:r>
              <a:rPr lang="en-US" altLang="ko-KR" sz="713" dirty="0"/>
              <a:t> = </a:t>
            </a:r>
            <a:r>
              <a:rPr lang="en-US" altLang="ko-KR" sz="713" dirty="0" err="1"/>
              <a:t>json.dumps</a:t>
            </a:r>
            <a:r>
              <a:rPr lang="en-US" altLang="ko-KR" sz="713" dirty="0"/>
              <a:t>(</a:t>
            </a:r>
            <a:r>
              <a:rPr lang="en-US" altLang="ko-KR" sz="713" dirty="0" err="1"/>
              <a:t>jsonResult</a:t>
            </a:r>
            <a:r>
              <a:rPr lang="en-US" altLang="ko-KR" sz="713" dirty="0"/>
              <a:t>, indent = 4, </a:t>
            </a:r>
            <a:r>
              <a:rPr lang="en-US" altLang="ko-KR" sz="713" dirty="0" err="1"/>
              <a:t>sort_keys</a:t>
            </a:r>
            <a:r>
              <a:rPr lang="en-US" altLang="ko-KR" sz="713" dirty="0"/>
              <a:t> = True,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	                          </a:t>
            </a:r>
            <a:r>
              <a:rPr lang="en-US" altLang="ko-KR" sz="713" dirty="0" err="1"/>
              <a:t>ensure_ascii</a:t>
            </a:r>
            <a:r>
              <a:rPr lang="en-US" altLang="ko-KR" sz="713" dirty="0"/>
              <a:t> = False)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22	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23          </a:t>
            </a:r>
            <a:r>
              <a:rPr lang="en-US" altLang="ko-KR" sz="713" dirty="0" err="1"/>
              <a:t>outfile.write</a:t>
            </a:r>
            <a:r>
              <a:rPr lang="en-US" altLang="ko-KR" sz="713" dirty="0"/>
              <a:t>(</a:t>
            </a:r>
            <a:r>
              <a:rPr lang="en-US" altLang="ko-KR" sz="713" dirty="0" err="1"/>
              <a:t>jsonFile</a:t>
            </a:r>
            <a:r>
              <a:rPr lang="en-US" altLang="ko-KR" sz="713" dirty="0"/>
              <a:t>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24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25      print("</a:t>
            </a:r>
            <a:r>
              <a:rPr lang="ko-KR" altLang="en-US" sz="713" dirty="0"/>
              <a:t>가져온 데이터 </a:t>
            </a:r>
            <a:r>
              <a:rPr lang="en-US" altLang="ko-KR" sz="713" dirty="0"/>
              <a:t>: %d </a:t>
            </a:r>
            <a:r>
              <a:rPr lang="ko-KR" altLang="en-US" sz="713" dirty="0"/>
              <a:t>건</a:t>
            </a:r>
            <a:r>
              <a:rPr lang="en-US" altLang="ko-KR" sz="713" dirty="0"/>
              <a:t>" %(</a:t>
            </a:r>
            <a:r>
              <a:rPr lang="en-US" altLang="ko-KR" sz="713" dirty="0" err="1"/>
              <a:t>cnt</a:t>
            </a:r>
            <a:r>
              <a:rPr lang="en-US" altLang="ko-KR" sz="713" dirty="0"/>
              <a:t>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26      print('%s_</a:t>
            </a:r>
            <a:r>
              <a:rPr lang="en-US" altLang="ko-KR" sz="713" dirty="0" err="1"/>
              <a:t>naver</a:t>
            </a:r>
            <a:r>
              <a:rPr lang="en-US" altLang="ko-KR" sz="713" dirty="0"/>
              <a:t>_%</a:t>
            </a:r>
            <a:r>
              <a:rPr lang="en-US" altLang="ko-KR" sz="713" dirty="0" err="1"/>
              <a:t>s.json</a:t>
            </a:r>
            <a:r>
              <a:rPr lang="en-US" altLang="ko-KR" sz="713" dirty="0"/>
              <a:t> SAVED' % (</a:t>
            </a:r>
            <a:r>
              <a:rPr lang="en-US" altLang="ko-KR" sz="713" dirty="0" err="1"/>
              <a:t>srcText</a:t>
            </a:r>
            <a:r>
              <a:rPr lang="en-US" altLang="ko-KR" sz="713" dirty="0"/>
              <a:t>, node))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	</a:t>
            </a:r>
            <a:endParaRPr lang="en-US" altLang="ko-KR" sz="713" dirty="0"/>
          </a:p>
        </p:txBody>
      </p:sp>
      <p:sp>
        <p:nvSpPr>
          <p:cNvPr id="23559" name="내용 개체 틀 2"/>
          <p:cNvSpPr txBox="1">
            <a:spLocks/>
          </p:cNvSpPr>
          <p:nvPr/>
        </p:nvSpPr>
        <p:spPr bwMode="auto">
          <a:xfrm>
            <a:off x="4614862" y="1425178"/>
            <a:ext cx="3386138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네이버 뉴스 검색을 위해 검색 </a:t>
            </a:r>
            <a:r>
              <a:rPr lang="en-US" altLang="ko-KR" sz="825"/>
              <a:t>API </a:t>
            </a:r>
            <a:r>
              <a:rPr lang="ko-KR" altLang="en-US" sz="825"/>
              <a:t>대상을 ‘</a:t>
            </a:r>
            <a:r>
              <a:rPr lang="en-US" altLang="ko-KR" sz="825"/>
              <a:t>news’</a:t>
            </a:r>
            <a:r>
              <a:rPr lang="ko-KR" altLang="en-US" sz="825"/>
              <a:t>로 설정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03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파이썬 셸 창에서 검색어를 입력받아 </a:t>
            </a:r>
            <a:r>
              <a:rPr lang="en-US" altLang="ko-KR" sz="825"/>
              <a:t>srcText</a:t>
            </a:r>
            <a:r>
              <a:rPr lang="ko-KR" altLang="en-US" sz="825"/>
              <a:t>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getNaverSearch() </a:t>
            </a:r>
            <a:r>
              <a:rPr lang="ko-KR" altLang="en-US" sz="825"/>
              <a:t>함수를 호출하여 </a:t>
            </a:r>
            <a:r>
              <a:rPr lang="en-US" altLang="ko-KR" sz="825"/>
              <a:t>start = 1, display= 100</a:t>
            </a:r>
            <a:r>
              <a:rPr lang="ko-KR" altLang="en-US" sz="825"/>
              <a:t>에 </a:t>
            </a:r>
            <a:r>
              <a:rPr lang="en-US" altLang="ko-KR" sz="825"/>
              <a:t/>
            </a:r>
            <a:br>
              <a:rPr lang="en-US" altLang="ko-KR" sz="825"/>
            </a:br>
            <a:r>
              <a:rPr lang="ko-KR" altLang="en-US" sz="825"/>
              <a:t>대한 검색 결과를 반환받아 </a:t>
            </a:r>
            <a:r>
              <a:rPr lang="en-US" altLang="ko-KR" sz="825"/>
              <a:t>jsonResponse</a:t>
            </a:r>
            <a:r>
              <a:rPr lang="ko-KR" altLang="en-US" sz="825"/>
              <a:t>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10~16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검색 결과</a:t>
            </a:r>
            <a:r>
              <a:rPr lang="en-US" altLang="ko-KR" sz="600"/>
              <a:t>jsonResponse</a:t>
            </a:r>
            <a:r>
              <a:rPr lang="ko-KR" altLang="en-US" sz="825"/>
              <a:t>에 데이터가 있는 동안 </a:t>
            </a:r>
            <a:r>
              <a:rPr lang="en-US" altLang="ko-KR" sz="825"/>
              <a:t>for</a:t>
            </a:r>
            <a:r>
              <a:rPr lang="ko-KR" altLang="en-US" sz="825"/>
              <a:t>문</a:t>
            </a:r>
            <a:r>
              <a:rPr lang="en-US" altLang="ko-KR" sz="600"/>
              <a:t>(11~13</a:t>
            </a:r>
            <a:r>
              <a:rPr lang="ko-KR" altLang="en-US" sz="600"/>
              <a:t>행</a:t>
            </a:r>
            <a:r>
              <a:rPr lang="en-US" altLang="ko-KR" sz="600"/>
              <a:t>) </a:t>
            </a:r>
            <a:r>
              <a:rPr lang="ko-KR" altLang="en-US" sz="825"/>
              <a:t>으로 </a:t>
            </a:r>
            <a:r>
              <a:rPr lang="en-US" altLang="ko-KR" sz="825"/>
              <a:t/>
            </a:r>
            <a:br>
              <a:rPr lang="en-US" altLang="ko-KR" sz="825"/>
            </a:br>
            <a:r>
              <a:rPr lang="ko-KR" altLang="en-US" sz="825"/>
              <a:t>검색 결과를 한 개씩 처리하는 작업</a:t>
            </a:r>
            <a:r>
              <a:rPr lang="en-US" altLang="ko-KR" sz="600"/>
              <a:t>getPostData( )</a:t>
            </a:r>
            <a:r>
              <a:rPr lang="ko-KR" altLang="en-US" sz="825"/>
              <a:t>을 반복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반복 작업이 끝나면 다음 검색 결과 </a:t>
            </a:r>
            <a:r>
              <a:rPr lang="en-US" altLang="ko-KR" sz="825"/>
              <a:t>100</a:t>
            </a:r>
            <a:r>
              <a:rPr lang="ko-KR" altLang="en-US" sz="825"/>
              <a:t>개를 가져오기 위해 </a:t>
            </a:r>
            <a:r>
              <a:rPr lang="en-US" altLang="ko-KR" sz="825"/>
              <a:t>start </a:t>
            </a:r>
            <a:r>
              <a:rPr lang="ko-KR" altLang="en-US" sz="825"/>
              <a:t>위치를 변경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15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getNaverSearch() </a:t>
            </a:r>
            <a:r>
              <a:rPr lang="ko-KR" altLang="en-US" sz="825"/>
              <a:t>함수를 호출하여 새로운 검색 결과를 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 jsonResponse</a:t>
            </a:r>
            <a:r>
              <a:rPr lang="ko-KR" altLang="en-US" sz="825"/>
              <a:t>에 저장하고</a:t>
            </a:r>
            <a:r>
              <a:rPr lang="en-US" altLang="ko-KR" sz="825"/>
              <a:t>16</a:t>
            </a:r>
            <a:r>
              <a:rPr lang="ko-KR" altLang="en-US" sz="825"/>
              <a:t>행 </a:t>
            </a:r>
            <a:r>
              <a:rPr lang="en-US" altLang="ko-KR" sz="825"/>
              <a:t>for</a:t>
            </a:r>
            <a:r>
              <a:rPr lang="ko-KR" altLang="en-US" sz="825"/>
              <a:t>문</a:t>
            </a:r>
            <a:r>
              <a:rPr lang="en-US" altLang="ko-KR" sz="825"/>
              <a:t>11~13</a:t>
            </a:r>
            <a:r>
              <a:rPr lang="ko-KR" altLang="en-US" sz="825"/>
              <a:t>행을 다시 반복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20~23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파일 객체를 생성하여 정리된 데이터를 </a:t>
            </a:r>
            <a:r>
              <a:rPr lang="en-US" altLang="ko-KR" sz="825"/>
              <a:t>JSON </a:t>
            </a:r>
            <a:r>
              <a:rPr lang="ko-KR" altLang="en-US" sz="825"/>
              <a:t>파일에 저장</a:t>
            </a:r>
            <a:r>
              <a:rPr lang="es-ES" altLang="ko-KR" sz="825"/>
              <a:t>	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10969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</p:txBody>
      </p:sp>
      <p:pic>
        <p:nvPicPr>
          <p:cNvPr id="2458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6" y="1491854"/>
            <a:ext cx="3673079" cy="137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17" y="2811067"/>
            <a:ext cx="3677840" cy="182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40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2"/>
              <a:defRPr/>
            </a:pPr>
            <a:r>
              <a:rPr lang="en-US" altLang="ko-KR" dirty="0"/>
              <a:t>[CODE 1]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요청하고 응답을 받아서 반환하는 부분을 작성</a:t>
            </a:r>
            <a:endParaRPr lang="en-US" altLang="ko-KR" dirty="0"/>
          </a:p>
          <a:p>
            <a:pPr lvl="2">
              <a:defRPr/>
            </a:pPr>
            <a:endParaRPr lang="en-US" altLang="ko-KR" sz="375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url: </a:t>
            </a:r>
            <a:r>
              <a:rPr lang="ko-KR" altLang="en-US" dirty="0"/>
              <a:t>네이버 뉴스 검색</a:t>
            </a:r>
            <a:r>
              <a:rPr lang="en-US" altLang="ko-KR" dirty="0"/>
              <a:t>('</a:t>
            </a:r>
            <a:r>
              <a:rPr lang="ko-KR" altLang="en-US" dirty="0"/>
              <a:t>월드컵</a:t>
            </a:r>
            <a:r>
              <a:rPr lang="en-US" altLang="ko-KR" dirty="0"/>
              <a:t>')</a:t>
            </a:r>
            <a:r>
              <a:rPr lang="ko-KR" altLang="en-US" dirty="0"/>
              <a:t>에 대한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sz="225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req</a:t>
            </a:r>
            <a:r>
              <a:rPr lang="en-US" altLang="ko-KR" dirty="0"/>
              <a:t>: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요청</a:t>
            </a:r>
            <a:r>
              <a:rPr lang="en-US" altLang="ko-KR" dirty="0"/>
              <a:t>(request) </a:t>
            </a:r>
            <a:r>
              <a:rPr lang="ko-KR" altLang="en-US" dirty="0"/>
              <a:t>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app_id</a:t>
            </a:r>
            <a:r>
              <a:rPr lang="en-US" altLang="ko-KR" dirty="0"/>
              <a:t>: </a:t>
            </a:r>
            <a:r>
              <a:rPr lang="ko-KR" altLang="en-US" dirty="0"/>
              <a:t>네이버 개발자로 등록하고 받은 </a:t>
            </a:r>
            <a:r>
              <a:rPr lang="en-US" altLang="ko-KR" dirty="0"/>
              <a:t>Client ID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app_secret</a:t>
            </a:r>
            <a:r>
              <a:rPr lang="en-US" altLang="ko-KR" dirty="0"/>
              <a:t>: </a:t>
            </a:r>
            <a:r>
              <a:rPr lang="ko-KR" altLang="en-US" dirty="0"/>
              <a:t>네이버 개발자로 등록하고 받은 </a:t>
            </a:r>
            <a:r>
              <a:rPr lang="en-US" altLang="ko-KR" dirty="0"/>
              <a:t>Client Secret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response: </a:t>
            </a:r>
            <a:r>
              <a:rPr lang="ko-KR" altLang="en-US" dirty="0"/>
              <a:t>네이버 서버에서 받은 응답을 저장하는 객체</a:t>
            </a:r>
          </a:p>
          <a:p>
            <a:pPr lvl="2">
              <a:defRPr/>
            </a:pPr>
            <a:endParaRPr lang="en-US" altLang="ko-KR" sz="225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urllib.request.Request</a:t>
            </a:r>
            <a:r>
              <a:rPr lang="en-US" altLang="ko-KR" dirty="0"/>
              <a:t>(): </a:t>
            </a: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</a:t>
            </a:r>
            <a:r>
              <a:rPr lang="en-US" altLang="ko-KR" dirty="0"/>
              <a:t>Request() </a:t>
            </a:r>
            <a:r>
              <a:rPr lang="ko-KR" altLang="en-US" dirty="0"/>
              <a:t>함수로</a:t>
            </a:r>
          </a:p>
          <a:p>
            <a:pPr marL="471488" lvl="3" indent="0">
              <a:buNone/>
              <a:defRPr/>
            </a:pPr>
            <a:r>
              <a:rPr lang="ko-KR" altLang="en-US" dirty="0"/>
              <a:t>네이버 서버에 보낼 요청</a:t>
            </a:r>
            <a:r>
              <a:rPr lang="en-US" altLang="ko-KR" dirty="0"/>
              <a:t>(request)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Request.add_header</a:t>
            </a:r>
            <a:r>
              <a:rPr lang="en-US" altLang="ko-KR" dirty="0"/>
              <a:t>(): </a:t>
            </a:r>
            <a:r>
              <a:rPr lang="ko-KR" altLang="en-US" dirty="0"/>
              <a:t>서버에 보내는 요청 객체에 헤더 정보를 추가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urllib.request.urlopen</a:t>
            </a:r>
            <a:r>
              <a:rPr lang="en-US" altLang="ko-KR" dirty="0"/>
              <a:t>(): </a:t>
            </a:r>
            <a:r>
              <a:rPr lang="ko-KR" altLang="en-US" dirty="0"/>
              <a:t>서버에서 받은 응답을 변수에 저장하기 위해 메모리로 가져오는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함수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response.getcode</a:t>
            </a:r>
            <a:r>
              <a:rPr lang="en-US" altLang="ko-KR" dirty="0"/>
              <a:t>(): </a:t>
            </a:r>
            <a:r>
              <a:rPr lang="ko-KR" altLang="en-US" dirty="0"/>
              <a:t>요청 처리에 대한 응답 상태를 확인하는 </a:t>
            </a:r>
            <a:r>
              <a:rPr lang="en-US" altLang="ko-KR" dirty="0"/>
              <a:t>response </a:t>
            </a:r>
            <a:r>
              <a:rPr lang="ko-KR" altLang="en-US" dirty="0"/>
              <a:t>객체의 멤버 함수로 상태 코드가 </a:t>
            </a:r>
            <a:r>
              <a:rPr lang="en-US" altLang="ko-KR" dirty="0"/>
              <a:t>200</a:t>
            </a:r>
            <a:r>
              <a:rPr lang="ko-KR" altLang="en-US" dirty="0"/>
              <a:t>이면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요청 처리 성공을 나타냄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datetime.datetime.now</a:t>
            </a:r>
            <a:r>
              <a:rPr lang="en-US" altLang="ko-KR" dirty="0"/>
              <a:t>(): </a:t>
            </a:r>
            <a:r>
              <a:rPr lang="ko-KR" altLang="en-US" dirty="0"/>
              <a:t>현재 시간을 구하는 함수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response.read</a:t>
            </a:r>
            <a:r>
              <a:rPr lang="en-US" altLang="ko-KR" dirty="0"/>
              <a:t>().decode('utf-8'): utf-8 </a:t>
            </a:r>
            <a:r>
              <a:rPr lang="ko-KR" altLang="en-US" dirty="0"/>
              <a:t>형식으로 문자열을 </a:t>
            </a:r>
            <a:r>
              <a:rPr lang="ko-KR" altLang="en-US" dirty="0" err="1"/>
              <a:t>디코딩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4586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7541" y="1437085"/>
            <a:ext cx="3456384" cy="199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62038" y="1437085"/>
            <a:ext cx="3780235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01  </a:t>
            </a:r>
            <a:r>
              <a:rPr lang="es-ES" altLang="ko-KR" sz="788" b="1" dirty="0"/>
              <a:t>def getRequestUrl(url):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02      req = urllib.request.Request(url)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03      req.add_header("X-Naver-Client-Id", client_id)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04      req.add_header("X-Naver-Client-Secret", client_secret)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05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06      try: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07          response = urllib.request.urlopen(req)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08          if response.getcode() == 200: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09              print("[%s] Url Request Success" % datetime.datetime.now())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10              return response.read().decode('utf-8')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11      except Exception as 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12          print(e)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13          print("[%s] Error for URL : %s" % (datetime.datetime.now(), url))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14          return None</a:t>
            </a:r>
            <a:endParaRPr lang="en-US" altLang="ko-KR" sz="788" dirty="0"/>
          </a:p>
        </p:txBody>
      </p:sp>
      <p:sp>
        <p:nvSpPr>
          <p:cNvPr id="26631" name="내용 개체 틀 2"/>
          <p:cNvSpPr txBox="1">
            <a:spLocks/>
          </p:cNvSpPr>
          <p:nvPr/>
        </p:nvSpPr>
        <p:spPr bwMode="auto">
          <a:xfrm>
            <a:off x="4555332" y="1437085"/>
            <a:ext cx="344566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매개변수로 받은 </a:t>
            </a:r>
            <a:r>
              <a:rPr lang="en-US" altLang="ko-KR" sz="825"/>
              <a:t>url</a:t>
            </a:r>
            <a:r>
              <a:rPr lang="ko-KR" altLang="en-US" sz="825"/>
              <a:t>에 대한 요청을 보낼 객체를 생성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03~04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API</a:t>
            </a:r>
            <a:r>
              <a:rPr lang="ko-KR" altLang="en-US" sz="825"/>
              <a:t>를 사용하기 위한 </a:t>
            </a:r>
            <a:r>
              <a:rPr lang="en-US" altLang="ko-KR" sz="825"/>
              <a:t>Client ID</a:t>
            </a:r>
            <a:r>
              <a:rPr lang="ko-KR" altLang="en-US" sz="825"/>
              <a:t>와 </a:t>
            </a:r>
            <a:r>
              <a:rPr lang="en-US" altLang="ko-KR" sz="825"/>
              <a:t>Client Secret </a:t>
            </a:r>
            <a:r>
              <a:rPr lang="ko-KR" altLang="en-US" sz="825"/>
              <a:t>코드를 요청 객체 헤드에 추가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요청 객체를 보내고 그에 대한 응답을 받아 </a:t>
            </a:r>
            <a:r>
              <a:rPr lang="en-US" altLang="ko-KR" sz="825"/>
              <a:t>response </a:t>
            </a:r>
            <a:r>
              <a:rPr lang="ko-KR" altLang="en-US" sz="825"/>
              <a:t>객체에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08~10</a:t>
            </a:r>
            <a:r>
              <a:rPr lang="ko-KR" altLang="en-US" sz="825" b="1"/>
              <a:t>행 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getcode()</a:t>
            </a:r>
            <a:r>
              <a:rPr lang="ko-KR" altLang="en-US" sz="825"/>
              <a:t>로 </a:t>
            </a:r>
            <a:r>
              <a:rPr lang="en-US" altLang="ko-KR" sz="825"/>
              <a:t>response </a:t>
            </a:r>
            <a:r>
              <a:rPr lang="ko-KR" altLang="en-US" sz="825"/>
              <a:t>객체에 저장된 코드를 확인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200</a:t>
            </a:r>
            <a:r>
              <a:rPr lang="ko-KR" altLang="en-US" sz="825"/>
              <a:t>이면 요청이 정상처리된 것이므로 성공 메시지를 파이썬 </a:t>
            </a:r>
            <a:r>
              <a:rPr lang="en-US" altLang="ko-KR" sz="825"/>
              <a:t/>
            </a:r>
            <a:br>
              <a:rPr lang="en-US" altLang="ko-KR" sz="825"/>
            </a:br>
            <a:r>
              <a:rPr lang="ko-KR" altLang="en-US" sz="825"/>
              <a:t>셸 창에 출력하고 응답을 </a:t>
            </a:r>
            <a:r>
              <a:rPr lang="en-US" altLang="ko-KR" sz="825"/>
              <a:t>utf-8 </a:t>
            </a:r>
            <a:r>
              <a:rPr lang="ko-KR" altLang="en-US" sz="825"/>
              <a:t>형식으로 디코딩하여 반환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11~14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요청이 처리되지 않은 예외 사항</a:t>
            </a:r>
            <a:r>
              <a:rPr lang="en-US" altLang="ko-KR" sz="600"/>
              <a:t>exception</a:t>
            </a:r>
            <a:r>
              <a:rPr lang="ko-KR" altLang="en-US" sz="825"/>
              <a:t>이 발생하면 에러 메시지를 파이썬 셸 창에 출력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2098491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3"/>
              <a:defRPr/>
            </a:pPr>
            <a:r>
              <a:rPr lang="en-US" altLang="ko-KR" dirty="0"/>
              <a:t>[CODE 2] </a:t>
            </a:r>
            <a:r>
              <a:rPr lang="ko-KR" altLang="en-US" dirty="0"/>
              <a:t>네이버 뉴스 검색 </a:t>
            </a:r>
            <a:r>
              <a:rPr lang="en-US" altLang="ko-KR" dirty="0" err="1"/>
              <a:t>url</a:t>
            </a:r>
            <a:r>
              <a:rPr lang="ko-KR" altLang="en-US" dirty="0"/>
              <a:t>을 만들고 </a:t>
            </a:r>
            <a:r>
              <a:rPr lang="en-US" altLang="ko-KR" dirty="0"/>
              <a:t>[CODE 1]</a:t>
            </a:r>
            <a:r>
              <a:rPr lang="ko-KR" altLang="en-US" dirty="0"/>
              <a:t>의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데이터를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반환하는 부분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매개변수 </a:t>
            </a:r>
            <a:endParaRPr lang="en-US" altLang="ko-KR" sz="1050" dirty="0"/>
          </a:p>
          <a:p>
            <a:pPr marL="471488" lvl="3" indent="0"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를 이용하여 검색할 대상 노드</a:t>
            </a:r>
            <a:r>
              <a:rPr lang="en-US" altLang="ko-KR" dirty="0"/>
              <a:t>(news, blog, </a:t>
            </a:r>
            <a:r>
              <a:rPr lang="en-US" altLang="ko-KR" dirty="0" err="1"/>
              <a:t>cafearticle</a:t>
            </a:r>
            <a:r>
              <a:rPr lang="en-US" altLang="ko-KR" dirty="0"/>
              <a:t>, movie, shop </a:t>
            </a:r>
            <a:r>
              <a:rPr lang="ko-KR" altLang="en-US" dirty="0"/>
              <a:t>등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5-2] </a:t>
            </a:r>
            <a:r>
              <a:rPr lang="ko-KR" altLang="en-US" dirty="0"/>
              <a:t>참고</a:t>
            </a:r>
            <a:r>
              <a:rPr lang="en-US" altLang="ko-KR" dirty="0"/>
              <a:t>)  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srcText</a:t>
            </a:r>
            <a:r>
              <a:rPr lang="en-US" altLang="ko-KR" dirty="0"/>
              <a:t>: </a:t>
            </a:r>
            <a:r>
              <a:rPr lang="ko-KR" altLang="en-US" dirty="0" err="1"/>
              <a:t>검색어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page_start</a:t>
            </a:r>
            <a:r>
              <a:rPr lang="en-US" altLang="ko-KR" dirty="0"/>
              <a:t>: </a:t>
            </a:r>
            <a:r>
              <a:rPr lang="ko-KR" altLang="en-US" dirty="0"/>
              <a:t>검색 시작 위치</a:t>
            </a:r>
            <a:r>
              <a:rPr lang="en-US" altLang="ko-KR" dirty="0"/>
              <a:t>(1~1000) 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display: </a:t>
            </a:r>
            <a:r>
              <a:rPr lang="ko-KR" altLang="en-US" dirty="0"/>
              <a:t>출력 건수</a:t>
            </a:r>
            <a:r>
              <a:rPr lang="en-US" altLang="ko-KR" dirty="0"/>
              <a:t>(10~100) </a:t>
            </a:r>
          </a:p>
          <a:p>
            <a:pPr marL="471488" lvl="3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 </a:t>
            </a:r>
            <a:endParaRPr lang="en-US" altLang="ko-KR" sz="1050" dirty="0"/>
          </a:p>
          <a:p>
            <a:pPr marL="471488" lvl="3" indent="0">
              <a:buNone/>
              <a:defRPr/>
            </a:pPr>
            <a:r>
              <a:rPr lang="en-US" altLang="ko-KR" dirty="0"/>
              <a:t>base: </a:t>
            </a:r>
            <a:r>
              <a:rPr lang="ko-KR" altLang="en-US" dirty="0"/>
              <a:t>검색 </a:t>
            </a:r>
            <a:r>
              <a:rPr lang="en-US" altLang="ko-KR" dirty="0" err="1"/>
              <a:t>url</a:t>
            </a:r>
            <a:r>
              <a:rPr lang="ko-KR" altLang="en-US" dirty="0"/>
              <a:t>의 기본 주소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검색 대상에 따른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이름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/>
              <a:t>parameter: </a:t>
            </a:r>
            <a:r>
              <a:rPr lang="en-US" altLang="ko-KR" dirty="0" err="1"/>
              <a:t>url</a:t>
            </a:r>
            <a:r>
              <a:rPr lang="ko-KR" altLang="en-US" dirty="0"/>
              <a:t>에 추가할 </a:t>
            </a:r>
            <a:r>
              <a:rPr lang="ko-KR" altLang="en-US" dirty="0" err="1"/>
              <a:t>검색어와</a:t>
            </a:r>
            <a:r>
              <a:rPr lang="ko-KR" altLang="en-US" dirty="0"/>
              <a:t> 검색 시작 위치</a:t>
            </a:r>
            <a:r>
              <a:rPr lang="en-US" altLang="ko-KR" dirty="0"/>
              <a:t>, </a:t>
            </a:r>
            <a:r>
              <a:rPr lang="ko-KR" altLang="en-US" dirty="0"/>
              <a:t>출력 건수 등의 매개변수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responseDecode</a:t>
            </a:r>
            <a:r>
              <a:rPr lang="en-US" altLang="ko-KR" dirty="0"/>
              <a:t>: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  <a:r>
              <a:rPr lang="en-US" altLang="ko-KR" dirty="0"/>
              <a:t>(utf-8</a:t>
            </a:r>
            <a:r>
              <a:rPr lang="ko-KR" altLang="en-US" dirty="0"/>
              <a:t>로 </a:t>
            </a:r>
            <a:r>
              <a:rPr lang="ko-KR" altLang="en-US" dirty="0" err="1"/>
              <a:t>디코드</a:t>
            </a:r>
            <a:r>
              <a:rPr lang="en-US" altLang="ko-KR" dirty="0"/>
              <a:t>) </a:t>
            </a:r>
          </a:p>
          <a:p>
            <a:pPr marL="471488" lvl="3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메서드</a:t>
            </a:r>
            <a:endParaRPr lang="en-US" altLang="ko-KR" sz="1050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): [CODE1]</a:t>
            </a:r>
            <a:r>
              <a:rPr lang="ko-KR" altLang="en-US" dirty="0"/>
              <a:t>을 호출하여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요청에 대한 응답을 받음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json.loads</a:t>
            </a:r>
            <a:r>
              <a:rPr lang="en-US" altLang="ko-KR" dirty="0"/>
              <a:t>(</a:t>
            </a:r>
            <a:r>
              <a:rPr lang="en-US" altLang="ko-KR" dirty="0" err="1"/>
              <a:t>responseDecode</a:t>
            </a:r>
            <a:r>
              <a:rPr lang="en-US" altLang="ko-KR" dirty="0"/>
              <a:t>): </a:t>
            </a:r>
            <a:r>
              <a:rPr lang="ko-KR" altLang="en-US" dirty="0"/>
              <a:t>응답 객체를 </a:t>
            </a:r>
            <a:r>
              <a:rPr lang="ko-KR" altLang="en-US" dirty="0" err="1"/>
              <a:t>파이썬이</a:t>
            </a:r>
            <a:r>
              <a:rPr lang="ko-KR" altLang="en-US" dirty="0"/>
              <a:t> 처리할 수 있는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789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77541" y="1393032"/>
            <a:ext cx="3456384" cy="1999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2867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07269" y="1437085"/>
            <a:ext cx="3835004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01  </a:t>
            </a:r>
            <a:r>
              <a:rPr lang="es-ES" altLang="ko-KR" sz="788" b="1" dirty="0"/>
              <a:t>def getNaverSearch</a:t>
            </a:r>
            <a:r>
              <a:rPr lang="es-ES" altLang="ko-KR" sz="788" dirty="0"/>
              <a:t>(node, srcText, page_start, display):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02      base = "https://openapi.naver.com/v1/search"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03      node = "/%s.json" % node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04      parameters = "?query=%s&amp;start=%s&amp;display=%s" % (urllib.parse.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       quote(srcText), start, display)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05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06      url = base + node + parameters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07       responseDecode = getRequestUrl(url) 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08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09      if (responseDecode == None):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10  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11      else: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12          return json.loads(responseDecode)</a:t>
            </a:r>
          </a:p>
        </p:txBody>
      </p:sp>
      <p:sp>
        <p:nvSpPr>
          <p:cNvPr id="28679" name="내용 개체 틀 2"/>
          <p:cNvSpPr txBox="1">
            <a:spLocks/>
          </p:cNvSpPr>
          <p:nvPr/>
        </p:nvSpPr>
        <p:spPr bwMode="auto">
          <a:xfrm>
            <a:off x="4555332" y="1437085"/>
            <a:ext cx="344566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02~06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[</a:t>
            </a:r>
            <a:r>
              <a:rPr lang="ko-KR" altLang="en-US" sz="825"/>
              <a:t>표 </a:t>
            </a:r>
            <a:r>
              <a:rPr lang="en-US" altLang="ko-KR" sz="825"/>
              <a:t>5-2]</a:t>
            </a:r>
            <a:r>
              <a:rPr lang="ko-KR" altLang="en-US" sz="825"/>
              <a:t>의 네이버 검색 </a:t>
            </a:r>
            <a:r>
              <a:rPr lang="en-US" altLang="ko-KR" sz="825"/>
              <a:t>API </a:t>
            </a:r>
            <a:r>
              <a:rPr lang="ko-KR" altLang="en-US" sz="825"/>
              <a:t>정보에 따라 요청 </a:t>
            </a:r>
            <a:r>
              <a:rPr lang="en-US" altLang="ko-KR" sz="825"/>
              <a:t>URL</a:t>
            </a:r>
            <a:r>
              <a:rPr lang="ko-KR" altLang="en-US" sz="825"/>
              <a:t>을 구성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완성한 </a:t>
            </a:r>
            <a:r>
              <a:rPr lang="en-US" altLang="ko-KR" sz="825"/>
              <a:t>url</a:t>
            </a:r>
            <a:r>
              <a:rPr lang="ko-KR" altLang="en-US" sz="825"/>
              <a:t>을 이용하여 </a:t>
            </a:r>
            <a:r>
              <a:rPr lang="en-US" altLang="ko-KR" sz="825"/>
              <a:t>getRequestUrl() </a:t>
            </a:r>
            <a:r>
              <a:rPr lang="ko-KR" altLang="en-US" sz="825"/>
              <a:t>함수를 호출하여 받은 </a:t>
            </a:r>
            <a:r>
              <a:rPr lang="en-US" altLang="ko-KR" sz="825"/>
              <a:t>utf-8 </a:t>
            </a:r>
            <a:r>
              <a:rPr lang="ko-KR" altLang="en-US" sz="825"/>
              <a:t>디코드 응답을</a:t>
            </a:r>
            <a:r>
              <a:rPr lang="en-US" altLang="ko-KR" sz="825"/>
              <a:t>responseDecode</a:t>
            </a:r>
            <a:r>
              <a:rPr lang="ko-KR" altLang="en-US" sz="825"/>
              <a:t>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12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서버에서 받은 </a:t>
            </a:r>
            <a:r>
              <a:rPr lang="en-US" altLang="ko-KR" sz="825"/>
              <a:t>JSON </a:t>
            </a:r>
            <a:r>
              <a:rPr lang="ko-KR" altLang="en-US" sz="825"/>
              <a:t>형태의 응답 객체를 파이썬 객체로 로드하여 반환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466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4"/>
              <a:defRPr/>
            </a:pPr>
            <a:r>
              <a:rPr lang="en-US" altLang="ko-KR" dirty="0"/>
              <a:t>[CODE 3] JSON </a:t>
            </a:r>
            <a:r>
              <a:rPr lang="ko-KR" altLang="en-US" dirty="0"/>
              <a:t>형식의 응답 데이터를 필요한 항목만 정리하여 </a:t>
            </a:r>
            <a:r>
              <a:rPr lang="ko-KR" altLang="en-US" dirty="0" err="1"/>
              <a:t>딕셔너리</a:t>
            </a:r>
            <a:r>
              <a:rPr lang="ko-KR" altLang="en-US" dirty="0"/>
              <a:t> 리스트인 </a:t>
            </a:r>
            <a:r>
              <a:rPr lang="en-US" altLang="ko-KR" sz="750" dirty="0" err="1"/>
              <a:t>jsonResult</a:t>
            </a:r>
            <a:r>
              <a:rPr lang="ko-KR" altLang="en-US" dirty="0"/>
              <a:t>를 구성하고 반환하도록 작성</a:t>
            </a:r>
            <a:endParaRPr lang="en-US" altLang="ko-KR" dirty="0"/>
          </a:p>
          <a:p>
            <a:pPr lvl="2">
              <a:defRPr/>
            </a:pPr>
            <a:endParaRPr lang="en-US" altLang="ko-KR" sz="375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post: </a:t>
            </a:r>
            <a:r>
              <a:rPr lang="ko-KR" altLang="en-US" dirty="0"/>
              <a:t>응답으로 받은 검색 결과 데이터 중에서 결과 한 개를 저장한 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필요한 부분만 저장하여 반환할 리스트 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cnt</a:t>
            </a:r>
            <a:r>
              <a:rPr lang="en-US" altLang="ko-KR" dirty="0"/>
              <a:t>: </a:t>
            </a:r>
            <a:r>
              <a:rPr lang="ko-KR" altLang="en-US" dirty="0"/>
              <a:t>현재 작업 중인 검색 결과의 번호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post['title']: post </a:t>
            </a:r>
            <a:r>
              <a:rPr lang="ko-KR" altLang="en-US" dirty="0"/>
              <a:t>객체의 </a:t>
            </a:r>
            <a:r>
              <a:rPr lang="en-US" altLang="ko-KR" dirty="0"/>
              <a:t>title </a:t>
            </a:r>
            <a:r>
              <a:rPr lang="ko-KR" altLang="en-US" dirty="0"/>
              <a:t>항목에 저장된 값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post['description']: post </a:t>
            </a:r>
            <a:r>
              <a:rPr lang="ko-KR" altLang="en-US" dirty="0"/>
              <a:t>객체의 </a:t>
            </a:r>
            <a:r>
              <a:rPr lang="en-US" altLang="ko-KR" dirty="0"/>
              <a:t>description </a:t>
            </a:r>
            <a:r>
              <a:rPr lang="ko-KR" altLang="en-US" dirty="0"/>
              <a:t>항목에 저장된 값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</a:t>
            </a:r>
            <a:r>
              <a:rPr lang="en-US" altLang="ko-KR" dirty="0" err="1"/>
              <a:t>originallink</a:t>
            </a:r>
            <a:r>
              <a:rPr lang="en-US" altLang="ko-KR" dirty="0"/>
              <a:t>']: post </a:t>
            </a:r>
            <a:r>
              <a:rPr lang="ko-KR" altLang="en-US" dirty="0"/>
              <a:t>객체의 </a:t>
            </a:r>
            <a:r>
              <a:rPr lang="en-US" altLang="ko-KR" dirty="0" err="1"/>
              <a:t>originallink</a:t>
            </a:r>
            <a:r>
              <a:rPr lang="en-US" altLang="ko-KR" dirty="0"/>
              <a:t> </a:t>
            </a:r>
            <a:r>
              <a:rPr lang="ko-KR" altLang="en-US" dirty="0"/>
              <a:t>항목에 저장된 값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post['link']: post </a:t>
            </a:r>
            <a:r>
              <a:rPr lang="ko-KR" altLang="en-US" dirty="0"/>
              <a:t>객체의 </a:t>
            </a:r>
            <a:r>
              <a:rPr lang="en-US" altLang="ko-KR" dirty="0"/>
              <a:t>link </a:t>
            </a:r>
            <a:r>
              <a:rPr lang="ko-KR" altLang="en-US" dirty="0"/>
              <a:t>항목에 저장된 값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datetime.datetime.strptime</a:t>
            </a:r>
            <a:r>
              <a:rPr lang="en-US" altLang="ko-KR" dirty="0"/>
              <a:t>(): </a:t>
            </a:r>
            <a:r>
              <a:rPr lang="ko-KR" altLang="en-US" dirty="0"/>
              <a:t>문자열을 날짜 객체 형식으로 변환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pDate.strftime</a:t>
            </a:r>
            <a:r>
              <a:rPr lang="en-US" altLang="ko-KR" dirty="0"/>
              <a:t>(): </a:t>
            </a:r>
            <a:r>
              <a:rPr lang="ko-KR" altLang="en-US" dirty="0"/>
              <a:t>날짜 객체의 표시 형식을 지정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jsonResult.append</a:t>
            </a:r>
            <a:r>
              <a:rPr lang="en-US" altLang="ko-KR" dirty="0"/>
              <a:t>(): </a:t>
            </a:r>
            <a:r>
              <a:rPr lang="ko-KR" altLang="en-US" dirty="0"/>
              <a:t>리스트 객체인 </a:t>
            </a:r>
            <a:r>
              <a:rPr lang="en-US" altLang="ko-KR" dirty="0" err="1"/>
              <a:t>jsonResult</a:t>
            </a:r>
            <a:r>
              <a:rPr lang="ko-KR" altLang="en-US" dirty="0"/>
              <a:t>에 원소를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6110" y="1450181"/>
            <a:ext cx="3456384" cy="1944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30723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07269" y="1437085"/>
            <a:ext cx="3835004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01  </a:t>
            </a:r>
            <a:r>
              <a:rPr lang="es-ES" altLang="ko-KR" sz="788" b="1" dirty="0"/>
              <a:t>def getPostData(post, jsonResult, cnt):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02      title = post['title']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03      description = post['description']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04      org_link = post['originallink']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05      link = post['link']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06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07      pDate = datetime.datetime.strptime(post['pubDate'], '%a,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 %d %b %Y %H:%M:%S +0900')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08      pDate = pDate.strftime('%Y-%m-%d %H:%M:%S')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10      jsonResult.append({'cnt':cnt, 'title':title, 'description': description,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            'org_link':org_link, 'link': org_link, 'pDate':pDate})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11      return</a:t>
            </a:r>
          </a:p>
        </p:txBody>
      </p:sp>
      <p:sp>
        <p:nvSpPr>
          <p:cNvPr id="30727" name="내용 개체 틀 2"/>
          <p:cNvSpPr txBox="1">
            <a:spLocks/>
          </p:cNvSpPr>
          <p:nvPr/>
        </p:nvSpPr>
        <p:spPr bwMode="auto">
          <a:xfrm>
            <a:off x="4555332" y="1437085"/>
            <a:ext cx="344566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02~05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검색 결과가 들어 있는 </a:t>
            </a:r>
            <a:r>
              <a:rPr lang="en-US" altLang="ko-KR" sz="825"/>
              <a:t>post </a:t>
            </a:r>
            <a:r>
              <a:rPr lang="ko-KR" altLang="en-US" sz="825"/>
              <a:t>객체에서 필요한 데이터 항목을 추출하여 변수에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네이버에서 제공하는 시간인 </a:t>
            </a:r>
            <a:r>
              <a:rPr lang="en-US" altLang="ko-KR" sz="825"/>
              <a:t>pubDate</a:t>
            </a:r>
            <a:r>
              <a:rPr lang="ko-KR" altLang="en-US" sz="825"/>
              <a:t>는 문자열 형태이므로 날짜 객체로 변환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pubDate</a:t>
            </a:r>
            <a:r>
              <a:rPr lang="ko-KR" altLang="en-US" sz="825"/>
              <a:t>는 그리니치 평균시 형식을 사용하는데 한국 표준시보다 </a:t>
            </a:r>
            <a:r>
              <a:rPr lang="en-US" altLang="ko-KR" sz="825"/>
              <a:t>9</a:t>
            </a:r>
            <a:r>
              <a:rPr lang="ko-KR" altLang="en-US" sz="825"/>
              <a:t>시간 느리므로 </a:t>
            </a:r>
            <a:r>
              <a:rPr lang="en-US" altLang="ko-KR" sz="825"/>
              <a:t>+0900 </a:t>
            </a:r>
            <a:r>
              <a:rPr lang="ko-KR" altLang="en-US" sz="825"/>
              <a:t>을 사용해 한국 표준시로 맞춤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08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수정된 날짜를 ‘연</a:t>
            </a:r>
            <a:r>
              <a:rPr lang="en-US" altLang="ko-KR" sz="825"/>
              <a:t>-</a:t>
            </a:r>
            <a:r>
              <a:rPr lang="ko-KR" altLang="en-US" sz="825"/>
              <a:t>월</a:t>
            </a:r>
            <a:r>
              <a:rPr lang="en-US" altLang="ko-KR" sz="825"/>
              <a:t>-</a:t>
            </a:r>
            <a:r>
              <a:rPr lang="ko-KR" altLang="en-US" sz="825"/>
              <a:t>일 시</a:t>
            </a:r>
            <a:r>
              <a:rPr lang="en-US" altLang="ko-KR" sz="825"/>
              <a:t>:</a:t>
            </a:r>
            <a:r>
              <a:rPr lang="ko-KR" altLang="en-US" sz="825"/>
              <a:t>분</a:t>
            </a:r>
            <a:r>
              <a:rPr lang="en-US" altLang="ko-KR" sz="825"/>
              <a:t>:</a:t>
            </a:r>
            <a:r>
              <a:rPr lang="ko-KR" altLang="en-US" sz="825"/>
              <a:t>초’ 형식으로 나타냄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10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2~5</a:t>
            </a:r>
            <a:r>
              <a:rPr lang="ko-KR" altLang="en-US" sz="825"/>
              <a:t>행에서 저장한 데이터를 딕셔너리 형태인 </a:t>
            </a:r>
            <a:r>
              <a:rPr lang="en-US" altLang="ko-KR" sz="825"/>
              <a:t>{‘</a:t>
            </a:r>
            <a:r>
              <a:rPr lang="ko-KR" altLang="en-US" sz="825"/>
              <a:t>키’</a:t>
            </a:r>
            <a:r>
              <a:rPr lang="en-US" altLang="ko-KR" sz="825"/>
              <a:t>:</a:t>
            </a:r>
            <a:r>
              <a:rPr lang="ko-KR" altLang="en-US" sz="825"/>
              <a:t>값</a:t>
            </a:r>
            <a:r>
              <a:rPr lang="en-US" altLang="ko-KR" sz="825"/>
              <a:t>}</a:t>
            </a:r>
            <a:r>
              <a:rPr lang="ko-KR" altLang="en-US" sz="825"/>
              <a:t>으로 구성하여 리스트 객체인 </a:t>
            </a:r>
            <a:r>
              <a:rPr lang="en-US" altLang="ko-KR" sz="825"/>
              <a:t>jsonResult</a:t>
            </a:r>
            <a:r>
              <a:rPr lang="ko-KR" altLang="en-US" sz="825"/>
              <a:t>에 추가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28843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2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코드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355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355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5" y="1955007"/>
            <a:ext cx="3652838" cy="257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77541" y="1819275"/>
            <a:ext cx="6636544" cy="3024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06116" y="627460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/>
              <a:t>[File]-[New File]</a:t>
            </a:r>
            <a:r>
              <a:rPr lang="ko-KR" altLang="en-US" dirty="0"/>
              <a:t>을 클릭해 새 파일 창을 열고 다음의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작성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62038" y="1824038"/>
            <a:ext cx="3565922" cy="29075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os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sys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urllib.request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datetime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time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json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b="1" dirty="0"/>
              <a:t>client_id</a:t>
            </a:r>
            <a:r>
              <a:rPr lang="es-ES" altLang="ko-KR" sz="788" dirty="0"/>
              <a:t> = '</a:t>
            </a:r>
            <a:r>
              <a:rPr lang="ko-KR" altLang="en-US" sz="788" dirty="0"/>
              <a:t>본인이 발급받은 네이버 </a:t>
            </a:r>
            <a:r>
              <a:rPr lang="es-ES" altLang="ko-KR" sz="788" dirty="0"/>
              <a:t>Client ID'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b="1" dirty="0"/>
              <a:t>client_secret</a:t>
            </a:r>
            <a:r>
              <a:rPr lang="es-ES" altLang="ko-KR" sz="788" dirty="0"/>
              <a:t> = '</a:t>
            </a:r>
            <a:r>
              <a:rPr lang="ko-KR" altLang="en-US" sz="788" dirty="0"/>
              <a:t>본인이 발급받은 네이버 </a:t>
            </a:r>
            <a:r>
              <a:rPr lang="es-ES" altLang="ko-KR" sz="788" dirty="0"/>
              <a:t>Client Secret‘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b="1" dirty="0"/>
              <a:t>def getRequestUrl</a:t>
            </a:r>
            <a:r>
              <a:rPr lang="es-ES" altLang="ko-KR" sz="788" dirty="0"/>
              <a:t>(url):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req = urllib.request.Request(url)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req.add_header("X-Naver-Client-Id", client_id)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req.add_header("X-Naver-Client-Secret", client_secret)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try: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response = urllib.request.urlopen(req)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if response.getcode() == 200: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print("[%s] Url Request Success" % datetime.datetime.now())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return response.read().decode('utf-8')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10075" y="1845469"/>
            <a:ext cx="3614738" cy="288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except Exception as 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print(e)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print("[%s] Error for URL : %s" % (datetime.datetime.now(), url))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def getNaverSearch(node, srcText, start, display):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base = "https://openapi.naver.com/v1/search"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node = "/%s.json" % node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parameters = "?query = %s&amp;start = %s&amp;display = %s" %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(urllib.parse.quote(srcText), start, display)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url = base + node + parameters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responseDecode = getRequestUrl(url) 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if (responseDecode == None):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else: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return json.loads(responseDecode)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</p:txBody>
      </p:sp>
      <p:sp>
        <p:nvSpPr>
          <p:cNvPr id="31752" name="TextBox 1"/>
          <p:cNvSpPr txBox="1">
            <a:spLocks noChangeArrowheads="1"/>
          </p:cNvSpPr>
          <p:nvPr/>
        </p:nvSpPr>
        <p:spPr bwMode="auto">
          <a:xfrm>
            <a:off x="1384698" y="1622823"/>
            <a:ext cx="1620440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[</a:t>
            </a:r>
            <a:r>
              <a:rPr lang="ko-KR" altLang="en-US" sz="750">
                <a:latin typeface="HelveticaNeue-Roman"/>
                <a:ea typeface="굴림" panose="020B0600000101010101" pitchFamily="50" charset="-127"/>
              </a:rPr>
              <a:t>프로그램 </a:t>
            </a: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5-1] nvCrawler.py</a:t>
            </a:r>
            <a:endParaRPr lang="ko-KR" altLang="en-US" sz="15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3963" y="1491854"/>
            <a:ext cx="6696075" cy="3239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95775" y="1626394"/>
            <a:ext cx="3835004" cy="2943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while ((jsonResponse != None) and (jsonResponse['display'] != 0)):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for post in jsonResponse['items’]: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cnt += 1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b="1" dirty="0"/>
              <a:t>            getPostData</a:t>
            </a:r>
            <a:r>
              <a:rPr lang="es-ES" altLang="ko-KR" sz="750" dirty="0"/>
              <a:t>(post, jsonResult, cnt) 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start = jsonResponse['start'] + jsonResponse['display’]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jsonResponse = </a:t>
            </a:r>
            <a:r>
              <a:rPr lang="es-ES" altLang="ko-KR" sz="750" b="1" dirty="0"/>
              <a:t>getNaverSearch</a:t>
            </a:r>
            <a:r>
              <a:rPr lang="es-ES" altLang="ko-KR" sz="750" dirty="0"/>
              <a:t>(node, srcText, start, 100)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print('</a:t>
            </a:r>
            <a:r>
              <a:rPr lang="ko-KR" altLang="en-US" sz="750" dirty="0"/>
              <a:t>전체 검색 </a:t>
            </a:r>
            <a:r>
              <a:rPr lang="en-US" altLang="ko-KR" sz="750" dirty="0"/>
              <a:t>: %</a:t>
            </a:r>
            <a:r>
              <a:rPr lang="es-ES" altLang="ko-KR" sz="750" dirty="0"/>
              <a:t>d </a:t>
            </a:r>
            <a:r>
              <a:rPr lang="ko-KR" altLang="en-US" sz="750" dirty="0"/>
              <a:t>건</a:t>
            </a:r>
            <a:r>
              <a:rPr lang="en-US" altLang="ko-KR" sz="750" dirty="0"/>
              <a:t>' %</a:t>
            </a:r>
            <a:r>
              <a:rPr lang="es-ES" altLang="ko-KR" sz="750" dirty="0"/>
              <a:t>total)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with open('%s_naver_%s.json' % (srcText, node), 'w', encoding='utf8’)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as outfile: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jsonFile = json.dumps(jsonResult, indent = 4, sort_keys = True,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        ensure_ascii = False)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outfile.write(jsonFile)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print("</a:t>
            </a:r>
            <a:r>
              <a:rPr lang="ko-KR" altLang="en-US" sz="750" dirty="0"/>
              <a:t>가져온 데이터 </a:t>
            </a:r>
            <a:r>
              <a:rPr lang="en-US" altLang="ko-KR" sz="750" dirty="0"/>
              <a:t>: %</a:t>
            </a:r>
            <a:r>
              <a:rPr lang="es-ES" altLang="ko-KR" sz="750" dirty="0"/>
              <a:t>d </a:t>
            </a:r>
            <a:r>
              <a:rPr lang="ko-KR" altLang="en-US" sz="750" dirty="0"/>
              <a:t>건</a:t>
            </a:r>
            <a:r>
              <a:rPr lang="en-US" altLang="ko-KR" sz="750" dirty="0"/>
              <a:t>" %(</a:t>
            </a:r>
            <a:r>
              <a:rPr lang="es-ES" altLang="ko-KR" sz="750" dirty="0"/>
              <a:t>cnt))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print('%s_naver_%s.json SAVED' % (srcText, node))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b="1" dirty="0"/>
              <a:t>if __name__ == '__main__’: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b="1" dirty="0"/>
              <a:t>    main()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37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</a:t>
            </a:r>
            <a:endParaRPr lang="es-ES" altLang="ko-KR" sz="788" b="1" dirty="0"/>
          </a:p>
        </p:txBody>
      </p:sp>
      <p:sp>
        <p:nvSpPr>
          <p:cNvPr id="33799" name="내용 개체 틀 2"/>
          <p:cNvSpPr txBox="1">
            <a:spLocks/>
          </p:cNvSpPr>
          <p:nvPr/>
        </p:nvSpPr>
        <p:spPr bwMode="auto">
          <a:xfrm>
            <a:off x="1085850" y="1626394"/>
            <a:ext cx="3558779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#[CODE 3]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def getPostData(post, jsonResult, cnt):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title = post['title’]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description = post['description’]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org_link = post['originallink’]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link = post['link’]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3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pDate = datetime.datetime.strptime(post['pubDate'], ‘%a,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        %d %b %Y %H:%M:%S+0900’)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pDate = pDate.strftime('%Y-%m-%d %H:%M:%S’)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3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jsonResult.append({'cnt':cnt, 'title':title, 'description': description,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                    'org_link':org_link, 'link': org_link, 'pDate':pDate})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return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3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#[CODE 0]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def main():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node = 'news' #</a:t>
            </a:r>
            <a:r>
              <a:rPr lang="ko-KR" altLang="en-US" sz="750"/>
              <a:t>크롤링할 대상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srcText = input('</a:t>
            </a:r>
            <a:r>
              <a:rPr lang="ko-KR" altLang="en-US" sz="750"/>
              <a:t>검색어를 입력하세요</a:t>
            </a:r>
            <a:r>
              <a:rPr lang="en-US" altLang="ko-KR" sz="750"/>
              <a:t>: ‘)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cnt = 0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jsonResult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jsonResponse = </a:t>
            </a:r>
            <a:r>
              <a:rPr lang="es-ES" altLang="ko-KR" sz="750" b="1"/>
              <a:t>getNaverSearch</a:t>
            </a:r>
            <a:r>
              <a:rPr lang="es-ES" altLang="ko-KR" sz="750"/>
              <a:t>(node, srcText, 1, 100) #[CODE 2]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total = jsonResponse['total’]</a:t>
            </a:r>
          </a:p>
        </p:txBody>
      </p:sp>
    </p:spTree>
    <p:extLst>
      <p:ext uri="{BB962C8B-B14F-4D97-AF65-F5344CB8AC3E}">
        <p14:creationId xmlns:p14="http://schemas.microsoft.com/office/powerpoint/2010/main" val="36587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 </a:t>
            </a:r>
            <a:r>
              <a:rPr lang="ko-KR" altLang="en-US" dirty="0"/>
              <a:t>명령의 실행 결과인 ‘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 ‘</a:t>
            </a:r>
            <a:r>
              <a:rPr lang="ko-KR" altLang="en-US" dirty="0" err="1"/>
              <a:t>월드컵’을</a:t>
            </a:r>
            <a:r>
              <a:rPr lang="ko-KR" altLang="en-US" dirty="0"/>
              <a:t> 입력하면 </a:t>
            </a:r>
            <a:r>
              <a:rPr lang="en-US" altLang="ko-KR" dirty="0"/>
              <a:t>nvCrawler.py </a:t>
            </a:r>
            <a:r>
              <a:rPr lang="ko-KR" altLang="en-US" dirty="0"/>
              <a:t>파일이 저장된 위치에 </a:t>
            </a:r>
            <a:r>
              <a:rPr lang="en-US" altLang="ko-KR" dirty="0"/>
              <a:t>JSON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pic>
        <p:nvPicPr>
          <p:cNvPr id="3482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23" y="2301479"/>
            <a:ext cx="4806553" cy="201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결과 확인하기</a:t>
            </a:r>
            <a:endParaRPr lang="en-US" altLang="ko-KR" dirty="0"/>
          </a:p>
        </p:txBody>
      </p:sp>
      <p:pic>
        <p:nvPicPr>
          <p:cNvPr id="3584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54" y="2031206"/>
            <a:ext cx="5274469" cy="201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2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공공데이터포털 회원가입하기 </a:t>
            </a:r>
            <a:endParaRPr lang="en-US" altLang="ko-KR" dirty="0"/>
          </a:p>
        </p:txBody>
      </p:sp>
      <p:pic>
        <p:nvPicPr>
          <p:cNvPr id="3686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1869282"/>
            <a:ext cx="4118372" cy="25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9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출입국관광통계서비스 검색하기</a:t>
            </a:r>
            <a:endParaRPr lang="en-US" altLang="ko-KR" dirty="0"/>
          </a:p>
        </p:txBody>
      </p:sp>
      <p:pic>
        <p:nvPicPr>
          <p:cNvPr id="3789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762125"/>
            <a:ext cx="4180285" cy="25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3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en-US" altLang="ko-KR" dirty="0"/>
              <a:t>[</a:t>
            </a:r>
            <a:r>
              <a:rPr lang="ko-KR" altLang="en-US" dirty="0"/>
              <a:t>오픈 </a:t>
            </a:r>
            <a:r>
              <a:rPr lang="en-US" altLang="ko-KR" dirty="0"/>
              <a:t>API] </a:t>
            </a:r>
            <a:r>
              <a:rPr lang="ko-KR" altLang="en-US" dirty="0"/>
              <a:t>탭을 선택한 뒤 </a:t>
            </a:r>
            <a:r>
              <a:rPr lang="en-US" altLang="ko-KR" dirty="0"/>
              <a:t>API </a:t>
            </a:r>
            <a:r>
              <a:rPr lang="ko-KR" altLang="en-US" dirty="0"/>
              <a:t>목록에서 </a:t>
            </a:r>
            <a:r>
              <a:rPr lang="en-US" altLang="ko-KR" dirty="0"/>
              <a:t>[</a:t>
            </a:r>
            <a:r>
              <a:rPr lang="ko-KR" altLang="en-US" dirty="0"/>
              <a:t>출입국관광통계서비스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</p:txBody>
      </p:sp>
      <p:pic>
        <p:nvPicPr>
          <p:cNvPr id="389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1815704"/>
            <a:ext cx="3798094" cy="283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신청하기</a:t>
            </a:r>
            <a:endParaRPr lang="en-US" altLang="ko-KR" dirty="0"/>
          </a:p>
        </p:txBody>
      </p:sp>
      <p:pic>
        <p:nvPicPr>
          <p:cNvPr id="3994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2463404"/>
            <a:ext cx="4158853" cy="162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5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신청</a:t>
            </a:r>
            <a:r>
              <a:rPr lang="en-US" altLang="ko-KR" dirty="0"/>
              <a:t>] </a:t>
            </a:r>
            <a:r>
              <a:rPr lang="ko-KR" altLang="en-US" dirty="0"/>
              <a:t>페이지의 </a:t>
            </a:r>
            <a:r>
              <a:rPr lang="en-US" altLang="ko-KR" dirty="0"/>
              <a:t>[</a:t>
            </a:r>
            <a:r>
              <a:rPr lang="ko-KR" altLang="en-US" dirty="0" err="1"/>
              <a:t>활용목적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연구</a:t>
            </a:r>
            <a:r>
              <a:rPr lang="en-US" altLang="ko-KR" dirty="0"/>
              <a:t>(</a:t>
            </a:r>
            <a:r>
              <a:rPr lang="ko-KR" altLang="en-US" dirty="0"/>
              <a:t>논문 등</a:t>
            </a:r>
            <a:r>
              <a:rPr lang="en-US" altLang="ko-KR" dirty="0"/>
              <a:t>)]</a:t>
            </a:r>
            <a:r>
              <a:rPr lang="ko-KR" altLang="en-US" dirty="0"/>
              <a:t>을 선택한 뒤 아래 텍스트 박스에 ‘</a:t>
            </a:r>
            <a:r>
              <a:rPr lang="ko-KR" altLang="en-US" dirty="0" err="1"/>
              <a:t>공공데이터</a:t>
            </a:r>
            <a:r>
              <a:rPr lang="ko-KR" altLang="en-US" dirty="0"/>
              <a:t> 활용 </a:t>
            </a:r>
            <a:r>
              <a:rPr lang="ko-KR" altLang="en-US" dirty="0" err="1"/>
              <a:t>학습’을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409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777604"/>
            <a:ext cx="3456385" cy="30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6"/>
              <a:defRPr/>
            </a:pPr>
            <a:r>
              <a:rPr lang="ko-KR" altLang="en-US" dirty="0"/>
              <a:t>상세기능정보 선택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출입국관광통계조회</a:t>
            </a:r>
            <a:r>
              <a:rPr lang="en-US" altLang="ko-KR" dirty="0"/>
              <a:t>]</a:t>
            </a:r>
            <a:r>
              <a:rPr lang="ko-KR" altLang="en-US" dirty="0"/>
              <a:t>를 선택하고 </a:t>
            </a:r>
            <a:r>
              <a:rPr lang="en-US" altLang="ko-KR" dirty="0"/>
              <a:t>[</a:t>
            </a:r>
            <a:r>
              <a:rPr lang="ko-KR" altLang="en-US" dirty="0"/>
              <a:t>라이선스 표시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동의합니다</a:t>
            </a:r>
            <a:r>
              <a:rPr lang="en-US" altLang="ko-KR" dirty="0"/>
              <a:t>]</a:t>
            </a:r>
            <a:r>
              <a:rPr lang="ko-KR" altLang="en-US" dirty="0"/>
              <a:t>에 체크한 뒤 버튼을 클릭</a:t>
            </a:r>
            <a:endParaRPr lang="en-US" altLang="ko-KR" dirty="0"/>
          </a:p>
        </p:txBody>
      </p:sp>
      <p:pic>
        <p:nvPicPr>
          <p:cNvPr id="4198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1924050"/>
            <a:ext cx="3692128" cy="255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4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3"/>
              <a:defRPr/>
            </a:pPr>
            <a:r>
              <a:rPr lang="ko-KR" altLang="en-US" dirty="0"/>
              <a:t>나머지 매장 정보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560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560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5" y="1762126"/>
            <a:ext cx="3257550" cy="326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0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7"/>
              <a:defRPr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발급받기</a:t>
            </a:r>
            <a:endParaRPr lang="en-US" altLang="ko-KR" dirty="0"/>
          </a:p>
        </p:txBody>
      </p:sp>
      <p:pic>
        <p:nvPicPr>
          <p:cNvPr id="430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41" y="1762126"/>
            <a:ext cx="4905375" cy="30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4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</p:txBody>
      </p:sp>
      <p:pic>
        <p:nvPicPr>
          <p:cNvPr id="4403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19" y="1545432"/>
            <a:ext cx="2694385" cy="186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19" y="3489723"/>
            <a:ext cx="3024188" cy="151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7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요청변수</a:t>
            </a:r>
            <a:r>
              <a:rPr lang="en-US" altLang="ko-KR" dirty="0"/>
              <a:t>]:</a:t>
            </a:r>
            <a:r>
              <a:rPr lang="ko-KR" altLang="en-US" dirty="0"/>
              <a:t> 서비스 </a:t>
            </a:r>
            <a:r>
              <a:rPr lang="en-US" altLang="ko-KR" dirty="0"/>
              <a:t>URL </a:t>
            </a:r>
            <a:r>
              <a:rPr lang="ko-KR" altLang="en-US" dirty="0"/>
              <a:t>뒤에 추가할 매개변수 항목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출력결과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결과로 받을 데이터 항목</a:t>
            </a:r>
            <a:endParaRPr lang="en-US" altLang="ko-KR" dirty="0"/>
          </a:p>
        </p:txBody>
      </p:sp>
      <p:pic>
        <p:nvPicPr>
          <p:cNvPr id="450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1869282"/>
            <a:ext cx="2451497" cy="169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3698082"/>
            <a:ext cx="2628900" cy="131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샘플코드</a:t>
            </a:r>
            <a:r>
              <a:rPr lang="en-US" altLang="ko-KR" dirty="0"/>
              <a:t>]:</a:t>
            </a:r>
            <a:r>
              <a:rPr lang="ko-KR" altLang="en-US" dirty="0"/>
              <a:t> 서비스 </a:t>
            </a:r>
            <a:r>
              <a:rPr lang="en-US" altLang="ko-KR" dirty="0"/>
              <a:t>URL</a:t>
            </a:r>
            <a:r>
              <a:rPr lang="ko-KR" altLang="en-US" dirty="0"/>
              <a:t>과 매개변수를 연결해서 만든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HTTP </a:t>
            </a:r>
            <a:r>
              <a:rPr lang="ko-KR" altLang="en-US" dirty="0"/>
              <a:t>요청을 보내고 응답을 받는 작업을 프로그래밍 언어로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구현한 코드를 보임</a:t>
            </a:r>
            <a:endParaRPr lang="en-US" altLang="ko-KR" dirty="0"/>
          </a:p>
        </p:txBody>
      </p:sp>
      <p:pic>
        <p:nvPicPr>
          <p:cNvPr id="460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2" y="2409826"/>
            <a:ext cx="4064794" cy="223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471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2" y="1869282"/>
            <a:ext cx="4693444" cy="196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프로그램 구성 설계하기</a:t>
            </a:r>
            <a:endParaRPr lang="en-US" altLang="ko-KR" dirty="0"/>
          </a:p>
        </p:txBody>
      </p:sp>
      <p:pic>
        <p:nvPicPr>
          <p:cNvPr id="4813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69" y="1924050"/>
            <a:ext cx="46434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5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460890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/>
              <a:defRPr/>
            </a:pPr>
            <a:r>
              <a:rPr lang="en-US" altLang="ko-KR" dirty="0"/>
              <a:t>[CODE 0] </a:t>
            </a:r>
            <a:r>
              <a:rPr lang="ko-KR" altLang="en-US" dirty="0"/>
              <a:t>전체 작업 스토리를 구성</a:t>
            </a:r>
            <a:endParaRPr lang="en-US" altLang="ko-KR" dirty="0"/>
          </a:p>
          <a:p>
            <a:pPr marL="642938" lvl="3" indent="-171450">
              <a:buFont typeface="+mj-lt"/>
              <a:buAutoNum type="arabicPeriod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수집한 데이터를 저장할 리스트 객체로 </a:t>
            </a:r>
            <a:r>
              <a:rPr lang="en-US" altLang="ko-KR" dirty="0"/>
              <a:t>JSON </a:t>
            </a:r>
            <a:r>
              <a:rPr lang="ko-KR" altLang="en-US" dirty="0"/>
              <a:t>파일 저장용</a:t>
            </a:r>
          </a:p>
          <a:p>
            <a:pPr lvl="3">
              <a:defRPr/>
            </a:pPr>
            <a:r>
              <a:rPr lang="en-US" altLang="ko-KR" dirty="0"/>
              <a:t>result: </a:t>
            </a:r>
            <a:r>
              <a:rPr lang="ko-KR" altLang="en-US" dirty="0"/>
              <a:t>수집한 데이터를 저장할 리스트 객체로 </a:t>
            </a:r>
            <a:r>
              <a:rPr lang="en-US" altLang="ko-KR" dirty="0"/>
              <a:t>CSV </a:t>
            </a:r>
            <a:r>
              <a:rPr lang="ko-KR" altLang="en-US" dirty="0"/>
              <a:t>파일 저장용</a:t>
            </a:r>
          </a:p>
          <a:p>
            <a:pPr lvl="3">
              <a:defRPr/>
            </a:pPr>
            <a:r>
              <a:rPr lang="en-US" altLang="ko-KR" dirty="0" err="1"/>
              <a:t>nat_cd</a:t>
            </a:r>
            <a:r>
              <a:rPr lang="en-US" altLang="ko-KR" dirty="0"/>
              <a:t>: </a:t>
            </a:r>
            <a:r>
              <a:rPr lang="ko-KR" altLang="en-US" dirty="0"/>
              <a:t>데이터를 수집할 국가 코드</a:t>
            </a:r>
          </a:p>
          <a:p>
            <a:pPr lvl="3">
              <a:defRPr/>
            </a:pPr>
            <a:r>
              <a:rPr lang="en-US" altLang="ko-KR" dirty="0" err="1"/>
              <a:t>natName</a:t>
            </a:r>
            <a:r>
              <a:rPr lang="en-US" altLang="ko-KR" dirty="0"/>
              <a:t>: </a:t>
            </a:r>
            <a:r>
              <a:rPr lang="ko-KR" altLang="en-US" dirty="0"/>
              <a:t>데이터를 수집할 국가 이름</a:t>
            </a:r>
          </a:p>
          <a:p>
            <a:pPr lvl="3">
              <a:defRPr/>
            </a:pPr>
            <a:r>
              <a:rPr lang="en-US" altLang="ko-KR" dirty="0" err="1"/>
              <a:t>ed_cd</a:t>
            </a:r>
            <a:r>
              <a:rPr lang="en-US" altLang="ko-KR" dirty="0"/>
              <a:t>: </a:t>
            </a:r>
            <a:r>
              <a:rPr lang="ko-KR" altLang="en-US" dirty="0"/>
              <a:t>입국</a:t>
            </a:r>
            <a:r>
              <a:rPr lang="en-US" altLang="ko-KR" dirty="0"/>
              <a:t>/</a:t>
            </a:r>
            <a:r>
              <a:rPr lang="ko-KR" altLang="en-US" dirty="0"/>
              <a:t>출국 코드</a:t>
            </a:r>
            <a:r>
              <a:rPr lang="en-US" altLang="ko-KR" dirty="0"/>
              <a:t>('E' </a:t>
            </a:r>
            <a:r>
              <a:rPr lang="ko-KR" altLang="en-US" dirty="0"/>
              <a:t>또는 </a:t>
            </a:r>
            <a:r>
              <a:rPr lang="en-US" altLang="ko-KR" dirty="0"/>
              <a:t>'D')</a:t>
            </a:r>
          </a:p>
          <a:p>
            <a:pPr lvl="3">
              <a:defRPr/>
            </a:pPr>
            <a:r>
              <a:rPr lang="en-US" altLang="ko-KR" dirty="0" err="1"/>
              <a:t>nStartYear</a:t>
            </a:r>
            <a:r>
              <a:rPr lang="en-US" altLang="ko-KR" dirty="0"/>
              <a:t>: </a:t>
            </a:r>
            <a:r>
              <a:rPr lang="ko-KR" altLang="en-US" dirty="0"/>
              <a:t>데이터 수집 시작 연도</a:t>
            </a:r>
          </a:p>
          <a:p>
            <a:pPr lvl="3">
              <a:defRPr/>
            </a:pPr>
            <a:r>
              <a:rPr lang="en-US" altLang="ko-KR" dirty="0" err="1"/>
              <a:t>nEndYear</a:t>
            </a:r>
            <a:r>
              <a:rPr lang="en-US" altLang="ko-KR" dirty="0"/>
              <a:t>: </a:t>
            </a:r>
            <a:r>
              <a:rPr lang="ko-KR" altLang="en-US" dirty="0"/>
              <a:t>데이터 수집 끝 연도</a:t>
            </a:r>
          </a:p>
          <a:p>
            <a:pPr lvl="3">
              <a:defRPr/>
            </a:pPr>
            <a:r>
              <a:rPr lang="en-US" altLang="ko-KR" dirty="0" err="1"/>
              <a:t>dataEND</a:t>
            </a:r>
            <a:r>
              <a:rPr lang="en-US" altLang="ko-KR" dirty="0"/>
              <a:t>: </a:t>
            </a:r>
            <a:r>
              <a:rPr lang="ko-KR" altLang="en-US" dirty="0"/>
              <a:t>마지막 데이터의 연월</a:t>
            </a:r>
          </a:p>
          <a:p>
            <a:pPr lvl="3">
              <a:defRPr/>
            </a:pPr>
            <a:r>
              <a:rPr lang="en-US" altLang="ko-KR" dirty="0" err="1"/>
              <a:t>jsonFile</a:t>
            </a:r>
            <a:r>
              <a:rPr lang="en-US" altLang="ko-KR" dirty="0"/>
              <a:t>: JSON </a:t>
            </a:r>
            <a:r>
              <a:rPr lang="ko-KR" altLang="en-US" dirty="0"/>
              <a:t>파일에 저장할 데이터를 담은 객체</a:t>
            </a:r>
            <a:endParaRPr lang="en-US" altLang="ko-KR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/>
              <a:t>input(): </a:t>
            </a:r>
            <a:r>
              <a:rPr lang="ko-KR" altLang="en-US" dirty="0"/>
              <a:t>사용자로부터 입력을 받는다</a:t>
            </a:r>
            <a:r>
              <a:rPr lang="en-US" altLang="ko-KR" dirty="0"/>
              <a:t>.</a:t>
            </a:r>
          </a:p>
          <a:p>
            <a:pPr lvl="3">
              <a:defRPr/>
            </a:pPr>
            <a:r>
              <a:rPr lang="en-US" altLang="ko-KR" dirty="0" err="1"/>
              <a:t>getTourismStatsList</a:t>
            </a:r>
            <a:r>
              <a:rPr lang="en-US" altLang="ko-KR" dirty="0"/>
              <a:t>(): </a:t>
            </a:r>
            <a:r>
              <a:rPr lang="ko-KR" altLang="en-US" dirty="0"/>
              <a:t>방한외래관광객 데이터를 요청 </a:t>
            </a:r>
            <a:r>
              <a:rPr lang="en-US" altLang="ko-KR" dirty="0"/>
              <a:t>([CODE 3])</a:t>
            </a:r>
          </a:p>
          <a:p>
            <a:pPr lvl="3">
              <a:defRPr/>
            </a:pPr>
            <a:r>
              <a:rPr lang="en-US" altLang="ko-KR" dirty="0" err="1"/>
              <a:t>json.dumps</a:t>
            </a:r>
            <a:r>
              <a:rPr lang="en-US" altLang="ko-KR" dirty="0"/>
              <a:t>():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pd.DataFrame</a:t>
            </a:r>
            <a:r>
              <a:rPr lang="en-US" altLang="ko-KR" dirty="0"/>
              <a:t>(): </a:t>
            </a:r>
            <a:r>
              <a:rPr lang="ko-KR" altLang="en-US" dirty="0"/>
              <a:t>리스트를 데이터프레임 형식으로 변환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to_csv</a:t>
            </a:r>
            <a:r>
              <a:rPr lang="en-US" altLang="ko-KR" dirty="0"/>
              <a:t>(): </a:t>
            </a:r>
            <a:r>
              <a:rPr lang="ko-KR" altLang="en-US" dirty="0"/>
              <a:t>데이터프레임을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7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3001" y="1466850"/>
            <a:ext cx="3861197" cy="339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0179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7504" y="1275160"/>
            <a:ext cx="3358753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06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데이터를 수집할 국가 코드를 입력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07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데이터를 수집할 시작 연도를 입력</a:t>
            </a:r>
            <a:r>
              <a:rPr lang="en-US" altLang="ko-KR" sz="788" dirty="0"/>
              <a:t>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08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데이터를 수집할 마지막 연도를 입력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dirty="0"/>
              <a:t>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11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dirty="0" err="1"/>
              <a:t>getTourismStatsService</a:t>
            </a:r>
            <a:r>
              <a:rPr lang="en-US" altLang="ko-KR" sz="788" dirty="0"/>
              <a:t>() </a:t>
            </a:r>
            <a:r>
              <a:rPr lang="ko-KR" altLang="en-US" sz="788" dirty="0"/>
              <a:t>함수를 호출하여 </a:t>
            </a:r>
            <a:r>
              <a:rPr lang="ko-KR" altLang="en-US" sz="788" dirty="0" err="1"/>
              <a:t>반환받은</a:t>
            </a:r>
            <a:r>
              <a:rPr lang="ko-KR" altLang="en-US" sz="788" dirty="0"/>
              <a:t>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ko-KR" altLang="en-US" sz="788" dirty="0"/>
              <a:t>수집 데이터를 </a:t>
            </a:r>
            <a:r>
              <a:rPr lang="en-US" altLang="ko-KR" sz="788" dirty="0" err="1"/>
              <a:t>jsonResult,result</a:t>
            </a:r>
            <a:r>
              <a:rPr lang="en-US" altLang="ko-KR" sz="788" dirty="0"/>
              <a:t>, </a:t>
            </a:r>
            <a:r>
              <a:rPr lang="en-US" altLang="ko-KR" sz="788" dirty="0" err="1"/>
              <a:t>natName</a:t>
            </a:r>
            <a:r>
              <a:rPr lang="en-US" altLang="ko-KR" sz="788" dirty="0"/>
              <a:t>, </a:t>
            </a:r>
            <a:r>
              <a:rPr lang="en-US" altLang="ko-KR" sz="788" dirty="0" err="1"/>
              <a:t>dataEND</a:t>
            </a:r>
            <a:r>
              <a:rPr lang="ko-KR" altLang="en-US" sz="788" dirty="0"/>
              <a:t>에 저장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14~16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수집 데이터를 </a:t>
            </a:r>
            <a:r>
              <a:rPr lang="ko-KR" altLang="en-US" sz="788" dirty="0" err="1"/>
              <a:t>딕셔너리의</a:t>
            </a:r>
            <a:r>
              <a:rPr lang="ko-KR" altLang="en-US" sz="788" dirty="0"/>
              <a:t> 리스트로 저장한 </a:t>
            </a:r>
            <a:r>
              <a:rPr lang="en-US" altLang="ko-KR" sz="788" dirty="0" err="1"/>
              <a:t>jsonResult</a:t>
            </a:r>
            <a:r>
              <a:rPr lang="ko-KR" altLang="en-US" sz="788" dirty="0"/>
              <a:t>를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en-US" altLang="ko-KR" sz="788" dirty="0" err="1"/>
              <a:t>json.dumps</a:t>
            </a:r>
            <a:r>
              <a:rPr lang="en-US" altLang="ko-KR" sz="788" dirty="0"/>
              <a:t>()</a:t>
            </a:r>
            <a:r>
              <a:rPr lang="ko-KR" altLang="en-US" sz="788" dirty="0"/>
              <a:t>를 통해</a:t>
            </a:r>
            <a:r>
              <a:rPr lang="en-US" altLang="ko-KR" sz="788" dirty="0" err="1"/>
              <a:t>json</a:t>
            </a:r>
            <a:r>
              <a:rPr lang="en-US" altLang="ko-KR" sz="788" dirty="0"/>
              <a:t> </a:t>
            </a:r>
            <a:r>
              <a:rPr lang="ko-KR" altLang="en-US" sz="788" dirty="0"/>
              <a:t>객체로 변환한 후 </a:t>
            </a:r>
            <a:r>
              <a:rPr lang="en-US" altLang="ko-KR" sz="788" dirty="0"/>
              <a:t>JSON </a:t>
            </a:r>
            <a:r>
              <a:rPr lang="ko-KR" altLang="en-US" sz="788" dirty="0"/>
              <a:t>파일에 저장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18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데이터프레임에 만들 </a:t>
            </a:r>
            <a:r>
              <a:rPr lang="ko-KR" altLang="en-US" sz="788" dirty="0" err="1"/>
              <a:t>컬럼명을</a:t>
            </a:r>
            <a:r>
              <a:rPr lang="ko-KR" altLang="en-US" sz="788" dirty="0"/>
              <a:t> 리스트로 </a:t>
            </a:r>
            <a:r>
              <a:rPr lang="ko-KR" altLang="en-US" sz="788" dirty="0" err="1"/>
              <a:t>만듬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19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수집 데이터를 리스트로 저장한 </a:t>
            </a:r>
            <a:r>
              <a:rPr lang="en-US" altLang="ko-KR" sz="788" dirty="0"/>
              <a:t>result</a:t>
            </a:r>
            <a:r>
              <a:rPr lang="ko-KR" altLang="en-US" sz="788" dirty="0"/>
              <a:t>를 데이터프레임으로 변환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20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데이터프레임 객체인 </a:t>
            </a:r>
            <a:r>
              <a:rPr lang="en-US" altLang="ko-KR" sz="788" dirty="0" err="1"/>
              <a:t>result_df</a:t>
            </a:r>
            <a:r>
              <a:rPr lang="ko-KR" altLang="en-US" sz="788" dirty="0"/>
              <a:t>를 </a:t>
            </a:r>
            <a:r>
              <a:rPr lang="en-US" altLang="ko-KR" sz="788" dirty="0"/>
              <a:t>CSV </a:t>
            </a:r>
            <a:r>
              <a:rPr lang="ko-KR" altLang="en-US" sz="788" dirty="0"/>
              <a:t>파일로 저장</a:t>
            </a:r>
            <a:endParaRPr lang="es-ES" altLang="ko-KR" sz="825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07269" y="1527573"/>
            <a:ext cx="4212431" cy="334922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01  </a:t>
            </a:r>
            <a:r>
              <a:rPr lang="es-ES" altLang="ko-KR" sz="750" b="1" dirty="0"/>
              <a:t>def main():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02      jsonResult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03      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04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05      print("&lt;&lt; </a:t>
            </a:r>
            <a:r>
              <a:rPr lang="ko-KR" altLang="en-US" sz="750" dirty="0"/>
              <a:t>국내 입국한 외국인의 통계 데이터를 수집합니다</a:t>
            </a:r>
            <a:r>
              <a:rPr lang="en-US" altLang="ko-KR" sz="750" dirty="0"/>
              <a:t>. &gt;&gt;")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06      </a:t>
            </a:r>
            <a:r>
              <a:rPr lang="es-ES" altLang="ko-KR" sz="750" dirty="0"/>
              <a:t>nat_cd = input('</a:t>
            </a:r>
            <a:r>
              <a:rPr lang="ko-KR" altLang="en-US" sz="750" dirty="0"/>
              <a:t>국가 코드를 입력하세요</a:t>
            </a:r>
            <a:r>
              <a:rPr lang="en-US" altLang="ko-KR" sz="750" dirty="0"/>
              <a:t>(</a:t>
            </a:r>
            <a:r>
              <a:rPr lang="ko-KR" altLang="en-US" sz="750" dirty="0"/>
              <a:t>중국</a:t>
            </a:r>
            <a:r>
              <a:rPr lang="en-US" altLang="ko-KR" sz="750" dirty="0"/>
              <a:t>: 112 / </a:t>
            </a:r>
            <a:r>
              <a:rPr lang="ko-KR" altLang="en-US" sz="750" dirty="0"/>
              <a:t>일본</a:t>
            </a:r>
            <a:r>
              <a:rPr lang="en-US" altLang="ko-KR" sz="750" dirty="0"/>
              <a:t>: 130 / </a:t>
            </a:r>
            <a:r>
              <a:rPr lang="ko-KR" altLang="en-US" sz="750" dirty="0"/>
              <a:t>미국</a:t>
            </a:r>
            <a:r>
              <a:rPr lang="en-US" altLang="ko-KR" sz="750" dirty="0"/>
              <a:t>: 275) :')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07      </a:t>
            </a:r>
            <a:r>
              <a:rPr lang="es-ES" altLang="ko-KR" sz="750" dirty="0"/>
              <a:t>nStartYear = int(input('</a:t>
            </a:r>
            <a:r>
              <a:rPr lang="ko-KR" altLang="en-US" sz="750" dirty="0"/>
              <a:t>데이터를 몇 년부터 수집할까요</a:t>
            </a:r>
            <a:r>
              <a:rPr lang="en-US" altLang="ko-KR" sz="750" dirty="0"/>
              <a:t>? : '))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08      </a:t>
            </a:r>
            <a:r>
              <a:rPr lang="es-ES" altLang="ko-KR" sz="750" dirty="0"/>
              <a:t>nEndYear = int(input('</a:t>
            </a:r>
            <a:r>
              <a:rPr lang="ko-KR" altLang="en-US" sz="750" dirty="0"/>
              <a:t>데이터를 몇 년까지 수집할까요</a:t>
            </a:r>
            <a:r>
              <a:rPr lang="en-US" altLang="ko-KR" sz="750" dirty="0"/>
              <a:t>? : '))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09      </a:t>
            </a:r>
            <a:r>
              <a:rPr lang="es-ES" altLang="ko-KR" sz="750" dirty="0"/>
              <a:t>ed_cd = "E" #E : </a:t>
            </a:r>
            <a:r>
              <a:rPr lang="ko-KR" altLang="en-US" sz="750" dirty="0"/>
              <a:t>방한외래관광객</a:t>
            </a:r>
            <a:r>
              <a:rPr lang="en-US" altLang="ko-KR" sz="750" dirty="0"/>
              <a:t>, </a:t>
            </a:r>
            <a:r>
              <a:rPr lang="es-ES" altLang="ko-KR" sz="750" dirty="0"/>
              <a:t>D : </a:t>
            </a:r>
            <a:r>
              <a:rPr lang="ko-KR" altLang="en-US" sz="750" dirty="0"/>
              <a:t>해외 출국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10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11      </a:t>
            </a:r>
            <a:r>
              <a:rPr lang="es-ES" altLang="ko-KR" sz="750" dirty="0"/>
              <a:t>jsonResult, result, natName, dataEND = getTourismStatsService(nat_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                 cd, ed_cd, nStartYear, nEndYear)  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12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13      #</a:t>
            </a:r>
            <a:r>
              <a:rPr lang="ko-KR" altLang="en-US" sz="750" dirty="0" err="1"/>
              <a:t>파일저장</a:t>
            </a:r>
            <a:r>
              <a:rPr lang="ko-KR" altLang="en-US" sz="750" dirty="0"/>
              <a:t> </a:t>
            </a:r>
            <a:r>
              <a:rPr lang="en-US" altLang="ko-KR" sz="750" dirty="0"/>
              <a:t>1 : </a:t>
            </a:r>
            <a:r>
              <a:rPr lang="es-ES" altLang="ko-KR" sz="750" dirty="0"/>
              <a:t>json </a:t>
            </a:r>
            <a:r>
              <a:rPr lang="ko-KR" altLang="en-US" sz="750" dirty="0"/>
              <a:t>파일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14      </a:t>
            </a:r>
            <a:r>
              <a:rPr lang="es-ES" altLang="ko-KR" sz="750" dirty="0"/>
              <a:t>with open('./%s_%s_%d_%s.json' % (natName, ed, nStartYear, dataEND),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'w',encoding='utf8') as outfile: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15          jsonFile = json.dumps(jsonResult, indent = 4, sort_keys = True,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             ensure_ascii = False)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16          outfile.write(jsonFile)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17      #</a:t>
            </a:r>
            <a:r>
              <a:rPr lang="ko-KR" altLang="en-US" sz="750" dirty="0" err="1"/>
              <a:t>파일저장</a:t>
            </a:r>
            <a:r>
              <a:rPr lang="ko-KR" altLang="en-US" sz="750" dirty="0"/>
              <a:t> </a:t>
            </a:r>
            <a:r>
              <a:rPr lang="en-US" altLang="ko-KR" sz="750" dirty="0"/>
              <a:t>2 : </a:t>
            </a:r>
            <a:r>
              <a:rPr lang="es-ES" altLang="ko-KR" sz="750" dirty="0"/>
              <a:t>csv </a:t>
            </a:r>
            <a:r>
              <a:rPr lang="ko-KR" altLang="en-US" sz="750" dirty="0"/>
              <a:t>파일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18      </a:t>
            </a:r>
            <a:r>
              <a:rPr lang="es-ES" altLang="ko-KR" sz="750" dirty="0"/>
              <a:t>columns = ["</a:t>
            </a:r>
            <a:r>
              <a:rPr lang="ko-KR" altLang="en-US" sz="750" dirty="0" err="1"/>
              <a:t>입국자국가</a:t>
            </a:r>
            <a:r>
              <a:rPr lang="en-US" altLang="ko-KR" sz="750" dirty="0"/>
              <a:t>", "</a:t>
            </a:r>
            <a:r>
              <a:rPr lang="ko-KR" altLang="en-US" sz="750" dirty="0" err="1"/>
              <a:t>국가코드</a:t>
            </a:r>
            <a:r>
              <a:rPr lang="en-US" altLang="ko-KR" sz="750" dirty="0"/>
              <a:t>", "</a:t>
            </a:r>
            <a:r>
              <a:rPr lang="ko-KR" altLang="en-US" sz="750" dirty="0" err="1"/>
              <a:t>입국연월</a:t>
            </a:r>
            <a:r>
              <a:rPr lang="en-US" altLang="ko-KR" sz="750" dirty="0"/>
              <a:t>", "</a:t>
            </a:r>
            <a:r>
              <a:rPr lang="ko-KR" altLang="en-US" sz="750" dirty="0"/>
              <a:t>입국자 수</a:t>
            </a:r>
            <a:r>
              <a:rPr lang="en-US" altLang="ko-KR" sz="750" dirty="0"/>
              <a:t>"]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19      </a:t>
            </a:r>
            <a:r>
              <a:rPr lang="es-ES" altLang="ko-KR" sz="750" dirty="0"/>
              <a:t>result_df = pd.DataFrame(result, columns = columns)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20      result_df.to_csv('./%s_%s_%d_%s.csv' % (natName, ed, nStartYear, dataEND),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index = False, encoding = 'cp949')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</p:txBody>
      </p:sp>
    </p:spTree>
    <p:extLst>
      <p:ext uri="{BB962C8B-B14F-4D97-AF65-F5344CB8AC3E}">
        <p14:creationId xmlns:p14="http://schemas.microsoft.com/office/powerpoint/2010/main" val="5978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2"/>
              <a:defRPr/>
            </a:pPr>
            <a:r>
              <a:rPr lang="en-US" altLang="ko-KR" dirty="0"/>
              <a:t>[CODE 1]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요청하고 응답을 받아서 반환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lvl="3">
              <a:defRPr/>
            </a:pPr>
            <a:r>
              <a:rPr lang="en-US" altLang="ko-KR" dirty="0"/>
              <a:t>url: </a:t>
            </a:r>
            <a:r>
              <a:rPr lang="ko-KR" altLang="en-US" dirty="0"/>
              <a:t>출입국관광통계서비스의 오픈 </a:t>
            </a:r>
            <a:r>
              <a:rPr lang="en-US" altLang="ko-KR" dirty="0"/>
              <a:t>API</a:t>
            </a:r>
            <a:r>
              <a:rPr lang="ko-KR" altLang="en-US" dirty="0"/>
              <a:t>를 사용하는 데이터를 요청하는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req</a:t>
            </a:r>
            <a:r>
              <a:rPr lang="en-US" altLang="ko-KR" dirty="0"/>
              <a:t>: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요청하는 객체</a:t>
            </a:r>
          </a:p>
          <a:p>
            <a:pPr lvl="3">
              <a:defRPr/>
            </a:pPr>
            <a:r>
              <a:rPr lang="en-US" altLang="ko-KR" dirty="0"/>
              <a:t>response: </a:t>
            </a:r>
            <a:r>
              <a:rPr lang="ko-KR" altLang="en-US" dirty="0"/>
              <a:t>서버에서 받은 응답을 저장하는 객체</a:t>
            </a:r>
            <a:endParaRPr lang="en-US" altLang="ko-KR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 err="1"/>
              <a:t>urllib.request.Request</a:t>
            </a:r>
            <a:r>
              <a:rPr lang="en-US" altLang="ko-KR" dirty="0"/>
              <a:t>(): </a:t>
            </a: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</a:t>
            </a:r>
            <a:r>
              <a:rPr lang="en-US" altLang="ko-KR" dirty="0"/>
              <a:t>Request() </a:t>
            </a:r>
            <a:r>
              <a:rPr lang="ko-KR" altLang="en-US" dirty="0"/>
              <a:t>함수로 요청 객체를 생성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urllib.request.urlopen</a:t>
            </a:r>
            <a:r>
              <a:rPr lang="en-US" altLang="ko-KR" dirty="0"/>
              <a:t>(): </a:t>
            </a:r>
            <a:r>
              <a:rPr lang="ko-KR" altLang="en-US" dirty="0"/>
              <a:t>서버에 요청을 보내고 받은 응답을 객체로 반환</a:t>
            </a:r>
            <a:r>
              <a:rPr lang="en-US" altLang="ko-KR" dirty="0"/>
              <a:t> </a:t>
            </a:r>
          </a:p>
          <a:p>
            <a:pPr lvl="3">
              <a:defRPr/>
            </a:pPr>
            <a:r>
              <a:rPr lang="en-US" altLang="ko-KR" dirty="0" err="1"/>
              <a:t>response.getcode</a:t>
            </a:r>
            <a:r>
              <a:rPr lang="en-US" altLang="ko-KR" dirty="0"/>
              <a:t>(): </a:t>
            </a:r>
            <a:r>
              <a:rPr lang="ko-KR" altLang="en-US" dirty="0"/>
              <a:t>요청 처리에 대한 응답 상태를 확인하는 </a:t>
            </a:r>
            <a:r>
              <a:rPr lang="en-US" altLang="ko-KR" dirty="0"/>
              <a:t>response </a:t>
            </a:r>
            <a:r>
              <a:rPr lang="ko-KR" altLang="en-US" dirty="0"/>
              <a:t>객체의 멤버 함수</a:t>
            </a:r>
            <a:r>
              <a:rPr lang="en-US" altLang="ko-KR" dirty="0"/>
              <a:t>, </a:t>
            </a:r>
            <a:r>
              <a:rPr lang="ko-KR" altLang="en-US" dirty="0"/>
              <a:t>상태 코드가 </a:t>
            </a:r>
            <a:r>
              <a:rPr lang="en-US" altLang="ko-KR" dirty="0"/>
              <a:t>200</a:t>
            </a:r>
            <a:r>
              <a:rPr lang="ko-KR" altLang="en-US" dirty="0"/>
              <a:t>이면 요청 처리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성공을 나타냄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datetime.datetime.now</a:t>
            </a:r>
            <a:r>
              <a:rPr lang="en-US" altLang="ko-KR" dirty="0"/>
              <a:t>(): </a:t>
            </a:r>
            <a:r>
              <a:rPr lang="ko-KR" altLang="en-US" dirty="0"/>
              <a:t>현재 시간을 구함 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response.read</a:t>
            </a:r>
            <a:r>
              <a:rPr lang="en-US" altLang="ko-KR" dirty="0"/>
              <a:t>().decode('utf-8'): </a:t>
            </a:r>
            <a:r>
              <a:rPr lang="ko-KR" altLang="en-US" dirty="0"/>
              <a:t>문자열을 </a:t>
            </a:r>
            <a:r>
              <a:rPr lang="en-US" altLang="ko-KR" dirty="0"/>
              <a:t>utf-8 </a:t>
            </a:r>
            <a:r>
              <a:rPr lang="ko-KR" altLang="en-US" dirty="0"/>
              <a:t>형식으로 </a:t>
            </a:r>
            <a:r>
              <a:rPr lang="ko-KR" altLang="en-US" dirty="0" err="1"/>
              <a:t>디코딩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0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44217" y="1441847"/>
            <a:ext cx="3336131" cy="167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222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13260" y="735807"/>
            <a:ext cx="6636544" cy="41040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0810" y="1247775"/>
            <a:ext cx="3358753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02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매개변수로 받은 </a:t>
            </a:r>
            <a:r>
              <a:rPr lang="en-US" altLang="ko-KR" sz="788" dirty="0" err="1"/>
              <a:t>url</a:t>
            </a:r>
            <a:r>
              <a:rPr lang="ko-KR" altLang="en-US" sz="788" dirty="0"/>
              <a:t>에 대한 요청을 보낼 객체를 생성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b="1" dirty="0"/>
              <a:t>04</a:t>
            </a:r>
            <a:r>
              <a:rPr lang="ko-KR" altLang="en-US" sz="825" b="1" dirty="0"/>
              <a:t>행</a:t>
            </a: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요청 객체를 보내서 받은 응답 데이터를 </a:t>
            </a:r>
            <a:r>
              <a:rPr lang="en-US" altLang="ko-KR" sz="825" dirty="0"/>
              <a:t>response </a:t>
            </a:r>
            <a:r>
              <a:rPr lang="ko-KR" altLang="en-US" sz="825" dirty="0"/>
              <a:t>객체에 저장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b="1" dirty="0"/>
              <a:t>05~07</a:t>
            </a:r>
            <a:r>
              <a:rPr lang="ko-KR" altLang="en-US" sz="825" b="1" dirty="0"/>
              <a:t>행</a:t>
            </a: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dirty="0"/>
              <a:t>response </a:t>
            </a:r>
            <a:r>
              <a:rPr lang="ko-KR" altLang="en-US" sz="825" dirty="0"/>
              <a:t>객체에 저장된 코드를 확인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코드가 </a:t>
            </a:r>
            <a:r>
              <a:rPr lang="en-US" altLang="ko-KR" sz="825" dirty="0"/>
              <a:t>200</a:t>
            </a:r>
            <a:r>
              <a:rPr lang="ko-KR" altLang="en-US" sz="825" dirty="0"/>
              <a:t>이면 요청을 정상 처리한 것이므로 성공 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메시지와 현재 시간을 </a:t>
            </a:r>
            <a:r>
              <a:rPr lang="ko-KR" altLang="en-US" sz="825" dirty="0" err="1"/>
              <a:t>파이썬</a:t>
            </a:r>
            <a:r>
              <a:rPr lang="ko-KR" altLang="en-US" sz="825" dirty="0"/>
              <a:t> 셸 창에 출력하고 응답을 </a:t>
            </a:r>
            <a:r>
              <a:rPr lang="en-US" altLang="ko-KR" sz="825" dirty="0"/>
              <a:t>utf-8 </a:t>
            </a:r>
            <a:br>
              <a:rPr lang="en-US" altLang="ko-KR" sz="825" dirty="0"/>
            </a:br>
            <a:r>
              <a:rPr lang="ko-KR" altLang="en-US" sz="825" dirty="0"/>
              <a:t>형식으로 디코딩하여 반환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b="1" dirty="0"/>
              <a:t>08~11</a:t>
            </a:r>
            <a:r>
              <a:rPr lang="ko-KR" altLang="en-US" sz="825" b="1" dirty="0"/>
              <a:t>행</a:t>
            </a: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요청이 처리되지 않은 예외 사항이 발생하면 에러 메시지를 </a:t>
            </a:r>
            <a:r>
              <a:rPr lang="en-US" altLang="ko-KR" sz="825" dirty="0"/>
              <a:t/>
            </a:r>
            <a:br>
              <a:rPr lang="en-US" altLang="ko-KR" sz="825" dirty="0"/>
            </a:br>
            <a:r>
              <a:rPr lang="ko-KR" altLang="en-US" sz="825" dirty="0" err="1"/>
              <a:t>파이썬</a:t>
            </a:r>
            <a:r>
              <a:rPr lang="ko-KR" altLang="en-US" sz="825" dirty="0"/>
              <a:t> 셸 창에 출력</a:t>
            </a:r>
            <a:endParaRPr lang="es-ES" altLang="ko-KR" sz="825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157288" y="1509712"/>
            <a:ext cx="3621881" cy="1547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01  </a:t>
            </a:r>
            <a:r>
              <a:rPr lang="es-ES" altLang="ko-KR" sz="750" b="1" dirty="0"/>
              <a:t>def getRequestUrl</a:t>
            </a:r>
            <a:r>
              <a:rPr lang="es-ES" altLang="ko-KR" sz="750" dirty="0"/>
              <a:t>(url):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02      req = urllib.request.Request(url)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03      try: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04          response = urllib.request.urlopen(req)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05          if response.getcode() == 200: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06              print("[%s] Url Request Success" % datetime.datetime.now())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07              return response.read().decode('utf-8')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08      except Exception as 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09          print(e)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10          print("[%s] Error for URL : %s" % (datetime.datetime.now(), url))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11          return None </a:t>
            </a:r>
            <a:endParaRPr lang="es-ES" altLang="ko-KR" sz="788" dirty="0"/>
          </a:p>
        </p:txBody>
      </p:sp>
    </p:spTree>
    <p:extLst>
      <p:ext uri="{BB962C8B-B14F-4D97-AF65-F5344CB8AC3E}">
        <p14:creationId xmlns:p14="http://schemas.microsoft.com/office/powerpoint/2010/main" val="29769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pageNo</a:t>
            </a:r>
            <a:r>
              <a:rPr lang="en-US" altLang="ko-KR" dirty="0"/>
              <a:t>=’ </a:t>
            </a:r>
            <a:r>
              <a:rPr lang="ko-KR" altLang="en-US" dirty="0"/>
              <a:t>다음에 페이지 번호를 붙여 다음 페이지를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765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765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60" y="2031206"/>
            <a:ext cx="4104084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3"/>
              <a:defRPr/>
            </a:pPr>
            <a:r>
              <a:rPr lang="en-US" altLang="ko-KR" sz="1050" dirty="0"/>
              <a:t>[CODE 2] </a:t>
            </a:r>
            <a:r>
              <a:rPr lang="ko-KR" altLang="en-US" sz="1050" dirty="0"/>
              <a:t>출입국관광통계서비스의 오픈 </a:t>
            </a:r>
            <a:r>
              <a:rPr lang="en-US" altLang="ko-KR" sz="1050" dirty="0"/>
              <a:t>API</a:t>
            </a:r>
            <a:r>
              <a:rPr lang="ko-KR" altLang="en-US" sz="1050" dirty="0"/>
              <a:t>를 사용하여 데이터 요청 </a:t>
            </a:r>
            <a:r>
              <a:rPr lang="en-US" altLang="ko-KR" sz="1050" dirty="0" err="1"/>
              <a:t>url</a:t>
            </a:r>
            <a:r>
              <a:rPr lang="ko-KR" altLang="en-US" sz="1050" dirty="0"/>
              <a:t>을 만들고 </a:t>
            </a:r>
            <a:r>
              <a:rPr lang="en-US" altLang="ko-KR" sz="1050" dirty="0"/>
              <a:t>[CODE 1]</a:t>
            </a:r>
            <a:r>
              <a:rPr lang="ko-KR" altLang="en-US" sz="1050" dirty="0"/>
              <a:t>의 </a:t>
            </a:r>
            <a:r>
              <a:rPr lang="en-US" altLang="ko-KR" sz="1050" dirty="0" err="1"/>
              <a:t>getRequestUrl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</a:t>
            </a:r>
            <a:r>
              <a:rPr lang="ko-KR" altLang="en-US" sz="1050" dirty="0"/>
              <a:t>을 호출해서 받은 응답 데이터를 반환</a:t>
            </a:r>
            <a:endParaRPr lang="en-US" altLang="ko-KR" sz="1050" dirty="0"/>
          </a:p>
          <a:p>
            <a:pPr marL="642938" lvl="3" indent="-17145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lvl="3">
              <a:defRPr/>
            </a:pPr>
            <a:r>
              <a:rPr lang="en-US" altLang="ko-KR" dirty="0" err="1"/>
              <a:t>yyyymm</a:t>
            </a:r>
            <a:r>
              <a:rPr lang="en-US" altLang="ko-KR" dirty="0"/>
              <a:t>: </a:t>
            </a:r>
            <a:r>
              <a:rPr lang="ko-KR" altLang="en-US" dirty="0"/>
              <a:t>수집할 연월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202003)</a:t>
            </a:r>
          </a:p>
          <a:p>
            <a:pPr lvl="3">
              <a:defRPr/>
            </a:pPr>
            <a:r>
              <a:rPr lang="en-US" altLang="ko-KR" dirty="0" err="1"/>
              <a:t>nat_cd</a:t>
            </a:r>
            <a:r>
              <a:rPr lang="en-US" altLang="ko-KR" dirty="0"/>
              <a:t>: </a:t>
            </a:r>
            <a:r>
              <a:rPr lang="ko-KR" altLang="en-US" dirty="0"/>
              <a:t>수집 대상 국가의 코드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중국 </a:t>
            </a:r>
            <a:r>
              <a:rPr lang="en-US" altLang="ko-KR" dirty="0"/>
              <a:t>= 112)</a:t>
            </a:r>
          </a:p>
          <a:p>
            <a:pPr lvl="3">
              <a:defRPr/>
            </a:pPr>
            <a:r>
              <a:rPr lang="en-US" altLang="ko-KR" dirty="0" err="1"/>
              <a:t>ed_cd</a:t>
            </a:r>
            <a:r>
              <a:rPr lang="en-US" altLang="ko-KR" dirty="0"/>
              <a:t>: </a:t>
            </a:r>
            <a:r>
              <a:rPr lang="ko-KR" altLang="en-US" dirty="0"/>
              <a:t>수집할 데이터 종류</a:t>
            </a:r>
            <a:r>
              <a:rPr lang="en-US" altLang="ko-KR" dirty="0"/>
              <a:t>(</a:t>
            </a:r>
            <a:r>
              <a:rPr lang="ko-KR" altLang="en-US" dirty="0"/>
              <a:t>방한외래관광객 </a:t>
            </a:r>
            <a:r>
              <a:rPr lang="en-US" altLang="ko-KR" dirty="0"/>
              <a:t>= "E")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service_url</a:t>
            </a:r>
            <a:r>
              <a:rPr lang="en-US" altLang="ko-KR" dirty="0"/>
              <a:t>: </a:t>
            </a:r>
            <a:r>
              <a:rPr lang="ko-KR" altLang="en-US" dirty="0"/>
              <a:t>출입국관광통계서비스의 공공데이터에 접속할 </a:t>
            </a:r>
            <a:r>
              <a:rPr lang="ko-KR" altLang="en-US" dirty="0" err="1"/>
              <a:t>앤드</a:t>
            </a:r>
            <a:r>
              <a:rPr lang="ko-KR" altLang="en-US" dirty="0"/>
              <a:t> 포인트 주소</a:t>
            </a:r>
          </a:p>
          <a:p>
            <a:pPr lvl="3">
              <a:defRPr/>
            </a:pPr>
            <a:r>
              <a:rPr lang="en-US" altLang="ko-KR" dirty="0"/>
              <a:t>parameters: </a:t>
            </a:r>
            <a:r>
              <a:rPr lang="en-US" altLang="ko-KR" dirty="0" err="1"/>
              <a:t>url</a:t>
            </a:r>
            <a:r>
              <a:rPr lang="ko-KR" altLang="en-US" dirty="0"/>
              <a:t>에 추가할 매개변수</a:t>
            </a:r>
          </a:p>
          <a:p>
            <a:pPr lvl="3">
              <a:defRPr/>
            </a:pPr>
            <a:r>
              <a:rPr lang="en-US" altLang="ko-KR" dirty="0"/>
              <a:t>url: </a:t>
            </a:r>
            <a:r>
              <a:rPr lang="en-US" altLang="ko-KR" dirty="0" err="1"/>
              <a:t>service_url</a:t>
            </a:r>
            <a:r>
              <a:rPr lang="ko-KR" altLang="en-US" dirty="0"/>
              <a:t>과 </a:t>
            </a:r>
            <a:r>
              <a:rPr lang="en-US" altLang="ko-KR" dirty="0"/>
              <a:t>parameters</a:t>
            </a:r>
            <a:r>
              <a:rPr lang="ko-KR" altLang="en-US" dirty="0"/>
              <a:t>를 연결하여 완성한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responseDecode</a:t>
            </a:r>
            <a:r>
              <a:rPr lang="en-US" altLang="ko-KR" dirty="0"/>
              <a:t>: [CODE1]</a:t>
            </a:r>
            <a:r>
              <a:rPr lang="ko-KR" altLang="en-US" dirty="0"/>
              <a:t>의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  <a:endParaRPr lang="en-US" altLang="ko-KR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 err="1"/>
              <a:t>getRequestUrl</a:t>
            </a:r>
            <a:r>
              <a:rPr lang="en-US" altLang="ko-KR" dirty="0"/>
              <a:t>(): [CODE1]</a:t>
            </a:r>
            <a:r>
              <a:rPr lang="ko-KR" altLang="en-US" dirty="0"/>
              <a:t>을 호출하여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요청에 대한 응답 데이터를 받음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json.loads</a:t>
            </a:r>
            <a:r>
              <a:rPr lang="en-US" altLang="ko-KR" dirty="0"/>
              <a:t>():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받은 응답 데이터인 </a:t>
            </a:r>
            <a:r>
              <a:rPr lang="en-US" altLang="ko-KR" dirty="0" err="1"/>
              <a:t>responseDecode</a:t>
            </a:r>
            <a:r>
              <a:rPr lang="ko-KR" altLang="en-US" dirty="0"/>
              <a:t>를 </a:t>
            </a:r>
            <a:r>
              <a:rPr lang="ko-KR" altLang="en-US" dirty="0" err="1"/>
              <a:t>파이썬</a:t>
            </a:r>
            <a:r>
              <a:rPr lang="ko-KR" altLang="en-US" dirty="0"/>
              <a:t> 객체로 읽음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43026" y="1441847"/>
            <a:ext cx="3337322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427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18423" y="1275160"/>
            <a:ext cx="3421856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02~08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출입국관광통계서비스의 오픈 </a:t>
            </a:r>
            <a:r>
              <a:rPr lang="en-US" altLang="ko-KR" sz="788" dirty="0"/>
              <a:t>API </a:t>
            </a:r>
            <a:r>
              <a:rPr lang="ko-KR" altLang="en-US" sz="788" dirty="0"/>
              <a:t>상세정보 페이지에서 찾은 서비스 </a:t>
            </a:r>
            <a:r>
              <a:rPr lang="en-US" altLang="ko-KR" sz="788" dirty="0"/>
              <a:t>URL, </a:t>
            </a:r>
            <a:r>
              <a:rPr lang="ko-KR" altLang="en-US" sz="788" dirty="0"/>
              <a:t>요청매개변수 정보</a:t>
            </a:r>
            <a:r>
              <a:rPr lang="en-US" altLang="ko-KR" sz="788" dirty="0"/>
              <a:t>, </a:t>
            </a:r>
            <a:r>
              <a:rPr lang="ko-KR" altLang="en-US" sz="788" dirty="0"/>
              <a:t>발급받은 </a:t>
            </a:r>
            <a:r>
              <a:rPr lang="ko-KR" altLang="en-US" sz="788" dirty="0" err="1"/>
              <a:t>인증키를</a:t>
            </a:r>
            <a:r>
              <a:rPr lang="ko-KR" altLang="en-US" sz="788" dirty="0"/>
              <a:t> 사용하여 데이터 요청 </a:t>
            </a:r>
            <a:r>
              <a:rPr lang="en-US" altLang="ko-KR" sz="788" dirty="0"/>
              <a:t>URL</a:t>
            </a:r>
            <a:r>
              <a:rPr lang="ko-KR" altLang="en-US" sz="788" dirty="0"/>
              <a:t>을 구성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10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구성한 </a:t>
            </a:r>
            <a:r>
              <a:rPr lang="en-US" altLang="ko-KR" sz="788" dirty="0" err="1"/>
              <a:t>url</a:t>
            </a:r>
            <a:r>
              <a:rPr lang="ko-KR" altLang="en-US" sz="788" dirty="0"/>
              <a:t>로 </a:t>
            </a:r>
            <a:r>
              <a:rPr lang="en-US" altLang="ko-KR" sz="788" dirty="0" err="1"/>
              <a:t>getRequestUrl</a:t>
            </a:r>
            <a:r>
              <a:rPr lang="en-US" altLang="ko-KR" sz="788" dirty="0"/>
              <a:t>() </a:t>
            </a:r>
            <a:r>
              <a:rPr lang="ko-KR" altLang="en-US" sz="788" dirty="0"/>
              <a:t>함수를 호출해서 받은 응답</a:t>
            </a:r>
            <a:r>
              <a:rPr lang="en-US" altLang="ko-KR" sz="788" dirty="0"/>
              <a:t>(utf-8</a:t>
            </a:r>
            <a:r>
              <a:rPr lang="ko-KR" altLang="en-US" sz="788" dirty="0"/>
              <a:t>로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ko-KR" altLang="en-US" sz="788" dirty="0" err="1"/>
              <a:t>디코드됨</a:t>
            </a:r>
            <a:r>
              <a:rPr lang="en-US" altLang="ko-KR" sz="788" dirty="0"/>
              <a:t>)</a:t>
            </a:r>
            <a:r>
              <a:rPr lang="ko-KR" altLang="en-US" sz="788" dirty="0"/>
              <a:t>을 </a:t>
            </a:r>
            <a:r>
              <a:rPr lang="en-US" altLang="ko-KR" sz="788" dirty="0" err="1"/>
              <a:t>responseDecode</a:t>
            </a:r>
            <a:r>
              <a:rPr lang="ko-KR" altLang="en-US" sz="788" dirty="0"/>
              <a:t>에 저장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15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서버에서 받은 </a:t>
            </a:r>
            <a:r>
              <a:rPr lang="en-US" altLang="ko-KR" sz="788" dirty="0"/>
              <a:t>JSON </a:t>
            </a:r>
            <a:r>
              <a:rPr lang="ko-KR" altLang="en-US" sz="788" dirty="0"/>
              <a:t>형태의 응답 객체를 </a:t>
            </a:r>
            <a:r>
              <a:rPr lang="ko-KR" altLang="en-US" sz="788" dirty="0" err="1"/>
              <a:t>파이썬</a:t>
            </a:r>
            <a:r>
              <a:rPr lang="ko-KR" altLang="en-US" sz="788" dirty="0"/>
              <a:t> 객체로 </a:t>
            </a:r>
            <a:r>
              <a:rPr lang="ko-KR" altLang="en-US" sz="788" dirty="0" err="1"/>
              <a:t>로드하여</a:t>
            </a:r>
            <a:r>
              <a:rPr lang="ko-KR" altLang="en-US" sz="788" dirty="0"/>
              <a:t>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ko-KR" altLang="en-US" sz="788" dirty="0"/>
              <a:t>반환</a:t>
            </a:r>
            <a:endParaRPr lang="es-ES" altLang="ko-KR" sz="825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143001" y="1441847"/>
            <a:ext cx="3621881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01  def getTourismStatsItem(yyyymm, nat_cd, ed_cd):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02      service_url = "http://openapi.tour.go.kr/openapi/service/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EdrcntTourismStatsService/getEdrcntTourismStatsList"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03      parameters = "?_type=json&amp;serviceKey=" + ServiceKey #</a:t>
            </a:r>
            <a:r>
              <a:rPr lang="ko-KR" altLang="en-US" sz="750" dirty="0"/>
              <a:t>인증키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04      </a:t>
            </a:r>
            <a:r>
              <a:rPr lang="es-ES" altLang="ko-KR" sz="750" dirty="0"/>
              <a:t>parameters += "&amp;YM=" + yyyymm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05      parameters += "&amp;NAT_CD=" + nat_cd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06      parameters += "&amp;ED_CD=" + ed_cd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07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08      url = service_url + parameters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10      responseDecode = getRequestUrl(url) 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11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12      if (responseDecode == None):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13  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14      else: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15          return json.loads(responseDecode)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i="1" dirty="0"/>
          </a:p>
        </p:txBody>
      </p:sp>
    </p:spTree>
    <p:extLst>
      <p:ext uri="{BB962C8B-B14F-4D97-AF65-F5344CB8AC3E}">
        <p14:creationId xmlns:p14="http://schemas.microsoft.com/office/powerpoint/2010/main" val="30977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13431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4"/>
              <a:defRPr/>
            </a:pPr>
            <a:r>
              <a:rPr lang="en-US" altLang="ko-KR" sz="1050" dirty="0"/>
              <a:t>[CODE 3] </a:t>
            </a:r>
            <a:r>
              <a:rPr lang="ko-KR" altLang="en-US" sz="1050" dirty="0"/>
              <a:t>수집 기간 동안 월 단위로 </a:t>
            </a:r>
            <a:r>
              <a:rPr lang="en-US" altLang="ko-KR" sz="1050" dirty="0"/>
              <a:t>[CODE 2]</a:t>
            </a:r>
            <a:r>
              <a:rPr lang="ko-KR" altLang="en-US" sz="1050" dirty="0"/>
              <a:t>의 </a:t>
            </a:r>
            <a:r>
              <a:rPr lang="en-US" altLang="ko-KR" sz="1050" dirty="0" err="1"/>
              <a:t>getTourismStatsItem</a:t>
            </a:r>
            <a:r>
              <a:rPr lang="en-US" altLang="ko-KR" sz="1050" dirty="0"/>
              <a:t>()</a:t>
            </a:r>
            <a:r>
              <a:rPr lang="ko-KR" altLang="en-US" sz="1050" dirty="0"/>
              <a:t>을 호출해 받은 데이터를 리스트로 묶어 반환</a:t>
            </a:r>
            <a:endParaRPr lang="en-US" altLang="ko-KR" sz="1050" dirty="0"/>
          </a:p>
          <a:p>
            <a:pPr marL="642938" lvl="3" indent="-171450">
              <a:buFont typeface="+mj-lt"/>
              <a:buAutoNum type="arabicPeriod" startAt="4"/>
              <a:defRPr/>
            </a:pPr>
            <a:endParaRPr lang="en-US" altLang="ko-KR" sz="375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lvl="3">
              <a:defRPr/>
            </a:pPr>
            <a:r>
              <a:rPr lang="en-US" altLang="ko-KR" dirty="0" err="1"/>
              <a:t>nat_cd</a:t>
            </a:r>
            <a:r>
              <a:rPr lang="en-US" altLang="ko-KR" dirty="0"/>
              <a:t>: </a:t>
            </a:r>
            <a:r>
              <a:rPr lang="ko-KR" altLang="en-US" dirty="0"/>
              <a:t>수집 대상 국가의 코드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중국 </a:t>
            </a:r>
            <a:r>
              <a:rPr lang="en-US" altLang="ko-KR" dirty="0"/>
              <a:t>= 112)</a:t>
            </a:r>
          </a:p>
          <a:p>
            <a:pPr lvl="3">
              <a:defRPr/>
            </a:pPr>
            <a:r>
              <a:rPr lang="en-US" altLang="ko-KR" dirty="0" err="1"/>
              <a:t>ed_cd</a:t>
            </a:r>
            <a:r>
              <a:rPr lang="en-US" altLang="ko-KR" dirty="0"/>
              <a:t>: </a:t>
            </a:r>
            <a:r>
              <a:rPr lang="ko-KR" altLang="en-US" dirty="0"/>
              <a:t>수집 데이터의 종류</a:t>
            </a:r>
            <a:r>
              <a:rPr lang="en-US" altLang="ko-KR" dirty="0"/>
              <a:t>(</a:t>
            </a:r>
            <a:r>
              <a:rPr lang="ko-KR" altLang="en-US" dirty="0"/>
              <a:t>방한외래관광객 </a:t>
            </a:r>
            <a:r>
              <a:rPr lang="en-US" altLang="ko-KR" dirty="0"/>
              <a:t>= "E")</a:t>
            </a:r>
          </a:p>
          <a:p>
            <a:pPr lvl="3">
              <a:defRPr/>
            </a:pPr>
            <a:r>
              <a:rPr lang="en-US" altLang="ko-KR" dirty="0" err="1"/>
              <a:t>nStartYear</a:t>
            </a:r>
            <a:r>
              <a:rPr lang="en-US" altLang="ko-KR" dirty="0"/>
              <a:t>: </a:t>
            </a:r>
            <a:r>
              <a:rPr lang="ko-KR" altLang="en-US" dirty="0"/>
              <a:t>데이터 수집 시작 연도</a:t>
            </a:r>
          </a:p>
          <a:p>
            <a:pPr lvl="3">
              <a:defRPr/>
            </a:pPr>
            <a:r>
              <a:rPr lang="en-US" altLang="ko-KR" dirty="0" err="1"/>
              <a:t>nEndYear</a:t>
            </a:r>
            <a:r>
              <a:rPr lang="en-US" altLang="ko-KR" dirty="0"/>
              <a:t>: </a:t>
            </a:r>
            <a:r>
              <a:rPr lang="ko-KR" altLang="en-US" dirty="0"/>
              <a:t>데이터 수집 끝 연도</a:t>
            </a:r>
            <a:endParaRPr lang="en-US" altLang="ko-KR" dirty="0"/>
          </a:p>
          <a:p>
            <a:pPr lvl="3">
              <a:defRPr/>
            </a:pPr>
            <a:endParaRPr lang="ko-KR" altLang="en-US" sz="375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수집한 데이터를 </a:t>
            </a:r>
            <a:r>
              <a:rPr lang="en-US" altLang="ko-KR" dirty="0"/>
              <a:t>JSON </a:t>
            </a:r>
            <a:r>
              <a:rPr lang="ko-KR" altLang="en-US" dirty="0"/>
              <a:t>저장용으로 구성할 </a:t>
            </a:r>
            <a:r>
              <a:rPr lang="ko-KR" altLang="en-US" dirty="0" err="1"/>
              <a:t>딕셔너리의</a:t>
            </a:r>
            <a:r>
              <a:rPr lang="ko-KR" altLang="en-US" dirty="0"/>
              <a:t> 리스트 객체</a:t>
            </a:r>
          </a:p>
          <a:p>
            <a:pPr lvl="3">
              <a:defRPr/>
            </a:pPr>
            <a:r>
              <a:rPr lang="en-US" altLang="ko-KR" dirty="0"/>
              <a:t>result: </a:t>
            </a:r>
            <a:r>
              <a:rPr lang="ko-KR" altLang="en-US" dirty="0"/>
              <a:t>수집한 데이터를 </a:t>
            </a:r>
            <a:r>
              <a:rPr lang="en-US" altLang="ko-KR" dirty="0"/>
              <a:t>CSV </a:t>
            </a:r>
            <a:r>
              <a:rPr lang="ko-KR" altLang="en-US" dirty="0"/>
              <a:t>저장용으로 구성할 리스트 객체</a:t>
            </a:r>
          </a:p>
          <a:p>
            <a:pPr lvl="3">
              <a:defRPr/>
            </a:pPr>
            <a:r>
              <a:rPr lang="en-US" altLang="ko-KR" dirty="0" err="1"/>
              <a:t>jsonData</a:t>
            </a:r>
            <a:r>
              <a:rPr lang="en-US" altLang="ko-KR" dirty="0"/>
              <a:t>: [CODE2]</a:t>
            </a:r>
            <a:r>
              <a:rPr lang="ko-KR" altLang="en-US" dirty="0"/>
              <a:t>의 </a:t>
            </a:r>
            <a:r>
              <a:rPr lang="en-US" altLang="ko-KR" dirty="0" err="1"/>
              <a:t>getTourismStatsItem</a:t>
            </a:r>
            <a:r>
              <a:rPr lang="en-US" altLang="ko-KR" dirty="0"/>
              <a:t>()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</a:p>
          <a:p>
            <a:pPr lvl="3">
              <a:defRPr/>
            </a:pPr>
            <a:r>
              <a:rPr lang="en-US" altLang="ko-KR" dirty="0" err="1"/>
              <a:t>dataEND</a:t>
            </a:r>
            <a:r>
              <a:rPr lang="en-US" altLang="ko-KR" dirty="0"/>
              <a:t>: </a:t>
            </a:r>
            <a:r>
              <a:rPr lang="ko-KR" altLang="en-US" dirty="0"/>
              <a:t>마지막 데이터의 연월</a:t>
            </a:r>
          </a:p>
          <a:p>
            <a:pPr lvl="3">
              <a:defRPr/>
            </a:pPr>
            <a:r>
              <a:rPr lang="en-US" altLang="ko-KR" dirty="0" err="1"/>
              <a:t>natName</a:t>
            </a:r>
            <a:r>
              <a:rPr lang="en-US" altLang="ko-KR" dirty="0"/>
              <a:t>: </a:t>
            </a:r>
            <a:r>
              <a:rPr lang="ko-KR" altLang="en-US" dirty="0"/>
              <a:t>수집한 국가 이름 데이터</a:t>
            </a:r>
          </a:p>
          <a:p>
            <a:pPr lvl="3">
              <a:defRPr/>
            </a:pPr>
            <a:r>
              <a:rPr lang="en-US" altLang="ko-KR" dirty="0" err="1"/>
              <a:t>num</a:t>
            </a:r>
            <a:r>
              <a:rPr lang="en-US" altLang="ko-KR" dirty="0"/>
              <a:t>: </a:t>
            </a:r>
            <a:r>
              <a:rPr lang="ko-KR" altLang="en-US" dirty="0"/>
              <a:t>수집한 방문객 수 데이터</a:t>
            </a:r>
          </a:p>
          <a:p>
            <a:pPr lvl="3">
              <a:defRPr/>
            </a:pPr>
            <a:r>
              <a:rPr lang="en-US" altLang="ko-KR" dirty="0" err="1"/>
              <a:t>ed</a:t>
            </a:r>
            <a:r>
              <a:rPr lang="en-US" altLang="ko-KR" dirty="0"/>
              <a:t>: </a:t>
            </a:r>
            <a:r>
              <a:rPr lang="ko-KR" altLang="en-US" dirty="0"/>
              <a:t>수집한 출입국 구분 데이터</a:t>
            </a:r>
            <a:endParaRPr lang="en-US" altLang="ko-KR" dirty="0"/>
          </a:p>
          <a:p>
            <a:pPr lvl="3">
              <a:defRPr/>
            </a:pPr>
            <a:endParaRPr lang="ko-KR" altLang="en-US" sz="375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 err="1"/>
              <a:t>getTourismStatsItem</a:t>
            </a:r>
            <a:r>
              <a:rPr lang="en-US" altLang="ko-KR" dirty="0"/>
              <a:t>(): [CODE2]</a:t>
            </a:r>
            <a:r>
              <a:rPr lang="ko-KR" altLang="en-US" dirty="0"/>
              <a:t>를 호출하여 응답으로 받은 월 데이터를 반환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json.dumps</a:t>
            </a:r>
            <a:r>
              <a:rPr lang="en-US" altLang="ko-KR" dirty="0"/>
              <a:t>():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2865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13247" y="1358504"/>
            <a:ext cx="3467100" cy="3706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6323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13248" y="6822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6326" name="내용 개체 틀 2"/>
          <p:cNvSpPr txBox="1">
            <a:spLocks/>
          </p:cNvSpPr>
          <p:nvPr/>
        </p:nvSpPr>
        <p:spPr bwMode="auto">
          <a:xfrm>
            <a:off x="4518423" y="1231106"/>
            <a:ext cx="3421856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06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수집할 연도와 월을 여섯 자리로 맞추어 </a:t>
            </a:r>
            <a:r>
              <a:rPr lang="en-US" altLang="ko-KR" sz="675"/>
              <a:t>yyyymm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07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getTourismStatsItem()</a:t>
            </a:r>
            <a:r>
              <a:rPr lang="ko-KR" altLang="en-US" sz="675"/>
              <a:t>을 호출해 받은 월 데이터를 </a:t>
            </a:r>
            <a:r>
              <a:rPr lang="en-US" altLang="ko-KR" sz="675"/>
              <a:t>jsonData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3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08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응답 데이터가 정상인지 확인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10~13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['items'] </a:t>
            </a:r>
            <a:r>
              <a:rPr lang="ko-KR" altLang="en-US" sz="675"/>
              <a:t>항목에 값이 없으면 출입국관광통계 데이터가 아직 들어가지 않은 마지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막 월이므로 날짜를 </a:t>
            </a:r>
            <a:r>
              <a:rPr lang="en-US" altLang="ko-KR" sz="675"/>
              <a:t>dataEND</a:t>
            </a:r>
            <a:r>
              <a:rPr lang="ko-KR" altLang="en-US" sz="675"/>
              <a:t>에 저장하고 데이터 수집 작업을 중단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15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월 데이터인 </a:t>
            </a:r>
            <a:r>
              <a:rPr lang="en-US" altLang="ko-KR" sz="675"/>
              <a:t>jsonData </a:t>
            </a:r>
            <a:r>
              <a:rPr lang="ko-KR" altLang="en-US" sz="675"/>
              <a:t>내용을 확인할 수 있게 파이썬 셸 창에 출력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17~18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국가 이름인 </a:t>
            </a:r>
            <a:r>
              <a:rPr lang="en-US" altLang="ko-KR" sz="675"/>
              <a:t>['natKorNm'] </a:t>
            </a:r>
            <a:r>
              <a:rPr lang="ko-KR" altLang="en-US" sz="675"/>
              <a:t>항목의 값에서 띄어쓰기를 제거하고 </a:t>
            </a:r>
            <a:r>
              <a:rPr lang="en-US" altLang="ko-KR" sz="675"/>
              <a:t>natName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19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월의 데이터 수인 </a:t>
            </a:r>
            <a:r>
              <a:rPr lang="en-US" altLang="ko-KR" sz="675"/>
              <a:t>['num'] </a:t>
            </a:r>
            <a:r>
              <a:rPr lang="ko-KR" altLang="en-US" sz="675"/>
              <a:t>항목의 값을 </a:t>
            </a:r>
            <a:r>
              <a:rPr lang="en-US" altLang="ko-KR" sz="675"/>
              <a:t>num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20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출입국 구분 데이터인 </a:t>
            </a:r>
            <a:r>
              <a:rPr lang="en-US" altLang="ko-KR" sz="675"/>
              <a:t>['ed'] </a:t>
            </a:r>
            <a:r>
              <a:rPr lang="ko-KR" altLang="en-US" sz="675"/>
              <a:t>항목의 값을 </a:t>
            </a:r>
            <a:r>
              <a:rPr lang="en-US" altLang="ko-KR" sz="675"/>
              <a:t>ed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23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국가 이름</a:t>
            </a:r>
            <a:r>
              <a:rPr lang="en-US" altLang="ko-KR" sz="675"/>
              <a:t>(natName), </a:t>
            </a:r>
            <a:r>
              <a:rPr lang="ko-KR" altLang="en-US" sz="675"/>
              <a:t>국가 코드</a:t>
            </a:r>
            <a:r>
              <a:rPr lang="en-US" altLang="ko-KR" sz="675"/>
              <a:t>(nat_cd), </a:t>
            </a:r>
            <a:r>
              <a:rPr lang="ko-KR" altLang="en-US" sz="675"/>
              <a:t>날짜</a:t>
            </a:r>
            <a:r>
              <a:rPr lang="en-US" altLang="ko-KR" sz="675"/>
              <a:t>(yyyymm), </a:t>
            </a:r>
            <a:r>
              <a:rPr lang="ko-KR" altLang="en-US" sz="675"/>
              <a:t>데이터 수</a:t>
            </a:r>
            <a:r>
              <a:rPr lang="en-US" altLang="ko-KR" sz="675"/>
              <a:t>(num)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를 딕셔너리 자료형으로 구성하여 </a:t>
            </a:r>
            <a:r>
              <a:rPr lang="en-US" altLang="ko-KR" sz="675"/>
              <a:t>jsonResult </a:t>
            </a:r>
            <a:r>
              <a:rPr lang="ko-KR" altLang="en-US" sz="675"/>
              <a:t>리스트에 원소로 추가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24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국가 이름</a:t>
            </a:r>
            <a:r>
              <a:rPr lang="en-US" altLang="ko-KR" sz="675"/>
              <a:t>(natName), </a:t>
            </a:r>
            <a:r>
              <a:rPr lang="ko-KR" altLang="en-US" sz="675"/>
              <a:t>국가 코드</a:t>
            </a:r>
            <a:r>
              <a:rPr lang="en-US" altLang="ko-KR" sz="675"/>
              <a:t>(nat_cd), </a:t>
            </a:r>
            <a:r>
              <a:rPr lang="ko-KR" altLang="en-US" sz="675"/>
              <a:t>날짜</a:t>
            </a:r>
            <a:r>
              <a:rPr lang="en-US" altLang="ko-KR" sz="675"/>
              <a:t>(yyyymm), </a:t>
            </a:r>
            <a:r>
              <a:rPr lang="ko-KR" altLang="en-US" sz="675"/>
              <a:t>데이터 수</a:t>
            </a:r>
            <a:r>
              <a:rPr lang="en-US" altLang="ko-KR" sz="675"/>
              <a:t>(num)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를 </a:t>
            </a:r>
            <a:r>
              <a:rPr lang="en-US" altLang="ko-KR" sz="675"/>
              <a:t>result </a:t>
            </a:r>
            <a:r>
              <a:rPr lang="ko-KR" altLang="en-US" sz="675"/>
              <a:t>리스트에 원소로 추가</a:t>
            </a:r>
            <a:r>
              <a:rPr lang="en-US" altLang="ko-KR" sz="675"/>
              <a:t> 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25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수집하여 정리한 데이터를 반환</a:t>
            </a:r>
            <a:r>
              <a:rPr lang="en-US" altLang="ko-KR" sz="675"/>
              <a:t> </a:t>
            </a:r>
            <a:endParaRPr lang="es-ES" altLang="ko-KR" sz="675"/>
          </a:p>
        </p:txBody>
      </p:sp>
      <p:sp>
        <p:nvSpPr>
          <p:cNvPr id="56327" name="내용 개체 틀 2"/>
          <p:cNvSpPr txBox="1">
            <a:spLocks/>
          </p:cNvSpPr>
          <p:nvPr/>
        </p:nvSpPr>
        <p:spPr bwMode="auto">
          <a:xfrm>
            <a:off x="1054894" y="1358504"/>
            <a:ext cx="3621881" cy="370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01  def getTourismStatsService(nat_cd, ed_cd, nStartYear, nEndYear):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02    jsonResult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03    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04    for year in range(nStartYear, nEndYear+1):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05      for month in range(1, 13):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06        yyyymm = "{0}{1:0&gt;2}".format(str(year), str(month))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07        jsonData = getTourismStatsItem(yyyymm, nat_cd, ed_cd) #[CODE 2]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08        if (jsonData['response']['header']['resultMsg'] = = 'OK'):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09          #</a:t>
            </a:r>
            <a:r>
              <a:rPr lang="ko-KR" altLang="en-US" sz="675"/>
              <a:t>데이터가 없는 마지막 항목인 경우 </a:t>
            </a:r>
            <a:r>
              <a:rPr lang="en-US" altLang="ko-KR" sz="675"/>
              <a:t>----------------------------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10          </a:t>
            </a:r>
            <a:r>
              <a:rPr lang="es-ES" altLang="ko-KR" sz="675"/>
              <a:t>if jsonData['response']['body']['items'] == '':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11            dataEND = "{0}{1:0&gt;2}".format(str(year), str(month-1))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12            print("</a:t>
            </a:r>
            <a:r>
              <a:rPr lang="ko-KR" altLang="en-US" sz="675"/>
              <a:t>데이터 없음</a:t>
            </a:r>
            <a:r>
              <a:rPr lang="en-US" altLang="ko-KR" sz="675"/>
              <a:t>.... \</a:t>
            </a:r>
            <a:r>
              <a:rPr lang="es-ES" altLang="ko-KR" sz="675"/>
              <a:t>n</a:t>
            </a:r>
            <a:r>
              <a:rPr lang="ko-KR" altLang="en-US" sz="675"/>
              <a:t>제공되는 통계 데이터는 </a:t>
            </a:r>
            <a:r>
              <a:rPr lang="en-US" altLang="ko-KR" sz="675"/>
              <a:t>%</a:t>
            </a:r>
            <a:r>
              <a:rPr lang="es-ES" altLang="ko-KR" sz="675"/>
              <a:t>s</a:t>
            </a:r>
            <a:r>
              <a:rPr lang="ko-KR" altLang="en-US" sz="675"/>
              <a:t>년 </a:t>
            </a:r>
            <a:r>
              <a:rPr lang="en-US" altLang="ko-KR" sz="675"/>
              <a:t>%</a:t>
            </a:r>
            <a:r>
              <a:rPr lang="es-ES" altLang="ko-KR" sz="675"/>
              <a:t>s</a:t>
            </a:r>
            <a:r>
              <a:rPr lang="ko-KR" altLang="en-US" sz="675"/>
              <a:t>월까지입니다</a:t>
            </a:r>
            <a:r>
              <a:rPr lang="en-US" altLang="ko-KR" sz="675"/>
              <a:t>."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                      %(</a:t>
            </a:r>
            <a:r>
              <a:rPr lang="es-ES" altLang="ko-KR" sz="675"/>
              <a:t>str(year), str(month-1)))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13            break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14          #jsonData</a:t>
            </a:r>
            <a:r>
              <a:rPr lang="ko-KR" altLang="en-US" sz="675"/>
              <a:t>를 출력하여 확인</a:t>
            </a:r>
            <a:r>
              <a:rPr lang="en-US" altLang="ko-KR" sz="675"/>
              <a:t>............................................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15          </a:t>
            </a:r>
            <a:r>
              <a:rPr lang="es-ES" altLang="ko-KR" sz="675"/>
              <a:t>print(json.dumps(jsonData, indent = 4,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                                   sort_keys = True, ensure_ascii = False))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16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17          natName = jsonData['response']['body']['items']['item' 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                                         ['natKorNm']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18          natName = natName.replace(' ', '')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19          num = jsonData['response']['body']['items']['item']['num']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20          ed = jsonData['response']['body']['items']['item']['ed']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21          print('[ %s_%s : %s ]' %(natName, yyyymm, num))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22          print('------------------------------------------------------')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23          jsonResult.append({'nat_name': natName, 'nat_cd': nat_cd,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                                     'yyyymm': yyyymm, 'visit_cnt': num})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24          result.append([natName, nat_cd, yyyymm, num])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25    return (jsonResult, result, natName, ed, dataEND)</a:t>
            </a:r>
            <a:endParaRPr lang="es-ES" altLang="ko-KR" sz="750" i="1"/>
          </a:p>
        </p:txBody>
      </p:sp>
    </p:spTree>
    <p:extLst>
      <p:ext uri="{BB962C8B-B14F-4D97-AF65-F5344CB8AC3E}">
        <p14:creationId xmlns:p14="http://schemas.microsoft.com/office/powerpoint/2010/main" val="2303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4444" y="1653778"/>
            <a:ext cx="6548438" cy="3024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547813" y="681038"/>
            <a:ext cx="6636544" cy="41040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/>
              <a:t>[File]-[New File]</a:t>
            </a:r>
            <a:r>
              <a:rPr lang="ko-KR" altLang="en-US" dirty="0"/>
              <a:t>을 선택해 새 파일 창을 열고 다음의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작성</a:t>
            </a:r>
            <a:endParaRPr lang="en-US" altLang="ko-KR" dirty="0"/>
          </a:p>
          <a:p>
            <a:pPr lvl="2">
              <a:defRPr/>
            </a:pPr>
            <a:endParaRPr lang="en-US" altLang="ko-KR" sz="900" dirty="0"/>
          </a:p>
        </p:txBody>
      </p:sp>
      <p:sp>
        <p:nvSpPr>
          <p:cNvPr id="57350" name="내용 개체 틀 2"/>
          <p:cNvSpPr txBox="1">
            <a:spLocks/>
          </p:cNvSpPr>
          <p:nvPr/>
        </p:nvSpPr>
        <p:spPr bwMode="auto">
          <a:xfrm>
            <a:off x="1115616" y="1707357"/>
            <a:ext cx="3456385" cy="29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os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sys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urllib.request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datetime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time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json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pandas as pd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ServiceKey</a:t>
            </a:r>
            <a:r>
              <a:rPr lang="es-ES" altLang="ko-KR" sz="750"/>
              <a:t> = </a:t>
            </a:r>
            <a:r>
              <a:rPr lang="es-ES" altLang="ko-KR" sz="750" i="1"/>
              <a:t>"</a:t>
            </a:r>
            <a:r>
              <a:rPr lang="ko-KR" altLang="en-US" sz="750" i="1"/>
              <a:t>인증키 </a:t>
            </a:r>
            <a:r>
              <a:rPr lang="en-US" altLang="ko-KR" sz="750" i="1"/>
              <a:t>“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#[</a:t>
            </a:r>
            <a:r>
              <a:rPr lang="es-ES" altLang="ko-KR" sz="750"/>
              <a:t>CODE 1]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def getRequestUrl(url):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req = urllib.request.Request(url)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try: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response = urllib.request.urlopen(req)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if response.getcode() == 200: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print("[%s] Url Request Success" % datetime.datetime.now())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return response.read().decode('utf-8’)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except Exception as e: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print(e)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print("[%s] Error for URL : %s" % (datetime.datetime.now(), url))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return None</a:t>
            </a:r>
          </a:p>
        </p:txBody>
      </p:sp>
      <p:sp>
        <p:nvSpPr>
          <p:cNvPr id="57351" name="내용 개체 틀 2"/>
          <p:cNvSpPr txBox="1">
            <a:spLocks/>
          </p:cNvSpPr>
          <p:nvPr/>
        </p:nvSpPr>
        <p:spPr bwMode="auto">
          <a:xfrm>
            <a:off x="4396979" y="1707356"/>
            <a:ext cx="3482578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#[CODE 2]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def getTourismStatsItem(yyyymm, national_code, ed_cd):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service_url = "http://openapi.tour.go.kr/openapi/service/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              EdrcntTourismStatsService/getEdrcntTourismStatsList"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= "?_type=json&amp;serviceKey=" + ServiceKey #</a:t>
            </a:r>
            <a:r>
              <a:rPr lang="ko-KR" altLang="en-US" sz="750"/>
              <a:t>인증키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+= "&amp;YM=" + yyyymm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+= "&amp;NAT_CD=" + national_code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+= "&amp;ED_CD=" + ed_cd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url = service_url + parameters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retData = getRequestUrl(url) #[CODE 1]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if (retData == None):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return None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else: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return json.loads(retData)</a:t>
            </a:r>
            <a:endParaRPr lang="en-US" altLang="ko-KR" sz="750"/>
          </a:p>
        </p:txBody>
      </p:sp>
    </p:spTree>
    <p:extLst>
      <p:ext uri="{BB962C8B-B14F-4D97-AF65-F5344CB8AC3E}">
        <p14:creationId xmlns:p14="http://schemas.microsoft.com/office/powerpoint/2010/main" val="17112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78719" y="1275160"/>
            <a:ext cx="6741319" cy="3835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8371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31119" y="627460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53691" y="1295400"/>
            <a:ext cx="3675460" cy="322064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def getTourismStatsService(nat_cd, ed_cd, nStartYear, nEndYear):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jsonResult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for year in range(nStartYear, nEndYear+1):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    for month in range(1, 13):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 = "{0}{1:0&gt;2}".format(str(year), str(month))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 = </a:t>
            </a:r>
            <a:r>
              <a:rPr lang="en-US" altLang="ko-KR" sz="735" dirty="0" err="1"/>
              <a:t>getTourismStatsItem</a:t>
            </a:r>
            <a:r>
              <a:rPr lang="en-US" altLang="ko-KR" sz="735" dirty="0"/>
              <a:t>(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, </a:t>
            </a:r>
            <a:r>
              <a:rPr lang="en-US" altLang="ko-KR" sz="735" dirty="0" err="1"/>
              <a:t>ed_cd</a:t>
            </a:r>
            <a:r>
              <a:rPr lang="en-US" altLang="ko-KR" sz="735" dirty="0"/>
              <a:t>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if (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['response']['header']['</a:t>
            </a:r>
            <a:r>
              <a:rPr lang="en-US" altLang="ko-KR" sz="735" dirty="0" err="1"/>
              <a:t>resultMsg</a:t>
            </a:r>
            <a:r>
              <a:rPr lang="en-US" altLang="ko-KR" sz="735" dirty="0"/>
              <a:t>'] == 'OK'):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#</a:t>
            </a:r>
            <a:r>
              <a:rPr lang="ko-KR" altLang="en-US" sz="735" dirty="0"/>
              <a:t>데이터가 없는 마지막 항목인 경우 </a:t>
            </a:r>
            <a:r>
              <a:rPr lang="en-US" altLang="ko-KR" sz="735" dirty="0"/>
              <a:t>----------------------------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if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 == ‘’: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</a:t>
            </a:r>
            <a:r>
              <a:rPr lang="en-US" altLang="ko-KR" sz="735" dirty="0" err="1"/>
              <a:t>dataEND</a:t>
            </a:r>
            <a:r>
              <a:rPr lang="en-US" altLang="ko-KR" sz="735" dirty="0"/>
              <a:t> = "{0}{1:0&gt;2}".format(str(year), str(month-1))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print("</a:t>
            </a:r>
            <a:r>
              <a:rPr lang="ko-KR" altLang="en-US" sz="735" dirty="0"/>
              <a:t>데이터 없음</a:t>
            </a:r>
            <a:r>
              <a:rPr lang="en-US" altLang="ko-KR" sz="735" dirty="0"/>
              <a:t>.... \n </a:t>
            </a:r>
            <a:r>
              <a:rPr lang="ko-KR" altLang="en-US" sz="735" dirty="0"/>
              <a:t>제공되는 통계 데이터는 </a:t>
            </a:r>
            <a:r>
              <a:rPr lang="en-US" altLang="ko-KR" sz="735" dirty="0"/>
              <a:t>%s</a:t>
            </a:r>
            <a:r>
              <a:rPr lang="ko-KR" altLang="en-US" sz="735" dirty="0"/>
              <a:t>년 </a:t>
            </a:r>
            <a:r>
              <a:rPr lang="en-US" altLang="ko-KR" sz="735" dirty="0"/>
              <a:t>%s</a:t>
            </a:r>
            <a:r>
              <a:rPr lang="ko-KR" altLang="en-US" sz="735" dirty="0"/>
              <a:t>월까지</a:t>
            </a:r>
            <a:endParaRPr lang="en-US" altLang="ko-KR" sz="73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35" dirty="0"/>
              <a:t>                       입니다</a:t>
            </a:r>
            <a:r>
              <a:rPr lang="en-US" altLang="ko-KR" sz="735" dirty="0"/>
              <a:t>." %(</a:t>
            </a:r>
            <a:r>
              <a:rPr lang="en-US" altLang="ko-KR" sz="735" dirty="0" err="1"/>
              <a:t>str</a:t>
            </a:r>
            <a:r>
              <a:rPr lang="en-US" altLang="ko-KR" sz="735" dirty="0"/>
              <a:t>(year), </a:t>
            </a:r>
            <a:r>
              <a:rPr lang="en-US" altLang="ko-KR" sz="735" dirty="0" err="1"/>
              <a:t>str</a:t>
            </a:r>
            <a:r>
              <a:rPr lang="en-US" altLang="ko-KR" sz="735" dirty="0"/>
              <a:t>(month-1)))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break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#jsonData</a:t>
            </a:r>
            <a:r>
              <a:rPr lang="ko-KR" altLang="en-US" sz="735" dirty="0"/>
              <a:t>를 출력하여 확인</a:t>
            </a:r>
            <a:r>
              <a:rPr lang="en-US" altLang="ko-KR" sz="735" dirty="0"/>
              <a:t>...........................................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print(</a:t>
            </a:r>
            <a:r>
              <a:rPr lang="en-US" altLang="ko-KR" sz="735" dirty="0" err="1"/>
              <a:t>json.dumps</a:t>
            </a:r>
            <a:r>
              <a:rPr lang="en-US" altLang="ko-KR" sz="735" dirty="0"/>
              <a:t>(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, indent = 4, </a:t>
            </a:r>
            <a:r>
              <a:rPr lang="en-US" altLang="ko-KR" sz="735" dirty="0" err="1"/>
              <a:t>sort_keys</a:t>
            </a:r>
            <a:r>
              <a:rPr lang="en-US" altLang="ko-KR" sz="735" dirty="0"/>
              <a:t> = True, ensure_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  ascii = False))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 =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['response']['body']['items']['item']['</a:t>
            </a:r>
            <a:r>
              <a:rPr lang="en-US" altLang="ko-KR" sz="735" dirty="0" err="1"/>
              <a:t>natKorNm</a:t>
            </a:r>
            <a:r>
              <a:rPr lang="en-US" altLang="ko-KR" sz="735" dirty="0"/>
              <a:t>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 = </a:t>
            </a:r>
            <a:r>
              <a:rPr lang="en-US" altLang="ko-KR" sz="735" dirty="0" err="1"/>
              <a:t>natName.replace</a:t>
            </a:r>
            <a:r>
              <a:rPr lang="en-US" altLang="ko-KR" sz="735" dirty="0"/>
              <a:t>(' ', ‘’)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num =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['response']['body']['items']['item']['num’]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ed =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['response']['body']['items']['item']['ed’]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print('[ %</a:t>
            </a:r>
            <a:r>
              <a:rPr lang="en-US" altLang="ko-KR" sz="735" dirty="0" err="1"/>
              <a:t>s_%s</a:t>
            </a:r>
            <a:r>
              <a:rPr lang="en-US" altLang="ko-KR" sz="735" dirty="0"/>
              <a:t> : %s ]' %(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num))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print('-----------------------------------------------------’)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jsonResult.append</a:t>
            </a:r>
            <a:r>
              <a:rPr lang="en-US" altLang="ko-KR" sz="735" dirty="0"/>
              <a:t>({'</a:t>
            </a:r>
            <a:r>
              <a:rPr lang="en-US" altLang="ko-KR" sz="735" dirty="0" err="1"/>
              <a:t>nat_name</a:t>
            </a:r>
            <a:r>
              <a:rPr lang="en-US" altLang="ko-KR" sz="735" dirty="0"/>
              <a:t>':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'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': 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                    '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':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'</a:t>
            </a:r>
            <a:r>
              <a:rPr lang="en-US" altLang="ko-KR" sz="735" dirty="0" err="1"/>
              <a:t>visit_cnt</a:t>
            </a:r>
            <a:r>
              <a:rPr lang="en-US" altLang="ko-KR" sz="735" dirty="0"/>
              <a:t>': num})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result.append</a:t>
            </a:r>
            <a:r>
              <a:rPr lang="en-US" altLang="ko-KR" sz="735" dirty="0"/>
              <a:t>([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,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num])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return (</a:t>
            </a:r>
            <a:r>
              <a:rPr lang="en-US" altLang="ko-KR" sz="735" dirty="0" err="1"/>
              <a:t>jsonResult</a:t>
            </a:r>
            <a:r>
              <a:rPr lang="en-US" altLang="ko-KR" sz="735" dirty="0"/>
              <a:t>, result,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ed, </a:t>
            </a:r>
            <a:r>
              <a:rPr lang="en-US" altLang="ko-KR" sz="735" dirty="0" err="1"/>
              <a:t>dataEND</a:t>
            </a:r>
            <a:r>
              <a:rPr lang="en-US" altLang="ko-KR" sz="735" dirty="0"/>
              <a:t>)</a:t>
            </a:r>
          </a:p>
        </p:txBody>
      </p:sp>
      <p:sp>
        <p:nvSpPr>
          <p:cNvPr id="58375" name="내용 개체 틀 2"/>
          <p:cNvSpPr txBox="1">
            <a:spLocks/>
          </p:cNvSpPr>
          <p:nvPr/>
        </p:nvSpPr>
        <p:spPr bwMode="auto">
          <a:xfrm>
            <a:off x="4382691" y="1329929"/>
            <a:ext cx="3835003" cy="361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#[CODE 0]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def main():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jsonResult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print("&lt;&lt; </a:t>
            </a:r>
            <a:r>
              <a:rPr lang="ko-KR" altLang="en-US" sz="750"/>
              <a:t>국내 입국한 외국인의 통계 데이터를 수집합니다</a:t>
            </a:r>
            <a:r>
              <a:rPr lang="en-US" altLang="ko-KR" sz="750"/>
              <a:t>. &gt;&gt;")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nat_cd = input('</a:t>
            </a:r>
            <a:r>
              <a:rPr lang="ko-KR" altLang="en-US" sz="750"/>
              <a:t>국가 코드를 입력하세요</a:t>
            </a:r>
            <a:r>
              <a:rPr lang="en-US" altLang="ko-KR" sz="750"/>
              <a:t>(</a:t>
            </a:r>
            <a:r>
              <a:rPr lang="ko-KR" altLang="en-US" sz="750"/>
              <a:t>중국</a:t>
            </a:r>
            <a:r>
              <a:rPr lang="en-US" altLang="ko-KR" sz="750"/>
              <a:t>: 112 / </a:t>
            </a:r>
            <a:r>
              <a:rPr lang="ko-KR" altLang="en-US" sz="750"/>
              <a:t>일본</a:t>
            </a:r>
            <a:r>
              <a:rPr lang="en-US" altLang="ko-KR" sz="750"/>
              <a:t>: 130 / </a:t>
            </a:r>
            <a:r>
              <a:rPr lang="ko-KR" altLang="en-US" sz="750"/>
              <a:t>미국</a:t>
            </a:r>
            <a:r>
              <a:rPr lang="en-US" altLang="ko-KR" sz="750"/>
              <a:t>: 275) : ‘)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nStartYear = int(input('</a:t>
            </a:r>
            <a:r>
              <a:rPr lang="ko-KR" altLang="en-US" sz="750"/>
              <a:t>데이터를 몇 년부터 수집할까요</a:t>
            </a:r>
            <a:r>
              <a:rPr lang="en-US" altLang="ko-KR" sz="750"/>
              <a:t>? : ‘))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nEndYear = int(input('</a:t>
            </a:r>
            <a:r>
              <a:rPr lang="ko-KR" altLang="en-US" sz="750"/>
              <a:t>데이터를 몇 년까지 수집할까요</a:t>
            </a:r>
            <a:r>
              <a:rPr lang="en-US" altLang="ko-KR" sz="750"/>
              <a:t>? : ‘))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ed_cd = "E" #E : </a:t>
            </a:r>
            <a:r>
              <a:rPr lang="ko-KR" altLang="en-US" sz="750"/>
              <a:t>방한외래관광객</a:t>
            </a:r>
            <a:r>
              <a:rPr lang="en-US" altLang="ko-KR" sz="750"/>
              <a:t>, D : </a:t>
            </a:r>
            <a:r>
              <a:rPr lang="ko-KR" altLang="en-US" sz="750"/>
              <a:t>해외 출국</a:t>
            </a: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jsonResult, result, natName, ed, dataEND = getTourismStatsService(nat_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                        cd, ed_cd, nStartYear, nEndYear) #[CODE 3]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#</a:t>
            </a:r>
            <a:r>
              <a:rPr lang="ko-KR" altLang="en-US" sz="750"/>
              <a:t>파일저장 </a:t>
            </a:r>
            <a:r>
              <a:rPr lang="en-US" altLang="ko-KR" sz="750"/>
              <a:t>1 : json </a:t>
            </a:r>
            <a:r>
              <a:rPr lang="ko-KR" altLang="en-US" sz="750"/>
              <a:t>파일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with open('./%s_%s_%d_%s.json' % (natName, ed, nStartYear, dataEND),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'w’, encoding = 'utf8') as outfile: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jsonFile = json.dumps(jsonResult, indent = 4, sort_keys = True,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                    ensure_ascii = False)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outfile.write(jsonFile)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#</a:t>
            </a:r>
            <a:r>
              <a:rPr lang="ko-KR" altLang="en-US" sz="750"/>
              <a:t>파일저장 </a:t>
            </a:r>
            <a:r>
              <a:rPr lang="en-US" altLang="ko-KR" sz="750"/>
              <a:t>2 : csv </a:t>
            </a:r>
            <a:r>
              <a:rPr lang="ko-KR" altLang="en-US" sz="750"/>
              <a:t>파일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columns = ["</a:t>
            </a:r>
            <a:r>
              <a:rPr lang="ko-KR" altLang="en-US" sz="750"/>
              <a:t>입국자국가</a:t>
            </a:r>
            <a:r>
              <a:rPr lang="en-US" altLang="ko-KR" sz="750"/>
              <a:t>", "</a:t>
            </a:r>
            <a:r>
              <a:rPr lang="ko-KR" altLang="en-US" sz="750"/>
              <a:t>국가코드</a:t>
            </a:r>
            <a:r>
              <a:rPr lang="en-US" altLang="ko-KR" sz="750"/>
              <a:t>", "</a:t>
            </a:r>
            <a:r>
              <a:rPr lang="ko-KR" altLang="en-US" sz="750"/>
              <a:t>입국연월</a:t>
            </a:r>
            <a:r>
              <a:rPr lang="en-US" altLang="ko-KR" sz="750"/>
              <a:t>", "</a:t>
            </a:r>
            <a:r>
              <a:rPr lang="ko-KR" altLang="en-US" sz="750"/>
              <a:t>입국자 수</a:t>
            </a:r>
            <a:r>
              <a:rPr lang="en-US" altLang="ko-KR" sz="750"/>
              <a:t>"]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result_df = pd.DataFrame(result, columns = columns)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result_df.to_csv('./%s_%s_%d_%s.csv' % (natName, ed, nStartYear,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       dataEND), index=False, encoding='cp949')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if __name__ == '__main__':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545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작성한 </a:t>
            </a:r>
            <a:r>
              <a:rPr lang="ko-KR" altLang="en-US" dirty="0" err="1"/>
              <a:t>파이썬</a:t>
            </a:r>
            <a:r>
              <a:rPr lang="ko-KR" altLang="en-US" dirty="0"/>
              <a:t> 파일은 앞에서 생성한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openapi_tour.py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F5 </a:t>
            </a:r>
            <a:r>
              <a:rPr lang="ko-KR" altLang="en-US" dirty="0"/>
              <a:t>를 눌러 실행하면 </a:t>
            </a:r>
            <a:r>
              <a:rPr lang="ko-KR" altLang="en-US" dirty="0" err="1"/>
              <a:t>파이썬</a:t>
            </a:r>
            <a:r>
              <a:rPr lang="ko-KR" altLang="en-US" dirty="0"/>
              <a:t> 셸 창에 값을 입력하라는 메시지가 나타남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국가 코드는 ‘</a:t>
            </a:r>
            <a:r>
              <a:rPr lang="en-US" altLang="ko-KR" dirty="0"/>
              <a:t>112’, </a:t>
            </a:r>
            <a:r>
              <a:rPr lang="ko-KR" altLang="en-US" dirty="0"/>
              <a:t>데이터 수집 시작 연도는 ‘</a:t>
            </a:r>
            <a:r>
              <a:rPr lang="en-US" altLang="ko-KR" dirty="0"/>
              <a:t>2017’, </a:t>
            </a:r>
            <a:r>
              <a:rPr lang="ko-KR" altLang="en-US" dirty="0"/>
              <a:t>데이터 수집 마지막 연도는 ‘</a:t>
            </a:r>
            <a:r>
              <a:rPr lang="en-US" altLang="ko-KR" dirty="0"/>
              <a:t>2020’</a:t>
            </a:r>
            <a:r>
              <a:rPr lang="ko-KR" altLang="en-US" dirty="0"/>
              <a:t>을 각각 입력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수집된 데이터가 </a:t>
            </a:r>
            <a:r>
              <a:rPr lang="ko-KR" altLang="en-US" dirty="0" err="1"/>
              <a:t>파이썬</a:t>
            </a:r>
            <a:r>
              <a:rPr lang="ko-KR" altLang="en-US" dirty="0"/>
              <a:t> 셸 창에 출력되는 것을 확인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실행이 끝나면 </a:t>
            </a:r>
            <a:r>
              <a:rPr lang="en-US" altLang="ko-KR" dirty="0"/>
              <a:t>openapi_tour.py </a:t>
            </a:r>
            <a:r>
              <a:rPr lang="ko-KR" altLang="en-US" dirty="0"/>
              <a:t>파일이 저장된 위치에 </a:t>
            </a:r>
            <a:r>
              <a:rPr lang="en-US" altLang="ko-KR" dirty="0"/>
              <a:t>JSON </a:t>
            </a:r>
            <a:r>
              <a:rPr lang="ko-KR" altLang="en-US" dirty="0"/>
              <a:t>파일과 </a:t>
            </a:r>
            <a:r>
              <a:rPr lang="en-US" altLang="ko-KR" dirty="0"/>
              <a:t>CSV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pic>
        <p:nvPicPr>
          <p:cNvPr id="5939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2463404"/>
            <a:ext cx="2174081" cy="255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23" y="3427810"/>
            <a:ext cx="2406253" cy="143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결과 확인하기</a:t>
            </a:r>
            <a:endParaRPr lang="en-US" altLang="ko-KR" dirty="0"/>
          </a:p>
        </p:txBody>
      </p:sp>
      <p:pic>
        <p:nvPicPr>
          <p:cNvPr id="6042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924050"/>
            <a:ext cx="374689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Previous Session we </a:t>
            </a:r>
            <a:r>
              <a:rPr lang="en-GB" dirty="0"/>
              <a:t>make a rough distinction between:</a:t>
            </a:r>
          </a:p>
          <a:p>
            <a:pPr lvl="1"/>
            <a:r>
              <a:rPr lang="en-GB" dirty="0"/>
              <a:t>Scraping: the actual extraction of data / information from a web page</a:t>
            </a:r>
          </a:p>
          <a:p>
            <a:pPr lvl="1"/>
            <a:r>
              <a:rPr lang="en-GB" dirty="0"/>
              <a:t>Crawling: following hyperlinks on the internet to traverse multiple pages and / or sites</a:t>
            </a:r>
          </a:p>
          <a:p>
            <a:pPr lvl="1"/>
            <a:r>
              <a:rPr lang="en-GB" dirty="0"/>
              <a:t>Search: using (third party) search engines (such as google) automatically to find information on the </a:t>
            </a:r>
            <a:r>
              <a:rPr lang="en-GB" dirty="0" smtClean="0"/>
              <a:t>web</a:t>
            </a:r>
          </a:p>
          <a:p>
            <a:r>
              <a:rPr lang="en-GB" dirty="0"/>
              <a:t>Many tools offer a mix of these</a:t>
            </a: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Imacros</a:t>
            </a:r>
            <a:r>
              <a:rPr lang="en-GB" dirty="0"/>
              <a:t> (imacros.net): https://youtu.be/nA-B8HZkw5g </a:t>
            </a:r>
            <a:endParaRPr lang="en-GB" dirty="0" smtClean="0"/>
          </a:p>
          <a:p>
            <a:pPr lvl="1"/>
            <a:r>
              <a:rPr lang="en-GB" dirty="0" smtClean="0"/>
              <a:t>Available </a:t>
            </a:r>
            <a:r>
              <a:rPr lang="en-GB" dirty="0"/>
              <a:t>for quite some years</a:t>
            </a:r>
          </a:p>
          <a:p>
            <a:pPr lvl="1"/>
            <a:r>
              <a:rPr lang="en-GB" dirty="0"/>
              <a:t>Point and click (record and replay) as well as coding via API (application programming interface)</a:t>
            </a:r>
          </a:p>
          <a:p>
            <a:pPr lvl="1"/>
            <a:r>
              <a:rPr lang="en-GB" dirty="0"/>
              <a:t>Browser add-in as well as standalone program</a:t>
            </a:r>
          </a:p>
          <a:p>
            <a:pPr lvl="1"/>
            <a:r>
              <a:rPr lang="en-GB" dirty="0"/>
              <a:t>Type of functionality: scrape</a:t>
            </a:r>
          </a:p>
          <a:p>
            <a:pPr lvl="1"/>
            <a:r>
              <a:rPr lang="en-GB" dirty="0"/>
              <a:t>Free and commercial version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en-US" altLang="ko-KR" dirty="0" err="1"/>
              <a:t>BeautifulSoup</a:t>
            </a:r>
            <a:r>
              <a:rPr lang="ko-KR" altLang="en-US" dirty="0"/>
              <a:t>과 </a:t>
            </a:r>
            <a:r>
              <a:rPr lang="en-US" altLang="ko-KR" dirty="0" err="1"/>
              <a:t>urllib.request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작업 결과를 저장할 리스트를 준비</a:t>
            </a:r>
            <a:endParaRPr lang="en-US" altLang="ko-KR" dirty="0"/>
          </a:p>
        </p:txBody>
      </p:sp>
      <p:sp>
        <p:nvSpPr>
          <p:cNvPr id="2970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0010" y="1707356"/>
            <a:ext cx="2949178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bs4 import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import </a:t>
            </a:r>
            <a:r>
              <a:rPr lang="en-US" altLang="ko-KR" sz="675" dirty="0" err="1">
                <a:solidFill>
                  <a:prstClr val="black"/>
                </a:solidFill>
              </a:rPr>
              <a:t>urllib.request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0010" y="2665810"/>
            <a:ext cx="2949178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result = []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pic>
        <p:nvPicPr>
          <p:cNvPr id="5" name="Picture 3" descr="\\cbsp.nl\Productie\Secundair\InRo\Werk\Project - ESTP\Screendumps\imacro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26" y="1056173"/>
            <a:ext cx="5653217" cy="40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GB" dirty="0" smtClean="0"/>
              <a:t>Point and Import.io</a:t>
            </a:r>
            <a:r>
              <a:rPr lang="en-GB" dirty="0"/>
              <a:t>/ webscraper.io: youtube.com/</a:t>
            </a:r>
            <a:r>
              <a:rPr lang="en-GB" dirty="0" err="1"/>
              <a:t>watch?v</a:t>
            </a:r>
            <a:r>
              <a:rPr lang="en-GB" dirty="0"/>
              <a:t>=1EI5How6JG4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click </a:t>
            </a:r>
            <a:r>
              <a:rPr lang="en-GB" i="1" dirty="0"/>
              <a:t>and</a:t>
            </a:r>
            <a:r>
              <a:rPr lang="en-GB" dirty="0"/>
              <a:t> coding</a:t>
            </a:r>
          </a:p>
          <a:p>
            <a:pPr lvl="1"/>
            <a:r>
              <a:rPr lang="en-GB" dirty="0"/>
              <a:t>Fully web-based and hosted scraping</a:t>
            </a:r>
          </a:p>
          <a:p>
            <a:pPr lvl="1"/>
            <a:r>
              <a:rPr lang="en-GB" dirty="0"/>
              <a:t>Type of functionality: scrape</a:t>
            </a:r>
          </a:p>
          <a:p>
            <a:pPr lvl="1"/>
            <a:r>
              <a:rPr lang="en-GB" dirty="0"/>
              <a:t>Free and commercial licenses</a:t>
            </a:r>
          </a:p>
          <a:p>
            <a:pPr lvl="1"/>
            <a:r>
              <a:rPr lang="en-GB" dirty="0"/>
              <a:t>Used by some NSI’s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pic>
        <p:nvPicPr>
          <p:cNvPr id="4" name="Picture 2" descr="\\cbsp.nl\Productie\Secundair\InRo\Werk\Project - ESTP\Screendumps\importi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9" y="1243284"/>
            <a:ext cx="6822100" cy="35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pic>
        <p:nvPicPr>
          <p:cNvPr id="4" name="Picture 2" descr="\\cbsp.nl\Productie\Secundair\InRo\Werk\Project - ESTP\Screendumps\importi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35" y="1134146"/>
            <a:ext cx="5821018" cy="37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 smtClean="0"/>
              <a:t>Datatool</a:t>
            </a:r>
            <a:r>
              <a:rPr lang="en-GB" dirty="0" smtClean="0"/>
              <a:t> </a:t>
            </a:r>
            <a:r>
              <a:rPr lang="en-GB" dirty="0"/>
              <a:t>Bar: https://datatoolbar.com/datatoobar30.html</a:t>
            </a:r>
          </a:p>
          <a:p>
            <a:pPr lvl="1"/>
            <a:r>
              <a:rPr lang="en-US" dirty="0" smtClean="0"/>
              <a:t>Browser </a:t>
            </a:r>
            <a:r>
              <a:rPr lang="en-US" dirty="0"/>
              <a:t>extension available for Internet Explorer (now called Microsoft Edge), Mozilla Firefox and Google </a:t>
            </a:r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require any specific technical </a:t>
            </a:r>
            <a:r>
              <a:rPr lang="en-US" dirty="0" smtClean="0"/>
              <a:t>skills</a:t>
            </a:r>
          </a:p>
          <a:p>
            <a:pPr lvl="1"/>
            <a:r>
              <a:rPr lang="en-US" dirty="0"/>
              <a:t>Scraping can be done in the background and does not interrupt other applications</a:t>
            </a:r>
            <a:endParaRPr lang="en-GB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7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496389" y="1463040"/>
            <a:ext cx="489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https://github.com/lorien/awesome-web-scraping</a:t>
            </a:r>
          </a:p>
        </p:txBody>
      </p:sp>
    </p:spTree>
    <p:extLst>
      <p:ext uri="{BB962C8B-B14F-4D97-AF65-F5344CB8AC3E}">
        <p14:creationId xmlns:p14="http://schemas.microsoft.com/office/powerpoint/2010/main" val="40433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Noteworthy Examples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Davis </a:t>
            </a:r>
            <a:r>
              <a:rPr lang="en-US" dirty="0"/>
              <a:t>and Dingell (</a:t>
            </a:r>
            <a:r>
              <a:rPr lang="en-US" dirty="0" smtClean="0"/>
              <a:t>2019): </a:t>
            </a:r>
            <a:r>
              <a:rPr lang="en-US" dirty="0"/>
              <a:t>use Yelp to look racial segregation in consumption (do different races consume different things?) </a:t>
            </a:r>
            <a:endParaRPr lang="en-US" dirty="0" smtClean="0"/>
          </a:p>
          <a:p>
            <a:r>
              <a:rPr lang="en-US" dirty="0" err="1" smtClean="0"/>
              <a:t>Cavallo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Rigobon</a:t>
            </a:r>
            <a:r>
              <a:rPr lang="en-US" dirty="0"/>
              <a:t> (2015): “Billion Prices Project” collects prices from online retailers to look at macro price changing issues; also </a:t>
            </a:r>
            <a:r>
              <a:rPr lang="en-US" dirty="0" err="1"/>
              <a:t>Cavallo</a:t>
            </a:r>
            <a:r>
              <a:rPr lang="en-US" dirty="0"/>
              <a:t> (2015) “Scraped Data and Sticky Prices” </a:t>
            </a:r>
            <a:endParaRPr lang="en-US" dirty="0" smtClean="0"/>
          </a:p>
          <a:p>
            <a:r>
              <a:rPr lang="en-US" dirty="0" err="1" smtClean="0"/>
              <a:t>Halket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Pignatti</a:t>
            </a:r>
            <a:r>
              <a:rPr lang="en-US" dirty="0"/>
              <a:t> (2015): scrape Craigslist to better understand US rental market </a:t>
            </a:r>
            <a:endParaRPr lang="en-US" dirty="0" smtClean="0"/>
          </a:p>
          <a:p>
            <a:r>
              <a:rPr lang="en-US" dirty="0" err="1" smtClean="0"/>
              <a:t>Edleman</a:t>
            </a:r>
            <a:r>
              <a:rPr lang="en-US" dirty="0"/>
              <a:t>, B. “Using Internet Data for Economic Research”, (JEP 2012): useful discussion of many issues </a:t>
            </a:r>
            <a:endParaRPr lang="en-US" dirty="0" smtClean="0"/>
          </a:p>
          <a:p>
            <a:r>
              <a:rPr lang="en-US" dirty="0" err="1" smtClean="0"/>
              <a:t>Hillen</a:t>
            </a:r>
            <a:r>
              <a:rPr lang="en-US" dirty="0"/>
              <a:t> (2019) discuss web scraping as a method for extracting large amounts </a:t>
            </a:r>
            <a:r>
              <a:rPr lang="en-US" dirty="0" smtClean="0"/>
              <a:t>of data </a:t>
            </a:r>
            <a:r>
              <a:rPr lang="en-US" dirty="0"/>
              <a:t>from online </a:t>
            </a:r>
            <a:r>
              <a:rPr lang="en-US" dirty="0" smtClean="0"/>
              <a:t>sources on food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9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Closing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Data / Big Data / Data Analysis</a:t>
            </a:r>
          </a:p>
          <a:p>
            <a:r>
              <a:rPr lang="en-US" cap="all" dirty="0"/>
              <a:t>TRADITIONAL EVIDENCE-BUILDING FOR POLICY </a:t>
            </a:r>
            <a:r>
              <a:rPr lang="en-US" cap="all" dirty="0" smtClean="0"/>
              <a:t>ANALYSIS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Statistical analysis of observational data</a:t>
            </a:r>
          </a:p>
          <a:p>
            <a:pPr lvl="1"/>
            <a:r>
              <a:rPr lang="en-US" dirty="0"/>
              <a:t>Microsimulation</a:t>
            </a:r>
          </a:p>
          <a:p>
            <a:endParaRPr lang="en-US" cap="all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2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Closing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Data / Big Data / Data Analysis</a:t>
            </a:r>
          </a:p>
          <a:p>
            <a:pPr fontAlgn="base"/>
            <a:r>
              <a:rPr lang="en-US" cap="all" dirty="0"/>
              <a:t>THE EXPANDED METHODS OF DATA SCIENCE FOR POLICY ANALYSIS</a:t>
            </a:r>
          </a:p>
          <a:p>
            <a:pPr lvl="1" fontAlgn="base"/>
            <a:r>
              <a:rPr lang="en-US" dirty="0" smtClean="0"/>
              <a:t>Big Data</a:t>
            </a:r>
          </a:p>
          <a:p>
            <a:pPr lvl="1" fontAlgn="base"/>
            <a:r>
              <a:rPr lang="en-US" dirty="0" smtClean="0"/>
              <a:t>Text Analysis</a:t>
            </a:r>
            <a:endParaRPr lang="en-US" dirty="0"/>
          </a:p>
          <a:p>
            <a:pPr lvl="1"/>
            <a:r>
              <a:rPr lang="en-US" dirty="0" smtClean="0"/>
              <a:t>Network analysis</a:t>
            </a:r>
          </a:p>
          <a:p>
            <a:pPr lvl="1"/>
            <a:r>
              <a:rPr lang="en-US" dirty="0"/>
              <a:t>Image analysis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dirty="0"/>
          </a:p>
          <a:p>
            <a:endParaRPr lang="en-US" cap="all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Closing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“Even for public servants who never write code themselves, it will be critical to have enough data science literacy to meaningfully interpret the proliferation of empirical research.”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mindset of a data scientist is tremendously valuable for public servants</a:t>
            </a:r>
          </a:p>
          <a:p>
            <a:endParaRPr lang="en-US" cap="all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6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3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생성하여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➊ </a:t>
            </a:r>
            <a:r>
              <a:rPr lang="en-US" altLang="ko-KR" dirty="0"/>
              <a:t>1~58</a:t>
            </a:r>
            <a:r>
              <a:rPr lang="ko-KR" altLang="en-US" dirty="0"/>
              <a:t>페이지까지 반복해서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설정    ➋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요청하여 응답 받은 웹 페이지 저장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➌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생성 </a:t>
            </a:r>
            <a:r>
              <a:rPr lang="en-US" altLang="ko-KR" dirty="0"/>
              <a:t>                </a:t>
            </a:r>
            <a:r>
              <a:rPr lang="ko-KR" altLang="en-US" dirty="0"/>
              <a:t>➍ </a:t>
            </a:r>
            <a:r>
              <a:rPr lang="en-US" altLang="ko-KR" dirty="0" err="1"/>
              <a:t>tr</a:t>
            </a:r>
            <a:r>
              <a:rPr lang="en-US" altLang="ko-KR" dirty="0"/>
              <a:t> </a:t>
            </a:r>
            <a:r>
              <a:rPr lang="ko-KR" altLang="en-US" dirty="0"/>
              <a:t>태그 하위의 </a:t>
            </a:r>
            <a:r>
              <a:rPr lang="en-US" altLang="ko-KR" dirty="0"/>
              <a:t>td </a:t>
            </a:r>
            <a:r>
              <a:rPr lang="ko-KR" altLang="en-US" dirty="0"/>
              <a:t>태그 중에서 필요한 항목만 추출하여 </a:t>
            </a:r>
            <a:r>
              <a:rPr lang="en-US" altLang="ko-KR" dirty="0"/>
              <a:t>result </a:t>
            </a:r>
            <a:r>
              <a:rPr lang="ko-KR" altLang="en-US" dirty="0"/>
              <a:t>리스트에 추가 저장</a:t>
            </a:r>
            <a:endParaRPr lang="en-US" altLang="ko-KR" dirty="0"/>
          </a:p>
        </p:txBody>
      </p:sp>
      <p:sp>
        <p:nvSpPr>
          <p:cNvPr id="3174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0010" y="2139554"/>
            <a:ext cx="4913709" cy="2591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for page in range(1,59):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Hollys_url</a:t>
            </a:r>
            <a:r>
              <a:rPr lang="en-US" altLang="ko-KR" sz="675" dirty="0">
                <a:solidFill>
                  <a:prstClr val="black"/>
                </a:solidFill>
              </a:rPr>
              <a:t> = 'https://www.hollys.co.kr/store/korea/korStore.do?pageNo=%d&amp;sido=&amp;gugun=&amp;store=' %page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print(</a:t>
            </a:r>
            <a:r>
              <a:rPr lang="en-US" altLang="ko-KR" sz="675" dirty="0" err="1">
                <a:solidFill>
                  <a:prstClr val="black"/>
                </a:solidFill>
              </a:rPr>
              <a:t>Hollys_url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html = </a:t>
            </a:r>
            <a:r>
              <a:rPr lang="en-US" altLang="ko-KR" sz="675" dirty="0" err="1">
                <a:solidFill>
                  <a:prstClr val="black"/>
                </a:solidFill>
              </a:rPr>
              <a:t>urllib.request.urlopen</a:t>
            </a:r>
            <a:r>
              <a:rPr lang="en-US" altLang="ko-KR" sz="675" dirty="0">
                <a:solidFill>
                  <a:prstClr val="black"/>
                </a:solidFill>
              </a:rPr>
              <a:t>(</a:t>
            </a:r>
            <a:r>
              <a:rPr lang="en-US" altLang="ko-KR" sz="675" dirty="0" err="1">
                <a:solidFill>
                  <a:prstClr val="black"/>
                </a:solidFill>
              </a:rPr>
              <a:t>Hollys_url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soupHollys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r>
              <a:rPr lang="en-US" altLang="ko-KR" sz="675" dirty="0">
                <a:solidFill>
                  <a:prstClr val="black"/>
                </a:solidFill>
              </a:rPr>
              <a:t>(html, '</a:t>
            </a:r>
            <a:r>
              <a:rPr lang="en-US" altLang="ko-KR" sz="675" dirty="0" err="1">
                <a:solidFill>
                  <a:prstClr val="black"/>
                </a:solidFill>
              </a:rPr>
              <a:t>html.parser</a:t>
            </a:r>
            <a:r>
              <a:rPr lang="en-US" altLang="ko-KR" sz="675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tag_tbody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soupHollys.find</a:t>
            </a:r>
            <a:r>
              <a:rPr lang="en-US" altLang="ko-KR" sz="675" dirty="0">
                <a:solidFill>
                  <a:prstClr val="black"/>
                </a:solidFill>
              </a:rPr>
              <a:t>('</a:t>
            </a:r>
            <a:r>
              <a:rPr lang="en-US" altLang="ko-KR" sz="675" dirty="0" err="1">
                <a:solidFill>
                  <a:prstClr val="black"/>
                </a:solidFill>
              </a:rPr>
              <a:t>tbody</a:t>
            </a:r>
            <a:r>
              <a:rPr lang="en-US" altLang="ko-KR" sz="675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for store in </a:t>
            </a:r>
            <a:r>
              <a:rPr lang="en-US" altLang="ko-KR" sz="675" dirty="0" err="1">
                <a:solidFill>
                  <a:prstClr val="black"/>
                </a:solidFill>
              </a:rPr>
              <a:t>tag_tbody.find_all</a:t>
            </a:r>
            <a:r>
              <a:rPr lang="en-US" altLang="ko-KR" sz="675" dirty="0">
                <a:solidFill>
                  <a:prstClr val="black"/>
                </a:solidFill>
              </a:rPr>
              <a:t>('tr’):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if </a:t>
            </a:r>
            <a:r>
              <a:rPr lang="en-US" altLang="ko-KR" sz="675" dirty="0" err="1">
                <a:solidFill>
                  <a:prstClr val="black"/>
                </a:solidFill>
              </a:rPr>
              <a:t>len</a:t>
            </a:r>
            <a:r>
              <a:rPr lang="en-US" altLang="ko-KR" sz="675" dirty="0">
                <a:solidFill>
                  <a:prstClr val="black"/>
                </a:solidFill>
              </a:rPr>
              <a:t>(store) &lt;= 3: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   break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store.find_all</a:t>
            </a:r>
            <a:r>
              <a:rPr lang="en-US" altLang="ko-KR" sz="675" dirty="0">
                <a:solidFill>
                  <a:prstClr val="black"/>
                </a:solidFill>
              </a:rPr>
              <a:t>('td’)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[1].string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store_sido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[5].string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result.append</a:t>
            </a:r>
            <a:r>
              <a:rPr lang="en-US" altLang="ko-KR" sz="675" dirty="0">
                <a:solidFill>
                  <a:prstClr val="black"/>
                </a:solidFill>
              </a:rPr>
              <a:t>([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]+[</a:t>
            </a:r>
            <a:r>
              <a:rPr lang="en-US" altLang="ko-KR" sz="675" dirty="0" err="1">
                <a:solidFill>
                  <a:prstClr val="black"/>
                </a:solidFill>
              </a:rPr>
              <a:t>store_sido</a:t>
            </a:r>
            <a:r>
              <a:rPr lang="en-US" altLang="ko-KR" sz="675" dirty="0">
                <a:solidFill>
                  <a:prstClr val="black"/>
                </a:solidFill>
              </a:rPr>
              <a:t>]+[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r>
              <a:rPr lang="en-US" altLang="ko-KR" sz="675" dirty="0">
                <a:solidFill>
                  <a:prstClr val="black"/>
                </a:solidFill>
              </a:rPr>
              <a:t>]+[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r>
              <a:rPr lang="en-US" altLang="ko-KR" sz="675" dirty="0">
                <a:solidFill>
                  <a:prstClr val="black"/>
                </a:solidFill>
              </a:rPr>
              <a:t>]) [Enter]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[Enter]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https://www.hollys.co.kr/store/korea/korStore.do?pageNo=1&amp;sido=&amp;gugun=&amp;store=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https://www.hollys.co.kr/store/korea/korStore.do?pageNo=2&amp;sido=&amp;gugun=&amp;store=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…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https://www.hollys.co.kr/store/korea/korStore.do?pageNo=58&amp;sido=&amp;gugun=&amp;store=</a:t>
            </a:r>
          </a:p>
        </p:txBody>
      </p:sp>
    </p:spTree>
    <p:extLst>
      <p:ext uri="{BB962C8B-B14F-4D97-AF65-F5344CB8AC3E}">
        <p14:creationId xmlns:p14="http://schemas.microsoft.com/office/powerpoint/2010/main" val="30191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23249</TotalTime>
  <Words>6996</Words>
  <Application>Microsoft Office PowerPoint</Application>
  <PresentationFormat>화면 슬라이드 쇼(16:9)</PresentationFormat>
  <Paragraphs>1298</Paragraphs>
  <Slides>89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7" baseType="lpstr">
      <vt:lpstr>HelveticaNeue-Roman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Working with Web Data and APIs-2</vt:lpstr>
      <vt:lpstr>PowerPoint 프레젠테이션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PowerPoint 프레젠테이션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Web Scraping Tools</vt:lpstr>
      <vt:lpstr>Web Scraping Tools</vt:lpstr>
      <vt:lpstr>Web Scraping Tools</vt:lpstr>
      <vt:lpstr>Web Scraping Tools</vt:lpstr>
      <vt:lpstr>Web Scraping Tools</vt:lpstr>
      <vt:lpstr>Web Scraping Tools</vt:lpstr>
      <vt:lpstr>Web Scraping Tools</vt:lpstr>
      <vt:lpstr>Web Scraping Tools</vt:lpstr>
      <vt:lpstr>Noteworthy Examples</vt:lpstr>
      <vt:lpstr>Closing</vt:lpstr>
      <vt:lpstr>Closing</vt:lpstr>
      <vt:lpstr>Closing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Moon Byunggeor</cp:lastModifiedBy>
  <cp:revision>45</cp:revision>
  <dcterms:modified xsi:type="dcterms:W3CDTF">2021-10-06T02:37:11Z</dcterms:modified>
</cp:coreProperties>
</file>