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3" r:id="rId9"/>
    <p:sldId id="32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07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9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5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63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24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616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7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73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18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0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8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077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98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6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922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2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3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89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41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2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54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5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Record </a:t>
            </a:r>
            <a:r>
              <a:rPr lang="en-US" dirty="0" smtClean="0"/>
              <a:t>Linkage-1</a:t>
            </a:r>
            <a:br>
              <a:rPr lang="en-US" dirty="0" smtClean="0"/>
            </a:br>
            <a:r>
              <a:rPr lang="en-US" sz="2800" dirty="0" smtClean="0"/>
              <a:t>Preprocessing Concept/Indexing Blocking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Byunggeor Moon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To ﬁnd all possible links between two data </a:t>
            </a:r>
            <a:r>
              <a:rPr lang="en-US" dirty="0" smtClean="0"/>
              <a:t>sets</a:t>
            </a:r>
          </a:p>
          <a:p>
            <a:pPr lvl="1"/>
            <a:r>
              <a:rPr lang="en-US" dirty="0"/>
              <a:t>compare each record of the ﬁrst data set with each record </a:t>
            </a:r>
            <a:r>
              <a:rPr lang="en-US" dirty="0" smtClean="0"/>
              <a:t>of the </a:t>
            </a:r>
            <a:r>
              <a:rPr lang="en-US" dirty="0"/>
              <a:t>second data </a:t>
            </a:r>
            <a:r>
              <a:rPr lang="en-US" dirty="0" smtClean="0"/>
              <a:t>set- complexity increase </a:t>
            </a:r>
            <a:r>
              <a:rPr lang="en-US" dirty="0" err="1" smtClean="0"/>
              <a:t>quadratically</a:t>
            </a:r>
            <a:r>
              <a:rPr lang="en-US" dirty="0" smtClean="0"/>
              <a:t> with the size of the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Indexing </a:t>
            </a:r>
            <a:r>
              <a:rPr lang="en-US" dirty="0"/>
              <a:t>or blocking, which creates subsets of </a:t>
            </a:r>
            <a:r>
              <a:rPr lang="en-US" dirty="0" smtClean="0"/>
              <a:t>similar records </a:t>
            </a:r>
            <a:r>
              <a:rPr lang="en-US" dirty="0"/>
              <a:t>and reduces the total number of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/>
              <a:t>The outcome of the matching step is a set of predicted </a:t>
            </a:r>
            <a:r>
              <a:rPr lang="en-US" dirty="0" smtClean="0"/>
              <a:t>links—record </a:t>
            </a:r>
            <a:r>
              <a:rPr lang="en-US" dirty="0"/>
              <a:t>pairs that are likely to correspond to the same </a:t>
            </a:r>
            <a:r>
              <a:rPr lang="en-US" dirty="0" smtClean="0"/>
              <a:t>entity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5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ﬁnal stage of the record linkage process </a:t>
            </a:r>
            <a:r>
              <a:rPr lang="en-US" dirty="0" smtClean="0"/>
              <a:t>is to </a:t>
            </a:r>
            <a:r>
              <a:rPr lang="en-US" dirty="0"/>
              <a:t>evaluate the result and estimate the resulting error </a:t>
            </a:r>
            <a:r>
              <a:rPr lang="en-US" dirty="0" smtClean="0"/>
              <a:t>rates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Unlike other </a:t>
            </a:r>
            <a:r>
              <a:rPr lang="en-US" dirty="0"/>
              <a:t>areas of application for predictive algorithms, ground </a:t>
            </a:r>
            <a:r>
              <a:rPr lang="en-US" dirty="0" smtClean="0"/>
              <a:t>truth or </a:t>
            </a:r>
            <a:r>
              <a:rPr lang="en-US" dirty="0"/>
              <a:t>gold standard data sets are rarely available. </a:t>
            </a:r>
            <a:endParaRPr lang="en-US" dirty="0" smtClean="0"/>
          </a:p>
          <a:p>
            <a:pPr lvl="1"/>
            <a:r>
              <a:rPr lang="en-US" dirty="0"/>
              <a:t>The only way </a:t>
            </a:r>
            <a:r>
              <a:rPr lang="en-US" dirty="0" smtClean="0"/>
              <a:t>to create </a:t>
            </a:r>
            <a:r>
              <a:rPr lang="en-US" dirty="0"/>
              <a:t>a reliable truth data set sometimes is through an </a:t>
            </a:r>
            <a:r>
              <a:rPr lang="en-US" dirty="0" smtClean="0"/>
              <a:t>expensive clerical </a:t>
            </a:r>
            <a:r>
              <a:rPr lang="en-US" dirty="0"/>
              <a:t>review process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error rates must be </a:t>
            </a:r>
            <a:r>
              <a:rPr lang="en-US" dirty="0" smtClean="0"/>
              <a:t>estimated- 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29376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Develop </a:t>
            </a:r>
            <a:r>
              <a:rPr lang="en-US" dirty="0"/>
              <a:t>a well-speciﬁed reason for linking the data </a:t>
            </a:r>
            <a:r>
              <a:rPr lang="en-US" dirty="0" smtClean="0"/>
              <a:t>sets</a:t>
            </a:r>
            <a:endParaRPr lang="en-US" dirty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a loss function to proxy the cost of false </a:t>
            </a:r>
            <a:r>
              <a:rPr lang="en-US" dirty="0" smtClean="0"/>
              <a:t>negative matches </a:t>
            </a:r>
            <a:r>
              <a:rPr lang="en-US" dirty="0"/>
              <a:t>versus false positive matches that can be used to </a:t>
            </a:r>
            <a:r>
              <a:rPr lang="en-US" dirty="0" smtClean="0"/>
              <a:t>guide match </a:t>
            </a:r>
            <a:r>
              <a:rPr lang="en-US" dirty="0"/>
              <a:t>decisions.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coverage </a:t>
            </a:r>
            <a:r>
              <a:rPr lang="en-US" dirty="0" smtClean="0"/>
              <a:t>of the </a:t>
            </a:r>
            <a:r>
              <a:rPr lang="en-US" dirty="0"/>
              <a:t>diﬀerent data sets being linked because diﬀerences in </a:t>
            </a:r>
            <a:r>
              <a:rPr lang="en-US" dirty="0" smtClean="0"/>
              <a:t>coverage may </a:t>
            </a:r>
            <a:r>
              <a:rPr lang="en-US" dirty="0"/>
              <a:t>result in bias in the linked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Example) Linking Twitter Data and  Sample Base Survey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can happen? Youth Bias</a:t>
            </a:r>
          </a:p>
          <a:p>
            <a:pPr lvl="1"/>
            <a:endParaRPr lang="en-US" dirty="0" smtClean="0"/>
          </a:p>
          <a:p>
            <a:r>
              <a:rPr lang="en-US" dirty="0"/>
              <a:t>Example) </a:t>
            </a:r>
            <a:r>
              <a:rPr lang="en-US" dirty="0" smtClean="0"/>
              <a:t>Measures in different data sets</a:t>
            </a:r>
          </a:p>
          <a:p>
            <a:pPr lvl="1"/>
            <a:r>
              <a:rPr lang="en-US" dirty="0"/>
              <a:t>occupational classiﬁcation vs job </a:t>
            </a:r>
            <a:r>
              <a:rPr lang="en-US" dirty="0" smtClean="0"/>
              <a:t>title vs current position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 smtClean="0"/>
              <a:t>Example</a:t>
            </a:r>
            <a:r>
              <a:rPr lang="en-US" dirty="0"/>
              <a:t>) Employment and earnings outcomes </a:t>
            </a:r>
            <a:r>
              <a:rPr lang="en-US" dirty="0" smtClean="0"/>
              <a:t>of doctoral recipients(Science)</a:t>
            </a:r>
          </a:p>
          <a:p>
            <a:pPr lvl="1"/>
            <a:r>
              <a:rPr lang="en-US" dirty="0"/>
              <a:t>Match UMETRICS data on doctoral recipients to </a:t>
            </a:r>
            <a:r>
              <a:rPr lang="en-US" dirty="0" smtClean="0"/>
              <a:t>Census </a:t>
            </a:r>
            <a:r>
              <a:rPr lang="en-US" dirty="0"/>
              <a:t>data on earnings and employment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20% of the </a:t>
            </a:r>
            <a:r>
              <a:rPr lang="en-US" dirty="0"/>
              <a:t>doctoral recipients </a:t>
            </a:r>
            <a:r>
              <a:rPr lang="en-US" dirty="0" smtClean="0"/>
              <a:t>not matched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have a job in the US/ </a:t>
            </a:r>
            <a:r>
              <a:rPr lang="en-US" dirty="0" smtClean="0"/>
              <a:t>Starts </a:t>
            </a:r>
            <a:r>
              <a:rPr lang="en-US" dirty="0"/>
              <a:t>up a business / </a:t>
            </a:r>
            <a:r>
              <a:rPr lang="en-US" dirty="0" smtClean="0"/>
              <a:t>Uniquely </a:t>
            </a:r>
            <a:r>
              <a:rPr lang="en-US" dirty="0"/>
              <a:t>match him/her to </a:t>
            </a:r>
            <a:r>
              <a:rPr lang="en-US" dirty="0" smtClean="0"/>
              <a:t>a Census </a:t>
            </a:r>
            <a:r>
              <a:rPr lang="en-US" dirty="0"/>
              <a:t>Bureau record</a:t>
            </a:r>
            <a:endParaRPr lang="en-US" dirty="0" smtClean="0"/>
          </a:p>
          <a:p>
            <a:pPr lvl="1"/>
            <a:r>
              <a:rPr lang="en-US" dirty="0" smtClean="0"/>
              <a:t>What to do?- Accept bias and explain</a:t>
            </a:r>
          </a:p>
        </p:txBody>
      </p:sp>
    </p:spTree>
    <p:extLst>
      <p:ext uri="{BB962C8B-B14F-4D97-AF65-F5344CB8AC3E}">
        <p14:creationId xmlns:p14="http://schemas.microsoft.com/office/powerpoint/2010/main" val="38482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1562629"/>
            <a:ext cx="2691828" cy="29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One approach is to compare all data units from ﬁle A with all units in ﬁle B and classify all of the comparison </a:t>
            </a:r>
            <a:r>
              <a:rPr lang="en-US" dirty="0" smtClean="0"/>
              <a:t>outcomes </a:t>
            </a:r>
          </a:p>
          <a:p>
            <a:pPr lvl="1"/>
            <a:r>
              <a:rPr lang="en-US" dirty="0" smtClean="0"/>
              <a:t>Perfect world-Link or </a:t>
            </a:r>
            <a:r>
              <a:rPr lang="en-US" dirty="0" err="1" smtClean="0"/>
              <a:t>Nonlink</a:t>
            </a:r>
            <a:r>
              <a:rPr lang="en-US" dirty="0" smtClean="0"/>
              <a:t> decided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likely to </a:t>
            </a:r>
            <a:r>
              <a:rPr lang="en-US" dirty="0" smtClean="0"/>
              <a:t>be noise </a:t>
            </a:r>
            <a:r>
              <a:rPr lang="en-US" dirty="0"/>
              <a:t>in the variables that are common to both data sets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identiﬁers must </a:t>
            </a:r>
            <a:r>
              <a:rPr lang="en-US" dirty="0" smtClean="0"/>
              <a:t>be preprocessed </a:t>
            </a:r>
            <a:r>
              <a:rPr lang="en-US" dirty="0"/>
              <a:t>before they can be compared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36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Preprocessing-Complex and </a:t>
            </a:r>
            <a:r>
              <a:rPr lang="en-US" dirty="0"/>
              <a:t>Time Consuming-“hands-on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requires judgment and cannot be eﬀectively automated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ﬁrst step in record linkage is to develop link </a:t>
            </a:r>
            <a:r>
              <a:rPr lang="en-US" dirty="0" smtClean="0"/>
              <a:t>keys</a:t>
            </a:r>
          </a:p>
          <a:p>
            <a:endParaRPr lang="en-US" dirty="0" smtClean="0"/>
          </a:p>
          <a:p>
            <a:pPr lvl="1"/>
            <a:r>
              <a:rPr lang="en-US" dirty="0"/>
              <a:t> ﬁrst and last name, address, birth date, and </a:t>
            </a:r>
            <a:r>
              <a:rPr lang="en-US" dirty="0" smtClean="0"/>
              <a:t>sex-</a:t>
            </a:r>
            <a:r>
              <a:rPr lang="en-US" dirty="0"/>
              <a:t>Administrative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identiﬁers must </a:t>
            </a:r>
            <a:r>
              <a:rPr lang="en-US" dirty="0" smtClean="0"/>
              <a:t>be preprocessed </a:t>
            </a:r>
            <a:r>
              <a:rPr lang="en-US" dirty="0"/>
              <a:t>before they can be </a:t>
            </a:r>
            <a:r>
              <a:rPr lang="en-US" dirty="0" smtClean="0"/>
              <a:t>compared</a:t>
            </a:r>
          </a:p>
          <a:p>
            <a:pPr lvl="1"/>
            <a:r>
              <a:rPr lang="en-US" dirty="0" smtClean="0"/>
              <a:t>PLUTO DATA</a:t>
            </a:r>
          </a:p>
          <a:p>
            <a:pPr lvl="1"/>
            <a:r>
              <a:rPr lang="en-US" dirty="0" smtClean="0"/>
              <a:t>Firm ID</a:t>
            </a:r>
          </a:p>
        </p:txBody>
      </p:sp>
    </p:spTree>
    <p:extLst>
      <p:ext uri="{BB962C8B-B14F-4D97-AF65-F5344CB8AC3E}">
        <p14:creationId xmlns:p14="http://schemas.microsoft.com/office/powerpoint/2010/main" val="2709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Some Rules for Identifying Fields</a:t>
            </a:r>
          </a:p>
          <a:p>
            <a:pPr lvl="1"/>
            <a:r>
              <a:rPr lang="en-US" dirty="0"/>
              <a:t> exhibit a </a:t>
            </a:r>
            <a:r>
              <a:rPr lang="en-US" dirty="0" smtClean="0"/>
              <a:t>wider range </a:t>
            </a:r>
            <a:r>
              <a:rPr lang="en-US" dirty="0"/>
              <a:t>of values are more </a:t>
            </a:r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Names&gt; Sex or Year of Birth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Complex link keys like addresses can be broken down into </a:t>
            </a:r>
            <a:r>
              <a:rPr lang="en-US" dirty="0" smtClean="0"/>
              <a:t>components </a:t>
            </a:r>
            <a:r>
              <a:rPr lang="en-US" dirty="0"/>
              <a:t>so that the components can be compared independently </a:t>
            </a:r>
            <a:r>
              <a:rPr lang="en-US" dirty="0" smtClean="0"/>
              <a:t>of one </a:t>
            </a:r>
            <a:r>
              <a:rPr lang="en-US" dirty="0"/>
              <a:t>another</a:t>
            </a:r>
            <a:endParaRPr lang="en-US" dirty="0" smtClean="0"/>
          </a:p>
          <a:p>
            <a:pPr lvl="1"/>
            <a:r>
              <a:rPr lang="en-US" dirty="0" smtClean="0"/>
              <a:t>1600 or Penn Ave&lt; 1600 Penn Ave</a:t>
            </a:r>
          </a:p>
          <a:p>
            <a:pPr lvl="1"/>
            <a:r>
              <a:rPr lang="ko-KR" altLang="en-US" dirty="0" smtClean="0"/>
              <a:t>혜화동 산 </a:t>
            </a:r>
            <a:r>
              <a:rPr lang="en-US" altLang="ko-KR" dirty="0" smtClean="0"/>
              <a:t>52</a:t>
            </a:r>
            <a:r>
              <a:rPr lang="ko-KR" altLang="en-US" dirty="0" smtClean="0"/>
              <a:t>길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혜화동 산 </a:t>
            </a:r>
            <a:r>
              <a:rPr lang="en-US" altLang="ko-KR" dirty="0" smtClean="0"/>
              <a:t>52</a:t>
            </a:r>
            <a:r>
              <a:rPr lang="ko-KR" altLang="en-US" dirty="0" smtClean="0"/>
              <a:t>길</a:t>
            </a:r>
            <a:r>
              <a:rPr lang="en-US" altLang="ko-KR" dirty="0" smtClean="0"/>
              <a:t>-Generate Unique ID using two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Preprocessing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13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Example) Legal Name or Nickname vs First Name</a:t>
            </a:r>
          </a:p>
          <a:p>
            <a:pPr lvl="1"/>
            <a:r>
              <a:rPr lang="en-US" dirty="0" smtClean="0"/>
              <a:t>If legal and Nick name are identical-Then double counted</a:t>
            </a:r>
          </a:p>
          <a:p>
            <a:pPr lvl="1"/>
            <a:r>
              <a:rPr lang="en-US" dirty="0"/>
              <a:t>If legal and Nick name are </a:t>
            </a:r>
            <a:r>
              <a:rPr lang="en-US" dirty="0" smtClean="0"/>
              <a:t>different-Unfairly Penalize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Preprocessing Purpose</a:t>
            </a:r>
          </a:p>
          <a:p>
            <a:pPr lvl="1"/>
            <a:r>
              <a:rPr lang="en-US" dirty="0"/>
              <a:t>correct for issues in data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account for the diﬀerent ways that the input ﬁles were generate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Big data diﬀers from survey data in that it is typically </a:t>
            </a:r>
            <a:r>
              <a:rPr lang="en-US" dirty="0" smtClean="0"/>
              <a:t>necessary to </a:t>
            </a:r>
            <a:r>
              <a:rPr lang="en-US" dirty="0"/>
              <a:t>combine data from multiple sources to get a complete </a:t>
            </a:r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Computer </a:t>
            </a:r>
            <a:r>
              <a:rPr lang="en-US" dirty="0"/>
              <a:t>scientists tend </a:t>
            </a:r>
            <a:r>
              <a:rPr lang="en-US" dirty="0" smtClean="0"/>
              <a:t>to simply </a:t>
            </a:r>
            <a:r>
              <a:rPr lang="en-US" dirty="0"/>
              <a:t>“mash” data sets </a:t>
            </a:r>
            <a:r>
              <a:rPr lang="en-US" dirty="0" smtClean="0"/>
              <a:t>together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scientists are </a:t>
            </a:r>
            <a:r>
              <a:rPr lang="en-US" dirty="0" smtClean="0"/>
              <a:t>rightfully concerned </a:t>
            </a:r>
            <a:r>
              <a:rPr lang="en-US" dirty="0"/>
              <a:t>about issues of missing links, duplicative links, </a:t>
            </a:r>
            <a:r>
              <a:rPr lang="en-US" dirty="0" smtClean="0"/>
              <a:t>and erroneous </a:t>
            </a:r>
            <a:r>
              <a:rPr lang="en-US" dirty="0"/>
              <a:t>links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5512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Challenge </a:t>
            </a:r>
            <a:r>
              <a:rPr lang="en-US" dirty="0"/>
              <a:t>to consider when comparing the </a:t>
            </a:r>
            <a:r>
              <a:rPr lang="en-US" dirty="0" smtClean="0"/>
              <a:t>records in </a:t>
            </a:r>
            <a:r>
              <a:rPr lang="en-US" dirty="0"/>
              <a:t>two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100 </a:t>
            </a:r>
            <a:r>
              <a:rPr lang="en-US" dirty="0" smtClean="0"/>
              <a:t>records in </a:t>
            </a:r>
            <a:r>
              <a:rPr lang="en-US" dirty="0"/>
              <a:t>the ﬁrst and 100 records in the second </a:t>
            </a:r>
            <a:r>
              <a:rPr lang="en-US" dirty="0" smtClean="0"/>
              <a:t>ﬁle</a:t>
            </a:r>
          </a:p>
          <a:p>
            <a:pPr lvl="1"/>
            <a:r>
              <a:rPr lang="en-US" dirty="0" smtClean="0"/>
              <a:t>10,000 possible comparisons</a:t>
            </a:r>
          </a:p>
          <a:p>
            <a:pPr lvl="1"/>
            <a:r>
              <a:rPr lang="en-US" dirty="0" smtClean="0"/>
              <a:t>Spend the bulk of </a:t>
            </a:r>
            <a:r>
              <a:rPr lang="en-US" dirty="0"/>
              <a:t>time  comparing records that are </a:t>
            </a:r>
            <a:r>
              <a:rPr lang="en-US" dirty="0" smtClean="0"/>
              <a:t>not matches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/>
              <a:t>techniques that determine which of the </a:t>
            </a:r>
            <a:r>
              <a:rPr lang="en-US" dirty="0" smtClean="0"/>
              <a:t>possible </a:t>
            </a:r>
            <a:r>
              <a:rPr lang="en-US" dirty="0"/>
              <a:t>comparisons will be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Blocking is popular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Blocking</a:t>
            </a:r>
          </a:p>
          <a:p>
            <a:pPr lvl="1"/>
            <a:r>
              <a:rPr lang="en-US" dirty="0"/>
              <a:t>construct a “blocking key” for each record by concatenating </a:t>
            </a:r>
            <a:r>
              <a:rPr lang="en-US" dirty="0" smtClean="0"/>
              <a:t>ﬁelds or </a:t>
            </a:r>
            <a:r>
              <a:rPr lang="en-US" dirty="0"/>
              <a:t>parts of </a:t>
            </a:r>
            <a:r>
              <a:rPr lang="en-US" dirty="0" smtClean="0"/>
              <a:t>ﬁelds</a:t>
            </a:r>
          </a:p>
          <a:p>
            <a:pPr lvl="1"/>
            <a:r>
              <a:rPr lang="en-US" dirty="0"/>
              <a:t>Two records with identical blocking keys </a:t>
            </a:r>
            <a:r>
              <a:rPr lang="en-US" dirty="0" smtClean="0"/>
              <a:t>are said </a:t>
            </a:r>
            <a:r>
              <a:rPr lang="en-US" dirty="0"/>
              <a:t>to be in the same block, and only records in the same </a:t>
            </a:r>
            <a:r>
              <a:rPr lang="en-US" dirty="0" smtClean="0"/>
              <a:t>block are compared</a:t>
            </a:r>
          </a:p>
          <a:p>
            <a:pPr lvl="1"/>
            <a:r>
              <a:rPr lang="en-US" dirty="0" smtClean="0"/>
              <a:t>Fuzzy String 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/>
              <a:t>techniques that determine which of the </a:t>
            </a:r>
            <a:r>
              <a:rPr lang="en-US" dirty="0" smtClean="0"/>
              <a:t>possible </a:t>
            </a:r>
            <a:r>
              <a:rPr lang="en-US" dirty="0"/>
              <a:t>comparisons will be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Blocking is popular method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Blocking</a:t>
            </a:r>
          </a:p>
          <a:p>
            <a:pPr lvl="1"/>
            <a:r>
              <a:rPr lang="en-US" dirty="0"/>
              <a:t>construct a “blocking key” for each record by concatenating </a:t>
            </a:r>
            <a:r>
              <a:rPr lang="en-US" dirty="0" smtClean="0"/>
              <a:t>ﬁelds or </a:t>
            </a:r>
            <a:r>
              <a:rPr lang="en-US" dirty="0"/>
              <a:t>parts of </a:t>
            </a:r>
            <a:r>
              <a:rPr lang="en-US" dirty="0" smtClean="0"/>
              <a:t>ﬁelds</a:t>
            </a:r>
          </a:p>
          <a:p>
            <a:pPr lvl="1"/>
            <a:r>
              <a:rPr lang="en-US" dirty="0"/>
              <a:t>Two records with identical blocking keys </a:t>
            </a:r>
            <a:r>
              <a:rPr lang="en-US" dirty="0" smtClean="0"/>
              <a:t>are said </a:t>
            </a:r>
            <a:r>
              <a:rPr lang="en-US" dirty="0"/>
              <a:t>to be in the same block, and only records in the same </a:t>
            </a:r>
            <a:r>
              <a:rPr lang="en-US" dirty="0" smtClean="0"/>
              <a:t>block are compared</a:t>
            </a:r>
          </a:p>
          <a:p>
            <a:pPr lvl="1"/>
            <a:r>
              <a:rPr lang="en-US" dirty="0" smtClean="0"/>
              <a:t>Fuzzy String comparator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Example)</a:t>
            </a:r>
          </a:p>
          <a:p>
            <a:pPr lvl="1"/>
            <a:r>
              <a:rPr lang="en-US" dirty="0" smtClean="0"/>
              <a:t>First Character of Last Name and  </a:t>
            </a:r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r>
              <a:rPr lang="en-US" dirty="0"/>
              <a:t>reduces the total number </a:t>
            </a:r>
            <a:r>
              <a:rPr lang="en-US" dirty="0" smtClean="0"/>
              <a:t>of comparisons </a:t>
            </a:r>
            <a:r>
              <a:rPr lang="en-US" dirty="0"/>
              <a:t>by only comparing those individuals in the two ﬁles who live in </a:t>
            </a:r>
            <a:r>
              <a:rPr lang="en-US" dirty="0" smtClean="0"/>
              <a:t>the same </a:t>
            </a:r>
            <a:r>
              <a:rPr lang="en-US" dirty="0"/>
              <a:t>locality and whose last names begin with the same </a:t>
            </a:r>
            <a:r>
              <a:rPr lang="en-US" dirty="0" smtClean="0"/>
              <a:t>letter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Considerations</a:t>
            </a:r>
          </a:p>
          <a:p>
            <a:pPr lvl="1"/>
            <a:r>
              <a:rPr lang="en-US" dirty="0"/>
              <a:t>the choice of blocking key creates a potential bias -individuals whose last name </a:t>
            </a:r>
            <a:r>
              <a:rPr lang="en-US" dirty="0" smtClean="0"/>
              <a:t>changed or </a:t>
            </a:r>
            <a:r>
              <a:rPr lang="en-US" dirty="0"/>
              <a:t>who moved</a:t>
            </a:r>
          </a:p>
          <a:p>
            <a:pPr lvl="1"/>
            <a:r>
              <a:rPr lang="en-US" dirty="0"/>
              <a:t>implicit assumption that the included ﬁelds </a:t>
            </a:r>
            <a:r>
              <a:rPr lang="en-US" dirty="0" smtClean="0"/>
              <a:t>will not </a:t>
            </a:r>
            <a:r>
              <a:rPr lang="en-US" dirty="0"/>
              <a:t>have typos or other data entry </a:t>
            </a:r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Indexing and Blocking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9750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/>
              <a:t>One simple strategy for dealing </a:t>
            </a:r>
            <a:r>
              <a:rPr lang="en-US" dirty="0" smtClean="0"/>
              <a:t>with imperfect </a:t>
            </a:r>
            <a:r>
              <a:rPr lang="en-US" dirty="0"/>
              <a:t>blocking keys is to implement multiple rounds of blocking and </a:t>
            </a:r>
            <a:r>
              <a:rPr lang="en-US" dirty="0" smtClean="0"/>
              <a:t>matching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Tolerant Approach</a:t>
            </a:r>
          </a:p>
          <a:p>
            <a:pPr lvl="1"/>
            <a:r>
              <a:rPr lang="en-US" dirty="0"/>
              <a:t>one may use clustering algorithms </a:t>
            </a:r>
            <a:r>
              <a:rPr lang="en-US" dirty="0" smtClean="0"/>
              <a:t>to identify </a:t>
            </a:r>
            <a:r>
              <a:rPr lang="en-US" dirty="0"/>
              <a:t>sets of similar records. In this approach an index key, </a:t>
            </a:r>
            <a:r>
              <a:rPr lang="en-US" dirty="0" smtClean="0"/>
              <a:t>which is </a:t>
            </a:r>
            <a:r>
              <a:rPr lang="en-US" dirty="0"/>
              <a:t>analogous to the blocking key above, is generated for both data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distance function </a:t>
            </a:r>
            <a:r>
              <a:rPr lang="en-US" dirty="0"/>
              <a:t>must be chosen and pairwise distances computed for </a:t>
            </a:r>
            <a:r>
              <a:rPr lang="en-US" dirty="0" smtClean="0"/>
              <a:t>all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Big data oﬀers social scientists great opportunities to bring </a:t>
            </a:r>
            <a:r>
              <a:rPr lang="en-US" dirty="0" smtClean="0"/>
              <a:t>together many </a:t>
            </a:r>
            <a:r>
              <a:rPr lang="en-US" dirty="0"/>
              <a:t>diﬀerent types of data, from many diﬀerent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diﬀerent data sets provides new ways of creating </a:t>
            </a:r>
            <a:r>
              <a:rPr lang="en-US" dirty="0" smtClean="0"/>
              <a:t>population frames </a:t>
            </a:r>
            <a:r>
              <a:rPr lang="en-US" dirty="0"/>
              <a:t>that are generated from the digital traces of human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/>
              <a:t>Combining information from diﬀerent sources about an </a:t>
            </a:r>
            <a:r>
              <a:rPr lang="en-US" dirty="0" smtClean="0"/>
              <a:t>individual, business</a:t>
            </a:r>
            <a:r>
              <a:rPr lang="en-US" dirty="0"/>
              <a:t>, or geographic entity means that the social scientist </a:t>
            </a:r>
            <a:r>
              <a:rPr lang="en-US" dirty="0" smtClean="0"/>
              <a:t>must determine </a:t>
            </a:r>
            <a:r>
              <a:rPr lang="en-US" dirty="0"/>
              <a:t>whether or not two entities on two diﬀerent ﬁles are </a:t>
            </a:r>
            <a:r>
              <a:rPr lang="en-US" dirty="0" smtClean="0"/>
              <a:t>the same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Motivation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Determination </a:t>
            </a:r>
            <a:r>
              <a:rPr lang="en-US" dirty="0"/>
              <a:t>is not </a:t>
            </a:r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David </a:t>
            </a:r>
            <a:r>
              <a:rPr lang="en-US" dirty="0"/>
              <a:t>A. Miller from Stanford, </a:t>
            </a:r>
            <a:r>
              <a:rPr lang="en-US" dirty="0" smtClean="0"/>
              <a:t>CA vs David </a:t>
            </a:r>
            <a:r>
              <a:rPr lang="en-US" dirty="0"/>
              <a:t>Andrew </a:t>
            </a:r>
            <a:r>
              <a:rPr lang="en-US" dirty="0" smtClean="0"/>
              <a:t>Miller from </a:t>
            </a:r>
            <a:r>
              <a:rPr lang="en-US" dirty="0"/>
              <a:t>Fairhaven, </a:t>
            </a:r>
            <a:r>
              <a:rPr lang="en-US" dirty="0" smtClean="0"/>
              <a:t>NJ</a:t>
            </a:r>
          </a:p>
          <a:p>
            <a:pPr lvl="1"/>
            <a:r>
              <a:rPr lang="ko-KR" altLang="en-US" dirty="0" smtClean="0"/>
              <a:t>서울 김민수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서울 김민수 </a:t>
            </a:r>
            <a:r>
              <a:rPr lang="en-US" altLang="ko-KR" dirty="0" smtClean="0"/>
              <a:t>in Credit Data</a:t>
            </a:r>
          </a:p>
          <a:p>
            <a:pPr lvl="1"/>
            <a:r>
              <a:rPr lang="ko-KR" altLang="en-US" dirty="0" smtClean="0"/>
              <a:t>삼성</a:t>
            </a:r>
            <a:r>
              <a:rPr lang="en-US" altLang="ko-KR" dirty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삼성전자</a:t>
            </a:r>
            <a:endParaRPr lang="en-US" altLang="ko-KR" dirty="0" smtClean="0"/>
          </a:p>
          <a:p>
            <a:r>
              <a:rPr lang="en-US" dirty="0" smtClean="0"/>
              <a:t>Poor </a:t>
            </a:r>
            <a:r>
              <a:rPr lang="en-US" dirty="0"/>
              <a:t>record linkage decisions can be </a:t>
            </a:r>
            <a:r>
              <a:rPr lang="en-US" dirty="0" smtClean="0"/>
              <a:t>substantial</a:t>
            </a:r>
          </a:p>
          <a:p>
            <a:pPr lvl="1"/>
            <a:r>
              <a:rPr lang="en-US" dirty="0"/>
              <a:t>12% of business revenues are lost due to bad </a:t>
            </a:r>
            <a:r>
              <a:rPr lang="en-US" dirty="0" smtClean="0"/>
              <a:t>linkages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Failure </a:t>
            </a:r>
            <a:r>
              <a:rPr lang="en-US" dirty="0"/>
              <a:t>to match travelers to a “known </a:t>
            </a:r>
            <a:r>
              <a:rPr lang="en-US" dirty="0" smtClean="0"/>
              <a:t>terrorist</a:t>
            </a:r>
          </a:p>
          <a:p>
            <a:pPr lvl="1"/>
            <a:r>
              <a:rPr lang="en-US" dirty="0"/>
              <a:t> innocent citizens </a:t>
            </a:r>
            <a:r>
              <a:rPr lang="en-US" dirty="0" smtClean="0"/>
              <a:t>being detained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2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to existing </a:t>
            </a:r>
            <a:r>
              <a:rPr lang="en-US" dirty="0" smtClean="0"/>
              <a:t>data sources </a:t>
            </a:r>
            <a:r>
              <a:rPr lang="en-US" dirty="0"/>
              <a:t>to solve </a:t>
            </a:r>
            <a:r>
              <a:rPr lang="en-US" dirty="0" smtClean="0"/>
              <a:t>a measurement </a:t>
            </a:r>
            <a:r>
              <a:rPr lang="en-US" dirty="0"/>
              <a:t>need instead of implementing a </a:t>
            </a:r>
            <a:r>
              <a:rPr lang="en-US" dirty="0" smtClean="0"/>
              <a:t>new survey </a:t>
            </a:r>
            <a:r>
              <a:rPr lang="en-US" dirty="0"/>
              <a:t>results in cost </a:t>
            </a:r>
            <a:r>
              <a:rPr lang="en-US" dirty="0" smtClean="0"/>
              <a:t>savings</a:t>
            </a:r>
          </a:p>
          <a:p>
            <a:pPr marL="114300" lvl="0" indent="0">
              <a:buNone/>
            </a:pPr>
            <a:endParaRPr lang="en-US" dirty="0" smtClean="0"/>
          </a:p>
          <a:p>
            <a:pPr lvl="0"/>
            <a:r>
              <a:rPr lang="en-US" dirty="0"/>
              <a:t>a new </a:t>
            </a:r>
            <a:r>
              <a:rPr lang="en-US" dirty="0" smtClean="0"/>
              <a:t>survey may </a:t>
            </a:r>
            <a:r>
              <a:rPr lang="en-US" dirty="0"/>
              <a:t>not be </a:t>
            </a:r>
            <a:r>
              <a:rPr lang="en-US" dirty="0" smtClean="0"/>
              <a:t>possible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Record linkage can be used to compensate for data </a:t>
            </a:r>
            <a:r>
              <a:rPr lang="en-US" altLang="ko-KR" dirty="0" smtClean="0"/>
              <a:t>quality issue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If a large number of observations for a particular ﬁeld </a:t>
            </a:r>
            <a:r>
              <a:rPr lang="en-US" dirty="0" smtClean="0"/>
              <a:t>are missing</a:t>
            </a:r>
            <a:r>
              <a:rPr lang="en-US" dirty="0"/>
              <a:t>, it may be possible to link to another data source to ﬁll in the missing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Ex) </a:t>
            </a:r>
            <a:r>
              <a:rPr lang="en-US" dirty="0" smtClean="0"/>
              <a:t>Survey without Income-administrative </a:t>
            </a:r>
            <a:r>
              <a:rPr lang="en-US" dirty="0"/>
              <a:t>list with income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Record linkage is often used to create new longitudinal data sets by linking the same entities over time</a:t>
            </a:r>
            <a:endParaRPr lang="en-US" dirty="0" smtClean="0"/>
          </a:p>
          <a:p>
            <a:pPr lvl="1"/>
            <a:r>
              <a:rPr lang="en-US" dirty="0"/>
              <a:t>create a combined </a:t>
            </a:r>
            <a:r>
              <a:rPr lang="en-US" dirty="0" smtClean="0"/>
              <a:t>data set </a:t>
            </a:r>
            <a:r>
              <a:rPr lang="en-US" dirty="0"/>
              <a:t>that is richer in coverage and measurement than any of </a:t>
            </a:r>
            <a:r>
              <a:rPr lang="en-US" dirty="0" smtClean="0"/>
              <a:t>the individual </a:t>
            </a:r>
            <a:r>
              <a:rPr lang="en-US" dirty="0"/>
              <a:t>data sources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is straightforward if each entity has a </a:t>
            </a:r>
            <a:r>
              <a:rPr lang="en-US" dirty="0" smtClean="0"/>
              <a:t>corresponding unique </a:t>
            </a:r>
            <a:r>
              <a:rPr lang="en-US" dirty="0"/>
              <a:t>identiﬁer that appears in the data sets to be </a:t>
            </a:r>
            <a:r>
              <a:rPr lang="en-US" dirty="0" smtClean="0"/>
              <a:t>linked</a:t>
            </a:r>
            <a:endParaRPr lang="en-US" dirty="0"/>
          </a:p>
          <a:p>
            <a:pPr lvl="1"/>
            <a:r>
              <a:rPr lang="en-US" dirty="0" smtClean="0"/>
              <a:t>Social Security Number</a:t>
            </a:r>
          </a:p>
          <a:p>
            <a:pPr lvl="1"/>
            <a:r>
              <a:rPr lang="ko-KR" altLang="en-US" dirty="0" smtClean="0"/>
              <a:t>주민등록번호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사업자등록번호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납세자 번호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3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If there is no unique identiﬁer available, then the task of </a:t>
            </a:r>
            <a:r>
              <a:rPr lang="en-US" dirty="0" smtClean="0"/>
              <a:t>identifying </a:t>
            </a:r>
            <a:r>
              <a:rPr lang="en-US" dirty="0"/>
              <a:t>unique entities is challenging. </a:t>
            </a:r>
            <a:endParaRPr lang="en-US" dirty="0" smtClean="0"/>
          </a:p>
          <a:p>
            <a:pPr lvl="1"/>
            <a:r>
              <a:rPr lang="en-US" altLang="ko-KR" dirty="0"/>
              <a:t> names, addresses, or dates </a:t>
            </a:r>
            <a:r>
              <a:rPr lang="en-US" altLang="ko-KR" dirty="0" smtClean="0"/>
              <a:t>of birth</a:t>
            </a:r>
          </a:p>
          <a:p>
            <a:pPr lvl="1"/>
            <a:r>
              <a:rPr lang="ko-KR" altLang="en-US" dirty="0" err="1" smtClean="0"/>
              <a:t>시군구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행정동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0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Linking Data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en-US" altLang="ko-KR" dirty="0" smtClean="0"/>
          </a:p>
          <a:p>
            <a:r>
              <a:rPr lang="en-US" dirty="0"/>
              <a:t>The problem is further complicated by poor data quality </a:t>
            </a:r>
            <a:r>
              <a:rPr lang="en-US" dirty="0" smtClean="0"/>
              <a:t>and duplicate records / more </a:t>
            </a:r>
            <a:r>
              <a:rPr lang="en-US" dirty="0"/>
              <a:t>important in the context of </a:t>
            </a:r>
            <a:r>
              <a:rPr lang="en-US" dirty="0" smtClean="0"/>
              <a:t>big data</a:t>
            </a:r>
          </a:p>
          <a:p>
            <a:pPr lvl="1"/>
            <a:r>
              <a:rPr lang="en-US" dirty="0"/>
              <a:t>input errors (typos, </a:t>
            </a:r>
            <a:r>
              <a:rPr lang="en-US" dirty="0" smtClean="0"/>
              <a:t>misspellings, truncation</a:t>
            </a:r>
            <a:r>
              <a:rPr lang="en-US" dirty="0"/>
              <a:t>, extraneous letters, abbreviations, and missing values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diﬀerences in the way variables are coded between </a:t>
            </a:r>
            <a:r>
              <a:rPr lang="en-US" dirty="0" smtClean="0"/>
              <a:t>the two </a:t>
            </a:r>
            <a:r>
              <a:rPr lang="en-US" dirty="0"/>
              <a:t>data sets (age versus date of birth, for example)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3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23748</TotalTime>
  <Words>1281</Words>
  <Application>Microsoft Office PowerPoint</Application>
  <PresentationFormat>화면 슬라이드 쇼(16:9)</PresentationFormat>
  <Paragraphs>164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Record Linkage-1 Preprocessing Concept/Indexing Blocking</vt:lpstr>
      <vt:lpstr>Motivation</vt:lpstr>
      <vt:lpstr>Motivation</vt:lpstr>
      <vt:lpstr>Motivation</vt:lpstr>
      <vt:lpstr>Introduction </vt:lpstr>
      <vt:lpstr>Introduction </vt:lpstr>
      <vt:lpstr>Linking Data</vt:lpstr>
      <vt:lpstr>Linking Data</vt:lpstr>
      <vt:lpstr>Linking Data</vt:lpstr>
      <vt:lpstr>Linking Data</vt:lpstr>
      <vt:lpstr>Linking Data</vt:lpstr>
      <vt:lpstr>Linking Data</vt:lpstr>
      <vt:lpstr>Linking Data</vt:lpstr>
      <vt:lpstr>Linking Data</vt:lpstr>
      <vt:lpstr>Preprocessing Data</vt:lpstr>
      <vt:lpstr>Preprocessing Data</vt:lpstr>
      <vt:lpstr>Preprocessing Data</vt:lpstr>
      <vt:lpstr>Preprocessing Data</vt:lpstr>
      <vt:lpstr>Preprocessing Data</vt:lpstr>
      <vt:lpstr>Indexing and Blocking</vt:lpstr>
      <vt:lpstr>Indexing and Blocking</vt:lpstr>
      <vt:lpstr>Indexing and Blocking</vt:lpstr>
      <vt:lpstr>Indexing and Blocking</vt:lpstr>
      <vt:lpstr>Indexing and Blocking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Moon Byunggeor</cp:lastModifiedBy>
  <cp:revision>51</cp:revision>
  <dcterms:modified xsi:type="dcterms:W3CDTF">2021-10-06T02:35:45Z</dcterms:modified>
</cp:coreProperties>
</file>