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420" r:id="rId38"/>
    <p:sldId id="422" r:id="rId39"/>
    <p:sldId id="421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63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3" r:id="rId72"/>
    <p:sldId id="455" r:id="rId73"/>
    <p:sldId id="454" r:id="rId74"/>
    <p:sldId id="456" r:id="rId75"/>
    <p:sldId id="457" r:id="rId76"/>
    <p:sldId id="458" r:id="rId77"/>
    <p:sldId id="459" r:id="rId78"/>
    <p:sldId id="460" r:id="rId79"/>
    <p:sldId id="461" r:id="rId80"/>
    <p:sldId id="462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BE6E8-613E-4667-8B36-FD7F8541BAA6}" v="3" dt="2021-11-17T03:10:52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9713-45A4-4E99-A6EC-EFE24EA2EA8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5469E-49E5-4EF9-A6BA-3B53E5B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56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991D24A-1758-42F6-AAC2-B89996F4D6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1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2AAE-2F41-48C5-93E1-449FEDB3E8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D788-E27B-49D6-8717-994DB36B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텍스트 분석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3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en-US" altLang="ko-KR" dirty="0"/>
              <a:t>[Excel</a:t>
            </a:r>
            <a:r>
              <a:rPr lang="ko-KR" altLang="en-US" dirty="0"/>
              <a:t>저장</a:t>
            </a:r>
            <a:r>
              <a:rPr lang="en-US" altLang="ko-KR" dirty="0"/>
              <a:t>]</a:t>
            </a:r>
            <a:r>
              <a:rPr lang="ko-KR" altLang="en-US" dirty="0"/>
              <a:t>을 선택 → 버튼을 클릭한 뒤 파일을 저장</a:t>
            </a:r>
            <a:endParaRPr lang="en-US" altLang="ko-KR" dirty="0"/>
          </a:p>
        </p:txBody>
      </p:sp>
      <p:pic>
        <p:nvPicPr>
          <p:cNvPr id="2150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9" y="2276475"/>
            <a:ext cx="37433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다음 페이지로 이동하여 이전 과정을 반복</a:t>
            </a:r>
            <a:endParaRPr lang="en-US" altLang="ko-KR" dirty="0"/>
          </a:p>
        </p:txBody>
      </p:sp>
      <p:pic>
        <p:nvPicPr>
          <p:cNvPr id="2253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2420939"/>
            <a:ext cx="60991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06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다운로드한 폴더를 확인</a:t>
            </a:r>
            <a:endParaRPr lang="en-US" altLang="ko-KR" dirty="0"/>
          </a:p>
        </p:txBody>
      </p:sp>
      <p:pic>
        <p:nvPicPr>
          <p:cNvPr id="2355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205038"/>
            <a:ext cx="35528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6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시작 전 저장한 엑셀 파일을 열어 데이터를 확인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2400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생성한 뒤 다운로드한 </a:t>
            </a:r>
            <a:r>
              <a:rPr lang="en-US" altLang="ko-KR" dirty="0" err="1"/>
              <a:t>myCabinetExcelData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10</a:t>
            </a:r>
            <a:r>
              <a:rPr lang="ko-KR" altLang="en-US" dirty="0"/>
              <a:t>개를 이동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노트북을 실행하고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폴더로 이동한 뒤 </a:t>
            </a:r>
            <a:r>
              <a:rPr lang="en-US" altLang="ko-KR" dirty="0"/>
              <a:t>[New]-[Python 3]</a:t>
            </a:r>
            <a:r>
              <a:rPr lang="ko-KR" altLang="en-US" dirty="0"/>
              <a:t>을 선택해 파일을 새로 생성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2458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898650"/>
            <a:ext cx="33607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6" y="4848226"/>
            <a:ext cx="359886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‘</a:t>
            </a:r>
            <a:r>
              <a:rPr lang="en-US" altLang="ko-KR" dirty="0"/>
              <a:t>Untitled’</a:t>
            </a:r>
            <a:r>
              <a:rPr lang="ko-KR" altLang="en-US" dirty="0"/>
              <a:t>를 클릭하고 ‘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영어단어분석’을</a:t>
            </a:r>
            <a:r>
              <a:rPr lang="ko-KR" altLang="en-US" dirty="0"/>
              <a:t> 입력한 뒤 버튼을 클릭하여 </a:t>
            </a:r>
            <a:r>
              <a:rPr lang="ko-KR" altLang="en-US" dirty="0" err="1"/>
              <a:t>파이썬</a:t>
            </a:r>
            <a:r>
              <a:rPr lang="ko-KR" altLang="en-US" dirty="0"/>
              <a:t> 파일 이름을 변경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패키지 설치하기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matplotlib</a:t>
            </a:r>
            <a:r>
              <a:rPr lang="ko-KR" altLang="en-US" dirty="0"/>
              <a:t>와 </a:t>
            </a:r>
            <a:r>
              <a:rPr lang="en-US" altLang="ko-KR" dirty="0" err="1"/>
              <a:t>wordcloud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25605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5729288"/>
            <a:ext cx="31686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146301"/>
            <a:ext cx="3862388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640014" y="5089525"/>
          <a:ext cx="3984625" cy="5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3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635251" y="1916114"/>
          <a:ext cx="4252913" cy="259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3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pandas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re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functools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r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educe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nltk.tokenize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word_tokenize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nltk.corpus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nltk.stem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collections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Counter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matplotlib.pyplo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t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plt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STOPWORDS,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pic>
        <p:nvPicPr>
          <p:cNvPr id="2765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276475"/>
            <a:ext cx="489585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14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병합할 엑셀 파일 이름 </a:t>
            </a:r>
            <a:r>
              <a:rPr lang="en-US" altLang="ko-KR" dirty="0"/>
              <a:t>10</a:t>
            </a:r>
            <a:r>
              <a:rPr lang="ko-KR" altLang="en-US" dirty="0"/>
              <a:t>개를 리스트에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/>
              <a:t>: 10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711450" y="2219326"/>
          <a:ext cx="4586288" cy="26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glob.glob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('8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_data/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*.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0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(1).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(2).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(3).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(4).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(5).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(6).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(7).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(8).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(9).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_data\\myCabinetExcelData.xls']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07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파일을 읽어서 하나의 데이터프레임으로 병합하고 </a:t>
            </a:r>
            <a:r>
              <a:rPr lang="en-US" altLang="ko-KR" dirty="0"/>
              <a:t>CSV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600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640014" y="2420939"/>
          <a:ext cx="4656137" cy="30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[]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저장할 리스트 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file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pd.read_excel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(file)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[0]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작업 내용 확인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9" y="3560764"/>
            <a:ext cx="39385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61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657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있는 파일 이름을 이용해 엑셀 파일을 읽어오고</a:t>
            </a:r>
            <a:r>
              <a:rPr lang="en-US" altLang="ko-KR" sz="800" dirty="0" err="1">
                <a:solidFill>
                  <a:srgbClr val="258BCD"/>
                </a:solidFill>
              </a:rPr>
              <a:t>pd.read_excel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  <a:r>
              <a:rPr lang="ko-KR" altLang="en-US" dirty="0"/>
              <a:t>파일 내용을 </a:t>
            </a:r>
            <a:r>
              <a:rPr lang="en-US" altLang="ko-KR" dirty="0" err="1"/>
              <a:t>all_files_data</a:t>
            </a:r>
            <a:r>
              <a:rPr lang="ko-KR" altLang="en-US" dirty="0"/>
              <a:t>에 </a:t>
            </a:r>
            <a:r>
              <a:rPr lang="en-US" altLang="ko-KR" dirty="0"/>
              <a:t>   </a:t>
            </a:r>
          </a:p>
          <a:p>
            <a:pPr marL="628650" lvl="3" indent="0">
              <a:buNone/>
              <a:defRPr/>
            </a:pPr>
            <a:r>
              <a:rPr lang="ko-KR" altLang="en-US" dirty="0"/>
              <a:t>        추가하는</a:t>
            </a:r>
            <a:r>
              <a:rPr lang="en-US" altLang="ko-KR" sz="800" dirty="0">
                <a:solidFill>
                  <a:srgbClr val="258BCD"/>
                </a:solidFill>
              </a:rPr>
              <a:t>append( )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리스트의 원소 </a:t>
            </a:r>
            <a:r>
              <a:rPr lang="ko-KR" altLang="en-US" dirty="0" err="1"/>
              <a:t>갯수만큼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10</a:t>
            </a:r>
            <a:r>
              <a:rPr lang="ko-KR" altLang="en-US" dirty="0"/>
              <a:t>개 파일에 대해 반복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 </a:t>
            </a:r>
            <a:r>
              <a:rPr lang="en-US" altLang="ko-KR" dirty="0" err="1"/>
              <a:t>all_files_data</a:t>
            </a:r>
            <a:r>
              <a:rPr lang="ko-KR" altLang="en-US" dirty="0"/>
              <a:t>를 세로축을 기준으로</a:t>
            </a:r>
            <a:r>
              <a:rPr lang="en-US" altLang="ko-KR" sz="900" dirty="0">
                <a:solidFill>
                  <a:srgbClr val="258BCD"/>
                </a:solidFill>
              </a:rPr>
              <a:t>axis=0</a:t>
            </a:r>
            <a:r>
              <a:rPr lang="en-US" altLang="ko-KR" dirty="0"/>
              <a:t> </a:t>
            </a:r>
            <a:r>
              <a:rPr lang="ko-KR" altLang="en-US" dirty="0"/>
              <a:t>병합하여 </a:t>
            </a:r>
            <a:r>
              <a:rPr lang="en-US" altLang="ko-KR" dirty="0" err="1"/>
              <a:t>all_files_data_concat</a:t>
            </a:r>
            <a:r>
              <a:rPr lang="en-US" altLang="ko-KR" dirty="0"/>
              <a:t> </a:t>
            </a:r>
            <a:r>
              <a:rPr lang="ko-KR" altLang="en-US" dirty="0"/>
              <a:t>리스트 에 저장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r>
              <a:rPr lang="en-US" altLang="ko-KR" sz="900" dirty="0" err="1">
                <a:solidFill>
                  <a:srgbClr val="258BCD"/>
                </a:solidFill>
              </a:rPr>
              <a:t>to_csv</a:t>
            </a:r>
            <a:endParaRPr lang="en-US" altLang="ko-KR" sz="900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11450" y="1860551"/>
          <a:ext cx="5545138" cy="30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axis = 0,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ignore_index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True)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 indent="0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buNone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all_files_data_concat.to_csv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_data/riss_bigdata.csv', encoding = 'utf-8', index = False)</a:t>
                      </a:r>
                      <a:endParaRPr kumimoji="0" lang="en-US" altLang="ko-KR" sz="9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3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2444751"/>
            <a:ext cx="4752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2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628776"/>
            <a:ext cx="518477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9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657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수집한 데이터에서 제목을 추출하여 </a:t>
            </a:r>
            <a:r>
              <a:rPr lang="ko-KR" altLang="en-US" dirty="0" err="1"/>
              <a:t>전처리를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sz="400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의 컬럼 중에서 분석에 사용할 ‘제목’ 컬럼만 추출해 </a:t>
            </a:r>
            <a:r>
              <a:rPr lang="en-US" altLang="ko-KR" dirty="0" err="1"/>
              <a:t>all_title</a:t>
            </a:r>
            <a:r>
              <a:rPr lang="en-US" altLang="ko-KR" dirty="0"/>
              <a:t> 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[7]</a:t>
            </a:r>
            <a:r>
              <a:rPr lang="en-US" altLang="ko-KR" dirty="0"/>
              <a:t>: </a:t>
            </a:r>
            <a:r>
              <a:rPr lang="ko-KR" altLang="en-US" dirty="0"/>
              <a:t>전처리 작업을 위해 </a:t>
            </a:r>
            <a:r>
              <a:rPr lang="en-US" altLang="ko-KR" dirty="0" err="1"/>
              <a:t>nltk.corpus</a:t>
            </a:r>
            <a:r>
              <a:rPr lang="ko-KR" altLang="en-US" dirty="0"/>
              <a:t>에서 제공하는 영어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stopwords.words</a:t>
            </a:r>
            <a:r>
              <a:rPr lang="en-US" altLang="ko-KR" sz="800" dirty="0">
                <a:solidFill>
                  <a:srgbClr val="258BCD"/>
                </a:solidFill>
              </a:rPr>
              <a:t>("</a:t>
            </a:r>
            <a:r>
              <a:rPr lang="en-US" altLang="ko-KR" sz="800" dirty="0" err="1">
                <a:solidFill>
                  <a:srgbClr val="258BCD"/>
                </a:solidFill>
              </a:rPr>
              <a:t>english</a:t>
            </a:r>
            <a:r>
              <a:rPr lang="en-US" altLang="ko-KR" sz="800" dirty="0">
                <a:solidFill>
                  <a:srgbClr val="258BCD"/>
                </a:solidFill>
              </a:rPr>
              <a:t>")</a:t>
            </a:r>
            <a:r>
              <a:rPr lang="ko-KR" altLang="en-US" dirty="0"/>
              <a:t>를 불러와서 저장 </a:t>
            </a:r>
            <a:r>
              <a:rPr lang="en-US" altLang="ko-KR" dirty="0"/>
              <a:t>  </a:t>
            </a:r>
          </a:p>
          <a:p>
            <a:pPr marL="628650" lvl="3" indent="0">
              <a:buNone/>
              <a:defRPr/>
            </a:pPr>
            <a:r>
              <a:rPr lang="ko-KR" altLang="en-US" dirty="0"/>
              <a:t>         그 후</a:t>
            </a:r>
            <a:r>
              <a:rPr lang="en-US" altLang="ko-KR" dirty="0"/>
              <a:t>, </a:t>
            </a:r>
            <a:r>
              <a:rPr lang="ko-KR" altLang="en-US" dirty="0"/>
              <a:t>표제어 추출 작업을 제공하는 </a:t>
            </a:r>
            <a:r>
              <a:rPr lang="en-US" altLang="ko-KR" dirty="0" err="1"/>
              <a:t>WordNetLemmatizer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4400" y="2860675"/>
            <a:ext cx="4343400" cy="297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7797800" y="2846389"/>
            <a:ext cx="0" cy="299402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640013" y="2205038"/>
          <a:ext cx="5543550" cy="346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0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1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2	Guest Editorial: Big Data Analytics and the Web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3	Guest Editorial: Special Issue on Big Scholar 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4	2016 Index IEEE Transactions on Big Data Vol. 2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995	Architecting Time-Critical Big-Data Systems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996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997	Guest Editorial: Big Data Infrastructure I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998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999	Speed Up Big Data Analytics by Unveiling the S...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Name: 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, Length: 1000, </a:t>
                      </a:r>
                      <a:r>
                        <a:rPr lang="en-US" altLang="ko-KR" sz="900" dirty="0" err="1">
                          <a:solidFill>
                            <a:prstClr val="black"/>
                          </a:solidFill>
                        </a:rPr>
                        <a:t>dtype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: object</a:t>
                      </a:r>
                      <a:endParaRPr kumimoji="0" lang="en-US" altLang="ko-KR" sz="900" b="1" i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stopwords.words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english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"))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5657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[8]</a:t>
            </a:r>
            <a:r>
              <a:rPr lang="en-US" altLang="ko-KR" dirty="0"/>
              <a:t>: </a:t>
            </a:r>
            <a:r>
              <a:rPr lang="en-US" altLang="ko-KR" dirty="0" err="1"/>
              <a:t>all_title</a:t>
            </a:r>
            <a:r>
              <a:rPr lang="ko-KR" altLang="en-US" dirty="0"/>
              <a:t>의 제목에 대해 </a:t>
            </a:r>
            <a:r>
              <a:rPr lang="ko-KR" altLang="en-US" dirty="0" err="1"/>
              <a:t>정규식으로</a:t>
            </a:r>
            <a:r>
              <a:rPr lang="ko-KR" altLang="en-US" dirty="0"/>
              <a:t> 만든 규칙을 적용하여 알파벳 으로 시작하지 않는 단어</a:t>
            </a:r>
            <a:r>
              <a:rPr lang="en-US" altLang="ko-KR" sz="800" dirty="0">
                <a:solidFill>
                  <a:srgbClr val="258BCD"/>
                </a:solidFill>
              </a:rPr>
              <a:t>"[^a-</a:t>
            </a:r>
            <a:r>
              <a:rPr lang="en-US" altLang="ko-KR" sz="800" dirty="0" err="1">
                <a:solidFill>
                  <a:srgbClr val="258BCD"/>
                </a:solidFill>
              </a:rPr>
              <a:t>zA</a:t>
            </a:r>
            <a:r>
              <a:rPr lang="en-US" altLang="ko-KR" sz="800" dirty="0">
                <a:solidFill>
                  <a:srgbClr val="258BCD"/>
                </a:solidFill>
              </a:rPr>
              <a:t>-Z]+"</a:t>
            </a:r>
            <a:r>
              <a:rPr lang="ko-KR" altLang="en-US" dirty="0"/>
              <a:t>는 공백으로 </a:t>
            </a:r>
            <a:r>
              <a:rPr lang="en-US" altLang="ko-KR" dirty="0"/>
              <a:t> </a:t>
            </a:r>
          </a:p>
          <a:p>
            <a:pPr marL="628650" lvl="3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치환하여</a:t>
            </a:r>
            <a:r>
              <a:rPr lang="en-US" altLang="ko-KR" sz="800" dirty="0" err="1">
                <a:solidFill>
                  <a:srgbClr val="258BCD"/>
                </a:solidFill>
              </a:rPr>
              <a:t>re.sub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제거하고</a:t>
            </a:r>
            <a:r>
              <a:rPr lang="en-US" altLang="ko-KR" dirty="0"/>
              <a:t>, </a:t>
            </a:r>
            <a:r>
              <a:rPr lang="ko-KR" altLang="en-US" dirty="0"/>
              <a:t>소문자로 정규화 하고</a:t>
            </a:r>
            <a:r>
              <a:rPr lang="en-US" altLang="ko-KR" sz="800" dirty="0">
                <a:solidFill>
                  <a:srgbClr val="258BCD"/>
                </a:solidFill>
              </a:rPr>
              <a:t>lower( )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sz="800" dirty="0" err="1">
                <a:solidFill>
                  <a:srgbClr val="258BCD"/>
                </a:solidFill>
              </a:rPr>
              <a:t>word_tokenize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를 함</a:t>
            </a:r>
            <a:r>
              <a:rPr lang="en-US" altLang="ko-KR" dirty="0"/>
              <a:t> </a:t>
            </a:r>
          </a:p>
          <a:p>
            <a:pPr marL="628650" lvl="3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</a:t>
            </a:r>
            <a:r>
              <a:rPr lang="ko-KR" altLang="en-US" dirty="0"/>
              <a:t>를 제거한 후에 표제어 추출</a:t>
            </a:r>
            <a:r>
              <a:rPr lang="en-US" altLang="ko-KR" sz="800" dirty="0">
                <a:solidFill>
                  <a:srgbClr val="258BCD"/>
                </a:solidFill>
              </a:rPr>
              <a:t>lemmatize(w)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971550" lvl="3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644775" y="1989139"/>
          <a:ext cx="5430838" cy="316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 = []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title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re.sub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(r"[^a-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zA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-Z]+", " ",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(title))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tokenize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lower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[w for w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if w not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.lemmatize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(w) for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    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5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print(words)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Out[9]: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'datasets']]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74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전처리가</a:t>
            </a:r>
            <a:r>
              <a:rPr lang="ko-KR" altLang="en-US" dirty="0"/>
              <a:t> 끝난 </a:t>
            </a:r>
            <a:r>
              <a:rPr lang="en-US" altLang="ko-KR" dirty="0"/>
              <a:t>words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리스트이므로 </a:t>
            </a:r>
            <a:r>
              <a:rPr lang="en-US" altLang="ko-KR" dirty="0"/>
              <a:t>reduce() </a:t>
            </a:r>
            <a:r>
              <a:rPr lang="ko-KR" altLang="en-US" dirty="0"/>
              <a:t>함수를 사용하여 </a:t>
            </a:r>
            <a:r>
              <a:rPr lang="en-US" altLang="ko-KR" dirty="0"/>
              <a:t>1</a:t>
            </a:r>
            <a:r>
              <a:rPr lang="ko-KR" altLang="en-US" dirty="0"/>
              <a:t>차원 리스트로 변환</a:t>
            </a: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82889" y="2420938"/>
          <a:ext cx="5527675" cy="173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words2 = list(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reduce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lambda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x, y: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x+y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words))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print(words2) #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Out[10]: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'datasets']]</a:t>
                      </a: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1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단어 빈도 구하기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[11] </a:t>
            </a:r>
            <a:r>
              <a:rPr lang="en-US" altLang="ko-KR" dirty="0"/>
              <a:t>words2 </a:t>
            </a:r>
            <a:r>
              <a:rPr lang="ko-KR" altLang="en-US" dirty="0"/>
              <a:t>리스트에 있는 </a:t>
            </a:r>
            <a:r>
              <a:rPr lang="ko-KR" altLang="en-US" dirty="0" err="1"/>
              <a:t>단어별로</a:t>
            </a:r>
            <a:r>
              <a:rPr lang="ko-KR" altLang="en-US" dirty="0"/>
              <a:t> 출현 횟수를 계산하여 </a:t>
            </a:r>
            <a:r>
              <a:rPr lang="ko-KR" altLang="en-US" dirty="0" err="1"/>
              <a:t>딕셔너리</a:t>
            </a:r>
            <a:r>
              <a:rPr lang="ko-KR" altLang="en-US" dirty="0"/>
              <a:t> 객체인 </a:t>
            </a:r>
            <a:r>
              <a:rPr lang="en-US" altLang="ko-KR" dirty="0"/>
              <a:t>count</a:t>
            </a:r>
            <a:r>
              <a:rPr lang="ko-KR" altLang="en-US" dirty="0"/>
              <a:t>를 생성 </a:t>
            </a:r>
            <a:r>
              <a:rPr lang="en-US" altLang="ko-KR" sz="900" dirty="0">
                <a:solidFill>
                  <a:srgbClr val="258BCD"/>
                </a:solidFill>
              </a:rPr>
              <a:t>Counter( )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[12] </a:t>
            </a:r>
            <a:r>
              <a:rPr lang="ko-KR" altLang="en-US" dirty="0"/>
              <a:t>출현 횟수가 많은 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sz="900" dirty="0" err="1">
                <a:solidFill>
                  <a:srgbClr val="258BCD"/>
                </a:solidFill>
              </a:rPr>
              <a:t>count.most_common</a:t>
            </a:r>
            <a:r>
              <a:rPr lang="en-US" altLang="ko-KR" sz="900" dirty="0">
                <a:solidFill>
                  <a:srgbClr val="258BCD"/>
                </a:solidFill>
              </a:rPr>
              <a:t>(50)</a:t>
            </a:r>
            <a:r>
              <a:rPr lang="en-US" altLang="ko-KR" dirty="0"/>
              <a:t> </a:t>
            </a:r>
            <a:r>
              <a:rPr lang="ko-KR" altLang="en-US" dirty="0"/>
              <a:t>중에서 단어 길이가 </a:t>
            </a:r>
            <a:r>
              <a:rPr lang="en-US" altLang="ko-KR" dirty="0"/>
              <a:t>1</a:t>
            </a:r>
            <a:r>
              <a:rPr lang="ko-KR" altLang="en-US" dirty="0"/>
              <a:t>보다 큰 것만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저장한 후 출력</a:t>
            </a: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640014" y="1963739"/>
          <a:ext cx="5527675" cy="334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= Counter(words2)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Out[11]: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Counter({'guest': 13,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'editorial': 17,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'big': 1409,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'medium': 11, …})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dict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 tag, counts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count.most_common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(50):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if(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(tag))&gt;1):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[tag] = counts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print("%s : %d" % (tag, counts))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 : 1637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big : 1409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analytics : 139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network : 18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process : 18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1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히스토그램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1100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[13]: </a:t>
            </a:r>
            <a:r>
              <a:rPr lang="ko-KR" altLang="en-US" dirty="0"/>
              <a:t>히스토그램을 그리기 위해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</a:t>
            </a:r>
            <a:r>
              <a:rPr lang="en-US" altLang="ko-KR" dirty="0"/>
              <a:t>, </a:t>
            </a:r>
            <a:r>
              <a:rPr lang="ko-KR" altLang="en-US" dirty="0"/>
              <a:t>히스토그램의 크기</a:t>
            </a:r>
            <a:r>
              <a:rPr lang="en-US" altLang="ko-KR" sz="800" dirty="0">
                <a:solidFill>
                  <a:srgbClr val="258BCD"/>
                </a:solidFill>
              </a:rPr>
              <a:t>figure( )</a:t>
            </a:r>
            <a:r>
              <a:rPr lang="ko-KR" altLang="en-US" dirty="0"/>
              <a:t>를 지정하고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xlabel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과 </a:t>
            </a:r>
            <a:r>
              <a:rPr lang="en-US" altLang="ko-KR" dirty="0"/>
              <a:t>y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ylabel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을 지정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개만 저장한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sorted_Keys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sorted_Values</a:t>
            </a:r>
            <a:r>
              <a:rPr lang="ko-KR" altLang="en-US" dirty="0"/>
              <a:t>를 역순으로 정렬하여</a:t>
            </a:r>
            <a:r>
              <a:rPr lang="en-US" altLang="ko-KR" sz="900" dirty="0">
                <a:solidFill>
                  <a:srgbClr val="258BCD"/>
                </a:solidFill>
              </a:rPr>
              <a:t>reverse=True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x</a:t>
            </a:r>
            <a:r>
              <a:rPr lang="ko-KR" altLang="en-US" dirty="0"/>
              <a:t>축 눈금</a:t>
            </a:r>
            <a:r>
              <a:rPr lang="en-US" altLang="ko-KR" dirty="0" err="1"/>
              <a:t>plt.xticks</a:t>
            </a:r>
            <a:r>
              <a:rPr lang="ko-KR" altLang="en-US" dirty="0"/>
              <a:t>은 </a:t>
            </a:r>
            <a:r>
              <a:rPr lang="en-US" altLang="ko-KR" dirty="0" err="1"/>
              <a:t>sorted_Keys</a:t>
            </a:r>
            <a:r>
              <a:rPr lang="en-US" altLang="ko-KR" dirty="0"/>
              <a:t> </a:t>
            </a:r>
            <a:r>
              <a:rPr lang="ko-KR" altLang="en-US" dirty="0"/>
              <a:t>리스트의 값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dirty="0"/>
              <a:t>)</a:t>
            </a:r>
            <a:r>
              <a:rPr lang="ko-KR" altLang="en-US" dirty="0"/>
              <a:t>을 순서대로 사용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설정 사항을 적용하여 히스토그램을 그림</a:t>
            </a:r>
            <a:r>
              <a:rPr lang="en-US" altLang="ko-KR" sz="900" dirty="0" err="1">
                <a:solidFill>
                  <a:srgbClr val="258BCD"/>
                </a:solidFill>
              </a:rPr>
              <a:t>plt.show</a:t>
            </a:r>
            <a:r>
              <a:rPr lang="en-US" altLang="ko-KR" sz="900" dirty="0">
                <a:solidFill>
                  <a:srgbClr val="258BCD"/>
                </a:solidFill>
              </a:rPr>
              <a:t>( ).</a:t>
            </a: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640014" y="1922463"/>
          <a:ext cx="6199187" cy="330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key =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word_count.get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range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align = 'center')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list(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), rotation = '85')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3086101"/>
            <a:ext cx="26638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71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특정 단어를 제거한 뒤 히스토그램 그리기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‘</a:t>
            </a:r>
            <a:r>
              <a:rPr lang="en-US" altLang="ko-KR" dirty="0"/>
              <a:t>data’</a:t>
            </a:r>
            <a:r>
              <a:rPr lang="ko-KR" altLang="en-US" dirty="0"/>
              <a:t>와 ‘</a:t>
            </a:r>
            <a:r>
              <a:rPr lang="en-US" altLang="ko-KR" dirty="0"/>
              <a:t>big’ </a:t>
            </a:r>
            <a:r>
              <a:rPr lang="ko-KR" altLang="en-US" dirty="0"/>
              <a:t>항목을 제거한</a:t>
            </a:r>
            <a:r>
              <a:rPr lang="en-US" altLang="ko-KR" sz="800" dirty="0">
                <a:solidFill>
                  <a:srgbClr val="258BCD"/>
                </a:solidFill>
              </a:rPr>
              <a:t>del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>
                <a:solidFill>
                  <a:srgbClr val="258BCD"/>
                </a:solidFill>
              </a:rPr>
              <a:t>In [13]</a:t>
            </a:r>
            <a:r>
              <a:rPr lang="ko-KR" altLang="en-US" dirty="0"/>
              <a:t>을 실행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pic>
        <p:nvPicPr>
          <p:cNvPr id="368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781300"/>
            <a:ext cx="3429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24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에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추가한 뒤 ‘출판일’ 컬럼을 기준 으로 그룹을 만들고</a:t>
            </a:r>
            <a:r>
              <a:rPr lang="en-US" altLang="ko-KR" sz="800" dirty="0" err="1">
                <a:solidFill>
                  <a:srgbClr val="258BCD"/>
                </a:solidFill>
              </a:rPr>
              <a:t>groupby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그룹별 데이터 개수</a:t>
            </a:r>
            <a:r>
              <a:rPr lang="en-US" altLang="ko-KR" sz="800" dirty="0">
                <a:solidFill>
                  <a:srgbClr val="258BCD"/>
                </a:solidFill>
              </a:rPr>
              <a:t>count( )</a:t>
            </a:r>
            <a:r>
              <a:rPr lang="ko-KR" altLang="en-US" dirty="0"/>
              <a:t>를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컬럼에 저장하여 </a:t>
            </a:r>
            <a:r>
              <a:rPr lang="en-US" altLang="ko-KR" dirty="0" err="1"/>
              <a:t>summary_year</a:t>
            </a:r>
            <a:r>
              <a:rPr lang="en-US" altLang="ko-KR" dirty="0"/>
              <a:t>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40014" y="1963738"/>
          <a:ext cx="6911975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2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 = 0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all_files_data_concat.groupby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출판일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as_index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False)['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'].count()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100" b="0" i="1" dirty="0">
                          <a:solidFill>
                            <a:schemeClr val="tx1"/>
                          </a:solidFill>
                        </a:rPr>
                        <a:t>출력하여 내용 확인</a:t>
                      </a:r>
                      <a:endParaRPr kumimoji="1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743201"/>
            <a:ext cx="1152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5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[15]</a:t>
            </a:r>
            <a:r>
              <a:rPr lang="en-US" altLang="ko-KR" dirty="0"/>
              <a:t>: </a:t>
            </a:r>
            <a:r>
              <a:rPr lang="en-US" altLang="ko-KR" dirty="0" err="1"/>
              <a:t>summary_year</a:t>
            </a:r>
            <a:r>
              <a:rPr lang="ko-KR" altLang="en-US" dirty="0"/>
              <a:t>의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차트의 </a:t>
            </a:r>
            <a:r>
              <a:rPr lang="en-US" altLang="ko-KR" dirty="0"/>
              <a:t>y</a:t>
            </a:r>
            <a:r>
              <a:rPr lang="ko-KR" altLang="en-US" dirty="0"/>
              <a:t>축으로 설정하고</a:t>
            </a:r>
            <a:r>
              <a:rPr lang="en-US" altLang="ko-KR" sz="800" dirty="0" err="1">
                <a:solidFill>
                  <a:srgbClr val="258BCD"/>
                </a:solidFill>
              </a:rPr>
              <a:t>plt.plot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‘</a:t>
            </a:r>
            <a:r>
              <a:rPr lang="ko-KR" altLang="en-US" dirty="0"/>
              <a:t>출판일’ 컬럼은 </a:t>
            </a:r>
            <a:r>
              <a:rPr lang="en-US" altLang="ko-KR" dirty="0"/>
              <a:t>x</a:t>
            </a:r>
            <a:r>
              <a:rPr lang="ko-KR" altLang="en-US" dirty="0"/>
              <a:t>축으로 설정하여</a:t>
            </a:r>
            <a:r>
              <a:rPr lang="en-US" altLang="ko-KR" sz="800" dirty="0" err="1">
                <a:solidFill>
                  <a:srgbClr val="258BCD"/>
                </a:solidFill>
              </a:rPr>
              <a:t>plt.xticks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     차트를 그림</a:t>
            </a: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76526" y="1989138"/>
          <a:ext cx="5940425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(12, 5))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("year")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plt.ylabel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("doc-count")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plt.grid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plt.plot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doc_count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[text for text in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출판일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Out[15]: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7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3594100"/>
            <a:ext cx="429101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07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800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[16]</a:t>
            </a:r>
            <a:r>
              <a:rPr lang="en-US" altLang="ko-KR" dirty="0"/>
              <a:t>: </a:t>
            </a:r>
            <a:r>
              <a:rPr lang="ko-KR" altLang="en-US" dirty="0" err="1"/>
              <a:t>워드클라우드에서</a:t>
            </a:r>
            <a:r>
              <a:rPr lang="ko-KR" altLang="en-US" dirty="0"/>
              <a:t> 처리할 </a:t>
            </a:r>
            <a:r>
              <a:rPr lang="ko-KR" altLang="en-US" dirty="0" err="1"/>
              <a:t>불용어를</a:t>
            </a:r>
            <a:r>
              <a:rPr lang="ko-KR" altLang="en-US" dirty="0"/>
              <a:t> 설정하고</a:t>
            </a:r>
            <a:r>
              <a:rPr lang="en-US" altLang="ko-KR" sz="800" dirty="0">
                <a:solidFill>
                  <a:srgbClr val="258BCD"/>
                </a:solidFill>
              </a:rPr>
              <a:t>set(STOPWORDS),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객체를 생성 </a:t>
            </a:r>
            <a:r>
              <a:rPr lang="en-US" altLang="ko-KR" sz="800" dirty="0" err="1">
                <a:solidFill>
                  <a:srgbClr val="258BCD"/>
                </a:solidFill>
              </a:rPr>
              <a:t>WordCloud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</a:p>
          <a:p>
            <a:pPr marL="628650" lvl="3" indent="0">
              <a:buNone/>
              <a:defRPr/>
            </a:pPr>
            <a:r>
              <a:rPr lang="en-US" altLang="ko-KR" sz="800" dirty="0">
                <a:solidFill>
                  <a:srgbClr val="258BCD"/>
                </a:solidFill>
              </a:rPr>
              <a:t>             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객체인 </a:t>
            </a:r>
            <a:r>
              <a:rPr lang="en-US" altLang="ko-KR" dirty="0" err="1"/>
              <a:t>wc</a:t>
            </a:r>
            <a:r>
              <a:rPr lang="ko-KR" altLang="en-US" dirty="0"/>
              <a:t>에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/>
              <a:t>데이터를 담아서</a:t>
            </a:r>
            <a:r>
              <a:rPr lang="en-US" altLang="ko-KR" sz="800" dirty="0" err="1">
                <a:solidFill>
                  <a:srgbClr val="258BCD"/>
                </a:solidFill>
              </a:rPr>
              <a:t>wc.generate</a:t>
            </a:r>
            <a:r>
              <a:rPr lang="en-US" altLang="ko-KR" sz="800" dirty="0">
                <a:solidFill>
                  <a:srgbClr val="258BCD"/>
                </a:solidFill>
              </a:rPr>
              <a:t>_ </a:t>
            </a:r>
            <a:r>
              <a:rPr lang="en-US" altLang="ko-KR" sz="800" dirty="0" err="1">
                <a:solidFill>
                  <a:srgbClr val="258BCD"/>
                </a:solidFill>
              </a:rPr>
              <a:t>from_frequencies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en-US" altLang="ko-KR" dirty="0"/>
              <a:t>cloud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생성한 </a:t>
            </a:r>
            <a:r>
              <a:rPr lang="ko-KR" altLang="en-US" dirty="0" err="1"/>
              <a:t>워드클라우드는</a:t>
            </a:r>
            <a:r>
              <a:rPr lang="ko-KR" altLang="en-US" dirty="0"/>
              <a:t>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사용하여 나타냄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[17]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r>
              <a:rPr lang="en-US" altLang="ko-KR" dirty="0"/>
              <a:t>jpg </a:t>
            </a:r>
            <a:r>
              <a:rPr lang="ko-KR" altLang="en-US" dirty="0"/>
              <a:t>파일로 저장</a:t>
            </a:r>
            <a:r>
              <a:rPr lang="en-US" altLang="ko-KR" sz="800" dirty="0" err="1">
                <a:solidFill>
                  <a:srgbClr val="258BCD"/>
                </a:solidFill>
              </a:rPr>
              <a:t>to_file</a:t>
            </a:r>
            <a:r>
              <a:rPr lang="en-US" altLang="ko-KR" sz="800" dirty="0">
                <a:solidFill>
                  <a:srgbClr val="258BCD"/>
                </a:solidFill>
              </a:rPr>
              <a:t>( ).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40013" y="1916113"/>
          <a:ext cx="6203950" cy="294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66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set(STOPWORDS)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background_color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'ivory',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width = 800, height = 600)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cloud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generate_from_frequencies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(8,8))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(cloud)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plt.axis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('off')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Out[16]: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cloud.to_file</a:t>
                      </a:r>
                      <a:r>
                        <a:rPr lang="en-US" altLang="ko-KR" sz="900" dirty="0"/>
                        <a:t>("8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_data/riss_bigdata_wordCloud.jpg")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95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3213101"/>
            <a:ext cx="17272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5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800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pic>
        <p:nvPicPr>
          <p:cNvPr id="4096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1557338"/>
            <a:ext cx="5256213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43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/>
              <a:t>Big data’</a:t>
            </a:r>
            <a:r>
              <a:rPr lang="ko-KR" altLang="en-US" dirty="0"/>
              <a:t>와 관련된 키워드를 도출하여 분석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marL="447675" lvl="2" indent="0">
              <a:buNone/>
              <a:defRPr/>
            </a:pPr>
            <a:r>
              <a:rPr lang="ko-KR" altLang="en-US" dirty="0"/>
              <a:t>① 영문 데이터에서 분석할 특징을 선정</a:t>
            </a:r>
            <a:endParaRPr lang="en-US" altLang="ko-KR" dirty="0"/>
          </a:p>
          <a:p>
            <a:pPr marL="447675" lvl="2" indent="0">
              <a:buNone/>
              <a:defRPr/>
            </a:pPr>
            <a:r>
              <a:rPr lang="ko-KR" altLang="en-US" dirty="0"/>
              <a:t>② 컴퓨터가 처리할 수 있는 벡터</a:t>
            </a:r>
            <a:r>
              <a:rPr lang="en-US" altLang="ko-KR" dirty="0"/>
              <a:t>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marL="447675" lvl="2" indent="0">
              <a:buNone/>
              <a:defRPr/>
            </a:pPr>
            <a:r>
              <a:rPr lang="ko-KR" altLang="en-US" dirty="0"/>
              <a:t>③ 분석 기법을 적용하여 필요한 정보를 추출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sz="300" dirty="0"/>
          </a:p>
          <a:p>
            <a:pPr lvl="2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실습 도구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텍스트 분석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자연어 처리와 데이터 </a:t>
            </a:r>
            <a:r>
              <a:rPr lang="ko-KR" altLang="en-US" dirty="0" err="1"/>
              <a:t>마이닝이</a:t>
            </a:r>
            <a:r>
              <a:rPr lang="ko-KR" altLang="en-US" dirty="0"/>
              <a:t> 결합하여 발전된 분야로 비정형 텍스트 데이터에서 정보를 추출하여 분석하는 방법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단어에 대한 분석을 기본으로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분류</a:t>
            </a:r>
            <a:r>
              <a:rPr lang="en-US" altLang="ko-KR" dirty="0"/>
              <a:t>, </a:t>
            </a:r>
            <a:r>
              <a:rPr lang="ko-KR" altLang="en-US" dirty="0"/>
              <a:t>텍스트 군집화</a:t>
            </a:r>
            <a:r>
              <a:rPr lang="en-US" altLang="ko-KR" dirty="0"/>
              <a:t>, </a:t>
            </a:r>
            <a:r>
              <a:rPr lang="ko-KR" altLang="en-US" dirty="0"/>
              <a:t>감성 분석 등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52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목표 설정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ko-KR" altLang="en-US" dirty="0" err="1"/>
              <a:t>산업혁명’에</a:t>
            </a:r>
            <a:r>
              <a:rPr lang="ko-KR" altLang="en-US" dirty="0"/>
              <a:t> 관한 한글 기사에서 명사 키워드를 분석하는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시각화 기법으로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한글 텍스트 분석은 영어 텍스트 분석과 같은 절차를 수행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marL="428625" indent="-342900"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형태소와 형태소 분속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언어에서 의미가 있는 가장 작은 단위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단어는 의미를 갖는 문장의 가장 작은 단일 요소로</a:t>
            </a:r>
            <a:r>
              <a:rPr lang="en-US" altLang="ko-KR" dirty="0"/>
              <a:t>, </a:t>
            </a:r>
            <a:r>
              <a:rPr lang="ko-KR" altLang="en-US" dirty="0"/>
              <a:t>문장에서 분리될 수 있는 부분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독립형</a:t>
            </a:r>
            <a:r>
              <a:rPr lang="ko-KR" altLang="en-US" dirty="0"/>
              <a:t> 형태소인 단어도 있지만</a:t>
            </a:r>
            <a:r>
              <a:rPr lang="en-US" altLang="ko-KR" dirty="0"/>
              <a:t>, </a:t>
            </a:r>
            <a:r>
              <a:rPr lang="ko-KR" altLang="en-US" dirty="0"/>
              <a:t>대부분의 단어는 형태소와 접사로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형태소 분석</a:t>
            </a:r>
            <a:r>
              <a:rPr lang="en-US" altLang="ko-KR" dirty="0"/>
              <a:t>: </a:t>
            </a:r>
            <a:r>
              <a:rPr lang="ko-KR" altLang="en-US" dirty="0"/>
              <a:t>형태소</a:t>
            </a:r>
            <a:r>
              <a:rPr lang="en-US" altLang="ko-KR" dirty="0"/>
              <a:t>, </a:t>
            </a:r>
            <a:r>
              <a:rPr lang="ko-KR" altLang="en-US" dirty="0"/>
              <a:t>어근</a:t>
            </a:r>
            <a:r>
              <a:rPr lang="en-US" altLang="ko-KR" dirty="0"/>
              <a:t>, </a:t>
            </a:r>
            <a:r>
              <a:rPr lang="ko-KR" altLang="en-US" dirty="0"/>
              <a:t>접두사</a:t>
            </a:r>
            <a:r>
              <a:rPr lang="en-US" altLang="ko-KR" dirty="0"/>
              <a:t>/</a:t>
            </a:r>
            <a:r>
              <a:rPr lang="ko-KR" altLang="en-US" dirty="0"/>
              <a:t>접미사</a:t>
            </a:r>
            <a:r>
              <a:rPr lang="en-US" altLang="ko-KR" dirty="0"/>
              <a:t>, </a:t>
            </a:r>
            <a:r>
              <a:rPr lang="ko-KR" altLang="en-US" dirty="0"/>
              <a:t>품사 등 다양한 언어학적 속성으로 구조를 파악하는 것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형태소의 뜻과 문맥을 고려하여 품사를 붙이는 것</a:t>
            </a:r>
            <a:endParaRPr lang="en-US" altLang="ko-KR" dirty="0"/>
          </a:p>
          <a:p>
            <a:pPr lvl="4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가방에 들어가신다 → 가방</a:t>
            </a:r>
            <a:r>
              <a:rPr lang="en-US" altLang="ko-KR" dirty="0"/>
              <a:t>/NNG + </a:t>
            </a:r>
            <a:r>
              <a:rPr lang="ko-KR" altLang="en-US" dirty="0"/>
              <a:t>에</a:t>
            </a:r>
            <a:r>
              <a:rPr lang="en-US" altLang="ko-KR" dirty="0"/>
              <a:t>/JKM + </a:t>
            </a:r>
            <a:r>
              <a:rPr lang="ko-KR" altLang="en-US" dirty="0"/>
              <a:t>들어가</a:t>
            </a:r>
            <a:r>
              <a:rPr lang="en-US" altLang="ko-KR" dirty="0"/>
              <a:t>/VV + </a:t>
            </a:r>
            <a:r>
              <a:rPr lang="ko-KR" altLang="en-US" dirty="0"/>
              <a:t>시</a:t>
            </a:r>
            <a:r>
              <a:rPr lang="en-US" altLang="ko-KR" dirty="0"/>
              <a:t>/EPH + </a:t>
            </a:r>
            <a:r>
              <a:rPr lang="ko-KR" altLang="en-US" dirty="0" err="1"/>
              <a:t>ㄴ다</a:t>
            </a:r>
            <a:r>
              <a:rPr lang="en-US" altLang="ko-KR" dirty="0"/>
              <a:t>/EFN </a:t>
            </a:r>
          </a:p>
          <a:p>
            <a:pPr lvl="4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KoNLPy</a:t>
            </a:r>
            <a:r>
              <a:rPr lang="ko-KR" altLang="en-US" dirty="0"/>
              <a:t>에서 사용 가능한 품사 </a:t>
            </a:r>
            <a:r>
              <a:rPr lang="ko-KR" altLang="en-US" dirty="0" err="1"/>
              <a:t>태깅</a:t>
            </a:r>
            <a:r>
              <a:rPr lang="ko-KR" altLang="en-US" dirty="0"/>
              <a:t> 패키지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Hannanum</a:t>
            </a:r>
            <a:r>
              <a:rPr lang="en-US" altLang="ko-KR" dirty="0"/>
              <a:t>, </a:t>
            </a:r>
            <a:r>
              <a:rPr lang="en-US" altLang="ko-KR" dirty="0" err="1"/>
              <a:t>Kkma</a:t>
            </a:r>
            <a:r>
              <a:rPr lang="en-US" altLang="ko-KR" dirty="0"/>
              <a:t>, </a:t>
            </a:r>
            <a:r>
              <a:rPr lang="en-US" altLang="ko-KR" dirty="0" err="1"/>
              <a:t>Komoran</a:t>
            </a:r>
            <a:r>
              <a:rPr lang="en-US" altLang="ko-KR" dirty="0"/>
              <a:t>, </a:t>
            </a:r>
            <a:r>
              <a:rPr lang="en-US" altLang="ko-KR" dirty="0" err="1"/>
              <a:t>Mecab</a:t>
            </a:r>
            <a:r>
              <a:rPr lang="en-US" altLang="ko-KR" dirty="0"/>
              <a:t>, </a:t>
            </a:r>
            <a:r>
              <a:rPr lang="en-US" altLang="ko-KR" dirty="0" err="1"/>
              <a:t>Okt</a:t>
            </a:r>
            <a:r>
              <a:rPr lang="en-US" altLang="ko-KR" dirty="0"/>
              <a:t>(Twitter) </a:t>
            </a:r>
            <a:r>
              <a:rPr lang="ko-KR" altLang="en-US" dirty="0"/>
              <a:t>등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8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 marL="428625" indent="-342900"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4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페이스북 전자신문 페이지에서 ‘</a:t>
            </a:r>
            <a:r>
              <a:rPr lang="en-US" altLang="ko-KR" dirty="0"/>
              <a:t>4</a:t>
            </a:r>
            <a:r>
              <a:rPr lang="ko-KR" altLang="en-US" dirty="0"/>
              <a:t>차 산업혁명’ 관련 기사를 크롤링한 ‘</a:t>
            </a:r>
            <a:r>
              <a:rPr lang="en-US" altLang="ko-KR" dirty="0"/>
              <a:t>etnews.kr_facebook_2016-01-01_2018-08-01_4</a:t>
            </a:r>
            <a:r>
              <a:rPr lang="ko-KR" altLang="en-US" dirty="0"/>
              <a:t>차 산업혁명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en-US" altLang="ko-KR" dirty="0"/>
              <a:t>’ </a:t>
            </a:r>
            <a:r>
              <a:rPr lang="ko-KR" altLang="en-US" dirty="0"/>
              <a:t>파일을 사용</a:t>
            </a: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pic>
        <p:nvPicPr>
          <p:cNvPr id="4301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2060575"/>
            <a:ext cx="57118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09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20000"/>
          </a:bodyPr>
          <a:lstStyle/>
          <a:p>
            <a:pPr marL="428625" indent="-342900"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 err="1"/>
              <a:t>KoNLPy</a:t>
            </a:r>
            <a:r>
              <a:rPr lang="ko-KR" altLang="en-US" dirty="0"/>
              <a:t>를 설치 후 주피터 노트북에서 페이지를 추가한 뒤 ‘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한글단어분석’으로</a:t>
            </a:r>
            <a:r>
              <a:rPr lang="ko-KR" altLang="en-US" dirty="0"/>
              <a:t> 파일 이름을 변경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임포트하고</a:t>
            </a:r>
            <a:r>
              <a:rPr lang="en-US" altLang="ko-KR" dirty="0"/>
              <a:t>, </a:t>
            </a:r>
            <a:r>
              <a:rPr lang="ko-KR" altLang="en-US" dirty="0"/>
              <a:t>데이터를 준비</a:t>
            </a: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/>
              <a:t>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읽어서</a:t>
            </a:r>
            <a:r>
              <a:rPr lang="en-US" altLang="ko-KR" sz="800" dirty="0" err="1">
                <a:solidFill>
                  <a:srgbClr val="258BCD"/>
                </a:solidFill>
              </a:rPr>
              <a:t>json.loads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en-US" altLang="ko-KR" dirty="0"/>
              <a:t>data </a:t>
            </a:r>
            <a:r>
              <a:rPr lang="ko-KR" altLang="en-US" dirty="0"/>
              <a:t>객체에 저장</a:t>
            </a:r>
            <a:r>
              <a:rPr lang="en-US" altLang="ko-KR" dirty="0"/>
              <a:t>, </a:t>
            </a:r>
            <a:r>
              <a:rPr lang="ko-KR" altLang="en-US" dirty="0"/>
              <a:t>한글이 깨지지 않도록 </a:t>
            </a:r>
            <a:r>
              <a:rPr lang="en-US" altLang="ko-KR" dirty="0"/>
              <a:t>utf-8 </a:t>
            </a:r>
            <a:r>
              <a:rPr lang="ko-KR" altLang="en-US" dirty="0"/>
              <a:t>형식으로 </a:t>
            </a:r>
            <a:r>
              <a:rPr lang="ko-KR" altLang="en-US" dirty="0" err="1"/>
              <a:t>인코딩</a:t>
            </a:r>
            <a:r>
              <a:rPr lang="en-US" altLang="ko-KR" sz="800" dirty="0">
                <a:solidFill>
                  <a:srgbClr val="258BCD"/>
                </a:solidFill>
              </a:rPr>
              <a:t>encoding='utf-8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json</a:t>
            </a:r>
            <a:r>
              <a:rPr lang="en-US" altLang="ko-KR" dirty="0"/>
              <a:t>: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다루기 위한 모듈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Okt</a:t>
            </a:r>
            <a:r>
              <a:rPr lang="en-US" altLang="ko-KR" dirty="0"/>
              <a:t>: </a:t>
            </a:r>
            <a:r>
              <a:rPr lang="ko-KR" altLang="en-US" dirty="0"/>
              <a:t>한글 품사 </a:t>
            </a:r>
            <a:r>
              <a:rPr lang="ko-KR" altLang="en-US" dirty="0" err="1"/>
              <a:t>태깅을</a:t>
            </a:r>
            <a:r>
              <a:rPr lang="ko-KR" altLang="en-US" dirty="0"/>
              <a:t> 위한 모듈</a:t>
            </a: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11450" y="2060576"/>
          <a:ext cx="6478588" cy="340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56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json</a:t>
                      </a:r>
                      <a:endParaRPr kumimoji="1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re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konlpy.tag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Okt</a:t>
                      </a:r>
                      <a:endParaRPr kumimoji="1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from collections import Counter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matplotlib.pyplot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font_manager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rc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inputFileName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'8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_data/etnews.kr_facebook_2016-01-01_2018-08-01_4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차 산업혁명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data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json.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loads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open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inputFileName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+'.json', 'r', encoding = 'utf8').read())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data </a:t>
                      </a:r>
                      <a:r>
                        <a:rPr kumimoji="0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0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[{'</a:t>
                      </a:r>
                      <a:r>
                        <a:rPr lang="en-US" altLang="ko-KR" sz="900" dirty="0" err="1"/>
                        <a:t>created_time</a:t>
                      </a:r>
                      <a:r>
                        <a:rPr lang="en-US" altLang="ko-KR" sz="900" dirty="0"/>
                        <a:t>': '2018-06-20 18:06:39', 'link': 'https://www. facebook.com/etnews.kr/videos/1981346601899735/', 'message': '6</a:t>
                      </a:r>
                      <a:r>
                        <a:rPr lang="ko-KR" altLang="en-US" sz="900" dirty="0"/>
                        <a:t>월 </a:t>
                      </a:r>
                      <a:endParaRPr lang="en-US" altLang="ko-KR" sz="900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의 </a:t>
                      </a:r>
                      <a:r>
                        <a:rPr lang="ko-KR" altLang="en-US" sz="900" dirty="0" err="1"/>
                        <a:t>스파크포럼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"</a:t>
                      </a:r>
                      <a:r>
                        <a:rPr lang="ko-KR" altLang="en-US" sz="900" dirty="0"/>
                        <a:t>미래 시대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조직의 변화도 시작됐다</a:t>
                      </a:r>
                      <a:r>
                        <a:rPr lang="en-US" altLang="ko-KR" sz="900" dirty="0"/>
                        <a:t>!"\n\n</a:t>
                      </a:r>
                      <a:r>
                        <a:rPr lang="ko-KR" altLang="en-US" sz="900" dirty="0"/>
                        <a:t>스파크포럼은 현 사회의 사회문제 및 이슈를 제기하고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그 이슈를 혁신적으로 해결하고자 하는 </a:t>
                      </a:r>
                      <a:r>
                        <a:rPr lang="ko-KR" altLang="en-US" sz="900" dirty="0" err="1"/>
                        <a:t>소셜이노베이터를</a:t>
                      </a:r>
                      <a:r>
                        <a:rPr lang="ko-KR" altLang="en-US" sz="900" dirty="0"/>
                        <a:t> 발굴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지원하여 우리 사회 따뜻한 변화를 확산시키기 위해 만들 어진 도전과 만남의 자리입니다</a:t>
                      </a:r>
                      <a:r>
                        <a:rPr lang="en-US" altLang="ko-KR" sz="900" dirty="0"/>
                        <a:t>.\n\n6</a:t>
                      </a:r>
                      <a:r>
                        <a:rPr lang="ko-KR" altLang="en-US" sz="900" dirty="0"/>
                        <a:t>월의 스파크포럼에서는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차 산업혁명 시대의 </a:t>
                      </a:r>
                      <a:r>
                        <a:rPr lang="ko-KR" altLang="en-US" sz="900" dirty="0" err="1"/>
                        <a:t>기업조직과</a:t>
                      </a:r>
                      <a:r>
                        <a:rPr lang="ko-KR" altLang="en-US" sz="900" dirty="0"/>
                        <a:t> 조직문화를 살펴보고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조직의 변화를 받아들이고 </a:t>
                      </a:r>
                      <a:r>
                        <a:rPr lang="ko-KR" altLang="en-US" sz="900" dirty="0" err="1"/>
                        <a:t>실험해나가는</a:t>
                      </a:r>
                      <a:r>
                        <a:rPr lang="ko-KR" altLang="en-US" sz="900" dirty="0"/>
                        <a:t> 사례를 통해 미래 시대 조직이 나아가야 할 방향을 함께 생각해보고자 합니다</a:t>
                      </a:r>
                      <a:r>
                        <a:rPr lang="en-US" altLang="ko-KR" sz="900" dirty="0"/>
                        <a:t>.', 'name': '6</a:t>
                      </a:r>
                      <a:r>
                        <a:rPr lang="ko-KR" altLang="en-US" sz="900" dirty="0"/>
                        <a:t>월의 </a:t>
                      </a:r>
                      <a:r>
                        <a:rPr lang="ko-KR" altLang="en-US" sz="900" dirty="0" err="1"/>
                        <a:t>스파크포럼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"</a:t>
                      </a:r>
                      <a:r>
                        <a:rPr lang="ko-KR" altLang="en-US" sz="900" dirty="0"/>
                        <a:t>미래 시대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조직의 변화도 시작됐다</a:t>
                      </a:r>
                      <a:r>
                        <a:rPr lang="en-US" altLang="ko-KR" sz="900" dirty="0"/>
                        <a:t>!"', 'post_ id': '407886705912407_1981346601899735', '</a:t>
                      </a:r>
                      <a:r>
                        <a:rPr lang="en-US" altLang="ko-KR" sz="900" dirty="0" err="1"/>
                        <a:t>total_comments</a:t>
                      </a:r>
                      <a:r>
                        <a:rPr lang="en-US" altLang="ko-KR" sz="900" dirty="0"/>
                        <a:t>': 3}, {'</a:t>
                      </a:r>
                      <a:r>
                        <a:rPr lang="en-US" altLang="ko-KR" sz="900" dirty="0" err="1"/>
                        <a:t>created_time</a:t>
                      </a:r>
                      <a:r>
                        <a:rPr lang="en-US" altLang="ko-KR" sz="900" dirty="0"/>
                        <a:t>': '2018-06-14 10:41:16', ...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3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 marL="428625" indent="-342900"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en-US" altLang="ko-KR" dirty="0"/>
              <a:t>message’ </a:t>
            </a:r>
            <a:r>
              <a:rPr lang="ko-KR" altLang="en-US" dirty="0"/>
              <a:t>키의 데이터에서 품사가 명사인 단어만 추출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 ‘message’ </a:t>
            </a:r>
            <a:r>
              <a:rPr lang="ko-KR" altLang="en-US" dirty="0"/>
              <a:t>키의 값</a:t>
            </a:r>
            <a:r>
              <a:rPr lang="en-US" altLang="ko-KR" dirty="0"/>
              <a:t>(</a:t>
            </a:r>
            <a:r>
              <a:rPr lang="ko-KR" altLang="en-US" dirty="0"/>
              <a:t>뉴스 본문 내용</a:t>
            </a:r>
            <a:r>
              <a:rPr lang="en-US" altLang="ko-KR" dirty="0"/>
              <a:t>)</a:t>
            </a:r>
            <a:r>
              <a:rPr lang="ko-KR" altLang="en-US" dirty="0"/>
              <a:t>에서 문자나 숫자가 아닌 것</a:t>
            </a:r>
            <a:r>
              <a:rPr lang="en-US" altLang="ko-KR" sz="800" dirty="0">
                <a:solidFill>
                  <a:srgbClr val="258BCD"/>
                </a:solidFill>
              </a:rPr>
              <a:t>r'[^\w]'</a:t>
            </a:r>
            <a:r>
              <a:rPr lang="ko-KR" altLang="en-US" dirty="0"/>
              <a:t>은 공백으로 치환하여</a:t>
            </a:r>
            <a:r>
              <a:rPr lang="en-US" altLang="ko-KR" sz="900" dirty="0" err="1">
                <a:solidFill>
                  <a:srgbClr val="258BCD"/>
                </a:solidFill>
              </a:rPr>
              <a:t>re.sub</a:t>
            </a:r>
            <a:r>
              <a:rPr lang="en-US" altLang="ko-KR" sz="900" dirty="0">
                <a:solidFill>
                  <a:srgbClr val="258BCD"/>
                </a:solidFill>
              </a:rPr>
              <a:t>( ) </a:t>
            </a:r>
            <a:r>
              <a:rPr lang="ko-KR" altLang="en-US" dirty="0"/>
              <a:t>제거하면서 연결하여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</a:t>
            </a:r>
            <a:r>
              <a:rPr lang="ko-KR" altLang="en-US" dirty="0"/>
              <a:t>전체를 하나의 문자열로 구성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 </a:t>
            </a: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r>
              <a:rPr lang="ko-KR" altLang="en-US" dirty="0"/>
              <a:t> 패키지인 </a:t>
            </a:r>
            <a:r>
              <a:rPr lang="en-US" altLang="ko-KR" dirty="0" err="1"/>
              <a:t>Okt</a:t>
            </a:r>
            <a:r>
              <a:rPr lang="ko-KR" altLang="en-US" dirty="0"/>
              <a:t>를 사용하여 명사만 추출해</a:t>
            </a:r>
            <a:r>
              <a:rPr lang="en-US" altLang="ko-KR" sz="900" dirty="0" err="1">
                <a:solidFill>
                  <a:srgbClr val="258BCD"/>
                </a:solidFill>
              </a:rPr>
              <a:t>nlp.nouns</a:t>
            </a:r>
            <a:r>
              <a:rPr lang="en-US" altLang="ko-KR" sz="900" dirty="0">
                <a:solidFill>
                  <a:srgbClr val="258BCD"/>
                </a:solidFill>
              </a:rPr>
              <a:t>( ) </a:t>
            </a:r>
            <a:r>
              <a:rPr lang="en-US" altLang="ko-KR" dirty="0" err="1"/>
              <a:t>message_N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11450" y="1844675"/>
          <a:ext cx="6624638" cy="258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8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message = ''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 item in data: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if 'message'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item.keys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message = message +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re.sub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(r'[^\w]', ' ', item['message']) +''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message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월의 </a:t>
                      </a:r>
                      <a:r>
                        <a:rPr lang="ko-KR" altLang="en-US" sz="900" dirty="0" err="1"/>
                        <a:t>스파크포럼</a:t>
                      </a:r>
                      <a:r>
                        <a:rPr lang="ko-KR" altLang="en-US" sz="900" dirty="0"/>
                        <a:t> 미래 시대 조직의 변화도 시작됐다 스파크포럼은 현 사회의 사회문제 및 이슈를 제기하고 그 이슈를 혁신적으로 해결하고자 하는 </a:t>
                      </a:r>
                      <a:r>
                        <a:rPr lang="ko-KR" altLang="en-US" sz="900" dirty="0" err="1"/>
                        <a:t>소셜이노베이터를</a:t>
                      </a:r>
                      <a:r>
                        <a:rPr lang="ko-KR" altLang="en-US" sz="900" dirty="0"/>
                        <a:t> 발굴 지원하여 우리 사회 따뜻한 변화를 확산시키기 위해 만들어진 도전과 만남의 자리입니다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월의 스파크포럼에서는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차 산업혁명 시대의 </a:t>
                      </a:r>
                      <a:r>
                        <a:rPr lang="ko-KR" altLang="en-US" sz="900" dirty="0" err="1"/>
                        <a:t>기업조직과</a:t>
                      </a:r>
                      <a:r>
                        <a:rPr lang="ko-KR" altLang="en-US" sz="900" dirty="0"/>
                        <a:t> 조직문화를 살펴보고 조직의 변화를 </a:t>
                      </a:r>
                      <a:r>
                        <a:rPr lang="en-US" altLang="ko-KR" sz="900" dirty="0"/>
                        <a:t>…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nlp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Okt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message_N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nlp.nouns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(message)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message_N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#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['</a:t>
                      </a:r>
                      <a:r>
                        <a:rPr lang="ko-KR" altLang="en-US" sz="900" dirty="0"/>
                        <a:t>스파크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포럼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미래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시대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조직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변화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시작</a:t>
                      </a:r>
                      <a:r>
                        <a:rPr lang="en-US" altLang="ko-KR" sz="900" dirty="0"/>
                        <a:t>','</a:t>
                      </a:r>
                      <a:r>
                        <a:rPr lang="ko-KR" altLang="en-US" sz="900" dirty="0"/>
                        <a:t>스파크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포럼</a:t>
                      </a:r>
                      <a:r>
                        <a:rPr lang="en-US" altLang="ko-KR" sz="900" dirty="0"/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사회</a:t>
                      </a:r>
                      <a:r>
                        <a:rPr lang="en-US" altLang="ko-KR" sz="900" dirty="0"/>
                        <a:t>', … '</a:t>
                      </a:r>
                      <a:r>
                        <a:rPr lang="ko-KR" altLang="en-US" sz="900" dirty="0"/>
                        <a:t>차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산업혁명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흐름</a:t>
                      </a:r>
                      <a:r>
                        <a:rPr lang="en-US" altLang="ko-KR" sz="900" dirty="0"/>
                        <a:t>']</a:t>
                      </a:r>
                    </a:p>
                  </a:txBody>
                  <a:tcPr marL="89286" marR="89286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496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 marL="428625" indent="-342900">
              <a:defRPr/>
            </a:pPr>
            <a:r>
              <a:rPr lang="ko-KR" altLang="en-US" dirty="0"/>
              <a:t>데이터 탐색 및 분석 모델 구축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명사를 추출하여 저장한 </a:t>
            </a:r>
            <a:r>
              <a:rPr lang="en-US" altLang="ko-KR" dirty="0" err="1"/>
              <a:t>message_N</a:t>
            </a:r>
            <a:r>
              <a:rPr lang="ko-KR" altLang="en-US" dirty="0"/>
              <a:t>에 있는 단어들을 탐색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 Counter() </a:t>
            </a:r>
            <a:r>
              <a:rPr lang="ko-KR" altLang="en-US" dirty="0"/>
              <a:t>함수를 사용하여 </a:t>
            </a:r>
            <a:r>
              <a:rPr lang="ko-KR" altLang="en-US" dirty="0" err="1"/>
              <a:t>단어별</a:t>
            </a:r>
            <a:r>
              <a:rPr lang="ko-KR" altLang="en-US" dirty="0"/>
              <a:t> 출현 횟수를 계산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ko-KR" altLang="en-US" dirty="0"/>
              <a:t>출현 횟수가 많은 상위 </a:t>
            </a:r>
            <a:r>
              <a:rPr lang="en-US" altLang="ko-KR" dirty="0"/>
              <a:t>80</a:t>
            </a:r>
            <a:r>
              <a:rPr lang="ko-KR" altLang="en-US" dirty="0"/>
              <a:t>개의 단어 중에서 길이가 </a:t>
            </a:r>
            <a:r>
              <a:rPr lang="en-US" altLang="ko-KR" dirty="0"/>
              <a:t>1</a:t>
            </a:r>
            <a:r>
              <a:rPr lang="ko-KR" altLang="en-US" dirty="0"/>
              <a:t>보다 큰 것만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저장하면서 출력하여 확인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40013" y="1916114"/>
          <a:ext cx="4608512" cy="334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= Counter(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message_N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4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Counter({'</a:t>
                      </a:r>
                      <a:r>
                        <a:rPr lang="ko-KR" altLang="en-US" sz="900" dirty="0"/>
                        <a:t>스파크</a:t>
                      </a:r>
                      <a:r>
                        <a:rPr lang="en-US" altLang="ko-KR" sz="900" dirty="0"/>
                        <a:t>': 3,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'</a:t>
                      </a:r>
                      <a:r>
                        <a:rPr lang="ko-KR" altLang="en-US" sz="900" dirty="0"/>
                        <a:t>포럼</a:t>
                      </a:r>
                      <a:r>
                        <a:rPr lang="en-US" altLang="ko-KR" sz="900" dirty="0"/>
                        <a:t>': 5,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'</a:t>
                      </a:r>
                      <a:r>
                        <a:rPr lang="ko-KR" altLang="en-US" sz="900" dirty="0"/>
                        <a:t>미래</a:t>
                      </a:r>
                      <a:r>
                        <a:rPr lang="en-US" altLang="ko-KR" sz="900" dirty="0"/>
                        <a:t>': 3,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'</a:t>
                      </a:r>
                      <a:r>
                        <a:rPr lang="ko-KR" altLang="en-US" sz="900" dirty="0"/>
                        <a:t>시대</a:t>
                      </a:r>
                      <a:r>
                        <a:rPr lang="en-US" altLang="ko-KR" sz="900" dirty="0"/>
                        <a:t>': 7,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…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'</a:t>
                      </a:r>
                      <a:r>
                        <a:rPr lang="ko-KR" altLang="en-US" sz="900" dirty="0"/>
                        <a:t>앞</a:t>
                      </a:r>
                      <a:r>
                        <a:rPr lang="en-US" altLang="ko-KR" sz="900" dirty="0"/>
                        <a:t>': 1})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word_count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dict</a:t>
                      </a:r>
                      <a:r>
                        <a:rPr lang="en-US" altLang="ko-KR" sz="900" dirty="0"/>
                        <a:t>()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for</a:t>
                      </a:r>
                      <a:r>
                        <a:rPr lang="en-US" altLang="ko-KR" sz="900" dirty="0"/>
                        <a:t> tag, counts </a:t>
                      </a:r>
                      <a:r>
                        <a:rPr lang="en-US" altLang="ko-KR" sz="900" b="1" dirty="0"/>
                        <a:t>in </a:t>
                      </a:r>
                      <a:r>
                        <a:rPr lang="en-US" altLang="ko-KR" sz="900" b="0" dirty="0" err="1"/>
                        <a:t>count</a:t>
                      </a:r>
                      <a:r>
                        <a:rPr lang="en-US" altLang="ko-KR" sz="900" b="1" dirty="0" err="1"/>
                        <a:t>.most_common</a:t>
                      </a:r>
                      <a:r>
                        <a:rPr lang="en-US" altLang="ko-KR" sz="900" dirty="0"/>
                        <a:t>(80):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</a:t>
                      </a:r>
                      <a:r>
                        <a:rPr lang="en-US" altLang="ko-KR" sz="900" b="1" dirty="0"/>
                        <a:t>if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str</a:t>
                      </a:r>
                      <a:r>
                        <a:rPr lang="en-US" altLang="ko-KR" sz="900" dirty="0"/>
                        <a:t>(tag))&gt;1):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</a:t>
                      </a:r>
                      <a:r>
                        <a:rPr lang="en-US" altLang="ko-KR" sz="900" dirty="0" err="1"/>
                        <a:t>word_count</a:t>
                      </a:r>
                      <a:r>
                        <a:rPr lang="en-US" altLang="ko-KR" sz="900" dirty="0"/>
                        <a:t>[tag] = counts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print("%s : %d" % (tag, counts))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4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산업혁명 </a:t>
                      </a:r>
                      <a:r>
                        <a:rPr lang="en-US" altLang="ko-KR" sz="900" dirty="0"/>
                        <a:t>: 22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전자신문 </a:t>
                      </a:r>
                      <a:r>
                        <a:rPr lang="en-US" altLang="ko-KR" sz="900" dirty="0"/>
                        <a:t>: 13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산업 </a:t>
                      </a:r>
                      <a:r>
                        <a:rPr lang="en-US" altLang="ko-KR" sz="900" dirty="0"/>
                        <a:t>: 10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…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시작 </a:t>
                      </a:r>
                      <a:r>
                        <a:rPr lang="en-US" altLang="ko-KR" sz="900" dirty="0"/>
                        <a:t>: 1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문제 </a:t>
                      </a:r>
                      <a:r>
                        <a:rPr lang="en-US" altLang="ko-KR" sz="900" dirty="0"/>
                        <a:t>: 1</a:t>
                      </a:r>
                    </a:p>
                  </a:txBody>
                  <a:tcPr marL="89276" marR="89276" marT="44661" marB="44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63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10000"/>
          </a:bodyPr>
          <a:lstStyle/>
          <a:p>
            <a:pPr marL="428625" indent="-342900">
              <a:defRPr/>
            </a:pPr>
            <a:r>
              <a:rPr lang="ko-KR" altLang="en-US" dirty="0"/>
              <a:t>데이터 탐색 및 분석 모델 구축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히스토그램을 그려 단어 빈도를 시각적으로 탐색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sz="2800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[7]</a:t>
            </a:r>
            <a:r>
              <a:rPr lang="en-US" altLang="ko-KR" dirty="0"/>
              <a:t>: </a:t>
            </a:r>
            <a:r>
              <a:rPr lang="ko-KR" altLang="en-US" dirty="0"/>
              <a:t>히스토그램에 레이블을 한글로 표시하기 위해 한글 폰트인 </a:t>
            </a:r>
            <a:r>
              <a:rPr lang="ko-KR" altLang="en-US" dirty="0" err="1"/>
              <a:t>맑은고딕체</a:t>
            </a:r>
            <a:r>
              <a:rPr lang="en-US" altLang="ko-KR" sz="900" dirty="0">
                <a:solidFill>
                  <a:srgbClr val="258BCD"/>
                </a:solidFill>
              </a:rPr>
              <a:t>malgun.ttf</a:t>
            </a:r>
            <a:r>
              <a:rPr lang="ko-KR" altLang="en-US" dirty="0"/>
              <a:t>를 설정</a:t>
            </a:r>
            <a:r>
              <a:rPr lang="en-US" altLang="ko-KR" sz="900" dirty="0" err="1">
                <a:solidFill>
                  <a:srgbClr val="258BCD"/>
                </a:solidFill>
              </a:rPr>
              <a:t>matplotlib.rc</a:t>
            </a:r>
            <a:r>
              <a:rPr lang="en-US" altLang="ko-KR" sz="900" dirty="0">
                <a:solidFill>
                  <a:srgbClr val="258BCD"/>
                </a:solidFill>
              </a:rPr>
              <a:t>( ) 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[8]</a:t>
            </a:r>
            <a:r>
              <a:rPr lang="en-US" altLang="ko-KR" dirty="0"/>
              <a:t>: </a:t>
            </a:r>
            <a:r>
              <a:rPr lang="ko-KR" altLang="en-US" dirty="0"/>
              <a:t>히스토그램을 만드는 방법은 </a:t>
            </a:r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en-US" altLang="ko-KR" dirty="0"/>
              <a:t>01</a:t>
            </a:r>
            <a:r>
              <a:rPr lang="ko-KR" altLang="en-US" dirty="0"/>
              <a:t>절의 프로젝트와 같음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40014" y="1916114"/>
          <a:ext cx="6696075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8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font_path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"c:/Windows/fonts/malgun.ttf"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font_name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font_manager.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FontProperties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fname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font_path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get_name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matplotlib.rc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('font', family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font_name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0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plt.figure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figsize</a:t>
                      </a:r>
                      <a:r>
                        <a:rPr lang="en-US" altLang="ko-KR" sz="900" dirty="0"/>
                        <a:t> = (12, 5))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plt.xlabel</a:t>
                      </a:r>
                      <a:r>
                        <a:rPr lang="en-US" altLang="ko-KR" sz="900" dirty="0"/>
                        <a:t>('</a:t>
                      </a:r>
                      <a:r>
                        <a:rPr lang="ko-KR" altLang="en-US" sz="900" dirty="0"/>
                        <a:t>키워드</a:t>
                      </a:r>
                      <a:r>
                        <a:rPr lang="en-US" altLang="ko-KR" sz="900" dirty="0"/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plt.ylabel</a:t>
                      </a:r>
                      <a:r>
                        <a:rPr lang="en-US" altLang="ko-KR" sz="900" dirty="0"/>
                        <a:t>('</a:t>
                      </a:r>
                      <a:r>
                        <a:rPr lang="ko-KR" altLang="en-US" sz="900" dirty="0"/>
                        <a:t>빈도수</a:t>
                      </a:r>
                      <a:r>
                        <a:rPr lang="en-US" altLang="ko-KR" sz="900" dirty="0"/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plt.grid</a:t>
                      </a:r>
                      <a:r>
                        <a:rPr lang="en-US" altLang="ko-KR" sz="900" dirty="0"/>
                        <a:t>(True)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sorted_Keys</a:t>
                      </a:r>
                      <a:r>
                        <a:rPr lang="en-US" altLang="ko-KR" sz="900" dirty="0"/>
                        <a:t> = sorted(</a:t>
                      </a:r>
                      <a:r>
                        <a:rPr lang="en-US" altLang="ko-KR" sz="900" dirty="0" err="1"/>
                        <a:t>word_count</a:t>
                      </a:r>
                      <a:r>
                        <a:rPr lang="en-US" altLang="ko-KR" sz="900" dirty="0"/>
                        <a:t>, key = </a:t>
                      </a:r>
                      <a:r>
                        <a:rPr lang="en-US" altLang="ko-KR" sz="900" dirty="0" err="1"/>
                        <a:t>word_count.get</a:t>
                      </a:r>
                      <a:r>
                        <a:rPr lang="en-US" altLang="ko-KR" sz="900" dirty="0"/>
                        <a:t>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sorted_Values</a:t>
                      </a:r>
                      <a:r>
                        <a:rPr lang="en-US" altLang="ko-KR" sz="900" dirty="0"/>
                        <a:t> = sorted(</a:t>
                      </a:r>
                      <a:r>
                        <a:rPr lang="en-US" altLang="ko-KR" sz="900" dirty="0" err="1"/>
                        <a:t>word_count.values</a:t>
                      </a:r>
                      <a:r>
                        <a:rPr lang="en-US" altLang="ko-KR" sz="900" dirty="0"/>
                        <a:t>(),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</a:t>
                      </a:r>
                      <a:r>
                        <a:rPr lang="en-US" altLang="ko-KR" sz="900" b="0" dirty="0" err="1"/>
                        <a:t>.</a:t>
                      </a:r>
                      <a:r>
                        <a:rPr lang="en-US" altLang="ko-KR" sz="900" b="1" dirty="0" err="1"/>
                        <a:t>bar</a:t>
                      </a:r>
                      <a:r>
                        <a:rPr lang="en-US" altLang="ko-KR" sz="900" dirty="0"/>
                        <a:t>(range(</a:t>
                      </a:r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word_count</a:t>
                      </a:r>
                      <a:r>
                        <a:rPr lang="en-US" altLang="ko-KR" sz="900" dirty="0"/>
                        <a:t>)), </a:t>
                      </a:r>
                      <a:r>
                        <a:rPr lang="en-US" altLang="ko-KR" sz="900" dirty="0" err="1"/>
                        <a:t>sorted_Values</a:t>
                      </a:r>
                      <a:r>
                        <a:rPr lang="en-US" altLang="ko-KR" sz="900" dirty="0"/>
                        <a:t>, align = 'center')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</a:t>
                      </a:r>
                      <a:r>
                        <a:rPr lang="en-US" altLang="ko-KR" sz="900" b="1" dirty="0" err="1"/>
                        <a:t>xticks</a:t>
                      </a:r>
                      <a:r>
                        <a:rPr lang="en-US" altLang="ko-KR" sz="900" dirty="0"/>
                        <a:t>(range(</a:t>
                      </a:r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word_count</a:t>
                      </a:r>
                      <a:r>
                        <a:rPr lang="en-US" altLang="ko-KR" sz="900" dirty="0"/>
                        <a:t>)), list(</a:t>
                      </a:r>
                      <a:r>
                        <a:rPr lang="en-US" altLang="ko-KR" sz="900" dirty="0" err="1"/>
                        <a:t>sorted_Keys</a:t>
                      </a:r>
                      <a:r>
                        <a:rPr lang="en-US" altLang="ko-KR" sz="900" dirty="0"/>
                        <a:t>), rotation = '75')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plt.show</a:t>
                      </a:r>
                      <a:r>
                        <a:rPr lang="en-US" altLang="ko-KR" sz="900" dirty="0"/>
                        <a:t>()</a:t>
                      </a: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Out[8]: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5" marR="89275" marT="44662" marB="446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12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1443" r="757"/>
          <a:stretch>
            <a:fillRect/>
          </a:stretch>
        </p:blipFill>
        <p:spPr bwMode="auto">
          <a:xfrm>
            <a:off x="3359151" y="4144963"/>
            <a:ext cx="374332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59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02. [</a:t>
            </a:r>
            <a:r>
              <a:rPr lang="ko-KR" altLang="en-US" sz="2000"/>
              <a:t>한글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한글 뉴스 기사의 키워드 분석하기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 marL="428625" indent="-342900"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428625" indent="-342900">
              <a:defRPr/>
            </a:pPr>
            <a:endParaRPr lang="en-US" altLang="ko-KR" sz="2800" dirty="0"/>
          </a:p>
          <a:p>
            <a:pPr marL="428625" indent="-342900">
              <a:defRPr/>
            </a:pPr>
            <a:endParaRPr lang="en-US" altLang="ko-KR" sz="2800" dirty="0"/>
          </a:p>
          <a:p>
            <a:pPr marL="428625" indent="-342900">
              <a:defRPr/>
            </a:pPr>
            <a:endParaRPr lang="en-US" altLang="ko-KR" sz="2800" dirty="0"/>
          </a:p>
          <a:p>
            <a:pPr marL="428625" indent="-342900">
              <a:defRPr/>
            </a:pPr>
            <a:endParaRPr lang="en-US" altLang="ko-KR" sz="2800" dirty="0"/>
          </a:p>
          <a:p>
            <a:pPr marL="428625" indent="-342900">
              <a:defRPr/>
            </a:pPr>
            <a:endParaRPr lang="en-US" altLang="ko-KR" sz="2800" dirty="0"/>
          </a:p>
          <a:p>
            <a:pPr marL="790575" lvl="2" indent="-342900"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[9]</a:t>
            </a:r>
            <a:r>
              <a:rPr lang="en-US" altLang="ko-KR" dirty="0"/>
              <a:t>: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객체를 생성하고</a:t>
            </a:r>
            <a:r>
              <a:rPr lang="en-US" altLang="ko-KR" sz="800" dirty="0" err="1">
                <a:solidFill>
                  <a:srgbClr val="258BCD"/>
                </a:solidFill>
              </a:rPr>
              <a:t>WordCloud</a:t>
            </a:r>
            <a:r>
              <a:rPr lang="en-US" altLang="ko-KR" sz="800" dirty="0">
                <a:solidFill>
                  <a:srgbClr val="258BCD"/>
                </a:solidFill>
              </a:rPr>
              <a:t>( </a:t>
            </a:r>
            <a:r>
              <a:rPr lang="en-US" altLang="ko-KR" dirty="0"/>
              <a:t>), </a:t>
            </a:r>
            <a:r>
              <a:rPr lang="en-US" altLang="ko-KR" dirty="0" err="1"/>
              <a:t>word_count</a:t>
            </a:r>
            <a:r>
              <a:rPr lang="ko-KR" altLang="en-US" dirty="0"/>
              <a:t>에서 </a:t>
            </a:r>
            <a:r>
              <a:rPr lang="ko-KR" altLang="en-US" dirty="0" err="1"/>
              <a:t>단어별</a:t>
            </a:r>
            <a:r>
              <a:rPr lang="ko-KR" altLang="en-US" dirty="0"/>
              <a:t> 빈도수를 계산해서</a:t>
            </a:r>
            <a:r>
              <a:rPr lang="en-US" altLang="ko-KR" sz="800" dirty="0" err="1">
                <a:solidFill>
                  <a:srgbClr val="258BCD"/>
                </a:solidFill>
              </a:rPr>
              <a:t>wc.generate_from_frequencies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 </a:t>
            </a:r>
          </a:p>
          <a:p>
            <a:pPr marL="628650" lvl="3" indent="0">
              <a:buNone/>
              <a:defRPr/>
            </a:pPr>
            <a:r>
              <a:rPr lang="en-US" altLang="ko-KR" dirty="0"/>
              <a:t>        cloud </a:t>
            </a:r>
            <a:r>
              <a:rPr lang="ko-KR" altLang="en-US" dirty="0"/>
              <a:t>객체에 저장하고</a:t>
            </a:r>
            <a:r>
              <a:rPr lang="en-US" altLang="ko-KR" dirty="0"/>
              <a:t>,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생성</a:t>
            </a:r>
            <a:r>
              <a:rPr lang="en-US" altLang="ko-KR" sz="800" dirty="0" err="1">
                <a:solidFill>
                  <a:srgbClr val="258BCD"/>
                </a:solidFill>
              </a:rPr>
              <a:t>plt</a:t>
            </a:r>
            <a:r>
              <a:rPr lang="en-US" altLang="ko-KR" sz="800" dirty="0">
                <a:solidFill>
                  <a:srgbClr val="258BCD"/>
                </a:solidFill>
              </a:rPr>
              <a:t>. </a:t>
            </a:r>
            <a:r>
              <a:rPr lang="en-US" altLang="ko-KR" sz="800" dirty="0" err="1">
                <a:solidFill>
                  <a:srgbClr val="258BCD"/>
                </a:solidFill>
              </a:rPr>
              <a:t>imshow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[10]</a:t>
            </a:r>
            <a:r>
              <a:rPr lang="en-US" altLang="ko-KR" dirty="0"/>
              <a:t>: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r>
              <a:rPr lang="en-US" altLang="ko-KR" dirty="0"/>
              <a:t>jpg </a:t>
            </a:r>
            <a:r>
              <a:rPr lang="ko-KR" altLang="en-US" dirty="0"/>
              <a:t>파일로 저장</a:t>
            </a:r>
            <a:r>
              <a:rPr lang="en-US" altLang="ko-KR" sz="800" dirty="0" err="1">
                <a:solidFill>
                  <a:srgbClr val="258BCD"/>
                </a:solidFill>
              </a:rPr>
              <a:t>to_file</a:t>
            </a:r>
            <a:r>
              <a:rPr lang="en-US" altLang="ko-KR" sz="800" dirty="0">
                <a:solidFill>
                  <a:srgbClr val="258BCD"/>
                </a:solidFill>
              </a:rPr>
              <a:t>( ).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40014" y="1628775"/>
          <a:ext cx="6048375" cy="33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font_path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background_color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'ivory', width = 800, height = 600)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cloud = </a:t>
                      </a: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wc.</a:t>
                      </a:r>
                      <a:r>
                        <a:rPr kumimoji="1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generate_from_frequencies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(8, 8))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imshow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(cloud)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plt.axis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('off')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  <a:endParaRPr kumimoji="1" lang="en-US" altLang="ko-KR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Out[9]: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cloud.to_file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inputFileName</a:t>
                      </a:r>
                      <a:r>
                        <a:rPr lang="en-US" altLang="ko-KR" sz="1100" dirty="0"/>
                        <a:t> + '_cloud.jpg')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1" marR="89271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14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924175"/>
            <a:ext cx="2087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25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B61B16B3-75B8-4A9F-9BD9-CA204A68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47922A28-E4D3-47AE-9E76-5DFCBAA43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319805-BA41-4BF6-BBAD-20850D3B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영화 리뷰 데이터에 텍스트 </a:t>
            </a:r>
            <a:r>
              <a:rPr lang="ko-KR" altLang="en-US" dirty="0" err="1"/>
              <a:t>마이닝의</a:t>
            </a:r>
            <a:r>
              <a:rPr lang="ko-KR" altLang="en-US" dirty="0"/>
              <a:t> 감성 분석 기술을 사용하여 감성 분석 모델을 </a:t>
            </a:r>
            <a:br>
              <a:rPr lang="en-US" altLang="ko-KR" dirty="0"/>
            </a:br>
            <a:r>
              <a:rPr lang="ko-KR" altLang="en-US" dirty="0"/>
              <a:t>구축한 뒤 새로운 데이터에 대한 감성을 분석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토픽 모델링을 수행하여 관련 토픽도 분석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비정형의 텍스트 데이터로부터 패턴을 찾아내어 의미 있는 정보를 추출하는 분석 과정 또는 기법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마이닝과</a:t>
            </a:r>
            <a:r>
              <a:rPr lang="ko-KR" altLang="en-US" dirty="0"/>
              <a:t> 자연어 처리</a:t>
            </a:r>
            <a:r>
              <a:rPr lang="en-US" altLang="ko-KR" dirty="0"/>
              <a:t>, </a:t>
            </a:r>
            <a:r>
              <a:rPr lang="ko-KR" altLang="en-US" dirty="0"/>
              <a:t>정보 검색 등의 분야가 결합된 분석 기법을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</a:t>
            </a:r>
            <a:r>
              <a:rPr lang="ko-KR" altLang="en-US" dirty="0" err="1"/>
              <a:t>마이닝의</a:t>
            </a:r>
            <a:r>
              <a:rPr lang="ko-KR" altLang="en-US" dirty="0"/>
              <a:t> 프로세스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</a:t>
            </a:r>
            <a:r>
              <a:rPr lang="ko-KR" altLang="en-US" sz="800" dirty="0"/>
              <a:t> </a:t>
            </a:r>
            <a:r>
              <a:rPr lang="ko-KR" altLang="en-US" dirty="0"/>
              <a:t>  텍스트 전처리 → 특성 </a:t>
            </a:r>
            <a:r>
              <a:rPr lang="ko-KR" altLang="en-US" dirty="0" err="1"/>
              <a:t>벡터화</a:t>
            </a:r>
            <a:r>
              <a:rPr lang="ko-KR" altLang="en-US" dirty="0"/>
              <a:t> → </a:t>
            </a:r>
            <a:r>
              <a:rPr lang="ko-KR" altLang="en-US" dirty="0" err="1"/>
              <a:t>머신러닝</a:t>
            </a:r>
            <a:r>
              <a:rPr lang="ko-KR" altLang="en-US" dirty="0"/>
              <a:t> 모델 구축 및 학습</a:t>
            </a:r>
            <a:r>
              <a:rPr lang="en-US" altLang="ko-KR" dirty="0"/>
              <a:t>/</a:t>
            </a:r>
            <a:r>
              <a:rPr lang="ko-KR" altLang="en-US" dirty="0"/>
              <a:t>평가 프로세스 수행</a:t>
            </a:r>
            <a:endParaRPr lang="en-US" altLang="ko-KR" dirty="0"/>
          </a:p>
          <a:p>
            <a:pPr lvl="4">
              <a:defRPr/>
            </a:pPr>
            <a:r>
              <a:rPr lang="ko-KR" altLang="en-US" dirty="0"/>
              <a:t>텍스트 </a:t>
            </a:r>
            <a:r>
              <a:rPr lang="ko-KR" altLang="en-US" dirty="0" err="1"/>
              <a:t>전처리에는</a:t>
            </a:r>
            <a:r>
              <a:rPr lang="ko-KR" altLang="en-US" dirty="0"/>
              <a:t> </a:t>
            </a:r>
            <a:r>
              <a:rPr lang="ko-KR" altLang="en-US" dirty="0" err="1"/>
              <a:t>토큰화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표제어 추출</a:t>
            </a:r>
            <a:r>
              <a:rPr lang="en-US" altLang="ko-KR" dirty="0"/>
              <a:t>, </a:t>
            </a:r>
            <a:r>
              <a:rPr lang="ko-KR" altLang="en-US" dirty="0"/>
              <a:t>형태소 분석 등의 작업이 포함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특성 </a:t>
            </a:r>
            <a:r>
              <a:rPr lang="ko-KR" altLang="en-US" dirty="0" err="1"/>
              <a:t>벡터화와</a:t>
            </a:r>
            <a:r>
              <a:rPr lang="ko-KR" altLang="en-US" dirty="0"/>
              <a:t> 특성 추출 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머신러닝</a:t>
            </a:r>
            <a:r>
              <a:rPr lang="ko-KR" altLang="en-US" dirty="0"/>
              <a:t> 알고리즘으로 분석하기 위해서는 텍스트를 구성하는 단어 기반의 특성 추출을 하고 이를 </a:t>
            </a:r>
            <a:r>
              <a:rPr lang="ko-KR" altLang="en-US" dirty="0" err="1"/>
              <a:t>숫자형</a:t>
            </a:r>
            <a:r>
              <a:rPr lang="ko-KR" altLang="en-US" dirty="0"/>
              <a:t> 값인 벡터 값</a:t>
            </a:r>
            <a:br>
              <a:rPr lang="en-US" altLang="ko-KR" dirty="0"/>
            </a:br>
            <a:r>
              <a:rPr lang="ko-KR" altLang="en-US" dirty="0"/>
              <a:t>으로 표현해야 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특성 </a:t>
            </a:r>
            <a:r>
              <a:rPr lang="ko-KR" altLang="en-US" dirty="0" err="1"/>
              <a:t>벡터화의</a:t>
            </a:r>
            <a:r>
              <a:rPr lang="ko-KR" altLang="en-US" dirty="0"/>
              <a:t> 대표적인 방법으로 </a:t>
            </a:r>
            <a:r>
              <a:rPr lang="en-US" altLang="ko-KR" dirty="0" err="1"/>
              <a:t>BoW</a:t>
            </a:r>
            <a:r>
              <a:rPr lang="ko-KR" altLang="en-US" dirty="0"/>
              <a:t>와 </a:t>
            </a:r>
            <a:r>
              <a:rPr lang="en-US" altLang="ko-KR" dirty="0"/>
              <a:t>Word2ve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BOW: </a:t>
            </a:r>
            <a:r>
              <a:rPr lang="ko-KR" altLang="en-US" dirty="0"/>
              <a:t>문서가 가지고 있는 모든 단어에 대해 순서는 무시한 채 빈도만 고려하여 단어가 얼마나 자주 </a:t>
            </a:r>
            <a:r>
              <a:rPr lang="ko-KR" altLang="en-US" dirty="0" err="1"/>
              <a:t>등장하는지로</a:t>
            </a:r>
            <a:r>
              <a:rPr lang="ko-KR" altLang="en-US" dirty="0"/>
              <a:t> 특성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벡터를 만드는 방법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       카운트 기반 </a:t>
            </a:r>
            <a:r>
              <a:rPr lang="ko-KR" altLang="en-US" dirty="0" err="1"/>
              <a:t>벡터화와</a:t>
            </a:r>
            <a:r>
              <a:rPr lang="ko-KR" altLang="en-US" dirty="0"/>
              <a:t> </a:t>
            </a:r>
            <a:r>
              <a:rPr lang="en-US" altLang="ko-KR" dirty="0"/>
              <a:t>TF-IDF </a:t>
            </a:r>
            <a:r>
              <a:rPr lang="ko-KR" altLang="en-US" dirty="0"/>
              <a:t>기반 </a:t>
            </a:r>
            <a:r>
              <a:rPr lang="ko-KR" altLang="en-US" dirty="0" err="1"/>
              <a:t>벡터화</a:t>
            </a:r>
            <a:r>
              <a:rPr lang="ko-KR" altLang="en-US" dirty="0"/>
              <a:t> 방식이 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1F70F053-CE61-4789-AD9E-304710A1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ECA93BBA-02B1-490F-8DCB-CDA0CE06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CCA3412-4A45-4E26-BE35-DC98F17F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카운트 기반 </a:t>
            </a:r>
            <a:r>
              <a:rPr lang="ko-KR" altLang="en-US" dirty="0" err="1"/>
              <a:t>벡터화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단어 피처에 </a:t>
            </a:r>
            <a:r>
              <a:rPr lang="ko-KR" altLang="en-US" dirty="0" err="1"/>
              <a:t>숫자형</a:t>
            </a:r>
            <a:r>
              <a:rPr lang="ko-KR" altLang="en-US" dirty="0"/>
              <a:t> 값을 할당할 때 각 문서에서 해당 단어가 등장하는 횟수</a:t>
            </a:r>
            <a:r>
              <a:rPr lang="en-US" altLang="ko-KR" dirty="0"/>
              <a:t>(</a:t>
            </a:r>
            <a:r>
              <a:rPr lang="ko-KR" altLang="en-US" dirty="0"/>
              <a:t>단어 빈도</a:t>
            </a:r>
            <a:r>
              <a:rPr lang="en-US" altLang="ko-KR" dirty="0"/>
              <a:t>)</a:t>
            </a:r>
            <a:r>
              <a:rPr lang="ko-KR" altLang="en-US" dirty="0"/>
              <a:t>를 부여하는 </a:t>
            </a:r>
            <a:r>
              <a:rPr lang="ko-KR" altLang="en-US" dirty="0" err="1"/>
              <a:t>벡터화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문서별</a:t>
            </a:r>
            <a:r>
              <a:rPr lang="ko-KR" altLang="en-US" dirty="0"/>
              <a:t> 단어의 빈도를 정리하여 문서 단어 행렬</a:t>
            </a:r>
            <a:r>
              <a:rPr lang="en-US" altLang="ko-KR" dirty="0"/>
              <a:t>(DTM)</a:t>
            </a:r>
            <a:r>
              <a:rPr lang="ko-KR" altLang="en-US" dirty="0"/>
              <a:t>을 구성하는 데 단어 출현 빈도가 높을수록 중요한 단어로 </a:t>
            </a:r>
            <a:r>
              <a:rPr lang="ko-KR" altLang="en-US" dirty="0" err="1"/>
              <a:t>다루어짐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 </a:t>
            </a:r>
            <a:r>
              <a:rPr lang="en-US" altLang="ko-KR" dirty="0"/>
              <a:t>d</a:t>
            </a:r>
            <a:r>
              <a:rPr lang="ko-KR" altLang="en-US" dirty="0"/>
              <a:t>에 등장한 단어 </a:t>
            </a:r>
            <a:r>
              <a:rPr lang="en-US" altLang="ko-KR" dirty="0"/>
              <a:t>t</a:t>
            </a:r>
            <a:r>
              <a:rPr lang="ko-KR" altLang="en-US" dirty="0"/>
              <a:t>의 횟수는 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tf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t,d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카운트 기반 </a:t>
            </a:r>
            <a:r>
              <a:rPr lang="ko-KR" altLang="en-US" dirty="0" err="1"/>
              <a:t>벡터화는</a:t>
            </a:r>
            <a:r>
              <a:rPr lang="ko-KR" alt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/>
              <a:t>모듈에서 제공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TF-IDF </a:t>
            </a:r>
            <a:r>
              <a:rPr lang="ko-KR" altLang="en-US" dirty="0"/>
              <a:t>기반 </a:t>
            </a:r>
            <a:r>
              <a:rPr lang="ko-KR" altLang="en-US" dirty="0" err="1"/>
              <a:t>벡터화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특정 문서에 많이 나타나는 단어는 해당 문서의 단어 벡터에 가중치를 높임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모든 문서에 많이 나타나는 단어는 범용적으로 사용하는 단어로 취급하여 가중치를 낮추는 방식</a:t>
            </a:r>
            <a:endParaRPr lang="en-US" altLang="ko-KR" dirty="0"/>
          </a:p>
          <a:p>
            <a:pPr lvl="3">
              <a:defRPr/>
            </a:pPr>
            <a:endParaRPr lang="en-US" altLang="ko-KR" sz="300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545503F6-68B8-4436-BA83-1915D0B94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6" y="5403850"/>
            <a:ext cx="4545013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그림 2">
            <a:extLst>
              <a:ext uri="{FF2B5EF4-FFF2-40B4-BE49-F238E27FC236}">
                <a16:creationId xmlns:a16="http://schemas.microsoft.com/office/drawing/2014/main" id="{D8E8C45D-C577-4003-88F8-5F98161275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9" y="5222876"/>
            <a:ext cx="2003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그림 3">
            <a:extLst>
              <a:ext uri="{FF2B5EF4-FFF2-40B4-BE49-F238E27FC236}">
                <a16:creationId xmlns:a16="http://schemas.microsoft.com/office/drawing/2014/main" id="{84AD226E-E366-4A78-9079-3250C90E0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5711825"/>
            <a:ext cx="1677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그림 4">
            <a:extLst>
              <a:ext uri="{FF2B5EF4-FFF2-40B4-BE49-F238E27FC236}">
                <a16:creationId xmlns:a16="http://schemas.microsoft.com/office/drawing/2014/main" id="{117777DC-64D1-4B71-91F7-CDBA3A3B0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4" y="2951163"/>
            <a:ext cx="42703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823961-CAEF-4A78-BD59-3886053CEA80}"/>
              </a:ext>
            </a:extLst>
          </p:cNvPr>
          <p:cNvSpPr/>
          <p:nvPr/>
        </p:nvSpPr>
        <p:spPr>
          <a:xfrm>
            <a:off x="1127125" y="5243514"/>
            <a:ext cx="4572000" cy="1209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9625" lvl="3" indent="-180975" latinLnBrk="1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등장한 단어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TF-IDF</a:t>
            </a:r>
          </a:p>
          <a:p>
            <a:pPr marL="809625" lvl="3" indent="-180975" latinLnBrk="1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/>
            </a:pPr>
            <a:endParaRPr lang="en-US" altLang="ko-KR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9625" lvl="3" indent="-180975" latinLnBrk="1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역문서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빈도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en-US" altLang="ko-KR" sz="11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-US" altLang="ko-KR" sz="1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t,d</a:t>
            </a:r>
            <a:r>
              <a:rPr lang="en-US" altLang="ko-KR" sz="1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809625" lvl="3" indent="-180975" latinLnBrk="1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/>
            </a:pPr>
            <a:r>
              <a:rPr lang="ko-KR" altLang="en-US" sz="1100" dirty="0">
                <a:latin typeface="+mn-ea"/>
              </a:rPr>
              <a:t>는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>
                <a:latin typeface="+mn-ea"/>
              </a:rPr>
              <a:t>전체 문서의 개수</a:t>
            </a:r>
            <a:endParaRPr lang="en-US" altLang="ko-KR" sz="1100" dirty="0">
              <a:latin typeface="+mn-ea"/>
            </a:endParaRPr>
          </a:p>
          <a:p>
            <a:pPr marL="809625" lvl="3" indent="-180975" latinLnBrk="1"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/>
            </a:pPr>
            <a:r>
              <a:rPr lang="en-US" altLang="ko-KR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altLang="ko-KR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d,t</a:t>
            </a:r>
            <a:r>
              <a:rPr lang="en-US" altLang="ko-KR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100" dirty="0">
                <a:latin typeface="+mn-ea"/>
              </a:rPr>
              <a:t>는 단어 </a:t>
            </a:r>
            <a:r>
              <a:rPr lang="en-US" altLang="ko-KR" sz="1100" dirty="0">
                <a:latin typeface="+mn-ea"/>
              </a:rPr>
              <a:t>t</a:t>
            </a:r>
            <a:r>
              <a:rPr lang="ko-KR" altLang="en-US" sz="1100" dirty="0">
                <a:latin typeface="+mn-ea"/>
              </a:rPr>
              <a:t>가 포함된 문서 </a:t>
            </a:r>
            <a:r>
              <a:rPr lang="en-US" altLang="ko-KR" sz="1100" dirty="0">
                <a:latin typeface="+mn-ea"/>
              </a:rPr>
              <a:t>d</a:t>
            </a:r>
            <a:r>
              <a:rPr lang="ko-KR" altLang="en-US" sz="1100" dirty="0">
                <a:latin typeface="+mn-ea"/>
              </a:rPr>
              <a:t>의 개수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5370" name="그림 5">
            <a:extLst>
              <a:ext uri="{FF2B5EF4-FFF2-40B4-BE49-F238E27FC236}">
                <a16:creationId xmlns:a16="http://schemas.microsoft.com/office/drawing/2014/main" id="{65B4744C-8E35-4CAB-B9F0-87CEAE6F27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5970589"/>
            <a:ext cx="21113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4DC70F95-303D-4B65-93C4-F3018099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6CEC8C37-54DA-4A60-82FF-A4166BB0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AE390B1-C2D5-4875-903F-520511C9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감성 분석</a:t>
            </a:r>
            <a:r>
              <a:rPr lang="en-US" altLang="ko-KR" dirty="0"/>
              <a:t>(</a:t>
            </a:r>
            <a:r>
              <a:rPr lang="ko-KR" altLang="en-US" dirty="0" err="1"/>
              <a:t>오피니언</a:t>
            </a:r>
            <a:r>
              <a:rPr lang="ko-KR" altLang="en-US" dirty="0"/>
              <a:t> </a:t>
            </a:r>
            <a:r>
              <a:rPr lang="ko-KR" altLang="en-US" dirty="0" err="1"/>
              <a:t>마이닝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ko-KR" altLang="en-US" dirty="0"/>
              <a:t>텍스트에서 사용자의 주관적인 의견이나 감성</a:t>
            </a:r>
            <a:r>
              <a:rPr lang="en-US" altLang="ko-KR" dirty="0"/>
              <a:t>, </a:t>
            </a:r>
            <a:r>
              <a:rPr lang="ko-KR" altLang="en-US" dirty="0"/>
              <a:t>태도를 분석하는 텍스트 </a:t>
            </a:r>
            <a:r>
              <a:rPr lang="ko-KR" altLang="en-US" dirty="0" err="1"/>
              <a:t>마이닝의</a:t>
            </a:r>
            <a:r>
              <a:rPr lang="ko-KR" altLang="en-US" dirty="0"/>
              <a:t> 핵심 분석 기법 중 하나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텍스트에서 감성을 나타내는 단어를 기반으로 긍정 또는 부정의 감성을 결정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감성 사전 기반의 감성 분석은 감성 단어에 대한 사전을 가진 상태에서 단어를 검색하여 점수를 계산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최근에는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감성 분석이 늘어나고 있음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토픽 모델링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문서를 구성하는 키워드를 기반으로 토픽</a:t>
            </a:r>
            <a:r>
              <a:rPr lang="en-US" altLang="ko-KR" dirty="0"/>
              <a:t>(</a:t>
            </a:r>
            <a:r>
              <a:rPr lang="ko-KR" altLang="en-US" dirty="0"/>
              <a:t>주제</a:t>
            </a:r>
            <a:r>
              <a:rPr lang="en-US" altLang="ko-KR" dirty="0"/>
              <a:t>)</a:t>
            </a:r>
            <a:r>
              <a:rPr lang="ko-KR" altLang="en-US" dirty="0"/>
              <a:t>을 추출하고 그 토픽을 기준으로 문서를 분류</a:t>
            </a:r>
            <a:r>
              <a:rPr lang="en-US" altLang="ko-KR" dirty="0"/>
              <a:t>(</a:t>
            </a:r>
            <a:r>
              <a:rPr lang="ko-KR" altLang="en-US" sz="1050" dirty="0" err="1"/>
              <a:t>클러스터링</a:t>
            </a:r>
            <a:r>
              <a:rPr lang="en-US" altLang="ko-KR" sz="1050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및 분석하는 기법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문서에서 다루는 토픽을 도출하여 동향을 파악하고 새로운 문서의 토픽을 예측하는 분석에 사용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전처리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분석 작업의 정확도를 높이기 위해 분석에 사용할 데이터를 먼저 정리하고 변환하는 작업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워드클라우드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분석에서 많이 사용하는 시각화 기법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문서의 핵심 단어를 시각적으로 돋보이게 만들어 키워드를 직관적으로 알 수 있게 하는 것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출현 빈도가 높을수록 단어를 크게 나타냄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방대한 양의 텍스트 정보를 다루는 빅데이터 분석에서 주요 단어를 시각화하기 위해 사용 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2200275"/>
            <a:ext cx="47529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2349500"/>
            <a:ext cx="2879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34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F39AD665-1A59-4662-ABDB-77E16B0E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EF60CCD3-FCCB-400D-A2DC-1946400F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D9B6073-E91D-4400-8B04-3A204424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</a:p>
          <a:p>
            <a:pPr lvl="1">
              <a:defRPr/>
            </a:pPr>
            <a:r>
              <a:rPr lang="en-US" altLang="ko-KR" dirty="0"/>
              <a:t>LDA</a:t>
            </a:r>
          </a:p>
          <a:p>
            <a:pPr lvl="3">
              <a:defRPr/>
            </a:pPr>
            <a:r>
              <a:rPr lang="ko-KR" altLang="en-US" dirty="0" err="1"/>
              <a:t>디리클레</a:t>
            </a:r>
            <a:r>
              <a:rPr lang="ko-KR" altLang="en-US" dirty="0"/>
              <a:t> 분포를 이용하여 주어진 문서에 잠재되어 있는 토픽을 추론하는 확률 모델 알고리즘을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하나의 문서는 여러 토픽으로 구성되어 있고</a:t>
            </a:r>
            <a:r>
              <a:rPr lang="en-US" altLang="ko-KR" dirty="0"/>
              <a:t>, </a:t>
            </a:r>
            <a:r>
              <a:rPr lang="ko-KR" altLang="en-US" dirty="0"/>
              <a:t>문서의 토픽 분포에 따라서 단어의 분포가 결정된다고 가정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토픽의 개수 </a:t>
            </a:r>
            <a:r>
              <a:rPr lang="en-US" altLang="ko-KR" dirty="0"/>
              <a:t>k:</a:t>
            </a:r>
            <a:r>
              <a:rPr lang="ko-KR" altLang="en-US" dirty="0"/>
              <a:t> 토픽 분석의 성능을 결정짓는 중요한 요소이자 사용자가 지정해야 하는 </a:t>
            </a:r>
            <a:r>
              <a:rPr lang="ko-KR" altLang="en-US" dirty="0" err="1"/>
              <a:t>하이퍼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pyLDAvis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LDA</a:t>
            </a:r>
            <a:r>
              <a:rPr lang="ko-KR" altLang="en-US" dirty="0"/>
              <a:t>를 이용한 토픽 모델링 분석 결과를 시각화하는 라이브러리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유사성에 따라 토픽 간 거리 지도와 선택한 토픽에서 관련성 높은 단어 </a:t>
            </a:r>
            <a:r>
              <a:rPr lang="en-US" altLang="ko-KR" dirty="0"/>
              <a:t>30</a:t>
            </a:r>
            <a:r>
              <a:rPr lang="ko-KR" altLang="en-US" dirty="0"/>
              <a:t>개를 바 차트로 시각화하여 보여</a:t>
            </a:r>
            <a:r>
              <a:rPr lang="en-US" altLang="ko-KR" dirty="0" err="1"/>
              <a:t>wna</a:t>
            </a:r>
            <a:endParaRPr lang="en-US" altLang="ko-KR" dirty="0"/>
          </a:p>
        </p:txBody>
      </p:sp>
      <p:pic>
        <p:nvPicPr>
          <p:cNvPr id="17413" name="그림 9">
            <a:extLst>
              <a:ext uri="{FF2B5EF4-FFF2-40B4-BE49-F238E27FC236}">
                <a16:creationId xmlns:a16="http://schemas.microsoft.com/office/drawing/2014/main" id="{732792DE-64F0-41C3-92A7-7D484610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781301"/>
            <a:ext cx="376078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6">
            <a:extLst>
              <a:ext uri="{FF2B5EF4-FFF2-40B4-BE49-F238E27FC236}">
                <a16:creationId xmlns:a16="http://schemas.microsoft.com/office/drawing/2014/main" id="{C80E5639-C419-47C6-9741-7E8BE37D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348456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E02A6A9A-0F14-4B5F-BCE0-7035393E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C96099F5-A960-486F-AF42-5C7ECA31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0BF469A-FBFB-4409-9846-154FC585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/>
              <a:t>ratings.txt, ratings_test.txt, ratings_ train.txt </a:t>
            </a:r>
            <a:r>
              <a:rPr lang="ko-KR" altLang="en-US" dirty="0"/>
              <a:t>파일을 차례대로 다운로드</a:t>
            </a:r>
            <a:endParaRPr lang="en-US" altLang="ko-KR" dirty="0"/>
          </a:p>
        </p:txBody>
      </p:sp>
      <p:pic>
        <p:nvPicPr>
          <p:cNvPr id="18437" name="그림 1">
            <a:extLst>
              <a:ext uri="{FF2B5EF4-FFF2-40B4-BE49-F238E27FC236}">
                <a16:creationId xmlns:a16="http://schemas.microsoft.com/office/drawing/2014/main" id="{D5EC9995-E4C2-4B85-AE9B-3F29CD0B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276476"/>
            <a:ext cx="530383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4CEDB99-C72D-42BD-B25B-9A87C1EC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D24172A-649F-4859-9597-1C8CB47E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B406E75-5BEE-480B-886A-61B20B30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다운로드한 파일을 열어서 내용을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ratings.txt </a:t>
            </a:r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 네이버 영화 페이지에서 리뷰를 크롤링하여 수집한 </a:t>
            </a:r>
            <a:r>
              <a:rPr lang="en-US" altLang="ko-KR" dirty="0"/>
              <a:t>200K </a:t>
            </a:r>
            <a:r>
              <a:rPr lang="ko-KR" altLang="en-US" dirty="0"/>
              <a:t>용량의 데이터 파일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ratings_test.txt </a:t>
            </a:r>
            <a:r>
              <a:rPr lang="ko-KR" altLang="en-US" dirty="0"/>
              <a:t>파일</a:t>
            </a:r>
            <a:r>
              <a:rPr lang="en-US" altLang="ko-KR" dirty="0"/>
              <a:t>: 50K</a:t>
            </a:r>
            <a:r>
              <a:rPr lang="ko-KR" altLang="en-US" dirty="0"/>
              <a:t>를 </a:t>
            </a:r>
            <a:r>
              <a:rPr lang="ko-KR" altLang="en-US" dirty="0" err="1"/>
              <a:t>평가용으로</a:t>
            </a:r>
            <a:r>
              <a:rPr lang="ko-KR" altLang="en-US" dirty="0"/>
              <a:t> 분리한 파일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ratings_train.txt </a:t>
            </a:r>
            <a:r>
              <a:rPr lang="ko-KR" altLang="en-US" dirty="0"/>
              <a:t>파일</a:t>
            </a:r>
            <a:r>
              <a:rPr lang="en-US" altLang="ko-KR" dirty="0"/>
              <a:t>: 150K</a:t>
            </a:r>
            <a:r>
              <a:rPr lang="ko-KR" altLang="en-US" dirty="0"/>
              <a:t>를 훈련용으로 준비한 것 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파일 내용은 </a:t>
            </a:r>
            <a:r>
              <a:rPr lang="en-US" altLang="ko-KR" dirty="0"/>
              <a:t>3</a:t>
            </a:r>
            <a:r>
              <a:rPr lang="ko-KR" altLang="en-US" dirty="0"/>
              <a:t>개의 컬럼 </a:t>
            </a:r>
            <a:r>
              <a:rPr lang="en-US" altLang="ko-KR" dirty="0"/>
              <a:t>(id, document, label)</a:t>
            </a:r>
            <a:r>
              <a:rPr lang="ko-KR" altLang="en-US" dirty="0"/>
              <a:t>이 탭</a:t>
            </a:r>
            <a:r>
              <a:rPr lang="en-US" altLang="ko-KR" dirty="0"/>
              <a:t>(\t)</a:t>
            </a:r>
            <a:r>
              <a:rPr lang="ko-KR" altLang="en-US" dirty="0"/>
              <a:t>으로 분리되어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label </a:t>
            </a:r>
            <a:r>
              <a:rPr lang="ko-KR" altLang="en-US" dirty="0"/>
              <a:t>컬럼은 감성 분류 클래스 값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1~10</a:t>
            </a:r>
            <a:r>
              <a:rPr lang="ko-KR" altLang="en-US" dirty="0"/>
              <a:t>점의 평점 중에서 중립적인 평점인 </a:t>
            </a:r>
            <a:r>
              <a:rPr lang="en-US" altLang="ko-KR" dirty="0"/>
              <a:t>5~8</a:t>
            </a:r>
            <a:r>
              <a:rPr lang="ko-KR" altLang="en-US" dirty="0"/>
              <a:t>점은 제외하고 </a:t>
            </a:r>
            <a:r>
              <a:rPr lang="en-US" altLang="ko-KR" dirty="0"/>
              <a:t>1~4</a:t>
            </a:r>
            <a:r>
              <a:rPr lang="ko-KR" altLang="en-US" dirty="0"/>
              <a:t>점을 부정 감성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9~10</a:t>
            </a:r>
            <a:r>
              <a:rPr lang="ko-KR" altLang="en-US" dirty="0"/>
              <a:t>점을 긍정 감성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endParaRPr lang="en-US" altLang="ko-KR" dirty="0"/>
          </a:p>
        </p:txBody>
      </p:sp>
      <p:pic>
        <p:nvPicPr>
          <p:cNvPr id="19461" name="그림 1">
            <a:extLst>
              <a:ext uri="{FF2B5EF4-FFF2-40B4-BE49-F238E27FC236}">
                <a16:creationId xmlns:a16="http://schemas.microsoft.com/office/drawing/2014/main" id="{50E5B166-9A1B-4D2D-A787-06A6E6CD2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006601"/>
            <a:ext cx="5303837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64C6331D-480F-4B3F-840E-998A716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F1276EF5-8BFA-4D64-AEE0-14B311D4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C8E01E-9F64-410C-9E6E-0F3A5334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pandas </a:t>
            </a:r>
            <a:r>
              <a:rPr lang="ko-KR" altLang="en-US" dirty="0"/>
              <a:t>버전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주피터 노트북에서 ‘</a:t>
            </a:r>
            <a:r>
              <a:rPr lang="en-US" altLang="ko-KR" dirty="0"/>
              <a:t>13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감성분석’으로</a:t>
            </a:r>
            <a:r>
              <a:rPr lang="ko-KR" altLang="en-US" dirty="0"/>
              <a:t> 노트북 페이지를 추가하고 다음을 입력하여 </a:t>
            </a:r>
            <a:r>
              <a:rPr lang="en-US" altLang="ko-KR" dirty="0"/>
              <a:t>pandas </a:t>
            </a:r>
            <a:r>
              <a:rPr lang="ko-KR" altLang="en-US" dirty="0"/>
              <a:t>버전을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en-US" altLang="ko-KR" dirty="0"/>
              <a:t>pandas </a:t>
            </a:r>
            <a:r>
              <a:rPr lang="ko-KR" altLang="en-US" dirty="0"/>
              <a:t>버전이 </a:t>
            </a:r>
            <a:r>
              <a:rPr lang="en-US" altLang="ko-KR" dirty="0"/>
              <a:t>1.1.4 </a:t>
            </a:r>
            <a:r>
              <a:rPr lang="ko-KR" altLang="en-US" dirty="0"/>
              <a:t>이상이 아니라면</a:t>
            </a:r>
            <a:r>
              <a:rPr lang="en-US" altLang="ko-KR" dirty="0"/>
              <a:t>, --upgrade </a:t>
            </a:r>
            <a:r>
              <a:rPr lang="ko-KR" altLang="en-US" dirty="0"/>
              <a:t>명령으로 버전을 업그레이드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B97E08-2CFC-4A6C-B47B-0E90B1E8A7A6}"/>
              </a:ext>
            </a:extLst>
          </p:cNvPr>
          <p:cNvGraphicFramePr>
            <a:graphicFrameLocks noGrp="1"/>
          </p:cNvGraphicFramePr>
          <p:nvPr/>
        </p:nvGraphicFramePr>
        <p:xfrm>
          <a:off x="3432175" y="2205038"/>
          <a:ext cx="5126038" cy="275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 ]:</a:t>
                      </a:r>
                    </a:p>
                  </a:txBody>
                  <a:tcPr marL="89289" marR="89289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pandas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pd.show_versions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  ]:</a:t>
                      </a:r>
                    </a:p>
                  </a:txBody>
                  <a:tcPr marL="89289" marR="89289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INSTALLED VERSIONS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------------------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commit       </a:t>
                      </a:r>
                      <a:r>
                        <a:rPr lang="en-US" altLang="ko-KR" sz="6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: 67a3d4241ab84919856b84fc9ebc9abcbe66c6b3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python       </a:t>
                      </a:r>
                      <a:r>
                        <a:rPr lang="en-US" altLang="ko-KR" sz="900" b="0" i="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3.8.3.final.0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python-bits  </a:t>
                      </a:r>
                      <a:r>
                        <a:rPr lang="en-US" altLang="ko-KR" sz="900" b="0" i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OS        </a:t>
                      </a:r>
                      <a:r>
                        <a:rPr lang="en-US" altLang="ko-KR" sz="900" b="0" i="0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600" b="0" i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Windows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OS-release  </a:t>
                      </a:r>
                      <a:r>
                        <a:rPr lang="en-US" altLang="ko-KR" sz="5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: 10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pandas    </a:t>
                      </a:r>
                      <a:r>
                        <a:rPr lang="en-US" altLang="ko-KR" sz="600" b="1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  : 1.1.4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4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: 1.18.5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9289" marR="89289" marT="44570" marB="445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9915EC-6B24-4164-B21E-D423B3394FA2}"/>
              </a:ext>
            </a:extLst>
          </p:cNvPr>
          <p:cNvGraphicFramePr>
            <a:graphicFrameLocks noGrp="1"/>
          </p:cNvGraphicFramePr>
          <p:nvPr/>
        </p:nvGraphicFramePr>
        <p:xfrm>
          <a:off x="3432175" y="5661026"/>
          <a:ext cx="5126038" cy="25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 ]:</a:t>
                      </a:r>
                    </a:p>
                  </a:txBody>
                  <a:tcPr marL="89289" marR="89289" marT="44692" marB="446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!pip install --upgrade pandas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92" marB="446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9EA562FA-FFDA-4C72-A40E-2F467B58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1507" name="TextBox 3">
            <a:extLst>
              <a:ext uri="{FF2B5EF4-FFF2-40B4-BE49-F238E27FC236}">
                <a16:creationId xmlns:a16="http://schemas.microsoft.com/office/drawing/2014/main" id="{E76EFD11-DFB6-4702-9CFE-E1BDE4A86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C8345C3-902F-490B-9F20-934DC088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훈련용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다운로드한 파일 중에서 훈련용 데이터인 </a:t>
            </a:r>
            <a:r>
              <a:rPr lang="en-US" altLang="ko-KR" dirty="0"/>
              <a:t>ratings_train.txt </a:t>
            </a:r>
            <a:r>
              <a:rPr lang="ko-KR" altLang="en-US" dirty="0"/>
              <a:t>파일을 주피터 노트북에서 로드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/>
              <a:t>: </a:t>
            </a:r>
            <a:r>
              <a:rPr lang="ko-KR" altLang="en-US" dirty="0"/>
              <a:t>훈련용 데이터 파일을 읽고</a:t>
            </a:r>
            <a:r>
              <a:rPr lang="en-US" altLang="ko-KR" sz="800" dirty="0" err="1">
                <a:solidFill>
                  <a:srgbClr val="258BCD"/>
                </a:solidFill>
              </a:rPr>
              <a:t>pd.read_csv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데이터프레임 객체</a:t>
            </a:r>
            <a:r>
              <a:rPr lang="en-US" altLang="ko-KR" sz="800" dirty="0" err="1">
                <a:solidFill>
                  <a:srgbClr val="258BCD"/>
                </a:solidFill>
              </a:rPr>
              <a:t>nsmc_train_df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88E9EE-4FFD-4002-B976-5BA45FDD4BD5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205038"/>
          <a:ext cx="4752975" cy="267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#warning 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메시지 표시 안함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 warnings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warnings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.filterwarnings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(action = 'ignore')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pandas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pd.read_csv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('./13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_data/ratings_train.txt', encoding = 'utf8',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'\t', engine = 'python')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nsmc_train_df.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7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Out[2]:</a:t>
                      </a: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8" marB="4457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3" name="그림 1">
            <a:extLst>
              <a:ext uri="{FF2B5EF4-FFF2-40B4-BE49-F238E27FC236}">
                <a16:creationId xmlns:a16="http://schemas.microsoft.com/office/drawing/2014/main" id="{690E549E-9656-421D-B627-10000D97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1" y="3822701"/>
            <a:ext cx="3971925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63102CF3-123B-4EBB-964B-DEC66DF7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06FD03DC-4C0B-437A-9339-0C9EDD16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1757FC0-F2E8-41A8-AFB2-CABD1C9A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훈련용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다운로드한 파일 중에서 훈련용 데이터인 </a:t>
            </a:r>
            <a:r>
              <a:rPr lang="en-US" altLang="ko-KR" dirty="0"/>
              <a:t>ratings_train.txt </a:t>
            </a:r>
            <a:r>
              <a:rPr lang="ko-KR" altLang="en-US" dirty="0"/>
              <a:t>파일을 주피터 노트북에서 로드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 </a:t>
            </a:r>
            <a:r>
              <a:rPr lang="ko-KR" altLang="en-US" dirty="0"/>
              <a:t>훈련용 </a:t>
            </a:r>
            <a:r>
              <a:rPr lang="ko-KR" altLang="en-US" dirty="0" err="1"/>
              <a:t>데이터셋의</a:t>
            </a:r>
            <a:r>
              <a:rPr lang="ko-KR" altLang="en-US" dirty="0"/>
              <a:t> 정보를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CE6E12-D54E-46C0-B0C2-FEE443EFD11C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205038"/>
          <a:ext cx="5126037" cy="162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89289" marR="89289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nsmc_train_df.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info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0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&lt;class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pandas.core.frame.DataFrame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RangeIndex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150000 entries, 0 to 149999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Data columns (total 3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id                    150000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document         149995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label                150000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int64(2), object(1)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memory usage: 3.4+ MB</a:t>
                      </a:r>
                    </a:p>
                  </a:txBody>
                  <a:tcPr marL="89289" marR="89289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7388D0B0-D99E-40EE-A944-EB9F82D5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EFEF21A9-951E-4DA8-9702-6EBC55F0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115B61-FF7F-4852-BE38-3605A745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훈련용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 err="1"/>
              <a:t>결측치</a:t>
            </a:r>
            <a:r>
              <a:rPr lang="ko-KR" altLang="en-US" dirty="0"/>
              <a:t> 제거하기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 document </a:t>
            </a:r>
            <a:r>
              <a:rPr lang="ko-KR" altLang="en-US" dirty="0"/>
              <a:t>컬럼이 </a:t>
            </a:r>
            <a:r>
              <a:rPr lang="en-US" altLang="ko-KR" dirty="0"/>
              <a:t>non-null</a:t>
            </a:r>
            <a:r>
              <a:rPr lang="ko-KR" altLang="en-US" dirty="0"/>
              <a:t>인 샘플만 </a:t>
            </a:r>
            <a:r>
              <a:rPr lang="en-US" altLang="ko-KR" dirty="0" err="1"/>
              <a:t>nsmc_train_df</a:t>
            </a:r>
            <a:r>
              <a:rPr lang="ko-KR" altLang="en-US" dirty="0"/>
              <a:t>에 다시 저장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 </a:t>
            </a:r>
            <a:r>
              <a:rPr lang="ko-KR" altLang="en-US" dirty="0"/>
              <a:t>수정된 </a:t>
            </a:r>
            <a:r>
              <a:rPr lang="en-US" altLang="ko-KR" dirty="0" err="1"/>
              <a:t>nsmc_train_df</a:t>
            </a:r>
            <a:r>
              <a:rPr lang="ko-KR" altLang="en-US" dirty="0"/>
              <a:t>의 정보를 다시 확인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ko-KR" altLang="en-US" dirty="0"/>
              <a:t>감성 분류 클래스의 구성을 확인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B4859A-1122-4FEF-BB10-573ECB8C4180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205038"/>
          <a:ext cx="5126037" cy="274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['document'].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()]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nsmc_train_df.info()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Out[5]: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&lt;class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pandas.core.frame.DataFrame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Int64Index: 149995 entries, 0 to 149999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Data columns (total 3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id                    149995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document         149995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label                149995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int64(2), object(1)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memory usage: 4.6+ MB</a:t>
                      </a: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nsmc_train_df</a:t>
                      </a:r>
                      <a:r>
                        <a:rPr lang="en-US" altLang="ko-KR" sz="900" dirty="0"/>
                        <a:t>['label'].</a:t>
                      </a:r>
                      <a:r>
                        <a:rPr lang="en-US" altLang="ko-KR" sz="900" dirty="0" err="1"/>
                        <a:t>value_counts</a:t>
                      </a:r>
                      <a:r>
                        <a:rPr lang="en-US" altLang="ko-KR" sz="900" dirty="0"/>
                        <a:t>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0      75170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1      74825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Name: label,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int64</a:t>
                      </a:r>
                    </a:p>
                  </a:txBody>
                  <a:tcPr marL="89289" marR="89289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39CEBA4-C754-481D-97C8-73248113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D2FA11FD-E3FE-4288-BE74-C6BD3CE18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EACBA51-5AA3-49B5-9028-4B393AD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훈련용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ko-KR" altLang="en-US" dirty="0"/>
              <a:t>한글 외의 문자 제거하기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[7]</a:t>
            </a:r>
            <a:r>
              <a:rPr lang="en-US" altLang="ko-KR" dirty="0"/>
              <a:t>: </a:t>
            </a:r>
            <a:r>
              <a:rPr lang="ko-KR" altLang="en-US" dirty="0"/>
              <a:t>정규식을 사용하기 위해 </a:t>
            </a:r>
            <a:r>
              <a:rPr lang="en-US" altLang="ko-KR" dirty="0"/>
              <a:t>re </a:t>
            </a:r>
            <a:r>
              <a:rPr lang="ko-KR" altLang="en-US" dirty="0"/>
              <a:t>모듈을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[8]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ko-KR" altLang="en-US" dirty="0" err="1"/>
              <a:t>ㄱ’으로</a:t>
            </a:r>
            <a:r>
              <a:rPr lang="ko-KR" altLang="en-US" dirty="0"/>
              <a:t> 시작하거나 ‘가’부터 ‘</a:t>
            </a:r>
            <a:r>
              <a:rPr lang="ko-KR" altLang="en-US" dirty="0" err="1"/>
              <a:t>힣’까지의</a:t>
            </a:r>
            <a:r>
              <a:rPr lang="ko-KR" altLang="en-US" dirty="0"/>
              <a:t> 문자를 제외한 나머지는 공백으로 치환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025BEE-1800-4616-BF20-99DCEC7A41E9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2205038"/>
          <a:ext cx="5111750" cy="206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re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nsmc_train_df</a:t>
                      </a:r>
                      <a:r>
                        <a:rPr lang="en-US" altLang="ko-KR" sz="900" dirty="0"/>
                        <a:t>['document'] = </a:t>
                      </a:r>
                      <a:r>
                        <a:rPr lang="en-US" altLang="ko-KR" sz="900" dirty="0" err="1"/>
                        <a:t>nsmc_train_df</a:t>
                      </a:r>
                      <a:r>
                        <a:rPr lang="en-US" altLang="ko-KR" sz="900" dirty="0"/>
                        <a:t>['document'].</a:t>
                      </a:r>
                      <a:r>
                        <a:rPr lang="en-US" altLang="ko-KR" sz="900" b="1" dirty="0"/>
                        <a:t>apply(lambda x : </a:t>
                      </a:r>
                      <a:r>
                        <a:rPr lang="en-US" altLang="ko-KR" sz="900" b="1" dirty="0" err="1"/>
                        <a:t>re.sub</a:t>
                      </a:r>
                      <a:r>
                        <a:rPr lang="en-US" altLang="ko-KR" sz="900" b="1" dirty="0"/>
                        <a:t>(r'[^ </a:t>
                      </a:r>
                      <a:r>
                        <a:rPr lang="ko-KR" altLang="en-US" sz="900" b="1" dirty="0" err="1"/>
                        <a:t>ㄱ</a:t>
                      </a:r>
                      <a:r>
                        <a:rPr lang="en-US" altLang="ko-KR" sz="900" b="1" dirty="0"/>
                        <a:t>-</a:t>
                      </a:r>
                      <a:r>
                        <a:rPr lang="ko-KR" altLang="en-US" sz="900" b="1" dirty="0" err="1"/>
                        <a:t>ㅣ가</a:t>
                      </a:r>
                      <a:r>
                        <a:rPr lang="en-US" altLang="ko-KR" sz="900" b="1" dirty="0"/>
                        <a:t>-</a:t>
                      </a:r>
                      <a:r>
                        <a:rPr lang="ko-KR" altLang="en-US" sz="900" b="1" dirty="0" err="1"/>
                        <a:t>힣</a:t>
                      </a:r>
                      <a:r>
                        <a:rPr lang="en-US" altLang="ko-KR" sz="900" b="1" dirty="0"/>
                        <a:t>]+', " ", x))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nsmc_train_df.head</a:t>
                      </a:r>
                      <a:r>
                        <a:rPr lang="en-US" altLang="ko-KR" sz="900" dirty="0"/>
                        <a:t>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1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Out[8]: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9" marR="8927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595" name="그림 1">
            <a:extLst>
              <a:ext uri="{FF2B5EF4-FFF2-40B4-BE49-F238E27FC236}">
                <a16:creationId xmlns:a16="http://schemas.microsoft.com/office/drawing/2014/main" id="{BFD20CC6-11B8-4FB7-836D-2DC90BC3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3036889"/>
            <a:ext cx="432117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660BBA3A-1B20-41B5-A13F-2482C5C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F396D765-56B8-44F7-8402-920406871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9A7A3CE-70F4-438B-9E67-9F744311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평가용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다운로드한 파일 중에서 평가용 데이터인 </a:t>
            </a:r>
            <a:r>
              <a:rPr lang="en-US" altLang="ko-KR" dirty="0"/>
              <a:t>ratings_test.txt </a:t>
            </a:r>
            <a:r>
              <a:rPr lang="ko-KR" altLang="en-US" dirty="0"/>
              <a:t>파일을 로드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251842-E0DE-4701-9828-7A554D3A2597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192338"/>
          <a:ext cx="5126037" cy="456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0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</a:rPr>
                        <a:t>nsmc_test_df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</a:rPr>
                        <a:t>pd.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read_csv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('./13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_data/ratings_test.txt', encoding = 'utf8',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 = '\t', engine = 'python')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</a:rPr>
                        <a:t>nsmc_test_df.</a:t>
                      </a:r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7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Out[9]: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nsmc_test_df.info()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Out[10]: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&lt;class '</a:t>
                      </a:r>
                      <a:r>
                        <a:rPr lang="en-US" altLang="ko-KR" sz="700" dirty="0" err="1"/>
                        <a:t>pandas.core.frame.DataFrame</a:t>
                      </a:r>
                      <a:r>
                        <a:rPr lang="en-US" altLang="ko-KR" sz="700" dirty="0"/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RangeIndex</a:t>
                      </a:r>
                      <a:r>
                        <a:rPr lang="en-US" altLang="ko-KR" sz="700" dirty="0"/>
                        <a:t>: 50000 entries, 0 to 49999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Data columns (total 3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id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altLang="ko-KR" sz="700" dirty="0"/>
                        <a:t>50000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document    </a:t>
                      </a:r>
                      <a:r>
                        <a:rPr lang="en-US" altLang="ko-KR" sz="600" dirty="0"/>
                        <a:t>      </a:t>
                      </a:r>
                      <a:r>
                        <a:rPr lang="en-US" altLang="ko-KR" sz="700" dirty="0"/>
                        <a:t>49997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label                50000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dtypes</a:t>
                      </a:r>
                      <a:r>
                        <a:rPr lang="en-US" altLang="ko-KR" sz="700" dirty="0"/>
                        <a:t>: int64(2), object(1)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memory usage: 1.1+ MB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#document </a:t>
                      </a:r>
                      <a:r>
                        <a:rPr lang="ko-KR" altLang="en-US" sz="700" dirty="0"/>
                        <a:t>칼럼이 </a:t>
                      </a:r>
                      <a:r>
                        <a:rPr lang="en-US" altLang="ko-KR" sz="700" dirty="0"/>
                        <a:t>Null</a:t>
                      </a:r>
                      <a:r>
                        <a:rPr lang="ko-KR" altLang="en-US" sz="700" dirty="0"/>
                        <a:t>인 샘플 제거</a:t>
                      </a:r>
                      <a:endParaRPr lang="en-US" altLang="ko-KR" sz="700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nsmc_test_df</a:t>
                      </a:r>
                      <a:r>
                        <a:rPr lang="en-US" altLang="ko-KR" sz="700" dirty="0"/>
                        <a:t> = </a:t>
                      </a:r>
                      <a:r>
                        <a:rPr lang="en-US" altLang="ko-KR" sz="700" dirty="0" err="1"/>
                        <a:t>nsmc_test_df</a:t>
                      </a:r>
                      <a:r>
                        <a:rPr lang="en-US" altLang="ko-KR" sz="700" dirty="0"/>
                        <a:t>[</a:t>
                      </a:r>
                      <a:r>
                        <a:rPr lang="en-US" altLang="ko-KR" sz="700" dirty="0" err="1"/>
                        <a:t>nsmc_test_df</a:t>
                      </a:r>
                      <a:r>
                        <a:rPr lang="en-US" altLang="ko-KR" sz="700" dirty="0"/>
                        <a:t>['document'].</a:t>
                      </a:r>
                      <a:r>
                        <a:rPr lang="en-US" altLang="ko-KR" sz="700" b="1" dirty="0" err="1"/>
                        <a:t>notnull</a:t>
                      </a:r>
                      <a:r>
                        <a:rPr lang="en-US" altLang="ko-KR" sz="700" b="1" dirty="0"/>
                        <a:t>()</a:t>
                      </a:r>
                      <a:r>
                        <a:rPr lang="en-US" altLang="ko-KR" sz="700" dirty="0"/>
                        <a:t>] 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8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/>
                        <a:t>nsmc_test_df</a:t>
                      </a:r>
                      <a:r>
                        <a:rPr lang="en-US" altLang="ko-KR" sz="700" dirty="0"/>
                        <a:t>['label'].</a:t>
                      </a:r>
                      <a:r>
                        <a:rPr lang="en-US" altLang="ko-KR" sz="700" b="1" dirty="0" err="1"/>
                        <a:t>value_counts</a:t>
                      </a:r>
                      <a:r>
                        <a:rPr lang="en-US" altLang="ko-KR" sz="700" b="1" dirty="0"/>
                        <a:t>()</a:t>
                      </a:r>
                      <a:endParaRPr lang="en-US" altLang="ko-KR" sz="7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Out[12]: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1     25171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0     24826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Name: label,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: int64</a:t>
                      </a: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</a:txBody>
                  <a:tcPr marL="89289" marR="89289" marT="44589" marB="4458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nsmc_test_df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['document'] =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nsmc_test_df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['document'].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apply(lambda x : </a:t>
                      </a:r>
                      <a:r>
                        <a:rPr lang="en-US" altLang="ko-KR" sz="700" b="1" i="0" dirty="0" err="1">
                          <a:solidFill>
                            <a:schemeClr val="tx1"/>
                          </a:solidFill>
                        </a:rPr>
                        <a:t>re.sub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(r'[^ </a:t>
                      </a: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</a:rPr>
                        <a:t>ㅣ가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1" i="0" dirty="0" err="1">
                          <a:solidFill>
                            <a:schemeClr val="tx1"/>
                          </a:solidFill>
                        </a:rPr>
                        <a:t>힣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]+', " ", x))</a:t>
                      </a:r>
                    </a:p>
                  </a:txBody>
                  <a:tcPr marL="89289" marR="89289" marT="44589" marB="4458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634" name="그림 7">
            <a:extLst>
              <a:ext uri="{FF2B5EF4-FFF2-40B4-BE49-F238E27FC236}">
                <a16:creationId xmlns:a16="http://schemas.microsoft.com/office/drawing/2014/main" id="{84D4012B-561D-4A80-BD98-80220220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2687638"/>
            <a:ext cx="432117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FEBE42FF-221C-48DC-A032-D76AC523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6627" name="TextBox 3">
            <a:extLst>
              <a:ext uri="{FF2B5EF4-FFF2-40B4-BE49-F238E27FC236}">
                <a16:creationId xmlns:a16="http://schemas.microsoft.com/office/drawing/2014/main" id="{86CEFABD-33B1-47EF-8A82-8F21A359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56A16D1-E100-43B0-A6AF-C432FFB8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011238"/>
            <a:ext cx="8740775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형태소 단위로 </a:t>
            </a:r>
            <a:r>
              <a:rPr lang="ko-KR" altLang="en-US" dirty="0" err="1"/>
              <a:t>토큰화한</a:t>
            </a:r>
            <a:r>
              <a:rPr lang="ko-KR" altLang="en-US" dirty="0"/>
              <a:t> 한글 단어에 대해 </a:t>
            </a:r>
            <a:r>
              <a:rPr lang="en-US" altLang="ko-KR" dirty="0"/>
              <a:t>TF-IDF </a:t>
            </a:r>
            <a:r>
              <a:rPr lang="ko-KR" altLang="en-US" dirty="0"/>
              <a:t>방식을 사용하여 </a:t>
            </a:r>
            <a:r>
              <a:rPr lang="ko-KR" altLang="en-US" dirty="0" err="1"/>
              <a:t>벡터화</a:t>
            </a:r>
            <a:r>
              <a:rPr lang="ko-KR" altLang="en-US" dirty="0"/>
              <a:t> 작업을 수행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en-US" altLang="ko-KR" dirty="0"/>
              <a:t>: </a:t>
            </a:r>
            <a:r>
              <a:rPr lang="ko-KR" altLang="en-US" dirty="0"/>
              <a:t>형태소 분석에 사용할 </a:t>
            </a: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임포트하고</a:t>
            </a:r>
            <a:r>
              <a:rPr lang="ko-KR" altLang="en-US" dirty="0"/>
              <a:t>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[15]</a:t>
            </a:r>
            <a:r>
              <a:rPr lang="en-US" altLang="ko-KR" dirty="0"/>
              <a:t>: </a:t>
            </a:r>
            <a:r>
              <a:rPr lang="ko-KR" altLang="en-US" dirty="0"/>
              <a:t>문장을 </a:t>
            </a:r>
            <a:r>
              <a:rPr lang="ko-KR" altLang="en-US" dirty="0" err="1"/>
              <a:t>토큰화하기</a:t>
            </a:r>
            <a:r>
              <a:rPr lang="ko-KR" altLang="en-US" dirty="0"/>
              <a:t> 위해 </a:t>
            </a:r>
            <a:r>
              <a:rPr lang="en-US" altLang="ko-KR" sz="1000" dirty="0" err="1"/>
              <a:t>okt_tokenizer</a:t>
            </a:r>
            <a:r>
              <a:rPr lang="en-US" altLang="ko-KR" sz="1000" dirty="0"/>
              <a:t> </a:t>
            </a:r>
            <a:r>
              <a:rPr lang="ko-KR" altLang="en-US" dirty="0"/>
              <a:t>함수를 정의하고 </a:t>
            </a:r>
            <a:r>
              <a:rPr lang="en-US" altLang="ko-KR" sz="1000" dirty="0" err="1"/>
              <a:t>okt.morphs</a:t>
            </a:r>
            <a:r>
              <a:rPr lang="en-US" altLang="ko-KR" sz="1000" dirty="0"/>
              <a:t>() </a:t>
            </a:r>
            <a:r>
              <a:rPr lang="ko-KR" altLang="en-US" dirty="0"/>
              <a:t>함수를 사용하여 형태소 단위로 </a:t>
            </a:r>
            <a:r>
              <a:rPr lang="ko-KR" altLang="en-US" dirty="0" err="1"/>
              <a:t>토큰화</a:t>
            </a:r>
            <a:r>
              <a:rPr lang="ko-KR" altLang="en-US" dirty="0"/>
              <a:t> 작업을 수행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[16]</a:t>
            </a:r>
            <a:r>
              <a:rPr lang="en-US" altLang="ko-KR" dirty="0"/>
              <a:t>: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TfidfVectorizer</a:t>
            </a:r>
            <a:r>
              <a:rPr lang="ko-KR" altLang="en-US" dirty="0"/>
              <a:t>를 이용하여 </a:t>
            </a:r>
            <a:r>
              <a:rPr lang="en-US" altLang="ko-KR" dirty="0"/>
              <a:t>TF-IDF </a:t>
            </a:r>
            <a:r>
              <a:rPr lang="ko-KR" altLang="en-US" dirty="0" err="1"/>
              <a:t>벡터화에</a:t>
            </a:r>
            <a:r>
              <a:rPr lang="ko-KR" altLang="en-US" dirty="0"/>
              <a:t> 사용할 </a:t>
            </a:r>
            <a:r>
              <a:rPr lang="en-US" altLang="ko-KR" dirty="0" err="1"/>
              <a:t>tfidf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토큰 </a:t>
            </a:r>
            <a:r>
              <a:rPr lang="ko-KR" altLang="en-US" dirty="0" err="1"/>
              <a:t>생성기</a:t>
            </a:r>
            <a:r>
              <a:rPr lang="en-US" altLang="ko-KR" sz="800" dirty="0">
                <a:solidFill>
                  <a:srgbClr val="258BCD"/>
                </a:solidFill>
              </a:rPr>
              <a:t>tokenizer</a:t>
            </a:r>
            <a:r>
              <a:rPr lang="ko-KR" altLang="en-US" dirty="0"/>
              <a:t>는 우리가 정의한 </a:t>
            </a:r>
            <a:r>
              <a:rPr lang="en-US" altLang="ko-KR" dirty="0" err="1"/>
              <a:t>okt_tokenizer</a:t>
            </a:r>
            <a:r>
              <a:rPr lang="en-US" altLang="ko-KR" dirty="0"/>
              <a:t>() </a:t>
            </a:r>
            <a:r>
              <a:rPr lang="ko-KR" altLang="en-US" dirty="0"/>
              <a:t>함수로 설정하고 토큰의 단어 크기</a:t>
            </a:r>
            <a:r>
              <a:rPr lang="en-US" altLang="ko-KR" sz="800" dirty="0" err="1">
                <a:solidFill>
                  <a:srgbClr val="258BCD"/>
                </a:solidFill>
              </a:rPr>
              <a:t>ngram_range</a:t>
            </a:r>
            <a:r>
              <a:rPr lang="ko-KR" altLang="en-US" dirty="0"/>
              <a:t>는 </a:t>
            </a:r>
            <a:r>
              <a:rPr lang="en-US" altLang="ko-KR" dirty="0"/>
              <a:t>1~2</a:t>
            </a:r>
            <a:r>
              <a:rPr lang="ko-KR" altLang="en-US" dirty="0"/>
              <a:t>개 단어로 함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     토큰은 출현 빈도가 최소</a:t>
            </a:r>
            <a:r>
              <a:rPr lang="en-US" altLang="ko-KR" sz="800" dirty="0" err="1">
                <a:solidFill>
                  <a:srgbClr val="258BCD"/>
                </a:solidFill>
              </a:rPr>
              <a:t>min_df</a:t>
            </a:r>
            <a:r>
              <a:rPr lang="en-US" altLang="ko-KR" sz="800" dirty="0">
                <a:solidFill>
                  <a:srgbClr val="258BCD"/>
                </a:solidFill>
              </a:rPr>
              <a:t> </a:t>
            </a:r>
            <a:r>
              <a:rPr lang="en-US" altLang="ko-KR" dirty="0"/>
              <a:t>3</a:t>
            </a:r>
            <a:r>
              <a:rPr lang="ko-KR" altLang="en-US" dirty="0"/>
              <a:t>번 이상이고 최대 </a:t>
            </a:r>
            <a:r>
              <a:rPr lang="en-US" altLang="ko-KR" sz="800" dirty="0" err="1">
                <a:solidFill>
                  <a:srgbClr val="258BCD"/>
                </a:solidFill>
              </a:rPr>
              <a:t>max_df</a:t>
            </a:r>
            <a:r>
              <a:rPr lang="en-US" altLang="ko-KR" sz="800" dirty="0">
                <a:solidFill>
                  <a:srgbClr val="258BCD"/>
                </a:solidFill>
              </a:rPr>
              <a:t> 90% </a:t>
            </a:r>
            <a:r>
              <a:rPr lang="ko-KR" altLang="en-US" dirty="0"/>
              <a:t>이하인 것만 사용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 err="1"/>
              <a:t>벡터화할</a:t>
            </a:r>
            <a:r>
              <a:rPr lang="ko-KR" altLang="en-US" dirty="0"/>
              <a:t> 데이터</a:t>
            </a:r>
            <a:r>
              <a:rPr lang="en-US" altLang="ko-KR" sz="800" dirty="0" err="1">
                <a:solidFill>
                  <a:srgbClr val="258BCD"/>
                </a:solidFill>
              </a:rPr>
              <a:t>nsmc_train_df</a:t>
            </a:r>
            <a:r>
              <a:rPr lang="en-US" altLang="ko-KR" sz="800" dirty="0">
                <a:solidFill>
                  <a:srgbClr val="258BCD"/>
                </a:solidFill>
              </a:rPr>
              <a:t>['document']</a:t>
            </a:r>
            <a:r>
              <a:rPr lang="ko-KR" altLang="en-US" dirty="0"/>
              <a:t>에 대해 벡터 모델 </a:t>
            </a:r>
            <a:r>
              <a:rPr lang="en-US" altLang="ko-KR" sz="800" dirty="0" err="1">
                <a:solidFill>
                  <a:srgbClr val="258BCD"/>
                </a:solidFill>
              </a:rPr>
              <a:t>tfidf</a:t>
            </a:r>
            <a:r>
              <a:rPr lang="ko-KR" altLang="en-US" dirty="0"/>
              <a:t>의 내부 </a:t>
            </a:r>
            <a:r>
              <a:rPr lang="ko-KR" altLang="en-US" dirty="0" err="1"/>
              <a:t>설정값을</a:t>
            </a:r>
            <a:r>
              <a:rPr lang="ko-KR" altLang="en-US" dirty="0"/>
              <a:t> 조정</a:t>
            </a:r>
            <a:r>
              <a:rPr lang="en-US" altLang="ko-KR" sz="800" dirty="0">
                <a:solidFill>
                  <a:srgbClr val="258BCD"/>
                </a:solidFill>
              </a:rPr>
              <a:t>fit( )</a:t>
            </a:r>
            <a:r>
              <a:rPr lang="ko-KR" altLang="en-US" dirty="0"/>
              <a:t>하고 벡터로 변환을 수행</a:t>
            </a:r>
            <a:r>
              <a:rPr lang="en-US" altLang="ko-KR" sz="800" dirty="0">
                <a:solidFill>
                  <a:srgbClr val="258BCD"/>
                </a:solidFill>
              </a:rPr>
              <a:t>transform( )</a:t>
            </a:r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0D1515-09BE-4F6E-83E0-90BE599BB913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192339"/>
          <a:ext cx="5126037" cy="225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89" marR="89289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from konlpy.tag import Okt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okt = Okt()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6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okt_tokenizer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(text):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tokens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okt.morphs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(text)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return tokens</a:t>
                      </a:r>
                    </a:p>
                  </a:txBody>
                  <a:tcPr marL="89289" marR="89289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8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sklearn.feature_extraction.text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TfidfVectorizer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TfidfVectorizer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(tokenizer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okt_tokenizer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ngram_range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(1, 2),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3,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max_df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0.9)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tfidf.fit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['document'])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nsmc_train_tfidf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tfidf.transform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nsmc_train_df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['document'])</a:t>
                      </a:r>
                    </a:p>
                  </a:txBody>
                  <a:tcPr marL="89289" marR="89289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검색하기</a:t>
            </a:r>
            <a:endParaRPr lang="en-US" altLang="ko-KR" dirty="0"/>
          </a:p>
        </p:txBody>
      </p:sp>
      <p:pic>
        <p:nvPicPr>
          <p:cNvPr id="1638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205038"/>
            <a:ext cx="547370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72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E5B51F20-E566-4A57-B773-5AC9F1AF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55AADBEE-9CB1-430A-B3AB-A9069AE6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7B6567E-5AA8-41DF-BE3D-770C0861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813800" cy="54721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감성 분류 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 err="1"/>
              <a:t>신러닝의</a:t>
            </a:r>
            <a:r>
              <a:rPr lang="ko-KR" altLang="en-US" dirty="0"/>
              <a:t>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모델을 이용하여 긍정과 부정의 감성 이진 분류 모델을 구축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[17]</a:t>
            </a:r>
            <a:r>
              <a:rPr lang="en-US" altLang="ko-KR" dirty="0"/>
              <a:t>: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LogisticRegression</a:t>
            </a:r>
            <a:r>
              <a:rPr lang="en-US" altLang="ko-KR" dirty="0"/>
              <a:t> </a:t>
            </a:r>
            <a:r>
              <a:rPr lang="ko-KR" altLang="en-US" dirty="0"/>
              <a:t>클래스에 대해 객체 </a:t>
            </a:r>
            <a:r>
              <a:rPr lang="en-US" altLang="ko-KR" dirty="0" err="1"/>
              <a:t>SA_lr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[18]</a:t>
            </a:r>
            <a:r>
              <a:rPr lang="en-US" altLang="ko-KR" dirty="0"/>
              <a:t>: </a:t>
            </a:r>
            <a:r>
              <a:rPr lang="en-US" altLang="ko-KR" sz="1050" dirty="0" err="1"/>
              <a:t>nsmc_train_tfidf</a:t>
            </a:r>
            <a:r>
              <a:rPr lang="ko-KR" altLang="en-US" dirty="0"/>
              <a:t>를 독립변수 </a:t>
            </a:r>
            <a:r>
              <a:rPr lang="en-US" altLang="ko-KR" dirty="0"/>
              <a:t>X</a:t>
            </a:r>
            <a:r>
              <a:rPr lang="ko-KR" altLang="en-US" dirty="0"/>
              <a:t>로 하고 </a:t>
            </a:r>
            <a:r>
              <a:rPr lang="en-US" altLang="ko-KR" dirty="0"/>
              <a:t>label </a:t>
            </a:r>
            <a:r>
              <a:rPr lang="ko-KR" altLang="en-US" dirty="0"/>
              <a:t>컬럼을 종속 변수 </a:t>
            </a:r>
            <a:r>
              <a:rPr lang="en-US" altLang="ko-KR" dirty="0"/>
              <a:t>Y</a:t>
            </a:r>
            <a:r>
              <a:rPr lang="ko-KR" altLang="en-US" dirty="0"/>
              <a:t>로 하여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모델</a:t>
            </a:r>
            <a:r>
              <a:rPr lang="en-US" altLang="ko-KR" sz="800" dirty="0" err="1">
                <a:solidFill>
                  <a:srgbClr val="258BCD"/>
                </a:solidFill>
              </a:rPr>
              <a:t>SA_lr</a:t>
            </a:r>
            <a:r>
              <a:rPr lang="ko-KR" altLang="en-US" dirty="0"/>
              <a:t>의 내부 </a:t>
            </a:r>
            <a:r>
              <a:rPr lang="ko-KR" altLang="en-US" dirty="0" err="1"/>
              <a:t>설정값을</a:t>
            </a:r>
            <a:r>
              <a:rPr lang="ko-KR" altLang="en-US" dirty="0"/>
              <a:t> 조정</a:t>
            </a:r>
            <a:r>
              <a:rPr lang="en-US" altLang="ko-KR" sz="800" dirty="0">
                <a:solidFill>
                  <a:srgbClr val="258BCD"/>
                </a:solidFill>
              </a:rPr>
              <a:t>fit( )</a:t>
            </a:r>
          </a:p>
          <a:p>
            <a:pPr marL="628650" lvl="3" indent="0">
              <a:buNone/>
              <a:defRPr/>
            </a:pPr>
            <a:endParaRPr lang="en-US" altLang="ko-KR" sz="800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회귀의 </a:t>
            </a:r>
            <a:r>
              <a:rPr lang="ko-KR" altLang="en-US" dirty="0" err="1"/>
              <a:t>하이퍼</a:t>
            </a:r>
            <a:r>
              <a:rPr lang="ko-KR" altLang="en-US" dirty="0"/>
              <a:t> 매개변수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ko-KR" altLang="en-US" dirty="0" err="1"/>
              <a:t>최적값을</a:t>
            </a:r>
            <a:r>
              <a:rPr lang="ko-KR" altLang="en-US" dirty="0"/>
              <a:t> 구하기 위해 </a:t>
            </a:r>
            <a:r>
              <a:rPr lang="en-US" altLang="ko-KR" dirty="0"/>
              <a:t>C </a:t>
            </a:r>
            <a:r>
              <a:rPr lang="ko-KR" altLang="en-US" dirty="0"/>
              <a:t>값을 다르게 한 여러 모형을 만들고 실행하여 각 성능을 비교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(</a:t>
            </a:r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[19]</a:t>
            </a:r>
            <a:r>
              <a:rPr lang="en-US" altLang="ko-KR" dirty="0"/>
              <a:t>: </a:t>
            </a:r>
            <a:r>
              <a:rPr lang="ko-KR" altLang="en-US" dirty="0" err="1"/>
              <a:t>하이퍼</a:t>
            </a:r>
            <a:r>
              <a:rPr lang="ko-KR" altLang="en-US" dirty="0"/>
              <a:t> 매개변수 </a:t>
            </a:r>
            <a:r>
              <a:rPr lang="en-US" altLang="ko-KR" dirty="0"/>
              <a:t>C</a:t>
            </a:r>
            <a:r>
              <a:rPr lang="ko-KR" altLang="en-US" dirty="0"/>
              <a:t>에 대해 비교 검사를 할 </a:t>
            </a:r>
            <a:r>
              <a:rPr lang="en-US" altLang="ko-KR" dirty="0"/>
              <a:t>6</a:t>
            </a:r>
            <a:r>
              <a:rPr lang="ko-KR" altLang="en-US" dirty="0"/>
              <a:t>개 값</a:t>
            </a:r>
            <a:r>
              <a:rPr lang="en-US" altLang="ko-KR" sz="800" dirty="0">
                <a:solidFill>
                  <a:srgbClr val="258BCD"/>
                </a:solidFill>
              </a:rPr>
              <a:t>[1, 3, 3.5, 4, 4.5, 5]</a:t>
            </a:r>
            <a:r>
              <a:rPr lang="ko-KR" altLang="en-US" dirty="0"/>
              <a:t>을 </a:t>
            </a:r>
            <a:r>
              <a:rPr lang="en-US" altLang="ko-KR" dirty="0" err="1"/>
              <a:t>params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/>
              <a:t>교차 검증</a:t>
            </a:r>
            <a:r>
              <a:rPr lang="en-US" altLang="ko-KR" sz="800" dirty="0">
                <a:solidFill>
                  <a:srgbClr val="258BCD"/>
                </a:solidFill>
              </a:rPr>
              <a:t>cv</a:t>
            </a:r>
            <a:r>
              <a:rPr lang="ko-KR" altLang="en-US" dirty="0"/>
              <a:t>을 </a:t>
            </a:r>
            <a:r>
              <a:rPr lang="en-US" altLang="ko-KR" dirty="0"/>
              <a:t>3, </a:t>
            </a:r>
            <a:r>
              <a:rPr lang="ko-KR" altLang="en-US" dirty="0"/>
              <a:t>모형 비교 기준은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정확도로 설정</a:t>
            </a:r>
            <a:r>
              <a:rPr lang="en-US" altLang="ko-KR" sz="800" dirty="0">
                <a:solidFill>
                  <a:srgbClr val="258BCD"/>
                </a:solidFill>
              </a:rPr>
              <a:t>scoring='accuracy'</a:t>
            </a:r>
            <a:r>
              <a:rPr lang="ko-KR" altLang="en-US" dirty="0"/>
              <a:t>하여 </a:t>
            </a:r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8D28B7-D878-4D0D-8E53-72E01E792CA6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2365376"/>
          <a:ext cx="5126038" cy="106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5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89" marR="8928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from sklearn.linear_model 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import LogisticRegression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SA_lr = 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LogisticRegression</a:t>
                      </a: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(random_state = 0)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[18]:</a:t>
                      </a:r>
                    </a:p>
                  </a:txBody>
                  <a:tcPr marL="89289" marR="8928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SA_lr.fit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nsmc_train_tfidf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nsmc_train_df</a:t>
                      </a:r>
                      <a:r>
                        <a:rPr lang="en-US" altLang="ko-KR" sz="900" dirty="0"/>
                        <a:t>['label'])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Out[18]:</a:t>
                      </a:r>
                    </a:p>
                  </a:txBody>
                  <a:tcPr marL="89289" marR="89289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LogisticRegression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random_state</a:t>
                      </a:r>
                      <a:r>
                        <a:rPr lang="en-US" altLang="ko-KR" sz="900" dirty="0"/>
                        <a:t> = 0)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E593C9-D3B4-4515-AB85-77FE86B5AB0A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4797425"/>
          <a:ext cx="5126038" cy="87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[19]:</a:t>
                      </a:r>
                    </a:p>
                  </a:txBody>
                  <a:tcPr marL="89289" marR="89289" marT="44563" marB="4456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 sklearn.model_selection import 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GridSearchCV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params = {'C': [1, 3, 3.5, 4, 4.5, 5]}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SA_lr_grid_cv = 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GridSearchCV</a:t>
                      </a: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(SA_lr, param_grid = params, cv = 3, scoring = 'accuracy', verbose = 1)</a:t>
                      </a:r>
                    </a:p>
                  </a:txBody>
                  <a:tcPr marL="89289" marR="89289" marT="44563" marB="445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692825E7-D798-499C-87B6-0994FE62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8675" name="TextBox 3">
            <a:extLst>
              <a:ext uri="{FF2B5EF4-FFF2-40B4-BE49-F238E27FC236}">
                <a16:creationId xmlns:a16="http://schemas.microsoft.com/office/drawing/2014/main" id="{8A29C99C-6D55-4FA2-9C67-98AC7D79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F06CA46-1684-4EDF-A985-BE4622A2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011238"/>
            <a:ext cx="8848725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감성 분류 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회귀의 </a:t>
            </a:r>
            <a:r>
              <a:rPr lang="ko-KR" altLang="en-US" dirty="0" err="1"/>
              <a:t>하이퍼</a:t>
            </a:r>
            <a:r>
              <a:rPr lang="ko-KR" altLang="en-US" dirty="0"/>
              <a:t> 매개변수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ko-KR" altLang="en-US" dirty="0" err="1"/>
              <a:t>최적값을</a:t>
            </a:r>
            <a:r>
              <a:rPr lang="ko-KR" altLang="en-US" dirty="0"/>
              <a:t> 구하기 위해 </a:t>
            </a:r>
            <a:r>
              <a:rPr lang="en-US" altLang="ko-KR" dirty="0"/>
              <a:t>C </a:t>
            </a:r>
            <a:r>
              <a:rPr lang="ko-KR" altLang="en-US" dirty="0"/>
              <a:t>값을 다르게 한 여러 모형을 만들고 실행하여 각 성능을 비교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(</a:t>
            </a:r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[20]</a:t>
            </a:r>
            <a:r>
              <a:rPr lang="en-US" altLang="ko-KR" dirty="0"/>
              <a:t>: </a:t>
            </a:r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객체에 </a:t>
            </a:r>
            <a:r>
              <a:rPr lang="en-US" altLang="ko-KR" dirty="0" err="1"/>
              <a:t>nsmc_train_tfidf</a:t>
            </a:r>
            <a:r>
              <a:rPr lang="ko-KR" altLang="en-US" dirty="0"/>
              <a:t>와 </a:t>
            </a:r>
            <a:r>
              <a:rPr lang="en-US" altLang="ko-KR" dirty="0"/>
              <a:t>label </a:t>
            </a:r>
            <a:r>
              <a:rPr lang="ko-KR" altLang="en-US" dirty="0"/>
              <a:t>컬럼에 대해 </a:t>
            </a:r>
            <a:r>
              <a:rPr lang="ko-KR" altLang="en-US" dirty="0" err="1"/>
              <a:t>설정값을</a:t>
            </a:r>
            <a:r>
              <a:rPr lang="ko-KR" altLang="en-US" dirty="0"/>
              <a:t> 조정</a:t>
            </a:r>
            <a:r>
              <a:rPr lang="en-US" altLang="ko-KR" sz="800" dirty="0">
                <a:solidFill>
                  <a:srgbClr val="258BCD"/>
                </a:solidFill>
              </a:rPr>
              <a:t>fit( ) 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[21]</a:t>
            </a:r>
            <a:r>
              <a:rPr lang="en-US" altLang="ko-KR" dirty="0"/>
              <a:t>: </a:t>
            </a:r>
            <a:r>
              <a:rPr lang="en-US" altLang="ko-KR" sz="1050" dirty="0" err="1"/>
              <a:t>GridSearchCV</a:t>
            </a:r>
            <a:r>
              <a:rPr lang="ko-KR" altLang="en-US" sz="1050" dirty="0"/>
              <a:t>에 의해 찾은 최적의 </a:t>
            </a:r>
            <a:r>
              <a:rPr lang="en-US" altLang="ko-KR" sz="1050" dirty="0"/>
              <a:t>C </a:t>
            </a:r>
            <a:r>
              <a:rPr lang="ko-KR" altLang="en-US" sz="1050" dirty="0"/>
              <a:t>매개변수</a:t>
            </a:r>
            <a:r>
              <a:rPr lang="en-US" altLang="ko-KR" sz="800" dirty="0" err="1">
                <a:solidFill>
                  <a:srgbClr val="258BCD"/>
                </a:solidFill>
              </a:rPr>
              <a:t>best_params</a:t>
            </a:r>
            <a:r>
              <a:rPr lang="ko-KR" altLang="en-US" sz="1050" dirty="0"/>
              <a:t>와 최고 점수</a:t>
            </a:r>
            <a:r>
              <a:rPr lang="en-US" altLang="ko-KR" sz="800" dirty="0" err="1">
                <a:solidFill>
                  <a:srgbClr val="258BCD"/>
                </a:solidFill>
              </a:rPr>
              <a:t>best_score</a:t>
            </a:r>
            <a:r>
              <a:rPr lang="ko-KR" altLang="en-US" sz="1050" dirty="0"/>
              <a:t>를 출력하여 확인</a:t>
            </a:r>
            <a:endParaRPr lang="en-US" altLang="ko-KR" sz="1050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[22]</a:t>
            </a:r>
            <a:r>
              <a:rPr lang="en-US" altLang="ko-KR" dirty="0"/>
              <a:t>: </a:t>
            </a:r>
            <a:r>
              <a:rPr lang="ko-KR" altLang="en-US" dirty="0"/>
              <a:t>최적 매개변수가 설정된 모형</a:t>
            </a:r>
            <a:r>
              <a:rPr lang="en-US" altLang="ko-KR" sz="800" dirty="0" err="1">
                <a:solidFill>
                  <a:srgbClr val="258BCD"/>
                </a:solidFill>
              </a:rPr>
              <a:t>best_estimator</a:t>
            </a:r>
            <a:r>
              <a:rPr lang="ko-KR" altLang="en-US" dirty="0"/>
              <a:t>을 </a:t>
            </a:r>
            <a:r>
              <a:rPr lang="en-US" altLang="ko-KR" dirty="0" err="1"/>
              <a:t>SA_lr_best</a:t>
            </a:r>
            <a:r>
              <a:rPr lang="en-US" altLang="ko-KR" dirty="0"/>
              <a:t> </a:t>
            </a:r>
            <a:r>
              <a:rPr lang="ko-KR" altLang="en-US" dirty="0"/>
              <a:t>객체에 저장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218582-6693-4460-9751-8FE649D8A654}"/>
              </a:ext>
            </a:extLst>
          </p:cNvPr>
          <p:cNvGraphicFramePr>
            <a:graphicFrameLocks noGrp="1"/>
          </p:cNvGraphicFramePr>
          <p:nvPr/>
        </p:nvGraphicFramePr>
        <p:xfrm>
          <a:off x="2855914" y="2435226"/>
          <a:ext cx="5126037" cy="187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[20]:</a:t>
                      </a:r>
                    </a:p>
                  </a:txBody>
                  <a:tcPr marL="89289" marR="89289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SA_lr_grid_cv.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fit</a:t>
                      </a: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(nsmc_train_tfidf, nsmc_train_df['label'])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25" marB="44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Out[20]: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Fitting 3 folds for each of 6 candidates, </a:t>
                      </a:r>
                      <a:r>
                        <a:rPr lang="en-US" altLang="ko-KR" sz="900" dirty="0" err="1"/>
                        <a:t>totalling</a:t>
                      </a:r>
                      <a:r>
                        <a:rPr lang="en-US" altLang="ko-KR" sz="900" dirty="0"/>
                        <a:t> 18 fits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GridSearchCV</a:t>
                      </a:r>
                      <a:r>
                        <a:rPr lang="en-US" altLang="ko-KR" sz="900" dirty="0"/>
                        <a:t>(cv = 3, estimator = </a:t>
                      </a:r>
                      <a:r>
                        <a:rPr lang="en-US" altLang="ko-KR" sz="900" dirty="0" err="1"/>
                        <a:t>LogisticRegression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random_state</a:t>
                      </a:r>
                      <a:r>
                        <a:rPr lang="en-US" altLang="ko-KR" sz="900" dirty="0"/>
                        <a:t> = 0), </a:t>
                      </a:r>
                      <a:r>
                        <a:rPr lang="en-US" altLang="ko-KR" sz="900" dirty="0" err="1"/>
                        <a:t>param_grid</a:t>
                      </a:r>
                      <a:r>
                        <a:rPr lang="en-US" altLang="ko-KR" sz="900" dirty="0"/>
                        <a:t> = {'C': [1, 3, 3.5, 4, 4.5, 5]}, scoring = 'accuracy', verbose = 1)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25" marB="44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[21]: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SA_lr_grid_cv.</a:t>
                      </a:r>
                      <a:r>
                        <a:rPr lang="en-US" altLang="ko-KR" sz="900" b="1" dirty="0" err="1"/>
                        <a:t>best_params</a:t>
                      </a:r>
                      <a:r>
                        <a:rPr lang="en-US" altLang="ko-KR" sz="900" dirty="0"/>
                        <a:t>_, round(</a:t>
                      </a:r>
                      <a:r>
                        <a:rPr lang="en-US" altLang="ko-KR" sz="900" dirty="0" err="1"/>
                        <a:t>SA_lr_grid_cv.</a:t>
                      </a:r>
                      <a:r>
                        <a:rPr lang="en-US" altLang="ko-KR" sz="900" b="1" dirty="0" err="1"/>
                        <a:t>best_score</a:t>
                      </a:r>
                      <a:r>
                        <a:rPr lang="en-US" altLang="ko-KR" sz="900" b="0" dirty="0"/>
                        <a:t>_,</a:t>
                      </a:r>
                      <a:r>
                        <a:rPr lang="en-US" altLang="ko-KR" sz="900" b="1" dirty="0"/>
                        <a:t> 4</a:t>
                      </a:r>
                      <a:r>
                        <a:rPr lang="en-US" altLang="ko-KR" sz="900" dirty="0"/>
                        <a:t>))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25" marB="44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Out[21]: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{'C': 3} 0.8553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25" marB="44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[22]: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최적 매개변수의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모델 저장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SA_lr_best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SA_lr_grid_cv.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best_estimator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marL="89289" marR="89289" marT="44625" marB="44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36011F54-5D4D-4556-8A51-0ACB17E9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8E135BA7-7745-4655-9D2C-D8BF769E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14F2A80-8402-4791-9DC8-73F1C0AB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011238"/>
            <a:ext cx="8848725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평가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평가용 데이터를 이용하여 모델 정확도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평가용 데이터를 </a:t>
            </a:r>
            <a:r>
              <a:rPr lang="ko-KR" altLang="en-US" dirty="0" err="1"/>
              <a:t>벡터화한</a:t>
            </a:r>
            <a:r>
              <a:rPr lang="ko-KR" altLang="en-US" dirty="0"/>
              <a:t> 뒤 모델 정확도를 계산하여 출력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[23]</a:t>
            </a:r>
            <a:r>
              <a:rPr lang="en-US" altLang="ko-KR" dirty="0"/>
              <a:t>: </a:t>
            </a:r>
            <a:r>
              <a:rPr lang="ko-KR" altLang="en-US" dirty="0"/>
              <a:t>평가용 데이터</a:t>
            </a:r>
            <a:r>
              <a:rPr lang="en-US" altLang="ko-KR" sz="800" dirty="0" err="1">
                <a:solidFill>
                  <a:srgbClr val="258BCD"/>
                </a:solidFill>
              </a:rPr>
              <a:t>nsmc_test_df</a:t>
            </a:r>
            <a:r>
              <a:rPr lang="en-US" altLang="ko-KR" sz="800" dirty="0">
                <a:solidFill>
                  <a:srgbClr val="258BCD"/>
                </a:solidFill>
              </a:rPr>
              <a:t>['document']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258BCD"/>
                </a:solidFill>
              </a:rPr>
              <a:t>In [16]</a:t>
            </a:r>
            <a:r>
              <a:rPr lang="ko-KR" altLang="en-US" dirty="0"/>
              <a:t>에서 생성한 </a:t>
            </a:r>
            <a:r>
              <a:rPr lang="en-US" altLang="ko-KR" dirty="0" err="1"/>
              <a:t>tfidf</a:t>
            </a:r>
            <a:r>
              <a:rPr lang="en-US" altLang="ko-KR" dirty="0"/>
              <a:t> </a:t>
            </a:r>
            <a:r>
              <a:rPr lang="ko-KR" altLang="en-US" dirty="0"/>
              <a:t>객체를 적용하여 벡터 변환을 수행</a:t>
            </a:r>
            <a:r>
              <a:rPr lang="en-US" altLang="ko-KR" sz="800" dirty="0">
                <a:solidFill>
                  <a:srgbClr val="258BCD"/>
                </a:solidFill>
              </a:rPr>
              <a:t>transform( )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[24]</a:t>
            </a:r>
            <a:r>
              <a:rPr lang="en-US" altLang="ko-KR" dirty="0"/>
              <a:t>: </a:t>
            </a:r>
            <a:r>
              <a:rPr lang="ko-KR" altLang="en-US" dirty="0"/>
              <a:t>감성 분류 모델</a:t>
            </a:r>
            <a:r>
              <a:rPr lang="en-US" altLang="ko-KR" sz="800" dirty="0" err="1">
                <a:solidFill>
                  <a:srgbClr val="258BCD"/>
                </a:solidFill>
              </a:rPr>
              <a:t>SA_lr_best</a:t>
            </a:r>
            <a:r>
              <a:rPr lang="ko-KR" altLang="en-US" dirty="0"/>
              <a:t>에 </a:t>
            </a:r>
            <a:r>
              <a:rPr lang="en-US" altLang="ko-KR" dirty="0" err="1"/>
              <a:t>nsmc_test_tfidf</a:t>
            </a:r>
            <a:r>
              <a:rPr lang="en-US" altLang="ko-KR" dirty="0"/>
              <a:t> </a:t>
            </a:r>
            <a:r>
              <a:rPr lang="ko-KR" altLang="en-US" dirty="0"/>
              <a:t>벡터를 사용하여 감성을 예측</a:t>
            </a:r>
            <a:r>
              <a:rPr lang="en-US" altLang="ko-KR" sz="800" dirty="0">
                <a:solidFill>
                  <a:srgbClr val="258BCD"/>
                </a:solidFill>
              </a:rPr>
              <a:t>predict( )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[25]</a:t>
            </a:r>
            <a:r>
              <a:rPr lang="en-US" altLang="ko-KR" dirty="0"/>
              <a:t>: </a:t>
            </a:r>
            <a:r>
              <a:rPr lang="ko-KR" altLang="en-US" dirty="0"/>
              <a:t>평가용 데이터의 감성 결과값</a:t>
            </a:r>
            <a:r>
              <a:rPr lang="en-US" altLang="ko-KR" sz="800" dirty="0" err="1">
                <a:solidFill>
                  <a:srgbClr val="258BCD"/>
                </a:solidFill>
              </a:rPr>
              <a:t>nsmc_test_df</a:t>
            </a:r>
            <a:r>
              <a:rPr lang="en-US" altLang="ko-KR" sz="800" dirty="0">
                <a:solidFill>
                  <a:srgbClr val="258BCD"/>
                </a:solidFill>
              </a:rPr>
              <a:t>['label']</a:t>
            </a:r>
            <a:r>
              <a:rPr lang="ko-KR" altLang="en-US" dirty="0"/>
              <a:t>과 감성 </a:t>
            </a:r>
            <a:r>
              <a:rPr lang="ko-KR" altLang="en-US" dirty="0" err="1"/>
              <a:t>예측값</a:t>
            </a:r>
            <a:r>
              <a:rPr lang="en-US" altLang="ko-KR" sz="800" dirty="0" err="1">
                <a:solidFill>
                  <a:srgbClr val="258BCD"/>
                </a:solidFill>
              </a:rPr>
              <a:t>test_predict</a:t>
            </a:r>
            <a:r>
              <a:rPr lang="ko-KR" altLang="en-US" dirty="0"/>
              <a:t>을 기반으로 정확도를 계산</a:t>
            </a:r>
            <a:r>
              <a:rPr lang="en-US" altLang="ko-KR" sz="800" dirty="0" err="1">
                <a:solidFill>
                  <a:srgbClr val="258BCD"/>
                </a:solidFill>
              </a:rPr>
              <a:t>accuracy_score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하여 출력</a:t>
            </a:r>
            <a:endParaRPr lang="en-US" altLang="ko-KR" dirty="0">
              <a:solidFill>
                <a:srgbClr val="258BCD"/>
              </a:solidFill>
            </a:endParaRPr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감성 분류 모델의 정확도가 </a:t>
            </a:r>
            <a:r>
              <a:rPr lang="en-US" altLang="ko-KR" dirty="0"/>
              <a:t>85.7%</a:t>
            </a: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30F3E0B-13A6-454C-BF55-8EE8A21CB3E6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2162176"/>
          <a:ext cx="5688012" cy="161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[23]:</a:t>
                      </a:r>
                    </a:p>
                  </a:txBody>
                  <a:tcPr marL="89284" marR="89284" marT="44562" marB="445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평가용 데이터의 피처 </a:t>
                      </a:r>
                      <a:r>
                        <a:rPr lang="ko-KR" altLang="en-US" sz="900" b="0" i="1" dirty="0" err="1">
                          <a:solidFill>
                            <a:schemeClr val="tx1"/>
                          </a:solidFill>
                        </a:rPr>
                        <a:t>벡터화</a:t>
                      </a:r>
                      <a:endParaRPr lang="ko-KR" altLang="en-US" sz="900" b="0" i="1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nsmc_test_tfidf = tfidf.</a:t>
                      </a:r>
                      <a:r>
                        <a:rPr lang="sv-SE" altLang="ko-KR" sz="900" b="1" dirty="0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sv-SE" altLang="ko-KR" sz="900" b="0" dirty="0">
                          <a:solidFill>
                            <a:schemeClr val="tx1"/>
                          </a:solidFill>
                        </a:rPr>
                        <a:t>(nsmc_test_df['document'])</a:t>
                      </a:r>
                    </a:p>
                  </a:txBody>
                  <a:tcPr marL="89284" marR="89284" marT="44562" marB="44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[24]:</a:t>
                      </a:r>
                    </a:p>
                  </a:txBody>
                  <a:tcPr marL="89284" marR="89284" marT="44562" marB="445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test_predict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SA_lr_best.</a:t>
                      </a:r>
                      <a:r>
                        <a:rPr lang="en-US" altLang="ko-KR" sz="900" b="1" dirty="0" err="1"/>
                        <a:t>predict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nsmc_test_tfidf</a:t>
                      </a:r>
                      <a:r>
                        <a:rPr lang="en-US" altLang="ko-KR" sz="900" dirty="0"/>
                        <a:t>)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562" marB="44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[25]: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4" marR="89284" marT="44562" marB="445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sklearn.metrics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accuracy_score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print('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감성 분석 정확도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', round(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accuracy_score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nsmc_test_df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['label’],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test_predict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), 3))</a:t>
                      </a:r>
                    </a:p>
                  </a:txBody>
                  <a:tcPr marL="89284" marR="89284" marT="44562" marB="44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Out[25]: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4" marR="89284" marT="44562" marB="445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감성 분석 정확도 </a:t>
                      </a:r>
                      <a:r>
                        <a:rPr lang="en-US" altLang="ko-KR" sz="900" dirty="0"/>
                        <a:t>: 0.857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4" marR="89284" marT="44562" marB="44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F68539E0-F7A5-4D4A-B99C-2B86320B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01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토픽 모델링</a:t>
            </a:r>
            <a:r>
              <a:rPr lang="en-US" altLang="ko-KR" sz="2000"/>
              <a:t>] </a:t>
            </a:r>
            <a:r>
              <a:rPr lang="ko-KR" altLang="en-US" sz="2000"/>
              <a:t>영화 리뷰 데이터로 감성 예측하기</a:t>
            </a:r>
            <a:endParaRPr lang="en-US" altLang="ko-KR" sz="1800"/>
          </a:p>
        </p:txBody>
      </p:sp>
      <p:sp>
        <p:nvSpPr>
          <p:cNvPr id="30723" name="TextBox 3">
            <a:extLst>
              <a:ext uri="{FF2B5EF4-FFF2-40B4-BE49-F238E27FC236}">
                <a16:creationId xmlns:a16="http://schemas.microsoft.com/office/drawing/2014/main" id="{5737002D-5E75-4839-8F3A-37BB417C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ED380E-F1F5-4793-8E17-A244A1B1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011238"/>
            <a:ext cx="8848725" cy="54721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분석 모델 평가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새로운 텍스트로 감성 예측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감성 분류 모델에 새로운 텍스트를 직접 입력하여 감성 예측을 수행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[26]</a:t>
            </a:r>
            <a:r>
              <a:rPr lang="en-US" altLang="ko-KR" dirty="0"/>
              <a:t>: input() </a:t>
            </a:r>
            <a:r>
              <a:rPr lang="ko-KR" altLang="en-US" dirty="0"/>
              <a:t>함수로 텍스트를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st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[27]</a:t>
            </a:r>
            <a:r>
              <a:rPr lang="en-US" altLang="ko-KR" dirty="0"/>
              <a:t>: </a:t>
            </a:r>
            <a:r>
              <a:rPr lang="ko-KR" altLang="en-US" dirty="0" err="1"/>
              <a:t>입력받은</a:t>
            </a:r>
            <a:r>
              <a:rPr lang="ko-KR" altLang="en-US" dirty="0"/>
              <a:t> 텍스트</a:t>
            </a:r>
            <a:r>
              <a:rPr lang="en-US" altLang="ko-KR" sz="800" dirty="0" err="1">
                <a:solidFill>
                  <a:srgbClr val="258BCD"/>
                </a:solidFill>
              </a:rPr>
              <a:t>st</a:t>
            </a:r>
            <a:r>
              <a:rPr lang="ko-KR" altLang="en-US" dirty="0"/>
              <a:t>에 대해 </a:t>
            </a: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ko-KR" altLang="en-US" dirty="0"/>
              <a:t>에서 수행한 것과 같은 전처리 작업을 수행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[28]</a:t>
            </a:r>
            <a:r>
              <a:rPr lang="en-US" altLang="ko-KR" dirty="0"/>
              <a:t>: </a:t>
            </a:r>
            <a:r>
              <a:rPr lang="en-US" altLang="ko-KR" dirty="0" err="1"/>
              <a:t>idf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ko-KR" altLang="en-US" dirty="0" err="1"/>
              <a:t>벡터화</a:t>
            </a:r>
            <a:r>
              <a:rPr lang="en-US" altLang="ko-KR" sz="800" dirty="0">
                <a:solidFill>
                  <a:srgbClr val="258BCD"/>
                </a:solidFill>
              </a:rPr>
              <a:t>transform( )</a:t>
            </a:r>
            <a:r>
              <a:rPr lang="en-US" altLang="ko-KR" dirty="0"/>
              <a:t> </a:t>
            </a:r>
            <a:r>
              <a:rPr lang="ko-KR" altLang="en-US" dirty="0"/>
              <a:t>후에 모델에 적용하여 감성 예측</a:t>
            </a:r>
            <a:r>
              <a:rPr lang="en-US" altLang="ko-KR" sz="800" dirty="0">
                <a:solidFill>
                  <a:srgbClr val="258BCD"/>
                </a:solidFill>
              </a:rPr>
              <a:t>predict( )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[29]</a:t>
            </a:r>
            <a:r>
              <a:rPr lang="en-US" altLang="ko-KR" dirty="0"/>
              <a:t>: </a:t>
            </a:r>
            <a:r>
              <a:rPr lang="ko-KR" altLang="en-US" dirty="0"/>
              <a:t>감성 예측 결과를 출력하여 확인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E6DEAC-D6BF-4ACA-97A9-EC4E1B3B4CFA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2162175"/>
          <a:ext cx="4927600" cy="338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[26]:</a:t>
                      </a: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input('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감성 분석할 문장 입력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&gt;&gt; ')</a:t>
                      </a:r>
                      <a:endParaRPr lang="sv-SE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감성 분석할 문장 입력 </a:t>
                      </a:r>
                      <a:r>
                        <a:rPr lang="en-US" altLang="ko-KR" sz="800" dirty="0"/>
                        <a:t>&gt;&gt; </a:t>
                      </a:r>
                      <a:r>
                        <a:rPr lang="ko-KR" altLang="en-US" sz="800" dirty="0"/>
                        <a:t>웃자 </a:t>
                      </a:r>
                      <a:r>
                        <a:rPr lang="en-US" altLang="ko-KR" sz="800" dirty="0"/>
                        <a:t>^o^ </a:t>
                      </a:r>
                      <a:r>
                        <a:rPr lang="ko-KR" altLang="en-US" sz="800" dirty="0"/>
                        <a:t>오늘은 좋은 날이 될 것 같은 예감</a:t>
                      </a:r>
                      <a:r>
                        <a:rPr lang="en-US" altLang="ko-KR" sz="800" dirty="0"/>
                        <a:t>100%! ^^*</a:t>
                      </a: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[27]: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dirty="0">
                          <a:solidFill>
                            <a:schemeClr val="tx1"/>
                          </a:solidFill>
                        </a:rPr>
                        <a:t>#0) </a:t>
                      </a:r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</a:rPr>
                        <a:t>입력 텍스트에 대한 전처리 수행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re.</a:t>
                      </a:r>
                      <a:r>
                        <a:rPr lang="en-US" altLang="ko-KR" sz="800" b="1" i="0" dirty="0" err="1">
                          <a:solidFill>
                            <a:schemeClr val="tx1"/>
                          </a:solidFill>
                        </a:rPr>
                        <a:t>compile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(r'[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</a:rPr>
                        <a:t>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</a:rPr>
                        <a:t>ㅣ가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</a:rPr>
                        <a:t>힣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]+').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[" ".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</a:rPr>
                        <a:t>join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Out[27]: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'</a:t>
                      </a:r>
                      <a:r>
                        <a:rPr lang="ko-KR" altLang="en-US" sz="800" b="0" dirty="0"/>
                        <a:t>웃자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오늘은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좋은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날이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될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것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같은</a:t>
                      </a:r>
                      <a:r>
                        <a:rPr lang="en-US" altLang="ko-KR" sz="800" b="0" dirty="0"/>
                        <a:t>', '</a:t>
                      </a:r>
                      <a:r>
                        <a:rPr lang="ko-KR" altLang="en-US" sz="800" b="0" dirty="0"/>
                        <a:t>예감</a:t>
                      </a:r>
                      <a:r>
                        <a:rPr lang="en-US" altLang="ko-KR" sz="800" b="0" dirty="0"/>
                        <a:t>']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['</a:t>
                      </a:r>
                      <a:r>
                        <a:rPr lang="ko-KR" altLang="en-US" sz="800" b="0" dirty="0"/>
                        <a:t>웃자 오늘은 좋은 날이 될 것 같은 예감</a:t>
                      </a:r>
                      <a:r>
                        <a:rPr lang="en-US" altLang="ko-KR" sz="800" b="0" dirty="0"/>
                        <a:t>']</a:t>
                      </a: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[28]: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#1) </a:t>
                      </a:r>
                      <a:r>
                        <a:rPr lang="ko-KR" altLang="en-US" sz="800" b="0" dirty="0"/>
                        <a:t>입력 텍스트의 피처 </a:t>
                      </a:r>
                      <a:r>
                        <a:rPr lang="ko-KR" altLang="en-US" sz="800" b="0" dirty="0" err="1"/>
                        <a:t>벡터화</a:t>
                      </a:r>
                      <a:endParaRPr lang="ko-KR" altLang="en-US" sz="800" b="0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/>
                        <a:t>st_tfidf</a:t>
                      </a:r>
                      <a:r>
                        <a:rPr lang="en-US" altLang="ko-KR" sz="800" b="0" dirty="0"/>
                        <a:t> = </a:t>
                      </a:r>
                      <a:r>
                        <a:rPr lang="en-US" altLang="ko-KR" sz="800" b="0" dirty="0" err="1"/>
                        <a:t>tfidf.transform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-US" altLang="ko-KR" sz="800" b="0" dirty="0" err="1"/>
                        <a:t>st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#2) </a:t>
                      </a:r>
                      <a:r>
                        <a:rPr lang="ko-KR" altLang="en-US" sz="800" b="0" dirty="0"/>
                        <a:t>최적 감성 분석 모델에 적용하여 감성 분석 평가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/>
                        <a:t>st_predict</a:t>
                      </a:r>
                      <a:r>
                        <a:rPr lang="en-US" altLang="ko-KR" sz="800" b="0" dirty="0"/>
                        <a:t> = </a:t>
                      </a:r>
                      <a:r>
                        <a:rPr lang="en-US" altLang="ko-KR" sz="800" b="0" dirty="0" err="1"/>
                        <a:t>SA_lr_best.predict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-US" altLang="ko-KR" sz="800" b="0" dirty="0" err="1"/>
                        <a:t>st_tfidf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4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[29]: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#3) </a:t>
                      </a:r>
                      <a:r>
                        <a:rPr lang="ko-KR" altLang="en-US" sz="800" b="0" dirty="0" err="1"/>
                        <a:t>예측값</a:t>
                      </a:r>
                      <a:r>
                        <a:rPr lang="ko-KR" altLang="en-US" sz="800" b="0" dirty="0"/>
                        <a:t> 출력하기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if(</a:t>
                      </a:r>
                      <a:r>
                        <a:rPr lang="en-US" altLang="ko-KR" sz="800" b="0" dirty="0" err="1"/>
                        <a:t>st_predict</a:t>
                      </a:r>
                      <a:r>
                        <a:rPr lang="en-US" altLang="ko-KR" sz="800" b="0" dirty="0"/>
                        <a:t> == 0):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print(</a:t>
                      </a:r>
                      <a:r>
                        <a:rPr lang="en-US" altLang="ko-KR" sz="800" b="0" dirty="0" err="1"/>
                        <a:t>st</a:t>
                      </a:r>
                      <a:r>
                        <a:rPr lang="en-US" altLang="ko-KR" sz="800" b="0" dirty="0"/>
                        <a:t> , "-&gt;&gt; </a:t>
                      </a:r>
                      <a:r>
                        <a:rPr lang="ko-KR" altLang="en-US" sz="800" b="0" dirty="0"/>
                        <a:t>부정 감성</a:t>
                      </a:r>
                      <a:r>
                        <a:rPr lang="en-US" altLang="ko-KR" sz="800" b="0" dirty="0"/>
                        <a:t>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else 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print(</a:t>
                      </a:r>
                      <a:r>
                        <a:rPr lang="en-US" altLang="ko-KR" sz="800" b="0" dirty="0" err="1"/>
                        <a:t>st</a:t>
                      </a:r>
                      <a:r>
                        <a:rPr lang="en-US" altLang="ko-KR" sz="800" b="0" dirty="0"/>
                        <a:t> , "-&gt;&gt; </a:t>
                      </a:r>
                      <a:r>
                        <a:rPr lang="ko-KR" altLang="en-US" sz="800" b="0" dirty="0"/>
                        <a:t>긍정 감성</a:t>
                      </a:r>
                      <a:r>
                        <a:rPr lang="en-US" altLang="ko-KR" sz="800" b="0" dirty="0"/>
                        <a:t>")</a:t>
                      </a:r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Out[29]: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80" marB="44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['</a:t>
                      </a:r>
                      <a:r>
                        <a:rPr lang="ko-KR" altLang="en-US" sz="800" dirty="0"/>
                        <a:t>웃자 오늘은 좋은 날이 될 것 같은 예감</a:t>
                      </a:r>
                      <a:r>
                        <a:rPr lang="en-US" altLang="ko-KR" sz="800" dirty="0"/>
                        <a:t>'] -&gt;&gt; </a:t>
                      </a:r>
                      <a:r>
                        <a:rPr lang="ko-KR" altLang="en-US" sz="800" dirty="0"/>
                        <a:t>긍정 감성</a:t>
                      </a:r>
                      <a:endParaRPr lang="en-US" altLang="ko-KR" sz="800" b="0" dirty="0"/>
                    </a:p>
                  </a:txBody>
                  <a:tcPr marL="89297" marR="89297" marT="44580" marB="44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BBF8016-56C6-4362-9B1F-A8A34297B9D1}"/>
              </a:ext>
            </a:extLst>
          </p:cNvPr>
          <p:cNvSpPr/>
          <p:nvPr/>
        </p:nvSpPr>
        <p:spPr>
          <a:xfrm>
            <a:off x="4943475" y="2417764"/>
            <a:ext cx="2622550" cy="250825"/>
          </a:xfrm>
          <a:prstGeom prst="rect">
            <a:avLst/>
          </a:prstGeom>
          <a:noFill/>
          <a:ln w="28575">
            <a:solidFill>
              <a:srgbClr val="258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6056C119-D80F-49EB-BD82-F4D4D070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D5FBC472-1FA1-449A-8516-5C796658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3CA758A-3BA4-445C-A4A4-C14A642C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FBBA6334-4B1C-4B17-B566-713D35A3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1773239"/>
            <a:ext cx="467360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B19F689C-A41A-4AC3-9B0A-9E32647E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4CA9757D-B633-4054-B134-642ED52B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431DC01-5A33-4ABF-AD2A-69255675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감성 분류 모델을 이용하여 네이버 뉴스에서 </a:t>
            </a:r>
            <a:r>
              <a:rPr lang="ko-KR" altLang="en-US" dirty="0" err="1"/>
              <a:t>크롤링</a:t>
            </a:r>
            <a:r>
              <a:rPr lang="ko-KR" altLang="en-US" dirty="0"/>
              <a:t> 한 ‘코로나’ 관련 텍스트에   </a:t>
            </a:r>
            <a:endParaRPr lang="en-US" altLang="ko-KR" dirty="0"/>
          </a:p>
          <a:p>
            <a:pPr marL="447675" lvl="2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대해 감성을 분석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 err="1"/>
              <a:t>데이터수집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‘네이버 </a:t>
            </a:r>
            <a:r>
              <a:rPr lang="en-US" altLang="ko-KR" dirty="0"/>
              <a:t>API</a:t>
            </a:r>
            <a:r>
              <a:rPr lang="ko-KR" altLang="en-US" dirty="0"/>
              <a:t>를 이용한 </a:t>
            </a:r>
            <a:r>
              <a:rPr lang="ko-KR" altLang="en-US" dirty="0" err="1"/>
              <a:t>크롤링’으로</a:t>
            </a:r>
            <a:r>
              <a:rPr lang="ko-KR" altLang="en-US" dirty="0"/>
              <a:t> 네이버 뉴스를 크롤링하여 텍스트 데이터를 수집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최근 </a:t>
            </a:r>
            <a:r>
              <a:rPr lang="en-US" altLang="ko-KR" dirty="0"/>
              <a:t>1,000</a:t>
            </a:r>
            <a:r>
              <a:rPr lang="ko-KR" altLang="en-US" dirty="0"/>
              <a:t>개의 뉴스가 </a:t>
            </a:r>
            <a:r>
              <a:rPr lang="ko-KR" altLang="en-US" dirty="0" err="1"/>
              <a:t>크롤링</a:t>
            </a:r>
            <a:r>
              <a:rPr lang="ko-KR" altLang="en-US" dirty="0"/>
              <a:t> 되어 저장된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예제소스로</a:t>
            </a:r>
            <a:r>
              <a:rPr lang="ko-KR" altLang="en-US" dirty="0"/>
              <a:t> 제공하는 ‘코로나</a:t>
            </a:r>
            <a:r>
              <a:rPr lang="en-US" altLang="ko-KR" dirty="0"/>
              <a:t>_</a:t>
            </a:r>
            <a:r>
              <a:rPr lang="en-US" altLang="ko-KR" dirty="0" err="1"/>
              <a:t>naver_news.json</a:t>
            </a:r>
            <a:r>
              <a:rPr lang="en-US" altLang="ko-KR" dirty="0"/>
              <a:t>’ </a:t>
            </a:r>
            <a:r>
              <a:rPr lang="ko-KR" altLang="en-US" dirty="0"/>
              <a:t>파일을 이용해도 됨</a:t>
            </a:r>
            <a:endParaRPr lang="en-US" altLang="ko-K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144769C6-3B37-4064-A5BB-4C34993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DB1D9340-D747-4DA9-A045-2495E93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6427D2C-7978-4237-B8C8-6F8D5ACE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분석할 컬럼을 추출하여 데이터프레임 구성하기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13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만든 뒤 크롤링한 파일을 옮기고 앞에서 만든 ‘</a:t>
            </a:r>
            <a:r>
              <a:rPr lang="en-US" altLang="ko-KR" dirty="0"/>
              <a:t>13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감성분석</a:t>
            </a:r>
            <a:r>
              <a:rPr lang="ko-KR" altLang="en-US" dirty="0"/>
              <a:t>’ 페이지에 이어서 실습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[30]</a:t>
            </a:r>
            <a:r>
              <a:rPr lang="en-US" altLang="ko-KR" dirty="0"/>
              <a:t>: </a:t>
            </a:r>
            <a:r>
              <a:rPr lang="ko-KR" altLang="en-US" dirty="0"/>
              <a:t>분석할 데이터 파일을 로드</a:t>
            </a:r>
            <a:r>
              <a:rPr lang="en-US" altLang="ko-KR" sz="800" dirty="0" err="1">
                <a:solidFill>
                  <a:srgbClr val="258BCD"/>
                </a:solidFill>
              </a:rPr>
              <a:t>json.load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하여 </a:t>
            </a:r>
            <a:r>
              <a:rPr lang="en-US" altLang="ko-KR" dirty="0"/>
              <a:t>data </a:t>
            </a:r>
            <a:r>
              <a:rPr lang="ko-KR" altLang="en-US" dirty="0"/>
              <a:t>객체에 저장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[31]</a:t>
            </a:r>
            <a:r>
              <a:rPr lang="en-US" altLang="ko-KR" dirty="0"/>
              <a:t>: data </a:t>
            </a:r>
            <a:r>
              <a:rPr lang="ko-KR" altLang="en-US" dirty="0"/>
              <a:t>객체의 내용을 출력하여 확인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72A497-F549-4072-8987-9DD47ED7E4F6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2235200"/>
          <a:ext cx="5256212" cy="26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[30]:</a:t>
                      </a:r>
                    </a:p>
                  </a:txBody>
                  <a:tcPr marL="89287" marR="89287" marT="44550" marB="445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file_name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naver_news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with open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('./13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_data/'+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file_name+'.json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encoding = 'utf8') as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j_f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data =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json.load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j_f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7" marR="89287" marT="44550" marB="445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[31]:</a:t>
                      </a:r>
                    </a:p>
                  </a:txBody>
                  <a:tcPr marL="89287" marR="89287" marT="44550" marB="445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print(data)</a:t>
                      </a:r>
                    </a:p>
                  </a:txBody>
                  <a:tcPr marL="89287" marR="89287" marT="44550" marB="445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Out[31]: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7" marR="89287" marT="44550" marB="4455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[{'</a:t>
                      </a:r>
                      <a:r>
                        <a:rPr lang="en-US" altLang="ko-KR" sz="900" b="0" dirty="0" err="1"/>
                        <a:t>cnt</a:t>
                      </a:r>
                      <a:r>
                        <a:rPr lang="en-US" altLang="ko-KR" sz="900" b="0" dirty="0"/>
                        <a:t>': 1, 'description': '&lt;b&gt;</a:t>
                      </a:r>
                      <a:r>
                        <a:rPr lang="ko-KR" altLang="en-US" sz="900" b="0" dirty="0"/>
                        <a:t>코로나</a:t>
                      </a:r>
                      <a:r>
                        <a:rPr lang="en-US" altLang="ko-KR" sz="900" b="0" dirty="0"/>
                        <a:t>&lt;/b&gt;</a:t>
                      </a:r>
                      <a:r>
                        <a:rPr lang="ko-KR" altLang="en-US" sz="900" b="0" dirty="0"/>
                        <a:t>발 경제 위기 대응을 위해 돈 쓸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곳은 늘어났지만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국세 수입은 줄어들면서 정부의 재정 마련에 대한 우려가 컸다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 때문에 한국개발원</a:t>
                      </a:r>
                      <a:r>
                        <a:rPr lang="en-US" altLang="ko-KR" sz="900" b="0" dirty="0"/>
                        <a:t>(KDI) </a:t>
                      </a:r>
                      <a:r>
                        <a:rPr lang="ko-KR" altLang="en-US" sz="900" b="0" dirty="0"/>
                        <a:t>등 국책연구기관들은 증세를 화두로 </a:t>
                      </a:r>
                      <a:r>
                        <a:rPr lang="ko-KR" altLang="en-US" sz="900" b="0" dirty="0" err="1"/>
                        <a:t>꺼내들었지만</a:t>
                      </a:r>
                      <a:r>
                        <a:rPr lang="en-US" altLang="ko-KR" sz="900" b="0" dirty="0"/>
                        <a:t>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정부 여당은 증세에</a:t>
                      </a:r>
                      <a:r>
                        <a:rPr lang="en-US" altLang="ko-KR" sz="900" b="0" dirty="0"/>
                        <a:t>... ', '</a:t>
                      </a:r>
                      <a:r>
                        <a:rPr lang="en-US" altLang="ko-KR" sz="900" b="0" dirty="0" err="1"/>
                        <a:t>pDate</a:t>
                      </a:r>
                      <a:r>
                        <a:rPr lang="en-US" altLang="ko-KR" sz="900" b="0" dirty="0"/>
                        <a:t>': '2020-06-04 14:12:00', 'title': "</a:t>
                      </a:r>
                      <a:r>
                        <a:rPr lang="ko-KR" altLang="en-US" sz="900" b="0" dirty="0"/>
                        <a:t>결국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'</a:t>
                      </a:r>
                      <a:r>
                        <a:rPr lang="ko-KR" altLang="en-US" sz="900" b="0" dirty="0"/>
                        <a:t>증세론</a:t>
                      </a:r>
                      <a:r>
                        <a:rPr lang="en-US" altLang="ko-KR" sz="900" b="0" dirty="0"/>
                        <a:t>' </a:t>
                      </a:r>
                      <a:r>
                        <a:rPr lang="ko-KR" altLang="en-US" sz="900" b="0" dirty="0"/>
                        <a:t>먼저 꺼내든 與</a:t>
                      </a:r>
                      <a:r>
                        <a:rPr lang="en-US" altLang="ko-KR" sz="900" b="0" dirty="0"/>
                        <a:t>…&amp;</a:t>
                      </a:r>
                      <a:r>
                        <a:rPr lang="en-US" altLang="ko-KR" sz="900" b="0" dirty="0" err="1"/>
                        <a:t>quot</a:t>
                      </a:r>
                      <a:r>
                        <a:rPr lang="en-US" altLang="ko-KR" sz="900" b="0" dirty="0"/>
                        <a:t>;</a:t>
                      </a:r>
                      <a:r>
                        <a:rPr lang="ko-KR" altLang="en-US" sz="900" b="0" dirty="0" err="1"/>
                        <a:t>증세없는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'</a:t>
                      </a:r>
                      <a:r>
                        <a:rPr lang="ko-KR" altLang="en-US" sz="900" b="0" dirty="0"/>
                        <a:t>기본소득</a:t>
                      </a:r>
                      <a:r>
                        <a:rPr lang="en-US" altLang="ko-KR" sz="900" b="0" dirty="0"/>
                        <a:t>' </a:t>
                      </a:r>
                      <a:r>
                        <a:rPr lang="ko-KR" altLang="en-US" sz="900" b="0" dirty="0"/>
                        <a:t>불가능</a:t>
                      </a:r>
                      <a:r>
                        <a:rPr lang="en-US" altLang="ko-KR" sz="900" b="0" dirty="0"/>
                        <a:t>&amp;</a:t>
                      </a:r>
                      <a:r>
                        <a:rPr lang="en-US" altLang="ko-KR" sz="900" b="0" dirty="0" err="1"/>
                        <a:t>quot</a:t>
                      </a:r>
                      <a:r>
                        <a:rPr lang="en-US" altLang="ko-KR" sz="900" b="0" dirty="0"/>
                        <a:t>;"}, {'</a:t>
                      </a:r>
                      <a:r>
                        <a:rPr lang="en-US" altLang="ko-KR" sz="900" b="0" dirty="0" err="1"/>
                        <a:t>cnt</a:t>
                      </a:r>
                      <a:r>
                        <a:rPr lang="en-US" altLang="ko-KR" sz="900" b="0" dirty="0"/>
                        <a:t>':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2, 'description': '▲ </a:t>
                      </a:r>
                      <a:r>
                        <a:rPr lang="ko-KR" altLang="en-US" sz="900" b="0" dirty="0"/>
                        <a:t>지난 </a:t>
                      </a:r>
                      <a:r>
                        <a:rPr lang="en-US" altLang="ko-KR" sz="900" b="0" dirty="0"/>
                        <a:t>2</a:t>
                      </a:r>
                      <a:r>
                        <a:rPr lang="ko-KR" altLang="en-US" sz="900" b="0" dirty="0"/>
                        <a:t>일 창녕군보건소 앞에 설치한 선별진료소에서 검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사자가 체온을 측정하고 있다</a:t>
                      </a:r>
                      <a:r>
                        <a:rPr lang="en-US" altLang="ko-KR" sz="900" b="0" dirty="0"/>
                        <a:t>.©(</a:t>
                      </a:r>
                      <a:r>
                        <a:rPr lang="ko-KR" altLang="en-US" sz="900" b="0" dirty="0"/>
                        <a:t>사진제공</a:t>
                      </a:r>
                      <a:r>
                        <a:rPr lang="en-US" altLang="ko-KR" sz="900" b="0" dirty="0"/>
                        <a:t>=</a:t>
                      </a:r>
                      <a:r>
                        <a:rPr lang="ko-KR" altLang="en-US" sz="900" b="0" dirty="0" err="1"/>
                        <a:t>창녕군청</a:t>
                      </a:r>
                      <a:r>
                        <a:rPr lang="en-US" altLang="ko-KR" sz="900" b="0" dirty="0"/>
                        <a:t>) &lt;b&gt;</a:t>
                      </a:r>
                      <a:r>
                        <a:rPr lang="ko-KR" altLang="en-US" sz="900" b="0" dirty="0"/>
                        <a:t>코로나</a:t>
                      </a:r>
                      <a:r>
                        <a:rPr lang="en-US" altLang="ko-KR" sz="900" b="0" dirty="0"/>
                        <a:t>&lt;/b&gt; </a:t>
                      </a:r>
                      <a:r>
                        <a:rPr lang="ko-KR" altLang="en-US" sz="900" b="0" dirty="0"/>
                        <a:t>장기화 대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비 비대면 </a:t>
                      </a:r>
                      <a:r>
                        <a:rPr lang="ko-KR" altLang="en-US" sz="900" b="0" dirty="0" err="1"/>
                        <a:t>선별진료</a:t>
                      </a:r>
                      <a:r>
                        <a:rPr lang="ko-KR" altLang="en-US" sz="900" b="0" dirty="0"/>
                        <a:t> 도입 경남 창녕군은 지난 </a:t>
                      </a:r>
                      <a:r>
                        <a:rPr lang="en-US" altLang="ko-KR" sz="900" b="0" dirty="0"/>
                        <a:t>2</a:t>
                      </a:r>
                      <a:r>
                        <a:rPr lang="ko-KR" altLang="en-US" sz="900" b="0" dirty="0"/>
                        <a:t>월 </a:t>
                      </a:r>
                      <a:r>
                        <a:rPr lang="en-US" altLang="ko-KR" sz="900" b="0" dirty="0"/>
                        <a:t>28</a:t>
                      </a:r>
                      <a:r>
                        <a:rPr lang="ko-KR" altLang="en-US" sz="900" b="0" dirty="0"/>
                        <a:t>일 도내 최초로 </a:t>
                      </a:r>
                      <a:r>
                        <a:rPr lang="en-US" altLang="ko-KR" sz="900" b="0" dirty="0"/>
                        <a:t>&lt;b&gt;</a:t>
                      </a:r>
                      <a:r>
                        <a:rPr lang="ko-KR" altLang="en-US" sz="900" b="0" dirty="0"/>
                        <a:t>코로나</a:t>
                      </a:r>
                      <a:r>
                        <a:rPr lang="en-US" altLang="ko-KR" sz="900" b="0" dirty="0"/>
                        <a:t>&lt;/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b&gt;19 </a:t>
                      </a:r>
                      <a:r>
                        <a:rPr lang="ko-KR" altLang="en-US" sz="900" b="0" dirty="0" err="1"/>
                        <a:t>선별진료소</a:t>
                      </a:r>
                      <a:r>
                        <a:rPr lang="en-US" altLang="ko-KR" sz="900" b="0" dirty="0"/>
                        <a:t>... ', '</a:t>
                      </a:r>
                      <a:r>
                        <a:rPr lang="en-US" altLang="ko-KR" sz="900" b="0" dirty="0" err="1"/>
                        <a:t>pDate</a:t>
                      </a:r>
                      <a:r>
                        <a:rPr lang="en-US" altLang="ko-KR" sz="900" b="0" dirty="0"/>
                        <a:t>': '2020-06-04 14:12:00', '</a:t>
                      </a:r>
                      <a:r>
                        <a:rPr lang="en-US" altLang="ko-KR" sz="900" b="0" dirty="0" err="1"/>
                        <a:t>ti</a:t>
                      </a:r>
                      <a:r>
                        <a:rPr lang="en-US" altLang="ko-KR" sz="900" b="0" dirty="0"/>
                        <a:t> …</a:t>
                      </a:r>
                    </a:p>
                  </a:txBody>
                  <a:tcPr marL="89287" marR="89287" marT="44550" marB="4455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8BC8953F-638E-4948-A268-BB624E6F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4819" name="TextBox 3">
            <a:extLst>
              <a:ext uri="{FF2B5EF4-FFF2-40B4-BE49-F238E27FC236}">
                <a16:creationId xmlns:a16="http://schemas.microsoft.com/office/drawing/2014/main" id="{7A78C88D-02EB-43E9-B34D-89F6F916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6D1A258-B8B4-475F-AEEC-66248FC3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데이터 준비 및 탐색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분석할 컬럼을 추출하여 데이터프레임 구성하기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뉴스의 내용이 들어 있는 </a:t>
            </a:r>
            <a:r>
              <a:rPr lang="en-US" altLang="ko-KR" dirty="0"/>
              <a:t>description </a:t>
            </a:r>
            <a:r>
              <a:rPr lang="ko-KR" altLang="en-US" dirty="0"/>
              <a:t>컬럼과 제목이 들어 있는 </a:t>
            </a:r>
            <a:r>
              <a:rPr lang="en-US" altLang="ko-KR" dirty="0"/>
              <a:t>title </a:t>
            </a:r>
            <a:r>
              <a:rPr lang="ko-KR" altLang="en-US" dirty="0"/>
              <a:t>컬럼을 추출하여 데이터프레임으로 구성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sz="1200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[32]</a:t>
            </a:r>
            <a:r>
              <a:rPr lang="en-US" altLang="ko-KR" dirty="0"/>
              <a:t>: </a:t>
            </a:r>
            <a:r>
              <a:rPr lang="ko-KR" altLang="en-US" dirty="0"/>
              <a:t>전체 데이터가 들어 있는 </a:t>
            </a:r>
            <a:r>
              <a:rPr lang="en-US" altLang="ko-KR" dirty="0"/>
              <a:t>data </a:t>
            </a:r>
            <a:r>
              <a:rPr lang="ko-KR" altLang="en-US" dirty="0"/>
              <a:t>객체에서 뉴스 한 개에 해당하는 </a:t>
            </a:r>
            <a:r>
              <a:rPr lang="en-US" altLang="ko-KR" dirty="0"/>
              <a:t>item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description</a:t>
            </a:r>
            <a:r>
              <a:rPr lang="ko-KR" altLang="en-US" dirty="0"/>
              <a:t>을 각각 추출하여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리스트를 구성</a:t>
            </a:r>
            <a:r>
              <a:rPr lang="en-US" altLang="ko-KR" sz="800" dirty="0">
                <a:solidFill>
                  <a:srgbClr val="258BCD"/>
                </a:solidFill>
              </a:rPr>
              <a:t>append( )</a:t>
            </a:r>
            <a:r>
              <a:rPr lang="ko-KR" altLang="en-US" dirty="0"/>
              <a:t>하는 작업을 반복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[33]</a:t>
            </a:r>
            <a:r>
              <a:rPr lang="en-US" altLang="ko-KR" dirty="0"/>
              <a:t>: data </a:t>
            </a:r>
            <a:r>
              <a:rPr lang="ko-KR" altLang="en-US" dirty="0"/>
              <a:t>객체의 내용을 출력하여 확인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[34]</a:t>
            </a:r>
            <a:r>
              <a:rPr lang="en-US" altLang="ko-KR" dirty="0"/>
              <a:t>: </a:t>
            </a:r>
            <a:r>
              <a:rPr lang="ko-KR" altLang="en-US" dirty="0"/>
              <a:t>생성된 </a:t>
            </a:r>
            <a:r>
              <a:rPr lang="en-US" altLang="ko-KR" dirty="0"/>
              <a:t>data_description </a:t>
            </a:r>
            <a:r>
              <a:rPr lang="ko-KR" altLang="en-US" dirty="0"/>
              <a:t>리스트를 확인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[35]</a:t>
            </a:r>
            <a:r>
              <a:rPr lang="en-US" altLang="ko-KR" dirty="0"/>
              <a:t>: </a:t>
            </a:r>
            <a:r>
              <a:rPr lang="ko-KR" altLang="en-US" dirty="0"/>
              <a:t>리스트를 데이터프레임 객체로 저장</a:t>
            </a: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FAC5BA-8351-4AE0-9032-2A6AA1D57367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2205039"/>
          <a:ext cx="5086350" cy="331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[32]:</a:t>
                      </a: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data_title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data_description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for item in data: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data_title.append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(item['title'])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data_description.append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(item['description'])</a:t>
                      </a:r>
                      <a:endParaRPr lang="sv-SE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[33]:</a:t>
                      </a: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data_title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Out[33]: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["</a:t>
                      </a:r>
                      <a:r>
                        <a:rPr lang="ko-KR" altLang="en-US" sz="800" b="0" dirty="0"/>
                        <a:t>결국 </a:t>
                      </a:r>
                      <a:r>
                        <a:rPr lang="en-US" altLang="ko-KR" sz="800" b="0" dirty="0"/>
                        <a:t>'</a:t>
                      </a:r>
                      <a:r>
                        <a:rPr lang="ko-KR" altLang="en-US" sz="800" b="0" dirty="0"/>
                        <a:t>증세론</a:t>
                      </a:r>
                      <a:r>
                        <a:rPr lang="en-US" altLang="ko-KR" sz="800" b="0" dirty="0"/>
                        <a:t>' </a:t>
                      </a:r>
                      <a:r>
                        <a:rPr lang="ko-KR" altLang="en-US" sz="800" b="0" dirty="0"/>
                        <a:t>먼저 꺼내든 與</a:t>
                      </a:r>
                      <a:r>
                        <a:rPr lang="en-US" altLang="ko-KR" sz="800" b="0" dirty="0"/>
                        <a:t>…&amp;</a:t>
                      </a:r>
                      <a:r>
                        <a:rPr lang="en-US" altLang="ko-KR" sz="800" b="0" dirty="0" err="1"/>
                        <a:t>quot</a:t>
                      </a:r>
                      <a:r>
                        <a:rPr lang="en-US" altLang="ko-KR" sz="800" b="0" dirty="0"/>
                        <a:t>;</a:t>
                      </a:r>
                      <a:r>
                        <a:rPr lang="ko-KR" altLang="en-US" sz="800" b="0" dirty="0" err="1"/>
                        <a:t>증세없는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'</a:t>
                      </a:r>
                      <a:r>
                        <a:rPr lang="ko-KR" altLang="en-US" sz="800" b="0" dirty="0"/>
                        <a:t>기본소득</a:t>
                      </a:r>
                      <a:r>
                        <a:rPr lang="en-US" altLang="ko-KR" sz="800" b="0" dirty="0"/>
                        <a:t>' </a:t>
                      </a:r>
                      <a:r>
                        <a:rPr lang="ko-KR" altLang="en-US" sz="800" b="0" dirty="0"/>
                        <a:t>불가능</a:t>
                      </a:r>
                      <a:r>
                        <a:rPr lang="en-US" altLang="ko-KR" sz="800" b="0" dirty="0"/>
                        <a:t>&amp;</a:t>
                      </a:r>
                      <a:r>
                        <a:rPr lang="en-US" altLang="ko-KR" sz="800" b="0" dirty="0" err="1"/>
                        <a:t>quot</a:t>
                      </a:r>
                      <a:r>
                        <a:rPr lang="en-US" altLang="ko-KR" sz="800" b="0" dirty="0"/>
                        <a:t>;",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'</a:t>
                      </a:r>
                      <a:r>
                        <a:rPr lang="ko-KR" altLang="en-US" sz="800" b="0" dirty="0"/>
                        <a:t>창녕군</a:t>
                      </a:r>
                      <a:r>
                        <a:rPr lang="en-US" altLang="ko-KR" sz="800" b="0" dirty="0"/>
                        <a:t>, ‘</a:t>
                      </a:r>
                      <a:r>
                        <a:rPr lang="ko-KR" altLang="en-US" sz="800" b="0" dirty="0" err="1"/>
                        <a:t>창녕형’비대면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선별진료소</a:t>
                      </a:r>
                      <a:r>
                        <a:rPr lang="ko-KR" altLang="en-US" sz="800" b="0" dirty="0"/>
                        <a:t> 운영</a:t>
                      </a:r>
                      <a:r>
                        <a:rPr lang="en-US" altLang="ko-KR" sz="800" b="0" dirty="0"/>
                        <a:t>', "DK</a:t>
                      </a:r>
                      <a:r>
                        <a:rPr lang="ko-KR" altLang="en-US" sz="800" b="0" dirty="0"/>
                        <a:t>모바일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메인 홍보 모델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로 </a:t>
                      </a:r>
                      <a:r>
                        <a:rPr lang="en-US" altLang="ko-KR" sz="800" b="0" dirty="0"/>
                        <a:t>AOA '</a:t>
                      </a:r>
                      <a:r>
                        <a:rPr lang="ko-KR" altLang="en-US" sz="800" b="0" dirty="0" err="1"/>
                        <a:t>설현</a:t>
                      </a:r>
                      <a:r>
                        <a:rPr lang="en-US" altLang="ko-KR" sz="800" b="0" dirty="0"/>
                        <a:t>' </a:t>
                      </a:r>
                      <a:r>
                        <a:rPr lang="ko-KR" altLang="en-US" sz="800" b="0" dirty="0"/>
                        <a:t>선정</a:t>
                      </a:r>
                      <a:r>
                        <a:rPr lang="en-US" altLang="ko-KR" sz="800" b="0" dirty="0"/>
                        <a:t>", '</a:t>
                      </a:r>
                      <a:r>
                        <a:rPr lang="ko-KR" altLang="en-US" sz="800" b="0" dirty="0" err="1"/>
                        <a:t>김병민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&amp;</a:t>
                      </a:r>
                      <a:r>
                        <a:rPr lang="en-US" altLang="ko-KR" sz="800" b="0" dirty="0" err="1"/>
                        <a:t>quot</a:t>
                      </a:r>
                      <a:r>
                        <a:rPr lang="en-US" altLang="ko-KR" sz="800" b="0" dirty="0"/>
                        <a:t>;</a:t>
                      </a:r>
                      <a:r>
                        <a:rPr lang="ko-KR" altLang="en-US" sz="800" b="0" dirty="0"/>
                        <a:t>기본소득도 필요하면 논의 테이블에 올려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야</a:t>
                      </a:r>
                      <a:r>
                        <a:rPr lang="en-US" altLang="ko-KR" sz="800" b="0" dirty="0"/>
                        <a:t>&amp;</a:t>
                      </a:r>
                      <a:r>
                        <a:rPr lang="en-US" altLang="ko-KR" sz="800" b="0" dirty="0" err="1"/>
                        <a:t>quot</a:t>
                      </a:r>
                      <a:r>
                        <a:rPr lang="en-US" altLang="ko-KR" sz="800" b="0" dirty="0"/>
                        <a:t>; [</a:t>
                      </a:r>
                      <a:r>
                        <a:rPr lang="ko-KR" altLang="en-US" sz="800" b="0" dirty="0"/>
                        <a:t>인터뷰</a:t>
                      </a:r>
                      <a:r>
                        <a:rPr lang="en-US" altLang="ko-KR" sz="800" b="0" dirty="0"/>
                        <a:t>]',</a:t>
                      </a:r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[34]:</a:t>
                      </a: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data_description</a:t>
                      </a:r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Out[34]: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['&lt;b&gt;</a:t>
                      </a:r>
                      <a:r>
                        <a:rPr lang="ko-KR" altLang="en-US" sz="800" b="0" dirty="0"/>
                        <a:t>코로나</a:t>
                      </a:r>
                      <a:r>
                        <a:rPr lang="en-US" altLang="ko-KR" sz="800" b="0" dirty="0"/>
                        <a:t>&lt;/b&gt;</a:t>
                      </a:r>
                      <a:r>
                        <a:rPr lang="ko-KR" altLang="en-US" sz="800" b="0" dirty="0"/>
                        <a:t>발 경제 위기 대응을 위해 돈 쓸 곳은 늘어났지만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국세 수입은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줄어들면서 정부의 재정 마련에 대한 우려가 컸다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이 때문에 한국개발원</a:t>
                      </a:r>
                      <a:r>
                        <a:rPr lang="en-US" altLang="ko-KR" sz="800" b="0" dirty="0"/>
                        <a:t>(KDI) </a:t>
                      </a:r>
                      <a:r>
                        <a:rPr lang="ko-KR" altLang="en-US" sz="800" b="0" dirty="0"/>
                        <a:t>등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국책연구기관들은 증세를 화두로 </a:t>
                      </a:r>
                      <a:r>
                        <a:rPr lang="ko-KR" altLang="en-US" sz="800" b="0" dirty="0" err="1"/>
                        <a:t>꺼내들었지만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정부 여당은 증세에</a:t>
                      </a:r>
                      <a:r>
                        <a:rPr lang="en-US" altLang="ko-KR" sz="800" b="0" dirty="0"/>
                        <a:t>... 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'▲ </a:t>
                      </a:r>
                      <a:r>
                        <a:rPr lang="ko-KR" altLang="en-US" sz="800" b="0" dirty="0"/>
                        <a:t>지난 </a:t>
                      </a:r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일 창녕군보건소 앞에 설치한 선별진료소에서 검사자가 체온을 측정하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고 있다</a:t>
                      </a:r>
                      <a:r>
                        <a:rPr lang="en-US" altLang="ko-KR" sz="800" b="0" dirty="0"/>
                        <a:t>.©(</a:t>
                      </a:r>
                      <a:r>
                        <a:rPr lang="ko-KR" altLang="en-US" sz="800" b="0" dirty="0"/>
                        <a:t>사진제공</a:t>
                      </a:r>
                      <a:r>
                        <a:rPr lang="en-US" altLang="ko-KR" sz="800" b="0" dirty="0"/>
                        <a:t>=</a:t>
                      </a:r>
                      <a:r>
                        <a:rPr lang="ko-KR" altLang="en-US" sz="800" b="0" dirty="0" err="1"/>
                        <a:t>창녕군청</a:t>
                      </a:r>
                      <a:r>
                        <a:rPr lang="en-US" altLang="ko-KR" sz="800" b="0" dirty="0"/>
                        <a:t>) &lt;b&gt;</a:t>
                      </a:r>
                      <a:r>
                        <a:rPr lang="ko-KR" altLang="en-US" sz="800" b="0" dirty="0"/>
                        <a:t>코로나</a:t>
                      </a:r>
                      <a:r>
                        <a:rPr lang="en-US" altLang="ko-KR" sz="800" b="0" dirty="0"/>
                        <a:t>&lt;/b&gt; </a:t>
                      </a:r>
                      <a:r>
                        <a:rPr lang="ko-KR" altLang="en-US" sz="800" b="0" dirty="0"/>
                        <a:t>장기화 대비 비대면 </a:t>
                      </a:r>
                      <a:r>
                        <a:rPr lang="ko-KR" altLang="en-US" sz="800" b="0" dirty="0" err="1"/>
                        <a:t>선별진료</a:t>
                      </a:r>
                      <a:r>
                        <a:rPr lang="ko-KR" altLang="en-US" sz="800" b="0" dirty="0"/>
                        <a:t> 도입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경남 창녕군은 지난 </a:t>
                      </a:r>
                      <a:r>
                        <a:rPr lang="en-US" altLang="ko-KR" sz="800" b="0" dirty="0"/>
                        <a:t>2</a:t>
                      </a:r>
                      <a:r>
                        <a:rPr lang="ko-KR" altLang="en-US" sz="800" b="0" dirty="0"/>
                        <a:t>월 </a:t>
                      </a:r>
                      <a:r>
                        <a:rPr lang="en-US" altLang="ko-KR" sz="800" b="0" dirty="0"/>
                        <a:t>28</a:t>
                      </a:r>
                      <a:r>
                        <a:rPr lang="ko-KR" altLang="en-US" sz="800" b="0" dirty="0"/>
                        <a:t>일 도내 최초로 </a:t>
                      </a:r>
                      <a:r>
                        <a:rPr lang="en-US" altLang="ko-KR" sz="800" b="0" dirty="0"/>
                        <a:t>&lt;b&gt;</a:t>
                      </a:r>
                      <a:r>
                        <a:rPr lang="ko-KR" altLang="en-US" sz="800" b="0" dirty="0"/>
                        <a:t>코로나</a:t>
                      </a:r>
                      <a:r>
                        <a:rPr lang="en-US" altLang="ko-KR" sz="800" b="0" dirty="0"/>
                        <a:t>&lt;/b&gt;19 </a:t>
                      </a:r>
                      <a:r>
                        <a:rPr lang="ko-KR" altLang="en-US" sz="800" b="0" dirty="0" err="1"/>
                        <a:t>선별진료소</a:t>
                      </a:r>
                      <a:r>
                        <a:rPr lang="en-US" altLang="ko-KR" sz="800" b="0" dirty="0"/>
                        <a:t>... ',</a:t>
                      </a:r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8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[35]:</a:t>
                      </a:r>
                    </a:p>
                  </a:txBody>
                  <a:tcPr marL="89289" marR="89289" marT="44583" marB="4458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data_df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dirty="0" err="1"/>
                        <a:t>pd.DataFrame</a:t>
                      </a:r>
                      <a:r>
                        <a:rPr lang="en-US" altLang="ko-KR" sz="800" dirty="0"/>
                        <a:t>({'title':</a:t>
                      </a:r>
                      <a:r>
                        <a:rPr lang="en-US" altLang="ko-KR" sz="800" dirty="0" err="1"/>
                        <a:t>data_title</a:t>
                      </a:r>
                      <a:r>
                        <a:rPr lang="en-US" altLang="ko-KR" sz="800" dirty="0"/>
                        <a:t>, '</a:t>
                      </a:r>
                      <a:r>
                        <a:rPr lang="en-US" altLang="ko-KR" sz="800" dirty="0" err="1"/>
                        <a:t>description':data</a:t>
                      </a:r>
                      <a:r>
                        <a:rPr lang="en-US" altLang="ko-KR" sz="800" dirty="0"/>
                        <a:t>_ description})</a:t>
                      </a:r>
                      <a:endParaRPr lang="en-US" altLang="ko-KR" sz="800" b="0" dirty="0"/>
                    </a:p>
                  </a:txBody>
                  <a:tcPr marL="89289" marR="89289" marT="44583" marB="4458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A5986C3F-226A-459F-BFD7-8118BC09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5843" name="TextBox 3">
            <a:extLst>
              <a:ext uri="{FF2B5EF4-FFF2-40B4-BE49-F238E27FC236}">
                <a16:creationId xmlns:a16="http://schemas.microsoft.com/office/drawing/2014/main" id="{F415D1EE-013C-4F13-82BD-2EA9BBAE9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BC3086-2671-4460-A625-7D3DAED2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6" y="1011238"/>
            <a:ext cx="8740775" cy="5472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감성 분석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감성 분석 수행 후 결과값을 데이터프레임에 저장하기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/>
              <a:t>title </a:t>
            </a:r>
            <a:r>
              <a:rPr lang="ko-KR" altLang="en-US" dirty="0"/>
              <a:t>컬럼에 대한 감성 분석을 수행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/>
              <a:t>description </a:t>
            </a:r>
            <a:r>
              <a:rPr lang="ko-KR" altLang="en-US" dirty="0"/>
              <a:t>컬럼에 대해서도 같은 작업을 하여 감성 분석을 수행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분석 결과 데이터프레임을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765E6B-428B-4748-9336-84961E7038D4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181225"/>
          <a:ext cx="5087937" cy="136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5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[38]:</a:t>
                      </a:r>
                    </a:p>
                  </a:txBody>
                  <a:tcPr marL="89316" marR="89316" marT="44606" marB="446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#1)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분석할 데이터의 피처 </a:t>
                      </a:r>
                      <a:r>
                        <a:rPr lang="ko-KR" altLang="en-US" sz="900" b="0" i="0" dirty="0" err="1">
                          <a:solidFill>
                            <a:schemeClr val="tx1"/>
                          </a:solidFill>
                        </a:rPr>
                        <a:t>벡터화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---&lt;&lt; title &gt;&gt;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data_title_tfidf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tfidf.transform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['title'])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#2)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최적 매개변수 학습 모델에 적용하여 감성 분석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data_title_predict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SA_lr_best.predict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data_title_tfidf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#3)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감성 분석 결과값을 데이터프레임에 저장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title_label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data_title_predict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606" marB="446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9AC589F-7F9B-42CE-8ED8-9AC32D7A2459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4076701"/>
          <a:ext cx="5087937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[39]:</a:t>
                      </a:r>
                    </a:p>
                  </a:txBody>
                  <a:tcPr marL="89316" marR="89316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#1)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분석할 데이터의 피처 </a:t>
                      </a:r>
                      <a:r>
                        <a:rPr lang="ko-KR" altLang="en-US" sz="900" b="0" i="0" dirty="0" err="1">
                          <a:solidFill>
                            <a:schemeClr val="tx1"/>
                          </a:solidFill>
                        </a:rPr>
                        <a:t>벡터화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---&lt;&lt; description &gt;&gt;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data_description_tfidf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tfidf.transform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['description'])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#2)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최적 매개변수 학습 모델에 적용하여 감성 분석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data_description_predict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SA_lr_best.predict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data_description_tfidf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#3)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감성 분석 결과값을 데이터프레임에 저장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description_label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data_description_predict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84" marB="4458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204B3E-1246-4551-A6BE-5AEBF60630B2}"/>
              </a:ext>
            </a:extLst>
          </p:cNvPr>
          <p:cNvGraphicFramePr>
            <a:graphicFrameLocks noGrp="1"/>
          </p:cNvGraphicFramePr>
          <p:nvPr/>
        </p:nvGraphicFramePr>
        <p:xfrm>
          <a:off x="2760663" y="5980114"/>
          <a:ext cx="5086350" cy="25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[40]:</a:t>
                      </a:r>
                    </a:p>
                  </a:txBody>
                  <a:tcPr marL="89289" marR="89289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data_df.to_csv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('./13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_data/'+file_name+'.csv', encoding =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euc-kr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41" marB="446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2459A4D0-9C92-4F14-AF8B-9462F474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93B148FE-BB86-4B31-A9C0-3F5D736D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2D6735-4EF6-46B0-8758-AF71D3E6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감성 분석 결과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감성 분석 결과를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감정 결과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데이터프레임 내용과 부정 감성 및 긍정 감성의 개수를 비교해보면 </a:t>
            </a:r>
            <a:r>
              <a:rPr lang="en-US" altLang="ko-KR" dirty="0"/>
              <a:t>title </a:t>
            </a:r>
            <a:r>
              <a:rPr lang="ko-KR" altLang="en-US" dirty="0"/>
              <a:t>분석 결과와 </a:t>
            </a:r>
            <a:r>
              <a:rPr lang="en-US" altLang="ko-KR" dirty="0"/>
              <a:t>description </a:t>
            </a:r>
            <a:r>
              <a:rPr lang="ko-KR" altLang="en-US" dirty="0"/>
              <a:t>분석 결과에 차이가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단어를 기준으로 분석하기 때문에 단어 의 개수가 부족하면 정확도가 떨어짐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우리가 구축한 감성 분류 모델의 정확도가 </a:t>
            </a:r>
            <a:r>
              <a:rPr lang="en-US" altLang="ko-KR" dirty="0"/>
              <a:t>85.7%</a:t>
            </a:r>
            <a:r>
              <a:rPr lang="ko-KR" altLang="en-US" dirty="0"/>
              <a:t>였으니 틀린 결과도 있을 것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분류 모델의 학습 데이터로 사용했던 영화 리뷰의 구성 단어와 분석 데이터인 뉴스를 구성하는 단어의 차이로 인한 오차도 있을 것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3A0482-706A-4C6C-AEF0-9D38727F4B05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181226"/>
          <a:ext cx="5087937" cy="18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[40]:</a:t>
                      </a:r>
                    </a:p>
                  </a:txBody>
                  <a:tcPr marL="89316" marR="89316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data_df.head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[41]:</a:t>
                      </a:r>
                    </a:p>
                  </a:txBody>
                  <a:tcPr marL="89316" marR="89316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data_df</a:t>
                      </a:r>
                      <a:r>
                        <a:rPr lang="en-US" altLang="ko-KR" sz="900" dirty="0"/>
                        <a:t>['</a:t>
                      </a:r>
                      <a:r>
                        <a:rPr lang="en-US" altLang="ko-KR" sz="900" dirty="0" err="1"/>
                        <a:t>title_label</a:t>
                      </a:r>
                      <a:r>
                        <a:rPr lang="en-US" altLang="ko-KR" sz="900" dirty="0"/>
                        <a:t>'].</a:t>
                      </a:r>
                      <a:r>
                        <a:rPr lang="en-US" altLang="ko-KR" sz="900" dirty="0" err="1"/>
                        <a:t>value_counts</a:t>
                      </a:r>
                      <a:r>
                        <a:rPr lang="en-US" altLang="ko-KR" sz="900" dirty="0"/>
                        <a:t>())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Out[41]: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6" marR="89316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0     485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1     315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title_label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int64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[42]:</a:t>
                      </a:r>
                    </a:p>
                  </a:txBody>
                  <a:tcPr marL="89316" marR="89316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data_df</a:t>
                      </a:r>
                      <a:r>
                        <a:rPr lang="en-US" altLang="ko-KR" sz="900" dirty="0"/>
                        <a:t>['</a:t>
                      </a:r>
                      <a:r>
                        <a:rPr lang="en-US" altLang="ko-KR" sz="900" dirty="0" err="1"/>
                        <a:t>description_label</a:t>
                      </a:r>
                      <a:r>
                        <a:rPr lang="en-US" altLang="ko-KR" sz="900" dirty="0"/>
                        <a:t>'].</a:t>
                      </a:r>
                      <a:r>
                        <a:rPr lang="en-US" altLang="ko-KR" sz="900" dirty="0" err="1"/>
                        <a:t>value_counts</a:t>
                      </a:r>
                      <a:r>
                        <a:rPr lang="en-US" altLang="ko-KR" sz="900" dirty="0"/>
                        <a:t>())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Out[42]: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6" marR="89316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0     430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1     370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Name: description_label, dtype: int64</a:t>
                      </a:r>
                    </a:p>
                  </a:txBody>
                  <a:tcPr marL="89316" marR="89316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통합검색 결과 페이지에서 </a:t>
            </a:r>
            <a:r>
              <a:rPr lang="en-US" altLang="ko-KR" dirty="0"/>
              <a:t>[</a:t>
            </a:r>
            <a:r>
              <a:rPr lang="ko-KR" altLang="en-US" dirty="0"/>
              <a:t>해외학술논문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</p:txBody>
      </p:sp>
      <p:pic>
        <p:nvPicPr>
          <p:cNvPr id="1741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4" y="2276476"/>
            <a:ext cx="66198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4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CFD878F2-CDD5-457F-AF84-4524CD00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574B68DD-9020-4345-A4C1-2A35771D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8DF2A5A-9078-4DFE-BE87-D24A9EE9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감성 분석 결과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감성 분석 결과를 분리 저장하기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뉴스 본문에 대한 감성 분석을 기준으로 긍정 감성 데이터와 부정 감성 데이터를 분리 후 비교 분석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0BE124-64A7-4BBC-917A-F817A225010D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516189"/>
          <a:ext cx="5087937" cy="381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[43]:</a:t>
                      </a:r>
                    </a:p>
                  </a:txBody>
                  <a:tcPr marL="89316" marR="89316" marT="44566" marB="445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columns_name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['title',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title_label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'description',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description_label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(columns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columns_name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(columns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columns_name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data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data_df.iterrows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title = data["title"]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description = data["description"]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data["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title_label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data["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description_label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if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== 0: 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부정 감성 샘플만 추출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NEG_data_df.append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([[title,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description,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d_label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]],columns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columns_name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ignore_index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else : 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긍정 감성 샘플만 추출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POS_data_df = POS_data_df.append(pd.DataFrame([[title, t_label, description, d_label]], columns = columns_name), ignore_index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파일에 저장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NEG_data_df.to_csv('./13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data/'+file_name+'_NES.csv', encoding = 'euc-kr')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POS_data_df.to_csv('./13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data/'+file_name+'_POS.csv', encoding = 'euc-kr')</a:t>
                      </a:r>
                    </a:p>
                  </a:txBody>
                  <a:tcPr marL="89316" marR="89316" marT="44566" marB="4456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[44]:</a:t>
                      </a:r>
                    </a:p>
                  </a:txBody>
                  <a:tcPr marL="89316" marR="89316" marT="44566" marB="445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NEG_data_df</a:t>
                      </a:r>
                      <a:r>
                        <a:rPr lang="en-US" altLang="ko-KR" sz="900" dirty="0"/>
                        <a:t>), </a:t>
                      </a:r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POS_data_df</a:t>
                      </a:r>
                      <a:r>
                        <a:rPr lang="en-US" altLang="ko-KR" sz="900" dirty="0"/>
                        <a:t>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66" marB="4456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Out[44]: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6" marR="89316" marT="44566" marB="445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(430, 370) 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66" marB="4456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A831BEB8-17BF-4137-AC37-4520547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id="{432BEF2F-0125-4CB8-B48A-C407A5B3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BF4E72-39CE-4AD2-9E75-963798DD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명사 단어 추출하기 </a:t>
            </a:r>
            <a:r>
              <a:rPr lang="en-US" altLang="ko-KR" dirty="0"/>
              <a:t>-</a:t>
            </a:r>
            <a:r>
              <a:rPr lang="ko-KR" altLang="en-US" dirty="0"/>
              <a:t> 먼저</a:t>
            </a:r>
            <a:r>
              <a:rPr lang="en-US" altLang="ko-KR" dirty="0"/>
              <a:t>, </a:t>
            </a:r>
            <a:r>
              <a:rPr lang="ko-KR" altLang="en-US" dirty="0"/>
              <a:t>긍정 감성 뉴스에서 형태소 분석을 하여 명사를 추출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[46]</a:t>
            </a:r>
            <a:r>
              <a:rPr lang="en-US" altLang="ko-KR" dirty="0"/>
              <a:t>: </a:t>
            </a:r>
            <a:r>
              <a:rPr lang="ko-KR" altLang="en-US" dirty="0"/>
              <a:t>형태소 </a:t>
            </a:r>
            <a:r>
              <a:rPr lang="ko-KR" altLang="en-US" dirty="0" err="1"/>
              <a:t>토큰화를</a:t>
            </a:r>
            <a:r>
              <a:rPr lang="ko-KR" altLang="en-US" dirty="0"/>
              <a:t> 하여 명사 토큰</a:t>
            </a:r>
            <a:r>
              <a:rPr lang="en-US" altLang="ko-KR" sz="800" dirty="0" err="1">
                <a:solidFill>
                  <a:srgbClr val="258BCD"/>
                </a:solidFill>
              </a:rPr>
              <a:t>okt.nouns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만 추출 후 리스트를 구성</a:t>
            </a: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4B2283-DCC6-41A8-A9BA-AEAD5BDCD863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205038"/>
          <a:ext cx="5087937" cy="275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[45]:</a:t>
                      </a:r>
                    </a:p>
                  </a:txBody>
                  <a:tcPr marL="89316" marR="89316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POS_description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['description']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2" marB="445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[46]:</a:t>
                      </a:r>
                    </a:p>
                  </a:txBody>
                  <a:tcPr marL="89316" marR="89316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POS_description_noun_tk</a:t>
                      </a:r>
                      <a:r>
                        <a:rPr lang="en-US" altLang="ko-KR" sz="900" dirty="0"/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for</a:t>
                      </a:r>
                      <a:r>
                        <a:rPr lang="en-US" altLang="ko-KR" sz="900" dirty="0"/>
                        <a:t> d </a:t>
                      </a:r>
                      <a:r>
                        <a:rPr lang="en-US" altLang="ko-KR" sz="900" b="1" dirty="0"/>
                        <a:t>in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POS_description</a:t>
                      </a:r>
                      <a:r>
                        <a:rPr lang="en-US" altLang="ko-KR" sz="900" dirty="0"/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</a:t>
                      </a:r>
                      <a:r>
                        <a:rPr lang="en-US" altLang="ko-KR" sz="900" dirty="0" err="1"/>
                        <a:t>POS_description_noun_tk.</a:t>
                      </a:r>
                      <a:r>
                        <a:rPr lang="en-US" altLang="ko-KR" sz="900" b="1" dirty="0" err="1"/>
                        <a:t>append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b="1" dirty="0" err="1"/>
                        <a:t>okt.nouns</a:t>
                      </a:r>
                      <a:r>
                        <a:rPr lang="en-US" altLang="ko-KR" sz="900" dirty="0"/>
                        <a:t>(d))   </a:t>
                      </a: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명사 형태소만 추출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2" marB="445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[47]:</a:t>
                      </a:r>
                    </a:p>
                  </a:txBody>
                  <a:tcPr marL="89316" marR="89316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POS_description_noun_tk</a:t>
                      </a:r>
                      <a:r>
                        <a:rPr lang="en-US" altLang="ko-KR" sz="900" dirty="0"/>
                        <a:t>)   </a:t>
                      </a: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작업 확인용 출력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2" marB="445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7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Out[47]: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6" marR="89316" marT="44572" marB="4457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[['</a:t>
                      </a:r>
                      <a:r>
                        <a:rPr lang="ko-KR" altLang="en-US" sz="900" dirty="0"/>
                        <a:t>변화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핵심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중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우리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사회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신종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바이러스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 err="1"/>
                        <a:t>감염증</a:t>
                      </a:r>
                      <a:r>
                        <a:rPr lang="en-US" altLang="ko-KR" sz="900" dirty="0"/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위기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마주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언제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끝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날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또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앞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미래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국가</a:t>
                      </a:r>
                      <a:r>
                        <a:rPr lang="en-US" altLang="ko-KR" sz="900" dirty="0"/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'</a:t>
                      </a:r>
                      <a:r>
                        <a:rPr lang="ko-KR" altLang="en-US" sz="900" dirty="0"/>
                        <a:t>국민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어려움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해결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저희</a:t>
                      </a:r>
                      <a:r>
                        <a:rPr lang="en-US" altLang="ko-KR" sz="900" dirty="0"/>
                        <a:t>'], ['</a:t>
                      </a:r>
                      <a:r>
                        <a:rPr lang="ko-KR" altLang="en-US" sz="900" dirty="0"/>
                        <a:t>한편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해외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식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재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료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사재기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국민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먹거리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안정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생산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것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포스트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과제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부각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농민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기본소득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도입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통해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안정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생산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기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확충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것</a:t>
                      </a:r>
                      <a:r>
                        <a:rPr lang="en-US" altLang="ko-KR" sz="900" dirty="0"/>
                        <a:t>'], ['</a:t>
                      </a:r>
                      <a:r>
                        <a:rPr lang="ko-KR" altLang="en-US" sz="900" dirty="0"/>
                        <a:t>최근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갤러리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현대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창업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주년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기념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전</a:t>
                      </a:r>
                      <a:r>
                        <a:rPr lang="en-US" altLang="ko-KR" sz="900" dirty="0"/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이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작품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전시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영향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마스크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착용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관람객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미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술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트렌드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한국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미술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시장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글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정태희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서울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옥션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스페셜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리스트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세계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경기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침체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여 </a:t>
                      </a:r>
                      <a:r>
                        <a:rPr lang="en-US" altLang="ko-KR" sz="900" dirty="0"/>
                        <a:t>…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6" marR="89316" marT="44572" marB="4457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C3978E28-56D2-48F1-BF28-4DCB59BD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39939" name="TextBox 3">
            <a:extLst>
              <a:ext uri="{FF2B5EF4-FFF2-40B4-BE49-F238E27FC236}">
                <a16:creationId xmlns:a16="http://schemas.microsoft.com/office/drawing/2014/main" id="{6A4CD3B7-912C-456F-98FB-9B0BC5342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2872A2D-98C1-4808-8BD4-A12E5A35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명사 단어 추출하기 </a:t>
            </a:r>
            <a:r>
              <a:rPr lang="en-US" altLang="ko-KR" dirty="0"/>
              <a:t>-</a:t>
            </a:r>
            <a:r>
              <a:rPr lang="ko-KR" altLang="en-US" dirty="0"/>
              <a:t> 먼저</a:t>
            </a:r>
            <a:r>
              <a:rPr lang="en-US" altLang="ko-KR" dirty="0"/>
              <a:t>, </a:t>
            </a:r>
            <a:r>
              <a:rPr lang="ko-KR" altLang="en-US" dirty="0"/>
              <a:t>긍정 감성 뉴스에서 형태소 분석을 하여 명사를 추출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[48]</a:t>
            </a:r>
            <a:r>
              <a:rPr lang="en-US" altLang="ko-KR" dirty="0"/>
              <a:t>: </a:t>
            </a:r>
            <a:r>
              <a:rPr lang="ko-KR" altLang="en-US" dirty="0"/>
              <a:t>토큰의 길이가 </a:t>
            </a:r>
            <a:r>
              <a:rPr lang="en-US" altLang="ko-KR" dirty="0"/>
              <a:t>1</a:t>
            </a:r>
            <a:r>
              <a:rPr lang="ko-KR" altLang="en-US" dirty="0"/>
              <a:t>인 것은 제외 후 연결</a:t>
            </a:r>
            <a:r>
              <a:rPr lang="en-US" altLang="ko-KR" sz="800" dirty="0">
                <a:solidFill>
                  <a:srgbClr val="258BCD"/>
                </a:solidFill>
              </a:rPr>
              <a:t>join( )</a:t>
            </a:r>
            <a:r>
              <a:rPr lang="ko-KR" altLang="en-US" dirty="0"/>
              <a:t>하여 리스트를 구성</a:t>
            </a: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5D51A9-F973-4279-BC14-46F24330702D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266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3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[48]:</a:t>
                      </a:r>
                    </a:p>
                  </a:txBody>
                  <a:tcPr marL="89314" marR="89314" marT="44582" marB="445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POS_description_noun_join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for d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POS_description_noun_tk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d2 = [w for w in d if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(w) &gt; 1]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길이가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보다 큰 토큰만 추출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POS_description_noun_join.append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 ".join(d2)) 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토큰 연결하여 리스트 구성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82" marB="445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[49]:</a:t>
                      </a:r>
                    </a:p>
                  </a:txBody>
                  <a:tcPr marL="89314" marR="89314" marT="44582" marB="445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POS_description_noun_join</a:t>
                      </a:r>
                      <a:r>
                        <a:rPr lang="en-US" altLang="ko-KR" sz="900" dirty="0"/>
                        <a:t>) </a:t>
                      </a: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작업 확인용 출력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82" marB="445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Out[49]: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82" marB="445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['</a:t>
                      </a:r>
                      <a:r>
                        <a:rPr lang="ko-KR" altLang="en-US" sz="900" dirty="0"/>
                        <a:t>변화 핵심 우리 사회 신종 코로나 바이러스 </a:t>
                      </a:r>
                      <a:r>
                        <a:rPr lang="ko-KR" altLang="en-US" sz="900" dirty="0" err="1"/>
                        <a:t>감염증</a:t>
                      </a:r>
                      <a:r>
                        <a:rPr lang="ko-KR" altLang="en-US" sz="900" dirty="0"/>
                        <a:t> 코로나 위기 마주 언제 미래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국가 국민 어려움 해결 저희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한편 코로나 해외 재료 사재기 국민 먹거리 안정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생산 포스트 코로나 과제 부각 농민 기본소득 도입 통해 안정 생산 기반 확충</a:t>
                      </a:r>
                      <a:r>
                        <a:rPr lang="en-US" altLang="ko-KR" sz="900" dirty="0"/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최근 갤러리 현대 창업 주년 기념 작품 전시 코로나 영향 마스크 착용 관람객 미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술 트렌드 한국 미술 시장 정태희 서울 옥션 스페셜리스트 세계 경기 침체 코로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나 여파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코로나 감안 면접 비대 역량 검사 도입 국내 최대 치킨 프랜차이즈 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너시스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비비큐</a:t>
                      </a:r>
                      <a:r>
                        <a:rPr lang="ko-KR" altLang="en-US" sz="900" dirty="0"/>
                        <a:t> 회장 채용 관계자 한국 대표 책임감 브랜드 </a:t>
                      </a:r>
                      <a:r>
                        <a:rPr lang="ko-KR" altLang="en-US" sz="900" dirty="0" err="1"/>
                        <a:t>로서</a:t>
                      </a:r>
                      <a:r>
                        <a:rPr lang="ko-KR" altLang="en-US" sz="900" dirty="0"/>
                        <a:t> 코로나 침체 채용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분위기</a:t>
                      </a:r>
                      <a:r>
                        <a:rPr lang="en-US" altLang="ko-KR" sz="900" dirty="0"/>
                        <a:t>', …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82" marB="445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E0A20559-FB8A-47BC-A0C3-5068D2EE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0963" name="TextBox 3">
            <a:extLst>
              <a:ext uri="{FF2B5EF4-FFF2-40B4-BE49-F238E27FC236}">
                <a16:creationId xmlns:a16="http://schemas.microsoft.com/office/drawing/2014/main" id="{8920C82D-F0AC-47FF-A511-D659BA33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AE79ABE-2633-465F-935D-9859FA47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부정 감성 뉴스에도 같은 작업 수행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0DBB7E-CB8D-4A2E-B596-B3525C6FD76B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185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[50]:</a:t>
                      </a:r>
                    </a:p>
                  </a:txBody>
                  <a:tcPr marL="89314" marR="89314" marT="44599" marB="4459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NEG_data_df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['description’]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NEG_description_noun_tk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NEG_description_noun_join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for d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NEG_description_noun_tk.append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okt.nouns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(d)) 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명사 형태소만 추출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for d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NEG_description_noun_tk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d2 = [w for w in d if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(w) &gt; 1] 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길이가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보다 큰 토큰만 추출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NEG_description_noun_join.append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 ".join(d2))  #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토큰 연결하여 리스트 구성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99" marB="445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E7FF79A-B38D-4344-8710-D8D3B78E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07A9C071-34AE-4A64-8C3E-848BB20F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93A82-EAAA-418B-9295-31E778B8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en-US" altLang="ko-KR" dirty="0"/>
              <a:t>TF-IDF </a:t>
            </a:r>
            <a:r>
              <a:rPr lang="ko-KR" altLang="en-US" dirty="0"/>
              <a:t>기반 </a:t>
            </a:r>
            <a:r>
              <a:rPr lang="en-US" altLang="ko-KR" dirty="0"/>
              <a:t>DTM </a:t>
            </a:r>
            <a:r>
              <a:rPr lang="ko-KR" altLang="en-US" dirty="0"/>
              <a:t>구성하기 </a:t>
            </a:r>
            <a:r>
              <a:rPr lang="en-US" altLang="ko-KR" dirty="0"/>
              <a:t>- </a:t>
            </a:r>
            <a:r>
              <a:rPr lang="ko-KR" altLang="en-US" dirty="0"/>
              <a:t>긍정 감성 뉴스에 대한 </a:t>
            </a:r>
            <a:r>
              <a:rPr lang="en-US" altLang="ko-KR" dirty="0"/>
              <a:t>DTM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문서에 나타난 단어의 </a:t>
            </a:r>
            <a:r>
              <a:rPr lang="en-US" altLang="ko-KR" dirty="0"/>
              <a:t>TF-IDF</a:t>
            </a:r>
            <a:r>
              <a:rPr lang="ko-KR" altLang="en-US" dirty="0"/>
              <a:t>를 구하는 작업은 문서 단위로 토큰이 연결되어 있는 </a:t>
            </a:r>
            <a:r>
              <a:rPr lang="en-US" altLang="ko-KR" dirty="0" err="1"/>
              <a:t>POS_description</a:t>
            </a:r>
            <a:r>
              <a:rPr lang="en-US" altLang="ko-KR" dirty="0"/>
              <a:t>_ </a:t>
            </a:r>
            <a:r>
              <a:rPr lang="en-US" altLang="ko-KR" dirty="0" err="1"/>
              <a:t>noun_join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[51]</a:t>
            </a:r>
            <a:r>
              <a:rPr lang="en-US" altLang="ko-KR" dirty="0"/>
              <a:t>: </a:t>
            </a:r>
            <a:r>
              <a:rPr lang="en-US" altLang="ko-KR" dirty="0" err="1"/>
              <a:t>TfidfVectorizer</a:t>
            </a:r>
            <a:r>
              <a:rPr lang="en-US" altLang="ko-KR" dirty="0"/>
              <a:t> 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POS_description_noun_join</a:t>
            </a:r>
            <a:r>
              <a:rPr lang="ko-KR" altLang="en-US" dirty="0"/>
              <a:t>에 대해 </a:t>
            </a:r>
            <a:r>
              <a:rPr lang="en-US" altLang="ko-KR" dirty="0"/>
              <a:t>TF-IDF </a:t>
            </a:r>
            <a:r>
              <a:rPr lang="ko-KR" altLang="en-US" dirty="0"/>
              <a:t>값을 구하여 </a:t>
            </a:r>
            <a:r>
              <a:rPr lang="en-US" altLang="ko-KR" dirty="0"/>
              <a:t>DTM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[52]</a:t>
            </a:r>
            <a:r>
              <a:rPr lang="en-US" altLang="ko-KR" dirty="0"/>
              <a:t>: DTM</a:t>
            </a:r>
            <a:r>
              <a:rPr lang="ko-KR" altLang="en-US" dirty="0"/>
              <a:t>의 단어</a:t>
            </a:r>
            <a:r>
              <a:rPr lang="en-US" altLang="ko-KR" sz="800" dirty="0" err="1">
                <a:solidFill>
                  <a:srgbClr val="258BCD"/>
                </a:solidFill>
              </a:rPr>
              <a:t>get_feature_names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마다 컬럼의 합</a:t>
            </a:r>
            <a:r>
              <a:rPr lang="en-US" altLang="ko-KR" sz="800" dirty="0" err="1">
                <a:solidFill>
                  <a:srgbClr val="258BCD"/>
                </a:solidFill>
              </a:rPr>
              <a:t>getcol</a:t>
            </a:r>
            <a:r>
              <a:rPr lang="en-US" altLang="ko-KR" sz="800" dirty="0">
                <a:solidFill>
                  <a:srgbClr val="258BCD"/>
                </a:solidFill>
              </a:rPr>
              <a:t>(</a:t>
            </a:r>
            <a:r>
              <a:rPr lang="en-US" altLang="ko-KR" sz="800" dirty="0" err="1">
                <a:solidFill>
                  <a:srgbClr val="258BCD"/>
                </a:solidFill>
              </a:rPr>
              <a:t>idx</a:t>
            </a:r>
            <a:r>
              <a:rPr lang="en-US" altLang="ko-KR" sz="800" dirty="0">
                <a:solidFill>
                  <a:srgbClr val="258BCD"/>
                </a:solidFill>
              </a:rPr>
              <a:t>).sum( )</a:t>
            </a:r>
            <a:r>
              <a:rPr lang="ko-KR" altLang="en-US" dirty="0"/>
              <a:t>을 구하여 </a:t>
            </a:r>
            <a:r>
              <a:rPr lang="ko-KR" altLang="en-US" dirty="0" err="1"/>
              <a:t>단어별</a:t>
            </a:r>
            <a:r>
              <a:rPr lang="ko-KR" altLang="en-US" dirty="0"/>
              <a:t> </a:t>
            </a:r>
            <a:r>
              <a:rPr lang="en-US" altLang="ko-KR" dirty="0"/>
              <a:t>TFIDF </a:t>
            </a:r>
            <a:r>
              <a:rPr lang="ko-KR" altLang="en-US" dirty="0"/>
              <a:t>값의 합을 구하고 내림차순으로 정렬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005A0D-0818-4CAB-83E6-C9E372B62565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424114"/>
          <a:ext cx="5359400" cy="2754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[51]:</a:t>
                      </a:r>
                    </a:p>
                  </a:txBody>
                  <a:tcPr marL="89314" marR="89314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TfidfVectorizer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(tokenizer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okt_tokenizer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POS_dtm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POS_tfidf.fit_transform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POS_description_noun_join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8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[52]: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POS_vocab = dict()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for idx, word in enumerate(POS_tfidf.get_feature_names()):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    POS_vocab[word] = POS_dtm.getcol(idx).sum()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POS_words = sorted(POS_vocab.items(), key = lambda x: x[1], reverse = True)</a:t>
                      </a:r>
                    </a:p>
                  </a:txBody>
                  <a:tcPr marL="89314" marR="89314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[53]:</a:t>
                      </a:r>
                    </a:p>
                  </a:txBody>
                  <a:tcPr marL="89314" marR="89314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POS_words</a:t>
                      </a:r>
                      <a:r>
                        <a:rPr lang="en-US" altLang="ko-KR" sz="900" dirty="0"/>
                        <a:t> #</a:t>
                      </a:r>
                      <a:r>
                        <a:rPr lang="ko-KR" altLang="en-US" sz="900" dirty="0"/>
                        <a:t>작업 확인용 출력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0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Out[53]: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64" marB="4456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29.58865817494428),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의료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13.461836434575911),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위해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11.469142512665115),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바이러스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9.626197092990505),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신종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9.241355937335499),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64" marB="4456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CFBDE0BA-41F8-489F-AE4A-35AA549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3011" name="TextBox 3">
            <a:extLst>
              <a:ext uri="{FF2B5EF4-FFF2-40B4-BE49-F238E27FC236}">
                <a16:creationId xmlns:a16="http://schemas.microsoft.com/office/drawing/2014/main" id="{628100DA-F6FF-4B62-B845-8C1ACE07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C889DD-D090-43B9-B0D7-6F7722C4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r>
              <a:rPr lang="ko-KR" altLang="en-US" dirty="0"/>
              <a:t>부정 감성 뉴스인 </a:t>
            </a:r>
            <a:r>
              <a:rPr lang="en-US" altLang="ko-KR" dirty="0" err="1"/>
              <a:t>NEG_description_noun_join</a:t>
            </a:r>
            <a:r>
              <a:rPr lang="ko-KR" altLang="en-US" dirty="0"/>
              <a:t>에 대해서도 같은 작업을 수행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DEF41B-671C-4DD0-996B-79447162D587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307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[54]:</a:t>
                      </a:r>
                    </a:p>
                  </a:txBody>
                  <a:tcPr marL="89314" marR="89314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NEG_tfidf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TfidfVectorizer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(tokenizer =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okt_tokenizer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min_df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2 )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NEG_dtm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NEG_tfidf.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fit_transform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NEG_description_noun_join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7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[55]: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NEG_vocab = dict()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idx, word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in enumerate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(NEG_tfidf.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get_feature_names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()):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   NEG_vocab[word] = NEG_dtm.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getcol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(idx).sum()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NEG_words =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sorted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 NEG_vocab.items(), key =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lambda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x: x[1], reverse = True)</a:t>
                      </a:r>
                    </a:p>
                  </a:txBody>
                  <a:tcPr marL="89314" marR="89314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[56]:</a:t>
                      </a:r>
                    </a:p>
                  </a:txBody>
                  <a:tcPr marL="89314" marR="89314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NEG_words</a:t>
                      </a:r>
                      <a:r>
                        <a:rPr lang="en-US" altLang="ko-KR" sz="900" dirty="0"/>
                        <a:t> #</a:t>
                      </a:r>
                      <a:r>
                        <a:rPr lang="ko-KR" altLang="en-US" sz="900" dirty="0"/>
                        <a:t>작업 확인용 출력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34.56440043805242),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바이러스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15.755970871602138),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신종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14.29640382643984),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900" b="0" i="0" dirty="0" err="1">
                          <a:solidFill>
                            <a:schemeClr val="tx1"/>
                          </a:solidFill>
                        </a:rPr>
                        <a:t>감염증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14.034156174169826),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위해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11.557221696267492),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확산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9.566148700015386),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E01A0E83-50C5-4B29-A03D-D7131386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70726622-2E78-47E3-986B-84225223D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73211E-F16C-4351-A728-76E60905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en-US" altLang="ko-KR" dirty="0"/>
              <a:t>DTM </a:t>
            </a:r>
            <a:r>
              <a:rPr lang="ko-KR" altLang="en-US" dirty="0"/>
              <a:t>기반 단어 사전의 상위 단어로 바 차트 그리기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[57]</a:t>
            </a:r>
            <a:r>
              <a:rPr lang="en-US" altLang="ko-KR" dirty="0"/>
              <a:t>: </a:t>
            </a:r>
            <a:r>
              <a:rPr lang="ko-KR" altLang="en-US" dirty="0"/>
              <a:t>바 차트를 그리기 위해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패키지를 </a:t>
            </a:r>
            <a:r>
              <a:rPr lang="ko-KR" altLang="en-US" dirty="0" err="1"/>
              <a:t>임포트하고</a:t>
            </a:r>
            <a:r>
              <a:rPr lang="ko-KR" altLang="en-US" dirty="0"/>
              <a:t> 한글을 표시하기 위해 한글 폰트를 설정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바 차트에 나타낼 단어 개수를 </a:t>
            </a:r>
            <a:r>
              <a:rPr lang="en-US" altLang="ko-KR" dirty="0"/>
              <a:t>max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5417F1-F073-49E3-8A8F-C044128DC6F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168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[57]:</a:t>
                      </a:r>
                    </a:p>
                  </a:txBody>
                  <a:tcPr marL="89314" marR="89314" marT="44561" marB="445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matplotlib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matplotlib.font_manager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fm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fm.get_fontconfig_fonts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font_location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'C:/Windows/Fonts/malgun.ttf'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fm.FontProperties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font_location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).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get_name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matplotlib.rc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('font', family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font_name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max = 15 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바 차트에 나타낼 단어의 수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61" marB="445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DEF74BE4-0CD6-4C13-80EF-3FB5DAE1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16D7EDF9-70F9-4875-BFA5-F1A8BF72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28C952D-F0F1-4B7E-ACC2-FC6631C0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ko-KR" altLang="en-US" dirty="0"/>
              <a:t>긍정 뉴스와 부정 뉴스에 많이 나타난 단어를 바 차트로 나타냄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9AB1A-7CDD-4FA1-A18E-1F36D0E43868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343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[58]:</a:t>
                      </a:r>
                    </a:p>
                  </a:txBody>
                  <a:tcPr marL="89314" marR="89314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bar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(range(max), [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[1] for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POS_words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[:max]], color = "blue")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긍정 뉴스의 단어 상위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%d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 %max,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15)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단어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("TF-IDF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의 합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(range(max), [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[0] for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POS_words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[:max]], rotation = 70)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Out[58]: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072" name="그림 1">
            <a:extLst>
              <a:ext uri="{FF2B5EF4-FFF2-40B4-BE49-F238E27FC236}">
                <a16:creationId xmlns:a16="http://schemas.microsoft.com/office/drawing/2014/main" id="{789A1C23-9027-4A8C-9DFF-7C7834AA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3427413"/>
            <a:ext cx="26336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79E24F1D-BCE0-4777-A9AE-F1A82DA3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감성 분석 </a:t>
            </a:r>
            <a:r>
              <a:rPr lang="en-US" altLang="ko-KR" sz="2000"/>
              <a:t>+ </a:t>
            </a:r>
            <a:r>
              <a:rPr lang="ko-KR" altLang="en-US" sz="2000"/>
              <a:t>바 차트</a:t>
            </a:r>
            <a:r>
              <a:rPr lang="en-US" altLang="ko-KR" sz="2000"/>
              <a:t>] </a:t>
            </a:r>
            <a:r>
              <a:rPr lang="ko-KR" altLang="en-US" sz="2000"/>
              <a:t>코로나 뉴스 텍스트의 감성 분석하기</a:t>
            </a:r>
            <a:endParaRPr lang="en-US" altLang="ko-KR" sz="1800"/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D471DF2E-10D4-4312-8544-816E5A52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FAA7CF1-EA9A-469E-BA7C-8F1A0A0B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ko-KR" altLang="en-US" dirty="0"/>
              <a:t>긍정 뉴스와 부정 뉴스에 많이 나타난 단어를 바 차트로 나타냄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sz="1600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BFC8E-5454-49C8-8B02-9088DEC9B02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2205038"/>
          <a:ext cx="5359400" cy="343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[59]:</a:t>
                      </a:r>
                    </a:p>
                  </a:txBody>
                  <a:tcPr marL="89314" marR="89314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bar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(range(max), [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[1] for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NEG_words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[:max]], color = "blue")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(＂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부정 뉴스의 단어 상위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%d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 %max,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15)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단어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("TF-IDF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의 합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fontsize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12)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(range(max), [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[0] for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POS_words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[:max]], rotation = 70)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Out[59]: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4" marR="89314" marT="44574" marB="4457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4" marR="89314" marT="44574" marB="445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096" name="그림 1">
            <a:extLst>
              <a:ext uri="{FF2B5EF4-FFF2-40B4-BE49-F238E27FC236}">
                <a16:creationId xmlns:a16="http://schemas.microsoft.com/office/drawing/2014/main" id="{6942B8D9-6158-4075-AF11-051FCA17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3427413"/>
            <a:ext cx="25193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A8E11512-F51A-4C12-B512-77EC279B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47107" name="TextBox 3">
            <a:extLst>
              <a:ext uri="{FF2B5EF4-FFF2-40B4-BE49-F238E27FC236}">
                <a16:creationId xmlns:a16="http://schemas.microsoft.com/office/drawing/2014/main" id="{649F6956-AC76-4477-8D5D-DC222E8F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3AD633-F007-4A85-B51A-DC750C94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47109" name="그림 1">
            <a:extLst>
              <a:ext uri="{FF2B5EF4-FFF2-40B4-BE49-F238E27FC236}">
                <a16:creationId xmlns:a16="http://schemas.microsoft.com/office/drawing/2014/main" id="{EB1B9A47-9D07-46CE-A86D-DE6F8BCF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9" y="1803401"/>
            <a:ext cx="4746625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작성언어’를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영어</a:t>
            </a:r>
            <a:r>
              <a:rPr lang="en-US" altLang="ko-KR" dirty="0"/>
              <a:t>]</a:t>
            </a:r>
            <a:r>
              <a:rPr lang="ko-KR" altLang="en-US" dirty="0"/>
              <a:t>로 선택하고 아래의 버튼을 클릭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2133601"/>
            <a:ext cx="6048375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6494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07D8BBA6-8C62-4384-B61E-3559AFDD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39E7A90D-2B51-4D74-ADA4-23FC9E57C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EF1EDA-D570-4123-A96C-9B7ED7A8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네이버 뉴스에서 ‘</a:t>
            </a:r>
            <a:r>
              <a:rPr lang="ko-KR" altLang="en-US" dirty="0" err="1"/>
              <a:t>코로나’와</a:t>
            </a:r>
            <a:r>
              <a:rPr lang="ko-KR" altLang="en-US" dirty="0"/>
              <a:t> 관련된 어떤 토픽이 있는지 분석 </a:t>
            </a:r>
            <a:endParaRPr lang="en-US" altLang="ko-KR" dirty="0"/>
          </a:p>
          <a:p>
            <a:pPr marL="447675" lvl="2" indent="0"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</a:t>
            </a:r>
            <a:r>
              <a:rPr lang="en-US" altLang="ko-KR" dirty="0"/>
              <a:t>LDA </a:t>
            </a:r>
            <a:r>
              <a:rPr lang="ko-KR" altLang="en-US" dirty="0"/>
              <a:t>토픽 모델을 사용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토픽 분석에 사용할 데이터는 앞에서 크롤링한 네이버 뉴스의 전체 </a:t>
            </a:r>
            <a:r>
              <a:rPr lang="en-US" altLang="ko-KR" dirty="0"/>
              <a:t>description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토픽 모델은 </a:t>
            </a:r>
            <a:r>
              <a:rPr lang="ko-KR" altLang="en-US" dirty="0" err="1"/>
              <a:t>단어별</a:t>
            </a:r>
            <a:r>
              <a:rPr lang="ko-KR" altLang="en-US" dirty="0"/>
              <a:t> 확률 분포를 분석하므로 명사를 추출한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 </a:t>
            </a:r>
            <a:r>
              <a:rPr lang="ko-KR" altLang="en-US" dirty="0"/>
              <a:t>상태의 리스트를 준비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5F932E-69C2-4CC3-85AA-53E91A2954F7}"/>
              </a:ext>
            </a:extLst>
          </p:cNvPr>
          <p:cNvGraphicFramePr>
            <a:graphicFrameLocks noGrp="1"/>
          </p:cNvGraphicFramePr>
          <p:nvPr/>
        </p:nvGraphicFramePr>
        <p:xfrm>
          <a:off x="3000376" y="3414714"/>
          <a:ext cx="4892675" cy="3098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[60]:</a:t>
                      </a:r>
                    </a:p>
                  </a:txBody>
                  <a:tcPr marL="89297" marR="89297" marT="44560" marB="445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description = data_df['description']</a:t>
                      </a:r>
                    </a:p>
                  </a:txBody>
                  <a:tcPr marL="89297" marR="89297" marT="44560" marB="445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[61]:</a:t>
                      </a:r>
                    </a:p>
                  </a:txBody>
                  <a:tcPr marL="89297" marR="89297" marT="44560" marB="445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description_noun_tk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description: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description_noun_tk.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okt.nouns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(d))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명사 형태소만 추출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97" marR="89297" marT="44560" marB="445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[62]: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60" marB="445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description_noun_tk2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description_noun_tk: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  item = [i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i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len(i) &gt; 1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] #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토큰 길이가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보다 큰 것만 추출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description_noun_tk2.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(item)</a:t>
                      </a:r>
                    </a:p>
                  </a:txBody>
                  <a:tcPr marL="89297" marR="89297" marT="44560" marB="445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[63]:</a:t>
                      </a:r>
                    </a:p>
                  </a:txBody>
                  <a:tcPr marL="89297" marR="89297" marT="44560" marB="445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print(description_noun_tk2)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97" marR="89297" marT="44560" marB="445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0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Out[63]: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7" marR="89297" marT="44560" marB="445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[['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경제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위기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대응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위해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국세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수입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정부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재정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마련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대한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우려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때문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한국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국책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연구기관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증세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화두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정부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여당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증세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'], ['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지난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창녕군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보건소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설치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진료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검사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체온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측정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제공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창녕군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장기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대비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비대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진료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도입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경남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창녕군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지난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도내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최초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진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'], ['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한편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 err="1">
                          <a:solidFill>
                            <a:schemeClr val="tx1"/>
                          </a:solidFill>
                        </a:rPr>
                        <a:t>설현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최근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코로나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바이러스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시리즈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세계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유행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다큐멘터리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내레이션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처음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도전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호평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출연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검토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',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97" marR="89297" marT="44560" marB="445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C5143F32-078F-4F8E-BDE7-A9E87A4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49155" name="TextBox 3">
            <a:extLst>
              <a:ext uri="{FF2B5EF4-FFF2-40B4-BE49-F238E27FC236}">
                <a16:creationId xmlns:a16="http://schemas.microsoft.com/office/drawing/2014/main" id="{2F69FA51-E412-4798-8FE1-DAEF54992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3DFA5D1-14A4-4D12-86EF-D230282B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토픽 분석을 위한 </a:t>
            </a:r>
            <a:r>
              <a:rPr lang="en-US" altLang="ko-KR" dirty="0"/>
              <a:t>LDA </a:t>
            </a:r>
            <a:r>
              <a:rPr lang="ko-KR" altLang="en-US" dirty="0"/>
              <a:t>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/>
              <a:t> </a:t>
            </a:r>
            <a:r>
              <a:rPr lang="en-US" altLang="ko-KR" dirty="0" err="1"/>
              <a:t>gensim</a:t>
            </a:r>
            <a:r>
              <a:rPr lang="ko-KR" altLang="en-US" dirty="0"/>
              <a:t>은 추가로 설치해야 하는 패키지이므로 최초 한번은 다음과 같이 </a:t>
            </a:r>
            <a:r>
              <a:rPr lang="en-US" altLang="ko-KR" dirty="0"/>
              <a:t>!pip install</a:t>
            </a:r>
            <a:r>
              <a:rPr lang="ko-KR" altLang="en-US" dirty="0"/>
              <a:t>을 이용해 설치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패키지를 설치한 후에 필요한 모듈을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3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6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/>
              <a:t> LDA </a:t>
            </a:r>
            <a:r>
              <a:rPr lang="ko-KR" altLang="en-US" dirty="0"/>
              <a:t>토픽 모델의 입력 벡터 생성하기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18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sz="6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[65]</a:t>
            </a:r>
            <a:r>
              <a:rPr lang="en-US" altLang="ko-KR" dirty="0"/>
              <a:t>: description_noun_tk2</a:t>
            </a:r>
            <a:r>
              <a:rPr lang="ko-KR" altLang="en-US" dirty="0"/>
              <a:t>에 포함된 단어에 대해 사전을 구성</a:t>
            </a:r>
            <a:r>
              <a:rPr lang="en-US" altLang="ko-KR" sz="800" dirty="0" err="1">
                <a:solidFill>
                  <a:srgbClr val="258BCD"/>
                </a:solidFill>
              </a:rPr>
              <a:t>corpora.Dictionary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[66]</a:t>
            </a:r>
            <a:r>
              <a:rPr lang="en-US" altLang="ko-KR" dirty="0"/>
              <a:t>: </a:t>
            </a:r>
            <a:r>
              <a:rPr lang="ko-KR" altLang="en-US" dirty="0"/>
              <a:t>구성된 사전의 내용을 확인하기 위해 </a:t>
            </a:r>
            <a:r>
              <a:rPr lang="en-US" altLang="ko-KR" dirty="0"/>
              <a:t>1</a:t>
            </a:r>
            <a:r>
              <a:rPr lang="ko-KR" altLang="en-US" dirty="0"/>
              <a:t>번 단어</a:t>
            </a:r>
            <a:r>
              <a:rPr lang="en-US" altLang="ko-KR" sz="800" dirty="0">
                <a:solidFill>
                  <a:srgbClr val="258BCD"/>
                </a:solidFill>
              </a:rPr>
              <a:t>dictionary[1]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[67]</a:t>
            </a:r>
            <a:r>
              <a:rPr lang="en-US" altLang="ko-KR" dirty="0"/>
              <a:t>: </a:t>
            </a:r>
            <a:r>
              <a:rPr lang="ko-KR" altLang="en-US" dirty="0"/>
              <a:t>단어 사전</a:t>
            </a:r>
            <a:r>
              <a:rPr lang="en-US" altLang="ko-KR" sz="800" dirty="0">
                <a:solidFill>
                  <a:srgbClr val="258BCD"/>
                </a:solidFill>
              </a:rPr>
              <a:t>dictionary</a:t>
            </a:r>
            <a:r>
              <a:rPr lang="ko-KR" altLang="en-US" dirty="0"/>
              <a:t>의 단어에 대해 </a:t>
            </a:r>
            <a:r>
              <a:rPr lang="en-US" altLang="ko-KR" dirty="0" err="1"/>
              <a:t>BoW</a:t>
            </a:r>
            <a:r>
              <a:rPr lang="ko-KR" altLang="en-US" dirty="0"/>
              <a:t>를 구하여</a:t>
            </a:r>
            <a:r>
              <a:rPr lang="en-US" altLang="ko-KR" sz="800" dirty="0">
                <a:solidFill>
                  <a:srgbClr val="258BCD"/>
                </a:solidFill>
              </a:rPr>
              <a:t>doc2bow( )</a:t>
            </a:r>
            <a:r>
              <a:rPr lang="en-US" altLang="ko-KR" dirty="0"/>
              <a:t>, </a:t>
            </a:r>
            <a:r>
              <a:rPr lang="ko-KR" altLang="en-US" dirty="0"/>
              <a:t>단어 뭉치</a:t>
            </a:r>
            <a:r>
              <a:rPr lang="en-US" altLang="ko-KR" sz="800" dirty="0">
                <a:solidFill>
                  <a:srgbClr val="258BCD"/>
                </a:solidFill>
              </a:rPr>
              <a:t>corpus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[68]</a:t>
            </a:r>
            <a:r>
              <a:rPr lang="en-US" altLang="ko-KR" dirty="0"/>
              <a:t>: </a:t>
            </a:r>
            <a:r>
              <a:rPr lang="ko-KR" altLang="en-US" dirty="0"/>
              <a:t>단어 뭉치</a:t>
            </a:r>
            <a:r>
              <a:rPr lang="en-US" altLang="ko-KR" sz="800" dirty="0">
                <a:solidFill>
                  <a:srgbClr val="258BCD"/>
                </a:solidFill>
              </a:rPr>
              <a:t>corpus</a:t>
            </a:r>
            <a:r>
              <a:rPr lang="ko-KR" altLang="en-US" dirty="0"/>
              <a:t>를 출력하여 </a:t>
            </a:r>
            <a:r>
              <a:rPr lang="en-US" altLang="ko-KR" dirty="0"/>
              <a:t>(</a:t>
            </a:r>
            <a:r>
              <a:rPr lang="en-US" altLang="ko-KR" dirty="0" err="1"/>
              <a:t>word_id</a:t>
            </a:r>
            <a:r>
              <a:rPr lang="en-US" altLang="ko-KR" dirty="0"/>
              <a:t>, </a:t>
            </a:r>
            <a:r>
              <a:rPr lang="en-US" altLang="ko-KR" dirty="0" err="1"/>
              <a:t>work_count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BoW</a:t>
            </a:r>
            <a:r>
              <a:rPr lang="en-US" altLang="ko-KR" dirty="0"/>
              <a:t> </a:t>
            </a:r>
            <a:r>
              <a:rPr lang="ko-KR" altLang="en-US" dirty="0"/>
              <a:t>구성을 확인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B568423-FE27-4C0D-A61C-D5CCAC160E88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3592513"/>
          <a:ext cx="4995862" cy="205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[65]:</a:t>
                      </a: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dictionary = corpora.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Dictionary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(description_noun_tk2)</a:t>
                      </a: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[66]:</a:t>
                      </a: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print(dictionary[1])    </a:t>
                      </a: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작업 확인용 출력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경제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[67]:</a:t>
                      </a: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corpus = [dictionary.</a:t>
                      </a:r>
                      <a:r>
                        <a:rPr lang="en-US" altLang="ko-KR" sz="900" b="1" dirty="0"/>
                        <a:t>doc2bow</a:t>
                      </a:r>
                      <a:r>
                        <a:rPr lang="en-US" altLang="ko-KR" sz="900" dirty="0"/>
                        <a:t>(word) </a:t>
                      </a:r>
                      <a:r>
                        <a:rPr lang="en-US" altLang="ko-KR" sz="900" b="1" dirty="0"/>
                        <a:t>for</a:t>
                      </a:r>
                      <a:r>
                        <a:rPr lang="en-US" altLang="ko-KR" sz="900" dirty="0"/>
                        <a:t> word </a:t>
                      </a:r>
                      <a:r>
                        <a:rPr lang="en-US" altLang="ko-KR" sz="900" b="1" dirty="0"/>
                        <a:t>in </a:t>
                      </a:r>
                      <a:r>
                        <a:rPr lang="en-US" altLang="ko-KR" sz="900" dirty="0"/>
                        <a:t>description_noun_tk2]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[68]:</a:t>
                      </a: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print(corpus) 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Out[68]: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2" marR="89312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[[(0, 1), (1, 1), (2, 1), (3, 1), (4, 1), (5, 1), (6, 1), (7, 1), (8, 1), (9, 1), (10, 1), (11, 1), (12, 1), (13, 1), (14, 1), (15, 2), (16, 2), (17, 1), (18, 1), (19, 1)], [(17, 2), (20, 1), (21, 1), (22, 1), (23, 1), (24, 1), (25, 1), (26, 1), (27, 1), (28, 1), (29, 1), (30, 1), (31, 2), (32, 3), (33, 3), (34, 1), (35, 1), (36, 1)], [(5, 1), (17, 1), (37, 1), (38, 1), (39, 1), (40, 1), (41, 1), (42, 1), … 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575" marB="445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5FF74A-ED05-4A76-96DC-24D45BBB95A7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170114"/>
          <a:ext cx="5011737" cy="32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3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L="89299" marR="89299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!pip install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gensim</a:t>
                      </a:r>
                      <a:endParaRPr lang="sv-SE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99" marR="89299" marT="44602" marB="4460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8045F5-839A-474A-8922-1A373533E692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865439"/>
          <a:ext cx="5011737" cy="38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3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[64]:</a:t>
                      </a:r>
                    </a:p>
                  </a:txBody>
                  <a:tcPr marL="89299" marR="89299" marT="44581" marB="445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pt-BR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pt-BR" altLang="ko-KR" sz="900" b="0" i="0" dirty="0">
                          <a:solidFill>
                            <a:schemeClr val="tx1"/>
                          </a:solidFill>
                        </a:rPr>
                        <a:t> gensim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pt-BR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pt-BR" altLang="ko-KR" sz="900" b="0" i="0" dirty="0">
                          <a:solidFill>
                            <a:schemeClr val="tx1"/>
                          </a:solidFill>
                        </a:rPr>
                        <a:t> gensim.corpora as corpora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99" marR="89299" marT="44581" marB="445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3DF5A9F3-E059-40C0-A0F5-BECD0405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7A3ED033-9D11-40BD-B1AA-D37F18D1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572C069-A4AF-4468-8434-3D2D6696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토픽 분석을 위한 </a:t>
            </a:r>
            <a:r>
              <a:rPr lang="en-US" altLang="ko-KR" dirty="0"/>
              <a:t>LDA </a:t>
            </a:r>
            <a:r>
              <a:rPr lang="ko-KR" altLang="en-US" dirty="0"/>
              <a:t>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r>
              <a:rPr lang="en-US" altLang="ko-KR" dirty="0"/>
              <a:t> LDA </a:t>
            </a:r>
            <a:r>
              <a:rPr lang="ko-KR" altLang="en-US" dirty="0"/>
              <a:t>토픽 모델의 생성 및 훈련하기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토픽의 개수를 </a:t>
            </a:r>
            <a:r>
              <a:rPr lang="en-US" altLang="ko-KR" dirty="0"/>
              <a:t>4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 </a:t>
            </a:r>
            <a:r>
              <a:rPr lang="en-US" altLang="ko-KR" dirty="0" err="1"/>
              <a:t>gensim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LDA </a:t>
            </a:r>
            <a:r>
              <a:rPr lang="ko-KR" altLang="en-US" dirty="0"/>
              <a:t>모듈을 이용하여 토픽 모델 객체인 </a:t>
            </a:r>
            <a:r>
              <a:rPr lang="en-US" altLang="ko-KR" dirty="0" err="1"/>
              <a:t>lda_model</a:t>
            </a:r>
            <a:r>
              <a:rPr lang="ko-KR" altLang="en-US" dirty="0"/>
              <a:t>을 생성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56D48-4360-4EA1-9623-F1D01A78BAED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781301"/>
          <a:ext cx="5184775" cy="64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[69]:</a:t>
                      </a:r>
                    </a:p>
                  </a:txBody>
                  <a:tcPr marL="89303" marR="89303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= 4 #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토픽의 개수 설정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03" marR="89303" marT="44605" marB="446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[70]:</a:t>
                      </a:r>
                    </a:p>
                  </a:txBody>
                  <a:tcPr marL="89303" marR="89303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lda_model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gensim.models.ldamulticore.LdaMulticore</a:t>
                      </a:r>
                      <a:r>
                        <a:rPr lang="en-US" altLang="ko-KR" sz="900" dirty="0"/>
                        <a:t>(corpus, iterations = 12, </a:t>
                      </a:r>
                      <a:r>
                        <a:rPr lang="en-US" altLang="ko-KR" sz="900" dirty="0" err="1"/>
                        <a:t>num_topics</a:t>
                      </a:r>
                      <a:r>
                        <a:rPr lang="en-US" altLang="ko-KR" sz="900" dirty="0"/>
                        <a:t> = k, id2word = dictionary, passes = 1, workers = 10)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03" marR="89303" marT="44605" marB="446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A9E69738-51E8-49A1-9975-D62EC1C2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1203" name="TextBox 3">
            <a:extLst>
              <a:ext uri="{FF2B5EF4-FFF2-40B4-BE49-F238E27FC236}">
                <a16:creationId xmlns:a16="http://schemas.microsoft.com/office/drawing/2014/main" id="{3AEF351D-744F-4FE6-961A-ADACA69D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1981789-A01E-4D7D-A8AF-35233A07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분석 결과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토픽 모델 객체에 저장되어 있는 토픽 분석 결과를 </a:t>
            </a:r>
            <a:r>
              <a:rPr lang="en-US" altLang="ko-KR" dirty="0" err="1"/>
              <a:t>lda_model.print_topics</a:t>
            </a:r>
            <a:r>
              <a:rPr lang="en-US" altLang="ko-KR" dirty="0"/>
              <a:t>() </a:t>
            </a:r>
            <a:r>
              <a:rPr lang="ko-KR" altLang="en-US" dirty="0"/>
              <a:t>함수를 사용하여 출력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 err="1"/>
              <a:t>num_words</a:t>
            </a:r>
            <a:r>
              <a:rPr lang="en-US" altLang="ko-KR" dirty="0"/>
              <a:t> = 15</a:t>
            </a:r>
            <a:r>
              <a:rPr lang="ko-KR" altLang="en-US" dirty="0"/>
              <a:t>에 따라 토픽을 구성하는 주요 단어 </a:t>
            </a:r>
            <a:r>
              <a:rPr lang="en-US" altLang="ko-KR" dirty="0"/>
              <a:t>15</a:t>
            </a:r>
            <a:r>
              <a:rPr lang="ko-KR" altLang="en-US" dirty="0"/>
              <a:t>개가 토픽에 대한 영향력 비율 과 함께 출력된 것을 확인 가능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네이버 뉴스를 크롤링할 때 검색어로 ‘</a:t>
            </a:r>
            <a:r>
              <a:rPr lang="ko-KR" altLang="en-US" dirty="0" err="1"/>
              <a:t>코로나’를</a:t>
            </a:r>
            <a:r>
              <a:rPr lang="ko-KR" altLang="en-US" dirty="0"/>
              <a:t> 사용했기 때문에 모든 토픽에서 ‘코로나’ 단어가 압도적으로 많이 나옴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9549CFB-4B56-44EA-8991-47E9476E1082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349500"/>
          <a:ext cx="5113337" cy="212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[71]:</a:t>
                      </a:r>
                    </a:p>
                  </a:txBody>
                  <a:tcPr marL="89310" marR="89310" marT="44566" marB="445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lda_model.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print_topics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num_topics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k,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num_words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= 15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sv-SE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310" marR="89310" marT="44566" marB="4456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Out[71]: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0" marR="89310" marT="44566" marB="445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[(0, '0.045*"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" + 0.012*"</a:t>
                      </a:r>
                      <a:r>
                        <a:rPr lang="ko-KR" altLang="en-US" sz="900" dirty="0"/>
                        <a:t>바이러스</a:t>
                      </a:r>
                      <a:r>
                        <a:rPr lang="en-US" altLang="ko-KR" sz="900" dirty="0"/>
                        <a:t>" + 0.010*"</a:t>
                      </a:r>
                      <a:r>
                        <a:rPr lang="ko-KR" altLang="en-US" sz="900" dirty="0"/>
                        <a:t>신종</a:t>
                      </a:r>
                      <a:r>
                        <a:rPr lang="en-US" altLang="ko-KR" sz="900" dirty="0"/>
                        <a:t>" + 0.010*"</a:t>
                      </a:r>
                      <a:r>
                        <a:rPr lang="ko-KR" altLang="en-US" sz="900" dirty="0" err="1"/>
                        <a:t>감염증</a:t>
                      </a:r>
                      <a:r>
                        <a:rPr lang="en-US" altLang="ko-KR" sz="900" dirty="0"/>
                        <a:t>" + 0.009*"</a:t>
                      </a:r>
                      <a:r>
                        <a:rPr lang="ko-KR" altLang="en-US" sz="900" dirty="0"/>
                        <a:t>위해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지역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방역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확산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생활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어려움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사태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통해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장기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의료</a:t>
                      </a:r>
                      <a:r>
                        <a:rPr lang="en-US" altLang="ko-KR" sz="900" dirty="0"/>
                        <a:t>" + 0.003*"</a:t>
                      </a:r>
                      <a:r>
                        <a:rPr lang="ko-KR" altLang="en-US" sz="900" dirty="0"/>
                        <a:t>서울</a:t>
                      </a:r>
                      <a:r>
                        <a:rPr lang="en-US" altLang="ko-KR" sz="900" dirty="0"/>
                        <a:t>"'), (1, '0.043*"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" + 0.013*"</a:t>
                      </a:r>
                      <a:r>
                        <a:rPr lang="ko-KR" altLang="en-US" sz="900" dirty="0" err="1"/>
                        <a:t>감염증</a:t>
                      </a:r>
                      <a:r>
                        <a:rPr lang="en-US" altLang="ko-KR" sz="900" dirty="0"/>
                        <a:t>" + 0.011*"</a:t>
                      </a:r>
                      <a:r>
                        <a:rPr lang="ko-KR" altLang="en-US" sz="900" dirty="0"/>
                        <a:t>신종</a:t>
                      </a:r>
                      <a:r>
                        <a:rPr lang="en-US" altLang="ko-KR" sz="900" dirty="0"/>
                        <a:t>" + 0.009*"</a:t>
                      </a:r>
                      <a:r>
                        <a:rPr lang="ko-KR" altLang="en-US" sz="900" dirty="0"/>
                        <a:t>위해</a:t>
                      </a:r>
                      <a:r>
                        <a:rPr lang="en-US" altLang="ko-KR" sz="900" dirty="0"/>
                        <a:t>" + 0.008*"</a:t>
                      </a:r>
                      <a:r>
                        <a:rPr lang="ko-KR" altLang="en-US" sz="900" dirty="0"/>
                        <a:t>사태</a:t>
                      </a:r>
                      <a:r>
                        <a:rPr lang="en-US" altLang="ko-KR" sz="900" dirty="0"/>
                        <a:t>" + 0.008*"</a:t>
                      </a:r>
                      <a:r>
                        <a:rPr lang="ko-KR" altLang="en-US" sz="900" dirty="0"/>
                        <a:t>바이러스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경제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확산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지원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진행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지역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의료</a:t>
                      </a:r>
                      <a:r>
                        <a:rPr lang="en-US" altLang="ko-KR" sz="900" dirty="0"/>
                        <a:t>" + 0.003*" </a:t>
                      </a:r>
                      <a:r>
                        <a:rPr lang="ko-KR" altLang="en-US" sz="900" dirty="0"/>
                        <a:t>운영</a:t>
                      </a:r>
                      <a:r>
                        <a:rPr lang="en-US" altLang="ko-KR" sz="900" dirty="0"/>
                        <a:t>" + 0.003*"</a:t>
                      </a:r>
                      <a:r>
                        <a:rPr lang="ko-KR" altLang="en-US" sz="900" dirty="0"/>
                        <a:t>예정</a:t>
                      </a:r>
                      <a:r>
                        <a:rPr lang="en-US" altLang="ko-KR" sz="900" dirty="0"/>
                        <a:t>" + 0.003*"</a:t>
                      </a:r>
                      <a:r>
                        <a:rPr lang="ko-KR" altLang="en-US" sz="900" dirty="0"/>
                        <a:t>통해</a:t>
                      </a:r>
                      <a:r>
                        <a:rPr lang="en-US" altLang="ko-KR" sz="900" dirty="0"/>
                        <a:t>"'), (2, '0.081*"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" + 0.009*"</a:t>
                      </a:r>
                      <a:r>
                        <a:rPr lang="ko-KR" altLang="en-US" sz="900" dirty="0"/>
                        <a:t>위해</a:t>
                      </a:r>
                      <a:r>
                        <a:rPr lang="en-US" altLang="ko-KR" sz="900" dirty="0"/>
                        <a:t>" + 0.008*"</a:t>
                      </a:r>
                      <a:r>
                        <a:rPr lang="ko-KR" altLang="en-US" sz="900" dirty="0"/>
                        <a:t>바이러스</a:t>
                      </a:r>
                      <a:r>
                        <a:rPr lang="en-US" altLang="ko-KR" sz="900" dirty="0"/>
                        <a:t>" + 0.007*"</a:t>
                      </a:r>
                      <a:r>
                        <a:rPr lang="ko-KR" altLang="en-US" sz="900" dirty="0"/>
                        <a:t>신종</a:t>
                      </a:r>
                      <a:r>
                        <a:rPr lang="en-US" altLang="ko-KR" sz="900" dirty="0"/>
                        <a:t>" + 0.007*"</a:t>
                      </a:r>
                      <a:r>
                        <a:rPr lang="ko-KR" altLang="en-US" sz="900" dirty="0"/>
                        <a:t>확산</a:t>
                      </a:r>
                      <a:r>
                        <a:rPr lang="en-US" altLang="ko-KR" sz="900" dirty="0"/>
                        <a:t>" + 0.007*"</a:t>
                      </a:r>
                      <a:r>
                        <a:rPr lang="ko-KR" altLang="en-US" sz="900" dirty="0"/>
                        <a:t>이번</a:t>
                      </a:r>
                      <a:r>
                        <a:rPr lang="en-US" altLang="ko-KR" sz="900" dirty="0"/>
                        <a:t>" + 0.006*"</a:t>
                      </a:r>
                      <a:r>
                        <a:rPr lang="ko-KR" altLang="en-US" sz="900" dirty="0"/>
                        <a:t>감염 증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방역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어려움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감염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지역</a:t>
                      </a:r>
                      <a:r>
                        <a:rPr lang="en-US" altLang="ko-KR" sz="900" dirty="0"/>
                        <a:t>" + 0.004*" </a:t>
                      </a:r>
                      <a:r>
                        <a:rPr lang="ko-KR" altLang="en-US" sz="900" dirty="0"/>
                        <a:t>예방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경제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시대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상황</a:t>
                      </a:r>
                      <a:r>
                        <a:rPr lang="en-US" altLang="ko-KR" sz="900" dirty="0"/>
                        <a:t>"'), (3, '0.067*"</a:t>
                      </a:r>
                      <a:r>
                        <a:rPr lang="ko-KR" altLang="en-US" sz="900" dirty="0"/>
                        <a:t>코로나</a:t>
                      </a:r>
                      <a:r>
                        <a:rPr lang="en-US" altLang="ko-KR" sz="900" dirty="0"/>
                        <a:t>" + 0.013*"</a:t>
                      </a:r>
                      <a:r>
                        <a:rPr lang="ko-KR" altLang="en-US" sz="900" dirty="0"/>
                        <a:t>바이러스</a:t>
                      </a:r>
                      <a:r>
                        <a:rPr lang="en-US" altLang="ko-KR" sz="900" dirty="0"/>
                        <a:t>" + 0.009*"</a:t>
                      </a:r>
                      <a:r>
                        <a:rPr lang="ko-KR" altLang="en-US" sz="900" dirty="0"/>
                        <a:t>신종</a:t>
                      </a:r>
                      <a:r>
                        <a:rPr lang="en-US" altLang="ko-KR" sz="900" dirty="0"/>
                        <a:t>" + 0.008*"</a:t>
                      </a:r>
                      <a:r>
                        <a:rPr lang="ko-KR" altLang="en-US" sz="900" dirty="0" err="1"/>
                        <a:t>감염증</a:t>
                      </a:r>
                      <a:r>
                        <a:rPr lang="en-US" altLang="ko-KR" sz="900" dirty="0"/>
                        <a:t>" + 0.008*"</a:t>
                      </a:r>
                      <a:r>
                        <a:rPr lang="ko-KR" altLang="en-US" sz="900" dirty="0"/>
                        <a:t>위해</a:t>
                      </a:r>
                      <a:r>
                        <a:rPr lang="en-US" altLang="ko-KR" sz="900" dirty="0"/>
                        <a:t>" + 0.007*"</a:t>
                      </a:r>
                      <a:r>
                        <a:rPr lang="ko-KR" altLang="en-US" sz="900" dirty="0"/>
                        <a:t>의 료</a:t>
                      </a:r>
                      <a:r>
                        <a:rPr lang="en-US" altLang="ko-KR" sz="900" dirty="0"/>
                        <a:t>" + 0.006*"</a:t>
                      </a:r>
                      <a:r>
                        <a:rPr lang="ko-KR" altLang="en-US" sz="900" dirty="0"/>
                        <a:t>지역</a:t>
                      </a:r>
                      <a:r>
                        <a:rPr lang="en-US" altLang="ko-KR" sz="900" dirty="0"/>
                        <a:t>" + 0.006*"</a:t>
                      </a:r>
                      <a:r>
                        <a:rPr lang="ko-KR" altLang="en-US" sz="900" dirty="0"/>
                        <a:t>확산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지난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진행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시 대</a:t>
                      </a:r>
                      <a:r>
                        <a:rPr lang="en-US" altLang="ko-KR" sz="900" dirty="0"/>
                        <a:t>" + 0.005*"</a:t>
                      </a:r>
                      <a:r>
                        <a:rPr lang="ko-KR" altLang="en-US" sz="900" dirty="0"/>
                        <a:t>서울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이번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포스트</a:t>
                      </a:r>
                      <a:r>
                        <a:rPr lang="en-US" altLang="ko-KR" sz="900" dirty="0"/>
                        <a:t>" + 0.004*"</a:t>
                      </a:r>
                      <a:r>
                        <a:rPr lang="ko-KR" altLang="en-US" sz="900" dirty="0"/>
                        <a:t>대종상영화제</a:t>
                      </a:r>
                      <a:r>
                        <a:rPr lang="en-US" altLang="ko-KR" sz="900" dirty="0"/>
                        <a:t>"')]</a:t>
                      </a:r>
                      <a:endParaRPr lang="sv-SE" altLang="ko-KR" sz="9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89310" marR="89310" marT="44566" marB="4456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68CF4382-AB1E-435C-942C-C9425A69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570350BD-D4DA-47AC-87BE-8F5BAFDC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8A97C2-966E-4D21-903D-5A2B59CA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분석 결과 확인하기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분석 결과에 대한 정리와 분석을 실시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주요 단어를 고려하여 각 토픽 내용을 설명하는 레이블을 결정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pic>
        <p:nvPicPr>
          <p:cNvPr id="52229" name="그림 1">
            <a:extLst>
              <a:ext uri="{FF2B5EF4-FFF2-40B4-BE49-F238E27FC236}">
                <a16:creationId xmlns:a16="http://schemas.microsoft.com/office/drawing/2014/main" id="{E52C20F9-C59D-4965-BC5C-8F724048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636838"/>
            <a:ext cx="5046662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E5537787-8DC3-453A-840B-FFCF9ACD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F14EFB43-3313-4D23-9741-51B3D815F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6D134-6499-4B68-8EF3-A9EEA2D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/>
              <a:t>LDA </a:t>
            </a:r>
            <a:r>
              <a:rPr lang="ko-KR" altLang="en-US" dirty="0"/>
              <a:t>토픽 분석의 결과를 시각화하기 위해 </a:t>
            </a:r>
            <a:r>
              <a:rPr lang="en-US" altLang="ko-KR" dirty="0" err="1"/>
              <a:t>pyLDAvis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pyLDAvis.gensim</a:t>
            </a:r>
            <a:r>
              <a:rPr lang="en-US" altLang="ko-KR" dirty="0"/>
              <a:t>. prepare()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토픽 분석 결과를 가지고 있는 </a:t>
            </a:r>
            <a:r>
              <a:rPr lang="en-US" altLang="ko-KR" dirty="0" err="1"/>
              <a:t>lda_model</a:t>
            </a:r>
            <a:r>
              <a:rPr lang="en-US" altLang="ko-KR" dirty="0"/>
              <a:t> </a:t>
            </a:r>
            <a:r>
              <a:rPr lang="ko-KR" altLang="en-US" dirty="0"/>
              <a:t>객체와 단어 뭉치</a:t>
            </a:r>
            <a:r>
              <a:rPr lang="en-US" altLang="ko-KR" dirty="0"/>
              <a:t>, </a:t>
            </a:r>
            <a:r>
              <a:rPr lang="ko-KR" altLang="en-US" dirty="0"/>
              <a:t>단어 사전을 매개변수로 사용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</a:t>
            </a:r>
            <a:r>
              <a:rPr lang="en-US" altLang="ko-KR" dirty="0" err="1"/>
              <a:t>pyLDAvis</a:t>
            </a:r>
            <a:r>
              <a:rPr lang="ko-KR" altLang="en-US" dirty="0"/>
              <a:t>은 추가 설치해야 하는 패키지이므로 최초 한번은 </a:t>
            </a:r>
            <a:r>
              <a:rPr lang="en-US" altLang="ko-KR" dirty="0"/>
              <a:t>!pip install</a:t>
            </a:r>
            <a:r>
              <a:rPr lang="ko-KR" altLang="en-US" dirty="0"/>
              <a:t>을 이용해 설치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FBB34E-5BA0-4CE0-9E09-06B2F20D3BEA}"/>
              </a:ext>
            </a:extLst>
          </p:cNvPr>
          <p:cNvGraphicFramePr>
            <a:graphicFrameLocks noGrp="1"/>
          </p:cNvGraphicFramePr>
          <p:nvPr/>
        </p:nvGraphicFramePr>
        <p:xfrm>
          <a:off x="2782889" y="2740025"/>
          <a:ext cx="5113337" cy="17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 ]:</a:t>
                      </a:r>
                    </a:p>
                  </a:txBody>
                  <a:tcPr marL="89310" marR="89310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!pip install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pyLDAvis</a:t>
                      </a:r>
                      <a:endParaRPr lang="sv-SE" altLang="ko-KR" sz="9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89310" marR="89310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2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[72]: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0" marR="89310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한글 </a:t>
                      </a:r>
                      <a:r>
                        <a:rPr lang="sv-SE" altLang="ko-KR" sz="900" b="0" i="1" dirty="0">
                          <a:solidFill>
                            <a:schemeClr val="tx1"/>
                          </a:solidFill>
                        </a:rPr>
                        <a:t>UnicodeEncodeError 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방지를 위해 기본 </a:t>
                      </a:r>
                      <a:r>
                        <a:rPr lang="ko-KR" altLang="en-US" sz="900" b="0" i="1" dirty="0" err="1">
                          <a:solidFill>
                            <a:schemeClr val="tx1"/>
                          </a:solidFill>
                        </a:rPr>
                        <a:t>인코딩을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sv-SE" altLang="ko-KR" sz="900" b="0" i="1" dirty="0">
                          <a:solidFill>
                            <a:schemeClr val="tx1"/>
                          </a:solidFill>
                        </a:rPr>
                        <a:t>utf-8"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로 설정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os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os.environ["PYTHONIOENCODING"] = "utf-8”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 pyLDAvis.gensim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lda_vis = </a:t>
                      </a:r>
                      <a:r>
                        <a:rPr lang="sv-SE" altLang="ko-KR" sz="900" b="1" i="0" dirty="0">
                          <a:solidFill>
                            <a:schemeClr val="tx1"/>
                          </a:solidFill>
                        </a:rPr>
                        <a:t>pyLDAvis.gensim.prepare</a:t>
                      </a:r>
                      <a:r>
                        <a:rPr lang="sv-SE" altLang="ko-KR" sz="900" b="0" i="0" dirty="0">
                          <a:solidFill>
                            <a:schemeClr val="tx1"/>
                          </a:solidFill>
                        </a:rPr>
                        <a:t>(lda_model, corpus, dictionary)</a:t>
                      </a:r>
                    </a:p>
                  </a:txBody>
                  <a:tcPr marL="89310" marR="89310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[73]:</a:t>
                      </a:r>
                    </a:p>
                  </a:txBody>
                  <a:tcPr marL="89310" marR="89310" marT="44595" marB="445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pyLDAvis.</a:t>
                      </a:r>
                      <a:r>
                        <a:rPr lang="en-US" altLang="ko-KR" sz="900" b="1" dirty="0" err="1"/>
                        <a:t>display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lda_vis</a:t>
                      </a:r>
                      <a:r>
                        <a:rPr lang="en-US" altLang="ko-KR" sz="900" dirty="0"/>
                        <a:t>)</a:t>
                      </a:r>
                      <a:endParaRPr lang="sv-SE" altLang="ko-KR" sz="9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89310" marR="89310" marT="44595" marB="4459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C2E52B09-69F2-4A1C-83D1-76A1EDC0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D8EEEFFA-FCAE-4A3E-B82F-D2BE7305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CE2273D-BED9-4F91-9556-1324064F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왼쪽 영역에는 토픽 간 거리 지도가 있고</a:t>
            </a:r>
            <a:r>
              <a:rPr lang="en-US" altLang="ko-KR" dirty="0"/>
              <a:t>, </a:t>
            </a:r>
            <a:r>
              <a:rPr lang="ko-KR" altLang="en-US" dirty="0"/>
              <a:t>오른쪽 영역에는 토픽에서 관련성 높은 </a:t>
            </a:r>
            <a:r>
              <a:rPr lang="en-US" altLang="ko-KR" dirty="0"/>
              <a:t>30</a:t>
            </a:r>
            <a:r>
              <a:rPr lang="ko-KR" altLang="en-US" dirty="0"/>
              <a:t>개 단어에 대한 바 차트가 있음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ko-KR" altLang="en-US" dirty="0"/>
              <a:t>     왼쪽 영역에 보이는 분포에서 토픽이 포함되어 있거나 많이 겹쳐져 있다면 토픽의 개수 </a:t>
            </a:r>
            <a:r>
              <a:rPr lang="en-US" altLang="ko-KR" dirty="0"/>
              <a:t>k </a:t>
            </a:r>
            <a:r>
              <a:rPr lang="ko-KR" altLang="en-US" dirty="0"/>
              <a:t>값을 다르게 하여 </a:t>
            </a:r>
            <a:r>
              <a:rPr lang="en-US" altLang="ko-KR" dirty="0"/>
              <a:t>LDA </a:t>
            </a:r>
            <a:r>
              <a:rPr lang="ko-KR" altLang="en-US" dirty="0"/>
              <a:t>모델을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다시 실행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54277" name="그림 1">
            <a:extLst>
              <a:ext uri="{FF2B5EF4-FFF2-40B4-BE49-F238E27FC236}">
                <a16:creationId xmlns:a16="http://schemas.microsoft.com/office/drawing/2014/main" id="{4EE6007E-D200-4F50-A1B2-F21D207AF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852739"/>
            <a:ext cx="4627562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62C82A4B-6F09-409B-93EB-C23FE915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5299" name="TextBox 3">
            <a:extLst>
              <a:ext uri="{FF2B5EF4-FFF2-40B4-BE49-F238E27FC236}">
                <a16:creationId xmlns:a16="http://schemas.microsoft.com/office/drawing/2014/main" id="{23657BBA-C57D-4278-B257-E82ACE63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BA1E4F1-A01E-4BCB-905C-DFD0A7C0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왼쪽 영역의 토픽 간 거리 지도 영역에서 토픽 버블을 클릭해서 선택하면 오른쪽 영역에 토 </a:t>
            </a:r>
            <a:r>
              <a:rPr lang="ko-KR" altLang="en-US" dirty="0" err="1"/>
              <a:t>픽에</a:t>
            </a:r>
            <a:r>
              <a:rPr lang="ko-KR" altLang="en-US" dirty="0"/>
              <a:t> 대한 토큰 비율과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상위 단어 </a:t>
            </a:r>
            <a:r>
              <a:rPr lang="en-US" altLang="ko-KR" dirty="0"/>
              <a:t>30</a:t>
            </a:r>
            <a:r>
              <a:rPr lang="ko-KR" altLang="en-US" dirty="0"/>
              <a:t>개의 바 차트가 나타남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55301" name="그림 1">
            <a:extLst>
              <a:ext uri="{FF2B5EF4-FFF2-40B4-BE49-F238E27FC236}">
                <a16:creationId xmlns:a16="http://schemas.microsoft.com/office/drawing/2014/main" id="{64F4063F-AE0D-43BD-9D0C-8F6709913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2636839"/>
            <a:ext cx="4611688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525F7E5E-95A5-45CF-931B-120967D9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6323" name="TextBox 3">
            <a:extLst>
              <a:ext uri="{FF2B5EF4-FFF2-40B4-BE49-F238E27FC236}">
                <a16:creationId xmlns:a16="http://schemas.microsoft.com/office/drawing/2014/main" id="{AE6F4C5B-A493-4176-83DF-A8A82BECE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B06953E-EC74-465B-8A49-B4813757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오른쪽 영역 상단에 있는 관련성 </a:t>
            </a:r>
            <a:r>
              <a:rPr lang="ko-KR" altLang="en-US" dirty="0" err="1"/>
              <a:t>메트릭</a:t>
            </a:r>
            <a:r>
              <a:rPr lang="ko-KR" altLang="en-US" dirty="0"/>
              <a:t> 조정 슬라이드를 움직이면 현재 선택한 토픽에 특화되어 많이 출현하는 단어를 </a:t>
            </a:r>
            <a:endParaRPr lang="en-US" altLang="ko-KR" dirty="0"/>
          </a:p>
          <a:p>
            <a:pPr marL="628650" lvl="3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확인할 수 있음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60622B70-23FC-43EE-9D21-3D587775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2527301"/>
            <a:ext cx="461168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158B2873-15CC-4721-B177-7916E80E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643B1747-8F65-44E4-9D6E-A27238FD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FF3AE59-DC4B-4B0D-863C-476FB138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오른쪽 영역에 있는 단어 위로 마우스를 이동하면 단어의 토픽 영향력에 따라 토픽 버블의 크기가 조정되어 변함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en-US" altLang="ko-KR" dirty="0" err="1"/>
              <a:t>pyLDAvis</a:t>
            </a:r>
            <a:r>
              <a:rPr lang="ko-KR" altLang="en-US" dirty="0"/>
              <a:t>를 파일로 저장하자</a:t>
            </a:r>
            <a:r>
              <a:rPr lang="en-US" altLang="ko-KR" dirty="0"/>
              <a:t>. </a:t>
            </a:r>
            <a:r>
              <a:rPr lang="en-US" altLang="ko-KR" dirty="0" err="1"/>
              <a:t>pyLDAvis</a:t>
            </a:r>
            <a:r>
              <a:rPr lang="ko-KR" altLang="en-US" dirty="0"/>
              <a:t>는 웹 브라우저 창에 표시되므로 저장 파일 형식도 </a:t>
            </a:r>
            <a:r>
              <a:rPr lang="en-US" altLang="ko-KR" dirty="0"/>
              <a:t>html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57349" name="그림 1">
            <a:extLst>
              <a:ext uri="{FF2B5EF4-FFF2-40B4-BE49-F238E27FC236}">
                <a16:creationId xmlns:a16="http://schemas.microsoft.com/office/drawing/2014/main" id="{A5EA245C-1794-4754-8CB5-59B91342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2276476"/>
            <a:ext cx="4611688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23E376-B6EA-42CA-9D62-DD2CF6D688C8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6132514"/>
          <a:ext cx="4995862" cy="25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[74]:</a:t>
                      </a:r>
                    </a:p>
                  </a:txBody>
                  <a:tcPr marL="89312" marR="89312" marT="44641" marB="44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pyLDAvis.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save_html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lda_vis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'./13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_data/'+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file_name+"_vis.html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sv-SE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312" marR="89312" marT="44641" marB="446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2349501"/>
            <a:ext cx="611822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910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2DF2E0FC-548F-419C-8EB0-AA67B67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04775"/>
            <a:ext cx="8686800" cy="547688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03</a:t>
            </a:r>
            <a:r>
              <a:rPr lang="en-US" altLang="ko-KR" sz="2000">
                <a:solidFill>
                  <a:srgbClr val="000000"/>
                </a:solidFill>
              </a:rPr>
              <a:t>. </a:t>
            </a:r>
            <a:r>
              <a:rPr lang="en-US" altLang="ko-KR" sz="2000"/>
              <a:t>[</a:t>
            </a:r>
            <a:r>
              <a:rPr lang="ko-KR" altLang="en-US" sz="2000"/>
              <a:t>토픽 분석 </a:t>
            </a:r>
            <a:r>
              <a:rPr lang="en-US" altLang="ko-KR" sz="2000"/>
              <a:t>+ LDA </a:t>
            </a:r>
            <a:r>
              <a:rPr lang="ko-KR" altLang="en-US" sz="2000"/>
              <a:t>토픽 모델</a:t>
            </a:r>
            <a:r>
              <a:rPr lang="en-US" altLang="ko-KR" sz="2000"/>
              <a:t>] </a:t>
            </a:r>
            <a:r>
              <a:rPr lang="ko-KR" altLang="en-US" sz="2000"/>
              <a:t>뉴스 텍스트에서 코로나 토픽 분석하기</a:t>
            </a:r>
            <a:endParaRPr lang="en-US" altLang="ko-KR" sz="1800"/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7305EB7E-EBFD-4721-BA11-3B0F57753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DB9B1A-61CE-4A91-834A-6C742665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65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확인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분석 결과 시각화하기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결과를 비교하여 종합적으로 분석</a:t>
            </a:r>
            <a:endParaRPr lang="en-US" altLang="ko-KR" dirty="0"/>
          </a:p>
        </p:txBody>
      </p:sp>
      <p:pic>
        <p:nvPicPr>
          <p:cNvPr id="58373" name="그림 3">
            <a:extLst>
              <a:ext uri="{FF2B5EF4-FFF2-40B4-BE49-F238E27FC236}">
                <a16:creationId xmlns:a16="http://schemas.microsoft.com/office/drawing/2014/main" id="{B3B2CE87-EE9F-4C62-9B94-4D1DA4EF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2133600"/>
            <a:ext cx="41767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204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2565400"/>
            <a:ext cx="560705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99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11694</Words>
  <Application>Microsoft Office PowerPoint</Application>
  <PresentationFormat>와이드스크린</PresentationFormat>
  <Paragraphs>1931</Paragraphs>
  <Slides>80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텍스트 분석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02. [한글 분석 + 워드클라우드] 한글 뉴스 기사의 키워드 분석하기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01. [감성 분석 + 토픽 모델링] 영화 리뷰 데이터로 감성 예측하기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02. [감성 분석 + 바 차트] 코로나 뉴스 텍스트의 감성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  <vt:lpstr>03. [토픽 분석 + LDA 토픽 모델] 뉴스 텍스트에서 코로나 토픽 분석하기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Byunggeor</dc:creator>
  <cp:lastModifiedBy>문병걸</cp:lastModifiedBy>
  <cp:revision>2</cp:revision>
  <dcterms:created xsi:type="dcterms:W3CDTF">2021-11-09T13:10:40Z</dcterms:created>
  <dcterms:modified xsi:type="dcterms:W3CDTF">2021-11-17T03:19:54Z</dcterms:modified>
</cp:coreProperties>
</file>