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45"/>
  </p:notesMasterIdLst>
  <p:sldIdLst>
    <p:sldId id="256" r:id="rId2"/>
    <p:sldId id="270" r:id="rId3"/>
    <p:sldId id="271" r:id="rId4"/>
    <p:sldId id="272" r:id="rId5"/>
    <p:sldId id="273" r:id="rId6"/>
    <p:sldId id="274" r:id="rId7"/>
    <p:sldId id="275" r:id="rId8"/>
    <p:sldId id="276" r:id="rId9"/>
    <p:sldId id="257" r:id="rId10"/>
    <p:sldId id="258" r:id="rId11"/>
    <p:sldId id="269" r:id="rId12"/>
    <p:sldId id="295" r:id="rId13"/>
    <p:sldId id="296" r:id="rId14"/>
    <p:sldId id="298" r:id="rId15"/>
    <p:sldId id="299" r:id="rId16"/>
    <p:sldId id="297" r:id="rId17"/>
    <p:sldId id="301" r:id="rId18"/>
    <p:sldId id="300" r:id="rId19"/>
    <p:sldId id="277" r:id="rId20"/>
    <p:sldId id="280" r:id="rId21"/>
    <p:sldId id="302" r:id="rId22"/>
    <p:sldId id="281" r:id="rId23"/>
    <p:sldId id="282" r:id="rId24"/>
    <p:sldId id="283" r:id="rId25"/>
    <p:sldId id="285" r:id="rId26"/>
    <p:sldId id="284" r:id="rId27"/>
    <p:sldId id="286" r:id="rId28"/>
    <p:sldId id="287" r:id="rId29"/>
    <p:sldId id="288" r:id="rId30"/>
    <p:sldId id="289" r:id="rId31"/>
    <p:sldId id="290" r:id="rId32"/>
    <p:sldId id="291" r:id="rId33"/>
    <p:sldId id="292" r:id="rId34"/>
    <p:sldId id="293" r:id="rId35"/>
    <p:sldId id="316" r:id="rId36"/>
    <p:sldId id="305" r:id="rId37"/>
    <p:sldId id="304" r:id="rId38"/>
    <p:sldId id="307" r:id="rId39"/>
    <p:sldId id="308" r:id="rId40"/>
    <p:sldId id="309" r:id="rId41"/>
    <p:sldId id="310" r:id="rId42"/>
    <p:sldId id="314" r:id="rId43"/>
    <p:sldId id="315" r:id="rId4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1" autoAdjust="0"/>
    <p:restoredTop sz="94660"/>
  </p:normalViewPr>
  <p:slideViewPr>
    <p:cSldViewPr snapToGrid="0">
      <p:cViewPr varScale="1">
        <p:scale>
          <a:sx n="207" d="100"/>
          <a:sy n="207" d="100"/>
        </p:scale>
        <p:origin x="2958" y="17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24533678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20772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f50f549a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f50f549a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11172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f50f549a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f50f549a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99226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f50f549a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f50f549a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49075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f50f549a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f50f549a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9312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f50f549a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f50f549a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58427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f50f549a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f50f549a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23530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f50f549a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f50f549a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45076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f50f549a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f50f549a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45901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f50f549a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f50f549a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90414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f50f549a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f50f549a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9589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bc7372d34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bc7372d34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93750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f50f549a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f50f549a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77639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f50f549a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f50f549a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8572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f50f549a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f50f549a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6955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f50f549a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f50f549a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59609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f50f549a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f50f549a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19067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f50f549a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f50f549a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41176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f50f549a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f50f549a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43541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f50f549a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f50f549a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03769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f50f549a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f50f549a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21575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f50f549a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f50f549a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681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bc7372d34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bc7372d34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47732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f50f549a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f50f549a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5675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f50f549a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f50f549a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58350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f50f549a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f50f549a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39606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f50f549a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f50f549a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20566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f50f549a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f50f549a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37423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f50f549a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f50f549a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32929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f50f549a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f50f549a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97935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f50f549a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f50f549a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13757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f50f549a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f50f549a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68241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f50f549a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f50f549a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46581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bc7372d34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bc7372d34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48690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f50f549a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f50f549a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63649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f50f549a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f50f549a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08161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f50f549a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f50f549a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879697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f50f549a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f50f549a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17788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c7372d34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c7372d34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71644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368d1ef7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368d1ef7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8846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bc7372d34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bc7372d34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18259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bc7372d34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bc7372d34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22400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50f549a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50f549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3701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143000" y="841772"/>
            <a:ext cx="6858000" cy="1790700"/>
          </a:xfrm>
        </p:spPr>
        <p:txBody>
          <a:bodyPr anchor="b"/>
          <a:lstStyle>
            <a:lvl1pPr algn="ctr">
              <a:defRPr sz="4500"/>
            </a:lvl1pPr>
          </a:lstStyle>
          <a:p>
            <a:r>
              <a:rPr lang="ko-KR" altLang="en-US" smtClean="0"/>
              <a:t>마스터 제목 스타일 편집</a:t>
            </a:r>
            <a:endParaRPr lang="en-US"/>
          </a:p>
        </p:txBody>
      </p:sp>
      <p:sp>
        <p:nvSpPr>
          <p:cNvPr id="3" name="부제목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ko-KR" altLang="en-US" smtClean="0"/>
              <a:t>마스터 부제목 스타일 편집</a:t>
            </a:r>
            <a:endParaRPr lang="en-US"/>
          </a:p>
        </p:txBody>
      </p:sp>
      <p:sp>
        <p:nvSpPr>
          <p:cNvPr id="4" name="날짜 개체 틀 3"/>
          <p:cNvSpPr>
            <a:spLocks noGrp="1"/>
          </p:cNvSpPr>
          <p:nvPr>
            <p:ph type="dt" sz="half" idx="10"/>
          </p:nvPr>
        </p:nvSpPr>
        <p:spPr/>
        <p:txBody>
          <a:bodyPr/>
          <a:lstStyle/>
          <a:p>
            <a:fld id="{9194B652-0872-49EE-9D81-2F294FBF6F46}" type="datetimeFigureOut">
              <a:rPr lang="en-US" smtClean="0"/>
              <a:t>9/28/2021</a:t>
            </a:fld>
            <a:endParaRPr lang="en-US"/>
          </a:p>
        </p:txBody>
      </p:sp>
      <p:sp>
        <p:nvSpPr>
          <p:cNvPr id="5" name="바닥글 개체 틀 4"/>
          <p:cNvSpPr>
            <a:spLocks noGrp="1"/>
          </p:cNvSpPr>
          <p:nvPr>
            <p:ph type="ftr" sz="quarter" idx="11"/>
          </p:nvPr>
        </p:nvSpPr>
        <p:spPr/>
        <p:txBody>
          <a:bodyPr/>
          <a:lstStyle/>
          <a:p>
            <a:endParaRPr lang="en-US"/>
          </a:p>
        </p:txBody>
      </p:sp>
      <p:sp>
        <p:nvSpPr>
          <p:cNvPr id="6" name="슬라이드 번호 개체 틀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3461741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4" name="날짜 개체 틀 3"/>
          <p:cNvSpPr>
            <a:spLocks noGrp="1"/>
          </p:cNvSpPr>
          <p:nvPr>
            <p:ph type="dt" sz="half" idx="10"/>
          </p:nvPr>
        </p:nvSpPr>
        <p:spPr/>
        <p:txBody>
          <a:bodyPr/>
          <a:lstStyle/>
          <a:p>
            <a:fld id="{9194B652-0872-49EE-9D81-2F294FBF6F46}" type="datetimeFigureOut">
              <a:rPr lang="en-US" smtClean="0"/>
              <a:t>9/28/2021</a:t>
            </a:fld>
            <a:endParaRPr lang="en-US"/>
          </a:p>
        </p:txBody>
      </p:sp>
      <p:sp>
        <p:nvSpPr>
          <p:cNvPr id="5" name="바닥글 개체 틀 4"/>
          <p:cNvSpPr>
            <a:spLocks noGrp="1"/>
          </p:cNvSpPr>
          <p:nvPr>
            <p:ph type="ftr" sz="quarter" idx="11"/>
          </p:nvPr>
        </p:nvSpPr>
        <p:spPr/>
        <p:txBody>
          <a:bodyPr/>
          <a:lstStyle/>
          <a:p>
            <a:endParaRPr lang="en-US"/>
          </a:p>
        </p:txBody>
      </p:sp>
      <p:sp>
        <p:nvSpPr>
          <p:cNvPr id="6" name="슬라이드 번호 개체 틀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4666358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543675" y="273844"/>
            <a:ext cx="1971675" cy="4358879"/>
          </a:xfrm>
        </p:spPr>
        <p:txBody>
          <a:bodyPr vert="eaVert"/>
          <a:lstStyle/>
          <a:p>
            <a:r>
              <a:rPr lang="ko-KR" altLang="en-US" smtClean="0"/>
              <a:t>마스터 제목 스타일 편집</a:t>
            </a:r>
            <a:endParaRPr lang="en-US"/>
          </a:p>
        </p:txBody>
      </p:sp>
      <p:sp>
        <p:nvSpPr>
          <p:cNvPr id="3" name="세로 텍스트 개체 틀 2"/>
          <p:cNvSpPr>
            <a:spLocks noGrp="1"/>
          </p:cNvSpPr>
          <p:nvPr>
            <p:ph type="body" orient="vert" idx="1"/>
          </p:nvPr>
        </p:nvSpPr>
        <p:spPr>
          <a:xfrm>
            <a:off x="628650" y="273844"/>
            <a:ext cx="5800725" cy="4358879"/>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4" name="날짜 개체 틀 3"/>
          <p:cNvSpPr>
            <a:spLocks noGrp="1"/>
          </p:cNvSpPr>
          <p:nvPr>
            <p:ph type="dt" sz="half" idx="10"/>
          </p:nvPr>
        </p:nvSpPr>
        <p:spPr/>
        <p:txBody>
          <a:bodyPr/>
          <a:lstStyle/>
          <a:p>
            <a:fld id="{9194B652-0872-49EE-9D81-2F294FBF6F46}" type="datetimeFigureOut">
              <a:rPr lang="en-US" smtClean="0"/>
              <a:t>9/28/2021</a:t>
            </a:fld>
            <a:endParaRPr lang="en-US"/>
          </a:p>
        </p:txBody>
      </p:sp>
      <p:sp>
        <p:nvSpPr>
          <p:cNvPr id="5" name="바닥글 개체 틀 4"/>
          <p:cNvSpPr>
            <a:spLocks noGrp="1"/>
          </p:cNvSpPr>
          <p:nvPr>
            <p:ph type="ftr" sz="quarter" idx="11"/>
          </p:nvPr>
        </p:nvSpPr>
        <p:spPr/>
        <p:txBody>
          <a:bodyPr/>
          <a:lstStyle/>
          <a:p>
            <a:endParaRPr lang="en-US"/>
          </a:p>
        </p:txBody>
      </p:sp>
      <p:sp>
        <p:nvSpPr>
          <p:cNvPr id="6" name="슬라이드 번호 개체 틀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9098677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4204497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689966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4" name="날짜 개체 틀 3"/>
          <p:cNvSpPr>
            <a:spLocks noGrp="1"/>
          </p:cNvSpPr>
          <p:nvPr>
            <p:ph type="dt" sz="half" idx="10"/>
          </p:nvPr>
        </p:nvSpPr>
        <p:spPr/>
        <p:txBody>
          <a:bodyPr/>
          <a:lstStyle/>
          <a:p>
            <a:fld id="{9194B652-0872-49EE-9D81-2F294FBF6F46}" type="datetimeFigureOut">
              <a:rPr lang="en-US" smtClean="0"/>
              <a:t>9/28/2021</a:t>
            </a:fld>
            <a:endParaRPr lang="en-US"/>
          </a:p>
        </p:txBody>
      </p:sp>
      <p:sp>
        <p:nvSpPr>
          <p:cNvPr id="5" name="바닥글 개체 틀 4"/>
          <p:cNvSpPr>
            <a:spLocks noGrp="1"/>
          </p:cNvSpPr>
          <p:nvPr>
            <p:ph type="ftr" sz="quarter" idx="11"/>
          </p:nvPr>
        </p:nvSpPr>
        <p:spPr/>
        <p:txBody>
          <a:bodyPr/>
          <a:lstStyle/>
          <a:p>
            <a:endParaRPr lang="en-US"/>
          </a:p>
        </p:txBody>
      </p:sp>
      <p:sp>
        <p:nvSpPr>
          <p:cNvPr id="6" name="슬라이드 번호 개체 틀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6817730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623888" y="1282304"/>
            <a:ext cx="7886700" cy="2139553"/>
          </a:xfrm>
        </p:spPr>
        <p:txBody>
          <a:bodyPr anchor="b"/>
          <a:lstStyle>
            <a:lvl1pPr>
              <a:defRPr sz="4500"/>
            </a:lvl1pPr>
          </a:lstStyle>
          <a:p>
            <a:r>
              <a:rPr lang="ko-KR" altLang="en-US" smtClean="0"/>
              <a:t>마스터 제목 스타일 편집</a:t>
            </a:r>
            <a:endParaRPr lang="en-US"/>
          </a:p>
        </p:txBody>
      </p:sp>
      <p:sp>
        <p:nvSpPr>
          <p:cNvPr id="3" name="텍스트 개체 틀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9194B652-0872-49EE-9D81-2F294FBF6F46}" type="datetimeFigureOut">
              <a:rPr lang="en-US" smtClean="0"/>
              <a:t>9/28/2021</a:t>
            </a:fld>
            <a:endParaRPr lang="en-US"/>
          </a:p>
        </p:txBody>
      </p:sp>
      <p:sp>
        <p:nvSpPr>
          <p:cNvPr id="5" name="바닥글 개체 틀 4"/>
          <p:cNvSpPr>
            <a:spLocks noGrp="1"/>
          </p:cNvSpPr>
          <p:nvPr>
            <p:ph type="ftr" sz="quarter" idx="11"/>
          </p:nvPr>
        </p:nvSpPr>
        <p:spPr/>
        <p:txBody>
          <a:bodyPr/>
          <a:lstStyle/>
          <a:p>
            <a:endParaRPr lang="en-US"/>
          </a:p>
        </p:txBody>
      </p:sp>
      <p:sp>
        <p:nvSpPr>
          <p:cNvPr id="6" name="슬라이드 번호 개체 틀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4197529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en-US"/>
          </a:p>
        </p:txBody>
      </p:sp>
      <p:sp>
        <p:nvSpPr>
          <p:cNvPr id="3" name="내용 개체 틀 2"/>
          <p:cNvSpPr>
            <a:spLocks noGrp="1"/>
          </p:cNvSpPr>
          <p:nvPr>
            <p:ph sz="half" idx="1"/>
          </p:nvPr>
        </p:nvSpPr>
        <p:spPr>
          <a:xfrm>
            <a:off x="628650" y="1369219"/>
            <a:ext cx="3886200" cy="3263504"/>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4" name="내용 개체 틀 3"/>
          <p:cNvSpPr>
            <a:spLocks noGrp="1"/>
          </p:cNvSpPr>
          <p:nvPr>
            <p:ph sz="half" idx="2"/>
          </p:nvPr>
        </p:nvSpPr>
        <p:spPr>
          <a:xfrm>
            <a:off x="4629150" y="1369219"/>
            <a:ext cx="3886200" cy="3263504"/>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5" name="날짜 개체 틀 4"/>
          <p:cNvSpPr>
            <a:spLocks noGrp="1"/>
          </p:cNvSpPr>
          <p:nvPr>
            <p:ph type="dt" sz="half" idx="10"/>
          </p:nvPr>
        </p:nvSpPr>
        <p:spPr/>
        <p:txBody>
          <a:bodyPr/>
          <a:lstStyle/>
          <a:p>
            <a:fld id="{9194B652-0872-49EE-9D81-2F294FBF6F46}" type="datetimeFigureOut">
              <a:rPr lang="en-US" smtClean="0"/>
              <a:t>9/28/2021</a:t>
            </a:fld>
            <a:endParaRPr lang="en-US"/>
          </a:p>
        </p:txBody>
      </p:sp>
      <p:sp>
        <p:nvSpPr>
          <p:cNvPr id="6" name="바닥글 개체 틀 5"/>
          <p:cNvSpPr>
            <a:spLocks noGrp="1"/>
          </p:cNvSpPr>
          <p:nvPr>
            <p:ph type="ftr" sz="quarter" idx="11"/>
          </p:nvPr>
        </p:nvSpPr>
        <p:spPr/>
        <p:txBody>
          <a:bodyPr/>
          <a:lstStyle/>
          <a:p>
            <a:endParaRPr lang="en-US"/>
          </a:p>
        </p:txBody>
      </p:sp>
      <p:sp>
        <p:nvSpPr>
          <p:cNvPr id="7" name="슬라이드 번호 개체 틀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0347525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29841" y="273844"/>
            <a:ext cx="7886700" cy="994172"/>
          </a:xfrm>
        </p:spPr>
        <p:txBody>
          <a:bodyPr/>
          <a:lstStyle/>
          <a:p>
            <a:r>
              <a:rPr lang="ko-KR" altLang="en-US" smtClean="0"/>
              <a:t>마스터 제목 스타일 편집</a:t>
            </a:r>
            <a:endParaRPr lang="en-US"/>
          </a:p>
        </p:txBody>
      </p:sp>
      <p:sp>
        <p:nvSpPr>
          <p:cNvPr id="3" name="텍스트 개체 틀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629842" y="1878806"/>
            <a:ext cx="3868340" cy="2763441"/>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5" name="텍스트 개체 틀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29150" y="1878806"/>
            <a:ext cx="3887391" cy="2763441"/>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7" name="날짜 개체 틀 6"/>
          <p:cNvSpPr>
            <a:spLocks noGrp="1"/>
          </p:cNvSpPr>
          <p:nvPr>
            <p:ph type="dt" sz="half" idx="10"/>
          </p:nvPr>
        </p:nvSpPr>
        <p:spPr/>
        <p:txBody>
          <a:bodyPr/>
          <a:lstStyle/>
          <a:p>
            <a:fld id="{9194B652-0872-49EE-9D81-2F294FBF6F46}" type="datetimeFigureOut">
              <a:rPr lang="en-US" smtClean="0"/>
              <a:t>9/28/2021</a:t>
            </a:fld>
            <a:endParaRPr lang="en-US"/>
          </a:p>
        </p:txBody>
      </p:sp>
      <p:sp>
        <p:nvSpPr>
          <p:cNvPr id="8" name="바닥글 개체 틀 7"/>
          <p:cNvSpPr>
            <a:spLocks noGrp="1"/>
          </p:cNvSpPr>
          <p:nvPr>
            <p:ph type="ftr" sz="quarter" idx="11"/>
          </p:nvPr>
        </p:nvSpPr>
        <p:spPr/>
        <p:txBody>
          <a:bodyPr/>
          <a:lstStyle/>
          <a:p>
            <a:endParaRPr lang="en-US"/>
          </a:p>
        </p:txBody>
      </p:sp>
      <p:sp>
        <p:nvSpPr>
          <p:cNvPr id="9" name="슬라이드 번호 개체 틀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5150859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en-US"/>
          </a:p>
        </p:txBody>
      </p:sp>
      <p:sp>
        <p:nvSpPr>
          <p:cNvPr id="3" name="날짜 개체 틀 2"/>
          <p:cNvSpPr>
            <a:spLocks noGrp="1"/>
          </p:cNvSpPr>
          <p:nvPr>
            <p:ph type="dt" sz="half" idx="10"/>
          </p:nvPr>
        </p:nvSpPr>
        <p:spPr/>
        <p:txBody>
          <a:bodyPr/>
          <a:lstStyle/>
          <a:p>
            <a:fld id="{9194B652-0872-49EE-9D81-2F294FBF6F46}" type="datetimeFigureOut">
              <a:rPr lang="en-US" smtClean="0"/>
              <a:t>9/28/2021</a:t>
            </a:fld>
            <a:endParaRPr lang="en-US"/>
          </a:p>
        </p:txBody>
      </p:sp>
      <p:sp>
        <p:nvSpPr>
          <p:cNvPr id="4" name="바닥글 개체 틀 3"/>
          <p:cNvSpPr>
            <a:spLocks noGrp="1"/>
          </p:cNvSpPr>
          <p:nvPr>
            <p:ph type="ftr" sz="quarter" idx="11"/>
          </p:nvPr>
        </p:nvSpPr>
        <p:spPr/>
        <p:txBody>
          <a:bodyPr/>
          <a:lstStyle/>
          <a:p>
            <a:endParaRPr lang="en-US"/>
          </a:p>
        </p:txBody>
      </p:sp>
      <p:sp>
        <p:nvSpPr>
          <p:cNvPr id="5" name="슬라이드 번호 개체 틀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6242716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9194B652-0872-49EE-9D81-2F294FBF6F46}" type="datetimeFigureOut">
              <a:rPr lang="en-US" smtClean="0"/>
              <a:t>9/28/2021</a:t>
            </a:fld>
            <a:endParaRPr lang="en-US"/>
          </a:p>
        </p:txBody>
      </p:sp>
      <p:sp>
        <p:nvSpPr>
          <p:cNvPr id="3" name="바닥글 개체 틀 2"/>
          <p:cNvSpPr>
            <a:spLocks noGrp="1"/>
          </p:cNvSpPr>
          <p:nvPr>
            <p:ph type="ftr" sz="quarter" idx="11"/>
          </p:nvPr>
        </p:nvSpPr>
        <p:spPr/>
        <p:txBody>
          <a:bodyPr/>
          <a:lstStyle/>
          <a:p>
            <a:endParaRPr lang="en-US"/>
          </a:p>
        </p:txBody>
      </p:sp>
      <p:sp>
        <p:nvSpPr>
          <p:cNvPr id="4" name="슬라이드 번호 개체 틀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590410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29841" y="342900"/>
            <a:ext cx="2949178" cy="1200150"/>
          </a:xfrm>
        </p:spPr>
        <p:txBody>
          <a:bodyPr anchor="b"/>
          <a:lstStyle>
            <a:lvl1pPr>
              <a:defRPr sz="2400"/>
            </a:lvl1pPr>
          </a:lstStyle>
          <a:p>
            <a:r>
              <a:rPr lang="ko-KR" altLang="en-US" smtClean="0"/>
              <a:t>마스터 제목 스타일 편집</a:t>
            </a:r>
            <a:endParaRPr lang="en-US"/>
          </a:p>
        </p:txBody>
      </p:sp>
      <p:sp>
        <p:nvSpPr>
          <p:cNvPr id="3" name="내용 개체 틀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4" name="텍스트 개체 틀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9194B652-0872-49EE-9D81-2F294FBF6F46}" type="datetimeFigureOut">
              <a:rPr lang="en-US" smtClean="0"/>
              <a:t>9/28/2021</a:t>
            </a:fld>
            <a:endParaRPr lang="en-US"/>
          </a:p>
        </p:txBody>
      </p:sp>
      <p:sp>
        <p:nvSpPr>
          <p:cNvPr id="6" name="바닥글 개체 틀 5"/>
          <p:cNvSpPr>
            <a:spLocks noGrp="1"/>
          </p:cNvSpPr>
          <p:nvPr>
            <p:ph type="ftr" sz="quarter" idx="11"/>
          </p:nvPr>
        </p:nvSpPr>
        <p:spPr/>
        <p:txBody>
          <a:bodyPr/>
          <a:lstStyle/>
          <a:p>
            <a:endParaRPr lang="en-US"/>
          </a:p>
        </p:txBody>
      </p:sp>
      <p:sp>
        <p:nvSpPr>
          <p:cNvPr id="7" name="슬라이드 번호 개체 틀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4866086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629841" y="342900"/>
            <a:ext cx="2949178" cy="1200150"/>
          </a:xfrm>
        </p:spPr>
        <p:txBody>
          <a:bodyPr anchor="b"/>
          <a:lstStyle>
            <a:lvl1pPr>
              <a:defRPr sz="2400"/>
            </a:lvl1pPr>
          </a:lstStyle>
          <a:p>
            <a:r>
              <a:rPr lang="ko-KR" altLang="en-US" smtClean="0"/>
              <a:t>마스터 제목 스타일 편집</a:t>
            </a:r>
            <a:endParaRPr lang="en-US"/>
          </a:p>
        </p:txBody>
      </p:sp>
      <p:sp>
        <p:nvSpPr>
          <p:cNvPr id="3" name="그림 개체 틀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텍스트 개체 틀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9194B652-0872-49EE-9D81-2F294FBF6F46}" type="datetimeFigureOut">
              <a:rPr lang="en-US" smtClean="0"/>
              <a:t>9/28/2021</a:t>
            </a:fld>
            <a:endParaRPr lang="en-US"/>
          </a:p>
        </p:txBody>
      </p:sp>
      <p:sp>
        <p:nvSpPr>
          <p:cNvPr id="6" name="바닥글 개체 틀 5"/>
          <p:cNvSpPr>
            <a:spLocks noGrp="1"/>
          </p:cNvSpPr>
          <p:nvPr>
            <p:ph type="ftr" sz="quarter" idx="11"/>
          </p:nvPr>
        </p:nvSpPr>
        <p:spPr/>
        <p:txBody>
          <a:bodyPr/>
          <a:lstStyle/>
          <a:p>
            <a:endParaRPr lang="en-US"/>
          </a:p>
        </p:txBody>
      </p:sp>
      <p:sp>
        <p:nvSpPr>
          <p:cNvPr id="7" name="슬라이드 번호 개체 틀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0885673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ko-KR" altLang="en-US" smtClean="0"/>
              <a:t>마스터 제목 스타일 편집</a:t>
            </a:r>
            <a:endParaRPr lang="en-US"/>
          </a:p>
        </p:txBody>
      </p:sp>
      <p:sp>
        <p:nvSpPr>
          <p:cNvPr id="3" name="텍스트 개체 틀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4" name="날짜 개체 틀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9194B652-0872-49EE-9D81-2F294FBF6F46}" type="datetimeFigureOut">
              <a:rPr lang="en-US" smtClean="0"/>
              <a:t>9/28/2021</a:t>
            </a:fld>
            <a:endParaRPr lang="en-US"/>
          </a:p>
        </p:txBody>
      </p:sp>
      <p:sp>
        <p:nvSpPr>
          <p:cNvPr id="5" name="바닥글 개체 틀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슬라이드 번호 개체 틀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493068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4" r:id="rId13"/>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nsf.gov/awardsearch/download.jsp"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hyperlink" Target="https://www.uscis.gov/tools/reports-and-studies/h-1b-employer-data-hub" TargetMode="External"/><Relationship Id="rId4" Type="http://schemas.openxmlformats.org/officeDocument/2006/relationships/hyperlink" Target="https://rt.molit.go.kr/"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hyperlink" Target="http://courses.analyticsvidhya.com/courses/introduction-to-data-science-2" TargetMode="External"/><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commons.wikimedia.org/wiki/User:Abalg~commonswiki"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1.jpg"/><Relationship Id="rId4" Type="http://schemas.openxmlformats.org/officeDocument/2006/relationships/hyperlink" Target="https://commons.wikimedia.org/wiki/File:Scraping_propolis.jpg"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hyperlink" Target="https://www.ons.gov.uk/aboutus/transparencyandgovernance/datastrategy/datapolicies/webscrapingpolicy" TargetMode="External"/><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hyperlink" Target="https://www.similarweb.com/" TargetMode="External"/><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hyperlink" Target="https://commons.wikimedia.org/wiki/Main_Page" TargetMode="Externa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hyperlink" Target="https://commons.wikimedia.org/wiki/Special:Contributions/Michaelbrabec" TargetMode="External"/><Relationship Id="rId3" Type="http://schemas.openxmlformats.org/officeDocument/2006/relationships/hyperlink" Target="https://www.flickr.com/photos/jesper/" TargetMode="External"/><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hyperlink" Target="https://commons.wikimedia.org/wiki/File:Struktura_HTML_(Bez_nastaven%C3%AD_k%C3%B3dov%C3%A1n%C3%AD).png" TargetMode="External"/><Relationship Id="rId5" Type="http://schemas.openxmlformats.org/officeDocument/2006/relationships/image" Target="../media/image4.jpg"/><Relationship Id="rId4" Type="http://schemas.openxmlformats.org/officeDocument/2006/relationships/hyperlink" Target="https://www.flickr.com/photos/jesper/346483297/in/photolist-wBPpX-DiXiL-9UNeUM-x9suX-BKvWb-6WxYTc-4XosTf-KkxHi-kPN9f-gwwP6-ascEZ-64QGjJ-6KPnvN-pQS5TC-pymJwK-cMvKCh-4h5Mnt-66A4Eq-9dx9K7-aRJLMz-r5RSNu-rCMeSm-pUPZw8-2cAazs-bh8bET-yjEA9-bh8wNF-4z8cEE-CxpYa-646Rvq-9Ex33w-5t2Tfs-5t2TeJ-bmJ162-5T1nE5-s2JWcf-21Y5Fq-dJBjAX-48u2Y2-4tQh9z-9nrxjg-tLcPC-442DfU-6UYbu6-awY9qQ-dJBjNt-dJGLEy-dJBjAB-dJGLBy-7JGSa9"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hyperlink" Target="https://towardsdatascience.com/ethics-in-web-scraping-b96b18136f01" TargetMode="External"/><Relationship Id="rId2" Type="http://schemas.openxmlformats.org/officeDocument/2006/relationships/notesSlide" Target="../notesSlides/notesSlide42.xml"/><Relationship Id="rId1" Type="http://schemas.openxmlformats.org/officeDocument/2006/relationships/slideLayout" Target="../slideLayouts/slideLayout12.xml"/><Relationship Id="rId4" Type="http://schemas.openxmlformats.org/officeDocument/2006/relationships/hyperlink" Target="http://robertorocha.info/on-the-ethics-of-web-scraping/" TargetMode="Externa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hyperlink" Target="https://www.flickr.com/photos/psd/" TargetMode="External"/><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6.jpg"/><Relationship Id="rId4" Type="http://schemas.openxmlformats.org/officeDocument/2006/relationships/hyperlink" Target="https://www.flickr.com/photos/psd/8311657642/in/photolist-dEtqf7-6zebVa-6KTxkX-949RiA-r4exaS-2LGPyo-qoHR9Z-aaaz52-5qt5oc-5qt52k-5qt4Y4-5qxo2W-5qt4Fk-5qt31V-5qt2KF-5qxkrG-5qxkoq-5qxkjC-5qt1Wt-5qxjMm-5qt1uc-5qt1pr-5qsZPk-5qxiry-5qsZ4Z-5qxi9f-5qxi4S-5qsYQ6-5qxhVf-5qsYGF-5qsYBc-5qsYxF-5qxhEf-5qsYor-5qxhw3-5qxhsd-5qsYc2-5qsY7x-5qsY38-5qxha7-5qxh61-H1G5D-fP4jcU-fNLLzF-fP4jgJ-fNLLwn-fNLLun-fNLLHH-fP5BJy-r6AL9o"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flickr.com/photos/ndanger/" TargetMode="External"/><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7.jpg"/><Relationship Id="rId4" Type="http://schemas.openxmlformats.org/officeDocument/2006/relationships/hyperlink" Target="https://www.flickr.com/photos/ndanger/4425407800/in/photolist-aHctY-7K4nyu-5GWYyx-bwwbvt-bwwe7r-bwwbNr-S8zN-bwwekD-S8AM-dXgyC-bwwdkM-nJsop-B6SZ-bwwcaF-bwweB6-bwwcw6-bwwdtv-bwwaUx-bwwcUD-bwwcMn-bwwbdt-bwwdci-4wQdR-5jWS4P-xR5Wd-aZ1zL2-2kbBbL-s2hYyV-qYyRTS-9SDuok-62grYS-9Y8DY3-bvMPWn-bvV6wK-7Sxoah-Lwv5Z-8Znq63-6zatgS-cTR7h-oqwqZ-ziEuE-38Fp1D-7yAuKp-oQejEx-iJyMWk-dbJrj-a7K52r-f4rdX-4TJtNh-8F73H6"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JSON"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hyperlink" Target="https://www.flickr.com/photos/86979666@N00/8692704103/in/photolist-ef9o5F-an18pc-5boVNk-7JWAtE-7K2Usf-8F4c1Q-77nu5x-69jW2d-77ntPe-bKkoBK-6HoZ2y-8nWSMy-7K9vib-9BjDkg-9BjDpH-c5HhMo-9BvPSp-Cdjuj-6HoYbw-rmEzaL-siC4jp-rzX1Hb-rzX1Cm-qFsj7M-rkEjhE-oVHmu3-oDfbmK-oyx85w-oyxHoZ-oyx7vW-oyx7cE-oQZQGJ-orfDRp-orfBQF-orf9pv-orf2Xd-orfn7J-obA13w-or3Sqq-ogLAUN-ogwPgt-ogLzy1-nZjVH4-ogwLXR-ogCxF1-nZkTst-ogCwDS-nZkSbv-nJ8axp-n6sFbF" TargetMode="External"/><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hyperlink" Target="https://www.flickr.com/photos/86979666@N00/" TargetMode="External"/><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prstGeom prst="rect">
            <a:avLst/>
          </a:prstGeom>
        </p:spPr>
        <p:txBody>
          <a:bodyPr spcFirstLastPara="1" wrap="square" lIns="91425" tIns="91425" rIns="91425" bIns="91425" anchor="b" anchorCtr="0">
            <a:noAutofit/>
          </a:bodyPr>
          <a:lstStyle/>
          <a:p>
            <a:pPr lvl="0">
              <a:spcBef>
                <a:spcPts val="0"/>
              </a:spcBef>
            </a:pPr>
            <a:r>
              <a:rPr lang="en-US" dirty="0" smtClean="0"/>
              <a:t>Working with Web Data and </a:t>
            </a:r>
            <a:r>
              <a:rPr lang="en-US" dirty="0" smtClean="0"/>
              <a:t>APIs-1</a:t>
            </a:r>
            <a:endParaRPr dirty="0"/>
          </a:p>
        </p:txBody>
      </p:sp>
      <p:sp>
        <p:nvSpPr>
          <p:cNvPr id="55" name="Google Shape;55;p13"/>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smtClean="0"/>
              <a:t>Byunggeor Moon</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dirty="0"/>
              <a:t>Scraping information from the web</a:t>
            </a:r>
            <a:endParaRPr dirty="0"/>
          </a:p>
        </p:txBody>
      </p:sp>
      <p:sp>
        <p:nvSpPr>
          <p:cNvPr id="69" name="Google Shape;69;p15"/>
          <p:cNvSpPr txBox="1">
            <a:spLocks noGrp="1"/>
          </p:cNvSpPr>
          <p:nvPr>
            <p:ph type="body" idx="1"/>
          </p:nvPr>
        </p:nvSpPr>
        <p:spPr>
          <a:xfrm>
            <a:off x="311700" y="1152475"/>
            <a:ext cx="8520600" cy="3727256"/>
          </a:xfrm>
          <a:prstGeom prst="rect">
            <a:avLst/>
          </a:prstGeom>
        </p:spPr>
        <p:txBody>
          <a:bodyPr spcFirstLastPara="1" wrap="square" lIns="91425" tIns="91425" rIns="91425" bIns="91425" anchor="t" anchorCtr="0">
            <a:noAutofit/>
          </a:bodyPr>
          <a:lstStyle/>
          <a:p>
            <a:pPr lvl="0"/>
            <a:r>
              <a:rPr lang="en-US" dirty="0"/>
              <a:t>The simplest approach is often to </a:t>
            </a:r>
            <a:r>
              <a:rPr lang="en-US" dirty="0" smtClean="0"/>
              <a:t>manually go </a:t>
            </a:r>
            <a:r>
              <a:rPr lang="en-US" dirty="0"/>
              <a:t>directly to the web and look for data ﬁles or other </a:t>
            </a:r>
            <a:r>
              <a:rPr lang="en-US" dirty="0" smtClean="0"/>
              <a:t>information</a:t>
            </a:r>
            <a:endParaRPr lang="en-US" dirty="0"/>
          </a:p>
          <a:p>
            <a:pPr lvl="1"/>
            <a:r>
              <a:rPr lang="en-US" dirty="0">
                <a:hlinkClick r:id="rId3"/>
              </a:rPr>
              <a:t>http://</a:t>
            </a:r>
            <a:r>
              <a:rPr lang="en-US" dirty="0" smtClean="0">
                <a:hlinkClick r:id="rId3"/>
              </a:rPr>
              <a:t>nsf.gov/awardsearch/download.jsp</a:t>
            </a:r>
            <a:endParaRPr lang="en-US" dirty="0" smtClean="0"/>
          </a:p>
          <a:p>
            <a:pPr lvl="1"/>
            <a:r>
              <a:rPr lang="en-US" dirty="0">
                <a:hlinkClick r:id="rId4"/>
              </a:rPr>
              <a:t>https://rt.molit.go.kr</a:t>
            </a:r>
            <a:r>
              <a:rPr lang="en-US" dirty="0" smtClean="0">
                <a:hlinkClick r:id="rId4"/>
              </a:rPr>
              <a:t>/</a:t>
            </a:r>
            <a:endParaRPr lang="en-US" dirty="0" smtClean="0"/>
          </a:p>
          <a:p>
            <a:pPr lvl="1"/>
            <a:r>
              <a:rPr lang="en-US" dirty="0">
                <a:hlinkClick r:id="rId5"/>
              </a:rPr>
              <a:t>https://</a:t>
            </a:r>
            <a:r>
              <a:rPr lang="en-US" dirty="0" smtClean="0">
                <a:hlinkClick r:id="rId5"/>
              </a:rPr>
              <a:t>www.uscis.gov/tools/reports-and-studies/h-1b-employer-data-hub</a:t>
            </a:r>
            <a:endParaRPr lang="en-US" dirty="0" smtClean="0"/>
          </a:p>
          <a:p>
            <a:pPr marL="596900" lvl="1" indent="0">
              <a:buNone/>
            </a:pPr>
            <a:endParaRPr lang="en-US" dirty="0" smtClean="0"/>
          </a:p>
          <a:p>
            <a:r>
              <a:rPr lang="en-US" dirty="0"/>
              <a:t>Sometimes data are available </a:t>
            </a:r>
            <a:r>
              <a:rPr lang="en-US" dirty="0" smtClean="0"/>
              <a:t>only on </a:t>
            </a:r>
            <a:r>
              <a:rPr lang="en-US" dirty="0"/>
              <a:t>web pages or we only want a subset of this information. </a:t>
            </a:r>
            <a:endParaRPr lang="en-US" dirty="0" smtClean="0"/>
          </a:p>
          <a:p>
            <a:pPr lvl="1"/>
            <a:r>
              <a:rPr lang="en-US" dirty="0" smtClean="0"/>
              <a:t>In this case </a:t>
            </a:r>
            <a:r>
              <a:rPr lang="en-US" dirty="0"/>
              <a:t>web scraping is often a viable approach</a:t>
            </a:r>
            <a:endParaRPr 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dirty="0" smtClean="0"/>
              <a:t>Web Scraping</a:t>
            </a:r>
            <a:endParaRPr dirty="0"/>
          </a:p>
        </p:txBody>
      </p:sp>
      <p:sp>
        <p:nvSpPr>
          <p:cNvPr id="69" name="Google Shape;69;p15"/>
          <p:cNvSpPr txBox="1">
            <a:spLocks noGrp="1"/>
          </p:cNvSpPr>
          <p:nvPr>
            <p:ph type="body" idx="1"/>
          </p:nvPr>
        </p:nvSpPr>
        <p:spPr>
          <a:prstGeom prst="rect">
            <a:avLst/>
          </a:prstGeom>
        </p:spPr>
        <p:txBody>
          <a:bodyPr spcFirstLastPara="1" wrap="square" lIns="91425" tIns="91425" rIns="91425" bIns="91425" anchor="t" anchorCtr="0">
            <a:noAutofit/>
          </a:bodyPr>
          <a:lstStyle/>
          <a:p>
            <a:pPr lvl="0"/>
            <a:r>
              <a:rPr lang="en-US" dirty="0"/>
              <a:t>Web scraping involves using a program to download and </a:t>
            </a:r>
            <a:r>
              <a:rPr lang="en-US" dirty="0" smtClean="0"/>
              <a:t>process web </a:t>
            </a:r>
            <a:r>
              <a:rPr lang="en-US" dirty="0"/>
              <a:t>pages </a:t>
            </a:r>
            <a:r>
              <a:rPr lang="en-US" dirty="0" smtClean="0"/>
              <a:t>directly</a:t>
            </a:r>
          </a:p>
          <a:p>
            <a:pPr lvl="1"/>
            <a:r>
              <a:rPr lang="en-US" dirty="0" smtClean="0"/>
              <a:t>Highly </a:t>
            </a:r>
            <a:r>
              <a:rPr lang="en-US" dirty="0"/>
              <a:t>eﬀective, particularly </a:t>
            </a:r>
            <a:r>
              <a:rPr lang="en-US" dirty="0" smtClean="0"/>
              <a:t>where tables </a:t>
            </a:r>
            <a:r>
              <a:rPr lang="en-US" dirty="0"/>
              <a:t>of information are made available </a:t>
            </a:r>
            <a:r>
              <a:rPr lang="en-US" dirty="0" smtClean="0"/>
              <a:t>online</a:t>
            </a:r>
          </a:p>
          <a:p>
            <a:pPr lvl="1"/>
            <a:r>
              <a:rPr lang="en-US" dirty="0" smtClean="0"/>
              <a:t>Useful incases </a:t>
            </a:r>
            <a:r>
              <a:rPr lang="en-US" dirty="0"/>
              <a:t>where it is desirable to make a series of very similar </a:t>
            </a:r>
            <a:r>
              <a:rPr lang="en-US" dirty="0" smtClean="0"/>
              <a:t>queries</a:t>
            </a:r>
          </a:p>
          <a:p>
            <a:pPr lvl="1"/>
            <a:r>
              <a:rPr lang="en-US" dirty="0" smtClean="0"/>
              <a:t>Sometimes </a:t>
            </a:r>
            <a:r>
              <a:rPr lang="en-US" dirty="0"/>
              <a:t>data are available </a:t>
            </a:r>
            <a:r>
              <a:rPr lang="en-US" dirty="0" smtClean="0"/>
              <a:t>only on </a:t>
            </a:r>
            <a:r>
              <a:rPr lang="en-US" dirty="0"/>
              <a:t>web pages or we only want a subset of this information</a:t>
            </a:r>
            <a:r>
              <a:rPr lang="en-US"/>
              <a:t>. </a:t>
            </a:r>
            <a:endParaRPr lang="en-US" dirty="0" smtClean="0"/>
          </a:p>
        </p:txBody>
      </p:sp>
    </p:spTree>
    <p:extLst>
      <p:ext uri="{BB962C8B-B14F-4D97-AF65-F5344CB8AC3E}">
        <p14:creationId xmlns:p14="http://schemas.microsoft.com/office/powerpoint/2010/main" val="34957320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dirty="0" smtClean="0"/>
              <a:t>Web Scraping</a:t>
            </a:r>
            <a:endParaRPr dirty="0"/>
          </a:p>
        </p:txBody>
      </p:sp>
      <p:sp>
        <p:nvSpPr>
          <p:cNvPr id="3"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a:spLocks noChangeArrowheads="1"/>
          </p:cNvSpPr>
          <p:nvPr/>
        </p:nvSpPr>
        <p:spPr bwMode="auto">
          <a:xfrm>
            <a:off x="0" y="32410"/>
            <a:ext cx="184731" cy="3923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79350" rIns="91440" bIns="3491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026" name="Picture 2" descr="https://github.com/nestauk/im-tutorials/blob/3-ysi-tutorial/figures/Web-Scraping/tags.png?raw=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284" y="1620703"/>
            <a:ext cx="7481431" cy="2992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76510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dirty="0" smtClean="0"/>
              <a:t>Web Scraping</a:t>
            </a:r>
            <a:endParaRPr dirty="0"/>
          </a:p>
        </p:txBody>
      </p:sp>
      <p:sp>
        <p:nvSpPr>
          <p:cNvPr id="3"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a:spLocks noChangeArrowheads="1"/>
          </p:cNvSpPr>
          <p:nvPr/>
        </p:nvSpPr>
        <p:spPr bwMode="auto">
          <a:xfrm>
            <a:off x="0" y="32410"/>
            <a:ext cx="184731" cy="3923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79350" rIns="91440" bIns="3491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2050" name="Picture 2" descr="https://github.com/nestauk/im-tutorials/blob/3-ysi-tutorial/figures/Web-Scraping/dom_tree.gif?raw=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0" y="1017725"/>
            <a:ext cx="6667500" cy="3476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19000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dirty="0" smtClean="0"/>
              <a:t>Web Scraping</a:t>
            </a:r>
            <a:endParaRPr dirty="0"/>
          </a:p>
        </p:txBody>
      </p:sp>
      <p:sp>
        <p:nvSpPr>
          <p:cNvPr id="69" name="Google Shape;69;p15"/>
          <p:cNvSpPr txBox="1">
            <a:spLocks noGrp="1"/>
          </p:cNvSpPr>
          <p:nvPr>
            <p:ph type="body" idx="1"/>
          </p:nvPr>
        </p:nvSpPr>
        <p:spPr>
          <a:prstGeom prst="rect">
            <a:avLst/>
          </a:prstGeom>
        </p:spPr>
        <p:txBody>
          <a:bodyPr spcFirstLastPara="1" wrap="square" lIns="91425" tIns="91425" rIns="91425" bIns="91425" anchor="t" anchorCtr="0">
            <a:noAutofit/>
          </a:bodyPr>
          <a:lstStyle/>
          <a:p>
            <a:r>
              <a:rPr lang="en-US" dirty="0" err="1"/>
              <a:t>BeautifulSoup</a:t>
            </a:r>
            <a:endParaRPr lang="en-US" dirty="0"/>
          </a:p>
          <a:p>
            <a:pPr lvl="1"/>
            <a:r>
              <a:rPr lang="en-US" i="1" dirty="0" err="1"/>
              <a:t>BeautifulSoup</a:t>
            </a:r>
            <a:r>
              <a:rPr lang="en-US" dirty="0"/>
              <a:t> is an amazing parsing library in Python that enables the web scraping from HTML and XML documents.</a:t>
            </a:r>
          </a:p>
          <a:p>
            <a:pPr lvl="1"/>
            <a:r>
              <a:rPr lang="en-US" i="1" dirty="0" err="1"/>
              <a:t>BeautifulSoup</a:t>
            </a:r>
            <a:r>
              <a:rPr lang="en-US" dirty="0"/>
              <a:t> automatically detects encodings and gracefully handles HTML documents even with special characters. We can navigate a parsed document and find what we need which makes it quick and painless to extract the data from the webpages. In this article, we will learn how to build web scrapers using Beautiful Soup in </a:t>
            </a:r>
            <a:r>
              <a:rPr lang="en-US" dirty="0" smtClean="0"/>
              <a:t>detail</a:t>
            </a:r>
            <a:endParaRPr lang="en-US" dirty="0"/>
          </a:p>
        </p:txBody>
      </p:sp>
    </p:spTree>
    <p:extLst>
      <p:ext uri="{BB962C8B-B14F-4D97-AF65-F5344CB8AC3E}">
        <p14:creationId xmlns:p14="http://schemas.microsoft.com/office/powerpoint/2010/main" val="41389935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dirty="0" smtClean="0"/>
              <a:t>Web Scraping</a:t>
            </a:r>
            <a:endParaRPr dirty="0"/>
          </a:p>
        </p:txBody>
      </p:sp>
      <p:sp>
        <p:nvSpPr>
          <p:cNvPr id="69" name="Google Shape;69;p15"/>
          <p:cNvSpPr txBox="1">
            <a:spLocks noGrp="1"/>
          </p:cNvSpPr>
          <p:nvPr>
            <p:ph type="body" idx="1"/>
          </p:nvPr>
        </p:nvSpPr>
        <p:spPr>
          <a:prstGeom prst="rect">
            <a:avLst/>
          </a:prstGeom>
        </p:spPr>
        <p:txBody>
          <a:bodyPr spcFirstLastPara="1" wrap="square" lIns="91425" tIns="91425" rIns="91425" bIns="91425" anchor="t" anchorCtr="0">
            <a:noAutofit/>
          </a:bodyPr>
          <a:lstStyle/>
          <a:p>
            <a:r>
              <a:rPr lang="en-US" dirty="0" err="1" smtClean="0"/>
              <a:t>Scrapy</a:t>
            </a:r>
            <a:endParaRPr lang="en-US" dirty="0"/>
          </a:p>
          <a:p>
            <a:pPr lvl="1"/>
            <a:r>
              <a:rPr lang="en-US" dirty="0" err="1"/>
              <a:t>Scrapy</a:t>
            </a:r>
            <a:r>
              <a:rPr lang="en-US" dirty="0"/>
              <a:t> is a </a:t>
            </a:r>
            <a:r>
              <a:rPr lang="en-US" dirty="0">
                <a:hlinkClick r:id="rId3"/>
              </a:rPr>
              <a:t>Python</a:t>
            </a:r>
            <a:r>
              <a:rPr lang="en-US" dirty="0"/>
              <a:t> framework for large scale web scraping. It gives you all the tools you need to efficiently </a:t>
            </a:r>
            <a:r>
              <a:rPr lang="en-US" b="1" i="1" dirty="0"/>
              <a:t>extract</a:t>
            </a:r>
            <a:r>
              <a:rPr lang="en-US" dirty="0"/>
              <a:t> data from websites, </a:t>
            </a:r>
            <a:r>
              <a:rPr lang="en-US" b="1" i="1" dirty="0"/>
              <a:t>process</a:t>
            </a:r>
            <a:r>
              <a:rPr lang="en-US" dirty="0"/>
              <a:t> them as you want, and store them in your preferred </a:t>
            </a:r>
            <a:r>
              <a:rPr lang="en-US" b="1" i="1" dirty="0"/>
              <a:t>structure </a:t>
            </a:r>
            <a:r>
              <a:rPr lang="en-US" dirty="0"/>
              <a:t>and format. </a:t>
            </a:r>
          </a:p>
        </p:txBody>
      </p:sp>
    </p:spTree>
    <p:extLst>
      <p:ext uri="{BB962C8B-B14F-4D97-AF65-F5344CB8AC3E}">
        <p14:creationId xmlns:p14="http://schemas.microsoft.com/office/powerpoint/2010/main" val="14850110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dirty="0" smtClean="0"/>
              <a:t>Web Scraping</a:t>
            </a:r>
            <a:endParaRPr dirty="0"/>
          </a:p>
        </p:txBody>
      </p:sp>
      <p:sp>
        <p:nvSpPr>
          <p:cNvPr id="69" name="Google Shape;69;p15"/>
          <p:cNvSpPr txBox="1">
            <a:spLocks noGrp="1"/>
          </p:cNvSpPr>
          <p:nvPr>
            <p:ph type="body" idx="1"/>
          </p:nvPr>
        </p:nvSpPr>
        <p:spPr>
          <a:prstGeom prst="rect">
            <a:avLst/>
          </a:prstGeom>
        </p:spPr>
        <p:txBody>
          <a:bodyPr spcFirstLastPara="1" wrap="square" lIns="91425" tIns="91425" rIns="91425" bIns="91425" anchor="t" anchorCtr="0">
            <a:noAutofit/>
          </a:bodyPr>
          <a:lstStyle/>
          <a:p>
            <a:r>
              <a:rPr lang="en-US" dirty="0" smtClean="0"/>
              <a:t>Selenium</a:t>
            </a:r>
            <a:endParaRPr lang="en-US" dirty="0"/>
          </a:p>
          <a:p>
            <a:pPr lvl="1"/>
            <a:r>
              <a:rPr lang="en-US" dirty="0"/>
              <a:t>Selenium is another popular tool for automating browsers. It’s primarily used for testing in the industry but is also very handy for web </a:t>
            </a:r>
            <a:r>
              <a:rPr lang="en-US" dirty="0" smtClean="0"/>
              <a:t>scraping</a:t>
            </a:r>
            <a:endParaRPr lang="en-US" dirty="0"/>
          </a:p>
        </p:txBody>
      </p:sp>
    </p:spTree>
    <p:extLst>
      <p:ext uri="{BB962C8B-B14F-4D97-AF65-F5344CB8AC3E}">
        <p14:creationId xmlns:p14="http://schemas.microsoft.com/office/powerpoint/2010/main" val="6749048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dirty="0" smtClean="0"/>
              <a:t>Web Scraping</a:t>
            </a:r>
            <a:endParaRPr dirty="0"/>
          </a:p>
        </p:txBody>
      </p:sp>
      <p:sp>
        <p:nvSpPr>
          <p:cNvPr id="3"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a:spLocks noChangeArrowheads="1"/>
          </p:cNvSpPr>
          <p:nvPr/>
        </p:nvSpPr>
        <p:spPr bwMode="auto">
          <a:xfrm>
            <a:off x="0" y="32410"/>
            <a:ext cx="184731" cy="3923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79350" rIns="91440" bIns="3491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4098" name="Picture 2" descr="https://github.com/nestauk/im-tutorials/blob/3-ysi-tutorial/figures/Web-Scraping/boxofficemojo-pipeline.png?raw=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7" y="2090636"/>
            <a:ext cx="8353425" cy="1605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10862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dirty="0" smtClean="0"/>
              <a:t>Web Scraping</a:t>
            </a:r>
            <a:endParaRPr dirty="0"/>
          </a:p>
        </p:txBody>
      </p:sp>
      <p:pic>
        <p:nvPicPr>
          <p:cNvPr id="3074" name="Picture 2" descr="https://cdn.analyticsvidhya.com/wp-content/uploads/2019/09/components-of-web-scrap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8775" y="924732"/>
            <a:ext cx="5534025" cy="3871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68301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dirty="0"/>
              <a:t>Scraping information from the </a:t>
            </a:r>
            <a:r>
              <a:rPr lang="en-US" dirty="0" smtClean="0"/>
              <a:t>web-1</a:t>
            </a:r>
            <a:endParaRPr dirty="0"/>
          </a:p>
        </p:txBody>
      </p:sp>
      <p:sp>
        <p:nvSpPr>
          <p:cNvPr id="69" name="Google Shape;69;p15"/>
          <p:cNvSpPr txBox="1">
            <a:spLocks noGrp="1"/>
          </p:cNvSpPr>
          <p:nvPr>
            <p:ph type="body" idx="1"/>
          </p:nvPr>
        </p:nvSpPr>
        <p:spPr>
          <a:prstGeom prst="rect">
            <a:avLst/>
          </a:prstGeom>
        </p:spPr>
        <p:txBody>
          <a:bodyPr spcFirstLastPara="1" wrap="square" lIns="91425" tIns="91425" rIns="91425" bIns="91425" anchor="t" anchorCtr="0">
            <a:noAutofit/>
          </a:bodyPr>
          <a:lstStyle/>
          <a:p>
            <a:pPr lvl="0"/>
            <a:r>
              <a:rPr lang="ko-KR" altLang="en-US" dirty="0" err="1" smtClean="0"/>
              <a:t>네이버</a:t>
            </a:r>
            <a:r>
              <a:rPr lang="ko-KR" altLang="en-US" dirty="0" smtClean="0"/>
              <a:t> 기사 수집</a:t>
            </a:r>
            <a:endParaRPr lang="en-US" dirty="0" smtClean="0"/>
          </a:p>
        </p:txBody>
      </p:sp>
    </p:spTree>
    <p:extLst>
      <p:ext uri="{BB962C8B-B14F-4D97-AF65-F5344CB8AC3E}">
        <p14:creationId xmlns:p14="http://schemas.microsoft.com/office/powerpoint/2010/main" val="42443060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Definitions</a:t>
            </a:r>
            <a:endParaRPr/>
          </a:p>
        </p:txBody>
      </p:sp>
      <p:sp>
        <p:nvSpPr>
          <p:cNvPr id="122" name="Google Shape;122;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123" name="Google Shape;123;p2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b="1"/>
              <a:t>Scraping</a:t>
            </a:r>
            <a:r>
              <a:rPr lang="en"/>
              <a:t/>
            </a:r>
            <a:br>
              <a:rPr lang="en"/>
            </a:br>
            <a:r>
              <a:rPr lang="en" i="1"/>
              <a:t>Using tools to gather data you can see on a webpage</a:t>
            </a:r>
            <a:r>
              <a:rPr lang="en"/>
              <a:t/>
            </a:r>
            <a:br>
              <a:rPr lang="en"/>
            </a:br>
            <a:r>
              <a:rPr lang="en"/>
              <a:t/>
            </a:r>
            <a:br>
              <a:rPr lang="en"/>
            </a:br>
            <a:r>
              <a:rPr lang="en"/>
              <a:t>A wide range of web scraping techniques and tools exist.  These can be as simple as copy/paste and increase in complexity to automation tools, HTML parsing, APIs and programming</a:t>
            </a:r>
            <a:endParaRPr/>
          </a:p>
        </p:txBody>
      </p:sp>
      <p:sp>
        <p:nvSpPr>
          <p:cNvPr id="124" name="Google Shape;124;p25"/>
          <p:cNvSpPr txBox="1">
            <a:spLocks noGrp="1"/>
          </p:cNvSpPr>
          <p:nvPr>
            <p:ph type="body" idx="2"/>
          </p:nvPr>
        </p:nvSpPr>
        <p:spPr>
          <a:xfrm>
            <a:off x="5308350" y="3573225"/>
            <a:ext cx="3105000" cy="9753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100"/>
              <a:t>Scraping propolis from the sides of the bee box</a:t>
            </a:r>
            <a:endParaRPr sz="1100">
              <a:solidFill>
                <a:srgbClr val="252525"/>
              </a:solidFill>
              <a:highlight>
                <a:srgbClr val="F9F9F9"/>
              </a:highlight>
            </a:endParaRPr>
          </a:p>
          <a:p>
            <a:pPr marL="0" lvl="0" indent="0" algn="r" rtl="0">
              <a:spcBef>
                <a:spcPts val="0"/>
              </a:spcBef>
              <a:spcAft>
                <a:spcPts val="1600"/>
              </a:spcAft>
              <a:buNone/>
            </a:pPr>
            <a:r>
              <a:rPr lang="en" sz="600">
                <a:solidFill>
                  <a:srgbClr val="252525"/>
                </a:solidFill>
                <a:highlight>
                  <a:srgbClr val="F9F9F9"/>
                </a:highlight>
              </a:rPr>
              <a:t>Image by </a:t>
            </a:r>
            <a:r>
              <a:rPr lang="en" sz="600">
                <a:solidFill>
                  <a:srgbClr val="0B0080"/>
                </a:solidFill>
                <a:highlight>
                  <a:srgbClr val="F9F9F9"/>
                </a:highlight>
                <a:uFill>
                  <a:noFill/>
                </a:u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Abalg~commonswiki</a:t>
            </a:r>
            <a:endParaRPr sz="600">
              <a:solidFill>
                <a:srgbClr val="252525"/>
              </a:solidFill>
              <a:highlight>
                <a:srgbClr val="F9F9F9"/>
              </a:highlight>
            </a:endParaRPr>
          </a:p>
        </p:txBody>
      </p:sp>
      <p:pic>
        <p:nvPicPr>
          <p:cNvPr id="125" name="Google Shape;125;p25" descr="320px-Scraping_propolis.jpg">
            <a:hlinkClick r:id="rId4"/>
          </p:cNvPr>
          <p:cNvPicPr preferRelativeResize="0"/>
          <p:nvPr/>
        </p:nvPicPr>
        <p:blipFill>
          <a:blip r:embed="rId5">
            <a:alphaModFix/>
          </a:blip>
          <a:stretch>
            <a:fillRect/>
          </a:stretch>
        </p:blipFill>
        <p:spPr>
          <a:xfrm>
            <a:off x="5308350" y="1152475"/>
            <a:ext cx="3048000" cy="2286000"/>
          </a:xfrm>
          <a:prstGeom prst="rect">
            <a:avLst/>
          </a:prstGeom>
          <a:noFill/>
          <a:ln>
            <a:noFill/>
          </a:ln>
        </p:spPr>
      </p:pic>
    </p:spTree>
    <p:extLst>
      <p:ext uri="{BB962C8B-B14F-4D97-AF65-F5344CB8AC3E}">
        <p14:creationId xmlns:p14="http://schemas.microsoft.com/office/powerpoint/2010/main" val="11292823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dirty="0"/>
              <a:t>Scraping information from the </a:t>
            </a:r>
            <a:r>
              <a:rPr lang="en-US" dirty="0" smtClean="0"/>
              <a:t>web-2</a:t>
            </a:r>
            <a:endParaRPr dirty="0"/>
          </a:p>
        </p:txBody>
      </p:sp>
      <p:sp>
        <p:nvSpPr>
          <p:cNvPr id="69" name="Google Shape;69;p15"/>
          <p:cNvSpPr txBox="1">
            <a:spLocks noGrp="1"/>
          </p:cNvSpPr>
          <p:nvPr>
            <p:ph type="body" idx="1"/>
          </p:nvPr>
        </p:nvSpPr>
        <p:spPr>
          <a:prstGeom prst="rect">
            <a:avLst/>
          </a:prstGeom>
        </p:spPr>
        <p:txBody>
          <a:bodyPr spcFirstLastPara="1" wrap="square" lIns="91425" tIns="91425" rIns="91425" bIns="91425" anchor="t" anchorCtr="0">
            <a:noAutofit/>
          </a:bodyPr>
          <a:lstStyle/>
          <a:p>
            <a:pPr lvl="0"/>
            <a:r>
              <a:rPr lang="ko-KR" altLang="en-US" dirty="0" err="1" smtClean="0"/>
              <a:t>네이버</a:t>
            </a:r>
            <a:r>
              <a:rPr lang="ko-KR" altLang="en-US" dirty="0" smtClean="0"/>
              <a:t> 금융 자료 수집</a:t>
            </a:r>
            <a:endParaRPr lang="en-US" dirty="0" smtClean="0"/>
          </a:p>
        </p:txBody>
      </p:sp>
    </p:spTree>
    <p:extLst>
      <p:ext uri="{BB962C8B-B14F-4D97-AF65-F5344CB8AC3E}">
        <p14:creationId xmlns:p14="http://schemas.microsoft.com/office/powerpoint/2010/main" val="26204821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dirty="0"/>
              <a:t>Scraping information from the </a:t>
            </a:r>
            <a:r>
              <a:rPr lang="en-US" dirty="0" smtClean="0"/>
              <a:t>web-2</a:t>
            </a:r>
            <a:endParaRPr dirty="0"/>
          </a:p>
        </p:txBody>
      </p:sp>
      <p:sp>
        <p:nvSpPr>
          <p:cNvPr id="69" name="Google Shape;69;p15"/>
          <p:cNvSpPr txBox="1">
            <a:spLocks noGrp="1"/>
          </p:cNvSpPr>
          <p:nvPr>
            <p:ph type="body" idx="1"/>
          </p:nvPr>
        </p:nvSpPr>
        <p:spPr>
          <a:prstGeom prst="rect">
            <a:avLst/>
          </a:prstGeom>
        </p:spPr>
        <p:txBody>
          <a:bodyPr spcFirstLastPara="1" wrap="square" lIns="91425" tIns="91425" rIns="91425" bIns="91425" anchor="t" anchorCtr="0">
            <a:noAutofit/>
          </a:bodyPr>
          <a:lstStyle/>
          <a:p>
            <a:pPr lvl="0"/>
            <a:r>
              <a:rPr lang="ko-KR" altLang="en-US" dirty="0" err="1" smtClean="0"/>
              <a:t>네이버</a:t>
            </a:r>
            <a:r>
              <a:rPr lang="ko-KR" altLang="en-US" dirty="0" smtClean="0"/>
              <a:t> </a:t>
            </a:r>
            <a:r>
              <a:rPr lang="ko-KR" altLang="en-US" dirty="0" err="1" smtClean="0"/>
              <a:t>바이크</a:t>
            </a:r>
            <a:r>
              <a:rPr lang="ko-KR" altLang="en-US" dirty="0" smtClean="0"/>
              <a:t> 자료수집</a:t>
            </a:r>
            <a:endParaRPr lang="en-US" dirty="0" smtClean="0"/>
          </a:p>
        </p:txBody>
      </p:sp>
    </p:spTree>
    <p:extLst>
      <p:ext uri="{BB962C8B-B14F-4D97-AF65-F5344CB8AC3E}">
        <p14:creationId xmlns:p14="http://schemas.microsoft.com/office/powerpoint/2010/main" val="34192293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dirty="0"/>
              <a:t>Limits of scraping</a:t>
            </a:r>
            <a:endParaRPr dirty="0"/>
          </a:p>
        </p:txBody>
      </p:sp>
      <p:sp>
        <p:nvSpPr>
          <p:cNvPr id="69" name="Google Shape;69;p15"/>
          <p:cNvSpPr txBox="1">
            <a:spLocks noGrp="1"/>
          </p:cNvSpPr>
          <p:nvPr>
            <p:ph type="body" idx="1"/>
          </p:nvPr>
        </p:nvSpPr>
        <p:spPr>
          <a:prstGeom prst="rect">
            <a:avLst/>
          </a:prstGeom>
        </p:spPr>
        <p:txBody>
          <a:bodyPr spcFirstLastPara="1" wrap="square" lIns="91425" tIns="91425" rIns="91425" bIns="91425" anchor="t" anchorCtr="0">
            <a:noAutofit/>
          </a:bodyPr>
          <a:lstStyle/>
          <a:p>
            <a:pPr lvl="0"/>
            <a:r>
              <a:rPr lang="en-US" dirty="0" smtClean="0"/>
              <a:t>Many </a:t>
            </a:r>
            <a:r>
              <a:rPr lang="en-US" dirty="0"/>
              <a:t>websites are designed in ways that make </a:t>
            </a:r>
            <a:r>
              <a:rPr lang="en-US" dirty="0" smtClean="0"/>
              <a:t>scraping diﬃcult </a:t>
            </a:r>
            <a:r>
              <a:rPr lang="en-US" dirty="0"/>
              <a:t>or </a:t>
            </a:r>
            <a:r>
              <a:rPr lang="en-US" dirty="0" smtClean="0"/>
              <a:t>impossible</a:t>
            </a:r>
          </a:p>
          <a:p>
            <a:pPr lvl="0"/>
            <a:r>
              <a:rPr lang="en-US" dirty="0" smtClean="0"/>
              <a:t>Other </a:t>
            </a:r>
            <a:r>
              <a:rPr lang="en-US" dirty="0"/>
              <a:t>sites explicitly prohibit this </a:t>
            </a:r>
            <a:r>
              <a:rPr lang="en-US" dirty="0" smtClean="0"/>
              <a:t>kind of </a:t>
            </a:r>
            <a:r>
              <a:rPr lang="en-US" dirty="0"/>
              <a:t>scripted </a:t>
            </a:r>
            <a:r>
              <a:rPr lang="en-US" dirty="0" smtClean="0"/>
              <a:t>analysis</a:t>
            </a:r>
          </a:p>
          <a:p>
            <a:pPr lvl="1"/>
            <a:r>
              <a:rPr lang="en-US" dirty="0">
                <a:hlinkClick r:id="rId3"/>
              </a:rPr>
              <a:t>https://</a:t>
            </a:r>
            <a:r>
              <a:rPr lang="en-US" dirty="0" smtClean="0">
                <a:hlinkClick r:id="rId3"/>
              </a:rPr>
              <a:t>www.ons.gov.uk/aboutus/transparencyandgovernance/datastrategy/datapolicies/webscrapingpolicy</a:t>
            </a:r>
            <a:endParaRPr lang="en-US" dirty="0" smtClean="0"/>
          </a:p>
          <a:p>
            <a:r>
              <a:rPr lang="en-US" dirty="0"/>
              <a:t>In many cases a better choice is to process a data dump from an </a:t>
            </a:r>
            <a:r>
              <a:rPr lang="en-US" dirty="0" smtClean="0"/>
              <a:t>organization</a:t>
            </a:r>
          </a:p>
        </p:txBody>
      </p:sp>
    </p:spTree>
    <p:extLst>
      <p:ext uri="{BB962C8B-B14F-4D97-AF65-F5344CB8AC3E}">
        <p14:creationId xmlns:p14="http://schemas.microsoft.com/office/powerpoint/2010/main" val="24264316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dirty="0"/>
              <a:t>New data in the research enterprise</a:t>
            </a:r>
            <a:endParaRPr dirty="0"/>
          </a:p>
        </p:txBody>
      </p:sp>
      <p:sp>
        <p:nvSpPr>
          <p:cNvPr id="69" name="Google Shape;69;p15"/>
          <p:cNvSpPr txBox="1">
            <a:spLocks noGrp="1"/>
          </p:cNvSpPr>
          <p:nvPr>
            <p:ph type="body" idx="1"/>
          </p:nvPr>
        </p:nvSpPr>
        <p:spPr>
          <a:prstGeom prst="rect">
            <a:avLst/>
          </a:prstGeom>
        </p:spPr>
        <p:txBody>
          <a:bodyPr spcFirstLastPara="1" wrap="square" lIns="91425" tIns="91425" rIns="91425" bIns="91425" anchor="t" anchorCtr="0">
            <a:noAutofit/>
          </a:bodyPr>
          <a:lstStyle/>
          <a:p>
            <a:pPr lvl="0"/>
            <a:r>
              <a:rPr lang="en-US" dirty="0"/>
              <a:t>The new forms of </a:t>
            </a:r>
            <a:r>
              <a:rPr lang="en-US" dirty="0" smtClean="0"/>
              <a:t>data-discussion</a:t>
            </a:r>
            <a:r>
              <a:rPr lang="en-US" dirty="0"/>
              <a:t>, reading, and </a:t>
            </a:r>
            <a:r>
              <a:rPr lang="en-US" dirty="0" smtClean="0"/>
              <a:t>bookmarking</a:t>
            </a:r>
          </a:p>
          <a:p>
            <a:pPr lvl="1"/>
            <a:r>
              <a:rPr lang="en-US" dirty="0"/>
              <a:t>The ﬁrst is information on new </a:t>
            </a:r>
            <a:r>
              <a:rPr lang="en-US" dirty="0" smtClean="0"/>
              <a:t>forms of </a:t>
            </a:r>
            <a:r>
              <a:rPr lang="en-US" dirty="0"/>
              <a:t>research output, data sets, software, and in some cases </a:t>
            </a:r>
            <a:r>
              <a:rPr lang="en-US" dirty="0" smtClean="0"/>
              <a:t>physical resources</a:t>
            </a:r>
          </a:p>
          <a:p>
            <a:pPr lvl="1"/>
            <a:r>
              <a:rPr lang="en-US" dirty="0" smtClean="0"/>
              <a:t>Takes the alternate </a:t>
            </a:r>
            <a:r>
              <a:rPr lang="en-US" dirty="0"/>
              <a:t>route, providing new forms of information on existing </a:t>
            </a:r>
            <a:r>
              <a:rPr lang="en-US" dirty="0" smtClean="0"/>
              <a:t>types of </a:t>
            </a:r>
            <a:r>
              <a:rPr lang="en-US" dirty="0"/>
              <a:t>output, speciﬁcally research articles</a:t>
            </a:r>
            <a:endParaRPr lang="en-US" dirty="0" smtClean="0"/>
          </a:p>
        </p:txBody>
      </p:sp>
    </p:spTree>
    <p:extLst>
      <p:ext uri="{BB962C8B-B14F-4D97-AF65-F5344CB8AC3E}">
        <p14:creationId xmlns:p14="http://schemas.microsoft.com/office/powerpoint/2010/main" val="518479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dirty="0" smtClean="0"/>
              <a:t>Citations</a:t>
            </a:r>
            <a:endParaRPr dirty="0"/>
          </a:p>
        </p:txBody>
      </p:sp>
      <p:sp>
        <p:nvSpPr>
          <p:cNvPr id="69" name="Google Shape;69;p15"/>
          <p:cNvSpPr txBox="1">
            <a:spLocks noGrp="1"/>
          </p:cNvSpPr>
          <p:nvPr>
            <p:ph type="body" idx="1"/>
          </p:nvPr>
        </p:nvSpPr>
        <p:spPr>
          <a:prstGeom prst="rect">
            <a:avLst/>
          </a:prstGeom>
        </p:spPr>
        <p:txBody>
          <a:bodyPr spcFirstLastPara="1" wrap="square" lIns="91425" tIns="91425" rIns="91425" bIns="91425" anchor="t" anchorCtr="0">
            <a:noAutofit/>
          </a:bodyPr>
          <a:lstStyle/>
          <a:p>
            <a:r>
              <a:rPr lang="en-US" dirty="0"/>
              <a:t>Most quantitative analyses of research have focused on citations from research </a:t>
            </a:r>
            <a:r>
              <a:rPr lang="en-US" dirty="0" smtClean="0"/>
              <a:t>articles </a:t>
            </a:r>
            <a:r>
              <a:rPr lang="en-US" dirty="0"/>
              <a:t>to other research articles. Many familiar measures—such as Impact </a:t>
            </a:r>
            <a:r>
              <a:rPr lang="en-US" dirty="0" smtClean="0"/>
              <a:t>Factors, </a:t>
            </a:r>
            <a:r>
              <a:rPr lang="en-US" dirty="0" err="1" smtClean="0"/>
              <a:t>Scimago</a:t>
            </a:r>
            <a:r>
              <a:rPr lang="en-US" dirty="0" smtClean="0"/>
              <a:t> </a:t>
            </a:r>
            <a:r>
              <a:rPr lang="en-US" dirty="0"/>
              <a:t>Journal Rank, or </a:t>
            </a:r>
            <a:r>
              <a:rPr lang="en-US" dirty="0" err="1"/>
              <a:t>Eigenfactor</a:t>
            </a:r>
            <a:endParaRPr lang="en-US" dirty="0" smtClean="0"/>
          </a:p>
        </p:txBody>
      </p:sp>
    </p:spTree>
    <p:extLst>
      <p:ext uri="{BB962C8B-B14F-4D97-AF65-F5344CB8AC3E}">
        <p14:creationId xmlns:p14="http://schemas.microsoft.com/office/powerpoint/2010/main" val="15064797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dirty="0" smtClean="0"/>
              <a:t>Citations</a:t>
            </a:r>
            <a:endParaRPr dirty="0"/>
          </a:p>
        </p:txBody>
      </p:sp>
      <p:sp>
        <p:nvSpPr>
          <p:cNvPr id="69" name="Google Shape;69;p15"/>
          <p:cNvSpPr txBox="1">
            <a:spLocks noGrp="1"/>
          </p:cNvSpPr>
          <p:nvPr>
            <p:ph type="body" idx="1"/>
          </p:nvPr>
        </p:nvSpPr>
        <p:spPr>
          <a:prstGeom prst="rect">
            <a:avLst/>
          </a:prstGeom>
        </p:spPr>
        <p:txBody>
          <a:bodyPr spcFirstLastPara="1" wrap="square" lIns="91425" tIns="91425" rIns="91425" bIns="91425" anchor="t" anchorCtr="0">
            <a:noAutofit/>
          </a:bodyPr>
          <a:lstStyle/>
          <a:p>
            <a:r>
              <a:rPr lang="en-US" dirty="0" smtClean="0"/>
              <a:t> </a:t>
            </a:r>
            <a:r>
              <a:rPr lang="en-US" dirty="0"/>
              <a:t>Kind of usage</a:t>
            </a:r>
          </a:p>
          <a:p>
            <a:pPr lvl="1"/>
            <a:r>
              <a:rPr lang="en-US" dirty="0" smtClean="0"/>
              <a:t>Citing </a:t>
            </a:r>
            <a:r>
              <a:rPr lang="en-US" dirty="0"/>
              <a:t>a scholarly work is a signal from a researcher that a </a:t>
            </a:r>
            <a:r>
              <a:rPr lang="en-US" dirty="0" smtClean="0"/>
              <a:t>speciﬁc work </a:t>
            </a:r>
            <a:r>
              <a:rPr lang="en-US" dirty="0"/>
              <a:t>has relevance to, or has inﬂuenced, the work they are describing.</a:t>
            </a:r>
          </a:p>
          <a:p>
            <a:pPr marL="857250" lvl="1" indent="-285750"/>
            <a:r>
              <a:rPr lang="en-US" dirty="0" smtClean="0"/>
              <a:t>It </a:t>
            </a:r>
            <a:r>
              <a:rPr lang="en-US" dirty="0"/>
              <a:t>implies signiﬁcant engagement and is a measure that carries </a:t>
            </a:r>
            <a:r>
              <a:rPr lang="en-US" dirty="0" smtClean="0"/>
              <a:t>some weight</a:t>
            </a:r>
            <a:r>
              <a:rPr lang="en-US" dirty="0"/>
              <a:t>.</a:t>
            </a:r>
          </a:p>
          <a:p>
            <a:r>
              <a:rPr lang="en-US" dirty="0" smtClean="0"/>
              <a:t>Users</a:t>
            </a:r>
            <a:endParaRPr lang="en-US" dirty="0"/>
          </a:p>
          <a:p>
            <a:pPr lvl="1"/>
            <a:r>
              <a:rPr lang="en-US" dirty="0" smtClean="0"/>
              <a:t>Researchers</a:t>
            </a:r>
            <a:r>
              <a:rPr lang="en-US" dirty="0"/>
              <a:t>, which means usage by a speciﬁc group for a fairly </a:t>
            </a:r>
            <a:r>
              <a:rPr lang="en-US" dirty="0" smtClean="0"/>
              <a:t>small range </a:t>
            </a:r>
            <a:r>
              <a:rPr lang="en-US" dirty="0"/>
              <a:t>of purposes.</a:t>
            </a:r>
          </a:p>
          <a:p>
            <a:pPr lvl="1"/>
            <a:r>
              <a:rPr lang="en-US" dirty="0" smtClean="0"/>
              <a:t>With </a:t>
            </a:r>
            <a:r>
              <a:rPr lang="en-US" dirty="0"/>
              <a:t>high-quality data, there are some geographical, career, and </a:t>
            </a:r>
            <a:r>
              <a:rPr lang="en-US" dirty="0" smtClean="0"/>
              <a:t>disciplinary </a:t>
            </a:r>
            <a:r>
              <a:rPr lang="en-US" dirty="0"/>
              <a:t>demographic details</a:t>
            </a:r>
            <a:r>
              <a:rPr lang="en-US" dirty="0" smtClean="0"/>
              <a:t>.</a:t>
            </a:r>
            <a:endParaRPr lang="en-US" dirty="0"/>
          </a:p>
        </p:txBody>
      </p:sp>
    </p:spTree>
    <p:extLst>
      <p:ext uri="{BB962C8B-B14F-4D97-AF65-F5344CB8AC3E}">
        <p14:creationId xmlns:p14="http://schemas.microsoft.com/office/powerpoint/2010/main" val="10677829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dirty="0" smtClean="0"/>
              <a:t>Citations</a:t>
            </a:r>
            <a:endParaRPr dirty="0"/>
          </a:p>
        </p:txBody>
      </p:sp>
      <p:sp>
        <p:nvSpPr>
          <p:cNvPr id="69" name="Google Shape;69;p15"/>
          <p:cNvSpPr txBox="1">
            <a:spLocks noGrp="1"/>
          </p:cNvSpPr>
          <p:nvPr>
            <p:ph type="body" idx="1"/>
          </p:nvPr>
        </p:nvSpPr>
        <p:spPr>
          <a:prstGeom prst="rect">
            <a:avLst/>
          </a:prstGeom>
        </p:spPr>
        <p:txBody>
          <a:bodyPr spcFirstLastPara="1" wrap="square" lIns="91425" tIns="91425" rIns="91425" bIns="91425" anchor="t" anchorCtr="0">
            <a:noAutofit/>
          </a:bodyPr>
          <a:lstStyle/>
          <a:p>
            <a:r>
              <a:rPr lang="en-US" dirty="0" smtClean="0"/>
              <a:t>Limitations</a:t>
            </a:r>
          </a:p>
          <a:p>
            <a:pPr lvl="1"/>
            <a:r>
              <a:rPr lang="en-US" dirty="0" smtClean="0"/>
              <a:t>The </a:t>
            </a:r>
            <a:r>
              <a:rPr lang="en-US" dirty="0"/>
              <a:t>citations are slow to accumulate, as they must pass through </a:t>
            </a:r>
            <a:r>
              <a:rPr lang="en-US" dirty="0" smtClean="0"/>
              <a:t>a peer-review </a:t>
            </a:r>
            <a:r>
              <a:rPr lang="en-US" dirty="0"/>
              <a:t>process</a:t>
            </a:r>
            <a:r>
              <a:rPr lang="en-US" dirty="0" smtClean="0"/>
              <a:t>.</a:t>
            </a:r>
          </a:p>
          <a:p>
            <a:pPr lvl="1"/>
            <a:r>
              <a:rPr lang="en-US" dirty="0"/>
              <a:t>It is seldom clear from raw data why a paper is being cited.</a:t>
            </a:r>
          </a:p>
          <a:p>
            <a:pPr lvl="1"/>
            <a:r>
              <a:rPr lang="en-US" dirty="0"/>
              <a:t>It provides a limited view of usage, as it only reﬂects reuse in </a:t>
            </a:r>
            <a:r>
              <a:rPr lang="en-US" dirty="0" smtClean="0"/>
              <a:t>research, not </a:t>
            </a:r>
            <a:r>
              <a:rPr lang="en-US" dirty="0"/>
              <a:t>application in the community</a:t>
            </a:r>
            <a:r>
              <a:rPr lang="en-US" dirty="0" smtClean="0"/>
              <a:t>.</a:t>
            </a:r>
          </a:p>
          <a:p>
            <a:r>
              <a:rPr lang="en-US" dirty="0" smtClean="0"/>
              <a:t>Sources</a:t>
            </a:r>
          </a:p>
          <a:p>
            <a:pPr lvl="1"/>
            <a:r>
              <a:rPr lang="en-US" dirty="0"/>
              <a:t>PubMed, Thomson Reuters’ Web </a:t>
            </a:r>
            <a:r>
              <a:rPr lang="en-US" dirty="0" smtClean="0"/>
              <a:t>of Knowledge </a:t>
            </a:r>
            <a:r>
              <a:rPr lang="en-US" dirty="0"/>
              <a:t>and Elsevier’s Scopus</a:t>
            </a:r>
            <a:endParaRPr lang="en-US" dirty="0" smtClean="0"/>
          </a:p>
        </p:txBody>
      </p:sp>
    </p:spTree>
    <p:extLst>
      <p:ext uri="{BB962C8B-B14F-4D97-AF65-F5344CB8AC3E}">
        <p14:creationId xmlns:p14="http://schemas.microsoft.com/office/powerpoint/2010/main" val="33947158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dirty="0"/>
              <a:t>Page views and downloads</a:t>
            </a:r>
            <a:endParaRPr dirty="0"/>
          </a:p>
        </p:txBody>
      </p:sp>
      <p:sp>
        <p:nvSpPr>
          <p:cNvPr id="69" name="Google Shape;69;p15"/>
          <p:cNvSpPr txBox="1">
            <a:spLocks noGrp="1"/>
          </p:cNvSpPr>
          <p:nvPr>
            <p:ph type="body" idx="1"/>
          </p:nvPr>
        </p:nvSpPr>
        <p:spPr>
          <a:prstGeom prst="rect">
            <a:avLst/>
          </a:prstGeom>
        </p:spPr>
        <p:txBody>
          <a:bodyPr spcFirstLastPara="1" wrap="square" lIns="91425" tIns="91425" rIns="91425" bIns="91425" anchor="t" anchorCtr="0">
            <a:noAutofit/>
          </a:bodyPr>
          <a:lstStyle/>
          <a:p>
            <a:r>
              <a:rPr lang="en-US" dirty="0" smtClean="0"/>
              <a:t>Number </a:t>
            </a:r>
            <a:r>
              <a:rPr lang="en-US" dirty="0"/>
              <a:t>of times articles are </a:t>
            </a:r>
            <a:r>
              <a:rPr lang="en-US" dirty="0" smtClean="0"/>
              <a:t>viewed</a:t>
            </a:r>
          </a:p>
          <a:p>
            <a:r>
              <a:rPr lang="en-US" dirty="0"/>
              <a:t>Page views are an immediate measure of </a:t>
            </a:r>
            <a:r>
              <a:rPr lang="en-US" dirty="0" smtClean="0"/>
              <a:t>usage</a:t>
            </a:r>
          </a:p>
          <a:p>
            <a:r>
              <a:rPr lang="en-US" smtClean="0"/>
              <a:t>Drawing </a:t>
            </a:r>
            <a:r>
              <a:rPr lang="en-US" dirty="0"/>
              <a:t>demographic information from downloads </a:t>
            </a:r>
            <a:r>
              <a:rPr lang="en-US"/>
              <a:t>has </a:t>
            </a:r>
            <a:r>
              <a:rPr lang="en-US" smtClean="0"/>
              <a:t>signiﬁcant </a:t>
            </a:r>
            <a:r>
              <a:rPr lang="en-US" dirty="0"/>
              <a:t>potential for the future in providing detailed information</a:t>
            </a:r>
            <a:endParaRPr lang="en-US" dirty="0" smtClean="0"/>
          </a:p>
        </p:txBody>
      </p:sp>
    </p:spTree>
    <p:extLst>
      <p:ext uri="{BB962C8B-B14F-4D97-AF65-F5344CB8AC3E}">
        <p14:creationId xmlns:p14="http://schemas.microsoft.com/office/powerpoint/2010/main" val="22863621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dirty="0"/>
              <a:t>Page views and downloads</a:t>
            </a:r>
            <a:endParaRPr dirty="0"/>
          </a:p>
        </p:txBody>
      </p:sp>
      <p:sp>
        <p:nvSpPr>
          <p:cNvPr id="69" name="Google Shape;69;p15"/>
          <p:cNvSpPr txBox="1">
            <a:spLocks noGrp="1"/>
          </p:cNvSpPr>
          <p:nvPr>
            <p:ph type="body" idx="1"/>
          </p:nvPr>
        </p:nvSpPr>
        <p:spPr>
          <a:prstGeom prst="rect">
            <a:avLst/>
          </a:prstGeom>
        </p:spPr>
        <p:txBody>
          <a:bodyPr spcFirstLastPara="1" wrap="square" lIns="91425" tIns="91425" rIns="91425" bIns="91425" anchor="t" anchorCtr="0">
            <a:noAutofit/>
          </a:bodyPr>
          <a:lstStyle/>
          <a:p>
            <a:r>
              <a:rPr lang="en-US" dirty="0"/>
              <a:t>Kind of usage</a:t>
            </a:r>
          </a:p>
          <a:p>
            <a:pPr lvl="1"/>
            <a:r>
              <a:rPr lang="en-US" dirty="0" smtClean="0"/>
              <a:t>It </a:t>
            </a:r>
            <a:r>
              <a:rPr lang="en-US" dirty="0"/>
              <a:t>counts the number of people who have clicked on an article page </a:t>
            </a:r>
            <a:r>
              <a:rPr lang="en-US" dirty="0" smtClean="0"/>
              <a:t>or downloaded </a:t>
            </a:r>
            <a:r>
              <a:rPr lang="en-US" dirty="0"/>
              <a:t>an article</a:t>
            </a:r>
            <a:r>
              <a:rPr lang="en-US" dirty="0" smtClean="0"/>
              <a:t>.</a:t>
            </a:r>
          </a:p>
          <a:p>
            <a:r>
              <a:rPr lang="en-US" dirty="0"/>
              <a:t>Users</a:t>
            </a:r>
          </a:p>
          <a:p>
            <a:pPr lvl="1"/>
            <a:r>
              <a:rPr lang="en-US" dirty="0" smtClean="0"/>
              <a:t>Page </a:t>
            </a:r>
            <a:r>
              <a:rPr lang="en-US" dirty="0"/>
              <a:t>views and downloads report on use by those who have </a:t>
            </a:r>
            <a:r>
              <a:rPr lang="en-US" dirty="0" smtClean="0"/>
              <a:t>access to </a:t>
            </a:r>
            <a:r>
              <a:rPr lang="en-US" dirty="0"/>
              <a:t>articles. For publicly accessible articles this could be anyone; </a:t>
            </a:r>
            <a:r>
              <a:rPr lang="en-US" dirty="0" smtClean="0"/>
              <a:t>for subscription </a:t>
            </a:r>
            <a:r>
              <a:rPr lang="en-US" dirty="0"/>
              <a:t>articles it is likely to be researchers.</a:t>
            </a:r>
            <a:endParaRPr lang="en-US" dirty="0" smtClean="0"/>
          </a:p>
        </p:txBody>
      </p:sp>
    </p:spTree>
    <p:extLst>
      <p:ext uri="{BB962C8B-B14F-4D97-AF65-F5344CB8AC3E}">
        <p14:creationId xmlns:p14="http://schemas.microsoft.com/office/powerpoint/2010/main" val="39404502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154081"/>
            <a:ext cx="8520600" cy="572700"/>
          </a:xfrm>
          <a:prstGeom prst="rect">
            <a:avLst/>
          </a:prstGeom>
        </p:spPr>
        <p:txBody>
          <a:bodyPr spcFirstLastPara="1" wrap="square" lIns="91425" tIns="91425" rIns="91425" bIns="91425" anchor="t" anchorCtr="0">
            <a:noAutofit/>
          </a:bodyPr>
          <a:lstStyle/>
          <a:p>
            <a:pPr lvl="0"/>
            <a:r>
              <a:rPr lang="en-US" dirty="0"/>
              <a:t>Page views and downloads</a:t>
            </a:r>
            <a:endParaRPr dirty="0"/>
          </a:p>
        </p:txBody>
      </p:sp>
      <p:sp>
        <p:nvSpPr>
          <p:cNvPr id="69" name="Google Shape;69;p15"/>
          <p:cNvSpPr txBox="1">
            <a:spLocks noGrp="1"/>
          </p:cNvSpPr>
          <p:nvPr>
            <p:ph type="body" idx="1"/>
          </p:nvPr>
        </p:nvSpPr>
        <p:spPr>
          <a:xfrm>
            <a:off x="311700" y="861531"/>
            <a:ext cx="8520600" cy="3416400"/>
          </a:xfrm>
          <a:prstGeom prst="rect">
            <a:avLst/>
          </a:prstGeom>
        </p:spPr>
        <p:txBody>
          <a:bodyPr spcFirstLastPara="1" wrap="square" lIns="91425" tIns="91425" rIns="91425" bIns="91425" anchor="t" anchorCtr="0">
            <a:noAutofit/>
          </a:bodyPr>
          <a:lstStyle/>
          <a:p>
            <a:r>
              <a:rPr lang="en-US" dirty="0" smtClean="0"/>
              <a:t>Limitations</a:t>
            </a:r>
          </a:p>
          <a:p>
            <a:pPr lvl="1"/>
            <a:r>
              <a:rPr lang="en-US" dirty="0"/>
              <a:t>Page views are calculated in diﬀerent ways and are not directly </a:t>
            </a:r>
            <a:r>
              <a:rPr lang="en-US" dirty="0" smtClean="0"/>
              <a:t>comparable </a:t>
            </a:r>
            <a:r>
              <a:rPr lang="en-US" dirty="0"/>
              <a:t>across publishers. Standards are being developed but are </a:t>
            </a:r>
            <a:r>
              <a:rPr lang="en-US" dirty="0" smtClean="0"/>
              <a:t>not yet </a:t>
            </a:r>
            <a:r>
              <a:rPr lang="en-US" dirty="0"/>
              <a:t>widely applied.</a:t>
            </a:r>
          </a:p>
          <a:p>
            <a:pPr lvl="1"/>
            <a:r>
              <a:rPr lang="en-US" dirty="0"/>
              <a:t>Counts of page views cannot easily distinguish between </a:t>
            </a:r>
            <a:r>
              <a:rPr lang="en-US" dirty="0" smtClean="0"/>
              <a:t>short-term visitors </a:t>
            </a:r>
            <a:r>
              <a:rPr lang="en-US" dirty="0"/>
              <a:t>and those who engage more deeply with an article.</a:t>
            </a:r>
          </a:p>
          <a:p>
            <a:pPr lvl="1"/>
            <a:r>
              <a:rPr lang="en-US" dirty="0"/>
              <a:t>There are complications if an article appears in multiple places, </a:t>
            </a:r>
            <a:r>
              <a:rPr lang="en-US" dirty="0" smtClean="0"/>
              <a:t>for example </a:t>
            </a:r>
            <a:r>
              <a:rPr lang="en-US" dirty="0"/>
              <a:t>at the journal website and a </a:t>
            </a:r>
            <a:r>
              <a:rPr lang="en-US" dirty="0" smtClean="0"/>
              <a:t>repository</a:t>
            </a:r>
          </a:p>
          <a:p>
            <a:r>
              <a:rPr lang="en-US" dirty="0"/>
              <a:t>Sources</a:t>
            </a:r>
          </a:p>
          <a:p>
            <a:pPr lvl="1"/>
            <a:r>
              <a:rPr lang="en-US" dirty="0"/>
              <a:t>PubMed, </a:t>
            </a:r>
            <a:r>
              <a:rPr lang="en-US" dirty="0" err="1"/>
              <a:t>Figshare</a:t>
            </a:r>
            <a:r>
              <a:rPr lang="en-US" dirty="0"/>
              <a:t> and Dryad</a:t>
            </a:r>
          </a:p>
          <a:p>
            <a:pPr lvl="1"/>
            <a:r>
              <a:rPr lang="en-US" dirty="0" smtClean="0"/>
              <a:t> </a:t>
            </a:r>
            <a:r>
              <a:rPr lang="en-US" dirty="0">
                <a:hlinkClick r:id="rId3"/>
              </a:rPr>
              <a:t>https://www.similarweb.com</a:t>
            </a:r>
            <a:r>
              <a:rPr lang="en-US" dirty="0" smtClean="0">
                <a:hlinkClick r:id="rId3"/>
              </a:rPr>
              <a:t>/</a:t>
            </a:r>
            <a:r>
              <a:rPr lang="en-US" dirty="0"/>
              <a:t>, https://support.google.com/google-ads/answer/2375431?hl=ko</a:t>
            </a:r>
          </a:p>
          <a:p>
            <a:pPr lvl="1"/>
            <a:endParaRPr lang="en-US" dirty="0" smtClean="0"/>
          </a:p>
        </p:txBody>
      </p:sp>
    </p:spTree>
    <p:extLst>
      <p:ext uri="{BB962C8B-B14F-4D97-AF65-F5344CB8AC3E}">
        <p14:creationId xmlns:p14="http://schemas.microsoft.com/office/powerpoint/2010/main" val="17801992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Definitions</a:t>
            </a:r>
            <a:endParaRPr/>
          </a:p>
        </p:txBody>
      </p:sp>
      <p:sp>
        <p:nvSpPr>
          <p:cNvPr id="131" name="Google Shape;131;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132" name="Google Shape;132;p2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Scraping</a:t>
            </a:r>
            <a:endParaRPr/>
          </a:p>
          <a:p>
            <a:pPr marL="457200" lvl="0" indent="-317500" algn="l" rtl="0">
              <a:spcBef>
                <a:spcPts val="0"/>
              </a:spcBef>
              <a:spcAft>
                <a:spcPts val="0"/>
              </a:spcAft>
              <a:buSzPts val="1400"/>
              <a:buChar char="●"/>
            </a:pPr>
            <a:r>
              <a:rPr lang="en" b="1"/>
              <a:t>HTTP</a:t>
            </a:r>
            <a:r>
              <a:rPr lang="en"/>
              <a:t/>
            </a:r>
            <a:br>
              <a:rPr lang="en"/>
            </a:br>
            <a:r>
              <a:rPr lang="en" i="1"/>
              <a:t>HyperText Transfer Protocol</a:t>
            </a:r>
            <a:r>
              <a:rPr lang="en"/>
              <a:t/>
            </a:r>
            <a:br>
              <a:rPr lang="en"/>
            </a:br>
            <a:r>
              <a:rPr lang="en"/>
              <a:t/>
            </a:r>
            <a:br>
              <a:rPr lang="en"/>
            </a:br>
            <a:r>
              <a:rPr lang="en"/>
              <a:t>Machine interchange information transported over the Internet to enable multi-media data exchange, aka WWW.  The protocol defines aspects of authentication, requests, status codes, persistent connections, client/server request/response. etc.  </a:t>
            </a:r>
            <a:br>
              <a:rPr lang="en"/>
            </a:br>
            <a:r>
              <a:rPr lang="en"/>
              <a:t/>
            </a:r>
            <a:br>
              <a:rPr lang="en"/>
            </a:br>
            <a:r>
              <a:rPr lang="en"/>
              <a:t>Access a server on port 80; the declarative Document Type Definition ( HTML, XML, JSON, etc.)</a:t>
            </a:r>
            <a:endParaRPr/>
          </a:p>
        </p:txBody>
      </p:sp>
      <p:pic>
        <p:nvPicPr>
          <p:cNvPr id="133" name="Google Shape;133;p26" descr="URL.PNG"/>
          <p:cNvPicPr preferRelativeResize="0"/>
          <p:nvPr/>
        </p:nvPicPr>
        <p:blipFill>
          <a:blip r:embed="rId3">
            <a:alphaModFix/>
          </a:blip>
          <a:stretch>
            <a:fillRect/>
          </a:stretch>
        </p:blipFill>
        <p:spPr>
          <a:xfrm>
            <a:off x="3591650" y="445025"/>
            <a:ext cx="5429501" cy="1243900"/>
          </a:xfrm>
          <a:prstGeom prst="rect">
            <a:avLst/>
          </a:prstGeom>
          <a:noFill/>
          <a:ln>
            <a:noFill/>
          </a:ln>
        </p:spPr>
      </p:pic>
      <p:pic>
        <p:nvPicPr>
          <p:cNvPr id="134" name="Google Shape;134;p26" descr="Client-server-model.svg.png"/>
          <p:cNvPicPr preferRelativeResize="0"/>
          <p:nvPr/>
        </p:nvPicPr>
        <p:blipFill>
          <a:blip r:embed="rId4">
            <a:alphaModFix/>
          </a:blip>
          <a:stretch>
            <a:fillRect/>
          </a:stretch>
        </p:blipFill>
        <p:spPr>
          <a:xfrm>
            <a:off x="4464000" y="1841325"/>
            <a:ext cx="4449153" cy="2669491"/>
          </a:xfrm>
          <a:prstGeom prst="rect">
            <a:avLst/>
          </a:prstGeom>
          <a:noFill/>
          <a:ln>
            <a:noFill/>
          </a:ln>
        </p:spPr>
      </p:pic>
      <p:sp>
        <p:nvSpPr>
          <p:cNvPr id="135" name="Google Shape;135;p26"/>
          <p:cNvSpPr txBox="1"/>
          <p:nvPr/>
        </p:nvSpPr>
        <p:spPr>
          <a:xfrm>
            <a:off x="320850" y="445625"/>
            <a:ext cx="5133600" cy="59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26"/>
          <p:cNvSpPr txBox="1"/>
          <p:nvPr/>
        </p:nvSpPr>
        <p:spPr>
          <a:xfrm>
            <a:off x="7272425" y="4696525"/>
            <a:ext cx="1434600" cy="327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600"/>
              <a:t>Images from </a:t>
            </a:r>
            <a:r>
              <a:rPr lang="en" sz="600" u="sng">
                <a:solidFill>
                  <a:schemeClr val="hlink"/>
                </a:solidFill>
                <a:hlinkClick r:id="rId5"/>
              </a:rPr>
              <a:t>commons.WikiMedia.org</a:t>
            </a:r>
            <a:endParaRPr sz="600"/>
          </a:p>
        </p:txBody>
      </p:sp>
    </p:spTree>
    <p:extLst>
      <p:ext uri="{BB962C8B-B14F-4D97-AF65-F5344CB8AC3E}">
        <p14:creationId xmlns:p14="http://schemas.microsoft.com/office/powerpoint/2010/main" val="3149564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dirty="0"/>
              <a:t>Analyzing bookmarks</a:t>
            </a:r>
            <a:endParaRPr dirty="0"/>
          </a:p>
        </p:txBody>
      </p:sp>
      <p:sp>
        <p:nvSpPr>
          <p:cNvPr id="69" name="Google Shape;69;p15"/>
          <p:cNvSpPr txBox="1">
            <a:spLocks noGrp="1"/>
          </p:cNvSpPr>
          <p:nvPr>
            <p:ph type="body" idx="1"/>
          </p:nvPr>
        </p:nvSpPr>
        <p:spPr>
          <a:prstGeom prst="rect">
            <a:avLst/>
          </a:prstGeom>
        </p:spPr>
        <p:txBody>
          <a:bodyPr spcFirstLastPara="1" wrap="square" lIns="91425" tIns="91425" rIns="91425" bIns="91425" anchor="t" anchorCtr="0">
            <a:noAutofit/>
          </a:bodyPr>
          <a:lstStyle/>
          <a:p>
            <a:r>
              <a:rPr lang="en-US" dirty="0"/>
              <a:t>Tools for collecting and curating personal collections of literature, or web </a:t>
            </a:r>
            <a:r>
              <a:rPr lang="en-US" dirty="0" smtClean="0"/>
              <a:t>content</a:t>
            </a:r>
          </a:p>
          <a:p>
            <a:pPr lvl="1"/>
            <a:r>
              <a:rPr lang="en-US" dirty="0" smtClean="0"/>
              <a:t>Provide </a:t>
            </a:r>
            <a:r>
              <a:rPr lang="en-US" dirty="0"/>
              <a:t>evidence of </a:t>
            </a:r>
            <a:r>
              <a:rPr lang="en-US" dirty="0" smtClean="0"/>
              <a:t>scholarly interest</a:t>
            </a:r>
          </a:p>
          <a:p>
            <a:pPr lvl="1"/>
            <a:r>
              <a:rPr lang="en-US" dirty="0" smtClean="0"/>
              <a:t>Correlate </a:t>
            </a:r>
            <a:r>
              <a:rPr lang="en-US" dirty="0"/>
              <a:t>quite well with the eventual number of citations</a:t>
            </a:r>
            <a:endParaRPr lang="en-US" dirty="0" smtClean="0"/>
          </a:p>
          <a:p>
            <a:pPr lvl="1"/>
            <a:endParaRPr lang="en-US" dirty="0" smtClean="0"/>
          </a:p>
        </p:txBody>
      </p:sp>
    </p:spTree>
    <p:extLst>
      <p:ext uri="{BB962C8B-B14F-4D97-AF65-F5344CB8AC3E}">
        <p14:creationId xmlns:p14="http://schemas.microsoft.com/office/powerpoint/2010/main" val="37855059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dirty="0"/>
              <a:t>Analyzing bookmarks</a:t>
            </a:r>
            <a:endParaRPr dirty="0"/>
          </a:p>
        </p:txBody>
      </p:sp>
      <p:sp>
        <p:nvSpPr>
          <p:cNvPr id="69" name="Google Shape;69;p15"/>
          <p:cNvSpPr txBox="1">
            <a:spLocks noGrp="1"/>
          </p:cNvSpPr>
          <p:nvPr>
            <p:ph type="body" idx="1"/>
          </p:nvPr>
        </p:nvSpPr>
        <p:spPr>
          <a:prstGeom prst="rect">
            <a:avLst/>
          </a:prstGeom>
        </p:spPr>
        <p:txBody>
          <a:bodyPr spcFirstLastPara="1" wrap="square" lIns="91425" tIns="91425" rIns="91425" bIns="91425" anchor="t" anchorCtr="0">
            <a:noAutofit/>
          </a:bodyPr>
          <a:lstStyle/>
          <a:p>
            <a:r>
              <a:rPr lang="en-US" dirty="0"/>
              <a:t>Kind of </a:t>
            </a:r>
            <a:r>
              <a:rPr lang="en-US" dirty="0" smtClean="0"/>
              <a:t>usage</a:t>
            </a:r>
          </a:p>
          <a:p>
            <a:pPr lvl="1"/>
            <a:r>
              <a:rPr lang="en-US" dirty="0" smtClean="0"/>
              <a:t>Provide </a:t>
            </a:r>
            <a:r>
              <a:rPr lang="en-US" dirty="0"/>
              <a:t>evidence of </a:t>
            </a:r>
            <a:r>
              <a:rPr lang="en-US" dirty="0" smtClean="0"/>
              <a:t>scholarly interest</a:t>
            </a:r>
          </a:p>
          <a:p>
            <a:pPr lvl="1"/>
            <a:r>
              <a:rPr lang="en-US" dirty="0" smtClean="0"/>
              <a:t>Correlate </a:t>
            </a:r>
            <a:r>
              <a:rPr lang="en-US" dirty="0"/>
              <a:t>quite well with the eventual number of </a:t>
            </a:r>
            <a:r>
              <a:rPr lang="en-US" dirty="0" smtClean="0"/>
              <a:t>citations</a:t>
            </a:r>
          </a:p>
          <a:p>
            <a:r>
              <a:rPr lang="en-US" dirty="0" smtClean="0"/>
              <a:t>Users</a:t>
            </a:r>
          </a:p>
          <a:p>
            <a:pPr lvl="1"/>
            <a:r>
              <a:rPr lang="en-US" dirty="0"/>
              <a:t>geographical bias towards North America and </a:t>
            </a:r>
            <a:r>
              <a:rPr lang="en-US" dirty="0" smtClean="0"/>
              <a:t>Europe</a:t>
            </a:r>
          </a:p>
          <a:p>
            <a:pPr lvl="1"/>
            <a:endParaRPr lang="en-US" dirty="0" smtClean="0"/>
          </a:p>
        </p:txBody>
      </p:sp>
    </p:spTree>
    <p:extLst>
      <p:ext uri="{BB962C8B-B14F-4D97-AF65-F5344CB8AC3E}">
        <p14:creationId xmlns:p14="http://schemas.microsoft.com/office/powerpoint/2010/main" val="26887177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dirty="0"/>
              <a:t>Discussions on social media</a:t>
            </a:r>
            <a:endParaRPr dirty="0"/>
          </a:p>
        </p:txBody>
      </p:sp>
      <p:sp>
        <p:nvSpPr>
          <p:cNvPr id="69" name="Google Shape;69;p15"/>
          <p:cNvSpPr txBox="1">
            <a:spLocks noGrp="1"/>
          </p:cNvSpPr>
          <p:nvPr>
            <p:ph type="body" idx="1"/>
          </p:nvPr>
        </p:nvSpPr>
        <p:spPr>
          <a:prstGeom prst="rect">
            <a:avLst/>
          </a:prstGeom>
        </p:spPr>
        <p:txBody>
          <a:bodyPr spcFirstLastPara="1" wrap="square" lIns="91425" tIns="91425" rIns="91425" bIns="91425" anchor="t" anchorCtr="0">
            <a:noAutofit/>
          </a:bodyPr>
          <a:lstStyle/>
          <a:p>
            <a:r>
              <a:rPr lang="en-US" dirty="0"/>
              <a:t>Social media are one of the most valuable new services producing </a:t>
            </a:r>
            <a:r>
              <a:rPr lang="en-US" dirty="0" smtClean="0"/>
              <a:t>information</a:t>
            </a:r>
          </a:p>
          <a:p>
            <a:pPr lvl="1"/>
            <a:r>
              <a:rPr lang="en-US" dirty="0"/>
              <a:t>First, among a </a:t>
            </a:r>
            <a:r>
              <a:rPr lang="en-US" dirty="0" smtClean="0"/>
              <a:t>large set </a:t>
            </a:r>
            <a:r>
              <a:rPr lang="en-US" dirty="0"/>
              <a:t>of conversations, it is possible to discover a discussion about a speciﬁc </a:t>
            </a:r>
            <a:r>
              <a:rPr lang="en-US" dirty="0" smtClean="0"/>
              <a:t>paper</a:t>
            </a:r>
          </a:p>
          <a:p>
            <a:pPr lvl="1"/>
            <a:r>
              <a:rPr lang="en-US" dirty="0"/>
              <a:t>Twitter makes it possible to identify groups discussing research and </a:t>
            </a:r>
            <a:r>
              <a:rPr lang="en-US" dirty="0" smtClean="0"/>
              <a:t>to learn </a:t>
            </a:r>
            <a:r>
              <a:rPr lang="en-US" dirty="0"/>
              <a:t>whether they were potential targets of </a:t>
            </a:r>
            <a:r>
              <a:rPr lang="en-US"/>
              <a:t>the </a:t>
            </a:r>
            <a:r>
              <a:rPr lang="en-US" smtClean="0"/>
              <a:t>research</a:t>
            </a:r>
          </a:p>
          <a:p>
            <a:pPr lvl="1"/>
            <a:r>
              <a:rPr lang="en-US" smtClean="0"/>
              <a:t>Possible to reconstruct </a:t>
            </a:r>
            <a:r>
              <a:rPr lang="en-US"/>
              <a:t>discussions to understand what paths research takes to users</a:t>
            </a:r>
            <a:endParaRPr lang="en-US" dirty="0" smtClean="0"/>
          </a:p>
        </p:txBody>
      </p:sp>
    </p:spTree>
    <p:extLst>
      <p:ext uri="{BB962C8B-B14F-4D97-AF65-F5344CB8AC3E}">
        <p14:creationId xmlns:p14="http://schemas.microsoft.com/office/powerpoint/2010/main" val="36591644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dirty="0"/>
              <a:t>Discussions on social media</a:t>
            </a:r>
            <a:endParaRPr dirty="0"/>
          </a:p>
        </p:txBody>
      </p:sp>
      <p:sp>
        <p:nvSpPr>
          <p:cNvPr id="69" name="Google Shape;69;p15"/>
          <p:cNvSpPr txBox="1">
            <a:spLocks noGrp="1"/>
          </p:cNvSpPr>
          <p:nvPr>
            <p:ph type="body" idx="1"/>
          </p:nvPr>
        </p:nvSpPr>
        <p:spPr>
          <a:prstGeom prst="rect">
            <a:avLst/>
          </a:prstGeom>
        </p:spPr>
        <p:txBody>
          <a:bodyPr spcFirstLastPara="1" wrap="square" lIns="91425" tIns="91425" rIns="91425" bIns="91425" anchor="t" anchorCtr="0">
            <a:noAutofit/>
          </a:bodyPr>
          <a:lstStyle/>
          <a:p>
            <a:r>
              <a:rPr lang="en-US" dirty="0"/>
              <a:t>Kind of usage</a:t>
            </a:r>
          </a:p>
          <a:p>
            <a:pPr lvl="1"/>
            <a:r>
              <a:rPr lang="en-US" dirty="0"/>
              <a:t>It is possible to navigate to tweets and determine the level and </a:t>
            </a:r>
            <a:r>
              <a:rPr lang="en-US" dirty="0" smtClean="0"/>
              <a:t>nature of </a:t>
            </a:r>
            <a:r>
              <a:rPr lang="en-US" dirty="0"/>
              <a:t>interest.</a:t>
            </a:r>
          </a:p>
          <a:p>
            <a:pPr lvl="1"/>
            <a:r>
              <a:rPr lang="en-US" dirty="0" smtClean="0"/>
              <a:t>Conversations </a:t>
            </a:r>
            <a:r>
              <a:rPr lang="en-US" dirty="0"/>
              <a:t>range </a:t>
            </a:r>
            <a:r>
              <a:rPr lang="en-US" dirty="0" smtClean="0"/>
              <a:t>from highly </a:t>
            </a:r>
            <a:r>
              <a:rPr lang="en-US" dirty="0"/>
              <a:t>technical to trivial, so numbers </a:t>
            </a:r>
            <a:r>
              <a:rPr lang="en-US" dirty="0" smtClean="0"/>
              <a:t>should be </a:t>
            </a:r>
            <a:r>
              <a:rPr lang="en-US" dirty="0"/>
              <a:t>treated with caution.</a:t>
            </a:r>
          </a:p>
          <a:p>
            <a:pPr lvl="1"/>
            <a:r>
              <a:rPr lang="en-US" dirty="0" smtClean="0"/>
              <a:t>Highly </a:t>
            </a:r>
            <a:r>
              <a:rPr lang="en-US" dirty="0"/>
              <a:t>tweeted or Facebooked papers also tend to have </a:t>
            </a:r>
            <a:r>
              <a:rPr lang="en-US" dirty="0" smtClean="0"/>
              <a:t>signiﬁcant bookmarking </a:t>
            </a:r>
            <a:r>
              <a:rPr lang="en-US" dirty="0"/>
              <a:t>and citation.</a:t>
            </a:r>
          </a:p>
          <a:p>
            <a:pPr lvl="1"/>
            <a:r>
              <a:rPr lang="en-US" dirty="0" smtClean="0"/>
              <a:t>Professional </a:t>
            </a:r>
            <a:r>
              <a:rPr lang="en-US" dirty="0"/>
              <a:t>discussions can be swamped when a piece of </a:t>
            </a:r>
            <a:r>
              <a:rPr lang="en-US" dirty="0" smtClean="0"/>
              <a:t>research captures </a:t>
            </a:r>
            <a:r>
              <a:rPr lang="en-US" dirty="0"/>
              <a:t>public interest</a:t>
            </a:r>
            <a:r>
              <a:rPr lang="en-US" dirty="0" smtClean="0"/>
              <a:t>..</a:t>
            </a:r>
          </a:p>
        </p:txBody>
      </p:sp>
    </p:spTree>
    <p:extLst>
      <p:ext uri="{BB962C8B-B14F-4D97-AF65-F5344CB8AC3E}">
        <p14:creationId xmlns:p14="http://schemas.microsoft.com/office/powerpoint/2010/main" val="2489540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a:t>Discussions on social media</a:t>
            </a:r>
            <a:endParaRPr dirty="0"/>
          </a:p>
        </p:txBody>
      </p:sp>
      <p:sp>
        <p:nvSpPr>
          <p:cNvPr id="69" name="Google Shape;69;p15"/>
          <p:cNvSpPr txBox="1">
            <a:spLocks noGrp="1"/>
          </p:cNvSpPr>
          <p:nvPr>
            <p:ph type="body" idx="1"/>
          </p:nvPr>
        </p:nvSpPr>
        <p:spPr>
          <a:prstGeom prst="rect">
            <a:avLst/>
          </a:prstGeom>
        </p:spPr>
        <p:txBody>
          <a:bodyPr spcFirstLastPara="1" wrap="square" lIns="91425" tIns="91425" rIns="91425" bIns="91425" anchor="t" anchorCtr="0">
            <a:noAutofit/>
          </a:bodyPr>
          <a:lstStyle/>
          <a:p>
            <a:r>
              <a:rPr lang="en-US" dirty="0" smtClean="0"/>
              <a:t>Limitations</a:t>
            </a:r>
            <a:endParaRPr lang="en-US" dirty="0"/>
          </a:p>
          <a:p>
            <a:pPr lvl="1"/>
            <a:r>
              <a:rPr lang="en-US" dirty="0" smtClean="0"/>
              <a:t>Biased </a:t>
            </a:r>
            <a:r>
              <a:rPr lang="en-US" dirty="0"/>
              <a:t>towards researchers and against groups not</a:t>
            </a:r>
          </a:p>
          <a:p>
            <a:pPr lvl="1"/>
            <a:r>
              <a:rPr lang="en-US" dirty="0"/>
              <a:t>demographic issues and reinforcement </a:t>
            </a:r>
            <a:r>
              <a:rPr lang="en-US" dirty="0" smtClean="0"/>
              <a:t>eﬀects—retweeting leads </a:t>
            </a:r>
            <a:r>
              <a:rPr lang="en-US" dirty="0"/>
              <a:t>to more retweeting in preference to other </a:t>
            </a:r>
            <a:r>
              <a:rPr lang="en-US" dirty="0" smtClean="0"/>
              <a:t>research</a:t>
            </a:r>
          </a:p>
        </p:txBody>
      </p:sp>
    </p:spTree>
    <p:extLst>
      <p:ext uri="{BB962C8B-B14F-4D97-AF65-F5344CB8AC3E}">
        <p14:creationId xmlns:p14="http://schemas.microsoft.com/office/powerpoint/2010/main" val="11786045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dirty="0" smtClean="0"/>
              <a:t>Another Possible Outcomes Indicator</a:t>
            </a:r>
            <a:endParaRPr dirty="0"/>
          </a:p>
        </p:txBody>
      </p:sp>
      <p:sp>
        <p:nvSpPr>
          <p:cNvPr id="69" name="Google Shape;69;p15"/>
          <p:cNvSpPr txBox="1">
            <a:spLocks noGrp="1"/>
          </p:cNvSpPr>
          <p:nvPr>
            <p:ph type="body" idx="1"/>
          </p:nvPr>
        </p:nvSpPr>
        <p:spPr>
          <a:prstGeom prst="rect">
            <a:avLst/>
          </a:prstGeom>
        </p:spPr>
        <p:txBody>
          <a:bodyPr spcFirstLastPara="1" wrap="square" lIns="91425" tIns="91425" rIns="91425" bIns="91425" anchor="t" anchorCtr="0">
            <a:noAutofit/>
          </a:bodyPr>
          <a:lstStyle/>
          <a:p>
            <a:r>
              <a:rPr lang="en-US" dirty="0" smtClean="0"/>
              <a:t>Research Idea-Outcome Variable-Model Design</a:t>
            </a:r>
            <a:endParaRPr lang="en-US" dirty="0"/>
          </a:p>
          <a:p>
            <a:pPr lvl="1"/>
            <a:r>
              <a:rPr lang="en-US" dirty="0"/>
              <a:t>https://netpeaksoftware.com/blog/75-web-scraping-examples-that-will-save-your-time</a:t>
            </a:r>
            <a:endParaRPr lang="en-US" dirty="0" smtClean="0"/>
          </a:p>
        </p:txBody>
      </p:sp>
    </p:spTree>
    <p:extLst>
      <p:ext uri="{BB962C8B-B14F-4D97-AF65-F5344CB8AC3E}">
        <p14:creationId xmlns:p14="http://schemas.microsoft.com/office/powerpoint/2010/main" val="3771212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dirty="0"/>
              <a:t>APIs and resources</a:t>
            </a:r>
            <a:endParaRPr dirty="0"/>
          </a:p>
        </p:txBody>
      </p:sp>
      <p:sp>
        <p:nvSpPr>
          <p:cNvPr id="69" name="Google Shape;69;p15"/>
          <p:cNvSpPr txBox="1">
            <a:spLocks noGrp="1"/>
          </p:cNvSpPr>
          <p:nvPr>
            <p:ph type="body" idx="1"/>
          </p:nvPr>
        </p:nvSpPr>
        <p:spPr>
          <a:prstGeom prst="rect">
            <a:avLst/>
          </a:prstGeom>
        </p:spPr>
        <p:txBody>
          <a:bodyPr spcFirstLastPara="1" wrap="square" lIns="91425" tIns="91425" rIns="91425" bIns="91425" anchor="t" anchorCtr="0">
            <a:noAutofit/>
          </a:bodyPr>
          <a:lstStyle/>
          <a:p>
            <a:r>
              <a:rPr lang="en-US" dirty="0"/>
              <a:t>RESTful APIs work </a:t>
            </a:r>
            <a:r>
              <a:rPr lang="en-US" dirty="0" smtClean="0"/>
              <a:t>directly over </a:t>
            </a:r>
            <a:r>
              <a:rPr lang="en-US" dirty="0"/>
              <a:t>the </a:t>
            </a:r>
            <a:r>
              <a:rPr lang="en-US" dirty="0" smtClean="0"/>
              <a:t>web</a:t>
            </a:r>
          </a:p>
        </p:txBody>
      </p:sp>
    </p:spTree>
    <p:extLst>
      <p:ext uri="{BB962C8B-B14F-4D97-AF65-F5344CB8AC3E}">
        <p14:creationId xmlns:p14="http://schemas.microsoft.com/office/powerpoint/2010/main" val="19692294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2" name="그림 1"/>
          <p:cNvPicPr>
            <a:picLocks noChangeAspect="1"/>
          </p:cNvPicPr>
          <p:nvPr/>
        </p:nvPicPr>
        <p:blipFill>
          <a:blip r:embed="rId3"/>
          <a:stretch>
            <a:fillRect/>
          </a:stretch>
        </p:blipFill>
        <p:spPr>
          <a:xfrm>
            <a:off x="1244600" y="88177"/>
            <a:ext cx="6235700" cy="5055323"/>
          </a:xfrm>
          <a:prstGeom prst="rect">
            <a:avLst/>
          </a:prstGeom>
        </p:spPr>
      </p:pic>
    </p:spTree>
    <p:extLst>
      <p:ext uri="{BB962C8B-B14F-4D97-AF65-F5344CB8AC3E}">
        <p14:creationId xmlns:p14="http://schemas.microsoft.com/office/powerpoint/2010/main" val="34508623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dirty="0"/>
              <a:t>APIs and resources</a:t>
            </a:r>
            <a:endParaRPr dirty="0"/>
          </a:p>
        </p:txBody>
      </p:sp>
      <p:sp>
        <p:nvSpPr>
          <p:cNvPr id="69" name="Google Shape;69;p15"/>
          <p:cNvSpPr txBox="1">
            <a:spLocks noGrp="1"/>
          </p:cNvSpPr>
          <p:nvPr>
            <p:ph type="body" idx="1"/>
          </p:nvPr>
        </p:nvSpPr>
        <p:spPr>
          <a:prstGeom prst="rect">
            <a:avLst/>
          </a:prstGeom>
        </p:spPr>
        <p:txBody>
          <a:bodyPr spcFirstLastPara="1" wrap="square" lIns="91425" tIns="91425" rIns="91425" bIns="91425" anchor="t" anchorCtr="0">
            <a:noAutofit/>
          </a:bodyPr>
          <a:lstStyle/>
          <a:p>
            <a:r>
              <a:rPr lang="ko-KR" altLang="en-US" dirty="0"/>
              <a:t>서울시 </a:t>
            </a:r>
            <a:r>
              <a:rPr lang="ko-KR" altLang="en-US" dirty="0" err="1"/>
              <a:t>대기질</a:t>
            </a:r>
            <a:r>
              <a:rPr lang="ko-KR" altLang="en-US" dirty="0"/>
              <a:t> </a:t>
            </a:r>
            <a:r>
              <a:rPr lang="en-US" altLang="ko-KR" dirty="0"/>
              <a:t>Open API</a:t>
            </a:r>
            <a:endParaRPr lang="en-US" dirty="0"/>
          </a:p>
        </p:txBody>
      </p:sp>
    </p:spTree>
    <p:extLst>
      <p:ext uri="{BB962C8B-B14F-4D97-AF65-F5344CB8AC3E}">
        <p14:creationId xmlns:p14="http://schemas.microsoft.com/office/powerpoint/2010/main" val="299932720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dirty="0"/>
              <a:t>Quality, scope, and management</a:t>
            </a:r>
            <a:endParaRPr dirty="0"/>
          </a:p>
        </p:txBody>
      </p:sp>
      <p:sp>
        <p:nvSpPr>
          <p:cNvPr id="69" name="Google Shape;69;p15"/>
          <p:cNvSpPr txBox="1">
            <a:spLocks noGrp="1"/>
          </p:cNvSpPr>
          <p:nvPr>
            <p:ph type="body" idx="1"/>
          </p:nvPr>
        </p:nvSpPr>
        <p:spPr>
          <a:prstGeom prst="rect">
            <a:avLst/>
          </a:prstGeom>
        </p:spPr>
        <p:txBody>
          <a:bodyPr spcFirstLastPara="1" wrap="square" lIns="91425" tIns="91425" rIns="91425" bIns="91425" anchor="t" anchorCtr="0">
            <a:noAutofit/>
          </a:bodyPr>
          <a:lstStyle/>
          <a:p>
            <a:r>
              <a:rPr lang="en-US" altLang="ko-KR" dirty="0" smtClean="0"/>
              <a:t>Integration</a:t>
            </a:r>
          </a:p>
          <a:p>
            <a:pPr lvl="1"/>
            <a:r>
              <a:rPr lang="en-US" dirty="0" smtClean="0"/>
              <a:t>Known </a:t>
            </a:r>
            <a:r>
              <a:rPr lang="en-US" dirty="0"/>
              <a:t>identiﬁer (a DOI or an ORCID). </a:t>
            </a:r>
            <a:endParaRPr lang="en-US" dirty="0" smtClean="0"/>
          </a:p>
          <a:p>
            <a:pPr lvl="1"/>
            <a:r>
              <a:rPr lang="en-US" dirty="0" smtClean="0"/>
              <a:t>Integrating data from </a:t>
            </a:r>
            <a:r>
              <a:rPr lang="en-US" dirty="0" err="1"/>
              <a:t>Crossref</a:t>
            </a:r>
            <a:r>
              <a:rPr lang="en-US" dirty="0"/>
              <a:t> to supplement the information from an ORCID </a:t>
            </a:r>
            <a:r>
              <a:rPr lang="en-US" dirty="0" smtClean="0"/>
              <a:t>proﬁle is possible, but it depends</a:t>
            </a:r>
          </a:p>
          <a:p>
            <a:r>
              <a:rPr lang="en-US" dirty="0" smtClean="0"/>
              <a:t>Coverage</a:t>
            </a:r>
          </a:p>
          <a:p>
            <a:pPr lvl="1"/>
            <a:r>
              <a:rPr lang="en-US" dirty="0"/>
              <a:t>Without a population frame, it is diﬃcult to </a:t>
            </a:r>
            <a:r>
              <a:rPr lang="en-US" dirty="0" smtClean="0"/>
              <a:t>know whether </a:t>
            </a:r>
            <a:r>
              <a:rPr lang="en-US" dirty="0"/>
              <a:t>the information that can be captured is </a:t>
            </a:r>
            <a:r>
              <a:rPr lang="en-US" dirty="0" smtClean="0"/>
              <a:t>comprehensive</a:t>
            </a:r>
          </a:p>
          <a:p>
            <a:pPr lvl="1"/>
            <a:r>
              <a:rPr lang="en-US" dirty="0" smtClean="0"/>
              <a:t>“the </a:t>
            </a:r>
            <a:r>
              <a:rPr lang="en-US" dirty="0"/>
              <a:t>research </a:t>
            </a:r>
            <a:r>
              <a:rPr lang="en-US" dirty="0" smtClean="0"/>
              <a:t>literature”?</a:t>
            </a:r>
          </a:p>
          <a:p>
            <a:pPr lvl="1"/>
            <a:r>
              <a:rPr lang="en-US" dirty="0"/>
              <a:t>Scopus, Web of Knowledge vs PubMed, </a:t>
            </a:r>
            <a:r>
              <a:rPr lang="en-US" dirty="0" err="1"/>
              <a:t>Crossref</a:t>
            </a:r>
            <a:endParaRPr lang="en-US" dirty="0" smtClean="0"/>
          </a:p>
        </p:txBody>
      </p:sp>
    </p:spTree>
    <p:extLst>
      <p:ext uri="{BB962C8B-B14F-4D97-AF65-F5344CB8AC3E}">
        <p14:creationId xmlns:p14="http://schemas.microsoft.com/office/powerpoint/2010/main" val="10616502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Scraping</a:t>
            </a:r>
            <a:endParaRPr/>
          </a:p>
          <a:p>
            <a:pPr marL="457200" lvl="0" indent="-317500" algn="l" rtl="0">
              <a:spcBef>
                <a:spcPts val="0"/>
              </a:spcBef>
              <a:spcAft>
                <a:spcPts val="0"/>
              </a:spcAft>
              <a:buSzPts val="1400"/>
              <a:buChar char="●"/>
            </a:pPr>
            <a:r>
              <a:rPr lang="en"/>
              <a:t>HTTP</a:t>
            </a:r>
            <a:endParaRPr/>
          </a:p>
          <a:p>
            <a:pPr marL="457200" lvl="0" indent="-317500" algn="l" rtl="0">
              <a:spcBef>
                <a:spcPts val="0"/>
              </a:spcBef>
              <a:spcAft>
                <a:spcPts val="0"/>
              </a:spcAft>
              <a:buSzPts val="1400"/>
              <a:buChar char="●"/>
            </a:pPr>
            <a:r>
              <a:rPr lang="en" b="1"/>
              <a:t>HTML</a:t>
            </a:r>
            <a:r>
              <a:rPr lang="en"/>
              <a:t/>
            </a:r>
            <a:br>
              <a:rPr lang="en"/>
            </a:br>
            <a:r>
              <a:rPr lang="en" i="1"/>
              <a:t>HyperText Markup Language</a:t>
            </a:r>
            <a:r>
              <a:rPr lang="en"/>
              <a:t/>
            </a:r>
            <a:br>
              <a:rPr lang="en"/>
            </a:br>
            <a:r>
              <a:rPr lang="en"/>
              <a:t/>
            </a:r>
            <a:br>
              <a:rPr lang="en"/>
            </a:br>
            <a:r>
              <a:rPr lang="en"/>
              <a:t>The standard markup language on the Web  </a:t>
            </a:r>
            <a:br>
              <a:rPr lang="en"/>
            </a:br>
            <a:r>
              <a:rPr lang="en"/>
              <a:t/>
            </a:r>
            <a:br>
              <a:rPr lang="en"/>
            </a:br>
            <a:r>
              <a:rPr lang="en"/>
              <a:t>As the web evolves so does the proliferation of technical wrappers surrounding the visible content of websites (text and data) </a:t>
            </a:r>
            <a:endParaRPr/>
          </a:p>
        </p:txBody>
      </p:sp>
      <p:sp>
        <p:nvSpPr>
          <p:cNvPr id="142" name="Google Shape;142;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Definitions</a:t>
            </a:r>
            <a:endParaRPr/>
          </a:p>
        </p:txBody>
      </p:sp>
      <p:sp>
        <p:nvSpPr>
          <p:cNvPr id="143" name="Google Shape;143;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144" name="Google Shape;144;p27"/>
          <p:cNvSpPr txBox="1">
            <a:spLocks noGrp="1"/>
          </p:cNvSpPr>
          <p:nvPr>
            <p:ph type="body" idx="2"/>
          </p:nvPr>
        </p:nvSpPr>
        <p:spPr>
          <a:xfrm>
            <a:off x="4832400" y="3472875"/>
            <a:ext cx="1691100" cy="9978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sz="600">
                <a:solidFill>
                  <a:srgbClr val="252525"/>
                </a:solidFill>
                <a:highlight>
                  <a:srgbClr val="F9F9F9"/>
                </a:highlight>
              </a:rPr>
              <a:t>Image by </a:t>
            </a:r>
            <a:r>
              <a:rPr lang="en" sz="600" u="sng">
                <a:solidFill>
                  <a:schemeClr val="hlink"/>
                </a:solidFill>
                <a:highlight>
                  <a:srgbClr val="F9F9F9"/>
                </a:highlight>
                <a:hlinkClick r:id="rId3"/>
              </a:rPr>
              <a:t>Jesper Rønn-Jensen</a:t>
            </a:r>
            <a:endParaRPr sz="600">
              <a:solidFill>
                <a:srgbClr val="252525"/>
              </a:solidFill>
              <a:highlight>
                <a:srgbClr val="F9F9F9"/>
              </a:highlight>
            </a:endParaRPr>
          </a:p>
        </p:txBody>
      </p:sp>
      <p:pic>
        <p:nvPicPr>
          <p:cNvPr id="145" name="Google Shape;145;p27" descr="346483297_c4cb93ab4e_m.jpg">
            <a:hlinkClick r:id="rId4"/>
          </p:cNvPr>
          <p:cNvPicPr preferRelativeResize="0"/>
          <p:nvPr/>
        </p:nvPicPr>
        <p:blipFill>
          <a:blip r:embed="rId5">
            <a:alphaModFix/>
          </a:blip>
          <a:stretch>
            <a:fillRect/>
          </a:stretch>
        </p:blipFill>
        <p:spPr>
          <a:xfrm>
            <a:off x="4832400" y="1017725"/>
            <a:ext cx="1600200" cy="2286000"/>
          </a:xfrm>
          <a:prstGeom prst="rect">
            <a:avLst/>
          </a:prstGeom>
          <a:noFill/>
          <a:ln>
            <a:noFill/>
          </a:ln>
        </p:spPr>
      </p:pic>
      <p:pic>
        <p:nvPicPr>
          <p:cNvPr id="146" name="Google Shape;146;p27" descr="Struktura_HTML_(Bez_nastavení_kódování).png">
            <a:hlinkClick r:id="rId6"/>
          </p:cNvPr>
          <p:cNvPicPr preferRelativeResize="0"/>
          <p:nvPr/>
        </p:nvPicPr>
        <p:blipFill>
          <a:blip r:embed="rId7">
            <a:alphaModFix/>
          </a:blip>
          <a:stretch>
            <a:fillRect/>
          </a:stretch>
        </p:blipFill>
        <p:spPr>
          <a:xfrm>
            <a:off x="6603450" y="1960700"/>
            <a:ext cx="2228850" cy="1343025"/>
          </a:xfrm>
          <a:prstGeom prst="rect">
            <a:avLst/>
          </a:prstGeom>
          <a:noFill/>
          <a:ln>
            <a:noFill/>
          </a:ln>
        </p:spPr>
      </p:pic>
      <p:sp>
        <p:nvSpPr>
          <p:cNvPr id="147" name="Google Shape;147;p27"/>
          <p:cNvSpPr txBox="1"/>
          <p:nvPr/>
        </p:nvSpPr>
        <p:spPr>
          <a:xfrm>
            <a:off x="6631875" y="3472875"/>
            <a:ext cx="2172000" cy="393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600"/>
              <a:t>Image by </a:t>
            </a:r>
            <a:r>
              <a:rPr lang="en" sz="600" u="sng">
                <a:solidFill>
                  <a:schemeClr val="hlink"/>
                </a:solidFill>
                <a:hlinkClick r:id="rId8"/>
              </a:rPr>
              <a:t>Michaelbrabec</a:t>
            </a:r>
            <a:endParaRPr sz="600"/>
          </a:p>
        </p:txBody>
      </p:sp>
    </p:spTree>
    <p:extLst>
      <p:ext uri="{BB962C8B-B14F-4D97-AF65-F5344CB8AC3E}">
        <p14:creationId xmlns:p14="http://schemas.microsoft.com/office/powerpoint/2010/main" val="12653978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117134"/>
            <a:ext cx="8520600" cy="572700"/>
          </a:xfrm>
          <a:prstGeom prst="rect">
            <a:avLst/>
          </a:prstGeom>
        </p:spPr>
        <p:txBody>
          <a:bodyPr spcFirstLastPara="1" wrap="square" lIns="91425" tIns="91425" rIns="91425" bIns="91425" anchor="t" anchorCtr="0">
            <a:noAutofit/>
          </a:bodyPr>
          <a:lstStyle/>
          <a:p>
            <a:pPr lvl="0"/>
            <a:r>
              <a:rPr lang="en-US" dirty="0"/>
              <a:t>Quality, scope, and management</a:t>
            </a:r>
            <a:endParaRPr dirty="0"/>
          </a:p>
        </p:txBody>
      </p:sp>
      <p:sp>
        <p:nvSpPr>
          <p:cNvPr id="69" name="Google Shape;69;p15"/>
          <p:cNvSpPr txBox="1">
            <a:spLocks noGrp="1"/>
          </p:cNvSpPr>
          <p:nvPr>
            <p:ph type="body" idx="1"/>
          </p:nvPr>
        </p:nvSpPr>
        <p:spPr>
          <a:xfrm>
            <a:off x="311700" y="824584"/>
            <a:ext cx="8520600" cy="3416400"/>
          </a:xfrm>
          <a:prstGeom prst="rect">
            <a:avLst/>
          </a:prstGeom>
        </p:spPr>
        <p:txBody>
          <a:bodyPr spcFirstLastPara="1" wrap="square" lIns="91425" tIns="91425" rIns="91425" bIns="91425" anchor="t" anchorCtr="0">
            <a:noAutofit/>
          </a:bodyPr>
          <a:lstStyle/>
          <a:p>
            <a:r>
              <a:rPr lang="en-US" altLang="ko-KR" dirty="0" smtClean="0"/>
              <a:t>Completeness</a:t>
            </a:r>
          </a:p>
          <a:p>
            <a:pPr lvl="1"/>
            <a:r>
              <a:rPr lang="en-US" dirty="0"/>
              <a:t>Alongside the question of coverage (how broad </a:t>
            </a:r>
            <a:r>
              <a:rPr lang="en-US" dirty="0" smtClean="0"/>
              <a:t>is a </a:t>
            </a:r>
            <a:r>
              <a:rPr lang="en-US" dirty="0"/>
              <a:t>data source?), with web data and opt-in services we also need </a:t>
            </a:r>
            <a:r>
              <a:rPr lang="en-US" dirty="0" smtClean="0"/>
              <a:t>to probe </a:t>
            </a:r>
            <a:r>
              <a:rPr lang="en-US" dirty="0"/>
              <a:t>the completeness of a data </a:t>
            </a:r>
            <a:r>
              <a:rPr lang="en-US" dirty="0" smtClean="0"/>
              <a:t>set</a:t>
            </a:r>
          </a:p>
          <a:p>
            <a:pPr lvl="1"/>
            <a:r>
              <a:rPr lang="en-US" dirty="0"/>
              <a:t>66 of </a:t>
            </a:r>
            <a:r>
              <a:rPr lang="en-US" dirty="0" smtClean="0"/>
              <a:t>70 objects </a:t>
            </a:r>
            <a:r>
              <a:rPr lang="en-US" dirty="0"/>
              <a:t>have a DOI </a:t>
            </a:r>
            <a:r>
              <a:rPr lang="en-US" dirty="0" smtClean="0"/>
              <a:t>registered</a:t>
            </a:r>
          </a:p>
          <a:p>
            <a:pPr lvl="1"/>
            <a:r>
              <a:rPr lang="en-US" dirty="0"/>
              <a:t>D</a:t>
            </a:r>
            <a:r>
              <a:rPr lang="en-US" dirty="0" smtClean="0"/>
              <a:t>oes </a:t>
            </a:r>
            <a:r>
              <a:rPr lang="en-US" dirty="0"/>
              <a:t>not mean that those </a:t>
            </a:r>
            <a:r>
              <a:rPr lang="en-US" dirty="0" smtClean="0"/>
              <a:t>four other </a:t>
            </a:r>
            <a:r>
              <a:rPr lang="en-US" dirty="0"/>
              <a:t>objects do not have a DOI, just that there are none included </a:t>
            </a:r>
            <a:r>
              <a:rPr lang="en-US" dirty="0" smtClean="0"/>
              <a:t>in the </a:t>
            </a:r>
            <a:r>
              <a:rPr lang="en-US" dirty="0"/>
              <a:t>ORCID record</a:t>
            </a:r>
            <a:endParaRPr lang="en-US" dirty="0" smtClean="0"/>
          </a:p>
          <a:p>
            <a:r>
              <a:rPr lang="en-US" dirty="0"/>
              <a:t>Source and </a:t>
            </a:r>
            <a:r>
              <a:rPr lang="en-US" dirty="0" smtClean="0"/>
              <a:t>validity</a:t>
            </a:r>
          </a:p>
          <a:p>
            <a:pPr lvl="1"/>
            <a:r>
              <a:rPr lang="en-US" dirty="0"/>
              <a:t>Scopus ﬁnds 40, while </a:t>
            </a:r>
            <a:r>
              <a:rPr lang="en-US" dirty="0" smtClean="0"/>
              <a:t>Web of </a:t>
            </a:r>
            <a:r>
              <a:rPr lang="en-US" dirty="0"/>
              <a:t>Science ﬁnds only 38</a:t>
            </a:r>
            <a:r>
              <a:rPr lang="en-US" dirty="0" smtClean="0"/>
              <a:t>.</a:t>
            </a:r>
          </a:p>
          <a:p>
            <a:pPr lvl="1"/>
            <a:r>
              <a:rPr lang="en-US" dirty="0" smtClean="0"/>
              <a:t>A </a:t>
            </a:r>
            <a:r>
              <a:rPr lang="en-US" dirty="0"/>
              <a:t>Google Scholar search performed </a:t>
            </a:r>
            <a:r>
              <a:rPr lang="en-US" dirty="0" smtClean="0"/>
              <a:t>on the </a:t>
            </a:r>
            <a:r>
              <a:rPr lang="en-US" dirty="0"/>
              <a:t>same date identiﬁed 59. </a:t>
            </a:r>
            <a:endParaRPr lang="en-US" dirty="0" smtClean="0"/>
          </a:p>
          <a:p>
            <a:pPr lvl="1"/>
            <a:r>
              <a:rPr lang="en-US" dirty="0" smtClean="0"/>
              <a:t>The distinction </a:t>
            </a:r>
            <a:r>
              <a:rPr lang="en-US" dirty="0"/>
              <a:t>lies in diﬀerences in the methodology used to mine </a:t>
            </a:r>
            <a:r>
              <a:rPr lang="en-US" dirty="0" smtClean="0"/>
              <a:t>the corpus </a:t>
            </a:r>
            <a:r>
              <a:rPr lang="en-US" dirty="0"/>
              <a:t>for citations</a:t>
            </a:r>
            <a:endParaRPr lang="en-US" dirty="0" smtClean="0"/>
          </a:p>
        </p:txBody>
      </p:sp>
    </p:spTree>
    <p:extLst>
      <p:ext uri="{BB962C8B-B14F-4D97-AF65-F5344CB8AC3E}">
        <p14:creationId xmlns:p14="http://schemas.microsoft.com/office/powerpoint/2010/main" val="231503474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dirty="0"/>
              <a:t>Quality, scope, and management</a:t>
            </a:r>
            <a:endParaRPr dirty="0"/>
          </a:p>
        </p:txBody>
      </p:sp>
      <p:sp>
        <p:nvSpPr>
          <p:cNvPr id="69" name="Google Shape;69;p15"/>
          <p:cNvSpPr txBox="1">
            <a:spLocks noGrp="1"/>
          </p:cNvSpPr>
          <p:nvPr>
            <p:ph type="body" idx="1"/>
          </p:nvPr>
        </p:nvSpPr>
        <p:spPr>
          <a:prstGeom prst="rect">
            <a:avLst/>
          </a:prstGeom>
        </p:spPr>
        <p:txBody>
          <a:bodyPr spcFirstLastPara="1" wrap="square" lIns="91425" tIns="91425" rIns="91425" bIns="91425" anchor="t" anchorCtr="0">
            <a:noAutofit/>
          </a:bodyPr>
          <a:lstStyle/>
          <a:p>
            <a:r>
              <a:rPr lang="en-US" altLang="ko-KR" dirty="0"/>
              <a:t>Identifying the underlying latent </a:t>
            </a:r>
            <a:r>
              <a:rPr lang="en-US" altLang="ko-KR" dirty="0" smtClean="0"/>
              <a:t>variable</a:t>
            </a:r>
          </a:p>
          <a:p>
            <a:pPr lvl="1"/>
            <a:r>
              <a:rPr lang="en-US" dirty="0"/>
              <a:t>These issues multiply as we move into newer forms of </a:t>
            </a:r>
            <a:r>
              <a:rPr lang="en-US" dirty="0" smtClean="0"/>
              <a:t>data</a:t>
            </a:r>
          </a:p>
          <a:p>
            <a:pPr lvl="1"/>
            <a:r>
              <a:rPr lang="en-US" dirty="0"/>
              <a:t>These sparse and </a:t>
            </a:r>
            <a:r>
              <a:rPr lang="en-US" dirty="0" smtClean="0"/>
              <a:t>incomplete sources </a:t>
            </a:r>
            <a:r>
              <a:rPr lang="en-US" dirty="0"/>
              <a:t>of data require diﬀerent treatment than more traditional structured and comprehensive forms of </a:t>
            </a:r>
            <a:r>
              <a:rPr lang="en-US" dirty="0" smtClean="0"/>
              <a:t>data</a:t>
            </a:r>
          </a:p>
          <a:p>
            <a:pPr lvl="1"/>
            <a:r>
              <a:rPr lang="en-US" dirty="0" smtClean="0"/>
              <a:t>Can </a:t>
            </a:r>
            <a:r>
              <a:rPr lang="en-US" dirty="0"/>
              <a:t>provide new insight </a:t>
            </a:r>
            <a:endParaRPr lang="en-US" dirty="0" smtClean="0"/>
          </a:p>
        </p:txBody>
      </p:sp>
    </p:spTree>
    <p:extLst>
      <p:ext uri="{BB962C8B-B14F-4D97-AF65-F5344CB8AC3E}">
        <p14:creationId xmlns:p14="http://schemas.microsoft.com/office/powerpoint/2010/main" val="41858169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dirty="0"/>
              <a:t>Ethical considerations</a:t>
            </a:r>
            <a:endParaRPr dirty="0"/>
          </a:p>
        </p:txBody>
      </p:sp>
      <p:sp>
        <p:nvSpPr>
          <p:cNvPr id="69" name="Google Shape;69;p15"/>
          <p:cNvSpPr txBox="1">
            <a:spLocks noGrp="1"/>
          </p:cNvSpPr>
          <p:nvPr>
            <p:ph type="body" idx="1"/>
          </p:nvPr>
        </p:nvSpPr>
        <p:spPr>
          <a:prstGeom prst="rect">
            <a:avLst/>
          </a:prstGeom>
        </p:spPr>
        <p:txBody>
          <a:bodyPr spcFirstLastPara="1" wrap="square" lIns="91425" tIns="91425" rIns="91425" bIns="91425" anchor="t" anchorCtr="0">
            <a:noAutofit/>
          </a:bodyPr>
          <a:lstStyle/>
          <a:p>
            <a:r>
              <a:rPr lang="en-US" dirty="0"/>
              <a:t>If you have a public API that provides the data I’m looking for, I’ll use it and avoid scraping all together.</a:t>
            </a:r>
          </a:p>
          <a:p>
            <a:r>
              <a:rPr lang="en-US" dirty="0"/>
              <a:t>I will only save the data I absolutely need from your page.</a:t>
            </a:r>
          </a:p>
          <a:p>
            <a:r>
              <a:rPr lang="en-US" dirty="0"/>
              <a:t>I will respect any content I do keep. I’ll never pass it off as my own.</a:t>
            </a:r>
          </a:p>
          <a:p>
            <a:r>
              <a:rPr lang="en-US" dirty="0"/>
              <a:t>I will look for ways to return value to you. Maybe I can drive some (real) traffic to your site or credit you in an article or post.</a:t>
            </a:r>
          </a:p>
          <a:p>
            <a:r>
              <a:rPr lang="en-US" dirty="0"/>
              <a:t>I will respond in a timely fashion to your outreach and work with you towards a resolution.</a:t>
            </a:r>
          </a:p>
          <a:p>
            <a:r>
              <a:rPr lang="en-US" dirty="0"/>
              <a:t>I will scrape for the purpose of creating new value from the data, not to duplicate it</a:t>
            </a:r>
            <a:r>
              <a:rPr lang="en-US" dirty="0" smtClean="0"/>
              <a:t>.</a:t>
            </a:r>
          </a:p>
          <a:p>
            <a:r>
              <a:rPr lang="en-US" dirty="0"/>
              <a:t> </a:t>
            </a:r>
            <a:r>
              <a:rPr lang="en-US" dirty="0">
                <a:hlinkClick r:id="rId3"/>
              </a:rPr>
              <a:t>ethical web </a:t>
            </a:r>
            <a:r>
              <a:rPr lang="en-US" dirty="0" smtClean="0">
                <a:hlinkClick r:id="rId3"/>
              </a:rPr>
              <a:t>scraping</a:t>
            </a:r>
            <a:endParaRPr lang="en-US" dirty="0" smtClean="0"/>
          </a:p>
          <a:p>
            <a:r>
              <a:rPr lang="en-US" dirty="0">
                <a:hlinkClick r:id="rId4"/>
              </a:rPr>
              <a:t>important components</a:t>
            </a:r>
            <a:endParaRPr lang="en-US" dirty="0"/>
          </a:p>
        </p:txBody>
      </p:sp>
    </p:spTree>
    <p:extLst>
      <p:ext uri="{BB962C8B-B14F-4D97-AF65-F5344CB8AC3E}">
        <p14:creationId xmlns:p14="http://schemas.microsoft.com/office/powerpoint/2010/main" val="323792739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dirty="0"/>
              <a:t>Ethical considerations</a:t>
            </a:r>
            <a:endParaRPr dirty="0"/>
          </a:p>
        </p:txBody>
      </p:sp>
      <p:sp>
        <p:nvSpPr>
          <p:cNvPr id="69" name="Google Shape;69;p15"/>
          <p:cNvSpPr txBox="1">
            <a:spLocks noGrp="1"/>
          </p:cNvSpPr>
          <p:nvPr>
            <p:ph type="body" idx="1"/>
          </p:nvPr>
        </p:nvSpPr>
        <p:spPr>
          <a:prstGeom prst="rect">
            <a:avLst/>
          </a:prstGeom>
        </p:spPr>
        <p:txBody>
          <a:bodyPr spcFirstLastPara="1" wrap="square" lIns="91425" tIns="91425" rIns="91425" bIns="91425" anchor="t" anchorCtr="0">
            <a:noAutofit/>
          </a:bodyPr>
          <a:lstStyle/>
          <a:p>
            <a:r>
              <a:rPr lang="en-US" dirty="0"/>
              <a:t>Read the Terms of Service and Privacy Policies of a website before scraping it (this might not be possible in many situations though).</a:t>
            </a:r>
          </a:p>
          <a:p>
            <a:r>
              <a:rPr lang="en-US" dirty="0"/>
              <a:t>If it’s not clear from looking at the website, contact the webmaster and ask if and what you’re allowed to harvest.</a:t>
            </a:r>
          </a:p>
          <a:p>
            <a:r>
              <a:rPr lang="en-US" dirty="0"/>
              <a:t>Be gentle on smaller websites</a:t>
            </a:r>
          </a:p>
          <a:p>
            <a:pPr lvl="1"/>
            <a:r>
              <a:rPr lang="en-US" dirty="0"/>
              <a:t>Run your scraper in off-peak hours</a:t>
            </a:r>
          </a:p>
          <a:p>
            <a:pPr lvl="1"/>
            <a:r>
              <a:rPr lang="en-US" dirty="0"/>
              <a:t>Space out your requests.</a:t>
            </a:r>
          </a:p>
          <a:p>
            <a:r>
              <a:rPr lang="en-US" dirty="0"/>
              <a:t>Identify yourself by name and email in your User-Agent strings.</a:t>
            </a:r>
          </a:p>
          <a:p>
            <a:r>
              <a:rPr lang="en-US" dirty="0"/>
              <a:t>Inspecting the </a:t>
            </a:r>
            <a:r>
              <a:rPr lang="en-US" b="1" dirty="0"/>
              <a:t>robots.txt</a:t>
            </a:r>
            <a:r>
              <a:rPr lang="en-US" dirty="0"/>
              <a:t> file for rules about what pages can be scraped, indexed, etc.</a:t>
            </a:r>
          </a:p>
        </p:txBody>
      </p:sp>
    </p:spTree>
    <p:extLst>
      <p:ext uri="{BB962C8B-B14F-4D97-AF65-F5344CB8AC3E}">
        <p14:creationId xmlns:p14="http://schemas.microsoft.com/office/powerpoint/2010/main" val="26658486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8"/>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Scraping</a:t>
            </a:r>
            <a:endParaRPr/>
          </a:p>
          <a:p>
            <a:pPr marL="457200" lvl="0" indent="-317500" algn="l" rtl="0">
              <a:spcBef>
                <a:spcPts val="0"/>
              </a:spcBef>
              <a:spcAft>
                <a:spcPts val="0"/>
              </a:spcAft>
              <a:buSzPts val="1400"/>
              <a:buChar char="●"/>
            </a:pPr>
            <a:r>
              <a:rPr lang="en"/>
              <a:t>HTTP</a:t>
            </a:r>
            <a:endParaRPr/>
          </a:p>
          <a:p>
            <a:pPr marL="457200" lvl="0" indent="-317500" algn="l" rtl="0">
              <a:spcBef>
                <a:spcPts val="0"/>
              </a:spcBef>
              <a:spcAft>
                <a:spcPts val="0"/>
              </a:spcAft>
              <a:buSzPts val="1400"/>
              <a:buChar char="●"/>
            </a:pPr>
            <a:r>
              <a:rPr lang="en"/>
              <a:t>HTML</a:t>
            </a:r>
            <a:endParaRPr/>
          </a:p>
          <a:p>
            <a:pPr marL="457200" lvl="0" indent="-317500" algn="l" rtl="0">
              <a:spcBef>
                <a:spcPts val="0"/>
              </a:spcBef>
              <a:spcAft>
                <a:spcPts val="0"/>
              </a:spcAft>
              <a:buSzPts val="1400"/>
              <a:buChar char="●"/>
            </a:pPr>
            <a:r>
              <a:rPr lang="en" b="1"/>
              <a:t>Parsing</a:t>
            </a:r>
            <a:r>
              <a:rPr lang="en"/>
              <a:t/>
            </a:r>
            <a:br>
              <a:rPr lang="en"/>
            </a:br>
            <a:r>
              <a:rPr lang="en" i="1"/>
              <a:t>The act of analyzing the strings and symbols to reveal only the data you need</a:t>
            </a:r>
            <a:r>
              <a:rPr lang="en"/>
              <a:t/>
            </a:r>
            <a:br>
              <a:rPr lang="en"/>
            </a:br>
            <a:r>
              <a:rPr lang="en"/>
              <a:t/>
            </a:r>
            <a:br>
              <a:rPr lang="en"/>
            </a:br>
            <a:endParaRPr/>
          </a:p>
        </p:txBody>
      </p:sp>
      <p:sp>
        <p:nvSpPr>
          <p:cNvPr id="153" name="Google Shape;153;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Definitions</a:t>
            </a:r>
            <a:endParaRPr/>
          </a:p>
        </p:txBody>
      </p:sp>
      <p:sp>
        <p:nvSpPr>
          <p:cNvPr id="154" name="Google Shape;154;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155" name="Google Shape;155;p28"/>
          <p:cNvSpPr txBox="1"/>
          <p:nvPr/>
        </p:nvSpPr>
        <p:spPr>
          <a:xfrm>
            <a:off x="5515100" y="4335225"/>
            <a:ext cx="2172000" cy="393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600"/>
              <a:t>Image by </a:t>
            </a:r>
            <a:r>
              <a:rPr lang="en" sz="600" u="sng">
                <a:solidFill>
                  <a:schemeClr val="hlink"/>
                </a:solidFill>
                <a:hlinkClick r:id="rId3"/>
              </a:rPr>
              <a:t>Paul Downey</a:t>
            </a:r>
            <a:endParaRPr sz="600"/>
          </a:p>
        </p:txBody>
      </p:sp>
      <p:pic>
        <p:nvPicPr>
          <p:cNvPr id="156" name="Google Shape;156;p28" descr="8311657642_dc691a8f3f_n.jpg">
            <a:hlinkClick r:id="rId4"/>
          </p:cNvPr>
          <p:cNvPicPr preferRelativeResize="0"/>
          <p:nvPr/>
        </p:nvPicPr>
        <p:blipFill>
          <a:blip r:embed="rId5">
            <a:alphaModFix/>
          </a:blip>
          <a:stretch>
            <a:fillRect/>
          </a:stretch>
        </p:blipFill>
        <p:spPr>
          <a:xfrm>
            <a:off x="4991525" y="1152475"/>
            <a:ext cx="2695575" cy="3048000"/>
          </a:xfrm>
          <a:prstGeom prst="rect">
            <a:avLst/>
          </a:prstGeom>
          <a:noFill/>
          <a:ln>
            <a:noFill/>
          </a:ln>
        </p:spPr>
      </p:pic>
    </p:spTree>
    <p:extLst>
      <p:ext uri="{BB962C8B-B14F-4D97-AF65-F5344CB8AC3E}">
        <p14:creationId xmlns:p14="http://schemas.microsoft.com/office/powerpoint/2010/main" val="1649447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9"/>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Scraping</a:t>
            </a:r>
            <a:endParaRPr/>
          </a:p>
          <a:p>
            <a:pPr marL="457200" lvl="0" indent="-317500" algn="l" rtl="0">
              <a:spcBef>
                <a:spcPts val="0"/>
              </a:spcBef>
              <a:spcAft>
                <a:spcPts val="0"/>
              </a:spcAft>
              <a:buSzPts val="1400"/>
              <a:buChar char="●"/>
            </a:pPr>
            <a:r>
              <a:rPr lang="en"/>
              <a:t>HTTP</a:t>
            </a:r>
            <a:endParaRPr/>
          </a:p>
          <a:p>
            <a:pPr marL="457200" lvl="0" indent="-317500" algn="l" rtl="0">
              <a:spcBef>
                <a:spcPts val="0"/>
              </a:spcBef>
              <a:spcAft>
                <a:spcPts val="0"/>
              </a:spcAft>
              <a:buSzPts val="1400"/>
              <a:buChar char="●"/>
            </a:pPr>
            <a:r>
              <a:rPr lang="en"/>
              <a:t>HTML</a:t>
            </a:r>
            <a:endParaRPr/>
          </a:p>
          <a:p>
            <a:pPr marL="457200" lvl="0" indent="-317500" algn="l" rtl="0">
              <a:spcBef>
                <a:spcPts val="0"/>
              </a:spcBef>
              <a:spcAft>
                <a:spcPts val="0"/>
              </a:spcAft>
              <a:buSzPts val="1400"/>
              <a:buChar char="●"/>
            </a:pPr>
            <a:r>
              <a:rPr lang="en"/>
              <a:t>Parsing</a:t>
            </a:r>
            <a:endParaRPr/>
          </a:p>
          <a:p>
            <a:pPr marL="457200" lvl="0" indent="-317500" algn="l" rtl="0">
              <a:spcBef>
                <a:spcPts val="0"/>
              </a:spcBef>
              <a:spcAft>
                <a:spcPts val="0"/>
              </a:spcAft>
              <a:buSzPts val="1400"/>
              <a:buChar char="●"/>
            </a:pPr>
            <a:r>
              <a:rPr lang="en" b="1"/>
              <a:t>Crawling</a:t>
            </a:r>
            <a:br>
              <a:rPr lang="en" b="1"/>
            </a:br>
            <a:r>
              <a:rPr lang="en" i="1"/>
              <a:t>Moving across or through a website in an attempt to gather data from more than one URL or page</a:t>
            </a:r>
            <a:r>
              <a:rPr lang="en"/>
              <a:t/>
            </a:r>
            <a:br>
              <a:rPr lang="en"/>
            </a:br>
            <a:r>
              <a:rPr lang="en"/>
              <a:t/>
            </a:r>
            <a:br>
              <a:rPr lang="en"/>
            </a:br>
            <a:endParaRPr/>
          </a:p>
        </p:txBody>
      </p:sp>
      <p:sp>
        <p:nvSpPr>
          <p:cNvPr id="162" name="Google Shape;162;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Definitions</a:t>
            </a:r>
            <a:endParaRPr/>
          </a:p>
        </p:txBody>
      </p:sp>
      <p:sp>
        <p:nvSpPr>
          <p:cNvPr id="163" name="Google Shape;163;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164" name="Google Shape;164;p29"/>
          <p:cNvSpPr txBox="1"/>
          <p:nvPr/>
        </p:nvSpPr>
        <p:spPr>
          <a:xfrm>
            <a:off x="5515100" y="4335225"/>
            <a:ext cx="2172000" cy="393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600"/>
              <a:t>Image by </a:t>
            </a:r>
            <a:r>
              <a:rPr lang="en" sz="600" u="sng">
                <a:solidFill>
                  <a:schemeClr val="hlink"/>
                </a:solidFill>
                <a:hlinkClick r:id="rId3"/>
              </a:rPr>
              <a:t>Dave Gingrich</a:t>
            </a:r>
            <a:endParaRPr sz="600"/>
          </a:p>
        </p:txBody>
      </p:sp>
      <p:pic>
        <p:nvPicPr>
          <p:cNvPr id="165" name="Google Shape;165;p29" descr="4425407800_043ff7bf15_n.jpg">
            <a:hlinkClick r:id="rId4"/>
          </p:cNvPr>
          <p:cNvPicPr preferRelativeResize="0"/>
          <p:nvPr/>
        </p:nvPicPr>
        <p:blipFill rotWithShape="1">
          <a:blip r:embed="rId5">
            <a:alphaModFix/>
          </a:blip>
          <a:srcRect l="18494" r="18494"/>
          <a:stretch/>
        </p:blipFill>
        <p:spPr>
          <a:xfrm>
            <a:off x="4991525" y="1152475"/>
            <a:ext cx="2695575" cy="3048000"/>
          </a:xfrm>
          <a:prstGeom prst="rect">
            <a:avLst/>
          </a:prstGeom>
          <a:noFill/>
          <a:ln>
            <a:noFill/>
          </a:ln>
        </p:spPr>
      </p:pic>
    </p:spTree>
    <p:extLst>
      <p:ext uri="{BB962C8B-B14F-4D97-AF65-F5344CB8AC3E}">
        <p14:creationId xmlns:p14="http://schemas.microsoft.com/office/powerpoint/2010/main" val="3256802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0"/>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Scraping</a:t>
            </a:r>
            <a:endParaRPr/>
          </a:p>
          <a:p>
            <a:pPr marL="457200" lvl="0" indent="-317500" algn="l" rtl="0">
              <a:spcBef>
                <a:spcPts val="0"/>
              </a:spcBef>
              <a:spcAft>
                <a:spcPts val="0"/>
              </a:spcAft>
              <a:buSzPts val="1400"/>
              <a:buChar char="●"/>
            </a:pPr>
            <a:r>
              <a:rPr lang="en"/>
              <a:t>HTTP</a:t>
            </a:r>
            <a:endParaRPr/>
          </a:p>
          <a:p>
            <a:pPr marL="457200" lvl="0" indent="-317500" algn="l" rtl="0">
              <a:spcBef>
                <a:spcPts val="0"/>
              </a:spcBef>
              <a:spcAft>
                <a:spcPts val="0"/>
              </a:spcAft>
              <a:buSzPts val="1400"/>
              <a:buChar char="●"/>
            </a:pPr>
            <a:r>
              <a:rPr lang="en"/>
              <a:t>HTML</a:t>
            </a:r>
            <a:endParaRPr/>
          </a:p>
          <a:p>
            <a:pPr marL="457200" lvl="0" indent="-317500" algn="l" rtl="0">
              <a:spcBef>
                <a:spcPts val="0"/>
              </a:spcBef>
              <a:spcAft>
                <a:spcPts val="0"/>
              </a:spcAft>
              <a:buSzPts val="1400"/>
              <a:buChar char="●"/>
            </a:pPr>
            <a:r>
              <a:rPr lang="en"/>
              <a:t>Parsing</a:t>
            </a:r>
            <a:endParaRPr/>
          </a:p>
          <a:p>
            <a:pPr marL="457200" lvl="0" indent="-317500" algn="l" rtl="0">
              <a:spcBef>
                <a:spcPts val="0"/>
              </a:spcBef>
              <a:spcAft>
                <a:spcPts val="0"/>
              </a:spcAft>
              <a:buSzPts val="1400"/>
              <a:buChar char="●"/>
            </a:pPr>
            <a:r>
              <a:rPr lang="en"/>
              <a:t>Crawling</a:t>
            </a:r>
            <a:endParaRPr/>
          </a:p>
          <a:p>
            <a:pPr marL="457200" lvl="0" indent="-317500" algn="l" rtl="0">
              <a:spcBef>
                <a:spcPts val="0"/>
              </a:spcBef>
              <a:spcAft>
                <a:spcPts val="0"/>
              </a:spcAft>
              <a:buSzPts val="1400"/>
              <a:buChar char="●"/>
            </a:pPr>
            <a:r>
              <a:rPr lang="en" b="1"/>
              <a:t>JSON</a:t>
            </a:r>
            <a:r>
              <a:rPr lang="en"/>
              <a:t/>
            </a:r>
            <a:br>
              <a:rPr lang="en"/>
            </a:br>
            <a:r>
              <a:rPr lang="en" i="1"/>
              <a:t>Javascript Open Notation</a:t>
            </a:r>
            <a:br>
              <a:rPr lang="en" i="1"/>
            </a:br>
            <a:r>
              <a:rPr lang="en" i="1"/>
              <a:t/>
            </a:r>
            <a:br>
              <a:rPr lang="en" i="1"/>
            </a:br>
            <a:r>
              <a:rPr lang="en" i="1"/>
              <a:t>Readable text used to transmit data objects consisting of attribute-value pairs -- </a:t>
            </a:r>
            <a:r>
              <a:rPr lang="en" sz="800" u="sng">
                <a:solidFill>
                  <a:schemeClr val="hlink"/>
                </a:solidFill>
                <a:hlinkClick r:id="rId3"/>
              </a:rPr>
              <a:t>Wikipedia</a:t>
            </a:r>
            <a:endParaRPr sz="800"/>
          </a:p>
        </p:txBody>
      </p:sp>
      <p:sp>
        <p:nvSpPr>
          <p:cNvPr id="171" name="Google Shape;171;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Definitions</a:t>
            </a:r>
            <a:endParaRPr/>
          </a:p>
        </p:txBody>
      </p:sp>
      <p:sp>
        <p:nvSpPr>
          <p:cNvPr id="172" name="Google Shape;172;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173" name="Google Shape;173;p30"/>
          <p:cNvSpPr txBox="1"/>
          <p:nvPr/>
        </p:nvSpPr>
        <p:spPr>
          <a:xfrm>
            <a:off x="5583750" y="0"/>
            <a:ext cx="2888700" cy="5143500"/>
          </a:xfrm>
          <a:prstGeom prst="rect">
            <a:avLst/>
          </a:prstGeom>
          <a:noFill/>
          <a:ln>
            <a:noFill/>
          </a:ln>
        </p:spPr>
        <p:txBody>
          <a:bodyPr spcFirstLastPara="1" wrap="square" lIns="91425" tIns="91425" rIns="91425" bIns="91425" anchor="t" anchorCtr="0">
            <a:noAutofit/>
          </a:bodyPr>
          <a:lstStyle/>
          <a:p>
            <a:pPr marL="0" lvl="0" indent="0" algn="l" rtl="0">
              <a:lnSpc>
                <a:spcPct val="130000"/>
              </a:lnSpc>
              <a:spcBef>
                <a:spcPts val="0"/>
              </a:spcBef>
              <a:spcAft>
                <a:spcPts val="0"/>
              </a:spcAft>
              <a:buClr>
                <a:schemeClr val="dk1"/>
              </a:buClr>
              <a:buSzPts val="1100"/>
              <a:buFont typeface="Arial"/>
              <a:buNone/>
            </a:pPr>
            <a:r>
              <a:rPr lang="en" sz="1050">
                <a:solidFill>
                  <a:schemeClr val="dk1"/>
                </a:solidFill>
                <a:highlight>
                  <a:srgbClr val="F9F9F9"/>
                </a:highlight>
                <a:latin typeface="Verdana"/>
                <a:ea typeface="Verdana"/>
                <a:cs typeface="Verdana"/>
                <a:sym typeface="Verdana"/>
              </a:rPr>
              <a:t>{</a:t>
            </a:r>
            <a:br>
              <a:rPr lang="en" sz="1050">
                <a:solidFill>
                  <a:schemeClr val="dk1"/>
                </a:solidFill>
                <a:highlight>
                  <a:srgbClr val="F9F9F9"/>
                </a:highlight>
                <a:latin typeface="Verdana"/>
                <a:ea typeface="Verdana"/>
                <a:cs typeface="Verdana"/>
                <a:sym typeface="Verdana"/>
              </a:rPr>
            </a:br>
            <a:r>
              <a:rPr lang="en" sz="1050">
                <a:solidFill>
                  <a:schemeClr val="dk1"/>
                </a:solidFill>
                <a:highlight>
                  <a:srgbClr val="F9F9F9"/>
                </a:highlight>
                <a:latin typeface="Verdana"/>
                <a:ea typeface="Verdana"/>
                <a:cs typeface="Verdana"/>
                <a:sym typeface="Verdana"/>
              </a:rPr>
              <a:t>  </a:t>
            </a:r>
            <a:r>
              <a:rPr lang="en" sz="1050">
                <a:solidFill>
                  <a:srgbClr val="BA2121"/>
                </a:solidFill>
                <a:highlight>
                  <a:srgbClr val="F9F9F9"/>
                </a:highlight>
                <a:latin typeface="Verdana"/>
                <a:ea typeface="Verdana"/>
                <a:cs typeface="Verdana"/>
                <a:sym typeface="Verdana"/>
              </a:rPr>
              <a:t>"firstName"</a:t>
            </a:r>
            <a:r>
              <a:rPr lang="en" sz="1050">
                <a:solidFill>
                  <a:srgbClr val="666666"/>
                </a:solidFill>
                <a:highlight>
                  <a:srgbClr val="F9F9F9"/>
                </a:highlight>
                <a:latin typeface="Verdana"/>
                <a:ea typeface="Verdana"/>
                <a:cs typeface="Verdana"/>
                <a:sym typeface="Verdana"/>
              </a:rPr>
              <a:t>:</a:t>
            </a:r>
            <a:r>
              <a:rPr lang="en" sz="1050">
                <a:solidFill>
                  <a:schemeClr val="dk1"/>
                </a:solidFill>
                <a:highlight>
                  <a:srgbClr val="F9F9F9"/>
                </a:highlight>
                <a:latin typeface="Verdana"/>
                <a:ea typeface="Verdana"/>
                <a:cs typeface="Verdana"/>
                <a:sym typeface="Verdana"/>
              </a:rPr>
              <a:t> </a:t>
            </a:r>
            <a:r>
              <a:rPr lang="en" sz="1050">
                <a:solidFill>
                  <a:srgbClr val="BA2121"/>
                </a:solidFill>
                <a:highlight>
                  <a:srgbClr val="F9F9F9"/>
                </a:highlight>
                <a:latin typeface="Verdana"/>
                <a:ea typeface="Verdana"/>
                <a:cs typeface="Verdana"/>
                <a:sym typeface="Verdana"/>
              </a:rPr>
              <a:t>"John"</a:t>
            </a:r>
            <a:r>
              <a:rPr lang="en" sz="1050">
                <a:solidFill>
                  <a:schemeClr val="dk1"/>
                </a:solidFill>
                <a:highlight>
                  <a:srgbClr val="F9F9F9"/>
                </a:highlight>
                <a:latin typeface="Verdana"/>
                <a:ea typeface="Verdana"/>
                <a:cs typeface="Verdana"/>
                <a:sym typeface="Verdana"/>
              </a:rPr>
              <a:t>,</a:t>
            </a:r>
            <a:br>
              <a:rPr lang="en" sz="1050">
                <a:solidFill>
                  <a:schemeClr val="dk1"/>
                </a:solidFill>
                <a:highlight>
                  <a:srgbClr val="F9F9F9"/>
                </a:highlight>
                <a:latin typeface="Verdana"/>
                <a:ea typeface="Verdana"/>
                <a:cs typeface="Verdana"/>
                <a:sym typeface="Verdana"/>
              </a:rPr>
            </a:br>
            <a:r>
              <a:rPr lang="en" sz="1050">
                <a:solidFill>
                  <a:schemeClr val="dk1"/>
                </a:solidFill>
                <a:highlight>
                  <a:srgbClr val="F9F9F9"/>
                </a:highlight>
                <a:latin typeface="Verdana"/>
                <a:ea typeface="Verdana"/>
                <a:cs typeface="Verdana"/>
                <a:sym typeface="Verdana"/>
              </a:rPr>
              <a:t>  </a:t>
            </a:r>
            <a:r>
              <a:rPr lang="en" sz="1050">
                <a:solidFill>
                  <a:srgbClr val="BA2121"/>
                </a:solidFill>
                <a:highlight>
                  <a:srgbClr val="F9F9F9"/>
                </a:highlight>
                <a:latin typeface="Verdana"/>
                <a:ea typeface="Verdana"/>
                <a:cs typeface="Verdana"/>
                <a:sym typeface="Verdana"/>
              </a:rPr>
              <a:t>"lastName"</a:t>
            </a:r>
            <a:r>
              <a:rPr lang="en" sz="1050">
                <a:solidFill>
                  <a:srgbClr val="666666"/>
                </a:solidFill>
                <a:highlight>
                  <a:srgbClr val="F9F9F9"/>
                </a:highlight>
                <a:latin typeface="Verdana"/>
                <a:ea typeface="Verdana"/>
                <a:cs typeface="Verdana"/>
                <a:sym typeface="Verdana"/>
              </a:rPr>
              <a:t>:</a:t>
            </a:r>
            <a:r>
              <a:rPr lang="en" sz="1050">
                <a:solidFill>
                  <a:schemeClr val="dk1"/>
                </a:solidFill>
                <a:highlight>
                  <a:srgbClr val="F9F9F9"/>
                </a:highlight>
                <a:latin typeface="Verdana"/>
                <a:ea typeface="Verdana"/>
                <a:cs typeface="Verdana"/>
                <a:sym typeface="Verdana"/>
              </a:rPr>
              <a:t> </a:t>
            </a:r>
            <a:r>
              <a:rPr lang="en" sz="1050">
                <a:solidFill>
                  <a:srgbClr val="BA2121"/>
                </a:solidFill>
                <a:highlight>
                  <a:srgbClr val="F9F9F9"/>
                </a:highlight>
                <a:latin typeface="Verdana"/>
                <a:ea typeface="Verdana"/>
                <a:cs typeface="Verdana"/>
                <a:sym typeface="Verdana"/>
              </a:rPr>
              <a:t>"Smith"</a:t>
            </a:r>
            <a:r>
              <a:rPr lang="en" sz="1050">
                <a:solidFill>
                  <a:schemeClr val="dk1"/>
                </a:solidFill>
                <a:highlight>
                  <a:srgbClr val="F9F9F9"/>
                </a:highlight>
                <a:latin typeface="Verdana"/>
                <a:ea typeface="Verdana"/>
                <a:cs typeface="Verdana"/>
                <a:sym typeface="Verdana"/>
              </a:rPr>
              <a:t>,</a:t>
            </a:r>
            <a:br>
              <a:rPr lang="en" sz="1050">
                <a:solidFill>
                  <a:schemeClr val="dk1"/>
                </a:solidFill>
                <a:highlight>
                  <a:srgbClr val="F9F9F9"/>
                </a:highlight>
                <a:latin typeface="Verdana"/>
                <a:ea typeface="Verdana"/>
                <a:cs typeface="Verdana"/>
                <a:sym typeface="Verdana"/>
              </a:rPr>
            </a:br>
            <a:r>
              <a:rPr lang="en" sz="1050">
                <a:solidFill>
                  <a:schemeClr val="dk1"/>
                </a:solidFill>
                <a:highlight>
                  <a:srgbClr val="F9F9F9"/>
                </a:highlight>
                <a:latin typeface="Verdana"/>
                <a:ea typeface="Verdana"/>
                <a:cs typeface="Verdana"/>
                <a:sym typeface="Verdana"/>
              </a:rPr>
              <a:t>  </a:t>
            </a:r>
            <a:r>
              <a:rPr lang="en" sz="1050">
                <a:solidFill>
                  <a:srgbClr val="BA2121"/>
                </a:solidFill>
                <a:highlight>
                  <a:srgbClr val="F9F9F9"/>
                </a:highlight>
                <a:latin typeface="Verdana"/>
                <a:ea typeface="Verdana"/>
                <a:cs typeface="Verdana"/>
                <a:sym typeface="Verdana"/>
              </a:rPr>
              <a:t>"isAlive"</a:t>
            </a:r>
            <a:r>
              <a:rPr lang="en" sz="1050">
                <a:solidFill>
                  <a:srgbClr val="666666"/>
                </a:solidFill>
                <a:highlight>
                  <a:srgbClr val="F9F9F9"/>
                </a:highlight>
                <a:latin typeface="Verdana"/>
                <a:ea typeface="Verdana"/>
                <a:cs typeface="Verdana"/>
                <a:sym typeface="Verdana"/>
              </a:rPr>
              <a:t>:</a:t>
            </a:r>
            <a:r>
              <a:rPr lang="en" sz="1050">
                <a:solidFill>
                  <a:schemeClr val="dk1"/>
                </a:solidFill>
                <a:highlight>
                  <a:srgbClr val="F9F9F9"/>
                </a:highlight>
                <a:latin typeface="Verdana"/>
                <a:ea typeface="Verdana"/>
                <a:cs typeface="Verdana"/>
                <a:sym typeface="Verdana"/>
              </a:rPr>
              <a:t> </a:t>
            </a:r>
            <a:r>
              <a:rPr lang="en" sz="1050" b="1">
                <a:solidFill>
                  <a:srgbClr val="008000"/>
                </a:solidFill>
                <a:highlight>
                  <a:srgbClr val="F9F9F9"/>
                </a:highlight>
                <a:latin typeface="Verdana"/>
                <a:ea typeface="Verdana"/>
                <a:cs typeface="Verdana"/>
                <a:sym typeface="Verdana"/>
              </a:rPr>
              <a:t>true</a:t>
            </a:r>
            <a:r>
              <a:rPr lang="en" sz="1050">
                <a:solidFill>
                  <a:schemeClr val="dk1"/>
                </a:solidFill>
                <a:highlight>
                  <a:srgbClr val="F9F9F9"/>
                </a:highlight>
                <a:latin typeface="Verdana"/>
                <a:ea typeface="Verdana"/>
                <a:cs typeface="Verdana"/>
                <a:sym typeface="Verdana"/>
              </a:rPr>
              <a:t>,</a:t>
            </a:r>
            <a:br>
              <a:rPr lang="en" sz="1050">
                <a:solidFill>
                  <a:schemeClr val="dk1"/>
                </a:solidFill>
                <a:highlight>
                  <a:srgbClr val="F9F9F9"/>
                </a:highlight>
                <a:latin typeface="Verdana"/>
                <a:ea typeface="Verdana"/>
                <a:cs typeface="Verdana"/>
                <a:sym typeface="Verdana"/>
              </a:rPr>
            </a:br>
            <a:r>
              <a:rPr lang="en" sz="1050">
                <a:solidFill>
                  <a:schemeClr val="dk1"/>
                </a:solidFill>
                <a:highlight>
                  <a:srgbClr val="F9F9F9"/>
                </a:highlight>
                <a:latin typeface="Verdana"/>
                <a:ea typeface="Verdana"/>
                <a:cs typeface="Verdana"/>
                <a:sym typeface="Verdana"/>
              </a:rPr>
              <a:t>  </a:t>
            </a:r>
            <a:r>
              <a:rPr lang="en" sz="1050">
                <a:solidFill>
                  <a:srgbClr val="BA2121"/>
                </a:solidFill>
                <a:highlight>
                  <a:srgbClr val="F9F9F9"/>
                </a:highlight>
                <a:latin typeface="Verdana"/>
                <a:ea typeface="Verdana"/>
                <a:cs typeface="Verdana"/>
                <a:sym typeface="Verdana"/>
              </a:rPr>
              <a:t>"age"</a:t>
            </a:r>
            <a:r>
              <a:rPr lang="en" sz="1050">
                <a:solidFill>
                  <a:srgbClr val="666666"/>
                </a:solidFill>
                <a:highlight>
                  <a:srgbClr val="F9F9F9"/>
                </a:highlight>
                <a:latin typeface="Verdana"/>
                <a:ea typeface="Verdana"/>
                <a:cs typeface="Verdana"/>
                <a:sym typeface="Verdana"/>
              </a:rPr>
              <a:t>:</a:t>
            </a:r>
            <a:r>
              <a:rPr lang="en" sz="1050">
                <a:solidFill>
                  <a:schemeClr val="dk1"/>
                </a:solidFill>
                <a:highlight>
                  <a:srgbClr val="F9F9F9"/>
                </a:highlight>
                <a:latin typeface="Verdana"/>
                <a:ea typeface="Verdana"/>
                <a:cs typeface="Verdana"/>
                <a:sym typeface="Verdana"/>
              </a:rPr>
              <a:t> </a:t>
            </a:r>
            <a:r>
              <a:rPr lang="en" sz="1050">
                <a:solidFill>
                  <a:srgbClr val="666666"/>
                </a:solidFill>
                <a:highlight>
                  <a:srgbClr val="F9F9F9"/>
                </a:highlight>
                <a:latin typeface="Verdana"/>
                <a:ea typeface="Verdana"/>
                <a:cs typeface="Verdana"/>
                <a:sym typeface="Verdana"/>
              </a:rPr>
              <a:t>25</a:t>
            </a:r>
            <a:r>
              <a:rPr lang="en" sz="1050">
                <a:solidFill>
                  <a:schemeClr val="dk1"/>
                </a:solidFill>
                <a:highlight>
                  <a:srgbClr val="F9F9F9"/>
                </a:highlight>
                <a:latin typeface="Verdana"/>
                <a:ea typeface="Verdana"/>
                <a:cs typeface="Verdana"/>
                <a:sym typeface="Verdana"/>
              </a:rPr>
              <a:t>,</a:t>
            </a:r>
            <a:br>
              <a:rPr lang="en" sz="1050">
                <a:solidFill>
                  <a:schemeClr val="dk1"/>
                </a:solidFill>
                <a:highlight>
                  <a:srgbClr val="F9F9F9"/>
                </a:highlight>
                <a:latin typeface="Verdana"/>
                <a:ea typeface="Verdana"/>
                <a:cs typeface="Verdana"/>
                <a:sym typeface="Verdana"/>
              </a:rPr>
            </a:br>
            <a:r>
              <a:rPr lang="en" sz="1050">
                <a:solidFill>
                  <a:schemeClr val="dk1"/>
                </a:solidFill>
                <a:highlight>
                  <a:srgbClr val="F9F9F9"/>
                </a:highlight>
                <a:latin typeface="Verdana"/>
                <a:ea typeface="Verdana"/>
                <a:cs typeface="Verdana"/>
                <a:sym typeface="Verdana"/>
              </a:rPr>
              <a:t>  </a:t>
            </a:r>
            <a:r>
              <a:rPr lang="en" sz="1050">
                <a:solidFill>
                  <a:srgbClr val="BA2121"/>
                </a:solidFill>
                <a:highlight>
                  <a:srgbClr val="F9F9F9"/>
                </a:highlight>
                <a:latin typeface="Verdana"/>
                <a:ea typeface="Verdana"/>
                <a:cs typeface="Verdana"/>
                <a:sym typeface="Verdana"/>
              </a:rPr>
              <a:t>"address"</a:t>
            </a:r>
            <a:r>
              <a:rPr lang="en" sz="1050">
                <a:solidFill>
                  <a:srgbClr val="666666"/>
                </a:solidFill>
                <a:highlight>
                  <a:srgbClr val="F9F9F9"/>
                </a:highlight>
                <a:latin typeface="Verdana"/>
                <a:ea typeface="Verdana"/>
                <a:cs typeface="Verdana"/>
                <a:sym typeface="Verdana"/>
              </a:rPr>
              <a:t>:</a:t>
            </a:r>
            <a:r>
              <a:rPr lang="en" sz="1050">
                <a:solidFill>
                  <a:schemeClr val="dk1"/>
                </a:solidFill>
                <a:highlight>
                  <a:srgbClr val="F9F9F9"/>
                </a:highlight>
                <a:latin typeface="Verdana"/>
                <a:ea typeface="Verdana"/>
                <a:cs typeface="Verdana"/>
                <a:sym typeface="Verdana"/>
              </a:rPr>
              <a:t> {</a:t>
            </a:r>
            <a:br>
              <a:rPr lang="en" sz="1050">
                <a:solidFill>
                  <a:schemeClr val="dk1"/>
                </a:solidFill>
                <a:highlight>
                  <a:srgbClr val="F9F9F9"/>
                </a:highlight>
                <a:latin typeface="Verdana"/>
                <a:ea typeface="Verdana"/>
                <a:cs typeface="Verdana"/>
                <a:sym typeface="Verdana"/>
              </a:rPr>
            </a:br>
            <a:r>
              <a:rPr lang="en" sz="1050">
                <a:solidFill>
                  <a:schemeClr val="dk1"/>
                </a:solidFill>
                <a:highlight>
                  <a:srgbClr val="F9F9F9"/>
                </a:highlight>
                <a:latin typeface="Verdana"/>
                <a:ea typeface="Verdana"/>
                <a:cs typeface="Verdana"/>
                <a:sym typeface="Verdana"/>
              </a:rPr>
              <a:t>    </a:t>
            </a:r>
            <a:r>
              <a:rPr lang="en" sz="1050">
                <a:solidFill>
                  <a:srgbClr val="BA2121"/>
                </a:solidFill>
                <a:highlight>
                  <a:srgbClr val="F9F9F9"/>
                </a:highlight>
                <a:latin typeface="Verdana"/>
                <a:ea typeface="Verdana"/>
                <a:cs typeface="Verdana"/>
                <a:sym typeface="Verdana"/>
              </a:rPr>
              <a:t>"streetAddress"</a:t>
            </a:r>
            <a:r>
              <a:rPr lang="en" sz="1050">
                <a:solidFill>
                  <a:srgbClr val="666666"/>
                </a:solidFill>
                <a:highlight>
                  <a:srgbClr val="F9F9F9"/>
                </a:highlight>
                <a:latin typeface="Verdana"/>
                <a:ea typeface="Verdana"/>
                <a:cs typeface="Verdana"/>
                <a:sym typeface="Verdana"/>
              </a:rPr>
              <a:t>:</a:t>
            </a:r>
            <a:r>
              <a:rPr lang="en" sz="1050">
                <a:solidFill>
                  <a:schemeClr val="dk1"/>
                </a:solidFill>
                <a:highlight>
                  <a:srgbClr val="F9F9F9"/>
                </a:highlight>
                <a:latin typeface="Verdana"/>
                <a:ea typeface="Verdana"/>
                <a:cs typeface="Verdana"/>
                <a:sym typeface="Verdana"/>
              </a:rPr>
              <a:t> </a:t>
            </a:r>
            <a:r>
              <a:rPr lang="en" sz="1050">
                <a:solidFill>
                  <a:srgbClr val="BA2121"/>
                </a:solidFill>
                <a:highlight>
                  <a:srgbClr val="F9F9F9"/>
                </a:highlight>
                <a:latin typeface="Verdana"/>
                <a:ea typeface="Verdana"/>
                <a:cs typeface="Verdana"/>
                <a:sym typeface="Verdana"/>
              </a:rPr>
              <a:t>"21 2nd Street"</a:t>
            </a:r>
            <a:r>
              <a:rPr lang="en" sz="1050">
                <a:solidFill>
                  <a:schemeClr val="dk1"/>
                </a:solidFill>
                <a:highlight>
                  <a:srgbClr val="F9F9F9"/>
                </a:highlight>
                <a:latin typeface="Verdana"/>
                <a:ea typeface="Verdana"/>
                <a:cs typeface="Verdana"/>
                <a:sym typeface="Verdana"/>
              </a:rPr>
              <a:t>,</a:t>
            </a:r>
            <a:br>
              <a:rPr lang="en" sz="1050">
                <a:solidFill>
                  <a:schemeClr val="dk1"/>
                </a:solidFill>
                <a:highlight>
                  <a:srgbClr val="F9F9F9"/>
                </a:highlight>
                <a:latin typeface="Verdana"/>
                <a:ea typeface="Verdana"/>
                <a:cs typeface="Verdana"/>
                <a:sym typeface="Verdana"/>
              </a:rPr>
            </a:br>
            <a:r>
              <a:rPr lang="en" sz="1050">
                <a:solidFill>
                  <a:schemeClr val="dk1"/>
                </a:solidFill>
                <a:highlight>
                  <a:srgbClr val="F9F9F9"/>
                </a:highlight>
                <a:latin typeface="Verdana"/>
                <a:ea typeface="Verdana"/>
                <a:cs typeface="Verdana"/>
                <a:sym typeface="Verdana"/>
              </a:rPr>
              <a:t>    </a:t>
            </a:r>
            <a:r>
              <a:rPr lang="en" sz="1050">
                <a:solidFill>
                  <a:srgbClr val="BA2121"/>
                </a:solidFill>
                <a:highlight>
                  <a:srgbClr val="F9F9F9"/>
                </a:highlight>
                <a:latin typeface="Verdana"/>
                <a:ea typeface="Verdana"/>
                <a:cs typeface="Verdana"/>
                <a:sym typeface="Verdana"/>
              </a:rPr>
              <a:t>"city"</a:t>
            </a:r>
            <a:r>
              <a:rPr lang="en" sz="1050">
                <a:solidFill>
                  <a:srgbClr val="666666"/>
                </a:solidFill>
                <a:highlight>
                  <a:srgbClr val="F9F9F9"/>
                </a:highlight>
                <a:latin typeface="Verdana"/>
                <a:ea typeface="Verdana"/>
                <a:cs typeface="Verdana"/>
                <a:sym typeface="Verdana"/>
              </a:rPr>
              <a:t>:</a:t>
            </a:r>
            <a:r>
              <a:rPr lang="en" sz="1050">
                <a:solidFill>
                  <a:schemeClr val="dk1"/>
                </a:solidFill>
                <a:highlight>
                  <a:srgbClr val="F9F9F9"/>
                </a:highlight>
                <a:latin typeface="Verdana"/>
                <a:ea typeface="Verdana"/>
                <a:cs typeface="Verdana"/>
                <a:sym typeface="Verdana"/>
              </a:rPr>
              <a:t> </a:t>
            </a:r>
            <a:r>
              <a:rPr lang="en" sz="1050">
                <a:solidFill>
                  <a:srgbClr val="BA2121"/>
                </a:solidFill>
                <a:highlight>
                  <a:srgbClr val="F9F9F9"/>
                </a:highlight>
                <a:latin typeface="Verdana"/>
                <a:ea typeface="Verdana"/>
                <a:cs typeface="Verdana"/>
                <a:sym typeface="Verdana"/>
              </a:rPr>
              <a:t>"New York"</a:t>
            </a:r>
            <a:r>
              <a:rPr lang="en" sz="1050">
                <a:solidFill>
                  <a:schemeClr val="dk1"/>
                </a:solidFill>
                <a:highlight>
                  <a:srgbClr val="F9F9F9"/>
                </a:highlight>
                <a:latin typeface="Verdana"/>
                <a:ea typeface="Verdana"/>
                <a:cs typeface="Verdana"/>
                <a:sym typeface="Verdana"/>
              </a:rPr>
              <a:t>,</a:t>
            </a:r>
            <a:br>
              <a:rPr lang="en" sz="1050">
                <a:solidFill>
                  <a:schemeClr val="dk1"/>
                </a:solidFill>
                <a:highlight>
                  <a:srgbClr val="F9F9F9"/>
                </a:highlight>
                <a:latin typeface="Verdana"/>
                <a:ea typeface="Verdana"/>
                <a:cs typeface="Verdana"/>
                <a:sym typeface="Verdana"/>
              </a:rPr>
            </a:br>
            <a:r>
              <a:rPr lang="en" sz="1050">
                <a:solidFill>
                  <a:schemeClr val="dk1"/>
                </a:solidFill>
                <a:highlight>
                  <a:srgbClr val="F9F9F9"/>
                </a:highlight>
                <a:latin typeface="Verdana"/>
                <a:ea typeface="Verdana"/>
                <a:cs typeface="Verdana"/>
                <a:sym typeface="Verdana"/>
              </a:rPr>
              <a:t>    </a:t>
            </a:r>
            <a:r>
              <a:rPr lang="en" sz="1050">
                <a:solidFill>
                  <a:srgbClr val="BA2121"/>
                </a:solidFill>
                <a:highlight>
                  <a:srgbClr val="F9F9F9"/>
                </a:highlight>
                <a:latin typeface="Verdana"/>
                <a:ea typeface="Verdana"/>
                <a:cs typeface="Verdana"/>
                <a:sym typeface="Verdana"/>
              </a:rPr>
              <a:t>"state"</a:t>
            </a:r>
            <a:r>
              <a:rPr lang="en" sz="1050">
                <a:solidFill>
                  <a:srgbClr val="666666"/>
                </a:solidFill>
                <a:highlight>
                  <a:srgbClr val="F9F9F9"/>
                </a:highlight>
                <a:latin typeface="Verdana"/>
                <a:ea typeface="Verdana"/>
                <a:cs typeface="Verdana"/>
                <a:sym typeface="Verdana"/>
              </a:rPr>
              <a:t>:</a:t>
            </a:r>
            <a:r>
              <a:rPr lang="en" sz="1050">
                <a:solidFill>
                  <a:schemeClr val="dk1"/>
                </a:solidFill>
                <a:highlight>
                  <a:srgbClr val="F9F9F9"/>
                </a:highlight>
                <a:latin typeface="Verdana"/>
                <a:ea typeface="Verdana"/>
                <a:cs typeface="Verdana"/>
                <a:sym typeface="Verdana"/>
              </a:rPr>
              <a:t> </a:t>
            </a:r>
            <a:r>
              <a:rPr lang="en" sz="1050">
                <a:solidFill>
                  <a:srgbClr val="BA2121"/>
                </a:solidFill>
                <a:highlight>
                  <a:srgbClr val="F9F9F9"/>
                </a:highlight>
                <a:latin typeface="Verdana"/>
                <a:ea typeface="Verdana"/>
                <a:cs typeface="Verdana"/>
                <a:sym typeface="Verdana"/>
              </a:rPr>
              <a:t>"NY"</a:t>
            </a:r>
            <a:r>
              <a:rPr lang="en" sz="1050">
                <a:solidFill>
                  <a:schemeClr val="dk1"/>
                </a:solidFill>
                <a:highlight>
                  <a:srgbClr val="F9F9F9"/>
                </a:highlight>
                <a:latin typeface="Verdana"/>
                <a:ea typeface="Verdana"/>
                <a:cs typeface="Verdana"/>
                <a:sym typeface="Verdana"/>
              </a:rPr>
              <a:t>,</a:t>
            </a:r>
            <a:br>
              <a:rPr lang="en" sz="1050">
                <a:solidFill>
                  <a:schemeClr val="dk1"/>
                </a:solidFill>
                <a:highlight>
                  <a:srgbClr val="F9F9F9"/>
                </a:highlight>
                <a:latin typeface="Verdana"/>
                <a:ea typeface="Verdana"/>
                <a:cs typeface="Verdana"/>
                <a:sym typeface="Verdana"/>
              </a:rPr>
            </a:br>
            <a:r>
              <a:rPr lang="en" sz="1050">
                <a:solidFill>
                  <a:schemeClr val="dk1"/>
                </a:solidFill>
                <a:highlight>
                  <a:srgbClr val="F9F9F9"/>
                </a:highlight>
                <a:latin typeface="Verdana"/>
                <a:ea typeface="Verdana"/>
                <a:cs typeface="Verdana"/>
                <a:sym typeface="Verdana"/>
              </a:rPr>
              <a:t>    </a:t>
            </a:r>
            <a:r>
              <a:rPr lang="en" sz="1050">
                <a:solidFill>
                  <a:srgbClr val="BA2121"/>
                </a:solidFill>
                <a:highlight>
                  <a:srgbClr val="F9F9F9"/>
                </a:highlight>
                <a:latin typeface="Verdana"/>
                <a:ea typeface="Verdana"/>
                <a:cs typeface="Verdana"/>
                <a:sym typeface="Verdana"/>
              </a:rPr>
              <a:t>"postalCode"</a:t>
            </a:r>
            <a:r>
              <a:rPr lang="en" sz="1050">
                <a:solidFill>
                  <a:srgbClr val="666666"/>
                </a:solidFill>
                <a:highlight>
                  <a:srgbClr val="F9F9F9"/>
                </a:highlight>
                <a:latin typeface="Verdana"/>
                <a:ea typeface="Verdana"/>
                <a:cs typeface="Verdana"/>
                <a:sym typeface="Verdana"/>
              </a:rPr>
              <a:t>:</a:t>
            </a:r>
            <a:r>
              <a:rPr lang="en" sz="1050">
                <a:solidFill>
                  <a:schemeClr val="dk1"/>
                </a:solidFill>
                <a:highlight>
                  <a:srgbClr val="F9F9F9"/>
                </a:highlight>
                <a:latin typeface="Verdana"/>
                <a:ea typeface="Verdana"/>
                <a:cs typeface="Verdana"/>
                <a:sym typeface="Verdana"/>
              </a:rPr>
              <a:t> </a:t>
            </a:r>
            <a:r>
              <a:rPr lang="en" sz="1050">
                <a:solidFill>
                  <a:srgbClr val="BA2121"/>
                </a:solidFill>
                <a:highlight>
                  <a:srgbClr val="F9F9F9"/>
                </a:highlight>
                <a:latin typeface="Verdana"/>
                <a:ea typeface="Verdana"/>
                <a:cs typeface="Verdana"/>
                <a:sym typeface="Verdana"/>
              </a:rPr>
              <a:t>"10021-3100"</a:t>
            </a:r>
            <a:r>
              <a:rPr lang="en" sz="1050">
                <a:solidFill>
                  <a:schemeClr val="dk1"/>
                </a:solidFill>
                <a:highlight>
                  <a:srgbClr val="F9F9F9"/>
                </a:highlight>
                <a:latin typeface="Verdana"/>
                <a:ea typeface="Verdana"/>
                <a:cs typeface="Verdana"/>
                <a:sym typeface="Verdana"/>
              </a:rPr>
              <a:t/>
            </a:r>
            <a:br>
              <a:rPr lang="en" sz="1050">
                <a:solidFill>
                  <a:schemeClr val="dk1"/>
                </a:solidFill>
                <a:highlight>
                  <a:srgbClr val="F9F9F9"/>
                </a:highlight>
                <a:latin typeface="Verdana"/>
                <a:ea typeface="Verdana"/>
                <a:cs typeface="Verdana"/>
                <a:sym typeface="Verdana"/>
              </a:rPr>
            </a:br>
            <a:r>
              <a:rPr lang="en" sz="1050">
                <a:solidFill>
                  <a:schemeClr val="dk1"/>
                </a:solidFill>
                <a:highlight>
                  <a:srgbClr val="F9F9F9"/>
                </a:highlight>
                <a:latin typeface="Verdana"/>
                <a:ea typeface="Verdana"/>
                <a:cs typeface="Verdana"/>
                <a:sym typeface="Verdana"/>
              </a:rPr>
              <a:t>  },</a:t>
            </a:r>
            <a:br>
              <a:rPr lang="en" sz="1050">
                <a:solidFill>
                  <a:schemeClr val="dk1"/>
                </a:solidFill>
                <a:highlight>
                  <a:srgbClr val="F9F9F9"/>
                </a:highlight>
                <a:latin typeface="Verdana"/>
                <a:ea typeface="Verdana"/>
                <a:cs typeface="Verdana"/>
                <a:sym typeface="Verdana"/>
              </a:rPr>
            </a:br>
            <a:r>
              <a:rPr lang="en" sz="1050">
                <a:solidFill>
                  <a:schemeClr val="dk1"/>
                </a:solidFill>
                <a:highlight>
                  <a:srgbClr val="F9F9F9"/>
                </a:highlight>
                <a:latin typeface="Verdana"/>
                <a:ea typeface="Verdana"/>
                <a:cs typeface="Verdana"/>
                <a:sym typeface="Verdana"/>
              </a:rPr>
              <a:t>  </a:t>
            </a:r>
            <a:r>
              <a:rPr lang="en" sz="1050">
                <a:solidFill>
                  <a:srgbClr val="BA2121"/>
                </a:solidFill>
                <a:highlight>
                  <a:srgbClr val="F9F9F9"/>
                </a:highlight>
                <a:latin typeface="Verdana"/>
                <a:ea typeface="Verdana"/>
                <a:cs typeface="Verdana"/>
                <a:sym typeface="Verdana"/>
              </a:rPr>
              <a:t>"phoneNumbers"</a:t>
            </a:r>
            <a:r>
              <a:rPr lang="en" sz="1050">
                <a:solidFill>
                  <a:srgbClr val="666666"/>
                </a:solidFill>
                <a:highlight>
                  <a:srgbClr val="F9F9F9"/>
                </a:highlight>
                <a:latin typeface="Verdana"/>
                <a:ea typeface="Verdana"/>
                <a:cs typeface="Verdana"/>
                <a:sym typeface="Verdana"/>
              </a:rPr>
              <a:t>:</a:t>
            </a:r>
            <a:r>
              <a:rPr lang="en" sz="1050">
                <a:solidFill>
                  <a:schemeClr val="dk1"/>
                </a:solidFill>
                <a:highlight>
                  <a:srgbClr val="F9F9F9"/>
                </a:highlight>
                <a:latin typeface="Verdana"/>
                <a:ea typeface="Verdana"/>
                <a:cs typeface="Verdana"/>
                <a:sym typeface="Verdana"/>
              </a:rPr>
              <a:t> [</a:t>
            </a:r>
            <a:br>
              <a:rPr lang="en" sz="1050">
                <a:solidFill>
                  <a:schemeClr val="dk1"/>
                </a:solidFill>
                <a:highlight>
                  <a:srgbClr val="F9F9F9"/>
                </a:highlight>
                <a:latin typeface="Verdana"/>
                <a:ea typeface="Verdana"/>
                <a:cs typeface="Verdana"/>
                <a:sym typeface="Verdana"/>
              </a:rPr>
            </a:br>
            <a:r>
              <a:rPr lang="en" sz="1050">
                <a:solidFill>
                  <a:schemeClr val="dk1"/>
                </a:solidFill>
                <a:highlight>
                  <a:srgbClr val="F9F9F9"/>
                </a:highlight>
                <a:latin typeface="Verdana"/>
                <a:ea typeface="Verdana"/>
                <a:cs typeface="Verdana"/>
                <a:sym typeface="Verdana"/>
              </a:rPr>
              <a:t>    {</a:t>
            </a:r>
            <a:br>
              <a:rPr lang="en" sz="1050">
                <a:solidFill>
                  <a:schemeClr val="dk1"/>
                </a:solidFill>
                <a:highlight>
                  <a:srgbClr val="F9F9F9"/>
                </a:highlight>
                <a:latin typeface="Verdana"/>
                <a:ea typeface="Verdana"/>
                <a:cs typeface="Verdana"/>
                <a:sym typeface="Verdana"/>
              </a:rPr>
            </a:br>
            <a:r>
              <a:rPr lang="en" sz="1050">
                <a:solidFill>
                  <a:schemeClr val="dk1"/>
                </a:solidFill>
                <a:highlight>
                  <a:srgbClr val="F9F9F9"/>
                </a:highlight>
                <a:latin typeface="Verdana"/>
                <a:ea typeface="Verdana"/>
                <a:cs typeface="Verdana"/>
                <a:sym typeface="Verdana"/>
              </a:rPr>
              <a:t>      </a:t>
            </a:r>
            <a:r>
              <a:rPr lang="en" sz="1050">
                <a:solidFill>
                  <a:srgbClr val="BA2121"/>
                </a:solidFill>
                <a:highlight>
                  <a:srgbClr val="F9F9F9"/>
                </a:highlight>
                <a:latin typeface="Verdana"/>
                <a:ea typeface="Verdana"/>
                <a:cs typeface="Verdana"/>
                <a:sym typeface="Verdana"/>
              </a:rPr>
              <a:t>"type"</a:t>
            </a:r>
            <a:r>
              <a:rPr lang="en" sz="1050">
                <a:solidFill>
                  <a:srgbClr val="666666"/>
                </a:solidFill>
                <a:highlight>
                  <a:srgbClr val="F9F9F9"/>
                </a:highlight>
                <a:latin typeface="Verdana"/>
                <a:ea typeface="Verdana"/>
                <a:cs typeface="Verdana"/>
                <a:sym typeface="Verdana"/>
              </a:rPr>
              <a:t>:</a:t>
            </a:r>
            <a:r>
              <a:rPr lang="en" sz="1050">
                <a:solidFill>
                  <a:schemeClr val="dk1"/>
                </a:solidFill>
                <a:highlight>
                  <a:srgbClr val="F9F9F9"/>
                </a:highlight>
                <a:latin typeface="Verdana"/>
                <a:ea typeface="Verdana"/>
                <a:cs typeface="Verdana"/>
                <a:sym typeface="Verdana"/>
              </a:rPr>
              <a:t> </a:t>
            </a:r>
            <a:r>
              <a:rPr lang="en" sz="1050">
                <a:solidFill>
                  <a:srgbClr val="BA2121"/>
                </a:solidFill>
                <a:highlight>
                  <a:srgbClr val="F9F9F9"/>
                </a:highlight>
                <a:latin typeface="Verdana"/>
                <a:ea typeface="Verdana"/>
                <a:cs typeface="Verdana"/>
                <a:sym typeface="Verdana"/>
              </a:rPr>
              <a:t>"home"</a:t>
            </a:r>
            <a:r>
              <a:rPr lang="en" sz="1050">
                <a:solidFill>
                  <a:schemeClr val="dk1"/>
                </a:solidFill>
                <a:highlight>
                  <a:srgbClr val="F9F9F9"/>
                </a:highlight>
                <a:latin typeface="Verdana"/>
                <a:ea typeface="Verdana"/>
                <a:cs typeface="Verdana"/>
                <a:sym typeface="Verdana"/>
              </a:rPr>
              <a:t>,</a:t>
            </a:r>
            <a:br>
              <a:rPr lang="en" sz="1050">
                <a:solidFill>
                  <a:schemeClr val="dk1"/>
                </a:solidFill>
                <a:highlight>
                  <a:srgbClr val="F9F9F9"/>
                </a:highlight>
                <a:latin typeface="Verdana"/>
                <a:ea typeface="Verdana"/>
                <a:cs typeface="Verdana"/>
                <a:sym typeface="Verdana"/>
              </a:rPr>
            </a:br>
            <a:r>
              <a:rPr lang="en" sz="1050">
                <a:solidFill>
                  <a:schemeClr val="dk1"/>
                </a:solidFill>
                <a:highlight>
                  <a:srgbClr val="F9F9F9"/>
                </a:highlight>
                <a:latin typeface="Verdana"/>
                <a:ea typeface="Verdana"/>
                <a:cs typeface="Verdana"/>
                <a:sym typeface="Verdana"/>
              </a:rPr>
              <a:t>      </a:t>
            </a:r>
            <a:r>
              <a:rPr lang="en" sz="1050">
                <a:solidFill>
                  <a:srgbClr val="BA2121"/>
                </a:solidFill>
                <a:highlight>
                  <a:srgbClr val="F9F9F9"/>
                </a:highlight>
                <a:latin typeface="Verdana"/>
                <a:ea typeface="Verdana"/>
                <a:cs typeface="Verdana"/>
                <a:sym typeface="Verdana"/>
              </a:rPr>
              <a:t>"number"</a:t>
            </a:r>
            <a:r>
              <a:rPr lang="en" sz="1050">
                <a:solidFill>
                  <a:srgbClr val="666666"/>
                </a:solidFill>
                <a:highlight>
                  <a:srgbClr val="F9F9F9"/>
                </a:highlight>
                <a:latin typeface="Verdana"/>
                <a:ea typeface="Verdana"/>
                <a:cs typeface="Verdana"/>
                <a:sym typeface="Verdana"/>
              </a:rPr>
              <a:t>:</a:t>
            </a:r>
            <a:r>
              <a:rPr lang="en" sz="1050">
                <a:solidFill>
                  <a:schemeClr val="dk1"/>
                </a:solidFill>
                <a:highlight>
                  <a:srgbClr val="F9F9F9"/>
                </a:highlight>
                <a:latin typeface="Verdana"/>
                <a:ea typeface="Verdana"/>
                <a:cs typeface="Verdana"/>
                <a:sym typeface="Verdana"/>
              </a:rPr>
              <a:t> </a:t>
            </a:r>
            <a:r>
              <a:rPr lang="en" sz="1050">
                <a:solidFill>
                  <a:srgbClr val="BA2121"/>
                </a:solidFill>
                <a:highlight>
                  <a:srgbClr val="F9F9F9"/>
                </a:highlight>
                <a:latin typeface="Verdana"/>
                <a:ea typeface="Verdana"/>
                <a:cs typeface="Verdana"/>
                <a:sym typeface="Verdana"/>
              </a:rPr>
              <a:t>"212 555-1234"</a:t>
            </a:r>
            <a:r>
              <a:rPr lang="en" sz="1050">
                <a:solidFill>
                  <a:schemeClr val="dk1"/>
                </a:solidFill>
                <a:highlight>
                  <a:srgbClr val="F9F9F9"/>
                </a:highlight>
                <a:latin typeface="Verdana"/>
                <a:ea typeface="Verdana"/>
                <a:cs typeface="Verdana"/>
                <a:sym typeface="Verdana"/>
              </a:rPr>
              <a:t/>
            </a:r>
            <a:br>
              <a:rPr lang="en" sz="1050">
                <a:solidFill>
                  <a:schemeClr val="dk1"/>
                </a:solidFill>
                <a:highlight>
                  <a:srgbClr val="F9F9F9"/>
                </a:highlight>
                <a:latin typeface="Verdana"/>
                <a:ea typeface="Verdana"/>
                <a:cs typeface="Verdana"/>
                <a:sym typeface="Verdana"/>
              </a:rPr>
            </a:br>
            <a:r>
              <a:rPr lang="en" sz="1050">
                <a:solidFill>
                  <a:schemeClr val="dk1"/>
                </a:solidFill>
                <a:highlight>
                  <a:srgbClr val="F9F9F9"/>
                </a:highlight>
                <a:latin typeface="Verdana"/>
                <a:ea typeface="Verdana"/>
                <a:cs typeface="Verdana"/>
                <a:sym typeface="Verdana"/>
              </a:rPr>
              <a:t>    },</a:t>
            </a:r>
            <a:br>
              <a:rPr lang="en" sz="1050">
                <a:solidFill>
                  <a:schemeClr val="dk1"/>
                </a:solidFill>
                <a:highlight>
                  <a:srgbClr val="F9F9F9"/>
                </a:highlight>
                <a:latin typeface="Verdana"/>
                <a:ea typeface="Verdana"/>
                <a:cs typeface="Verdana"/>
                <a:sym typeface="Verdana"/>
              </a:rPr>
            </a:br>
            <a:r>
              <a:rPr lang="en" sz="1050">
                <a:solidFill>
                  <a:schemeClr val="dk1"/>
                </a:solidFill>
                <a:highlight>
                  <a:srgbClr val="F9F9F9"/>
                </a:highlight>
                <a:latin typeface="Verdana"/>
                <a:ea typeface="Verdana"/>
                <a:cs typeface="Verdana"/>
                <a:sym typeface="Verdana"/>
              </a:rPr>
              <a:t>    {</a:t>
            </a:r>
            <a:br>
              <a:rPr lang="en" sz="1050">
                <a:solidFill>
                  <a:schemeClr val="dk1"/>
                </a:solidFill>
                <a:highlight>
                  <a:srgbClr val="F9F9F9"/>
                </a:highlight>
                <a:latin typeface="Verdana"/>
                <a:ea typeface="Verdana"/>
                <a:cs typeface="Verdana"/>
                <a:sym typeface="Verdana"/>
              </a:rPr>
            </a:br>
            <a:r>
              <a:rPr lang="en" sz="1050">
                <a:solidFill>
                  <a:schemeClr val="dk1"/>
                </a:solidFill>
                <a:highlight>
                  <a:srgbClr val="F9F9F9"/>
                </a:highlight>
                <a:latin typeface="Verdana"/>
                <a:ea typeface="Verdana"/>
                <a:cs typeface="Verdana"/>
                <a:sym typeface="Verdana"/>
              </a:rPr>
              <a:t>      </a:t>
            </a:r>
            <a:r>
              <a:rPr lang="en" sz="1050">
                <a:solidFill>
                  <a:srgbClr val="BA2121"/>
                </a:solidFill>
                <a:highlight>
                  <a:srgbClr val="F9F9F9"/>
                </a:highlight>
                <a:latin typeface="Verdana"/>
                <a:ea typeface="Verdana"/>
                <a:cs typeface="Verdana"/>
                <a:sym typeface="Verdana"/>
              </a:rPr>
              <a:t>"type"</a:t>
            </a:r>
            <a:r>
              <a:rPr lang="en" sz="1050">
                <a:solidFill>
                  <a:srgbClr val="666666"/>
                </a:solidFill>
                <a:highlight>
                  <a:srgbClr val="F9F9F9"/>
                </a:highlight>
                <a:latin typeface="Verdana"/>
                <a:ea typeface="Verdana"/>
                <a:cs typeface="Verdana"/>
                <a:sym typeface="Verdana"/>
              </a:rPr>
              <a:t>:</a:t>
            </a:r>
            <a:r>
              <a:rPr lang="en" sz="1050">
                <a:solidFill>
                  <a:schemeClr val="dk1"/>
                </a:solidFill>
                <a:highlight>
                  <a:srgbClr val="F9F9F9"/>
                </a:highlight>
                <a:latin typeface="Verdana"/>
                <a:ea typeface="Verdana"/>
                <a:cs typeface="Verdana"/>
                <a:sym typeface="Verdana"/>
              </a:rPr>
              <a:t> </a:t>
            </a:r>
            <a:r>
              <a:rPr lang="en" sz="1050">
                <a:solidFill>
                  <a:srgbClr val="BA2121"/>
                </a:solidFill>
                <a:highlight>
                  <a:srgbClr val="F9F9F9"/>
                </a:highlight>
                <a:latin typeface="Verdana"/>
                <a:ea typeface="Verdana"/>
                <a:cs typeface="Verdana"/>
                <a:sym typeface="Verdana"/>
              </a:rPr>
              <a:t>"office"</a:t>
            </a:r>
            <a:r>
              <a:rPr lang="en" sz="1050">
                <a:solidFill>
                  <a:schemeClr val="dk1"/>
                </a:solidFill>
                <a:highlight>
                  <a:srgbClr val="F9F9F9"/>
                </a:highlight>
                <a:latin typeface="Verdana"/>
                <a:ea typeface="Verdana"/>
                <a:cs typeface="Verdana"/>
                <a:sym typeface="Verdana"/>
              </a:rPr>
              <a:t>,</a:t>
            </a:r>
            <a:br>
              <a:rPr lang="en" sz="1050">
                <a:solidFill>
                  <a:schemeClr val="dk1"/>
                </a:solidFill>
                <a:highlight>
                  <a:srgbClr val="F9F9F9"/>
                </a:highlight>
                <a:latin typeface="Verdana"/>
                <a:ea typeface="Verdana"/>
                <a:cs typeface="Verdana"/>
                <a:sym typeface="Verdana"/>
              </a:rPr>
            </a:br>
            <a:r>
              <a:rPr lang="en" sz="1050">
                <a:solidFill>
                  <a:schemeClr val="dk1"/>
                </a:solidFill>
                <a:highlight>
                  <a:srgbClr val="F9F9F9"/>
                </a:highlight>
                <a:latin typeface="Verdana"/>
                <a:ea typeface="Verdana"/>
                <a:cs typeface="Verdana"/>
                <a:sym typeface="Verdana"/>
              </a:rPr>
              <a:t>      </a:t>
            </a:r>
            <a:r>
              <a:rPr lang="en" sz="1050">
                <a:solidFill>
                  <a:srgbClr val="BA2121"/>
                </a:solidFill>
                <a:highlight>
                  <a:srgbClr val="F9F9F9"/>
                </a:highlight>
                <a:latin typeface="Verdana"/>
                <a:ea typeface="Verdana"/>
                <a:cs typeface="Verdana"/>
                <a:sym typeface="Verdana"/>
              </a:rPr>
              <a:t>"number"</a:t>
            </a:r>
            <a:r>
              <a:rPr lang="en" sz="1050">
                <a:solidFill>
                  <a:srgbClr val="666666"/>
                </a:solidFill>
                <a:highlight>
                  <a:srgbClr val="F9F9F9"/>
                </a:highlight>
                <a:latin typeface="Verdana"/>
                <a:ea typeface="Verdana"/>
                <a:cs typeface="Verdana"/>
                <a:sym typeface="Verdana"/>
              </a:rPr>
              <a:t>:</a:t>
            </a:r>
            <a:r>
              <a:rPr lang="en" sz="1050">
                <a:solidFill>
                  <a:schemeClr val="dk1"/>
                </a:solidFill>
                <a:highlight>
                  <a:srgbClr val="F9F9F9"/>
                </a:highlight>
                <a:latin typeface="Verdana"/>
                <a:ea typeface="Verdana"/>
                <a:cs typeface="Verdana"/>
                <a:sym typeface="Verdana"/>
              </a:rPr>
              <a:t> </a:t>
            </a:r>
            <a:r>
              <a:rPr lang="en" sz="1050">
                <a:solidFill>
                  <a:srgbClr val="BA2121"/>
                </a:solidFill>
                <a:highlight>
                  <a:srgbClr val="F9F9F9"/>
                </a:highlight>
                <a:latin typeface="Verdana"/>
                <a:ea typeface="Verdana"/>
                <a:cs typeface="Verdana"/>
                <a:sym typeface="Verdana"/>
              </a:rPr>
              <a:t>"646 555-4567"</a:t>
            </a:r>
            <a:r>
              <a:rPr lang="en" sz="1050">
                <a:solidFill>
                  <a:schemeClr val="dk1"/>
                </a:solidFill>
                <a:highlight>
                  <a:srgbClr val="F9F9F9"/>
                </a:highlight>
                <a:latin typeface="Verdana"/>
                <a:ea typeface="Verdana"/>
                <a:cs typeface="Verdana"/>
                <a:sym typeface="Verdana"/>
              </a:rPr>
              <a:t/>
            </a:r>
            <a:br>
              <a:rPr lang="en" sz="1050">
                <a:solidFill>
                  <a:schemeClr val="dk1"/>
                </a:solidFill>
                <a:highlight>
                  <a:srgbClr val="F9F9F9"/>
                </a:highlight>
                <a:latin typeface="Verdana"/>
                <a:ea typeface="Verdana"/>
                <a:cs typeface="Verdana"/>
                <a:sym typeface="Verdana"/>
              </a:rPr>
            </a:br>
            <a:r>
              <a:rPr lang="en" sz="1050">
                <a:solidFill>
                  <a:schemeClr val="dk1"/>
                </a:solidFill>
                <a:highlight>
                  <a:srgbClr val="F9F9F9"/>
                </a:highlight>
                <a:latin typeface="Verdana"/>
                <a:ea typeface="Verdana"/>
                <a:cs typeface="Verdana"/>
                <a:sym typeface="Verdana"/>
              </a:rPr>
              <a:t>    }</a:t>
            </a:r>
            <a:br>
              <a:rPr lang="en" sz="1050">
                <a:solidFill>
                  <a:schemeClr val="dk1"/>
                </a:solidFill>
                <a:highlight>
                  <a:srgbClr val="F9F9F9"/>
                </a:highlight>
                <a:latin typeface="Verdana"/>
                <a:ea typeface="Verdana"/>
                <a:cs typeface="Verdana"/>
                <a:sym typeface="Verdana"/>
              </a:rPr>
            </a:br>
            <a:r>
              <a:rPr lang="en" sz="1050">
                <a:solidFill>
                  <a:schemeClr val="dk1"/>
                </a:solidFill>
                <a:highlight>
                  <a:srgbClr val="F9F9F9"/>
                </a:highlight>
                <a:latin typeface="Verdana"/>
                <a:ea typeface="Verdana"/>
                <a:cs typeface="Verdana"/>
                <a:sym typeface="Verdana"/>
              </a:rPr>
              <a:t>  ],</a:t>
            </a:r>
            <a:br>
              <a:rPr lang="en" sz="1050">
                <a:solidFill>
                  <a:schemeClr val="dk1"/>
                </a:solidFill>
                <a:highlight>
                  <a:srgbClr val="F9F9F9"/>
                </a:highlight>
                <a:latin typeface="Verdana"/>
                <a:ea typeface="Verdana"/>
                <a:cs typeface="Verdana"/>
                <a:sym typeface="Verdana"/>
              </a:rPr>
            </a:br>
            <a:r>
              <a:rPr lang="en" sz="1050">
                <a:solidFill>
                  <a:schemeClr val="dk1"/>
                </a:solidFill>
                <a:highlight>
                  <a:srgbClr val="F9F9F9"/>
                </a:highlight>
                <a:latin typeface="Verdana"/>
                <a:ea typeface="Verdana"/>
                <a:cs typeface="Verdana"/>
                <a:sym typeface="Verdana"/>
              </a:rPr>
              <a:t>  </a:t>
            </a:r>
            <a:r>
              <a:rPr lang="en" sz="1050">
                <a:solidFill>
                  <a:srgbClr val="BA2121"/>
                </a:solidFill>
                <a:highlight>
                  <a:srgbClr val="F9F9F9"/>
                </a:highlight>
                <a:latin typeface="Verdana"/>
                <a:ea typeface="Verdana"/>
                <a:cs typeface="Verdana"/>
                <a:sym typeface="Verdana"/>
              </a:rPr>
              <a:t>"children"</a:t>
            </a:r>
            <a:r>
              <a:rPr lang="en" sz="1050">
                <a:solidFill>
                  <a:srgbClr val="666666"/>
                </a:solidFill>
                <a:highlight>
                  <a:srgbClr val="F9F9F9"/>
                </a:highlight>
                <a:latin typeface="Verdana"/>
                <a:ea typeface="Verdana"/>
                <a:cs typeface="Verdana"/>
                <a:sym typeface="Verdana"/>
              </a:rPr>
              <a:t>:</a:t>
            </a:r>
            <a:r>
              <a:rPr lang="en" sz="1050">
                <a:solidFill>
                  <a:schemeClr val="dk1"/>
                </a:solidFill>
                <a:highlight>
                  <a:srgbClr val="F9F9F9"/>
                </a:highlight>
                <a:latin typeface="Verdana"/>
                <a:ea typeface="Verdana"/>
                <a:cs typeface="Verdana"/>
                <a:sym typeface="Verdana"/>
              </a:rPr>
              <a:t> [],</a:t>
            </a:r>
            <a:br>
              <a:rPr lang="en" sz="1050">
                <a:solidFill>
                  <a:schemeClr val="dk1"/>
                </a:solidFill>
                <a:highlight>
                  <a:srgbClr val="F9F9F9"/>
                </a:highlight>
                <a:latin typeface="Verdana"/>
                <a:ea typeface="Verdana"/>
                <a:cs typeface="Verdana"/>
                <a:sym typeface="Verdana"/>
              </a:rPr>
            </a:br>
            <a:r>
              <a:rPr lang="en" sz="1050">
                <a:solidFill>
                  <a:schemeClr val="dk1"/>
                </a:solidFill>
                <a:highlight>
                  <a:srgbClr val="F9F9F9"/>
                </a:highlight>
                <a:latin typeface="Verdana"/>
                <a:ea typeface="Verdana"/>
                <a:cs typeface="Verdana"/>
                <a:sym typeface="Verdana"/>
              </a:rPr>
              <a:t>  </a:t>
            </a:r>
            <a:r>
              <a:rPr lang="en" sz="1050">
                <a:solidFill>
                  <a:srgbClr val="BA2121"/>
                </a:solidFill>
                <a:highlight>
                  <a:srgbClr val="F9F9F9"/>
                </a:highlight>
                <a:latin typeface="Verdana"/>
                <a:ea typeface="Verdana"/>
                <a:cs typeface="Verdana"/>
                <a:sym typeface="Verdana"/>
              </a:rPr>
              <a:t>"spouse"</a:t>
            </a:r>
            <a:r>
              <a:rPr lang="en" sz="1050">
                <a:solidFill>
                  <a:srgbClr val="666666"/>
                </a:solidFill>
                <a:highlight>
                  <a:srgbClr val="F9F9F9"/>
                </a:highlight>
                <a:latin typeface="Verdana"/>
                <a:ea typeface="Verdana"/>
                <a:cs typeface="Verdana"/>
                <a:sym typeface="Verdana"/>
              </a:rPr>
              <a:t>:</a:t>
            </a:r>
            <a:r>
              <a:rPr lang="en" sz="1050">
                <a:solidFill>
                  <a:schemeClr val="dk1"/>
                </a:solidFill>
                <a:highlight>
                  <a:srgbClr val="F9F9F9"/>
                </a:highlight>
                <a:latin typeface="Verdana"/>
                <a:ea typeface="Verdana"/>
                <a:cs typeface="Verdana"/>
                <a:sym typeface="Verdana"/>
              </a:rPr>
              <a:t> </a:t>
            </a:r>
            <a:r>
              <a:rPr lang="en" sz="1050" b="1">
                <a:solidFill>
                  <a:srgbClr val="008000"/>
                </a:solidFill>
                <a:highlight>
                  <a:srgbClr val="F9F9F9"/>
                </a:highlight>
                <a:latin typeface="Verdana"/>
                <a:ea typeface="Verdana"/>
                <a:cs typeface="Verdana"/>
                <a:sym typeface="Verdana"/>
              </a:rPr>
              <a:t>null</a:t>
            </a:r>
            <a:r>
              <a:rPr lang="en" sz="1050">
                <a:solidFill>
                  <a:schemeClr val="dk1"/>
                </a:solidFill>
                <a:highlight>
                  <a:srgbClr val="F9F9F9"/>
                </a:highlight>
                <a:latin typeface="Verdana"/>
                <a:ea typeface="Verdana"/>
                <a:cs typeface="Verdana"/>
                <a:sym typeface="Verdana"/>
              </a:rPr>
              <a:t/>
            </a:r>
            <a:br>
              <a:rPr lang="en" sz="1050">
                <a:solidFill>
                  <a:schemeClr val="dk1"/>
                </a:solidFill>
                <a:highlight>
                  <a:srgbClr val="F9F9F9"/>
                </a:highlight>
                <a:latin typeface="Verdana"/>
                <a:ea typeface="Verdana"/>
                <a:cs typeface="Verdana"/>
                <a:sym typeface="Verdana"/>
              </a:rPr>
            </a:br>
            <a:r>
              <a:rPr lang="en" sz="1050">
                <a:solidFill>
                  <a:schemeClr val="dk1"/>
                </a:solidFill>
                <a:highlight>
                  <a:srgbClr val="F9F9F9"/>
                </a:highlight>
                <a:latin typeface="Verdana"/>
                <a:ea typeface="Verdana"/>
                <a:cs typeface="Verdana"/>
                <a:sym typeface="Verdana"/>
              </a:rPr>
              <a:t>}</a:t>
            </a:r>
            <a:endParaRPr sz="1050">
              <a:solidFill>
                <a:schemeClr val="dk1"/>
              </a:solidFill>
              <a:highlight>
                <a:srgbClr val="F9F9F9"/>
              </a:highlight>
              <a:latin typeface="Verdana"/>
              <a:ea typeface="Verdana"/>
              <a:cs typeface="Verdana"/>
              <a:sym typeface="Verdana"/>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147298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1"/>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Scraping</a:t>
            </a:r>
            <a:endParaRPr/>
          </a:p>
          <a:p>
            <a:pPr marL="457200" lvl="0" indent="-317500" algn="l" rtl="0">
              <a:spcBef>
                <a:spcPts val="0"/>
              </a:spcBef>
              <a:spcAft>
                <a:spcPts val="0"/>
              </a:spcAft>
              <a:buSzPts val="1400"/>
              <a:buChar char="●"/>
            </a:pPr>
            <a:r>
              <a:rPr lang="en"/>
              <a:t>HTTP</a:t>
            </a:r>
            <a:endParaRPr/>
          </a:p>
          <a:p>
            <a:pPr marL="457200" lvl="0" indent="-317500" algn="l" rtl="0">
              <a:spcBef>
                <a:spcPts val="0"/>
              </a:spcBef>
              <a:spcAft>
                <a:spcPts val="0"/>
              </a:spcAft>
              <a:buSzPts val="1400"/>
              <a:buChar char="●"/>
            </a:pPr>
            <a:r>
              <a:rPr lang="en"/>
              <a:t>HTML</a:t>
            </a:r>
            <a:endParaRPr/>
          </a:p>
          <a:p>
            <a:pPr marL="457200" lvl="0" indent="-317500" algn="l" rtl="0">
              <a:spcBef>
                <a:spcPts val="0"/>
              </a:spcBef>
              <a:spcAft>
                <a:spcPts val="0"/>
              </a:spcAft>
              <a:buSzPts val="1400"/>
              <a:buChar char="●"/>
            </a:pPr>
            <a:r>
              <a:rPr lang="en"/>
              <a:t>Parsing</a:t>
            </a:r>
            <a:endParaRPr/>
          </a:p>
          <a:p>
            <a:pPr marL="457200" lvl="0" indent="-317500" algn="l" rtl="0">
              <a:spcBef>
                <a:spcPts val="0"/>
              </a:spcBef>
              <a:spcAft>
                <a:spcPts val="0"/>
              </a:spcAft>
              <a:buSzPts val="1400"/>
              <a:buChar char="●"/>
            </a:pPr>
            <a:r>
              <a:rPr lang="en"/>
              <a:t>JSON</a:t>
            </a:r>
            <a:endParaRPr/>
          </a:p>
          <a:p>
            <a:pPr marL="457200" lvl="0" indent="-317500" algn="l" rtl="0">
              <a:spcBef>
                <a:spcPts val="0"/>
              </a:spcBef>
              <a:spcAft>
                <a:spcPts val="0"/>
              </a:spcAft>
              <a:buSzPts val="1400"/>
              <a:buChar char="●"/>
            </a:pPr>
            <a:r>
              <a:rPr lang="en"/>
              <a:t>Crawling</a:t>
            </a:r>
            <a:endParaRPr/>
          </a:p>
          <a:p>
            <a:pPr marL="457200" lvl="0" indent="-317500" algn="l" rtl="0">
              <a:spcBef>
                <a:spcPts val="0"/>
              </a:spcBef>
              <a:spcAft>
                <a:spcPts val="0"/>
              </a:spcAft>
              <a:buSzPts val="1400"/>
              <a:buChar char="●"/>
            </a:pPr>
            <a:r>
              <a:rPr lang="en" b="1"/>
              <a:t>API</a:t>
            </a:r>
            <a:r>
              <a:rPr lang="en"/>
              <a:t/>
            </a:r>
            <a:br>
              <a:rPr lang="en"/>
            </a:br>
            <a:r>
              <a:rPr lang="en" i="1"/>
              <a:t>Application Programming Interface</a:t>
            </a:r>
            <a:endParaRPr i="1"/>
          </a:p>
          <a:p>
            <a:pPr marL="0" lvl="0" indent="0" algn="l" rtl="0">
              <a:spcBef>
                <a:spcPts val="1600"/>
              </a:spcBef>
              <a:spcAft>
                <a:spcPts val="1600"/>
              </a:spcAft>
              <a:buNone/>
            </a:pPr>
            <a:r>
              <a:rPr lang="en"/>
              <a:t>A set of rules and protocols used to build a software application.  In the context of Web Scraping an API is a method used to gather clean data from a website (i.e. data that is not wrapped in HTML, Javascript, bound in HTTP, etc.)</a:t>
            </a:r>
            <a:endParaRPr sz="800"/>
          </a:p>
        </p:txBody>
      </p:sp>
      <p:sp>
        <p:nvSpPr>
          <p:cNvPr id="179" name="Google Shape;17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Definitions</a:t>
            </a:r>
            <a:endParaRPr/>
          </a:p>
        </p:txBody>
      </p:sp>
      <p:sp>
        <p:nvSpPr>
          <p:cNvPr id="180" name="Google Shape;180;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pic>
        <p:nvPicPr>
          <p:cNvPr id="181" name="Google Shape;181;p31" descr="8692704103_ae4cd86d81_n.jpg">
            <a:hlinkClick r:id="rId3"/>
          </p:cNvPr>
          <p:cNvPicPr preferRelativeResize="0"/>
          <p:nvPr/>
        </p:nvPicPr>
        <p:blipFill>
          <a:blip r:embed="rId4">
            <a:alphaModFix/>
          </a:blip>
          <a:stretch>
            <a:fillRect/>
          </a:stretch>
        </p:blipFill>
        <p:spPr>
          <a:xfrm>
            <a:off x="5424450" y="1017725"/>
            <a:ext cx="3048000" cy="2457450"/>
          </a:xfrm>
          <a:prstGeom prst="rect">
            <a:avLst/>
          </a:prstGeom>
          <a:noFill/>
          <a:ln>
            <a:noFill/>
          </a:ln>
        </p:spPr>
      </p:pic>
      <p:sp>
        <p:nvSpPr>
          <p:cNvPr id="182" name="Google Shape;182;p31"/>
          <p:cNvSpPr txBox="1"/>
          <p:nvPr/>
        </p:nvSpPr>
        <p:spPr>
          <a:xfrm>
            <a:off x="6088950" y="3142775"/>
            <a:ext cx="2383500" cy="332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600"/>
              <a:t>Image by </a:t>
            </a:r>
            <a:r>
              <a:rPr lang="en" sz="600" u="sng">
                <a:solidFill>
                  <a:schemeClr val="hlink"/>
                </a:solidFill>
                <a:hlinkClick r:id="rId5"/>
              </a:rPr>
              <a:t>Tsahi Levent-Levi</a:t>
            </a:r>
            <a:endParaRPr sz="600"/>
          </a:p>
        </p:txBody>
      </p:sp>
    </p:spTree>
    <p:extLst>
      <p:ext uri="{BB962C8B-B14F-4D97-AF65-F5344CB8AC3E}">
        <p14:creationId xmlns:p14="http://schemas.microsoft.com/office/powerpoint/2010/main" val="1904687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dirty="0" smtClean="0"/>
              <a:t>Web Scraping</a:t>
            </a:r>
            <a:endParaRPr dirty="0"/>
          </a:p>
        </p:txBody>
      </p:sp>
      <p:sp>
        <p:nvSpPr>
          <p:cNvPr id="61" name="Google Shape;61;p14"/>
          <p:cNvSpPr txBox="1">
            <a:spLocks noGrp="1"/>
          </p:cNvSpPr>
          <p:nvPr>
            <p:ph type="body" idx="1"/>
          </p:nvPr>
        </p:nvSpPr>
        <p:spPr>
          <a:prstGeom prst="rect">
            <a:avLst/>
          </a:prstGeom>
        </p:spPr>
        <p:txBody>
          <a:bodyPr spcFirstLastPara="1" wrap="square" lIns="91425" tIns="91425" rIns="91425" bIns="91425" anchor="t" anchorCtr="0">
            <a:noAutofit/>
          </a:bodyPr>
          <a:lstStyle/>
          <a:p>
            <a:pPr lvl="0"/>
            <a:r>
              <a:rPr lang="en-US" dirty="0"/>
              <a:t>A tremendous lure of the Internet is the availability of vast </a:t>
            </a:r>
            <a:r>
              <a:rPr lang="en-US" dirty="0" smtClean="0"/>
              <a:t>amounts of </a:t>
            </a:r>
            <a:r>
              <a:rPr lang="en-US" dirty="0"/>
              <a:t>data on businesses, people, and their activity on social media</a:t>
            </a:r>
            <a:r>
              <a:rPr lang="en-US" dirty="0" smtClean="0"/>
              <a:t>.</a:t>
            </a:r>
          </a:p>
          <a:p>
            <a:pPr lvl="0"/>
            <a:r>
              <a:rPr lang="en-US" dirty="0"/>
              <a:t>Often a big data exploration starts with information on people</a:t>
            </a:r>
            <a:r>
              <a:rPr lang="en" dirty="0" smtClean="0"/>
              <a:t>:</a:t>
            </a:r>
            <a:endParaRPr dirty="0"/>
          </a:p>
          <a:p>
            <a:pPr lvl="1">
              <a:spcBef>
                <a:spcPts val="0"/>
              </a:spcBef>
            </a:pPr>
            <a:r>
              <a:rPr lang="en-US" dirty="0"/>
              <a:t>The web can be a rich source of additional </a:t>
            </a:r>
            <a:r>
              <a:rPr lang="en-US" dirty="0" smtClean="0"/>
              <a:t>information</a:t>
            </a:r>
          </a:p>
          <a:p>
            <a:pPr lvl="1">
              <a:spcBef>
                <a:spcPts val="0"/>
              </a:spcBef>
            </a:pPr>
            <a:r>
              <a:rPr lang="en-US" dirty="0"/>
              <a:t>You have an </a:t>
            </a:r>
            <a:r>
              <a:rPr lang="en-US" dirty="0" smtClean="0"/>
              <a:t>existing core </a:t>
            </a:r>
            <a:r>
              <a:rPr lang="en-US" dirty="0"/>
              <a:t>set of data and are looking to augment </a:t>
            </a:r>
            <a:r>
              <a:rPr lang="en-US" dirty="0" smtClean="0"/>
              <a:t>it</a:t>
            </a:r>
          </a:p>
          <a:p>
            <a:pPr lvl="1">
              <a:spcBef>
                <a:spcPts val="0"/>
              </a:spcBef>
            </a:pPr>
            <a:r>
              <a:rPr lang="en-US" dirty="0"/>
              <a:t>Sometimes the </a:t>
            </a:r>
            <a:r>
              <a:rPr lang="en-US" dirty="0" smtClean="0"/>
              <a:t>data are </a:t>
            </a:r>
            <a:r>
              <a:rPr lang="en-US" dirty="0"/>
              <a:t>completely unstructured, existing as web pages spread across a site, and sometimes they are provided in a machine-readable </a:t>
            </a:r>
            <a:r>
              <a:rPr lang="en-US" dirty="0" smtClean="0"/>
              <a:t>form</a:t>
            </a:r>
          </a:p>
          <a:p>
            <a:r>
              <a:rPr lang="en-US" dirty="0" smtClean="0"/>
              <a:t>How </a:t>
            </a:r>
            <a:r>
              <a:rPr lang="en-US" dirty="0"/>
              <a:t>the crucial pieces of integration often lie in making </a:t>
            </a:r>
            <a:r>
              <a:rPr lang="en-US" dirty="0" smtClean="0"/>
              <a:t>connections between </a:t>
            </a:r>
            <a:r>
              <a:rPr lang="en-US" dirty="0"/>
              <a:t>disparate data sets and how in turn making those </a:t>
            </a:r>
            <a:r>
              <a:rPr lang="en-US" dirty="0" smtClean="0"/>
              <a:t>connections </a:t>
            </a:r>
            <a:r>
              <a:rPr lang="en-US" dirty="0"/>
              <a:t>requires careful quality control</a:t>
            </a:r>
            <a:endParaRPr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21331</TotalTime>
  <Words>1519</Words>
  <Application>Microsoft Office PowerPoint</Application>
  <PresentationFormat>화면 슬라이드 쇼(16:9)</PresentationFormat>
  <Paragraphs>207</Paragraphs>
  <Slides>43</Slides>
  <Notes>43</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43</vt:i4>
      </vt:variant>
    </vt:vector>
  </HeadingPairs>
  <TitlesOfParts>
    <vt:vector size="49" baseType="lpstr">
      <vt:lpstr>맑은 고딕</vt:lpstr>
      <vt:lpstr>Arial</vt:lpstr>
      <vt:lpstr>Calibri</vt:lpstr>
      <vt:lpstr>Calibri Light</vt:lpstr>
      <vt:lpstr>Verdana</vt:lpstr>
      <vt:lpstr>Office 테마</vt:lpstr>
      <vt:lpstr>Working with Web Data and APIs-1</vt:lpstr>
      <vt:lpstr>Definitions</vt:lpstr>
      <vt:lpstr>Definitions</vt:lpstr>
      <vt:lpstr>Definitions</vt:lpstr>
      <vt:lpstr>Definitions</vt:lpstr>
      <vt:lpstr>Definitions</vt:lpstr>
      <vt:lpstr>Definitions</vt:lpstr>
      <vt:lpstr>Definitions</vt:lpstr>
      <vt:lpstr>Web Scraping</vt:lpstr>
      <vt:lpstr>Scraping information from the web</vt:lpstr>
      <vt:lpstr>Web Scraping</vt:lpstr>
      <vt:lpstr>Web Scraping</vt:lpstr>
      <vt:lpstr>Web Scraping</vt:lpstr>
      <vt:lpstr>Web Scraping</vt:lpstr>
      <vt:lpstr>Web Scraping</vt:lpstr>
      <vt:lpstr>Web Scraping</vt:lpstr>
      <vt:lpstr>Web Scraping</vt:lpstr>
      <vt:lpstr>Web Scraping</vt:lpstr>
      <vt:lpstr>Scraping information from the web-1</vt:lpstr>
      <vt:lpstr>Scraping information from the web-2</vt:lpstr>
      <vt:lpstr>Scraping information from the web-2</vt:lpstr>
      <vt:lpstr>Limits of scraping</vt:lpstr>
      <vt:lpstr>New data in the research enterprise</vt:lpstr>
      <vt:lpstr>Citations</vt:lpstr>
      <vt:lpstr>Citations</vt:lpstr>
      <vt:lpstr>Citations</vt:lpstr>
      <vt:lpstr>Page views and downloads</vt:lpstr>
      <vt:lpstr>Page views and downloads</vt:lpstr>
      <vt:lpstr>Page views and downloads</vt:lpstr>
      <vt:lpstr>Analyzing bookmarks</vt:lpstr>
      <vt:lpstr>Analyzing bookmarks</vt:lpstr>
      <vt:lpstr>Discussions on social media</vt:lpstr>
      <vt:lpstr>Discussions on social media</vt:lpstr>
      <vt:lpstr>Discussions on social media</vt:lpstr>
      <vt:lpstr>Another Possible Outcomes Indicator</vt:lpstr>
      <vt:lpstr>APIs and resources</vt:lpstr>
      <vt:lpstr>PowerPoint 프레젠테이션</vt:lpstr>
      <vt:lpstr>APIs and resources</vt:lpstr>
      <vt:lpstr>Quality, scope, and management</vt:lpstr>
      <vt:lpstr>Quality, scope, and management</vt:lpstr>
      <vt:lpstr>Quality, scope, and management</vt:lpstr>
      <vt:lpstr>Ethical considerations</vt:lpstr>
      <vt:lpstr>Ethical considerations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dc:title>
  <dc:creator>Byunggeor Moon</dc:creator>
  <cp:lastModifiedBy>Moon Byunggeor</cp:lastModifiedBy>
  <cp:revision>29</cp:revision>
  <dcterms:modified xsi:type="dcterms:W3CDTF">2021-09-29T03:04:54Z</dcterms:modified>
</cp:coreProperties>
</file>