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17" r:id="rId4"/>
    <p:sldId id="318" r:id="rId5"/>
    <p:sldId id="342" r:id="rId6"/>
    <p:sldId id="343" r:id="rId7"/>
    <p:sldId id="344" r:id="rId8"/>
    <p:sldId id="345" r:id="rId9"/>
    <p:sldId id="346" r:id="rId10"/>
    <p:sldId id="319" r:id="rId11"/>
    <p:sldId id="320" r:id="rId12"/>
    <p:sldId id="321" r:id="rId13"/>
    <p:sldId id="323" r:id="rId14"/>
    <p:sldId id="324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7" r:id="rId31"/>
    <p:sldId id="348" r:id="rId32"/>
    <p:sldId id="350" r:id="rId33"/>
    <p:sldId id="351" r:id="rId34"/>
    <p:sldId id="349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2808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336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7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389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41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02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543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53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298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53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63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244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61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701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70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73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18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609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282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077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898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165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922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32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404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181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182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52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389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12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87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280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230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3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38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837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695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70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72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84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1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06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8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467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57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6174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663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986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4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177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975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475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508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427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04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660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85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B652-0872-49EE-9D81-2F294FBF6F4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30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eais.go.k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Record </a:t>
            </a:r>
            <a:r>
              <a:rPr lang="en-US" dirty="0" smtClean="0"/>
              <a:t>Linkage-1</a:t>
            </a:r>
            <a:br>
              <a:rPr lang="en-US" dirty="0" smtClean="0"/>
            </a:br>
            <a:r>
              <a:rPr lang="en-US" sz="2800" dirty="0" smtClean="0"/>
              <a:t>Preprocessing Concept/Indexing </a:t>
            </a:r>
            <a:r>
              <a:rPr lang="en-US" sz="2800" dirty="0" smtClean="0"/>
              <a:t>Blocking/Matching-1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Byunggeor Moon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Introduction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to existing </a:t>
            </a:r>
            <a:r>
              <a:rPr lang="en-US" dirty="0" smtClean="0"/>
              <a:t>data sources </a:t>
            </a:r>
            <a:r>
              <a:rPr lang="en-US" dirty="0"/>
              <a:t>to solve </a:t>
            </a:r>
            <a:r>
              <a:rPr lang="en-US" dirty="0" smtClean="0"/>
              <a:t>a measurement </a:t>
            </a:r>
            <a:r>
              <a:rPr lang="en-US" dirty="0"/>
              <a:t>need instead of implementing a </a:t>
            </a:r>
            <a:r>
              <a:rPr lang="en-US" dirty="0" smtClean="0"/>
              <a:t>new survey </a:t>
            </a:r>
            <a:r>
              <a:rPr lang="en-US" dirty="0"/>
              <a:t>results in cost </a:t>
            </a:r>
            <a:r>
              <a:rPr lang="en-US" dirty="0" smtClean="0"/>
              <a:t>savings</a:t>
            </a:r>
          </a:p>
          <a:p>
            <a:pPr marL="114300" lvl="0" indent="0">
              <a:buNone/>
            </a:pPr>
            <a:endParaRPr lang="en-US" dirty="0" smtClean="0"/>
          </a:p>
          <a:p>
            <a:pPr lvl="0"/>
            <a:r>
              <a:rPr lang="en-US" dirty="0"/>
              <a:t>a new </a:t>
            </a:r>
            <a:r>
              <a:rPr lang="en-US" dirty="0" smtClean="0"/>
              <a:t>survey may </a:t>
            </a:r>
            <a:r>
              <a:rPr lang="en-US" dirty="0"/>
              <a:t>not be </a:t>
            </a:r>
            <a:r>
              <a:rPr lang="en-US" dirty="0" smtClean="0"/>
              <a:t>possible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Record linkage can be used to compensate for data </a:t>
            </a:r>
            <a:r>
              <a:rPr lang="en-US" altLang="ko-KR" dirty="0" smtClean="0"/>
              <a:t>quality issue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If a large number of observations for a particular ﬁeld </a:t>
            </a:r>
            <a:r>
              <a:rPr lang="en-US" dirty="0" smtClean="0"/>
              <a:t>are missing</a:t>
            </a:r>
            <a:r>
              <a:rPr lang="en-US" dirty="0"/>
              <a:t>, it may be possible to link to another data source to ﬁll in the missing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Ex) </a:t>
            </a:r>
            <a:r>
              <a:rPr lang="en-US" dirty="0" smtClean="0"/>
              <a:t>Survey without Income-administrative </a:t>
            </a:r>
            <a:r>
              <a:rPr lang="en-US" dirty="0"/>
              <a:t>list with income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Introduction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Record linkage is often used to create new longitudinal data sets by linking the same entities over time</a:t>
            </a:r>
            <a:endParaRPr lang="en-US" dirty="0" smtClean="0"/>
          </a:p>
          <a:p>
            <a:pPr lvl="1"/>
            <a:r>
              <a:rPr lang="en-US" dirty="0"/>
              <a:t>create a combined </a:t>
            </a:r>
            <a:r>
              <a:rPr lang="en-US" dirty="0" smtClean="0"/>
              <a:t>data set </a:t>
            </a:r>
            <a:r>
              <a:rPr lang="en-US" dirty="0"/>
              <a:t>that is richer in coverage and measurement than any of </a:t>
            </a:r>
            <a:r>
              <a:rPr lang="en-US" dirty="0" smtClean="0"/>
              <a:t>the individual </a:t>
            </a:r>
            <a:r>
              <a:rPr lang="en-US" dirty="0"/>
              <a:t>data sources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8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is straightforward if each entity has a </a:t>
            </a:r>
            <a:r>
              <a:rPr lang="en-US" dirty="0" smtClean="0"/>
              <a:t>corresponding unique </a:t>
            </a:r>
            <a:r>
              <a:rPr lang="en-US" dirty="0"/>
              <a:t>identiﬁer that appears in the data sets to be </a:t>
            </a:r>
            <a:r>
              <a:rPr lang="en-US" dirty="0" smtClean="0"/>
              <a:t>linked</a:t>
            </a:r>
            <a:endParaRPr lang="en-US" dirty="0"/>
          </a:p>
          <a:p>
            <a:pPr lvl="1"/>
            <a:r>
              <a:rPr lang="en-US" dirty="0" smtClean="0"/>
              <a:t>Social Security Number</a:t>
            </a:r>
          </a:p>
          <a:p>
            <a:pPr lvl="1"/>
            <a:r>
              <a:rPr lang="ko-KR" altLang="en-US" dirty="0" smtClean="0"/>
              <a:t>주민등록번호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사업자등록번호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납세자 번호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3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If there is no unique identiﬁer available, then the task of </a:t>
            </a:r>
            <a:r>
              <a:rPr lang="en-US" dirty="0" smtClean="0"/>
              <a:t>identifying </a:t>
            </a:r>
            <a:r>
              <a:rPr lang="en-US" dirty="0"/>
              <a:t>unique entities is challenging. </a:t>
            </a:r>
            <a:endParaRPr lang="en-US" dirty="0" smtClean="0"/>
          </a:p>
          <a:p>
            <a:pPr lvl="1"/>
            <a:r>
              <a:rPr lang="en-US" altLang="ko-KR" dirty="0"/>
              <a:t> names, addresses, or dates </a:t>
            </a:r>
            <a:r>
              <a:rPr lang="en-US" altLang="ko-KR" dirty="0" smtClean="0"/>
              <a:t>of birth</a:t>
            </a:r>
          </a:p>
          <a:p>
            <a:pPr lvl="1"/>
            <a:r>
              <a:rPr lang="ko-KR" altLang="en-US" dirty="0" err="1" smtClean="0"/>
              <a:t>시군구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행정동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단지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00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/>
              <a:t>The problem is further complicated by poor data quality </a:t>
            </a:r>
            <a:r>
              <a:rPr lang="en-US" dirty="0" smtClean="0"/>
              <a:t>and duplicate records / more </a:t>
            </a:r>
            <a:r>
              <a:rPr lang="en-US" dirty="0"/>
              <a:t>important in the context of </a:t>
            </a:r>
            <a:r>
              <a:rPr lang="en-US" dirty="0" smtClean="0"/>
              <a:t>big data</a:t>
            </a:r>
          </a:p>
          <a:p>
            <a:pPr lvl="1"/>
            <a:r>
              <a:rPr lang="en-US" dirty="0"/>
              <a:t>input errors (typos, </a:t>
            </a:r>
            <a:r>
              <a:rPr lang="en-US" dirty="0" smtClean="0"/>
              <a:t>misspellings, truncation</a:t>
            </a:r>
            <a:r>
              <a:rPr lang="en-US" dirty="0"/>
              <a:t>, extraneous letters, abbreviations, and missing values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diﬀerences in the way variables are coded between </a:t>
            </a:r>
            <a:r>
              <a:rPr lang="en-US" dirty="0" smtClean="0"/>
              <a:t>the two </a:t>
            </a:r>
            <a:r>
              <a:rPr lang="en-US" dirty="0"/>
              <a:t>data sets (age versus date of birth, for example)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3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/>
              <a:t>To ﬁnd all possible links between two data </a:t>
            </a:r>
            <a:r>
              <a:rPr lang="en-US" dirty="0" smtClean="0"/>
              <a:t>sets</a:t>
            </a:r>
          </a:p>
          <a:p>
            <a:pPr lvl="1"/>
            <a:r>
              <a:rPr lang="en-US" dirty="0"/>
              <a:t>compare each record of the ﬁrst data set with each record </a:t>
            </a:r>
            <a:r>
              <a:rPr lang="en-US" dirty="0" smtClean="0"/>
              <a:t>of the </a:t>
            </a:r>
            <a:r>
              <a:rPr lang="en-US" dirty="0"/>
              <a:t>second data </a:t>
            </a:r>
            <a:r>
              <a:rPr lang="en-US" dirty="0" smtClean="0"/>
              <a:t>set- complexity increase </a:t>
            </a:r>
            <a:r>
              <a:rPr lang="en-US" dirty="0" err="1" smtClean="0"/>
              <a:t>quadratically</a:t>
            </a:r>
            <a:r>
              <a:rPr lang="en-US" dirty="0" smtClean="0"/>
              <a:t> with the size of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Indexing </a:t>
            </a:r>
            <a:r>
              <a:rPr lang="en-US" dirty="0"/>
              <a:t>or blocking, which creates subsets of </a:t>
            </a:r>
            <a:r>
              <a:rPr lang="en-US" dirty="0" smtClean="0"/>
              <a:t>similar records </a:t>
            </a:r>
            <a:r>
              <a:rPr lang="en-US" dirty="0"/>
              <a:t>and reduces the total number of </a:t>
            </a:r>
            <a:r>
              <a:rPr lang="en-US" dirty="0" smtClean="0"/>
              <a:t>comparisons</a:t>
            </a:r>
          </a:p>
          <a:p>
            <a:pPr lvl="1"/>
            <a:r>
              <a:rPr lang="en-US" dirty="0"/>
              <a:t>The outcome of the matching step is a set of predicted </a:t>
            </a:r>
            <a:r>
              <a:rPr lang="en-US" dirty="0" smtClean="0"/>
              <a:t>links—record </a:t>
            </a:r>
            <a:r>
              <a:rPr lang="en-US" dirty="0"/>
              <a:t>pairs that are likely to correspond to the same </a:t>
            </a:r>
            <a:r>
              <a:rPr lang="en-US" dirty="0" smtClean="0"/>
              <a:t>entity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5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ﬁnal stage of the record linkage process </a:t>
            </a:r>
            <a:r>
              <a:rPr lang="en-US" dirty="0" smtClean="0"/>
              <a:t>is to </a:t>
            </a:r>
            <a:r>
              <a:rPr lang="en-US" dirty="0"/>
              <a:t>evaluate the result and estimate the resulting error </a:t>
            </a:r>
            <a:r>
              <a:rPr lang="en-US" dirty="0" smtClean="0"/>
              <a:t>rates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Unlike other </a:t>
            </a:r>
            <a:r>
              <a:rPr lang="en-US" dirty="0"/>
              <a:t>areas of application for predictive algorithms, ground </a:t>
            </a:r>
            <a:r>
              <a:rPr lang="en-US" dirty="0" smtClean="0"/>
              <a:t>truth or </a:t>
            </a:r>
            <a:r>
              <a:rPr lang="en-US" dirty="0"/>
              <a:t>gold standard data sets are rarely available. </a:t>
            </a:r>
            <a:endParaRPr lang="en-US" dirty="0" smtClean="0"/>
          </a:p>
          <a:p>
            <a:pPr lvl="1"/>
            <a:r>
              <a:rPr lang="en-US" dirty="0"/>
              <a:t>The only way </a:t>
            </a:r>
            <a:r>
              <a:rPr lang="en-US" dirty="0" smtClean="0"/>
              <a:t>to create </a:t>
            </a:r>
            <a:r>
              <a:rPr lang="en-US" dirty="0"/>
              <a:t>a reliable truth data set sometimes is through an </a:t>
            </a:r>
            <a:r>
              <a:rPr lang="en-US" dirty="0" smtClean="0"/>
              <a:t>expensive clerical </a:t>
            </a:r>
            <a:r>
              <a:rPr lang="en-US" dirty="0"/>
              <a:t>review process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error rates must be </a:t>
            </a:r>
            <a:r>
              <a:rPr lang="en-US" dirty="0" smtClean="0"/>
              <a:t>estimated- To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29376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 smtClean="0"/>
              <a:t>Develop </a:t>
            </a:r>
            <a:r>
              <a:rPr lang="en-US" dirty="0"/>
              <a:t>a well-speciﬁed reason for linking the data </a:t>
            </a:r>
            <a:r>
              <a:rPr lang="en-US" dirty="0" smtClean="0"/>
              <a:t>sets</a:t>
            </a:r>
            <a:endParaRPr lang="en-US" dirty="0"/>
          </a:p>
          <a:p>
            <a:pPr lvl="1"/>
            <a:r>
              <a:rPr lang="en-US" dirty="0" smtClean="0"/>
              <a:t>specify </a:t>
            </a:r>
            <a:r>
              <a:rPr lang="en-US" dirty="0"/>
              <a:t>a loss function to proxy the cost of false </a:t>
            </a:r>
            <a:r>
              <a:rPr lang="en-US" dirty="0" smtClean="0"/>
              <a:t>negative matches </a:t>
            </a:r>
            <a:r>
              <a:rPr lang="en-US" dirty="0"/>
              <a:t>versus false positive matches that can be used to </a:t>
            </a:r>
            <a:r>
              <a:rPr lang="en-US" dirty="0" smtClean="0"/>
              <a:t>guide match </a:t>
            </a:r>
            <a:r>
              <a:rPr lang="en-US" dirty="0"/>
              <a:t>decisions.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the coverage </a:t>
            </a:r>
            <a:r>
              <a:rPr lang="en-US" dirty="0" smtClean="0"/>
              <a:t>of the </a:t>
            </a:r>
            <a:r>
              <a:rPr lang="en-US" dirty="0"/>
              <a:t>diﬀerent data sets being linked because diﬀerences in </a:t>
            </a:r>
            <a:r>
              <a:rPr lang="en-US" dirty="0" smtClean="0"/>
              <a:t>coverage may </a:t>
            </a:r>
            <a:r>
              <a:rPr lang="en-US" dirty="0"/>
              <a:t>result in bias in the linked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8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 smtClean="0"/>
              <a:t>Example) Linking Twitter Data and  Sample Base Survey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can happen? Youth Bias</a:t>
            </a:r>
          </a:p>
          <a:p>
            <a:pPr lvl="1"/>
            <a:endParaRPr lang="en-US" dirty="0" smtClean="0"/>
          </a:p>
          <a:p>
            <a:r>
              <a:rPr lang="en-US" dirty="0"/>
              <a:t>Example) </a:t>
            </a:r>
            <a:r>
              <a:rPr lang="en-US" dirty="0" smtClean="0"/>
              <a:t>Measures in different data sets</a:t>
            </a:r>
          </a:p>
          <a:p>
            <a:pPr lvl="1"/>
            <a:r>
              <a:rPr lang="en-US" dirty="0"/>
              <a:t>occupational classiﬁcation vs job </a:t>
            </a:r>
            <a:r>
              <a:rPr lang="en-US" dirty="0" smtClean="0"/>
              <a:t>title vs current position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 smtClean="0"/>
              <a:t>Example</a:t>
            </a:r>
            <a:r>
              <a:rPr lang="en-US" dirty="0"/>
              <a:t>) Employment and earnings outcomes </a:t>
            </a:r>
            <a:r>
              <a:rPr lang="en-US" dirty="0" smtClean="0"/>
              <a:t>of doctoral recipients(Science)</a:t>
            </a:r>
          </a:p>
          <a:p>
            <a:pPr lvl="1"/>
            <a:r>
              <a:rPr lang="en-US" dirty="0"/>
              <a:t>Match UMETRICS data on doctoral recipients to </a:t>
            </a:r>
            <a:r>
              <a:rPr lang="en-US" dirty="0" smtClean="0"/>
              <a:t>Census </a:t>
            </a:r>
            <a:r>
              <a:rPr lang="en-US" dirty="0"/>
              <a:t>data on earnings and employment </a:t>
            </a:r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20% of the </a:t>
            </a:r>
            <a:r>
              <a:rPr lang="en-US" dirty="0"/>
              <a:t>doctoral recipients </a:t>
            </a:r>
            <a:r>
              <a:rPr lang="en-US" dirty="0" smtClean="0"/>
              <a:t>not matched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have a job in the US/ </a:t>
            </a:r>
            <a:r>
              <a:rPr lang="en-US" dirty="0" smtClean="0"/>
              <a:t>Starts </a:t>
            </a:r>
            <a:r>
              <a:rPr lang="en-US" dirty="0"/>
              <a:t>up a business / </a:t>
            </a:r>
            <a:r>
              <a:rPr lang="en-US" dirty="0" smtClean="0"/>
              <a:t>Uniquely </a:t>
            </a:r>
            <a:r>
              <a:rPr lang="en-US" dirty="0"/>
              <a:t>match him/her to </a:t>
            </a:r>
            <a:r>
              <a:rPr lang="en-US" dirty="0" smtClean="0"/>
              <a:t>a Census </a:t>
            </a:r>
            <a:r>
              <a:rPr lang="en-US" dirty="0"/>
              <a:t>Bureau record</a:t>
            </a:r>
            <a:endParaRPr lang="en-US" dirty="0" smtClean="0"/>
          </a:p>
          <a:p>
            <a:pPr lvl="1"/>
            <a:r>
              <a:rPr lang="en-US" dirty="0" smtClean="0"/>
              <a:t>What to do?- Accept bias and explain</a:t>
            </a:r>
          </a:p>
        </p:txBody>
      </p:sp>
    </p:spTree>
    <p:extLst>
      <p:ext uri="{BB962C8B-B14F-4D97-AF65-F5344CB8AC3E}">
        <p14:creationId xmlns:p14="http://schemas.microsoft.com/office/powerpoint/2010/main" val="38482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Big data diﬀers from survey data in that it is typically </a:t>
            </a:r>
            <a:r>
              <a:rPr lang="en-US" dirty="0" smtClean="0"/>
              <a:t>necessary to </a:t>
            </a:r>
            <a:r>
              <a:rPr lang="en-US" dirty="0"/>
              <a:t>combine data from multiple sources to get a complete </a:t>
            </a:r>
            <a:r>
              <a:rPr lang="en-US" dirty="0" smtClean="0"/>
              <a:t>picture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/>
              <a:t>scientists tend </a:t>
            </a:r>
            <a:r>
              <a:rPr lang="en-US" dirty="0" smtClean="0"/>
              <a:t>to simply </a:t>
            </a:r>
            <a:r>
              <a:rPr lang="en-US" dirty="0"/>
              <a:t>“mash” data sets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scientists are </a:t>
            </a:r>
            <a:r>
              <a:rPr lang="en-US" dirty="0" smtClean="0"/>
              <a:t>rightfully concerned </a:t>
            </a:r>
            <a:r>
              <a:rPr lang="en-US" dirty="0"/>
              <a:t>about issues of missing links, duplicative links, </a:t>
            </a:r>
            <a:r>
              <a:rPr lang="en-US" dirty="0" smtClean="0"/>
              <a:t>and erroneous </a:t>
            </a:r>
            <a:r>
              <a:rPr lang="en-US" dirty="0"/>
              <a:t>links</a:t>
            </a:r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1562629"/>
            <a:ext cx="2691828" cy="29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/>
              <a:t>One approach is to compare all data units from ﬁle A with all units in ﬁle B and classify all of the comparison </a:t>
            </a:r>
            <a:r>
              <a:rPr lang="en-US" dirty="0" smtClean="0"/>
              <a:t>outcomes </a:t>
            </a:r>
          </a:p>
          <a:p>
            <a:pPr lvl="1"/>
            <a:r>
              <a:rPr lang="en-US" dirty="0" smtClean="0"/>
              <a:t>Perfect world-Link or </a:t>
            </a:r>
            <a:r>
              <a:rPr lang="en-US" dirty="0" err="1" smtClean="0"/>
              <a:t>Nonlink</a:t>
            </a:r>
            <a:r>
              <a:rPr lang="en-US" dirty="0" smtClean="0"/>
              <a:t> decided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likely to </a:t>
            </a:r>
            <a:r>
              <a:rPr lang="en-US" dirty="0" smtClean="0"/>
              <a:t>be noise </a:t>
            </a:r>
            <a:r>
              <a:rPr lang="en-US" dirty="0"/>
              <a:t>in the variables that are common to both data sets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identiﬁers must </a:t>
            </a:r>
            <a:r>
              <a:rPr lang="en-US" dirty="0" smtClean="0"/>
              <a:t>be preprocessed </a:t>
            </a:r>
            <a:r>
              <a:rPr lang="en-US" dirty="0"/>
              <a:t>before they can be compared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6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57570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Preprocessing-Complex and </a:t>
            </a:r>
            <a:r>
              <a:rPr lang="en-US" dirty="0"/>
              <a:t>Time Consuming-“hands-on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requires judgment and cannot be eﬀectively automated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ﬁrst step in record linkage is to develop link </a:t>
            </a:r>
            <a:r>
              <a:rPr lang="en-US" dirty="0" smtClean="0"/>
              <a:t>keys</a:t>
            </a:r>
          </a:p>
          <a:p>
            <a:endParaRPr lang="en-US" dirty="0" smtClean="0"/>
          </a:p>
          <a:p>
            <a:pPr lvl="1"/>
            <a:r>
              <a:rPr lang="en-US" dirty="0"/>
              <a:t> ﬁrst and last name, address, birth date, and </a:t>
            </a:r>
            <a:r>
              <a:rPr lang="en-US" dirty="0" smtClean="0"/>
              <a:t>sex-</a:t>
            </a:r>
            <a:r>
              <a:rPr lang="en-US" dirty="0"/>
              <a:t>Administrative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identiﬁers must </a:t>
            </a:r>
            <a:r>
              <a:rPr lang="en-US" dirty="0" smtClean="0"/>
              <a:t>be preprocessed </a:t>
            </a:r>
            <a:r>
              <a:rPr lang="en-US" dirty="0"/>
              <a:t>before they can be </a:t>
            </a:r>
            <a:r>
              <a:rPr lang="en-US" dirty="0" smtClean="0"/>
              <a:t>compared</a:t>
            </a:r>
          </a:p>
          <a:p>
            <a:pPr lvl="1"/>
            <a:r>
              <a:rPr lang="en-US" dirty="0" smtClean="0"/>
              <a:t>PLUTO DATA</a:t>
            </a:r>
          </a:p>
          <a:p>
            <a:pPr lvl="1"/>
            <a:r>
              <a:rPr lang="en-US" dirty="0" smtClean="0"/>
              <a:t>Firm ID</a:t>
            </a:r>
          </a:p>
        </p:txBody>
      </p:sp>
    </p:spTree>
    <p:extLst>
      <p:ext uri="{BB962C8B-B14F-4D97-AF65-F5344CB8AC3E}">
        <p14:creationId xmlns:p14="http://schemas.microsoft.com/office/powerpoint/2010/main" val="27096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313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Some Rules for Identifying Fields</a:t>
            </a:r>
          </a:p>
          <a:p>
            <a:pPr lvl="1"/>
            <a:r>
              <a:rPr lang="en-US" dirty="0"/>
              <a:t> exhibit a </a:t>
            </a:r>
            <a:r>
              <a:rPr lang="en-US" dirty="0" smtClean="0"/>
              <a:t>wider range </a:t>
            </a:r>
            <a:r>
              <a:rPr lang="en-US" dirty="0"/>
              <a:t>of values are more </a:t>
            </a:r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Names&gt; Sex or Year of Birth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Complex link keys like addresses can be broken down into </a:t>
            </a:r>
            <a:r>
              <a:rPr lang="en-US" dirty="0" smtClean="0"/>
              <a:t>components </a:t>
            </a:r>
            <a:r>
              <a:rPr lang="en-US" dirty="0"/>
              <a:t>so that the components can be compared independently </a:t>
            </a:r>
            <a:r>
              <a:rPr lang="en-US" dirty="0" smtClean="0"/>
              <a:t>of one </a:t>
            </a:r>
            <a:r>
              <a:rPr lang="en-US" dirty="0"/>
              <a:t>another</a:t>
            </a:r>
            <a:endParaRPr lang="en-US" dirty="0" smtClean="0"/>
          </a:p>
          <a:p>
            <a:pPr lvl="1"/>
            <a:r>
              <a:rPr lang="en-US" dirty="0" smtClean="0"/>
              <a:t>1600 or Penn Ave&lt; 1600 Penn Ave</a:t>
            </a:r>
          </a:p>
          <a:p>
            <a:pPr lvl="1"/>
            <a:r>
              <a:rPr lang="ko-KR" altLang="en-US" dirty="0" smtClean="0"/>
              <a:t>혜화동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smtClean="0"/>
              <a:t>산 </a:t>
            </a:r>
            <a:r>
              <a:rPr lang="en-US" altLang="ko-KR" dirty="0" smtClean="0"/>
              <a:t>52</a:t>
            </a:r>
            <a:r>
              <a:rPr lang="ko-KR" altLang="en-US" dirty="0" smtClean="0"/>
              <a:t>길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혜화동 산 </a:t>
            </a:r>
            <a:r>
              <a:rPr lang="en-US" altLang="ko-KR" dirty="0" smtClean="0"/>
              <a:t>52</a:t>
            </a:r>
            <a:r>
              <a:rPr lang="ko-KR" altLang="en-US" dirty="0" smtClean="0"/>
              <a:t>길</a:t>
            </a:r>
            <a:r>
              <a:rPr lang="en-US" altLang="ko-KR" dirty="0" smtClean="0"/>
              <a:t>-Generate Unique ID using two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313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Example) Legal Name or Nickname vs First Name</a:t>
            </a:r>
          </a:p>
          <a:p>
            <a:pPr lvl="1"/>
            <a:r>
              <a:rPr lang="en-US" dirty="0" smtClean="0"/>
              <a:t>If legal and Nick name are identical-Then double counted</a:t>
            </a:r>
          </a:p>
          <a:p>
            <a:pPr lvl="1"/>
            <a:r>
              <a:rPr lang="en-US" dirty="0"/>
              <a:t>If legal and Nick name are </a:t>
            </a:r>
            <a:r>
              <a:rPr lang="en-US" dirty="0" smtClean="0"/>
              <a:t>different-Unfairly Penalize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Preprocessing Purpose</a:t>
            </a:r>
          </a:p>
          <a:p>
            <a:pPr lvl="1"/>
            <a:r>
              <a:rPr lang="en-US" dirty="0"/>
              <a:t>correct for issues in data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account for the diﬀerent ways that the input ﬁles were generate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8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75512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Challenge </a:t>
            </a:r>
            <a:r>
              <a:rPr lang="en-US" dirty="0"/>
              <a:t>to consider when comparing the </a:t>
            </a:r>
            <a:r>
              <a:rPr lang="en-US" dirty="0" smtClean="0"/>
              <a:t>records in </a:t>
            </a:r>
            <a:r>
              <a:rPr lang="en-US" dirty="0"/>
              <a:t>two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100 </a:t>
            </a:r>
            <a:r>
              <a:rPr lang="en-US" dirty="0" smtClean="0"/>
              <a:t>records in </a:t>
            </a:r>
            <a:r>
              <a:rPr lang="en-US" dirty="0"/>
              <a:t>the ﬁrst and 100 records in the second </a:t>
            </a:r>
            <a:r>
              <a:rPr lang="en-US" dirty="0" smtClean="0"/>
              <a:t>ﬁle</a:t>
            </a:r>
          </a:p>
          <a:p>
            <a:pPr lvl="1"/>
            <a:r>
              <a:rPr lang="en-US" dirty="0" smtClean="0"/>
              <a:t>10,000 possible comparisons</a:t>
            </a:r>
          </a:p>
          <a:p>
            <a:pPr lvl="1"/>
            <a:r>
              <a:rPr lang="en-US" dirty="0" smtClean="0"/>
              <a:t>Spend the bulk of </a:t>
            </a:r>
            <a:r>
              <a:rPr lang="en-US" dirty="0"/>
              <a:t>time  comparing records that are </a:t>
            </a:r>
            <a:r>
              <a:rPr lang="en-US" dirty="0" smtClean="0"/>
              <a:t>not matches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97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/>
              <a:t>techniques that determine which of the </a:t>
            </a:r>
            <a:r>
              <a:rPr lang="en-US" dirty="0" smtClean="0"/>
              <a:t>possible </a:t>
            </a:r>
            <a:r>
              <a:rPr lang="en-US" dirty="0"/>
              <a:t>comparisons will be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Blocking is popular method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Blocking</a:t>
            </a:r>
          </a:p>
          <a:p>
            <a:pPr lvl="1"/>
            <a:r>
              <a:rPr lang="en-US" dirty="0"/>
              <a:t>construct a “blocking key” for each record by concatenating </a:t>
            </a:r>
            <a:r>
              <a:rPr lang="en-US" dirty="0" smtClean="0"/>
              <a:t>ﬁelds or </a:t>
            </a:r>
            <a:r>
              <a:rPr lang="en-US" dirty="0"/>
              <a:t>parts of </a:t>
            </a:r>
            <a:r>
              <a:rPr lang="en-US" dirty="0" smtClean="0"/>
              <a:t>ﬁelds</a:t>
            </a:r>
          </a:p>
          <a:p>
            <a:pPr lvl="1"/>
            <a:r>
              <a:rPr lang="en-US" dirty="0"/>
              <a:t>Two records with identical blocking keys </a:t>
            </a:r>
            <a:r>
              <a:rPr lang="en-US" dirty="0" smtClean="0"/>
              <a:t>are said </a:t>
            </a:r>
            <a:r>
              <a:rPr lang="en-US" dirty="0"/>
              <a:t>to be in the same block, and only records in the same </a:t>
            </a:r>
            <a:r>
              <a:rPr lang="en-US" dirty="0" smtClean="0"/>
              <a:t>block are compared</a:t>
            </a:r>
          </a:p>
          <a:p>
            <a:pPr lvl="1"/>
            <a:r>
              <a:rPr lang="en-US" dirty="0" smtClean="0"/>
              <a:t>Fuzzy String comparator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97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/>
              <a:t>techniques that determine which of the </a:t>
            </a:r>
            <a:r>
              <a:rPr lang="en-US" dirty="0" smtClean="0"/>
              <a:t>possible </a:t>
            </a:r>
            <a:r>
              <a:rPr lang="en-US" dirty="0"/>
              <a:t>comparisons will be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Blocking is popular method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Blocking</a:t>
            </a:r>
          </a:p>
          <a:p>
            <a:pPr lvl="1"/>
            <a:r>
              <a:rPr lang="en-US" dirty="0"/>
              <a:t>construct a “blocking key” for each record by concatenating </a:t>
            </a:r>
            <a:r>
              <a:rPr lang="en-US" dirty="0" smtClean="0"/>
              <a:t>ﬁelds or </a:t>
            </a:r>
            <a:r>
              <a:rPr lang="en-US" dirty="0"/>
              <a:t>parts of </a:t>
            </a:r>
            <a:r>
              <a:rPr lang="en-US" dirty="0" smtClean="0"/>
              <a:t>ﬁelds</a:t>
            </a:r>
          </a:p>
          <a:p>
            <a:pPr lvl="1"/>
            <a:r>
              <a:rPr lang="en-US" dirty="0"/>
              <a:t>Two records with identical blocking keys </a:t>
            </a:r>
            <a:r>
              <a:rPr lang="en-US" dirty="0" smtClean="0"/>
              <a:t>are said </a:t>
            </a:r>
            <a:r>
              <a:rPr lang="en-US" dirty="0"/>
              <a:t>to be in the same block, and only records in the same </a:t>
            </a:r>
            <a:r>
              <a:rPr lang="en-US" dirty="0" smtClean="0"/>
              <a:t>block are compared</a:t>
            </a:r>
          </a:p>
          <a:p>
            <a:pPr lvl="1"/>
            <a:r>
              <a:rPr lang="en-US" dirty="0" smtClean="0"/>
              <a:t>Fuzzy String comparator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97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Example)</a:t>
            </a:r>
          </a:p>
          <a:p>
            <a:pPr lvl="1"/>
            <a:r>
              <a:rPr lang="en-US" dirty="0" smtClean="0"/>
              <a:t>First Character of Last Name and  </a:t>
            </a:r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r>
              <a:rPr lang="en-US" dirty="0"/>
              <a:t>reduces the total number </a:t>
            </a:r>
            <a:r>
              <a:rPr lang="en-US" dirty="0" smtClean="0"/>
              <a:t>of comparisons </a:t>
            </a:r>
            <a:r>
              <a:rPr lang="en-US" dirty="0"/>
              <a:t>by only comparing those individuals in the two ﬁles who live in </a:t>
            </a:r>
            <a:r>
              <a:rPr lang="en-US" dirty="0" smtClean="0"/>
              <a:t>the same </a:t>
            </a:r>
            <a:r>
              <a:rPr lang="en-US" dirty="0"/>
              <a:t>locality and whose last names begin with the same </a:t>
            </a:r>
            <a:r>
              <a:rPr lang="en-US" dirty="0" smtClean="0"/>
              <a:t>letter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Considerations</a:t>
            </a:r>
          </a:p>
          <a:p>
            <a:pPr lvl="1"/>
            <a:r>
              <a:rPr lang="en-US" dirty="0"/>
              <a:t>the choice of blocking key creates a potential bias -individuals whose last name </a:t>
            </a:r>
            <a:r>
              <a:rPr lang="en-US" dirty="0" smtClean="0"/>
              <a:t>changed or </a:t>
            </a:r>
            <a:r>
              <a:rPr lang="en-US" dirty="0"/>
              <a:t>who moved</a:t>
            </a:r>
          </a:p>
          <a:p>
            <a:pPr lvl="1"/>
            <a:r>
              <a:rPr lang="en-US" dirty="0"/>
              <a:t>implicit assumption that the included ﬁelds </a:t>
            </a:r>
            <a:r>
              <a:rPr lang="en-US" dirty="0" smtClean="0"/>
              <a:t>will not </a:t>
            </a:r>
            <a:r>
              <a:rPr lang="en-US" dirty="0"/>
              <a:t>have typos or other data entry </a:t>
            </a:r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97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/>
              <a:t>One simple strategy for dealing </a:t>
            </a:r>
            <a:r>
              <a:rPr lang="en-US" dirty="0" smtClean="0"/>
              <a:t>with imperfect </a:t>
            </a:r>
            <a:r>
              <a:rPr lang="en-US" dirty="0"/>
              <a:t>blocking keys is to implement multiple rounds of blocking and </a:t>
            </a:r>
            <a:r>
              <a:rPr lang="en-US" dirty="0" smtClean="0"/>
              <a:t>matching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Error Tolerant Approach</a:t>
            </a:r>
          </a:p>
          <a:p>
            <a:pPr lvl="1"/>
            <a:r>
              <a:rPr lang="en-US" dirty="0"/>
              <a:t>one may use clustering algorithms </a:t>
            </a:r>
            <a:r>
              <a:rPr lang="en-US" dirty="0" smtClean="0"/>
              <a:t>to identify </a:t>
            </a:r>
            <a:r>
              <a:rPr lang="en-US" dirty="0"/>
              <a:t>sets of similar records. In this approach an index key, </a:t>
            </a:r>
            <a:r>
              <a:rPr lang="en-US" dirty="0" smtClean="0"/>
              <a:t>which is </a:t>
            </a:r>
            <a:r>
              <a:rPr lang="en-US" dirty="0"/>
              <a:t>analogous to the blocking key above, is generated for both data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distance function </a:t>
            </a:r>
            <a:r>
              <a:rPr lang="en-US" dirty="0"/>
              <a:t>must be chosen and pairwise distances computed for </a:t>
            </a:r>
            <a:r>
              <a:rPr lang="en-US" dirty="0" smtClean="0"/>
              <a:t>all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Big data oﬀers social scientists great opportunities to bring </a:t>
            </a:r>
            <a:r>
              <a:rPr lang="en-US" dirty="0" smtClean="0"/>
              <a:t>together many </a:t>
            </a:r>
            <a:r>
              <a:rPr lang="en-US" dirty="0"/>
              <a:t>diﬀerent types of data, from many diﬀerent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Merging </a:t>
            </a:r>
            <a:r>
              <a:rPr lang="en-US" dirty="0"/>
              <a:t>diﬀerent data sets provides new ways of creating </a:t>
            </a:r>
            <a:r>
              <a:rPr lang="en-US" dirty="0" smtClean="0"/>
              <a:t>population frames </a:t>
            </a:r>
            <a:r>
              <a:rPr lang="en-US" dirty="0"/>
              <a:t>that are generated from the digital traces of human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/>
              <a:t>Combining information from diﬀerent sources about an </a:t>
            </a:r>
            <a:r>
              <a:rPr lang="en-US" dirty="0" smtClean="0"/>
              <a:t>individual, business</a:t>
            </a:r>
            <a:r>
              <a:rPr lang="en-US" dirty="0"/>
              <a:t>, or geographic entity means that the social scientist </a:t>
            </a:r>
            <a:r>
              <a:rPr lang="en-US" dirty="0" smtClean="0"/>
              <a:t>must determine </a:t>
            </a:r>
            <a:r>
              <a:rPr lang="en-US" dirty="0"/>
              <a:t>whether or not two entities on two diﬀerent ﬁles are </a:t>
            </a:r>
            <a:r>
              <a:rPr lang="en-US" dirty="0" smtClean="0"/>
              <a:t>the same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4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Exact Matching</a:t>
            </a:r>
            <a:endParaRPr lang="en-US" dirty="0" smtClean="0"/>
          </a:p>
          <a:p>
            <a:pPr lvl="1"/>
            <a:r>
              <a:rPr lang="en-US" dirty="0"/>
              <a:t>Edited, unique identifiers available on all files</a:t>
            </a:r>
          </a:p>
          <a:p>
            <a:pPr lvl="1"/>
            <a:r>
              <a:rPr lang="en-US" dirty="0"/>
              <a:t>Examples: Social Security Numbers (after validation), Employer Identification Numbers (after validation)</a:t>
            </a:r>
          </a:p>
          <a:p>
            <a:pPr marL="596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4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Exact Matching</a:t>
            </a:r>
            <a:endParaRPr lang="en-US" dirty="0" smtClean="0"/>
          </a:p>
          <a:p>
            <a:pPr lvl="1"/>
            <a:r>
              <a:rPr lang="en-US" dirty="0" smtClean="0"/>
              <a:t>Pluto Data-NYC</a:t>
            </a:r>
          </a:p>
          <a:p>
            <a:pPr lvl="1"/>
            <a:r>
              <a:rPr lang="en-US" dirty="0" smtClean="0"/>
              <a:t>Location, GIS, Census Data </a:t>
            </a:r>
          </a:p>
          <a:p>
            <a:pPr lvl="1"/>
            <a:r>
              <a:rPr lang="en-US" dirty="0" smtClean="0"/>
              <a:t>Exact, Blocking and Merging</a:t>
            </a:r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2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Exact Matching</a:t>
            </a:r>
            <a:endParaRPr lang="en-US" dirty="0" smtClean="0"/>
          </a:p>
          <a:p>
            <a:pPr lvl="1"/>
            <a:r>
              <a:rPr lang="en-US" dirty="0" smtClean="0"/>
              <a:t>Using BBL- Unique ID with Borough Block Lot Variable</a:t>
            </a:r>
          </a:p>
          <a:p>
            <a:pPr lvl="1"/>
            <a:r>
              <a:rPr lang="en-US" dirty="0" smtClean="0"/>
              <a:t>Can generate with those variable-Blocking</a:t>
            </a:r>
          </a:p>
          <a:p>
            <a:pPr lvl="2"/>
            <a:r>
              <a:rPr lang="en-US" dirty="0" smtClean="0"/>
              <a:t>Generate Unique ID with </a:t>
            </a:r>
            <a:r>
              <a:rPr lang="en-US" dirty="0" err="1" smtClean="0"/>
              <a:t>egen</a:t>
            </a:r>
            <a:r>
              <a:rPr lang="en-US" dirty="0" smtClean="0"/>
              <a:t>, group</a:t>
            </a:r>
          </a:p>
          <a:p>
            <a:pPr lvl="2"/>
            <a:r>
              <a:rPr lang="en-US" dirty="0" smtClean="0"/>
              <a:t>Generate Numeric ID with keeping the variable</a:t>
            </a:r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8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Novel Dataset</a:t>
            </a:r>
            <a:endParaRPr lang="en-US" dirty="0" smtClean="0"/>
          </a:p>
          <a:p>
            <a:pPr lvl="1"/>
            <a:r>
              <a:rPr lang="en-US" dirty="0" smtClean="0"/>
              <a:t>Merge with Census Data</a:t>
            </a:r>
          </a:p>
          <a:p>
            <a:pPr lvl="1"/>
            <a:r>
              <a:rPr lang="en-US" dirty="0" smtClean="0"/>
              <a:t>Merge with GIS data</a:t>
            </a:r>
          </a:p>
          <a:p>
            <a:pPr lvl="1"/>
            <a:r>
              <a:rPr lang="en-US" dirty="0" smtClean="0"/>
              <a:t>Generate Location (Distance Data, Driving Time data)</a:t>
            </a:r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7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dirty="0" smtClean="0"/>
              <a:t>Pluto Data-NYC </a:t>
            </a:r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0" y="1132450"/>
            <a:ext cx="7611219" cy="37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Rolling Sales Data</a:t>
            </a:r>
          </a:p>
          <a:p>
            <a:pPr marL="114300" indent="0">
              <a:buNone/>
            </a:pPr>
            <a:endParaRPr lang="en-US" dirty="0" smtClean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44341"/>
              </p:ext>
            </p:extLst>
          </p:nvPr>
        </p:nvGraphicFramePr>
        <p:xfrm>
          <a:off x="414994" y="1969483"/>
          <a:ext cx="8468753" cy="2853896"/>
        </p:xfrm>
        <a:graphic>
          <a:graphicData uri="http://schemas.openxmlformats.org/drawingml/2006/table">
            <a:tbl>
              <a:tblPr/>
              <a:tblGrid>
                <a:gridCol w="222118"/>
                <a:gridCol w="869289"/>
                <a:gridCol w="869289"/>
                <a:gridCol w="315004"/>
                <a:gridCol w="275628"/>
                <a:gridCol w="275628"/>
                <a:gridCol w="327119"/>
                <a:gridCol w="315004"/>
                <a:gridCol w="869289"/>
                <a:gridCol w="869289"/>
                <a:gridCol w="275628"/>
                <a:gridCol w="275628"/>
                <a:gridCol w="282696"/>
                <a:gridCol w="275628"/>
                <a:gridCol w="275628"/>
                <a:gridCol w="275628"/>
                <a:gridCol w="275628"/>
                <a:gridCol w="242311"/>
                <a:gridCol w="347311"/>
                <a:gridCol w="363466"/>
                <a:gridCol w="371544"/>
              </a:tblGrid>
              <a:tr h="384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BOROUGH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NEIGHBORHOOD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BUILDING CLASS CATEGORY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CLASS AT PRESENT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EASEMENT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BUILDING CLASS AT PRESENT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APARTMENT NUMBER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ZIP CODE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RESIDENTIAL UNITS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COMMERCIAL UNITS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UNITS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LAND SQUARE FEET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SQUARE FEET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BUILT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CLASS AT TIME OF SALE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BUILDING CLASS AT TIME OF SALE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SALE PRICE 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 DATE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 ONE FAMILY DWELLINGS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 EAST 4TH STREET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2,116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2,385,000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2021-02-09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 TWO FAMILY DWELLINGS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 EAST 7TH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1,718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5,154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2020-10-02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 THREE FAMILY DWELLINGS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 EAST 7TH STREET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2,381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2020-10-31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 EAST 3RD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6,445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2020-12-27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301-303 EAST 4TH STREET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6,929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3,672,530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2020-11-24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 EAST SIXTH STREET, 5C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9,750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154,196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2021-06-11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 EAST 3 STREET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17,754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7,500,000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2021-06-14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 EAST 7TH STREET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5,320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3,425,000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2021-02-11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AVENUE B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4,416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2021-03-31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AVENUE C, 2A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7,485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37,189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2020-09-01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AVENUE C, 3B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7,485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20,661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2020-09-01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 EAST 12 STREET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1,273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6,365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2021-06-30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RENTALS - WALKUP APARTMENTS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AVENUE B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10009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6,432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2020-10-21</a:t>
                      </a:r>
                    </a:p>
                  </a:txBody>
                  <a:tcPr marL="2825" marR="2825" marT="2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24242" y="729192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Building Permit Data</a:t>
            </a:r>
          </a:p>
          <a:p>
            <a:pPr marL="114300" indent="0">
              <a:buNone/>
            </a:pPr>
            <a:endParaRPr lang="en-US" dirty="0" smtClean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788"/>
              </p:ext>
            </p:extLst>
          </p:nvPr>
        </p:nvGraphicFramePr>
        <p:xfrm>
          <a:off x="424233" y="1370013"/>
          <a:ext cx="8290710" cy="3468292"/>
        </p:xfrm>
        <a:graphic>
          <a:graphicData uri="http://schemas.openxmlformats.org/drawingml/2006/table">
            <a:tbl>
              <a:tblPr/>
              <a:tblGrid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  <a:gridCol w="460595"/>
              </a:tblGrid>
              <a:tr h="2093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#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#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Borough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 #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 Name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 #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Type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Status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Status Descrp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Type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Community - Board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Description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Applicant's First Name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Applicant's Last Name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Applicant Professional Title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Applicant License #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169 STREET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2519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2130622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PROCESSED - ENTIRE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FOUNDATION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JOSEPH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NARDIS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60272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169 STREET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2519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2130622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PROCESSED - ENTIRE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THOMANN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78732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88-36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139TH STREET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9620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4623670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EXAM - APPROVED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PATRICK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MAHON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83395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88-36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139TH STREET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9620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4623670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EXAM - APPROVED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FOUNDATION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NAJARIAN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63868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STREET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1090738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 ISSUED - ENTIRE JOB/WORK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BREDEHORST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87490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ROCKWELL PLACE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2094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3418383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EXAM - DISAPPROVED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GEN. CONSTR.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HAMISH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WHITEFIELD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43228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4.02E+08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41-58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STREET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1565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4538692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 ISSUED - ENTIRE JOB/WORK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 FAMILY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 CONST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70181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WADSWORTH AVENUE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2144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1089928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 ISSUED - ENTIRE JOB/WORK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GEN. CONSTR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THEODORE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RIEPER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13294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3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BEACH FRONT ROAD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15905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4596381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SIGNED OFF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 FAMILY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GEN. CONSTR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ANGELO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COSTA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16907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4.21E+08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211-42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AVENUE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10546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4588796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EXAM - DISAPPROVED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 FAMILY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GEN. CONSTR.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MICHIO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SANGA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20628</a:t>
                      </a:r>
                    </a:p>
                  </a:txBody>
                  <a:tcPr marL="3892" marR="3892" marT="38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Novel Dataset</a:t>
            </a:r>
            <a:endParaRPr lang="en-US" dirty="0" smtClean="0"/>
          </a:p>
          <a:p>
            <a:pPr lvl="1"/>
            <a:r>
              <a:rPr lang="en-US" dirty="0" smtClean="0"/>
              <a:t>Pluto Data- Rolling Sales Data- Census Data-Building Permit Data</a:t>
            </a:r>
          </a:p>
          <a:p>
            <a:pPr lvl="2"/>
            <a:r>
              <a:rPr lang="en-US" dirty="0" smtClean="0"/>
              <a:t>Locational Characteristics</a:t>
            </a:r>
          </a:p>
          <a:p>
            <a:pPr lvl="2"/>
            <a:r>
              <a:rPr lang="en-US" dirty="0" smtClean="0"/>
              <a:t>Land Value</a:t>
            </a:r>
          </a:p>
          <a:p>
            <a:pPr lvl="2"/>
            <a:r>
              <a:rPr lang="en-US" dirty="0" smtClean="0"/>
              <a:t>Effects of FAR(</a:t>
            </a:r>
            <a:r>
              <a:rPr lang="ko-KR" altLang="en-US" dirty="0" smtClean="0"/>
              <a:t>용적률</a:t>
            </a:r>
            <a:r>
              <a:rPr lang="en-US" altLang="ko-KR" dirty="0" smtClean="0"/>
              <a:t>)</a:t>
            </a:r>
            <a:endParaRPr lang="en-US" dirty="0"/>
          </a:p>
          <a:p>
            <a:pPr marL="596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7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Novel Dataset- Extension</a:t>
            </a:r>
            <a:endParaRPr lang="en-US" dirty="0" smtClean="0"/>
          </a:p>
          <a:p>
            <a:pPr lvl="1"/>
            <a:r>
              <a:rPr lang="en-US" dirty="0" smtClean="0"/>
              <a:t>Energy Usage Data- Crime Data-Mobility Data</a:t>
            </a:r>
          </a:p>
          <a:p>
            <a:pPr lvl="2"/>
            <a:r>
              <a:rPr lang="en-US" dirty="0" smtClean="0"/>
              <a:t>Locational Characteristics</a:t>
            </a:r>
          </a:p>
          <a:p>
            <a:pPr lvl="2"/>
            <a:r>
              <a:rPr lang="en-US" dirty="0" smtClean="0"/>
              <a:t>Energy Use/ Co2</a:t>
            </a:r>
          </a:p>
          <a:p>
            <a:pPr lvl="2"/>
            <a:r>
              <a:rPr lang="en-US" dirty="0" smtClean="0"/>
              <a:t>Mobility/ Crime/ Quarantine</a:t>
            </a:r>
            <a:endParaRPr lang="en-US" dirty="0"/>
          </a:p>
          <a:p>
            <a:pPr marL="596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3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ko-KR" altLang="en-US" dirty="0" smtClean="0"/>
              <a:t>건축물 대장 데이터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open.eais.go.kr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34" y="2571710"/>
            <a:ext cx="4775982" cy="18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Determination </a:t>
            </a:r>
            <a:r>
              <a:rPr lang="en-US" dirty="0"/>
              <a:t>is not </a:t>
            </a:r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David </a:t>
            </a:r>
            <a:r>
              <a:rPr lang="en-US" dirty="0"/>
              <a:t>A. Miller from Stanford, </a:t>
            </a:r>
            <a:r>
              <a:rPr lang="en-US" dirty="0" smtClean="0"/>
              <a:t>CA vs David </a:t>
            </a:r>
            <a:r>
              <a:rPr lang="en-US" dirty="0"/>
              <a:t>Andrew </a:t>
            </a:r>
            <a:r>
              <a:rPr lang="en-US" dirty="0" smtClean="0"/>
              <a:t>Miller from </a:t>
            </a:r>
            <a:r>
              <a:rPr lang="en-US" dirty="0"/>
              <a:t>Fairhaven, </a:t>
            </a:r>
            <a:r>
              <a:rPr lang="en-US" dirty="0" smtClean="0"/>
              <a:t>NJ</a:t>
            </a:r>
          </a:p>
          <a:p>
            <a:pPr lvl="1"/>
            <a:r>
              <a:rPr lang="ko-KR" altLang="en-US" dirty="0" smtClean="0"/>
              <a:t>서울 김민수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서울 김민수 </a:t>
            </a:r>
            <a:r>
              <a:rPr lang="en-US" altLang="ko-KR" dirty="0" smtClean="0"/>
              <a:t>in Credit Data</a:t>
            </a:r>
          </a:p>
          <a:p>
            <a:pPr lvl="1"/>
            <a:r>
              <a:rPr lang="ko-KR" altLang="en-US" dirty="0" smtClean="0"/>
              <a:t>삼성</a:t>
            </a:r>
            <a:r>
              <a:rPr lang="en-US" altLang="ko-KR" dirty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삼성전자</a:t>
            </a:r>
            <a:endParaRPr lang="en-US" altLang="ko-KR" dirty="0" smtClean="0"/>
          </a:p>
          <a:p>
            <a:r>
              <a:rPr lang="en-US" dirty="0" smtClean="0"/>
              <a:t>Poor </a:t>
            </a:r>
            <a:r>
              <a:rPr lang="en-US" dirty="0"/>
              <a:t>record linkage decisions can be </a:t>
            </a:r>
            <a:r>
              <a:rPr lang="en-US" dirty="0" smtClean="0"/>
              <a:t>substantial</a:t>
            </a:r>
          </a:p>
          <a:p>
            <a:pPr lvl="1"/>
            <a:r>
              <a:rPr lang="en-US" dirty="0"/>
              <a:t>12% of business revenues are lost due to bad </a:t>
            </a:r>
            <a:r>
              <a:rPr lang="en-US" dirty="0" smtClean="0"/>
              <a:t>linkages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Failure </a:t>
            </a:r>
            <a:r>
              <a:rPr lang="en-US" dirty="0"/>
              <a:t>to match travelers to a “known </a:t>
            </a:r>
            <a:r>
              <a:rPr lang="en-US" dirty="0" smtClean="0"/>
              <a:t>terrorist</a:t>
            </a:r>
          </a:p>
          <a:p>
            <a:pPr lvl="1"/>
            <a:r>
              <a:rPr lang="en-US" dirty="0"/>
              <a:t> innocent citizens </a:t>
            </a:r>
            <a:r>
              <a:rPr lang="en-US" dirty="0" smtClean="0"/>
              <a:t>being detained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2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Matching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ko-KR" altLang="en-US" dirty="0" smtClean="0"/>
              <a:t>건축물 대장 데이터</a:t>
            </a:r>
            <a:endParaRPr 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1834561"/>
            <a:ext cx="7517425" cy="30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63" y="49237"/>
            <a:ext cx="46423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21" y="0"/>
            <a:ext cx="59949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78" y="0"/>
            <a:ext cx="22576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552575"/>
            <a:ext cx="6572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Type of Record Linkage(Data Matching)</a:t>
            </a:r>
            <a:endParaRPr lang="en-US" dirty="0" smtClean="0"/>
          </a:p>
          <a:p>
            <a:pPr lvl="1"/>
            <a:r>
              <a:rPr lang="en-US" dirty="0"/>
              <a:t>Exact </a:t>
            </a:r>
            <a:r>
              <a:rPr lang="en-US" dirty="0" smtClean="0"/>
              <a:t>Matching</a:t>
            </a:r>
          </a:p>
          <a:p>
            <a:pPr lvl="1"/>
            <a:r>
              <a:rPr lang="en-US" altLang="ko-KR" dirty="0" err="1"/>
              <a:t>Judgemental</a:t>
            </a:r>
            <a:r>
              <a:rPr lang="en-US" altLang="ko-KR" dirty="0"/>
              <a:t> </a:t>
            </a:r>
            <a:r>
              <a:rPr lang="en-US" altLang="ko-KR" dirty="0" smtClean="0"/>
              <a:t>Matching</a:t>
            </a:r>
          </a:p>
          <a:p>
            <a:pPr lvl="1"/>
            <a:r>
              <a:rPr lang="en-US" altLang="ko-KR" dirty="0"/>
              <a:t>Probability </a:t>
            </a:r>
            <a:r>
              <a:rPr lang="en-US" altLang="ko-KR" dirty="0" smtClean="0"/>
              <a:t>Matching</a:t>
            </a:r>
          </a:p>
          <a:p>
            <a:pPr lvl="1"/>
            <a:r>
              <a:rPr lang="en-US" dirty="0"/>
              <a:t>Statistical </a:t>
            </a:r>
            <a:r>
              <a:rPr lang="en-US" dirty="0" smtClean="0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17091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Record Linkage(Data Matching)  Scheme</a:t>
            </a:r>
            <a:endParaRPr 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616833"/>
            <a:ext cx="4424037" cy="28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Imputation</a:t>
            </a:r>
            <a:endParaRPr 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16" y="1634230"/>
            <a:ext cx="5074984" cy="30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Imputation Method</a:t>
            </a:r>
          </a:p>
          <a:p>
            <a:pPr lvl="1"/>
            <a:r>
              <a:rPr lang="en-US" dirty="0"/>
              <a:t>Procedure Based on Completely Recorded </a:t>
            </a:r>
            <a:r>
              <a:rPr lang="en-US" dirty="0" smtClean="0"/>
              <a:t>Units (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포함 데이터 제거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Sufficiently Small- O.K</a:t>
            </a:r>
          </a:p>
          <a:p>
            <a:pPr lvl="2"/>
            <a:r>
              <a:rPr lang="en-US" altLang="ko-KR" dirty="0" smtClean="0"/>
              <a:t>Bias and Efficiency</a:t>
            </a:r>
          </a:p>
          <a:p>
            <a:pPr lvl="1"/>
            <a:r>
              <a:rPr lang="en-US" altLang="ko-KR" dirty="0"/>
              <a:t>Imputation-Based </a:t>
            </a:r>
            <a:r>
              <a:rPr lang="en-US" altLang="ko-KR" dirty="0" smtClean="0"/>
              <a:t>Procedure</a:t>
            </a:r>
          </a:p>
          <a:p>
            <a:pPr lvl="1"/>
            <a:r>
              <a:rPr lang="en-US" altLang="ko-KR" dirty="0"/>
              <a:t>Model-Based </a:t>
            </a:r>
            <a:r>
              <a:rPr lang="en-US" altLang="ko-KR" dirty="0" smtClean="0"/>
              <a:t>Procedure</a:t>
            </a: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4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Evaluation Method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2"/>
            <a:r>
              <a:rPr lang="en-US" altLang="ko-KR" dirty="0" smtClean="0"/>
              <a:t>Distance between Expected outcome and Matched sample </a:t>
            </a:r>
          </a:p>
          <a:p>
            <a:pPr lvl="1"/>
            <a:r>
              <a:rPr lang="en-US" altLang="ko-KR" dirty="0"/>
              <a:t>Representation</a:t>
            </a:r>
            <a:endParaRPr lang="en-US" dirty="0" smtClean="0"/>
          </a:p>
          <a:p>
            <a:pPr marL="1397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23856</TotalTime>
  <Words>2179</Words>
  <Application>Microsoft Office PowerPoint</Application>
  <PresentationFormat>화면 슬라이드 쇼(16:9)</PresentationFormat>
  <Paragraphs>732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Office 테마</vt:lpstr>
      <vt:lpstr>Record Linkage-1 Preprocessing Concept/Indexing Blocking/Matching-1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Introduction </vt:lpstr>
      <vt:lpstr>Introduction </vt:lpstr>
      <vt:lpstr>Linking Data</vt:lpstr>
      <vt:lpstr>Linking Data</vt:lpstr>
      <vt:lpstr>Linking Data</vt:lpstr>
      <vt:lpstr>Linking Data</vt:lpstr>
      <vt:lpstr>Linking Data</vt:lpstr>
      <vt:lpstr>Linking Data</vt:lpstr>
      <vt:lpstr>Linking Data</vt:lpstr>
      <vt:lpstr>Linking Data</vt:lpstr>
      <vt:lpstr>Preprocessing Data</vt:lpstr>
      <vt:lpstr>Preprocessing Data</vt:lpstr>
      <vt:lpstr>Preprocessing Data</vt:lpstr>
      <vt:lpstr>Preprocessing Data</vt:lpstr>
      <vt:lpstr>Preprocessing Data</vt:lpstr>
      <vt:lpstr>Indexing and Blocking</vt:lpstr>
      <vt:lpstr>Indexing and Blocking</vt:lpstr>
      <vt:lpstr>Indexing and Blocking</vt:lpstr>
      <vt:lpstr>Indexing and Blocking</vt:lpstr>
      <vt:lpstr>Indexing and Blocking</vt:lpstr>
      <vt:lpstr>Matching</vt:lpstr>
      <vt:lpstr>Matching</vt:lpstr>
      <vt:lpstr>Matching</vt:lpstr>
      <vt:lpstr>Matching</vt:lpstr>
      <vt:lpstr>Matching</vt:lpstr>
      <vt:lpstr>Matching</vt:lpstr>
      <vt:lpstr>Matching</vt:lpstr>
      <vt:lpstr>Matching</vt:lpstr>
      <vt:lpstr>Matching</vt:lpstr>
      <vt:lpstr>Matching</vt:lpstr>
      <vt:lpstr>Matching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Byunggeor Moon</dc:creator>
  <cp:lastModifiedBy>Moon Byunggeor</cp:lastModifiedBy>
  <cp:revision>58</cp:revision>
  <dcterms:modified xsi:type="dcterms:W3CDTF">2021-10-13T03:25:26Z</dcterms:modified>
</cp:coreProperties>
</file>