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61" d="100"/>
          <a:sy n="161" d="100"/>
        </p:scale>
        <p:origin x="2376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B64C-4FCA-40AB-AE68-248893BAF9B0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F9D83-AA9D-46E9-AE46-DFEF94C07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1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B64C-4FCA-40AB-AE68-248893BAF9B0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F9D83-AA9D-46E9-AE46-DFEF94C07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63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B64C-4FCA-40AB-AE68-248893BAF9B0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F9D83-AA9D-46E9-AE46-DFEF94C07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34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44016"/>
            <a:ext cx="1008112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832992" y="764704"/>
            <a:ext cx="3119669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5952662" y="764704"/>
            <a:ext cx="3119669" cy="0"/>
          </a:xfrm>
          <a:prstGeom prst="line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9072331" y="764704"/>
            <a:ext cx="3119669" cy="0"/>
          </a:xfrm>
          <a:prstGeom prst="line">
            <a:avLst/>
          </a:prstGeom>
          <a:ln w="76200">
            <a:solidFill>
              <a:schemeClr val="accent5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764704"/>
            <a:ext cx="3119669" cy="0"/>
          </a:xfrm>
          <a:prstGeom prst="line">
            <a:avLst/>
          </a:prstGeom>
          <a:ln w="762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239350" y="908720"/>
            <a:ext cx="11713301" cy="5688632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2000" b="0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8488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B64C-4FCA-40AB-AE68-248893BAF9B0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F9D83-AA9D-46E9-AE46-DFEF94C07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95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B64C-4FCA-40AB-AE68-248893BAF9B0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F9D83-AA9D-46E9-AE46-DFEF94C07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6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B64C-4FCA-40AB-AE68-248893BAF9B0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F9D83-AA9D-46E9-AE46-DFEF94C07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8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B64C-4FCA-40AB-AE68-248893BAF9B0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F9D83-AA9D-46E9-AE46-DFEF94C07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75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B64C-4FCA-40AB-AE68-248893BAF9B0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F9D83-AA9D-46E9-AE46-DFEF94C07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33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B64C-4FCA-40AB-AE68-248893BAF9B0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F9D83-AA9D-46E9-AE46-DFEF94C07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46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B64C-4FCA-40AB-AE68-248893BAF9B0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F9D83-AA9D-46E9-AE46-DFEF94C07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4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B64C-4FCA-40AB-AE68-248893BAF9B0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F9D83-AA9D-46E9-AE46-DFEF94C07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CB64C-4FCA-40AB-AE68-248893BAF9B0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F9D83-AA9D-46E9-AE46-DFEF94C07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7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NUL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NUL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NUL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NUL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NUL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NUL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NUL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NUL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NUL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NUL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image" Target="NUL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0" Type="http://schemas.openxmlformats.org/officeDocument/2006/relationships/image" Target="../media/image120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NUL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 Review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Byunggeor Moon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317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2.1.2 </a:t>
            </a:r>
            <a:r>
              <a:rPr lang="ko-KR" altLang="en-US" dirty="0" smtClean="0"/>
              <a:t>놈과 유사도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03512" y="764704"/>
            <a:ext cx="8784976" cy="5832648"/>
          </a:xfrm>
        </p:spPr>
        <p:txBody>
          <a:bodyPr/>
          <a:lstStyle/>
          <a:p>
            <a:r>
              <a:rPr lang="ko-KR" altLang="en-US" dirty="0" err="1" smtClean="0">
                <a:latin typeface="Times New Roman" pitchFamily="18" charset="0"/>
                <a:cs typeface="Times New Roman" pitchFamily="18" charset="0"/>
              </a:rPr>
              <a:t>유사도와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 거리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벡터를 기하학적으로 해석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코사인 유사도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529" y="1700809"/>
            <a:ext cx="6696744" cy="2133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530" y="4895202"/>
            <a:ext cx="6837387" cy="557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03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2.1.3 </a:t>
            </a:r>
            <a:r>
              <a:rPr lang="ko-KR" altLang="en-US" dirty="0" err="1" smtClean="0"/>
              <a:t>퍼셉트론의</a:t>
            </a:r>
            <a:r>
              <a:rPr lang="ko-KR" altLang="en-US" dirty="0" smtClean="0"/>
              <a:t> 해석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>
              <a:xfrm>
                <a:off x="1703512" y="764704"/>
                <a:ext cx="8784976" cy="5832648"/>
              </a:xfrm>
            </p:spPr>
            <p:txBody>
              <a:bodyPr/>
              <a:lstStyle/>
              <a:p>
                <a:r>
                  <a:rPr lang="ko-KR" altLang="en-US" dirty="0" smtClean="0">
                    <a:latin typeface="Times New Roman" pitchFamily="18" charset="0"/>
                    <a:cs typeface="Times New Roman" pitchFamily="18" charset="0"/>
                  </a:rPr>
                  <a:t>퍼셉트론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1958</a:t>
                </a:r>
                <a:r>
                  <a:rPr lang="ko-KR" altLang="en-US" dirty="0" smtClean="0"/>
                  <a:t>년 </a:t>
                </a:r>
                <a:r>
                  <a:rPr lang="ko-KR" altLang="en-US" dirty="0" err="1" smtClean="0"/>
                  <a:t>로젠블렛이</a:t>
                </a:r>
                <a:r>
                  <a:rPr lang="ko-KR" altLang="en-US" dirty="0" smtClean="0"/>
                  <a:t> 고안한 분류기 모델</a:t>
                </a:r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r>
                  <a:rPr lang="ko-KR" altLang="en-US" dirty="0" err="1" smtClean="0"/>
                  <a:t>퍼셉트론의</a:t>
                </a:r>
                <a:r>
                  <a:rPr lang="ko-KR" altLang="en-US" dirty="0" smtClean="0"/>
                  <a:t> 동작을 수식으로 표현하면</a:t>
                </a:r>
                <a:r>
                  <a:rPr lang="en-US" altLang="ko-KR" dirty="0" smtClean="0"/>
                  <a:t>,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2"/>
                <a:r>
                  <a:rPr lang="ko-KR" altLang="en-US" dirty="0" smtClean="0"/>
                  <a:t>활성 함수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𝜏</m:t>
                    </m:r>
                  </m:oMath>
                </a14:m>
                <a:r>
                  <a:rPr lang="ko-KR" altLang="en-US" dirty="0" smtClean="0"/>
                  <a:t>로는</a:t>
                </a:r>
                <a:r>
                  <a:rPr lang="ko-KR" altLang="en-US" dirty="0"/>
                  <a:t> </a:t>
                </a:r>
                <a:r>
                  <a:rPr lang="ko-KR" altLang="en-US" dirty="0" smtClean="0"/>
                  <a:t>계단함수 사용</a:t>
                </a:r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>
                  <a:lnSpc>
                    <a:spcPct val="150000"/>
                  </a:lnSpc>
                </a:pPr>
                <a:endParaRPr lang="en-US" altLang="ko-KR" dirty="0" smtClean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79512" y="764704"/>
                <a:ext cx="8784976" cy="5832648"/>
              </a:xfrm>
              <a:blipFill rotWithShape="1">
                <a:blip r:embed="rId2"/>
                <a:stretch>
                  <a:fillRect l="-5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1613630"/>
            <a:ext cx="6192688" cy="2471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342" y="5085184"/>
            <a:ext cx="7117027" cy="657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902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2.1.3 </a:t>
            </a:r>
            <a:r>
              <a:rPr lang="ko-KR" altLang="en-US" dirty="0" err="1" smtClean="0"/>
              <a:t>퍼셉트론의</a:t>
            </a:r>
            <a:r>
              <a:rPr lang="ko-KR" altLang="en-US" dirty="0" smtClean="0"/>
              <a:t> 해석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>
              <a:xfrm>
                <a:off x="1703512" y="764704"/>
                <a:ext cx="8784976" cy="5832648"/>
              </a:xfrm>
            </p:spPr>
            <p:txBody>
              <a:bodyPr/>
              <a:lstStyle/>
              <a:p>
                <a:r>
                  <a:rPr lang="ko-KR" altLang="en-US" dirty="0" smtClean="0">
                    <a:latin typeface="Times New Roman" pitchFamily="18" charset="0"/>
                    <a:cs typeface="Times New Roman" pitchFamily="18" charset="0"/>
                  </a:rPr>
                  <a:t>퍼셉트론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[</a:t>
                </a:r>
                <a:r>
                  <a:rPr lang="ko-KR" altLang="en-US" dirty="0" smtClean="0"/>
                  <a:t>그림 </a:t>
                </a:r>
                <a:r>
                  <a:rPr lang="en-US" altLang="ko-KR" dirty="0" smtClean="0"/>
                  <a:t>2-3(c)]</a:t>
                </a:r>
                <a:r>
                  <a:rPr lang="ko-KR" altLang="en-US" dirty="0" smtClean="0"/>
                  <a:t>의 파란 직선은 두 개의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부분공간을 나누는 결정직선</a:t>
                </a:r>
                <a:r>
                  <a:rPr lang="en-US" altLang="ko-KR" baseline="30000" dirty="0" smtClean="0"/>
                  <a:t>decision line</a:t>
                </a:r>
              </a:p>
              <a:p>
                <a:pPr lvl="2"/>
                <a:r>
                  <a:rPr lang="en-US" altLang="ko-KR" dirty="0" smtClean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/>
                        <a:sym typeface="Wingdings" pitchFamily="2" charset="2"/>
                      </a:rPr>
                      <m:t>𝐰</m:t>
                    </m:r>
                  </m:oMath>
                </a14:m>
                <a:r>
                  <a:rPr lang="ko-KR" altLang="en-US" dirty="0" smtClean="0"/>
                  <a:t>에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수직이고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num>
                      <m:den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0" smtClean="0">
                                    <a:latin typeface="Cambria Math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ko-KR" altLang="en-US" dirty="0" smtClean="0"/>
                  <a:t>만큼 떨어져 있음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3</a:t>
                </a:r>
                <a:r>
                  <a:rPr lang="ko-KR" altLang="en-US" dirty="0" smtClean="0"/>
                  <a:t>차원 특징공간은 결정평면</a:t>
                </a:r>
                <a:r>
                  <a:rPr lang="en-US" altLang="ko-KR" baseline="30000" dirty="0" smtClean="0"/>
                  <a:t>decision plane</a:t>
                </a:r>
                <a:r>
                  <a:rPr lang="en-US" altLang="ko-KR" dirty="0" smtClean="0"/>
                  <a:t>, 4</a:t>
                </a:r>
                <a:r>
                  <a:rPr lang="ko-KR" altLang="en-US" dirty="0" smtClean="0"/>
                  <a:t>차원 이상은 결정 </a:t>
                </a:r>
                <a:r>
                  <a:rPr lang="ko-KR" altLang="en-US" dirty="0" err="1" smtClean="0"/>
                  <a:t>초평면</a:t>
                </a:r>
                <a:r>
                  <a:rPr lang="en-US" altLang="ko-KR" baseline="30000" dirty="0" smtClean="0"/>
                  <a:t>decision </a:t>
                </a:r>
                <a:r>
                  <a:rPr lang="en-US" altLang="ko-KR" baseline="30000" dirty="0" err="1" smtClean="0"/>
                  <a:t>hyperplane</a:t>
                </a:r>
                <a:endParaRPr lang="en-US" altLang="ko-KR" baseline="30000" dirty="0" smtClean="0"/>
              </a:p>
              <a:p>
                <a:pPr lvl="1"/>
                <a:r>
                  <a:rPr lang="ko-KR" altLang="en-US" dirty="0" smtClean="0"/>
                  <a:t>예</a:t>
                </a:r>
                <a:r>
                  <a:rPr lang="en-US" altLang="ko-KR" dirty="0" smtClean="0"/>
                  <a:t>) 3</a:t>
                </a:r>
                <a:r>
                  <a:rPr lang="ko-KR" altLang="en-US" dirty="0" smtClean="0"/>
                  <a:t>차원 특징공간을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위한 </a:t>
                </a:r>
                <a:r>
                  <a:rPr lang="ko-KR" altLang="en-US" dirty="0" err="1" smtClean="0"/>
                  <a:t>퍼셉트론</a:t>
                </a:r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>
                  <a:lnSpc>
                    <a:spcPct val="150000"/>
                  </a:lnSpc>
                </a:pPr>
                <a:endParaRPr lang="en-US" altLang="ko-KR" dirty="0" smtClean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79512" y="764704"/>
                <a:ext cx="8784976" cy="5832648"/>
              </a:xfrm>
              <a:blipFill rotWithShape="1">
                <a:blip r:embed="rId2"/>
                <a:stretch>
                  <a:fillRect l="-5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3" y="2914295"/>
            <a:ext cx="6348611" cy="3187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508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2.1.3 </a:t>
            </a:r>
            <a:r>
              <a:rPr lang="ko-KR" altLang="en-US" dirty="0" err="1" smtClean="0"/>
              <a:t>퍼셉트론의</a:t>
            </a:r>
            <a:r>
              <a:rPr lang="ko-KR" altLang="en-US" dirty="0" smtClean="0"/>
              <a:t> 해석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03512" y="764704"/>
            <a:ext cx="8784976" cy="5832648"/>
          </a:xfrm>
        </p:spPr>
        <p:txBody>
          <a:bodyPr/>
          <a:lstStyle/>
          <a:p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출력이 여러 개인 </a:t>
            </a:r>
            <a:r>
              <a:rPr lang="ko-KR" altLang="en-US" dirty="0" err="1" smtClean="0">
                <a:latin typeface="Times New Roman" pitchFamily="18" charset="0"/>
                <a:cs typeface="Times New Roman" pitchFamily="18" charset="0"/>
              </a:rPr>
              <a:t>퍼셉트론</a:t>
            </a: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동작을 수식으로 표현하면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lvl="1"/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가중치 벡터를 각 부류의 기준 벡터로 간주하면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개 부류의 </a:t>
            </a:r>
            <a:r>
              <a:rPr lang="ko-KR" alt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유사도를</a:t>
            </a:r>
            <a:r>
              <a:rPr lang="ko-KR" alt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계산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하는 셈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1412777"/>
            <a:ext cx="2328258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645" y="4116971"/>
            <a:ext cx="1368152" cy="1276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56" y="3972956"/>
            <a:ext cx="2808312" cy="1904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4044837" y="4621027"/>
            <a:ext cx="43204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865" y="1443964"/>
            <a:ext cx="3816672" cy="31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866" y="1986197"/>
            <a:ext cx="3096343" cy="294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897" y="2314905"/>
            <a:ext cx="3843313" cy="322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549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2.1.3 </a:t>
            </a:r>
            <a:r>
              <a:rPr lang="ko-KR" altLang="en-US" dirty="0" err="1" smtClean="0"/>
              <a:t>퍼셉트론의</a:t>
            </a:r>
            <a:r>
              <a:rPr lang="ko-KR" altLang="en-US" dirty="0" smtClean="0"/>
              <a:t> 해석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03512" y="764704"/>
            <a:ext cx="8784976" cy="5832648"/>
          </a:xfrm>
        </p:spPr>
        <p:txBody>
          <a:bodyPr/>
          <a:lstStyle/>
          <a:p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학습의 정의</a:t>
            </a: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식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(2.10)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은 학습을 마친 프로그램을 현장에 설치했을 때 일어나는 과정</a:t>
            </a:r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식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(2.11)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은 학습 과정</a:t>
            </a: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학습은 훈련집합의 샘플에 대해 식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(2.11)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을 가장 잘 만족하는 </a:t>
            </a: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를 찾아내는 작업</a:t>
            </a: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현대 기계 학습에서 </a:t>
            </a:r>
            <a:r>
              <a:rPr lang="ko-KR" altLang="en-US" dirty="0" err="1" smtClean="0">
                <a:latin typeface="Times New Roman" pitchFamily="18" charset="0"/>
                <a:cs typeface="Times New Roman" pitchFamily="18" charset="0"/>
              </a:rPr>
              <a:t>퍼셉트론의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 중요성</a:t>
            </a: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ko-KR" altLang="en-US" dirty="0" err="1" smtClean="0">
                <a:latin typeface="Times New Roman" pitchFamily="18" charset="0"/>
                <a:cs typeface="Times New Roman" pitchFamily="18" charset="0"/>
              </a:rPr>
              <a:t>딥러닝은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dirty="0" err="1" smtClean="0">
                <a:latin typeface="Times New Roman" pitchFamily="18" charset="0"/>
                <a:cs typeface="Times New Roman" pitchFamily="18" charset="0"/>
              </a:rPr>
              <a:t>퍼셉트론을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 여러 층으로 확장하여 만듦</a:t>
            </a: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1700808"/>
            <a:ext cx="714375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5" y="3717032"/>
            <a:ext cx="721042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845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2.1.4 </a:t>
            </a:r>
            <a:r>
              <a:rPr lang="ko-KR" altLang="en-US" dirty="0" smtClean="0"/>
              <a:t>선형결합과 벡터공간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벡터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공간상의 한 점으로 화살표 끝이 벡터의 좌표에 해당</a:t>
            </a:r>
            <a:endParaRPr lang="en-US" altLang="ko-KR" dirty="0" smtClean="0"/>
          </a:p>
          <a:p>
            <a:r>
              <a:rPr lang="ko-KR" altLang="en-US" dirty="0" smtClean="0"/>
              <a:t>선형결합이 만드는 벡터공간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기저벡터</a:t>
            </a:r>
            <a:r>
              <a:rPr lang="en-US" altLang="ko-KR" dirty="0" smtClean="0"/>
              <a:t> </a:t>
            </a:r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ko-KR" altLang="en-US" dirty="0">
                <a:latin typeface="Times New Roman" pitchFamily="18" charset="0"/>
                <a:cs typeface="Times New Roman" pitchFamily="18" charset="0"/>
              </a:rPr>
              <a:t>와 </a:t>
            </a: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의 선형결합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선형결합으로 만들어지는 공간을 </a:t>
            </a:r>
            <a:r>
              <a:rPr lang="ko-KR" altLang="en-US" dirty="0" smtClean="0">
                <a:solidFill>
                  <a:srgbClr val="0000FF"/>
                </a:solidFill>
              </a:rPr>
              <a:t>벡터공간</a:t>
            </a:r>
            <a:r>
              <a:rPr lang="ko-KR" altLang="en-US" dirty="0" smtClean="0"/>
              <a:t>이라 부름</a:t>
            </a: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4221088"/>
            <a:ext cx="3644896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2708921"/>
            <a:ext cx="634365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4014130"/>
            <a:ext cx="4146029" cy="2079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131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2.1.5 </a:t>
            </a:r>
            <a:r>
              <a:rPr lang="ko-KR" altLang="en-US" dirty="0" err="1" smtClean="0"/>
              <a:t>역행렬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 smtClean="0"/>
              <a:t>역행렬의</a:t>
            </a:r>
            <a:r>
              <a:rPr lang="ko-KR" altLang="en-US" dirty="0" smtClean="0"/>
              <a:t> 원리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err="1" smtClean="0"/>
              <a:t>정사각행렬</a:t>
            </a:r>
            <a:r>
              <a:rPr lang="ko-KR" altLang="en-US" dirty="0" smtClean="0"/>
              <a:t> </a:t>
            </a: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의 </a:t>
            </a:r>
            <a:r>
              <a:rPr lang="ko-KR" altLang="en-US" dirty="0" err="1" smtClean="0">
                <a:latin typeface="Times New Roman" pitchFamily="18" charset="0"/>
                <a:cs typeface="Times New Roman" pitchFamily="18" charset="0"/>
              </a:rPr>
              <a:t>역행렬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baseline="30000" dirty="0" smtClean="0">
                <a:latin typeface="Times New Roman" pitchFamily="18" charset="0"/>
                <a:cs typeface="Times New Roman" pitchFamily="18" charset="0"/>
              </a:rPr>
              <a:t>-1</a:t>
            </a: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baseline="30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baseline="30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예를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들어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5" y="1512046"/>
            <a:ext cx="7870119" cy="1754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4077073"/>
            <a:ext cx="211455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1" y="5013177"/>
            <a:ext cx="34575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305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2.1.5 </a:t>
            </a:r>
            <a:r>
              <a:rPr lang="ko-KR" altLang="en-US" dirty="0" err="1" smtClean="0"/>
              <a:t>역행렬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정리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baseline="30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baseline="30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700809"/>
            <a:ext cx="592455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128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2.1.5 </a:t>
            </a:r>
            <a:r>
              <a:rPr lang="ko-KR" altLang="en-US" dirty="0" err="1" smtClean="0"/>
              <a:t>역행렬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행렬 </a:t>
            </a: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의 행렬식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det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기하학적 의미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차원에서는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행 벡터가 이루는 </a:t>
            </a:r>
            <a:r>
              <a:rPr lang="ko-KR" altLang="en-US" dirty="0" err="1" smtClean="0"/>
              <a:t>평행사변형의</a:t>
            </a:r>
            <a:r>
              <a:rPr lang="ko-KR" altLang="en-US" dirty="0" smtClean="0"/>
              <a:t> 넓이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</a:t>
            </a:r>
            <a:r>
              <a:rPr lang="ko-KR" altLang="en-US" dirty="0" smtClean="0"/>
              <a:t>차원에서는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행 벡터가 이루는 평행사각기둥의 부피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baseline="30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baseline="30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366545"/>
            <a:ext cx="6552728" cy="1227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1" y="2733622"/>
            <a:ext cx="3548423" cy="40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370" y="4437113"/>
            <a:ext cx="4404711" cy="2030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062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2.1.5 </a:t>
            </a:r>
            <a:r>
              <a:rPr lang="ko-KR" altLang="en-US" dirty="0" err="1" smtClean="0"/>
              <a:t>역행렬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 smtClean="0"/>
              <a:t>정부호</a:t>
            </a:r>
            <a:r>
              <a:rPr lang="ko-KR" altLang="en-US" dirty="0" smtClean="0"/>
              <a:t> 행렬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예를 들어</a:t>
            </a:r>
            <a:r>
              <a:rPr lang="en-US" altLang="ko-KR" dirty="0" smtClean="0"/>
              <a:t>,                                                                   </a:t>
            </a:r>
            <a:r>
              <a:rPr lang="ko-KR" altLang="en-US" dirty="0" smtClean="0"/>
              <a:t>이므로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baseline="30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baseline="30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3" y="1648716"/>
            <a:ext cx="5628409" cy="398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3068960"/>
            <a:ext cx="31051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9" y="2388233"/>
            <a:ext cx="45815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4437112"/>
            <a:ext cx="7256318" cy="1272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616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2.1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선형대수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2.1.1 </a:t>
            </a:r>
            <a:r>
              <a:rPr lang="ko-KR" altLang="en-US" dirty="0" smtClean="0"/>
              <a:t>벡터와 행렬</a:t>
            </a:r>
            <a:endParaRPr lang="en-US" altLang="ko-KR" dirty="0" smtClean="0"/>
          </a:p>
          <a:p>
            <a:r>
              <a:rPr lang="en-US" altLang="ko-KR" dirty="0" smtClean="0"/>
              <a:t>2.1.2 </a:t>
            </a:r>
            <a:r>
              <a:rPr lang="ko-KR" altLang="en-US" dirty="0" smtClean="0"/>
              <a:t>놈과 유사도</a:t>
            </a:r>
            <a:endParaRPr lang="en-US" altLang="ko-KR" dirty="0" smtClean="0"/>
          </a:p>
          <a:p>
            <a:r>
              <a:rPr lang="en-US" altLang="ko-KR" dirty="0" smtClean="0"/>
              <a:t>2.1.3 </a:t>
            </a:r>
            <a:r>
              <a:rPr lang="ko-KR" altLang="en-US" dirty="0" err="1" smtClean="0"/>
              <a:t>퍼셉트론의</a:t>
            </a:r>
            <a:r>
              <a:rPr lang="ko-KR" altLang="en-US" dirty="0" smtClean="0"/>
              <a:t> 해석</a:t>
            </a:r>
            <a:endParaRPr lang="en-US" altLang="ko-KR" dirty="0" smtClean="0"/>
          </a:p>
          <a:p>
            <a:r>
              <a:rPr lang="en-US" altLang="ko-KR" dirty="0" smtClean="0"/>
              <a:t>2.1.4 </a:t>
            </a:r>
            <a:r>
              <a:rPr lang="ko-KR" altLang="en-US" dirty="0" smtClean="0"/>
              <a:t>선형결합과 벡터공간</a:t>
            </a:r>
            <a:endParaRPr lang="en-US" altLang="ko-KR" dirty="0" smtClean="0"/>
          </a:p>
          <a:p>
            <a:r>
              <a:rPr lang="en-US" altLang="ko-KR" dirty="0" smtClean="0"/>
              <a:t>2.1.5 </a:t>
            </a:r>
            <a:r>
              <a:rPr lang="ko-KR" altLang="en-US" dirty="0" err="1" smtClean="0"/>
              <a:t>역행렬</a:t>
            </a:r>
            <a:endParaRPr lang="en-US" altLang="ko-KR" dirty="0" smtClean="0"/>
          </a:p>
          <a:p>
            <a:r>
              <a:rPr lang="en-US" altLang="ko-KR" dirty="0" smtClean="0"/>
              <a:t>2.1.6 </a:t>
            </a:r>
            <a:r>
              <a:rPr lang="ko-KR" altLang="en-US" dirty="0" smtClean="0"/>
              <a:t>행렬 분해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5128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2.1.6 </a:t>
            </a:r>
            <a:r>
              <a:rPr lang="ko-KR" altLang="en-US" dirty="0" smtClean="0"/>
              <a:t>행렬 분해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분해란</a:t>
                </a:r>
                <a:r>
                  <a:rPr lang="en-US" altLang="ko-KR" dirty="0" smtClean="0"/>
                  <a:t>?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smtClean="0"/>
                  <a:t>정수 </a:t>
                </a:r>
                <a:r>
                  <a:rPr lang="en-US" altLang="ko-KR" dirty="0" smtClean="0"/>
                  <a:t>3717</a:t>
                </a:r>
                <a:r>
                  <a:rPr lang="ko-KR" altLang="en-US" dirty="0" smtClean="0"/>
                  <a:t>은 특성이 보이지 않지만</a:t>
                </a:r>
                <a:r>
                  <a:rPr lang="en-US" altLang="ko-KR" dirty="0" smtClean="0"/>
                  <a:t>, 3*3*7*59</a:t>
                </a:r>
                <a:r>
                  <a:rPr lang="ko-KR" altLang="en-US" dirty="0" smtClean="0"/>
                  <a:t>로 소인수 분해를 하면 특성이 보이듯이</a:t>
                </a:r>
                <a:r>
                  <a:rPr lang="en-US" altLang="ko-KR" dirty="0" smtClean="0"/>
                  <a:t>, </a:t>
                </a:r>
                <a:br>
                  <a:rPr lang="en-US" altLang="ko-KR" dirty="0" smtClean="0"/>
                </a:br>
                <a:r>
                  <a:rPr lang="ko-KR" altLang="en-US" dirty="0" smtClean="0"/>
                  <a:t>행렬도 분해하면 여러모로 유용함</a:t>
                </a:r>
                <a:endParaRPr lang="en-US" altLang="ko-KR" dirty="0" smtClean="0"/>
              </a:p>
              <a:p>
                <a:r>
                  <a:rPr lang="ko-KR" altLang="en-US" dirty="0" err="1" smtClean="0"/>
                  <a:t>고윳값과</a:t>
                </a:r>
                <a:r>
                  <a:rPr lang="ko-KR" altLang="en-US" dirty="0" smtClean="0"/>
                  <a:t> 고유 벡터</a:t>
                </a: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smtClean="0"/>
                  <a:t>고유 벡터 </a:t>
                </a:r>
                <a:r>
                  <a:rPr lang="en-US" altLang="ko-KR" b="1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ko-KR" altLang="en-US" dirty="0" smtClean="0"/>
                  <a:t>와 </a:t>
                </a:r>
                <a:r>
                  <a:rPr lang="ko-KR" altLang="en-US" dirty="0" err="1" smtClean="0"/>
                  <a:t>고윳값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𝜆</m:t>
                    </m:r>
                  </m:oMath>
                </a14:m>
                <a:endParaRPr lang="en-US" altLang="ko-KR" dirty="0" smtClean="0"/>
              </a:p>
              <a:p>
                <a:pPr marL="266700" lvl="1" indent="0">
                  <a:lnSpc>
                    <a:spcPct val="150000"/>
                  </a:lnSpc>
                  <a:buNone/>
                </a:pP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smtClean="0"/>
                  <a:t>예를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들어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=3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dirty="0" smtClean="0"/>
                  <a:t>이고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1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dirty="0" smtClean="0"/>
                  <a:t>이므로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=3,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ko-KR" altLang="en-US" dirty="0" smtClean="0"/>
                  <a:t>이고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/>
                          </a:rPr>
                          <m:t>𝐯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/>
                  <a:t>=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/>
                          </a:rPr>
                          <m:t>𝐯</m:t>
                        </m:r>
                      </m:e>
                      <m:sub>
                        <m:r>
                          <a:rPr lang="en-US" altLang="ko-KR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pPr lvl="1"/>
                <a:endParaRPr lang="en-US" altLang="ko-KR" baseline="300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endParaRPr lang="en-US" altLang="ko-KR" baseline="30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endParaRPr lang="en-US" altLang="ko-KR" baseline="300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endParaRPr lang="en-US" altLang="ko-KR" baseline="30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2"/>
                <a:stretch>
                  <a:fillRect l="-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086" y="3212977"/>
            <a:ext cx="112395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878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2.1.6 </a:t>
            </a:r>
            <a:r>
              <a:rPr lang="ko-KR" altLang="en-US" dirty="0" smtClean="0"/>
              <a:t>행렬 분해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03512" y="764704"/>
            <a:ext cx="8784976" cy="5832648"/>
          </a:xfrm>
        </p:spPr>
        <p:txBody>
          <a:bodyPr/>
          <a:lstStyle/>
          <a:p>
            <a:r>
              <a:rPr lang="ko-KR" altLang="en-US" dirty="0" err="1" smtClean="0"/>
              <a:t>고윳값과</a:t>
            </a:r>
            <a:r>
              <a:rPr lang="ko-KR" altLang="en-US" dirty="0" smtClean="0"/>
              <a:t> 고유 벡터의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기하학적 해석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baseline="30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baseline="30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9" y="1268760"/>
            <a:ext cx="5630695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745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2.1.6 </a:t>
            </a:r>
            <a:r>
              <a:rPr lang="ko-KR" altLang="en-US" dirty="0" smtClean="0"/>
              <a:t>행렬 분해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ko-KR" altLang="en-US" dirty="0" err="1" smtClean="0"/>
                  <a:t>고윳값</a:t>
                </a:r>
                <a:r>
                  <a:rPr lang="ko-KR" altLang="en-US" dirty="0" smtClean="0"/>
                  <a:t> 분해</a:t>
                </a:r>
                <a:r>
                  <a:rPr lang="en-US" altLang="ko-KR" baseline="30000" dirty="0" err="1" smtClean="0"/>
                  <a:t>eigen</a:t>
                </a:r>
                <a:r>
                  <a:rPr lang="en-US" altLang="ko-KR" baseline="30000" dirty="0" smtClean="0"/>
                  <a:t> value</a:t>
                </a:r>
                <a:r>
                  <a:rPr lang="ko-KR" altLang="en-US" baseline="30000" dirty="0" smtClean="0"/>
                  <a:t> </a:t>
                </a:r>
                <a:r>
                  <a:rPr lang="en-US" altLang="ko-KR" baseline="30000" dirty="0" smtClean="0"/>
                  <a:t>decomposition</a:t>
                </a:r>
              </a:p>
              <a:p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endParaRPr lang="en-US" altLang="ko-KR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b="1" dirty="0" smtClean="0"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ko-KR" altLang="en-US" dirty="0" smtClean="0">
                    <a:latin typeface="Times New Roman" pitchFamily="18" charset="0"/>
                    <a:cs typeface="Times New Roman" pitchFamily="18" charset="0"/>
                  </a:rPr>
                  <a:t>는 </a:t>
                </a:r>
                <a:r>
                  <a:rPr lang="en-US" altLang="ko-KR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ko-KR" altLang="en-US" dirty="0" smtClean="0">
                    <a:latin typeface="Times New Roman" pitchFamily="18" charset="0"/>
                    <a:cs typeface="Times New Roman" pitchFamily="18" charset="0"/>
                  </a:rPr>
                  <a:t>의 고유 벡터를 열에 배치한 행렬이고 </a:t>
                </a:r>
                <a14:m>
                  <m:oMath xmlns:m="http://schemas.openxmlformats.org/officeDocument/2006/math">
                    <m:r>
                      <a:rPr lang="el-GR" altLang="ko-KR" b="1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𝚲</m:t>
                    </m:r>
                  </m:oMath>
                </a14:m>
                <a:r>
                  <a:rPr lang="ko-KR" altLang="en-US" dirty="0" smtClean="0">
                    <a:latin typeface="Times New Roman" pitchFamily="18" charset="0"/>
                    <a:cs typeface="Times New Roman" pitchFamily="18" charset="0"/>
                  </a:rPr>
                  <a:t>는 </a:t>
                </a:r>
                <a:r>
                  <a:rPr lang="ko-KR" altLang="en-US" dirty="0" err="1" smtClean="0">
                    <a:latin typeface="Times New Roman" pitchFamily="18" charset="0"/>
                    <a:cs typeface="Times New Roman" pitchFamily="18" charset="0"/>
                  </a:rPr>
                  <a:t>고윳값을</a:t>
                </a:r>
                <a:r>
                  <a:rPr lang="ko-KR" altLang="en-US" dirty="0" smtClean="0">
                    <a:latin typeface="Times New Roman" pitchFamily="18" charset="0"/>
                    <a:cs typeface="Times New Roman" pitchFamily="18" charset="0"/>
                  </a:rPr>
                  <a:t> 대각선에 배치한 대각행렬</a:t>
                </a:r>
                <a:endParaRPr lang="en-US" altLang="ko-KR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smtClean="0"/>
                  <a:t>예를 들어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0.5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−0.5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err="1" smtClean="0"/>
                  <a:t>고윳값</a:t>
                </a:r>
                <a:r>
                  <a:rPr lang="ko-KR" altLang="en-US" dirty="0" smtClean="0"/>
                  <a:t> 분해는 </a:t>
                </a:r>
                <a:r>
                  <a:rPr lang="ko-KR" altLang="en-US" dirty="0" err="1" smtClean="0"/>
                  <a:t>정사각행렬에만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적용 가능한데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기계 학습에서는 </a:t>
                </a:r>
                <a:r>
                  <a:rPr lang="ko-KR" altLang="en-US" dirty="0" err="1" smtClean="0"/>
                  <a:t>정사각행렬이</a:t>
                </a:r>
                <a:r>
                  <a:rPr lang="ko-KR" altLang="en-US" dirty="0" smtClean="0"/>
                  <a:t> 아닌 경우의 분해도 필요하므로 </a:t>
                </a:r>
                <a:r>
                  <a:rPr lang="ko-KR" altLang="en-US" dirty="0" err="1" smtClean="0"/>
                  <a:t>고윳값</a:t>
                </a:r>
                <a:r>
                  <a:rPr lang="ko-KR" altLang="en-US" dirty="0" smtClean="0"/>
                  <a:t> 분해는 한계를 가짐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pPr lvl="1">
                  <a:lnSpc>
                    <a:spcPct val="150000"/>
                  </a:lnSpc>
                </a:pPr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pPr lvl="1"/>
                <a:endParaRPr lang="en-US" altLang="ko-KR" baseline="300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endParaRPr lang="en-US" altLang="ko-KR" baseline="30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endParaRPr lang="en-US" altLang="ko-KR" baseline="300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endParaRPr lang="en-US" altLang="ko-KR" baseline="30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 rotWithShape="1">
                <a:blip r:embed="rId2"/>
                <a:stretch>
                  <a:fillRect l="-5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1700809"/>
            <a:ext cx="50482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768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2.1.6 </a:t>
            </a:r>
            <a:r>
              <a:rPr lang="ko-KR" altLang="en-US" dirty="0" smtClean="0"/>
              <a:t>행렬 분해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*</a:t>
                </a:r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ko-KR" altLang="en-US" dirty="0" smtClean="0">
                    <a:latin typeface="Times New Roman" pitchFamily="18" charset="0"/>
                    <a:cs typeface="Times New Roman" pitchFamily="18" charset="0"/>
                  </a:rPr>
                  <a:t>행렬 </a:t>
                </a:r>
                <a:r>
                  <a:rPr lang="en-US" altLang="ko-KR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ko-KR" altLang="en-US" dirty="0" smtClean="0">
                    <a:latin typeface="Times New Roman" pitchFamily="18" charset="0"/>
                    <a:cs typeface="Times New Roman" pitchFamily="18" charset="0"/>
                  </a:rPr>
                  <a:t>의 </a:t>
                </a:r>
                <a:r>
                  <a:rPr lang="ko-KR" altLang="en-US" dirty="0" err="1" smtClean="0"/>
                  <a:t>특잇값</a:t>
                </a:r>
                <a:r>
                  <a:rPr lang="ko-KR" altLang="en-US" dirty="0" smtClean="0"/>
                  <a:t> 분해</a:t>
                </a:r>
                <a:r>
                  <a:rPr lang="en-US" altLang="ko-KR" baseline="30000" dirty="0" smtClean="0"/>
                  <a:t>SVD(singular value decomposition)</a:t>
                </a:r>
              </a:p>
              <a:p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smtClean="0">
                    <a:latin typeface="Times New Roman" pitchFamily="18" charset="0"/>
                    <a:cs typeface="Times New Roman" pitchFamily="18" charset="0"/>
                  </a:rPr>
                  <a:t>왼쪽</a:t>
                </a:r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ko-KR" altLang="en-US" dirty="0" smtClean="0">
                    <a:latin typeface="Times New Roman" pitchFamily="18" charset="0"/>
                    <a:cs typeface="Times New Roman" pitchFamily="18" charset="0"/>
                  </a:rPr>
                  <a:t>특이행렬 </a:t>
                </a:r>
                <a:r>
                  <a:rPr lang="en-US" altLang="ko-KR" b="1" dirty="0" smtClean="0">
                    <a:latin typeface="Times New Roman" pitchFamily="18" charset="0"/>
                    <a:cs typeface="Times New Roman" pitchFamily="18" charset="0"/>
                  </a:rPr>
                  <a:t>U</a:t>
                </a:r>
                <a:r>
                  <a:rPr lang="ko-KR" altLang="en-US" dirty="0" smtClean="0">
                    <a:latin typeface="Times New Roman" pitchFamily="18" charset="0"/>
                    <a:cs typeface="Times New Roman" pitchFamily="18" charset="0"/>
                  </a:rPr>
                  <a:t>는 </a:t>
                </a:r>
                <a:r>
                  <a:rPr lang="en-US" altLang="ko-KR" b="1" dirty="0" smtClean="0">
                    <a:latin typeface="Times New Roman" pitchFamily="18" charset="0"/>
                    <a:cs typeface="Times New Roman" pitchFamily="18" charset="0"/>
                  </a:rPr>
                  <a:t>AA</a:t>
                </a:r>
                <a:r>
                  <a:rPr lang="en-US" altLang="ko-KR" baseline="30000" dirty="0" smtClean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ko-KR" altLang="en-US" dirty="0" smtClean="0">
                    <a:latin typeface="Times New Roman" pitchFamily="18" charset="0"/>
                    <a:cs typeface="Times New Roman" pitchFamily="18" charset="0"/>
                  </a:rPr>
                  <a:t>의 고유 벡터를 열에 배치한 </a:t>
                </a:r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*</a:t>
                </a:r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ko-KR" altLang="en-US" dirty="0" smtClean="0">
                    <a:latin typeface="Times New Roman" pitchFamily="18" charset="0"/>
                    <a:cs typeface="Times New Roman" pitchFamily="18" charset="0"/>
                  </a:rPr>
                  <a:t>행렬</a:t>
                </a:r>
                <a:endParaRPr lang="en-US" altLang="ko-KR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smtClean="0">
                    <a:latin typeface="Times New Roman" pitchFamily="18" charset="0"/>
                    <a:cs typeface="Times New Roman" pitchFamily="18" charset="0"/>
                  </a:rPr>
                  <a:t>오른쪽</a:t>
                </a:r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ko-KR" altLang="en-US" dirty="0">
                    <a:latin typeface="Times New Roman" pitchFamily="18" charset="0"/>
                    <a:cs typeface="Times New Roman" pitchFamily="18" charset="0"/>
                  </a:rPr>
                  <a:t>특이행렬 </a:t>
                </a:r>
                <a:r>
                  <a:rPr lang="en-US" altLang="ko-KR" b="1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ko-KR" altLang="en-US" dirty="0" smtClean="0">
                    <a:latin typeface="Times New Roman" pitchFamily="18" charset="0"/>
                    <a:cs typeface="Times New Roman" pitchFamily="18" charset="0"/>
                  </a:rPr>
                  <a:t>는 </a:t>
                </a:r>
                <a:r>
                  <a:rPr lang="en-US" altLang="ko-KR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ko-KR" baseline="30000" dirty="0" smtClean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ko-KR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ko-KR" altLang="en-US" dirty="0" smtClean="0">
                    <a:latin typeface="Times New Roman" pitchFamily="18" charset="0"/>
                    <a:cs typeface="Times New Roman" pitchFamily="18" charset="0"/>
                  </a:rPr>
                  <a:t>의 </a:t>
                </a:r>
                <a:r>
                  <a:rPr lang="ko-KR" altLang="en-US" dirty="0">
                    <a:latin typeface="Times New Roman" pitchFamily="18" charset="0"/>
                    <a:cs typeface="Times New Roman" pitchFamily="18" charset="0"/>
                  </a:rPr>
                  <a:t>고유 벡터를 열에 배치한 </a:t>
                </a:r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*</a:t>
                </a:r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ko-KR" altLang="en-US" dirty="0" smtClean="0">
                    <a:latin typeface="Times New Roman" pitchFamily="18" charset="0"/>
                    <a:cs typeface="Times New Roman" pitchFamily="18" charset="0"/>
                  </a:rPr>
                  <a:t>행렬</a:t>
                </a:r>
                <a:endParaRPr lang="en-US" altLang="ko-KR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l-GR" altLang="ko-KR" b="1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𝚺</m:t>
                    </m:r>
                  </m:oMath>
                </a14:m>
                <a:r>
                  <a:rPr lang="ko-KR" altLang="en-US" dirty="0" smtClean="0">
                    <a:latin typeface="Times New Roman" pitchFamily="18" charset="0"/>
                    <a:cs typeface="Times New Roman" pitchFamily="18" charset="0"/>
                  </a:rPr>
                  <a:t>는 </a:t>
                </a:r>
                <a:r>
                  <a:rPr lang="en-US" altLang="ko-KR" b="1" dirty="0">
                    <a:latin typeface="Times New Roman" pitchFamily="18" charset="0"/>
                    <a:cs typeface="Times New Roman" pitchFamily="18" charset="0"/>
                  </a:rPr>
                  <a:t>AA</a:t>
                </a:r>
                <a:r>
                  <a:rPr lang="en-US" altLang="ko-KR" baseline="30000" dirty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ko-KR" altLang="en-US" dirty="0">
                    <a:latin typeface="Times New Roman" pitchFamily="18" charset="0"/>
                    <a:cs typeface="Times New Roman" pitchFamily="18" charset="0"/>
                  </a:rPr>
                  <a:t>의 </a:t>
                </a:r>
                <a:r>
                  <a:rPr lang="ko-KR" altLang="en-US" dirty="0" err="1" smtClean="0">
                    <a:latin typeface="Times New Roman" pitchFamily="18" charset="0"/>
                    <a:cs typeface="Times New Roman" pitchFamily="18" charset="0"/>
                  </a:rPr>
                  <a:t>고윳값의</a:t>
                </a:r>
                <a:r>
                  <a:rPr lang="ko-KR" altLang="en-US" dirty="0" smtClean="0">
                    <a:latin typeface="Times New Roman" pitchFamily="18" charset="0"/>
                    <a:cs typeface="Times New Roman" pitchFamily="18" charset="0"/>
                  </a:rPr>
                  <a:t> 제곱근을 대각선에 배치한 </a:t>
                </a:r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*</a:t>
                </a:r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ko-KR" altLang="en-US" dirty="0" smtClean="0">
                    <a:latin typeface="Times New Roman" pitchFamily="18" charset="0"/>
                    <a:cs typeface="Times New Roman" pitchFamily="18" charset="0"/>
                  </a:rPr>
                  <a:t>대각행렬 </a:t>
                </a:r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pPr lvl="1">
                  <a:lnSpc>
                    <a:spcPct val="150000"/>
                  </a:lnSpc>
                </a:pPr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pPr lvl="1"/>
                <a:endParaRPr lang="en-US" altLang="ko-KR" baseline="300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endParaRPr lang="en-US" altLang="ko-KR" baseline="30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endParaRPr lang="en-US" altLang="ko-KR" baseline="300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endParaRPr lang="en-US" altLang="ko-KR" baseline="30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 rotWithShape="1">
                <a:blip r:embed="rId2"/>
                <a:stretch>
                  <a:fillRect l="-5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795" y="1491173"/>
            <a:ext cx="61912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795" y="3501008"/>
            <a:ext cx="6410371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481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2.2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확률과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통계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2.2.1 </a:t>
            </a:r>
            <a:r>
              <a:rPr lang="ko-KR" altLang="en-US" dirty="0" smtClean="0"/>
              <a:t>확률 기초</a:t>
            </a:r>
            <a:endParaRPr lang="en-US" altLang="ko-KR" dirty="0" smtClean="0"/>
          </a:p>
          <a:p>
            <a:r>
              <a:rPr lang="en-US" altLang="ko-KR" dirty="0" smtClean="0"/>
              <a:t>2.2.2 </a:t>
            </a:r>
            <a:r>
              <a:rPr lang="ko-KR" altLang="en-US" dirty="0" err="1" smtClean="0"/>
              <a:t>베이즈</a:t>
            </a:r>
            <a:r>
              <a:rPr lang="ko-KR" altLang="en-US" dirty="0" smtClean="0"/>
              <a:t> 정리와 기계 학습</a:t>
            </a:r>
            <a:endParaRPr lang="en-US" altLang="ko-KR" dirty="0" smtClean="0"/>
          </a:p>
          <a:p>
            <a:r>
              <a:rPr lang="en-US" altLang="ko-KR" dirty="0" smtClean="0"/>
              <a:t>2.2.3 </a:t>
            </a:r>
            <a:r>
              <a:rPr lang="ko-KR" altLang="en-US" dirty="0" smtClean="0"/>
              <a:t>최대 우도</a:t>
            </a:r>
            <a:endParaRPr lang="en-US" altLang="ko-KR" dirty="0" smtClean="0"/>
          </a:p>
          <a:p>
            <a:r>
              <a:rPr lang="en-US" altLang="ko-KR" dirty="0" smtClean="0"/>
              <a:t>2.2.4 </a:t>
            </a:r>
            <a:r>
              <a:rPr lang="ko-KR" altLang="en-US" dirty="0" smtClean="0"/>
              <a:t>평균과 분산</a:t>
            </a:r>
            <a:endParaRPr lang="en-US" altLang="ko-KR" dirty="0" smtClean="0"/>
          </a:p>
          <a:p>
            <a:r>
              <a:rPr lang="en-US" altLang="ko-KR" dirty="0" smtClean="0"/>
              <a:t>2.2.5 </a:t>
            </a:r>
            <a:r>
              <a:rPr lang="ko-KR" altLang="en-US" dirty="0" smtClean="0"/>
              <a:t>유용한 확률분포</a:t>
            </a:r>
            <a:endParaRPr lang="en-US" altLang="ko-KR" dirty="0" smtClean="0"/>
          </a:p>
          <a:p>
            <a:r>
              <a:rPr lang="en-US" altLang="ko-KR" dirty="0" smtClean="0"/>
              <a:t>2.2.6 </a:t>
            </a:r>
            <a:r>
              <a:rPr lang="ko-KR" altLang="en-US" dirty="0" smtClean="0"/>
              <a:t>정보이론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기계 학습이 처리할 데이터는 불확실한 세상에서 발생하므로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0000FF"/>
                </a:solidFill>
              </a:rPr>
              <a:t>불확실성</a:t>
            </a:r>
            <a:r>
              <a:rPr lang="ko-KR" altLang="en-US" dirty="0" smtClean="0"/>
              <a:t>을 다루는 확률과 통계를 잘 활용해야 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7302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2.2.1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확률 기초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확률변수</a:t>
            </a:r>
            <a:r>
              <a:rPr lang="en-US" altLang="ko-KR" baseline="30000" dirty="0" smtClean="0"/>
              <a:t>random variable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윷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다섯 가지 경우 중 한 값을 갖는 확률변수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 lvl="1">
              <a:lnSpc>
                <a:spcPct val="150000"/>
              </a:lnSpc>
            </a:pP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의 </a:t>
            </a:r>
            <a:r>
              <a:rPr lang="ko-KR" altLang="en-US" dirty="0" err="1" smtClean="0">
                <a:latin typeface="Times New Roman" pitchFamily="18" charset="0"/>
                <a:cs typeface="Times New Roman" pitchFamily="18" charset="0"/>
              </a:rPr>
              <a:t>정의역은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도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개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걸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윷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모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055" y="2276873"/>
            <a:ext cx="7391400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97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2.2.1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확률 기초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확률분포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 smtClean="0"/>
                  <a:t>확률벡터</a:t>
                </a:r>
                <a:r>
                  <a:rPr lang="en-US" altLang="ko-KR" baseline="30000" dirty="0" smtClean="0"/>
                  <a:t>random vector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smtClean="0"/>
                  <a:t>예</a:t>
                </a:r>
                <a:r>
                  <a:rPr lang="en-US" altLang="ko-KR" dirty="0" smtClean="0"/>
                  <a:t>) Iris</a:t>
                </a:r>
                <a:r>
                  <a:rPr lang="ko-KR" altLang="en-US" dirty="0" smtClean="0"/>
                  <a:t>에서 확률벡터 </a:t>
                </a:r>
                <a:r>
                  <a:rPr lang="en-US" altLang="ko-KR" b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4</a:t>
                </a:r>
                <a:r>
                  <a:rPr lang="ko-KR" altLang="en-US" dirty="0" smtClean="0"/>
                  <a:t>차원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/>
                      </a:rPr>
                      <m:t>𝐱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a:rPr lang="en-US" altLang="ko-KR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0" i="1" smtClean="0">
                                    <a:latin typeface="Cambria Math"/>
                                  </a:rPr>
                                  <m:t>꽃받침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ko-KR" altLang="en-US" b="0" i="1" smtClean="0">
                                    <a:latin typeface="Cambria Math"/>
                                  </a:rPr>
                                  <m:t>길이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ko-KR" altLang="en-US" b="0" i="1" smtClean="0">
                                    <a:latin typeface="Cambria Math"/>
                                  </a:rPr>
                                  <m:t>꽃받침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ko-KR" altLang="en-US" b="0" i="1" smtClean="0">
                                    <a:latin typeface="Cambria Math"/>
                                  </a:rPr>
                                  <m:t>너비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ko-KR" altLang="en-US" b="0" i="1" smtClean="0">
                                <a:latin typeface="Cambria Math"/>
                              </a:rPr>
                              <m:t>꽃잎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ko-KR" altLang="en-US" b="0" i="1" smtClean="0">
                                <a:latin typeface="Cambria Math"/>
                              </a:rPr>
                              <m:t>길이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ko-KR" altLang="en-US" b="0" i="1" smtClean="0">
                                <a:latin typeface="Cambria Math"/>
                              </a:rPr>
                              <m:t>꽃잎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ko-KR" altLang="en-US" b="0" i="1" smtClean="0">
                                <a:latin typeface="Cambria Math"/>
                              </a:rPr>
                              <m:t>너비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T</m:t>
                        </m:r>
                      </m:sup>
                    </m:sSup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 rotWithShape="1">
                <a:blip r:embed="rId2"/>
                <a:stretch>
                  <a:fillRect l="-5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236" y="1484784"/>
            <a:ext cx="7666165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235" y="2204865"/>
            <a:ext cx="4752528" cy="22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237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2.2.1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확률 기초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간단한 확률실험 장치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주머니에서 번호를 뽑은 다음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번호에 따라 해당 병에서 공을 뽑고 색을 관찰함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번호를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공의 </a:t>
            </a:r>
            <a:r>
              <a:rPr lang="ko-KR" altLang="en-US" dirty="0">
                <a:latin typeface="Times New Roman" pitchFamily="18" charset="0"/>
                <a:cs typeface="Times New Roman" pitchFamily="18" charset="0"/>
              </a:rPr>
              <a:t>색을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라는 확률변수로 표현하면 </a:t>
            </a:r>
            <a:r>
              <a:rPr lang="ko-KR" altLang="en-US" dirty="0" err="1" smtClean="0">
                <a:latin typeface="Times New Roman" pitchFamily="18" charset="0"/>
                <a:cs typeface="Times New Roman" pitchFamily="18" charset="0"/>
              </a:rPr>
              <a:t>정의역은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ko-KR" dirty="0" smtClean="0">
                <a:cs typeface="Times New Roman" pitchFamily="18" charset="0"/>
              </a:rPr>
              <a:t>∈{①,②,③},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dirty="0">
                <a:cs typeface="Times New Roman" pitchFamily="18" charset="0"/>
              </a:rPr>
              <a:t>∈{</a:t>
            </a:r>
            <a:r>
              <a:rPr lang="ko-KR" altLang="en-US" dirty="0">
                <a:cs typeface="Times New Roman" pitchFamily="18" charset="0"/>
              </a:rPr>
              <a:t>파랑</a:t>
            </a:r>
            <a:r>
              <a:rPr lang="en-US" altLang="ko-KR" dirty="0">
                <a:cs typeface="Times New Roman" pitchFamily="18" charset="0"/>
              </a:rPr>
              <a:t>, </a:t>
            </a:r>
            <a:r>
              <a:rPr lang="ko-KR" altLang="en-US" dirty="0">
                <a:cs typeface="Times New Roman" pitchFamily="18" charset="0"/>
              </a:rPr>
              <a:t>하양</a:t>
            </a:r>
            <a:r>
              <a:rPr lang="en-US" altLang="ko-KR" dirty="0" smtClean="0">
                <a:cs typeface="Times New Roman" pitchFamily="18" charset="0"/>
              </a:rPr>
              <a:t>}</a:t>
            </a:r>
          </a:p>
          <a:p>
            <a:pPr lvl="1"/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1" y="2924944"/>
            <a:ext cx="6110635" cy="1954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501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2.2.1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확률 기초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곱 규칙과 합 규칙</a:t>
            </a:r>
            <a:endParaRPr lang="en-US" altLang="ko-KR" dirty="0" smtClean="0"/>
          </a:p>
          <a:p>
            <a:pPr lvl="1"/>
            <a:r>
              <a:rPr lang="en-US" altLang="ko-KR" dirty="0" smtClean="0">
                <a:cs typeface="Times New Roman" pitchFamily="18" charset="0"/>
              </a:rPr>
              <a:t>①</a:t>
            </a:r>
            <a:r>
              <a:rPr lang="ko-KR" altLang="en-US" dirty="0" smtClean="0">
                <a:cs typeface="Times New Roman" pitchFamily="18" charset="0"/>
              </a:rPr>
              <a:t>번</a:t>
            </a:r>
            <a:r>
              <a:rPr lang="en-US" altLang="ko-KR" dirty="0" smtClean="0">
                <a:cs typeface="Times New Roman" pitchFamily="18" charset="0"/>
              </a:rPr>
              <a:t> </a:t>
            </a:r>
            <a:r>
              <a:rPr lang="ko-KR" altLang="en-US" dirty="0" smtClean="0">
                <a:cs typeface="Times New Roman" pitchFamily="18" charset="0"/>
              </a:rPr>
              <a:t>카드를 뽑을 확률은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=①)=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(①)=1/8</a:t>
            </a:r>
          </a:p>
          <a:p>
            <a:pPr lvl="1"/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카드는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>
                <a:cs typeface="Times New Roman" pitchFamily="18" charset="0"/>
              </a:rPr>
              <a:t>①</a:t>
            </a:r>
            <a:r>
              <a:rPr lang="ko-KR" altLang="en-US" dirty="0" smtClean="0">
                <a:cs typeface="Times New Roman" pitchFamily="18" charset="0"/>
              </a:rPr>
              <a:t>번</a:t>
            </a:r>
            <a:r>
              <a:rPr lang="en-US" altLang="ko-KR" dirty="0" smtClean="0">
                <a:cs typeface="Times New Roman" pitchFamily="18" charset="0"/>
              </a:rPr>
              <a:t>, </a:t>
            </a:r>
            <a:r>
              <a:rPr lang="ko-KR" altLang="en-US" dirty="0" smtClean="0">
                <a:cs typeface="Times New Roman" pitchFamily="18" charset="0"/>
              </a:rPr>
              <a:t>공은 하양일 확률은 </a:t>
            </a:r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①,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하양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①,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하양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 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결합확률</a:t>
            </a:r>
            <a:endParaRPr lang="en-US" altLang="ko-KR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endParaRPr lang="en-US" altLang="ko-KR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endParaRPr lang="en-US" altLang="ko-KR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ko-KR" alt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곱 규칙</a:t>
            </a:r>
            <a:endParaRPr lang="en-US" altLang="ko-KR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endParaRPr lang="en-US" altLang="ko-KR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endParaRPr lang="en-US" altLang="ko-KR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ko-KR" alt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하얀 공이 뽑힐 확률</a:t>
            </a:r>
            <a:endParaRPr lang="en-US" altLang="ko-KR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endParaRPr lang="en-US" altLang="ko-KR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endParaRPr lang="en-US" altLang="ko-KR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endParaRPr lang="en-US" altLang="ko-KR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ko-KR" alt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합 규칙</a:t>
            </a:r>
            <a:endParaRPr lang="en-US" altLang="ko-KR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endParaRPr lang="en-US" altLang="ko-KR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092" y="2132857"/>
            <a:ext cx="6066165" cy="5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171" y="3165393"/>
            <a:ext cx="772477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12" y="4244709"/>
            <a:ext cx="6312869" cy="923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12" y="5589240"/>
            <a:ext cx="7622431" cy="791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058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2.2.2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베이즈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정리와 기계 학습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 smtClean="0"/>
              <a:t>베이즈</a:t>
            </a:r>
            <a:r>
              <a:rPr lang="ko-KR" altLang="en-US" dirty="0" smtClean="0"/>
              <a:t> 정리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식 </a:t>
            </a:r>
            <a:r>
              <a:rPr lang="en-US" altLang="ko-KR" dirty="0" smtClean="0"/>
              <a:t>(2.26))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다음 질문을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식 </a:t>
            </a:r>
            <a:r>
              <a:rPr lang="en-US" altLang="ko-KR" dirty="0" smtClean="0"/>
              <a:t>(2.27)</a:t>
            </a:r>
            <a:r>
              <a:rPr lang="ko-KR" altLang="en-US" dirty="0" smtClean="0"/>
              <a:t>로 쓸 수 있음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1" y="1556793"/>
            <a:ext cx="58769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72" y="2276872"/>
            <a:ext cx="2667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356" y="2486422"/>
            <a:ext cx="7048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2279576" y="2657872"/>
            <a:ext cx="6480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745" y="3753055"/>
            <a:ext cx="8192591" cy="289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267" y="4437113"/>
            <a:ext cx="6226614" cy="464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770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2.1.1 </a:t>
            </a:r>
            <a:r>
              <a:rPr lang="ko-KR" altLang="en-US" dirty="0" smtClean="0"/>
              <a:t>벡터와 행렬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벡터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샘플을 특징 벡터로</a:t>
            </a:r>
            <a:r>
              <a:rPr lang="en-US" altLang="ko-KR" baseline="30000" dirty="0"/>
              <a:t>feature vector</a:t>
            </a:r>
            <a:r>
              <a:rPr lang="ko-KR" altLang="en-US" dirty="0" smtClean="0"/>
              <a:t> 표현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Iris </a:t>
            </a:r>
            <a:r>
              <a:rPr lang="ko-KR" altLang="en-US" dirty="0" smtClean="0"/>
              <a:t>데이터에서 꽃받침의 길이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꽃받침의 너비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꽃잎의 길이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꽃잎의 너비라는</a:t>
            </a:r>
            <a:r>
              <a:rPr lang="en-US" altLang="ko-KR" dirty="0" smtClean="0"/>
              <a:t> 4</a:t>
            </a:r>
            <a:r>
              <a:rPr lang="ko-KR" altLang="en-US" dirty="0" smtClean="0"/>
              <a:t>개의 특징이 각각 </a:t>
            </a:r>
            <a:r>
              <a:rPr lang="en-US" altLang="ko-KR" dirty="0" smtClean="0"/>
              <a:t>5.1, 3.5, 1.4, 0.2</a:t>
            </a:r>
            <a:r>
              <a:rPr lang="ko-KR" altLang="en-US" dirty="0" smtClean="0"/>
              <a:t>인 샘플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여러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특징 벡터를 첨자로 구분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021" y="2780929"/>
            <a:ext cx="2212851" cy="106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070" y="4653136"/>
            <a:ext cx="6780659" cy="1137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118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2.2.2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베이즈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정리와 기계 학습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 smtClean="0"/>
              <a:t>베이즈</a:t>
            </a:r>
            <a:r>
              <a:rPr lang="ko-KR" altLang="en-US" dirty="0" smtClean="0"/>
              <a:t> 정리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식 </a:t>
            </a:r>
            <a:r>
              <a:rPr lang="en-US" altLang="ko-KR" dirty="0" smtClean="0"/>
              <a:t>(2.26))</a:t>
            </a:r>
          </a:p>
          <a:p>
            <a:pPr lvl="1"/>
            <a:r>
              <a:rPr lang="ko-KR" altLang="en-US" dirty="0" err="1" smtClean="0"/>
              <a:t>베이즈</a:t>
            </a:r>
            <a:r>
              <a:rPr lang="ko-KR" altLang="en-US" dirty="0" smtClean="0"/>
              <a:t> 정리를 적용하면</a:t>
            </a:r>
            <a:r>
              <a:rPr lang="en-US" altLang="ko-KR" dirty="0" smtClean="0"/>
              <a:t>,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세 가지 경우에 대해 확률을 계산하면</a:t>
            </a:r>
            <a:r>
              <a:rPr lang="en-US" altLang="ko-KR" dirty="0" smtClean="0"/>
              <a:t>,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r>
              <a:rPr lang="ko-KR" altLang="en-US" dirty="0" err="1" smtClean="0">
                <a:solidFill>
                  <a:srgbClr val="0000FF"/>
                </a:solidFill>
              </a:rPr>
              <a:t>베이즈</a:t>
            </a:r>
            <a:r>
              <a:rPr lang="ko-KR" altLang="en-US" dirty="0" smtClean="0">
                <a:solidFill>
                  <a:srgbClr val="0000FF"/>
                </a:solidFill>
              </a:rPr>
              <a:t> 정리의 해석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40" y="1272868"/>
            <a:ext cx="4992546" cy="57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534" y="2492896"/>
            <a:ext cx="3309749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84032" y="371703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ko-KR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6528048" y="3415832"/>
            <a:ext cx="3287216" cy="4572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2000" dirty="0">
                <a:cs typeface="Times New Roman" pitchFamily="18" charset="0"/>
              </a:rPr>
              <a:t>③</a:t>
            </a:r>
            <a:r>
              <a:rPr lang="ko-KR" altLang="en-US" sz="2000" dirty="0">
                <a:cs typeface="Times New Roman" pitchFamily="18" charset="0"/>
              </a:rPr>
              <a:t>번</a:t>
            </a:r>
            <a:r>
              <a:rPr lang="en-US" altLang="ko-KR" sz="2000" dirty="0">
                <a:cs typeface="Times New Roman" pitchFamily="18" charset="0"/>
              </a:rPr>
              <a:t> </a:t>
            </a:r>
            <a:r>
              <a:rPr lang="ko-KR" altLang="en-US" sz="2000" dirty="0">
                <a:cs typeface="Times New Roman" pitchFamily="18" charset="0"/>
              </a:rPr>
              <a:t>병일 확률이 가장 높음</a:t>
            </a:r>
            <a:endParaRPr lang="ko-KR" altLang="en-US" sz="20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725207" y="3644432"/>
            <a:ext cx="6480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347" y="5067638"/>
            <a:ext cx="2426767" cy="95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482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2.2.2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베이즈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정리와 기계 학습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기계 학습에 적용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Iris </a:t>
            </a:r>
            <a:r>
              <a:rPr lang="ko-KR" altLang="en-US" dirty="0" smtClean="0"/>
              <a:t>데이터 분류 문제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특징 벡터 </a:t>
            </a: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부류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ko-KR" dirty="0">
                <a:cs typeface="Times New Roman" pitchFamily="18" charset="0"/>
              </a:rPr>
              <a:t>∈</a:t>
            </a:r>
            <a:r>
              <a:rPr lang="en-US" altLang="ko-KR" dirty="0" smtClean="0">
                <a:cs typeface="Times New Roman" pitchFamily="18" charset="0"/>
              </a:rPr>
              <a:t>{</a:t>
            </a:r>
            <a:r>
              <a:rPr lang="en-US" altLang="ko-KR" dirty="0" err="1" smtClean="0">
                <a:cs typeface="Times New Roman" pitchFamily="18" charset="0"/>
              </a:rPr>
              <a:t>setosa</a:t>
            </a:r>
            <a:r>
              <a:rPr lang="en-US" altLang="ko-KR" dirty="0" smtClean="0">
                <a:cs typeface="Times New Roman" pitchFamily="18" charset="0"/>
              </a:rPr>
              <a:t>, </a:t>
            </a:r>
            <a:r>
              <a:rPr lang="en-US" altLang="ko-KR" dirty="0" err="1" smtClean="0">
                <a:cs typeface="Times New Roman" pitchFamily="18" charset="0"/>
              </a:rPr>
              <a:t>versicolor</a:t>
            </a:r>
            <a:r>
              <a:rPr lang="en-US" altLang="ko-KR" dirty="0" smtClean="0">
                <a:cs typeface="Times New Roman" pitchFamily="18" charset="0"/>
              </a:rPr>
              <a:t>, </a:t>
            </a:r>
            <a:r>
              <a:rPr lang="en-US" altLang="ko-KR" dirty="0" err="1" smtClean="0">
                <a:cs typeface="Times New Roman" pitchFamily="18" charset="0"/>
              </a:rPr>
              <a:t>virginica</a:t>
            </a:r>
            <a:r>
              <a:rPr lang="en-US" altLang="ko-KR" dirty="0" smtClean="0">
                <a:cs typeface="Times New Roman" pitchFamily="18" charset="0"/>
              </a:rPr>
              <a:t>}</a:t>
            </a:r>
          </a:p>
          <a:p>
            <a:pPr lvl="2"/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분류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문제를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argmax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로 표현하면 식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(2.29)</a:t>
            </a:r>
          </a:p>
          <a:p>
            <a:pPr lvl="2"/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  <a:p>
            <a:pPr marL="447675" lvl="2" indent="0">
              <a:buNone/>
            </a:pPr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사후확률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ko-KR" b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를 직접 추정하는 일은 아주 단순한 경우를 빼고 불가능</a:t>
            </a: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따라서 </a:t>
            </a:r>
            <a:r>
              <a:rPr lang="ko-KR" altLang="en-US" dirty="0" err="1" smtClean="0">
                <a:latin typeface="Times New Roman" pitchFamily="18" charset="0"/>
                <a:cs typeface="Times New Roman" pitchFamily="18" charset="0"/>
              </a:rPr>
              <a:t>베이즈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 정리를 이용하여 추정함</a:t>
            </a: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ko-KR" altLang="en-US" dirty="0" smtClean="0"/>
              <a:t>사전확률은 식 </a:t>
            </a:r>
            <a:r>
              <a:rPr lang="en-US" altLang="ko-KR" dirty="0" smtClean="0"/>
              <a:t>(2.30)</a:t>
            </a:r>
            <a:r>
              <a:rPr lang="ko-KR" altLang="en-US" dirty="0" smtClean="0"/>
              <a:t>으로 추정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우도는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6.4</a:t>
            </a:r>
            <a:r>
              <a:rPr lang="ko-KR" altLang="en-US" dirty="0" smtClean="0"/>
              <a:t>절의 밀도 추정 기법으로 추정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384032" y="371703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ko-KR" altLang="en-US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2580584"/>
            <a:ext cx="6813426" cy="544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805" y="3176557"/>
            <a:ext cx="7884368" cy="902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361" y="4941169"/>
            <a:ext cx="2608573" cy="597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329" y="5082577"/>
            <a:ext cx="71437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607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2.2.3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최대 우도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매개변수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 smtClean="0">
                        <a:latin typeface="Cambria Math"/>
                        <a:ea typeface="Cambria Math"/>
                      </a:rPr>
                      <m:t>Θ</m:t>
                    </m:r>
                  </m:oMath>
                </a14:m>
                <a:r>
                  <a:rPr lang="ko-KR" altLang="en-US" dirty="0" err="1" smtClean="0"/>
                  <a:t>를</a:t>
                </a:r>
                <a:r>
                  <a:rPr lang="ko-KR" altLang="en-US" dirty="0" smtClean="0"/>
                  <a:t> 모르는 상황에서 매개변수를 추정하는 문제</a:t>
                </a:r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예</a:t>
                </a:r>
                <a:r>
                  <a:rPr lang="en-US" altLang="ko-KR" dirty="0" smtClean="0"/>
                  <a:t>) [</a:t>
                </a:r>
                <a:r>
                  <a:rPr lang="ko-KR" altLang="en-US" dirty="0" smtClean="0"/>
                  <a:t>그림 </a:t>
                </a:r>
                <a:r>
                  <a:rPr lang="en-US" altLang="ko-KR" dirty="0" smtClean="0"/>
                  <a:t>2-17(b)] </a:t>
                </a:r>
                <a:r>
                  <a:rPr lang="ko-KR" altLang="en-US" dirty="0" smtClean="0"/>
                  <a:t>상황</a:t>
                </a:r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marL="266700" lvl="1" indent="0">
                  <a:buNone/>
                </a:pPr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>
                  <a:latin typeface="Times New Roman" pitchFamily="18" charset="0"/>
                  <a:cs typeface="Times New Roman" pitchFamily="18" charset="0"/>
                  <a:sym typeface="Wingdings" pitchFamily="2" charset="2"/>
                </a:endParaRPr>
              </a:p>
              <a:p>
                <a:pPr lvl="1"/>
                <a:endParaRPr lang="en-US" altLang="ko-KR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endParaRPr lang="en-US" altLang="ko-KR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 rotWithShape="1">
                <a:blip r:embed="rId2"/>
                <a:stretch>
                  <a:fillRect l="-5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384032" y="371703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ko-KR" altLang="en-US" sz="3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1700808"/>
            <a:ext cx="7180312" cy="273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5" y="5949280"/>
            <a:ext cx="8476059" cy="313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082" y="5373217"/>
            <a:ext cx="4459982" cy="317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266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2.2.3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최대 우도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최대 </a:t>
            </a:r>
            <a:r>
              <a:rPr lang="ko-KR" altLang="en-US" dirty="0" err="1" smtClean="0"/>
              <a:t>우도법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2-17(b)] </a:t>
            </a:r>
            <a:r>
              <a:rPr lang="ko-KR" altLang="en-US" dirty="0" smtClean="0"/>
              <a:t>문제를 수식으로 쓰면</a:t>
            </a:r>
            <a:r>
              <a:rPr lang="en-US" altLang="ko-KR" dirty="0" smtClean="0"/>
              <a:t>,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일반화 하면</a:t>
            </a:r>
            <a:r>
              <a:rPr lang="en-US" altLang="ko-KR" dirty="0" smtClean="0"/>
              <a:t>,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수치 문제를 피하기 위해 로그 표현으로 바꾸면</a:t>
            </a:r>
            <a:r>
              <a:rPr lang="en-US" altLang="ko-KR" dirty="0" smtClean="0"/>
              <a:t>,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384032" y="371703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ko-KR" altLang="en-US" sz="3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005" y="1988840"/>
            <a:ext cx="6480720" cy="569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3284985"/>
            <a:ext cx="7200800" cy="515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975" y="4725144"/>
            <a:ext cx="8027473" cy="625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106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2.2.4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평균과 분산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데이터의 요약 정보로서 평균과 분산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평균 벡터와 </a:t>
            </a:r>
            <a:r>
              <a:rPr lang="ko-KR" altLang="en-US" dirty="0" err="1" smtClean="0"/>
              <a:t>공분산</a:t>
            </a:r>
            <a:r>
              <a:rPr lang="ko-KR" altLang="en-US" dirty="0" smtClean="0"/>
              <a:t> 행렬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384032" y="371703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ko-KR" altLang="en-US" sz="3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1484785"/>
            <a:ext cx="5981328" cy="158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652" y="3717032"/>
            <a:ext cx="4858461" cy="7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041" y="5517233"/>
            <a:ext cx="4177035" cy="926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040" y="4661156"/>
            <a:ext cx="5112568" cy="670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614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2.2.4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평균과 분산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평균 벡터와 </a:t>
            </a:r>
            <a:r>
              <a:rPr lang="ko-KR" altLang="en-US" dirty="0" err="1" smtClean="0"/>
              <a:t>공분산</a:t>
            </a:r>
            <a:r>
              <a:rPr lang="ko-KR" altLang="en-US" dirty="0" smtClean="0"/>
              <a:t> 행렬 예제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384032" y="371703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ko-KR" altLang="en-US" sz="3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102" y="1556792"/>
            <a:ext cx="6707113" cy="5031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530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2.2.5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유용한 확률분포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가우시안 분포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평균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𝜇</m:t>
                    </m:r>
                  </m:oMath>
                </a14:m>
                <a:r>
                  <a:rPr lang="ko-KR" altLang="en-US" dirty="0" smtClean="0"/>
                  <a:t>와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분산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 smtClean="0"/>
                  <a:t>으로 정의</a:t>
                </a:r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 smtClean="0"/>
                  <a:t>다차원 </a:t>
                </a:r>
                <a:r>
                  <a:rPr lang="ko-KR" altLang="en-US" dirty="0" err="1" smtClean="0"/>
                  <a:t>가우시안</a:t>
                </a:r>
                <a:r>
                  <a:rPr lang="ko-KR" altLang="en-US" dirty="0" smtClean="0"/>
                  <a:t> 분포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평균벡터 </a:t>
                </a:r>
                <a14:m>
                  <m:oMath xmlns:m="http://schemas.openxmlformats.org/officeDocument/2006/math">
                    <m:r>
                      <a:rPr lang="ko-KR" altLang="en-US" b="1" i="0">
                        <a:latin typeface="Cambria Math"/>
                      </a:rPr>
                      <m:t>𝛍</m:t>
                    </m:r>
                  </m:oMath>
                </a14:m>
                <a:r>
                  <a:rPr lang="ko-KR" altLang="en-US" dirty="0"/>
                  <a:t>와</a:t>
                </a:r>
                <a:r>
                  <a:rPr lang="en-US" altLang="ko-KR" dirty="0"/>
                  <a:t> </a:t>
                </a:r>
                <a:r>
                  <a:rPr lang="ko-KR" altLang="en-US" dirty="0" err="1" smtClean="0"/>
                  <a:t>공분산행렬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l-GR" altLang="ko-KR" b="1" i="0">
                        <a:latin typeface="Cambria Math"/>
                        <a:ea typeface="Cambria Math"/>
                      </a:rPr>
                      <m:t>𝚺</m:t>
                    </m:r>
                  </m:oMath>
                </a14:m>
                <a:r>
                  <a:rPr lang="ko-KR" altLang="en-US" dirty="0" smtClean="0"/>
                  <a:t>로 정의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marL="266700" lvl="1" indent="0">
                  <a:buNone/>
                </a:pPr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>
                  <a:latin typeface="Times New Roman" pitchFamily="18" charset="0"/>
                  <a:cs typeface="Times New Roman" pitchFamily="18" charset="0"/>
                  <a:sym typeface="Wingdings" pitchFamily="2" charset="2"/>
                </a:endParaRPr>
              </a:p>
              <a:p>
                <a:pPr lvl="1"/>
                <a:endParaRPr lang="en-US" altLang="ko-KR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endParaRPr lang="en-US" altLang="ko-KR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 rotWithShape="1">
                <a:blip r:embed="rId2"/>
                <a:stretch>
                  <a:fillRect l="-5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384032" y="371703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ko-KR" alt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1916833"/>
            <a:ext cx="3960440" cy="757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7" y="2853458"/>
            <a:ext cx="6673379" cy="1727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7" y="5373217"/>
            <a:ext cx="6048672" cy="817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709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2.2.5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유용한 확률분포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베르누이 분포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성공</a:t>
            </a:r>
            <a:r>
              <a:rPr lang="en-US" altLang="ko-KR" dirty="0" smtClean="0"/>
              <a:t>(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en-US" altLang="ko-KR" dirty="0" smtClean="0"/>
              <a:t>)</a:t>
            </a:r>
            <a:r>
              <a:rPr lang="ko-KR" altLang="en-US" dirty="0" smtClean="0"/>
              <a:t> 확률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이고 실패</a:t>
            </a:r>
            <a:r>
              <a:rPr lang="en-US" altLang="ko-KR" dirty="0" smtClean="0"/>
              <a:t>(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en-US" altLang="ko-KR" dirty="0" smtClean="0"/>
              <a:t>)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 확률이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1-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인 분포</a:t>
            </a: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이항 분포</a:t>
            </a:r>
            <a:endParaRPr lang="en-US" altLang="ko-KR" dirty="0" smtClean="0"/>
          </a:p>
          <a:p>
            <a:pPr lvl="1"/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성공 확률이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인 베르누이 실험을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번 수행할 때 성공할 횟수의 확률분포</a:t>
            </a: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384032" y="371703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ko-KR" alt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8" y="1844826"/>
            <a:ext cx="4752527" cy="67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627" y="3568532"/>
            <a:ext cx="6433661" cy="652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7" y="4272420"/>
            <a:ext cx="3280023" cy="2396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856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2.2.6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정보이론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메시지가 지닌 정보를 수량화할 수 있나</a:t>
                </a:r>
                <a:r>
                  <a:rPr lang="en-US" altLang="ko-KR" dirty="0" smtClean="0"/>
                  <a:t>?</a:t>
                </a:r>
              </a:p>
              <a:p>
                <a:pPr lvl="1"/>
                <a:r>
                  <a:rPr lang="en-US" altLang="ko-KR" dirty="0" smtClean="0"/>
                  <a:t>“</a:t>
                </a:r>
                <a:r>
                  <a:rPr lang="ko-KR" altLang="en-US" dirty="0" smtClean="0"/>
                  <a:t>고비 사막에 눈이 왔다</a:t>
                </a:r>
                <a:r>
                  <a:rPr lang="en-US" altLang="ko-KR" dirty="0" smtClean="0"/>
                  <a:t>”</a:t>
                </a:r>
                <a:r>
                  <a:rPr lang="ko-KR" altLang="en-US" dirty="0" smtClean="0"/>
                  <a:t>와 </a:t>
                </a:r>
                <a:r>
                  <a:rPr lang="en-US" altLang="ko-KR" dirty="0" smtClean="0"/>
                  <a:t>“</a:t>
                </a:r>
                <a:r>
                  <a:rPr lang="ko-KR" altLang="en-US" dirty="0" smtClean="0"/>
                  <a:t>대관령에 눈이 왔다</a:t>
                </a:r>
                <a:r>
                  <a:rPr lang="en-US" altLang="ko-KR" dirty="0" smtClean="0"/>
                  <a:t>”</a:t>
                </a:r>
                <a:r>
                  <a:rPr lang="ko-KR" altLang="en-US" dirty="0" smtClean="0"/>
                  <a:t>라는 두 메시지 중 어느 것이 더 많은 정보를 가지나</a:t>
                </a:r>
                <a:r>
                  <a:rPr lang="en-US" altLang="ko-KR" dirty="0" smtClean="0"/>
                  <a:t>?</a:t>
                </a:r>
                <a:r>
                  <a:rPr lang="ko-KR" altLang="en-US" dirty="0" smtClean="0"/>
                  <a:t> 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정보이론의 기본 원리 </a:t>
                </a:r>
                <a:r>
                  <a:rPr lang="en-US" altLang="ko-KR" dirty="0" smtClean="0">
                    <a:sym typeface="Wingdings" pitchFamily="2" charset="2"/>
                  </a:rPr>
                  <a:t> </a:t>
                </a:r>
                <a:r>
                  <a:rPr lang="ko-KR" altLang="en-US" dirty="0" smtClean="0">
                    <a:solidFill>
                      <a:srgbClr val="0000FF"/>
                    </a:solidFill>
                  </a:rPr>
                  <a:t>확률이 작을수록 많은 정보</a:t>
                </a:r>
                <a:endParaRPr lang="en-US" altLang="ko-KR" dirty="0" smtClean="0">
                  <a:solidFill>
                    <a:srgbClr val="0000FF"/>
                  </a:solidFill>
                </a:endParaRPr>
              </a:p>
              <a:p>
                <a:r>
                  <a:rPr lang="ko-KR" altLang="en-US" dirty="0" smtClean="0"/>
                  <a:t>자기 정보</a:t>
                </a:r>
                <a:r>
                  <a:rPr lang="en-US" altLang="ko-KR" baseline="30000" dirty="0" smtClean="0"/>
                  <a:t>self information</a:t>
                </a:r>
              </a:p>
              <a:p>
                <a:pPr lvl="1"/>
                <a:r>
                  <a:rPr lang="ko-KR" altLang="en-US" dirty="0" smtClean="0"/>
                  <a:t>사건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메시지</a:t>
                </a:r>
                <a:r>
                  <a:rPr lang="en-US" altLang="ko-KR" dirty="0" smtClean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/>
                            <a:ea typeface="Cambria Math"/>
                          </a:rPr>
                          <m:t>ℯ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/>
                  <a:t>의 정보량 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단위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비트 또는 </a:t>
                </a:r>
                <a:r>
                  <a:rPr lang="ko-KR" altLang="en-US" dirty="0" err="1" smtClean="0"/>
                  <a:t>나츠</a:t>
                </a:r>
                <a:r>
                  <a:rPr lang="en-US" altLang="ko-KR" dirty="0" smtClean="0"/>
                  <a:t>)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r>
                  <a:rPr lang="ko-KR" altLang="en-US" dirty="0" smtClean="0"/>
                  <a:t>엔트로피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확률변수 </a:t>
                </a:r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ko-KR" altLang="en-US" dirty="0" smtClean="0"/>
                  <a:t>의 불확실성을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나타내는 엔트로피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marL="266700" lvl="1" indent="0">
                  <a:buNone/>
                </a:pPr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>
                  <a:latin typeface="Times New Roman" pitchFamily="18" charset="0"/>
                  <a:cs typeface="Times New Roman" pitchFamily="18" charset="0"/>
                  <a:sym typeface="Wingdings" pitchFamily="2" charset="2"/>
                </a:endParaRPr>
              </a:p>
              <a:p>
                <a:pPr lvl="1"/>
                <a:endParaRPr lang="en-US" altLang="ko-KR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endParaRPr lang="en-US" altLang="ko-KR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 rotWithShape="1">
                <a:blip r:embed="rId2"/>
                <a:stretch>
                  <a:fillRect l="-5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384032" y="371703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ko-KR" alt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110" y="3267937"/>
            <a:ext cx="7186761" cy="337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4869160"/>
            <a:ext cx="7743574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746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2.2.6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정보이론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자기 정보와 엔트로피 예제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주사위가 윷보다 엔트로피가 높은 이유는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384032" y="371703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ko-KR" alt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5" y="1717146"/>
            <a:ext cx="8170887" cy="2859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619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2.1.1 </a:t>
            </a:r>
            <a:r>
              <a:rPr lang="ko-KR" altLang="en-US" dirty="0" smtClean="0"/>
              <a:t>벡터와 행렬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행렬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여러 개의 벡터를 담음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훈련집합을 </a:t>
            </a:r>
            <a:r>
              <a:rPr lang="ko-KR" altLang="en-US" dirty="0"/>
              <a:t>담은 행렬을 설계행렬이라 </a:t>
            </a:r>
            <a:r>
              <a:rPr lang="ko-KR" altLang="en-US" dirty="0" smtClean="0"/>
              <a:t>부름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Iris </a:t>
            </a:r>
            <a:r>
              <a:rPr lang="ko-KR" altLang="en-US" dirty="0" smtClean="0"/>
              <a:t>데이터에 있는 </a:t>
            </a:r>
            <a:r>
              <a:rPr lang="en-US" altLang="ko-KR" dirty="0" smtClean="0"/>
              <a:t>150</a:t>
            </a:r>
            <a:r>
              <a:rPr lang="ko-KR" altLang="en-US" dirty="0" smtClean="0"/>
              <a:t>개의 샘플을 설계 행렬 </a:t>
            </a: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ko-KR" altLang="en-US" dirty="0" smtClean="0"/>
              <a:t>로 표현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973" y="3140969"/>
            <a:ext cx="6336704" cy="200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64352" y="2996952"/>
            <a:ext cx="914400" cy="4572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2000" dirty="0"/>
              <a:t>행</a:t>
            </a:r>
            <a:r>
              <a:rPr lang="en-US" altLang="ko-KR" sz="2000" baseline="30000" dirty="0"/>
              <a:t>row</a:t>
            </a:r>
            <a:endParaRPr lang="ko-KR" altLang="en-US" sz="2000" baseline="30000" dirty="0"/>
          </a:p>
        </p:txBody>
      </p:sp>
      <p:cxnSp>
        <p:nvCxnSpPr>
          <p:cNvPr id="6" name="직선 화살표 연결선 5"/>
          <p:cNvCxnSpPr>
            <a:stCxn id="4" idx="1"/>
          </p:cNvCxnSpPr>
          <p:nvPr/>
        </p:nvCxnSpPr>
        <p:spPr>
          <a:xfrm flipH="1">
            <a:off x="8669678" y="3225552"/>
            <a:ext cx="59467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13648" y="5676859"/>
            <a:ext cx="914400" cy="4572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2000" dirty="0"/>
              <a:t>열</a:t>
            </a:r>
            <a:r>
              <a:rPr lang="en-US" altLang="ko-KR" sz="2000" baseline="30000" dirty="0"/>
              <a:t>column</a:t>
            </a:r>
            <a:endParaRPr lang="ko-KR" altLang="en-US" sz="2000" baseline="30000" dirty="0"/>
          </a:p>
        </p:txBody>
      </p:sp>
      <p:cxnSp>
        <p:nvCxnSpPr>
          <p:cNvPr id="11" name="직선 화살표 연결선 10"/>
          <p:cNvCxnSpPr>
            <a:stCxn id="10" idx="0"/>
          </p:cNvCxnSpPr>
          <p:nvPr/>
        </p:nvCxnSpPr>
        <p:spPr>
          <a:xfrm flipV="1">
            <a:off x="6070848" y="5157193"/>
            <a:ext cx="0" cy="5196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47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2.2.6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정보이론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교차 엔트로피</a:t>
            </a:r>
            <a:r>
              <a:rPr lang="en-US" altLang="ko-KR" baseline="30000" dirty="0" smtClean="0"/>
              <a:t>cross entropy</a:t>
            </a:r>
          </a:p>
          <a:p>
            <a:pPr lvl="1"/>
            <a:r>
              <a:rPr lang="ko-KR" altLang="en-US" dirty="0" smtClean="0"/>
              <a:t>두 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확률분포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와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사이의 교차 엔트로피</a:t>
            </a: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식을 전개하면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lvl="1"/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384032" y="371703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ko-KR" alt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9" y="1988841"/>
            <a:ext cx="7353449" cy="67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7" y="3284984"/>
            <a:ext cx="6890345" cy="2250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4033683" y="5556584"/>
            <a:ext cx="2059429" cy="0"/>
          </a:xfrm>
          <a:prstGeom prst="line">
            <a:avLst/>
          </a:prstGeom>
          <a:ln w="317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35456" y="5584836"/>
            <a:ext cx="1872208" cy="4572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KL </a:t>
            </a:r>
            <a:r>
              <a:rPr lang="ko-KR" altLang="en-US" sz="2000" dirty="0" err="1">
                <a:latin typeface="Times New Roman" pitchFamily="18" charset="0"/>
                <a:cs typeface="Times New Roman" pitchFamily="18" charset="0"/>
              </a:rPr>
              <a:t>다이버전스</a:t>
            </a:r>
            <a:endParaRPr lang="ko-KR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44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2.2.6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정보이론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KL </a:t>
            </a:r>
            <a:r>
              <a:rPr lang="ko-KR" altLang="en-US" dirty="0" err="1" smtClean="0"/>
              <a:t>다이버전스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식 </a:t>
            </a:r>
            <a:r>
              <a:rPr lang="en-US" altLang="ko-KR" dirty="0" smtClean="0"/>
              <a:t>(2.48)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와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사이의 </a:t>
            </a:r>
            <a:r>
              <a:rPr lang="en-US" altLang="ko-KR" dirty="0"/>
              <a:t>KL </a:t>
            </a:r>
            <a:r>
              <a:rPr lang="ko-KR" altLang="en-US" dirty="0" err="1" smtClean="0"/>
              <a:t>다이버전스</a:t>
            </a:r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두 확률분포 사이의 거리를 계산할 때 주로 사용</a:t>
            </a: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교차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엔트로피와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KL </a:t>
            </a:r>
            <a:r>
              <a:rPr lang="ko-KR" altLang="en-US" dirty="0" err="1" smtClean="0">
                <a:latin typeface="Times New Roman" pitchFamily="18" charset="0"/>
                <a:cs typeface="Times New Roman" pitchFamily="18" charset="0"/>
              </a:rPr>
              <a:t>다이버전스의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 관계</a:t>
            </a: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  <a:p>
            <a:pPr marL="266700" lvl="1" indent="0">
              <a:buNone/>
            </a:pP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2482532"/>
            <a:ext cx="6273700" cy="730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7" y="4310990"/>
            <a:ext cx="7967811" cy="99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870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2.2.6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정보이론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836712"/>
            <a:ext cx="6568489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681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2.3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최적화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2.3.1 </a:t>
                </a:r>
                <a:r>
                  <a:rPr lang="ko-KR" altLang="en-US" dirty="0" smtClean="0"/>
                  <a:t>매개변수 공간의 탐색</a:t>
                </a:r>
                <a:endParaRPr lang="en-US" altLang="ko-KR" dirty="0"/>
              </a:p>
              <a:p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2.3.2 </a:t>
                </a:r>
                <a:r>
                  <a:rPr lang="ko-KR" altLang="en-US" dirty="0" smtClean="0">
                    <a:latin typeface="Times New Roman" pitchFamily="18" charset="0"/>
                    <a:cs typeface="Times New Roman" pitchFamily="18" charset="0"/>
                  </a:rPr>
                  <a:t>미분</a:t>
                </a:r>
                <a:endParaRPr lang="en-US" altLang="ko-KR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2.3.3 </a:t>
                </a:r>
                <a:r>
                  <a:rPr lang="ko-KR" altLang="en-US" dirty="0" smtClean="0">
                    <a:latin typeface="Times New Roman" pitchFamily="18" charset="0"/>
                    <a:cs typeface="Times New Roman" pitchFamily="18" charset="0"/>
                  </a:rPr>
                  <a:t>경사 하강 알고리즘</a:t>
                </a:r>
                <a:endParaRPr lang="en-US" altLang="ko-KR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ko-KR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ko-KR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ko-KR" altLang="en-US" dirty="0" smtClean="0">
                    <a:latin typeface="Times New Roman" pitchFamily="18" charset="0"/>
                    <a:cs typeface="Times New Roman" pitchFamily="18" charset="0"/>
                  </a:rPr>
                  <a:t>순수 수학 최적화와 기계 학습 최적화의 차이</a:t>
                </a:r>
                <a:endParaRPr lang="en-US" altLang="ko-KR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ko-KR" altLang="en-US" dirty="0" smtClean="0">
                    <a:latin typeface="Times New Roman" pitchFamily="18" charset="0"/>
                    <a:cs typeface="Times New Roman" pitchFamily="18" charset="0"/>
                  </a:rPr>
                  <a:t>순수 수학의 최적화 예</a:t>
                </a:r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  <a:cs typeface="Times New Roman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/>
                                    <a:cs typeface="Times New Roman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1</m:t>
                                        </m:r>
                                      </m:sub>
                                      <m:sup/>
                                    </m:sSubSup>
                                    <m:r>
                                      <a:rPr lang="en-US" altLang="ko-KR" i="1" baseline="30000">
                                        <a:latin typeface="Cambria Math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altLang="ko-KR" i="1">
                                <a:latin typeface="Cambria Math"/>
                                <a:cs typeface="Times New Roman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/>
                                    <a:cs typeface="Times New Roman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2</m:t>
                                        </m:r>
                                      </m:sub>
                                      <m:sup/>
                                    </m:sSubSup>
                                    <m:r>
                                      <a:rPr lang="en-US" altLang="ko-KR" i="1" baseline="30000">
                                        <a:latin typeface="Cambria Math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 smtClean="0">
                    <a:latin typeface="Times New Roman" pitchFamily="18" charset="0"/>
                    <a:cs typeface="Times New Roman" pitchFamily="18" charset="0"/>
                  </a:rPr>
                  <a:t>의 최저점을 찾아라</a:t>
                </a:r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US" altLang="ko-KR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ko-KR" altLang="en-US" dirty="0" smtClean="0">
                    <a:latin typeface="Times New Roman" pitchFamily="18" charset="0"/>
                    <a:cs typeface="Times New Roman" pitchFamily="18" charset="0"/>
                  </a:rPr>
                  <a:t>기계 학습의 최적화는 단지 </a:t>
                </a:r>
                <a:r>
                  <a:rPr lang="ko-KR" altLang="en-US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훈련집합</a:t>
                </a:r>
                <a:r>
                  <a:rPr lang="ko-KR" altLang="en-US" dirty="0" smtClean="0">
                    <a:latin typeface="Times New Roman" pitchFamily="18" charset="0"/>
                    <a:cs typeface="Times New Roman" pitchFamily="18" charset="0"/>
                  </a:rPr>
                  <a:t>이 주어지고</a:t>
                </a:r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ko-KR" altLang="en-US" dirty="0" smtClean="0">
                    <a:latin typeface="Times New Roman" pitchFamily="18" charset="0"/>
                    <a:cs typeface="Times New Roman" pitchFamily="18" charset="0"/>
                  </a:rPr>
                  <a:t>훈련집합에 따라 정해지는 목적함수의 최저점을 찾아야 함</a:t>
                </a:r>
                <a:endParaRPr lang="en-US" altLang="ko-KR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2"/>
                <a:r>
                  <a:rPr lang="ko-KR" altLang="en-US" dirty="0" smtClean="0">
                    <a:latin typeface="Times New Roman" pitchFamily="18" charset="0"/>
                    <a:cs typeface="Times New Roman" pitchFamily="18" charset="0"/>
                  </a:rPr>
                  <a:t>데이터로 미분하는 과정 필요 </a:t>
                </a:r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  <a:t> </a:t>
                </a:r>
                <a:r>
                  <a:rPr lang="ko-KR" altLang="en-US" dirty="0" smtClean="0"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  <a:t>오류 </a:t>
                </a:r>
                <a:r>
                  <a:rPr lang="ko-KR" altLang="en-US" dirty="0" err="1" smtClean="0"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  <a:t>역전파</a:t>
                </a:r>
                <a:r>
                  <a:rPr lang="ko-KR" altLang="en-US" dirty="0" smtClean="0"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  <a:t> 알고리즘 </a:t>
                </a:r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  <a:t>(3.4</a:t>
                </a:r>
                <a:r>
                  <a:rPr lang="ko-KR" altLang="en-US" dirty="0" smtClean="0"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  <a:t>절</a:t>
                </a:r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  <a:t>)</a:t>
                </a:r>
              </a:p>
              <a:p>
                <a:pPr lvl="2"/>
                <a:r>
                  <a:rPr lang="ko-KR" altLang="en-US" dirty="0" smtClean="0"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  <a:t>주로 </a:t>
                </a:r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  <a:t>SGD(</a:t>
                </a:r>
                <a:r>
                  <a:rPr lang="ko-KR" altLang="en-US" dirty="0" err="1" smtClean="0"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  <a:t>스토캐스틱</a:t>
                </a:r>
                <a:r>
                  <a:rPr lang="ko-KR" altLang="en-US" dirty="0" smtClean="0"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  <a:t> 경사 </a:t>
                </a:r>
                <a:r>
                  <a:rPr lang="ko-KR" altLang="en-US" dirty="0" err="1" smtClean="0"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  <a:t>하강법</a:t>
                </a:r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  <a:t>) </a:t>
                </a:r>
                <a:r>
                  <a:rPr lang="ko-KR" altLang="en-US" dirty="0" smtClean="0"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  <a:t>사용</a:t>
                </a:r>
                <a:endParaRPr lang="en-US" altLang="ko-KR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266700" lvl="1" indent="0">
                  <a:buNone/>
                </a:pPr>
                <a:endParaRPr lang="en-US" altLang="ko-KR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ko-KR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marL="266700" lvl="1" indent="0">
                  <a:buNone/>
                </a:pPr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>
                  <a:latin typeface="Times New Roman" pitchFamily="18" charset="0"/>
                  <a:cs typeface="Times New Roman" pitchFamily="18" charset="0"/>
                  <a:sym typeface="Wingdings" pitchFamily="2" charset="2"/>
                </a:endParaRPr>
              </a:p>
              <a:p>
                <a:pPr lvl="1"/>
                <a:endParaRPr lang="en-US" altLang="ko-KR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endParaRPr lang="en-US" altLang="ko-KR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 rotWithShape="1">
                <a:blip r:embed="rId2"/>
                <a:stretch>
                  <a:fillRect l="-5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967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2.3.1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매개변수 공간의 탐색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학습 모델의 매개변수 공간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높은 차원에 비해 훈련집합의 크기가 작아 참인 확률분포를 구하는 일은 불가능함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따라서 기계 학습은 적절한 모델을 선택하고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목적함수를 정의하고</a:t>
                </a:r>
                <a:r>
                  <a:rPr lang="en-US" altLang="ko-KR" dirty="0" smtClean="0"/>
                  <a:t>,</a:t>
                </a:r>
                <a:r>
                  <a:rPr lang="ko-KR" altLang="en-US" dirty="0" smtClean="0"/>
                  <a:t> 모델의 매개변수 공간을 탐색하여 목적함수가 최저가 되는 </a:t>
                </a:r>
                <a:r>
                  <a:rPr lang="ko-KR" altLang="en-US" dirty="0" err="1" smtClean="0"/>
                  <a:t>최적점을</a:t>
                </a:r>
                <a:r>
                  <a:rPr lang="ko-KR" altLang="en-US" dirty="0" smtClean="0"/>
                  <a:t> 찾는 전략 사용 </a:t>
                </a:r>
                <a:r>
                  <a:rPr lang="en-US" altLang="ko-KR" dirty="0" smtClean="0">
                    <a:sym typeface="Wingdings" pitchFamily="2" charset="2"/>
                  </a:rPr>
                  <a:t></a:t>
                </a:r>
                <a:r>
                  <a:rPr lang="ko-KR" altLang="en-US" dirty="0" smtClean="0"/>
                  <a:t> 특징 공간에서 해야 하는 일을 모델의 매개변수 공간에서 하는 일로 대치한 셈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[</a:t>
                </a:r>
                <a:r>
                  <a:rPr lang="ko-KR" altLang="en-US" dirty="0" smtClean="0"/>
                  <a:t>그림 </a:t>
                </a:r>
                <a:r>
                  <a:rPr lang="en-US" altLang="ko-KR" dirty="0" smtClean="0"/>
                  <a:t>2-22]</a:t>
                </a:r>
                <a:r>
                  <a:rPr lang="ko-KR" altLang="en-US" dirty="0" smtClean="0"/>
                  <a:t>는 여러 예제 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 smtClean="0">
                        <a:latin typeface="Cambria Math"/>
                        <a:ea typeface="Cambria Math"/>
                      </a:rPr>
                      <m:t>Θ</m:t>
                    </m:r>
                  </m:oMath>
                </a14:m>
                <a:r>
                  <a:rPr lang="ko-KR" altLang="en-US" dirty="0" smtClean="0"/>
                  <a:t>는 매개변수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ko-KR" b="0" i="1" smtClean="0">
                            <a:latin typeface="Cambria Math"/>
                            <a:ea typeface="Cambria Math"/>
                          </a:rPr>
                          <m:t>Θ</m:t>
                        </m:r>
                      </m:e>
                    </m:d>
                  </m:oMath>
                </a14:m>
                <a:r>
                  <a:rPr lang="ko-KR" altLang="en-US" dirty="0" smtClean="0"/>
                  <a:t>는 목적함수</a:t>
                </a:r>
                <a:r>
                  <a:rPr lang="en-US" altLang="ko-KR" dirty="0" smtClean="0"/>
                  <a:t>)</a:t>
                </a:r>
                <a:endParaRPr lang="en-US" altLang="ko-KR" dirty="0"/>
              </a:p>
              <a:p>
                <a:endParaRPr lang="en-US" altLang="ko-KR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marL="266700" lvl="1" indent="0">
                  <a:buNone/>
                </a:pPr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>
                  <a:latin typeface="Times New Roman" pitchFamily="18" charset="0"/>
                  <a:cs typeface="Times New Roman" pitchFamily="18" charset="0"/>
                  <a:sym typeface="Wingdings" pitchFamily="2" charset="2"/>
                </a:endParaRPr>
              </a:p>
              <a:p>
                <a:pPr lvl="1"/>
                <a:endParaRPr lang="en-US" altLang="ko-KR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endParaRPr lang="en-US" altLang="ko-KR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 rotWithShape="1">
                <a:blip r:embed="rId2"/>
                <a:stretch>
                  <a:fillRect l="-5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3212977"/>
            <a:ext cx="7461076" cy="2518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385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2.3.1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매개변수 공간의 탐색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학습 모델의 매개변수 공간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>
                    <a:latin typeface="Times New Roman" pitchFamily="18" charset="0"/>
                    <a:cs typeface="Times New Roman" pitchFamily="18" charset="0"/>
                  </a:rPr>
                  <a:t>특징 공간보다 수 배</a:t>
                </a:r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~</a:t>
                </a:r>
                <a:r>
                  <a:rPr lang="ko-KR" altLang="en-US" dirty="0" smtClean="0">
                    <a:latin typeface="Times New Roman" pitchFamily="18" charset="0"/>
                    <a:cs typeface="Times New Roman" pitchFamily="18" charset="0"/>
                  </a:rPr>
                  <a:t>수만 배 넓음</a:t>
                </a:r>
                <a:endParaRPr lang="en-US" altLang="ko-KR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2"/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[</a:t>
                </a:r>
                <a:r>
                  <a:rPr lang="ko-KR" altLang="en-US" dirty="0" smtClean="0">
                    <a:latin typeface="Times New Roman" pitchFamily="18" charset="0"/>
                    <a:cs typeface="Times New Roman" pitchFamily="18" charset="0"/>
                  </a:rPr>
                  <a:t>그림 </a:t>
                </a:r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2-22]</a:t>
                </a:r>
                <a:r>
                  <a:rPr lang="ko-KR" altLang="en-US" dirty="0" smtClean="0">
                    <a:latin typeface="Times New Roman" pitchFamily="18" charset="0"/>
                    <a:cs typeface="Times New Roman" pitchFamily="18" charset="0"/>
                  </a:rPr>
                  <a:t>의 선형회귀에서는 특징 공간은 </a:t>
                </a:r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ko-KR" altLang="en-US" dirty="0">
                    <a:latin typeface="Times New Roman" pitchFamily="18" charset="0"/>
                    <a:cs typeface="Times New Roman" pitchFamily="18" charset="0"/>
                  </a:rPr>
                  <a:t>차원 </a:t>
                </a:r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ko-KR" altLang="en-US" dirty="0" smtClean="0">
                    <a:latin typeface="Times New Roman" pitchFamily="18" charset="0"/>
                    <a:cs typeface="Times New Roman" pitchFamily="18" charset="0"/>
                  </a:rPr>
                  <a:t>매개변수 공간은 </a:t>
                </a:r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ko-KR" altLang="en-US" dirty="0">
                    <a:latin typeface="Times New Roman" pitchFamily="18" charset="0"/>
                    <a:cs typeface="Times New Roman" pitchFamily="18" charset="0"/>
                  </a:rPr>
                  <a:t>차원 </a:t>
                </a:r>
                <a:endParaRPr lang="en-US" altLang="ko-KR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2"/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MNIST</a:t>
                </a:r>
                <a:r>
                  <a:rPr lang="ko-KR" altLang="en-US" dirty="0" smtClean="0">
                    <a:latin typeface="Times New Roman" pitchFamily="18" charset="0"/>
                    <a:cs typeface="Times New Roman" pitchFamily="18" charset="0"/>
                  </a:rPr>
                  <a:t> 인식하는 </a:t>
                </a:r>
                <a:r>
                  <a:rPr lang="ko-KR" altLang="en-US" dirty="0" err="1" smtClean="0">
                    <a:latin typeface="Times New Roman" pitchFamily="18" charset="0"/>
                    <a:cs typeface="Times New Roman" pitchFamily="18" charset="0"/>
                  </a:rPr>
                  <a:t>딥러닝</a:t>
                </a:r>
                <a:r>
                  <a:rPr lang="ko-KR" altLang="en-US" dirty="0" smtClean="0">
                    <a:latin typeface="Times New Roman" pitchFamily="18" charset="0"/>
                    <a:cs typeface="Times New Roman" pitchFamily="18" charset="0"/>
                  </a:rPr>
                  <a:t> 모델은 </a:t>
                </a:r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784</a:t>
                </a:r>
                <a:r>
                  <a:rPr lang="ko-KR" altLang="en-US" dirty="0" smtClean="0">
                    <a:latin typeface="Times New Roman" pitchFamily="18" charset="0"/>
                    <a:cs typeface="Times New Roman" pitchFamily="18" charset="0"/>
                  </a:rPr>
                  <a:t>차원 특징 공간</a:t>
                </a:r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ko-KR" altLang="en-US" dirty="0" smtClean="0">
                    <a:latin typeface="Times New Roman" pitchFamily="18" charset="0"/>
                    <a:cs typeface="Times New Roman" pitchFamily="18" charset="0"/>
                  </a:rPr>
                  <a:t>수십만</a:t>
                </a:r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~</a:t>
                </a:r>
                <a:r>
                  <a:rPr lang="ko-KR" altLang="en-US" dirty="0" smtClean="0">
                    <a:latin typeface="Times New Roman" pitchFamily="18" charset="0"/>
                    <a:cs typeface="Times New Roman" pitchFamily="18" charset="0"/>
                  </a:rPr>
                  <a:t>수백만 차원의 매개변수 공간</a:t>
                </a:r>
                <a:endParaRPr lang="en-US" altLang="ko-KR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[</a:t>
                </a:r>
                <a:r>
                  <a:rPr lang="ko-KR" altLang="en-US" dirty="0" smtClean="0">
                    <a:latin typeface="Times New Roman" pitchFamily="18" charset="0"/>
                    <a:cs typeface="Times New Roman" pitchFamily="18" charset="0"/>
                  </a:rPr>
                  <a:t>그림 </a:t>
                </a:r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2-23] </a:t>
                </a:r>
                <a:r>
                  <a:rPr lang="ko-KR" altLang="en-US" dirty="0" smtClean="0">
                    <a:latin typeface="Times New Roman" pitchFamily="18" charset="0"/>
                    <a:cs typeface="Times New Roman" pitchFamily="18" charset="0"/>
                  </a:rPr>
                  <a:t>개념도의 매개변수 공간</a:t>
                </a:r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ko-KR" altLang="en-US" dirty="0" smtClean="0">
                    <a:latin typeface="Times New Roman" pitchFamily="18" charset="0"/>
                    <a:cs typeface="Times New Roman" pitchFamily="18" charset="0"/>
                  </a:rPr>
                  <a:t>은 전역 최적해</a:t>
                </a:r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 smtClean="0">
                    <a:latin typeface="Times New Roman" pitchFamily="18" charset="0"/>
                    <a:cs typeface="Times New Roman" pitchFamily="18" charset="0"/>
                  </a:rPr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cs typeface="Times New Roman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dirty="0" smtClean="0">
                    <a:latin typeface="Times New Roman" pitchFamily="18" charset="0"/>
                    <a:cs typeface="Times New Roman" pitchFamily="18" charset="0"/>
                  </a:rPr>
                  <a:t>는 지역 최적해 </a:t>
                </a:r>
                <a:endParaRPr lang="en-US" altLang="ko-KR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 smtClean="0">
                    <a:latin typeface="Times New Roman" pitchFamily="18" charset="0"/>
                    <a:cs typeface="Times New Roman" pitchFamily="18" charset="0"/>
                  </a:rPr>
                  <a:t>와 같이 전역 </a:t>
                </a:r>
                <a:r>
                  <a:rPr lang="ko-KR" altLang="en-US" dirty="0" err="1" smtClean="0">
                    <a:latin typeface="Times New Roman" pitchFamily="18" charset="0"/>
                    <a:cs typeface="Times New Roman" pitchFamily="18" charset="0"/>
                  </a:rPr>
                  <a:t>최적해에</a:t>
                </a:r>
                <a:r>
                  <a:rPr lang="ko-KR" altLang="en-US" dirty="0" smtClean="0">
                    <a:latin typeface="Times New Roman" pitchFamily="18" charset="0"/>
                    <a:cs typeface="Times New Roman" pitchFamily="18" charset="0"/>
                  </a:rPr>
                  <a:t> 가까운 </a:t>
                </a:r>
                <a:r>
                  <a:rPr lang="ko-KR" altLang="en-US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지역 </a:t>
                </a:r>
                <a:r>
                  <a:rPr lang="ko-KR" altLang="en-US" dirty="0" err="1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최적해</a:t>
                </a:r>
                <a:r>
                  <a:rPr lang="ko-KR" altLang="en-US" dirty="0" err="1" smtClean="0">
                    <a:latin typeface="Times New Roman" pitchFamily="18" charset="0"/>
                    <a:cs typeface="Times New Roman" pitchFamily="18" charset="0"/>
                  </a:rPr>
                  <a:t>를</a:t>
                </a:r>
                <a:r>
                  <a:rPr lang="ko-KR" altLang="en-US" dirty="0" smtClean="0">
                    <a:latin typeface="Times New Roman" pitchFamily="18" charset="0"/>
                    <a:cs typeface="Times New Roman" pitchFamily="18" charset="0"/>
                  </a:rPr>
                  <a:t> 찾고 만족하는 경우 많음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r>
                  <a:rPr lang="ko-KR" altLang="en-US" dirty="0" smtClean="0"/>
                  <a:t>기계 학습이 해야 할 일을 식으로 정의하면</a:t>
                </a:r>
                <a:r>
                  <a:rPr lang="en-US" altLang="ko-KR" dirty="0" smtClean="0"/>
                  <a:t>,</a:t>
                </a:r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marL="266700" lvl="1" indent="0">
                  <a:buNone/>
                </a:pPr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>
                  <a:latin typeface="Times New Roman" pitchFamily="18" charset="0"/>
                  <a:cs typeface="Times New Roman" pitchFamily="18" charset="0"/>
                  <a:sym typeface="Wingdings" pitchFamily="2" charset="2"/>
                </a:endParaRPr>
              </a:p>
              <a:p>
                <a:pPr lvl="1"/>
                <a:endParaRPr lang="en-US" altLang="ko-KR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endParaRPr lang="en-US" altLang="ko-KR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 rotWithShape="1">
                <a:blip r:embed="rId2"/>
                <a:stretch>
                  <a:fillRect l="-5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350" y="3140968"/>
            <a:ext cx="7006987" cy="20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349" y="5947780"/>
            <a:ext cx="7943230" cy="505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직선 연결선 16"/>
          <p:cNvCxnSpPr/>
          <p:nvPr/>
        </p:nvCxnSpPr>
        <p:spPr>
          <a:xfrm>
            <a:off x="6312024" y="6453336"/>
            <a:ext cx="172819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15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2.3.1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매개변수 공간의 탐색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03512" y="908720"/>
            <a:ext cx="4032448" cy="5688632"/>
          </a:xfrm>
        </p:spPr>
        <p:txBody>
          <a:bodyPr/>
          <a:lstStyle/>
          <a:p>
            <a:r>
              <a:rPr lang="ko-KR" altLang="en-US" dirty="0" smtClean="0"/>
              <a:t>최적화 문제 해결</a:t>
            </a:r>
            <a:endParaRPr lang="en-US" altLang="ko-KR" dirty="0" smtClean="0"/>
          </a:p>
          <a:p>
            <a:pPr lvl="1"/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낱낱탐색</a:t>
            </a:r>
            <a:r>
              <a:rPr lang="en-US" altLang="ko-KR" baseline="30000" dirty="0" smtClean="0">
                <a:latin typeface="Times New Roman" pitchFamily="18" charset="0"/>
                <a:cs typeface="Times New Roman" pitchFamily="18" charset="0"/>
              </a:rPr>
              <a:t>exhaustive search</a:t>
            </a:r>
            <a:r>
              <a:rPr lang="ko-KR" altLang="en-US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알고리즘</a:t>
            </a: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ko-KR" altLang="en-US" dirty="0" smtClean="0"/>
              <a:t>차원이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조금만 높아져도 적용 불가능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4</a:t>
            </a:r>
            <a:r>
              <a:rPr lang="ko-KR" altLang="en-US" dirty="0" smtClean="0"/>
              <a:t>차원 </a:t>
            </a:r>
            <a:r>
              <a:rPr lang="en-US" altLang="ko-KR" dirty="0" smtClean="0"/>
              <a:t>Iris</a:t>
            </a:r>
            <a:r>
              <a:rPr lang="ko-KR" altLang="en-US" dirty="0" smtClean="0"/>
              <a:t>에서 각 차원을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구간으로 나눈다면 총 </a:t>
            </a:r>
            <a:r>
              <a:rPr lang="en-US" altLang="ko-KR" dirty="0" smtClean="0"/>
              <a:t>1000</a:t>
            </a:r>
            <a:r>
              <a:rPr lang="en-US" altLang="ko-KR" baseline="30000" dirty="0" smtClean="0"/>
              <a:t>4</a:t>
            </a:r>
            <a:r>
              <a:rPr lang="ko-KR" altLang="en-US" dirty="0" smtClean="0"/>
              <a:t>개의 점을 평가해야 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무작위 탐색 알고리즘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아무 전략이 없는 순진한 알고리즘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352" y="1196752"/>
            <a:ext cx="4498524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600" y="3645025"/>
            <a:ext cx="4527276" cy="2683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885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2.3.1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매개변수 공간의 탐색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알고리즘 </a:t>
            </a:r>
            <a:r>
              <a:rPr lang="en-US" altLang="ko-KR" dirty="0" smtClean="0"/>
              <a:t>2-3]</a:t>
            </a:r>
            <a:r>
              <a:rPr lang="ko-KR" altLang="en-US" dirty="0" smtClean="0"/>
              <a:t>은 기계 학습이 사용하는 전형적인 알고리즘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라인 </a:t>
            </a:r>
            <a:r>
              <a:rPr lang="en-US" altLang="ko-KR" dirty="0" smtClean="0"/>
              <a:t>3</a:t>
            </a:r>
            <a:r>
              <a:rPr lang="ko-KR" altLang="en-US" dirty="0" smtClean="0"/>
              <a:t>에서는 목적함수가 작아지는 방향을 주로 미분으로 찾아냄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668" y="2276872"/>
            <a:ext cx="7823597" cy="3114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77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2.3.2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미분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미분에 의한 최적화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미분의 정의</a:t>
                </a:r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차 </a:t>
                </a:r>
                <a:r>
                  <a:rPr lang="ko-KR" altLang="en-US" dirty="0" err="1" smtClean="0"/>
                  <a:t>도함수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는 함수의 기울기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즉 값이 커지는 방향을 지시함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따라서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ko-KR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dirty="0" smtClean="0"/>
                  <a:t>방향에 목적함수의 최저점이 존재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[</a:t>
                </a:r>
                <a:r>
                  <a:rPr lang="ko-KR" altLang="en-US" dirty="0" smtClean="0"/>
                  <a:t>알고리즘 </a:t>
                </a:r>
                <a:r>
                  <a:rPr lang="en-US" altLang="ko-KR" dirty="0" smtClean="0"/>
                  <a:t>2-3]</a:t>
                </a:r>
                <a:r>
                  <a:rPr lang="ko-KR" altLang="en-US" dirty="0" smtClean="0"/>
                  <a:t>에서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00FF"/>
                        </a:solidFill>
                        <a:latin typeface="Cambria Math"/>
                      </a:rPr>
                      <m:t>𝑑</m:t>
                    </m:r>
                    <m:r>
                      <a:rPr lang="el-GR" altLang="ko-KR" b="1" i="0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𝚯</m:t>
                    </m:r>
                  </m:oMath>
                </a14:m>
                <a:r>
                  <a:rPr lang="ko-KR" altLang="en-US" dirty="0" smtClean="0">
                    <a:solidFill>
                      <a:srgbClr val="0000FF"/>
                    </a:solidFill>
                  </a:rPr>
                  <a:t>로</a:t>
                </a:r>
                <a:r>
                  <a:rPr lang="en-US" altLang="ko-KR" dirty="0" smtClean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−</m:t>
                    </m:r>
                    <m:sSup>
                      <m:sSup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dirty="0" smtClean="0">
                    <a:solidFill>
                      <a:srgbClr val="0000FF"/>
                    </a:solidFill>
                    <a:sym typeface="Wingdings" pitchFamily="2" charset="2"/>
                  </a:rPr>
                  <a:t>를 사용함</a:t>
                </a:r>
                <a:r>
                  <a:rPr lang="en-US" altLang="ko-KR" dirty="0" smtClean="0">
                    <a:sym typeface="Wingdings" pitchFamily="2" charset="2"/>
                  </a:rPr>
                  <a:t> </a:t>
                </a:r>
                <a:r>
                  <a:rPr lang="ko-KR" altLang="en-US" dirty="0" smtClean="0">
                    <a:solidFill>
                      <a:srgbClr val="0000FF"/>
                    </a:solidFill>
                    <a:sym typeface="Wingdings" pitchFamily="2" charset="2"/>
                  </a:rPr>
                  <a:t>경사</a:t>
                </a:r>
                <a:r>
                  <a:rPr lang="en-US" altLang="ko-KR" dirty="0" smtClean="0">
                    <a:solidFill>
                      <a:srgbClr val="0000FF"/>
                    </a:solidFill>
                    <a:sym typeface="Wingdings" pitchFamily="2" charset="2"/>
                  </a:rPr>
                  <a:t> </a:t>
                </a:r>
                <a:r>
                  <a:rPr lang="ko-KR" altLang="en-US" dirty="0" smtClean="0">
                    <a:solidFill>
                      <a:srgbClr val="0000FF"/>
                    </a:solidFill>
                    <a:sym typeface="Wingdings" pitchFamily="2" charset="2"/>
                  </a:rPr>
                  <a:t>하강</a:t>
                </a:r>
                <a:r>
                  <a:rPr lang="en-US" altLang="ko-KR" dirty="0" smtClean="0">
                    <a:solidFill>
                      <a:srgbClr val="0000FF"/>
                    </a:solidFill>
                    <a:sym typeface="Wingdings" pitchFamily="2" charset="2"/>
                  </a:rPr>
                  <a:t> </a:t>
                </a:r>
                <a:r>
                  <a:rPr lang="ko-KR" altLang="en-US" dirty="0" smtClean="0">
                    <a:solidFill>
                      <a:srgbClr val="0000FF"/>
                    </a:solidFill>
                    <a:sym typeface="Wingdings" pitchFamily="2" charset="2"/>
                  </a:rPr>
                  <a:t>알고리즘의 핵심 원리</a:t>
                </a:r>
                <a:endParaRPr lang="en-US" altLang="ko-KR" dirty="0">
                  <a:solidFill>
                    <a:srgbClr val="0000FF"/>
                  </a:solidFill>
                </a:endParaRPr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marL="266700" lvl="1" indent="0">
                  <a:buNone/>
                </a:pPr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>
                  <a:latin typeface="Times New Roman" pitchFamily="18" charset="0"/>
                  <a:cs typeface="Times New Roman" pitchFamily="18" charset="0"/>
                  <a:sym typeface="Wingdings" pitchFamily="2" charset="2"/>
                </a:endParaRPr>
              </a:p>
              <a:p>
                <a:pPr lvl="1"/>
                <a:endParaRPr lang="en-US" altLang="ko-KR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endParaRPr lang="en-US" altLang="ko-KR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 rotWithShape="1">
                <a:blip r:embed="rId2"/>
                <a:stretch>
                  <a:fillRect l="-5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7" y="1801010"/>
            <a:ext cx="7069807" cy="549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3717033"/>
            <a:ext cx="4137645" cy="2378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462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2.3.2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미분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편미분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변수가 여러 개인 함수의 미분</a:t>
                </a:r>
                <a:endParaRPr lang="en-US" altLang="ko-KR" dirty="0" smtClean="0"/>
              </a:p>
              <a:p>
                <a:pPr lvl="1"/>
                <a:r>
                  <a:rPr lang="ko-KR" altLang="en-US" dirty="0" err="1" smtClean="0"/>
                  <a:t>미분값이</a:t>
                </a:r>
                <a:r>
                  <a:rPr lang="ko-KR" altLang="en-US" dirty="0" smtClean="0"/>
                  <a:t> 이루는 벡터를 </a:t>
                </a:r>
                <a:r>
                  <a:rPr lang="ko-KR" altLang="en-US" dirty="0" err="1" smtClean="0">
                    <a:solidFill>
                      <a:srgbClr val="0000FF"/>
                    </a:solidFill>
                  </a:rPr>
                  <a:t>그레이디언트</a:t>
                </a:r>
                <a:r>
                  <a:rPr lang="ko-KR" altLang="en-US" dirty="0" err="1" smtClean="0"/>
                  <a:t>라</a:t>
                </a:r>
                <a:r>
                  <a:rPr lang="ko-KR" altLang="en-US" dirty="0" smtClean="0"/>
                  <a:t> 부름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여러 가지 표기</a:t>
                </a:r>
                <a:r>
                  <a:rPr lang="en-US" altLang="ko-KR" dirty="0" smtClean="0"/>
                  <a:t>: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𝛻</m:t>
                    </m:r>
                    <m:r>
                      <a:rPr lang="en-US" altLang="ko-KR" b="0" i="1" smtClean="0">
                        <a:latin typeface="Cambria Math"/>
                      </a:rPr>
                      <m:t>𝑓</m:t>
                    </m:r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𝑓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𝜕</m:t>
                        </m:r>
                        <m:r>
                          <a:rPr lang="en-US" altLang="ko-KR" b="1" i="0" smtClean="0">
                            <a:latin typeface="Cambria Math"/>
                          </a:rPr>
                          <m:t>𝐱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/>
                                  </a:rPr>
                                  <m:t>𝜕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R" i="1">
                                <a:latin typeface="Cambria Math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/>
                                  </a:rPr>
                                  <m:t>𝜕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T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예</a:t>
                </a:r>
                <a:r>
                  <a:rPr lang="en-US" altLang="ko-KR" dirty="0" smtClean="0"/>
                  <a:t>)</a:t>
                </a:r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r>
                  <a:rPr lang="ko-KR" altLang="en-US" dirty="0" smtClean="0"/>
                  <a:t>기계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학습에서 </a:t>
                </a:r>
                <a:r>
                  <a:rPr lang="ko-KR" altLang="en-US" dirty="0" err="1" smtClean="0"/>
                  <a:t>편미분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매개변수 집합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 smtClean="0">
                        <a:latin typeface="Cambria Math"/>
                        <a:ea typeface="Cambria Math"/>
                      </a:rPr>
                      <m:t>Θ</m:t>
                    </m:r>
                  </m:oMath>
                </a14:m>
                <a:r>
                  <a:rPr lang="ko-KR" altLang="en-US" dirty="0" smtClean="0"/>
                  <a:t>에 많은 변수가 있으므로 </a:t>
                </a:r>
                <a:r>
                  <a:rPr lang="ko-KR" altLang="en-US" dirty="0" err="1" smtClean="0"/>
                  <a:t>편미분을</a:t>
                </a:r>
                <a:r>
                  <a:rPr lang="ko-KR" altLang="en-US" dirty="0" smtClean="0"/>
                  <a:t> 많이 사용</a:t>
                </a:r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marL="266700" lvl="1" indent="0">
                  <a:buNone/>
                </a:pPr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>
                  <a:latin typeface="Times New Roman" pitchFamily="18" charset="0"/>
                  <a:cs typeface="Times New Roman" pitchFamily="18" charset="0"/>
                  <a:sym typeface="Wingdings" pitchFamily="2" charset="2"/>
                </a:endParaRPr>
              </a:p>
              <a:p>
                <a:pPr lvl="1"/>
                <a:endParaRPr lang="en-US" altLang="ko-KR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endParaRPr lang="en-US" altLang="ko-KR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 rotWithShape="1">
                <a:blip r:embed="rId2"/>
                <a:stretch>
                  <a:fillRect l="-5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3284984"/>
            <a:ext cx="7559956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593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2.1.1 </a:t>
            </a:r>
            <a:r>
              <a:rPr lang="ko-KR" altLang="en-US" dirty="0" smtClean="0"/>
              <a:t>벡터와 행렬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행렬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의 전치행렬 </a:t>
            </a: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Iris</a:t>
            </a:r>
            <a:r>
              <a:rPr lang="ko-KR" altLang="en-US" dirty="0" smtClean="0"/>
              <a:t>의 설계 행렬을 </a:t>
            </a:r>
            <a:r>
              <a:rPr lang="ko-KR" altLang="en-US" dirty="0" err="1" smtClean="0"/>
              <a:t>전치행렬</a:t>
            </a:r>
            <a:r>
              <a:rPr lang="ko-KR" altLang="en-US" dirty="0" smtClean="0"/>
              <a:t> 표기에 따라 표현하면</a:t>
            </a:r>
            <a:r>
              <a:rPr lang="en-US" altLang="ko-KR" dirty="0" smtClean="0"/>
              <a:t>,</a:t>
            </a:r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836" y="1556793"/>
            <a:ext cx="6917484" cy="1311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4797152"/>
            <a:ext cx="158115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837" y="3140968"/>
            <a:ext cx="48863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749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2.3.2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미분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 smtClean="0"/>
              <a:t>편미분으로</a:t>
            </a:r>
            <a:r>
              <a:rPr lang="ko-KR" altLang="en-US" dirty="0" smtClean="0"/>
              <a:t> 얻은 </a:t>
            </a:r>
            <a:r>
              <a:rPr lang="ko-KR" altLang="en-US" dirty="0" err="1" smtClean="0"/>
              <a:t>그레이디언트에</a:t>
            </a:r>
            <a:r>
              <a:rPr lang="ko-KR" altLang="en-US" dirty="0" smtClean="0"/>
              <a:t> 따라 최저점을 찾아가는 예제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1628800"/>
            <a:ext cx="7814943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024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2.3.2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미분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독립변수와 종속변수의 구분</a:t>
                </a:r>
                <a:endParaRPr lang="en-US" altLang="ko-KR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smtClean="0"/>
                  <a:t>식 </a:t>
                </a:r>
                <a:r>
                  <a:rPr lang="en-US" altLang="ko-KR" dirty="0" smtClean="0"/>
                  <a:t>(1.2)</a:t>
                </a:r>
                <a:r>
                  <a:rPr lang="ko-KR" altLang="en-US" dirty="0" smtClean="0"/>
                  <a:t>에서 </a:t>
                </a:r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ko-KR" altLang="en-US" dirty="0" smtClean="0">
                    <a:latin typeface="Times New Roman" pitchFamily="18" charset="0"/>
                    <a:cs typeface="Times New Roman" pitchFamily="18" charset="0"/>
                  </a:rPr>
                  <a:t>는 독립변수</a:t>
                </a:r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ko-KR" altLang="en-US" dirty="0" smtClean="0">
                    <a:latin typeface="Times New Roman" pitchFamily="18" charset="0"/>
                    <a:cs typeface="Times New Roman" pitchFamily="18" charset="0"/>
                  </a:rPr>
                  <a:t>는 종속변수</a:t>
                </a:r>
                <a:endParaRPr lang="en-US" altLang="ko-KR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266700" lvl="1" indent="0">
                  <a:lnSpc>
                    <a:spcPct val="150000"/>
                  </a:lnSpc>
                  <a:buNone/>
                </a:pPr>
                <a:endParaRPr lang="en-US" altLang="ko-KR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smtClean="0">
                    <a:latin typeface="Times New Roman" pitchFamily="18" charset="0"/>
                    <a:cs typeface="Times New Roman" pitchFamily="18" charset="0"/>
                  </a:rPr>
                  <a:t>기계 학습에서 이런 해석은 무의미 </a:t>
                </a:r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ko-KR" altLang="en-US" dirty="0" smtClean="0">
                    <a:latin typeface="Times New Roman" pitchFamily="18" charset="0"/>
                    <a:cs typeface="Times New Roman" pitchFamily="18" charset="0"/>
                  </a:rPr>
                  <a:t>왜냐하면 예측 단계를 위한 해석에 불과</a:t>
                </a:r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smtClean="0">
                    <a:latin typeface="Times New Roman" pitchFamily="18" charset="0"/>
                    <a:cs typeface="Times New Roman" pitchFamily="18" charset="0"/>
                  </a:rPr>
                  <a:t>최적화는 예측 단계가 아니라 학습 단계에 필요</a:t>
                </a:r>
                <a:endParaRPr lang="en-US" altLang="ko-KR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ko-KR" altLang="en-US" dirty="0" smtClean="0">
                    <a:latin typeface="Times New Roman" pitchFamily="18" charset="0"/>
                    <a:cs typeface="Times New Roman" pitchFamily="18" charset="0"/>
                  </a:rPr>
                  <a:t>식 </a:t>
                </a:r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(1.8)</a:t>
                </a:r>
                <a:r>
                  <a:rPr lang="ko-KR" altLang="en-US" dirty="0" smtClean="0">
                    <a:latin typeface="Times New Roman" pitchFamily="18" charset="0"/>
                    <a:cs typeface="Times New Roman" pitchFamily="18" charset="0"/>
                  </a:rPr>
                  <a:t>에서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Θ</m:t>
                    </m:r>
                  </m:oMath>
                </a14:m>
                <a:r>
                  <a:rPr lang="ko-KR" altLang="en-US" dirty="0" smtClean="0">
                    <a:latin typeface="Times New Roman" pitchFamily="18" charset="0"/>
                    <a:cs typeface="Times New Roman" pitchFamily="18" charset="0"/>
                  </a:rPr>
                  <a:t>가</a:t>
                </a:r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ko-KR" altLang="en-US" dirty="0" smtClean="0">
                    <a:latin typeface="Times New Roman" pitchFamily="18" charset="0"/>
                    <a:cs typeface="Times New Roman" pitchFamily="18" charset="0"/>
                  </a:rPr>
                  <a:t>독립변수이고</a:t>
                </a:r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cs typeface="Times New Roman" pitchFamily="18" charset="0"/>
                      </a:rPr>
                      <m:t>𝑒</m:t>
                    </m:r>
                    <m:r>
                      <a:rPr lang="en-US" altLang="ko-KR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  <a:cs typeface="Times New Roman" pitchFamily="18" charset="0"/>
                      </a:rPr>
                      <m:t>𝐽</m:t>
                    </m:r>
                    <m:r>
                      <a:rPr lang="en-US" altLang="ko-KR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altLang="ko-KR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Θ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ko-KR" altLang="en-US" dirty="0" smtClean="0">
                    <a:latin typeface="Times New Roman" pitchFamily="18" charset="0"/>
                    <a:cs typeface="Times New Roman" pitchFamily="18" charset="0"/>
                  </a:rPr>
                  <a:t>라</a:t>
                </a:r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ko-KR" altLang="en-US" dirty="0" smtClean="0">
                    <a:latin typeface="Times New Roman" pitchFamily="18" charset="0"/>
                    <a:cs typeface="Times New Roman" pitchFamily="18" charset="0"/>
                  </a:rPr>
                  <a:t>하면 </a:t>
                </a:r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ko-KR" altLang="en-US" dirty="0" smtClean="0">
                    <a:latin typeface="Times New Roman" pitchFamily="18" charset="0"/>
                    <a:cs typeface="Times New Roman" pitchFamily="18" charset="0"/>
                  </a:rPr>
                  <a:t>가 종속변수임</a:t>
                </a:r>
                <a:endParaRPr lang="en-US" altLang="ko-KR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:endParaRPr lang="en-US" altLang="ko-KR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447675" lvl="2" indent="0">
                  <a:lnSpc>
                    <a:spcPct val="150000"/>
                  </a:lnSpc>
                  <a:buNone/>
                </a:pPr>
                <a:endParaRPr lang="en-US" altLang="ko-KR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[</a:t>
                </a:r>
                <a:r>
                  <a:rPr lang="ko-KR" altLang="en-US" dirty="0" smtClean="0">
                    <a:latin typeface="Times New Roman" pitchFamily="18" charset="0"/>
                    <a:cs typeface="Times New Roman" pitchFamily="18" charset="0"/>
                  </a:rPr>
                  <a:t>그림 </a:t>
                </a:r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2-22]</a:t>
                </a:r>
                <a:r>
                  <a:rPr lang="ko-KR" altLang="en-US" dirty="0" smtClean="0">
                    <a:latin typeface="Times New Roman" pitchFamily="18" charset="0"/>
                    <a:cs typeface="Times New Roman" pitchFamily="18" charset="0"/>
                  </a:rPr>
                  <a:t>는 여러 가지 사례를 보여줌</a:t>
                </a:r>
                <a:endParaRPr lang="en-US" altLang="ko-KR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marL="266700" lvl="1" indent="0">
                  <a:buNone/>
                </a:pPr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>
                  <a:latin typeface="Times New Roman" pitchFamily="18" charset="0"/>
                  <a:cs typeface="Times New Roman" pitchFamily="18" charset="0"/>
                  <a:sym typeface="Wingdings" pitchFamily="2" charset="2"/>
                </a:endParaRPr>
              </a:p>
              <a:p>
                <a:pPr lvl="1"/>
                <a:endParaRPr lang="en-US" altLang="ko-KR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endParaRPr lang="en-US" altLang="ko-KR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 rotWithShape="1">
                <a:blip r:embed="rId2"/>
                <a:stretch>
                  <a:fillRect l="-5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081" y="1951796"/>
            <a:ext cx="60293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412" y="3717033"/>
            <a:ext cx="5924947" cy="837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590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2.3.2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미분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 smtClean="0"/>
                  <a:t>연쇄법칙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합성함수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𝑔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의 미분</a:t>
                </a:r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예</a:t>
                </a:r>
                <a:r>
                  <a:rPr lang="en-US" altLang="ko-KR" dirty="0" smtClean="0"/>
                  <a:t>) </a:t>
                </a:r>
              </a:p>
              <a:p>
                <a:pPr lvl="1"/>
                <a:endParaRPr lang="en-US" altLang="ko-KR" dirty="0"/>
              </a:p>
              <a:p>
                <a:pPr marL="266700" lvl="1" indent="0">
                  <a:buNone/>
                </a:pPr>
                <a:endParaRPr lang="en-US" altLang="ko-KR" dirty="0" smtClean="0"/>
              </a:p>
              <a:p>
                <a:pPr marL="266700" lvl="1" indent="0">
                  <a:buNone/>
                </a:pPr>
                <a:endParaRPr lang="en-US" altLang="ko-KR" dirty="0" smtClean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 smtClean="0"/>
                  <a:t>다층 </a:t>
                </a:r>
                <a:r>
                  <a:rPr lang="ko-KR" altLang="en-US" dirty="0" err="1" smtClean="0"/>
                  <a:t>퍼셉트론은</a:t>
                </a:r>
                <a:r>
                  <a:rPr lang="ko-KR" altLang="en-US" dirty="0" smtClean="0"/>
                  <a:t> 합성함수</a:t>
                </a:r>
                <a:endParaRPr lang="en-US" altLang="ko-KR" dirty="0" smtClean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ko-KR" i="1" smtClean="0">
                            <a:latin typeface="Cambria Math"/>
                            <a:cs typeface="Times New Roman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cs typeface="Times New Roman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 i="1" smtClean="0">
                            <a:latin typeface="Cambria Math"/>
                            <a:cs typeface="Times New Roman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/>
                                <a:cs typeface="Times New Roman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cs typeface="Times New Roman" pitchFamily="18" charset="0"/>
                              </a:rPr>
                              <m:t>23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sup>
                        </m:sSubSup>
                      </m:den>
                    </m:f>
                  </m:oMath>
                </a14:m>
                <a:r>
                  <a:rPr lang="ko-KR" altLang="en-US" dirty="0" smtClean="0">
                    <a:latin typeface="Times New Roman" pitchFamily="18" charset="0"/>
                    <a:cs typeface="Times New Roman" pitchFamily="18" charset="0"/>
                  </a:rPr>
                  <a:t>를 계산할 때 연쇄법칙 적용</a:t>
                </a:r>
                <a:endParaRPr lang="en-US" altLang="ko-KR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3.4</a:t>
                </a:r>
                <a:r>
                  <a:rPr lang="ko-KR" altLang="en-US" dirty="0" smtClean="0">
                    <a:latin typeface="Times New Roman" pitchFamily="18" charset="0"/>
                    <a:cs typeface="Times New Roman" pitchFamily="18" charset="0"/>
                  </a:rPr>
                  <a:t>절</a:t>
                </a:r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ko-KR" altLang="en-US" dirty="0" smtClean="0">
                    <a:latin typeface="Times New Roman" pitchFamily="18" charset="0"/>
                    <a:cs typeface="Times New Roman" pitchFamily="18" charset="0"/>
                  </a:rPr>
                  <a:t>오류 </a:t>
                </a:r>
                <a:r>
                  <a:rPr lang="ko-KR" altLang="en-US" dirty="0" err="1" smtClean="0">
                    <a:latin typeface="Times New Roman" pitchFamily="18" charset="0"/>
                    <a:cs typeface="Times New Roman" pitchFamily="18" charset="0"/>
                  </a:rPr>
                  <a:t>역전파</a:t>
                </a:r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ko-KR" altLang="en-US" dirty="0" smtClean="0">
                    <a:latin typeface="Times New Roman" pitchFamily="18" charset="0"/>
                    <a:cs typeface="Times New Roman" pitchFamily="18" charset="0"/>
                  </a:rPr>
                  <a:t>에서 설명</a:t>
                </a:r>
                <a:endParaRPr lang="en-US" altLang="ko-KR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ko-KR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266700" lvl="1" indent="0">
                  <a:lnSpc>
                    <a:spcPct val="150000"/>
                  </a:lnSpc>
                  <a:buNone/>
                </a:pPr>
                <a:endParaRPr lang="en-US" altLang="ko-KR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266700" lvl="1" indent="0">
                  <a:lnSpc>
                    <a:spcPct val="150000"/>
                  </a:lnSpc>
                  <a:buNone/>
                </a:pPr>
                <a:endParaRPr lang="en-US" altLang="ko-KR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marL="266700" lvl="1" indent="0">
                  <a:buNone/>
                </a:pPr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>
                  <a:latin typeface="Times New Roman" pitchFamily="18" charset="0"/>
                  <a:cs typeface="Times New Roman" pitchFamily="18" charset="0"/>
                  <a:sym typeface="Wingdings" pitchFamily="2" charset="2"/>
                </a:endParaRPr>
              </a:p>
              <a:p>
                <a:pPr lvl="1"/>
                <a:endParaRPr lang="en-US" altLang="ko-KR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endParaRPr lang="en-US" altLang="ko-KR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 rotWithShape="1">
                <a:blip r:embed="rId2"/>
                <a:stretch>
                  <a:fillRect l="-555" t="-5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807" y="1700808"/>
            <a:ext cx="5832648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2639470"/>
            <a:ext cx="6840760" cy="337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9" y="3068961"/>
            <a:ext cx="5043349" cy="564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258" y="3933056"/>
            <a:ext cx="4776312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406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2.3.2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미분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 err="1" smtClean="0"/>
                  <a:t>야코비언</a:t>
                </a:r>
                <a:r>
                  <a:rPr lang="ko-KR" altLang="en-US" dirty="0" smtClean="0"/>
                  <a:t> 행렬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함수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/>
                      </a:rPr>
                      <m:t>𝐟</m:t>
                    </m:r>
                    <m:r>
                      <a:rPr lang="en-US" altLang="ko-KR" b="0" i="0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𝑑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↦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ko-KR" altLang="en-US" dirty="0" smtClean="0"/>
                  <a:t>을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미분하여 얻은 행렬</a:t>
                </a:r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marL="266700" lvl="1" indent="0">
                  <a:buNone/>
                </a:pPr>
                <a:endParaRPr lang="en-US" altLang="ko-KR" dirty="0"/>
              </a:p>
              <a:p>
                <a:r>
                  <a:rPr lang="ko-KR" altLang="en-US" dirty="0" err="1" smtClean="0"/>
                  <a:t>헤시안</a:t>
                </a:r>
                <a:r>
                  <a:rPr lang="ko-KR" altLang="en-US" dirty="0" smtClean="0"/>
                  <a:t> 행렬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차 편도함수</a:t>
                </a:r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>
                  <a:lnSpc>
                    <a:spcPct val="150000"/>
                  </a:lnSpc>
                </a:pPr>
                <a:endParaRPr lang="en-US" altLang="ko-KR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266700" lvl="1" indent="0">
                  <a:lnSpc>
                    <a:spcPct val="150000"/>
                  </a:lnSpc>
                  <a:buNone/>
                </a:pPr>
                <a:endParaRPr lang="en-US" altLang="ko-KR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266700" lvl="1" indent="0">
                  <a:lnSpc>
                    <a:spcPct val="150000"/>
                  </a:lnSpc>
                  <a:buNone/>
                </a:pPr>
                <a:endParaRPr lang="en-US" altLang="ko-KR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marL="266700" lvl="1" indent="0">
                  <a:buNone/>
                </a:pPr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>
                  <a:latin typeface="Times New Roman" pitchFamily="18" charset="0"/>
                  <a:cs typeface="Times New Roman" pitchFamily="18" charset="0"/>
                  <a:sym typeface="Wingdings" pitchFamily="2" charset="2"/>
                </a:endParaRPr>
              </a:p>
              <a:p>
                <a:pPr lvl="1"/>
                <a:endParaRPr lang="en-US" altLang="ko-KR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endParaRPr lang="en-US" altLang="ko-KR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 rotWithShape="1">
                <a:blip r:embed="rId2"/>
                <a:stretch>
                  <a:fillRect l="-555" t="-5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636688"/>
            <a:ext cx="3384376" cy="1761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998" y="2029677"/>
            <a:ext cx="4298662" cy="321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07968" y="1591405"/>
            <a:ext cx="554246" cy="57540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2000" dirty="0"/>
              <a:t>예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998" y="2564905"/>
            <a:ext cx="1433090" cy="746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93" y="2564904"/>
            <a:ext cx="1740885" cy="746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4509120"/>
            <a:ext cx="4134170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424211" y="3717032"/>
            <a:ext cx="554246" cy="57540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2000" dirty="0"/>
              <a:t>예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993" y="4293096"/>
            <a:ext cx="1573535" cy="310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538" y="4581128"/>
            <a:ext cx="3910186" cy="540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6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799" y="5229200"/>
            <a:ext cx="3390551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7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799" y="5877273"/>
            <a:ext cx="1761531" cy="483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52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2.3.3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경사 하강 알고리즘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 smtClean="0"/>
                  <a:t>식 </a:t>
                </a:r>
                <a:r>
                  <a:rPr lang="en-US" altLang="ko-KR" dirty="0" smtClean="0"/>
                  <a:t>(2.58)</a:t>
                </a:r>
                <a:r>
                  <a:rPr lang="ko-KR" altLang="en-US" dirty="0" smtClean="0"/>
                  <a:t>은 경사 </a:t>
                </a:r>
                <a:r>
                  <a:rPr lang="ko-KR" altLang="en-US" dirty="0" err="1" smtClean="0"/>
                  <a:t>하강법이</a:t>
                </a:r>
                <a:r>
                  <a:rPr lang="ko-KR" altLang="en-US" dirty="0" smtClean="0"/>
                  <a:t> 낮은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곳을 찾아가는 원리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/>
                      </a:rPr>
                      <m:t>𝐠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𝑑</m:t>
                    </m:r>
                    <m:r>
                      <a:rPr lang="el-GR" altLang="ko-KR" b="1" i="1" smtClean="0">
                        <a:latin typeface="Cambria Math"/>
                        <a:ea typeface="Cambria Math"/>
                      </a:rPr>
                      <m:t>𝜣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𝜕</m:t>
                        </m:r>
                        <m:r>
                          <a:rPr lang="en-US" altLang="ko-KR" b="1" i="1" smtClean="0">
                            <a:latin typeface="Cambria Math"/>
                          </a:rPr>
                          <m:t>𝑱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𝜕</m:t>
                        </m:r>
                        <m:r>
                          <a:rPr lang="el-GR" altLang="ko-KR" b="1" i="1" smtClean="0">
                            <a:latin typeface="Cambria Math"/>
                            <a:ea typeface="Cambria Math"/>
                          </a:rPr>
                          <m:t>𝜣</m:t>
                        </m:r>
                      </m:den>
                    </m:f>
                  </m:oMath>
                </a14:m>
                <a:r>
                  <a:rPr lang="ko-KR" altLang="en-US" dirty="0" smtClean="0"/>
                  <a:t>이고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𝜌</m:t>
                    </m:r>
                  </m:oMath>
                </a14:m>
                <a:r>
                  <a:rPr lang="ko-KR" altLang="en-US" dirty="0" smtClean="0"/>
                  <a:t>는 학습률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r>
                  <a:rPr lang="ko-KR" altLang="en-US" dirty="0" smtClean="0"/>
                  <a:t>배치 경사 하강 알고리즘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샘플의 </a:t>
                </a:r>
                <a:r>
                  <a:rPr lang="ko-KR" altLang="en-US" dirty="0" err="1" smtClean="0"/>
                  <a:t>그레이디언트를</a:t>
                </a:r>
                <a:r>
                  <a:rPr lang="ko-KR" altLang="en-US" dirty="0" smtClean="0"/>
                  <a:t> 평균한 후 한꺼번에 갱신</a:t>
                </a:r>
                <a:endParaRPr lang="en-US" altLang="ko-KR" dirty="0"/>
              </a:p>
              <a:p>
                <a:pPr marL="266700" lvl="1" indent="0">
                  <a:buNone/>
                </a:pPr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>
                  <a:lnSpc>
                    <a:spcPct val="150000"/>
                  </a:lnSpc>
                </a:pPr>
                <a:endParaRPr lang="en-US" altLang="ko-KR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266700" lvl="1" indent="0">
                  <a:lnSpc>
                    <a:spcPct val="150000"/>
                  </a:lnSpc>
                  <a:buNone/>
                </a:pPr>
                <a:endParaRPr lang="en-US" altLang="ko-KR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266700" lvl="1" indent="0">
                  <a:lnSpc>
                    <a:spcPct val="150000"/>
                  </a:lnSpc>
                  <a:buNone/>
                </a:pPr>
                <a:endParaRPr lang="en-US" altLang="ko-KR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marL="266700" lvl="1" indent="0">
                  <a:buNone/>
                </a:pPr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>
                  <a:latin typeface="Times New Roman" pitchFamily="18" charset="0"/>
                  <a:cs typeface="Times New Roman" pitchFamily="18" charset="0"/>
                  <a:sym typeface="Wingdings" pitchFamily="2" charset="2"/>
                </a:endParaRPr>
              </a:p>
              <a:p>
                <a:pPr lvl="1"/>
                <a:endParaRPr lang="en-US" altLang="ko-KR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endParaRPr lang="en-US" altLang="ko-KR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 rotWithShape="1">
                <a:blip r:embed="rId2"/>
                <a:stretch>
                  <a:fillRect l="-555" t="-5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438" y="1793493"/>
            <a:ext cx="625792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3658054"/>
            <a:ext cx="4929726" cy="2867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52184" y="3284984"/>
            <a:ext cx="1224136" cy="4572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2000" dirty="0"/>
              <a:t>훈련집합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719" y="3789040"/>
            <a:ext cx="21717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720" y="4293096"/>
            <a:ext cx="21431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207569" y="1844825"/>
            <a:ext cx="1584176" cy="33919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34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2.3.3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경사 하강 알고리즘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0000FF"/>
                </a:solidFill>
              </a:rPr>
              <a:t>스토캐스틱</a:t>
            </a:r>
            <a:r>
              <a:rPr lang="ko-KR" altLang="en-US" dirty="0" smtClean="0">
                <a:solidFill>
                  <a:srgbClr val="0000FF"/>
                </a:solidFill>
              </a:rPr>
              <a:t> 경사 하강</a:t>
            </a:r>
            <a:r>
              <a:rPr lang="en-US" altLang="ko-KR" baseline="30000" dirty="0" smtClean="0"/>
              <a:t>SGD(stochastic gradient descent)</a:t>
            </a:r>
            <a:r>
              <a:rPr lang="ko-KR" altLang="en-US" baseline="30000" dirty="0" smtClean="0"/>
              <a:t> </a:t>
            </a:r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샘플의 </a:t>
            </a:r>
            <a:r>
              <a:rPr lang="ko-KR" altLang="en-US" dirty="0" err="1" smtClean="0"/>
              <a:t>그레이디언트를</a:t>
            </a:r>
            <a:r>
              <a:rPr lang="ko-KR" altLang="en-US" dirty="0" smtClean="0"/>
              <a:t> 계산한 후 즉시 갱신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라인 </a:t>
            </a:r>
            <a:r>
              <a:rPr lang="en-US" altLang="ko-KR" dirty="0" smtClean="0"/>
              <a:t>3~6</a:t>
            </a:r>
            <a:r>
              <a:rPr lang="ko-KR" altLang="en-US" dirty="0" smtClean="0"/>
              <a:t>을 한 번 반복하는 일을 한 세대라 부름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다른 방식의 구현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2132856"/>
            <a:ext cx="4134611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202" y="5589240"/>
            <a:ext cx="3744416" cy="887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243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2.1.1 </a:t>
            </a:r>
            <a:r>
              <a:rPr lang="ko-KR" altLang="en-US" dirty="0" smtClean="0"/>
              <a:t>벡터와 행렬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행렬을 이용하면 수학을 간결하게 표현할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다항식의 행렬 표현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특수한 행렬들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155" y="4509120"/>
            <a:ext cx="4852963" cy="1703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871447"/>
            <a:ext cx="8118482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786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2.1.1 </a:t>
            </a:r>
            <a:r>
              <a:rPr lang="ko-KR" altLang="en-US" dirty="0" smtClean="0"/>
              <a:t>벡터와 행렬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03512" y="764704"/>
            <a:ext cx="8784976" cy="5832648"/>
          </a:xfrm>
        </p:spPr>
        <p:txBody>
          <a:bodyPr/>
          <a:lstStyle/>
          <a:p>
            <a:r>
              <a:rPr lang="ko-KR" altLang="en-US" dirty="0" smtClean="0"/>
              <a:t>행렬 연산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행렬 곱셈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2"/>
            <a:r>
              <a:rPr lang="ko-KR" altLang="en-US" dirty="0" smtClean="0"/>
              <a:t>교환법칙 성립하지 않음</a:t>
            </a:r>
            <a:r>
              <a:rPr lang="en-US" altLang="ko-KR" dirty="0" smtClean="0"/>
              <a:t>:</a:t>
            </a:r>
          </a:p>
          <a:p>
            <a:pPr lvl="2"/>
            <a:r>
              <a:rPr lang="ko-KR" altLang="en-US" dirty="0" smtClean="0"/>
              <a:t>분배법칙과 결합법칙 성립</a:t>
            </a:r>
            <a:r>
              <a:rPr lang="en-US" altLang="ko-KR" dirty="0" smtClean="0"/>
              <a:t>: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벡터의 내적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841" y="1139722"/>
            <a:ext cx="6552728" cy="834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234" y="2996953"/>
            <a:ext cx="10668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2" y="3284985"/>
            <a:ext cx="47053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200" y="4377986"/>
            <a:ext cx="6487616" cy="688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673" y="5371704"/>
            <a:ext cx="4440533" cy="917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900" y="2003427"/>
            <a:ext cx="8067055" cy="70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037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2.1.1 </a:t>
            </a:r>
            <a:r>
              <a:rPr lang="ko-KR" altLang="en-US" dirty="0" smtClean="0"/>
              <a:t>벡터와 행렬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03512" y="764704"/>
            <a:ext cx="8784976" cy="5832648"/>
          </a:xfrm>
        </p:spPr>
        <p:txBody>
          <a:bodyPr/>
          <a:lstStyle/>
          <a:p>
            <a:r>
              <a:rPr lang="ko-KR" altLang="en-US" dirty="0" err="1" smtClean="0"/>
              <a:t>텐서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</a:t>
            </a:r>
            <a:r>
              <a:rPr lang="ko-KR" altLang="en-US" dirty="0" smtClean="0"/>
              <a:t>차원 이상의 구조를 가진 숫자 배열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3</a:t>
            </a:r>
            <a:r>
              <a:rPr lang="ko-KR" altLang="en-US" dirty="0" smtClean="0"/>
              <a:t>차원 구조의 </a:t>
            </a:r>
            <a:r>
              <a:rPr lang="en-US" altLang="ko-KR" dirty="0" smtClean="0"/>
              <a:t>RGB </a:t>
            </a:r>
            <a:r>
              <a:rPr lang="ko-KR" altLang="en-US" dirty="0" smtClean="0"/>
              <a:t>컬러 영상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2348881"/>
            <a:ext cx="440055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796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2.1.2 </a:t>
            </a:r>
            <a:r>
              <a:rPr lang="ko-KR" altLang="en-US" dirty="0" smtClean="0"/>
              <a:t>놈과 유사도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03512" y="764704"/>
            <a:ext cx="8784976" cy="5832648"/>
          </a:xfrm>
        </p:spPr>
        <p:txBody>
          <a:bodyPr/>
          <a:lstStyle/>
          <a:p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벡터와 행렬의 크기를 놈으로 측정</a:t>
            </a: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벡터의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ko-KR" altLang="en-US" dirty="0" smtClean="0"/>
              <a:t>차 놈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행렬의 </a:t>
            </a:r>
            <a:r>
              <a:rPr lang="ko-KR" altLang="en-US" dirty="0" err="1" smtClean="0"/>
              <a:t>프로베니우스</a:t>
            </a:r>
            <a:r>
              <a:rPr lang="ko-KR" altLang="en-US" dirty="0" smtClean="0"/>
              <a:t> 놈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29" y="1291180"/>
            <a:ext cx="6264696" cy="170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3" y="3403461"/>
            <a:ext cx="7224911" cy="373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645" y="4509120"/>
            <a:ext cx="6408712" cy="1060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744" y="5707930"/>
            <a:ext cx="5133409" cy="529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453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1398</Words>
  <Application>Microsoft Office PowerPoint</Application>
  <PresentationFormat>와이드스크린</PresentationFormat>
  <Paragraphs>1216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3" baseType="lpstr">
      <vt:lpstr>맑은 고딕</vt:lpstr>
      <vt:lpstr>Arial</vt:lpstr>
      <vt:lpstr>Calibri</vt:lpstr>
      <vt:lpstr>Calibri Light</vt:lpstr>
      <vt:lpstr>Cambria Math</vt:lpstr>
      <vt:lpstr>Times New Roman</vt:lpstr>
      <vt:lpstr>Wingdings</vt:lpstr>
      <vt:lpstr>Office 테마</vt:lpstr>
      <vt:lpstr>Math Review</vt:lpstr>
      <vt:lpstr>2.1 선형대수</vt:lpstr>
      <vt:lpstr>2.1.1 벡터와 행렬</vt:lpstr>
      <vt:lpstr>2.1.1 벡터와 행렬</vt:lpstr>
      <vt:lpstr>2.1.1 벡터와 행렬</vt:lpstr>
      <vt:lpstr>2.1.1 벡터와 행렬</vt:lpstr>
      <vt:lpstr>2.1.1 벡터와 행렬</vt:lpstr>
      <vt:lpstr>2.1.1 벡터와 행렬</vt:lpstr>
      <vt:lpstr>2.1.2 놈과 유사도</vt:lpstr>
      <vt:lpstr>2.1.2 놈과 유사도</vt:lpstr>
      <vt:lpstr>2.1.3 퍼셉트론의 해석</vt:lpstr>
      <vt:lpstr>2.1.3 퍼셉트론의 해석</vt:lpstr>
      <vt:lpstr>2.1.3 퍼셉트론의 해석</vt:lpstr>
      <vt:lpstr>2.1.3 퍼셉트론의 해석</vt:lpstr>
      <vt:lpstr>2.1.4 선형결합과 벡터공간</vt:lpstr>
      <vt:lpstr>2.1.5 역행렬</vt:lpstr>
      <vt:lpstr>2.1.5 역행렬</vt:lpstr>
      <vt:lpstr>2.1.5 역행렬</vt:lpstr>
      <vt:lpstr>2.1.5 역행렬</vt:lpstr>
      <vt:lpstr>2.1.6 행렬 분해</vt:lpstr>
      <vt:lpstr>2.1.6 행렬 분해</vt:lpstr>
      <vt:lpstr>2.1.6 행렬 분해</vt:lpstr>
      <vt:lpstr>2.1.6 행렬 분해</vt:lpstr>
      <vt:lpstr>2.2 확률과 통계</vt:lpstr>
      <vt:lpstr>2.2.1 확률 기초</vt:lpstr>
      <vt:lpstr>2.2.1 확률 기초</vt:lpstr>
      <vt:lpstr>2.2.1 확률 기초</vt:lpstr>
      <vt:lpstr>2.2.1 확률 기초</vt:lpstr>
      <vt:lpstr>2.2.2 베이즈 정리와 기계 학습</vt:lpstr>
      <vt:lpstr>2.2.2 베이즈 정리와 기계 학습</vt:lpstr>
      <vt:lpstr>2.2.2 베이즈 정리와 기계 학습</vt:lpstr>
      <vt:lpstr>2.2.3 최대 우도</vt:lpstr>
      <vt:lpstr>2.2.3 최대 우도</vt:lpstr>
      <vt:lpstr>2.2.4 평균과 분산</vt:lpstr>
      <vt:lpstr>2.2.4 평균과 분산</vt:lpstr>
      <vt:lpstr>2.2.5 유용한 확률분포</vt:lpstr>
      <vt:lpstr>2.2.5 유용한 확률분포</vt:lpstr>
      <vt:lpstr>2.2.6 정보이론</vt:lpstr>
      <vt:lpstr>2.2.6 정보이론</vt:lpstr>
      <vt:lpstr>2.2.6 정보이론</vt:lpstr>
      <vt:lpstr>2.2.6 정보이론</vt:lpstr>
      <vt:lpstr>2.2.6 정보이론</vt:lpstr>
      <vt:lpstr>2.3 최적화</vt:lpstr>
      <vt:lpstr>2.3.1 매개변수 공간의 탐색</vt:lpstr>
      <vt:lpstr>2.3.1 매개변수 공간의 탐색</vt:lpstr>
      <vt:lpstr>2.3.1 매개변수 공간의 탐색</vt:lpstr>
      <vt:lpstr>2.3.1 매개변수 공간의 탐색</vt:lpstr>
      <vt:lpstr>2.3.2 미분</vt:lpstr>
      <vt:lpstr>2.3.2 미분</vt:lpstr>
      <vt:lpstr>2.3.2 미분</vt:lpstr>
      <vt:lpstr>2.3.2 미분</vt:lpstr>
      <vt:lpstr>2.3.2 미분</vt:lpstr>
      <vt:lpstr>2.3.2 미분</vt:lpstr>
      <vt:lpstr>2.3.3 경사 하강 알고리즘</vt:lpstr>
      <vt:lpstr>2.3.3 경사 하강 알고리즘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Moon Byunggeor</dc:creator>
  <cp:lastModifiedBy>Moon Byunggeor</cp:lastModifiedBy>
  <cp:revision>4</cp:revision>
  <dcterms:created xsi:type="dcterms:W3CDTF">2021-10-25T04:52:26Z</dcterms:created>
  <dcterms:modified xsi:type="dcterms:W3CDTF">2021-10-26T07:51:51Z</dcterms:modified>
</cp:coreProperties>
</file>