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4"/>
  </p:notesMasterIdLst>
  <p:sldIdLst>
    <p:sldId id="256" r:id="rId2"/>
    <p:sldId id="342" r:id="rId3"/>
    <p:sldId id="352" r:id="rId4"/>
    <p:sldId id="257" r:id="rId5"/>
    <p:sldId id="375" r:id="rId6"/>
    <p:sldId id="343" r:id="rId7"/>
    <p:sldId id="344" r:id="rId8"/>
    <p:sldId id="376" r:id="rId9"/>
    <p:sldId id="377" r:id="rId10"/>
    <p:sldId id="345" r:id="rId11"/>
    <p:sldId id="378" r:id="rId12"/>
    <p:sldId id="347" r:id="rId13"/>
    <p:sldId id="366" r:id="rId14"/>
    <p:sldId id="367" r:id="rId15"/>
    <p:sldId id="368" r:id="rId16"/>
    <p:sldId id="369" r:id="rId17"/>
    <p:sldId id="370" r:id="rId18"/>
    <p:sldId id="371" r:id="rId19"/>
    <p:sldId id="372" r:id="rId20"/>
    <p:sldId id="373" r:id="rId21"/>
    <p:sldId id="380" r:id="rId22"/>
    <p:sldId id="379" r:id="rId23"/>
    <p:sldId id="381" r:id="rId24"/>
    <p:sldId id="382" r:id="rId25"/>
    <p:sldId id="383" r:id="rId26"/>
    <p:sldId id="384" r:id="rId27"/>
    <p:sldId id="348" r:id="rId28"/>
    <p:sldId id="346" r:id="rId29"/>
    <p:sldId id="317" r:id="rId30"/>
    <p:sldId id="349" r:id="rId31"/>
    <p:sldId id="350" r:id="rId32"/>
    <p:sldId id="351" r:id="rId33"/>
    <p:sldId id="353" r:id="rId34"/>
    <p:sldId id="354" r:id="rId35"/>
    <p:sldId id="355" r:id="rId36"/>
    <p:sldId id="356" r:id="rId37"/>
    <p:sldId id="318" r:id="rId38"/>
    <p:sldId id="360" r:id="rId39"/>
    <p:sldId id="358" r:id="rId40"/>
    <p:sldId id="359" r:id="rId41"/>
    <p:sldId id="385" r:id="rId42"/>
    <p:sldId id="365" r:id="rId43"/>
    <p:sldId id="386" r:id="rId44"/>
    <p:sldId id="387" r:id="rId45"/>
    <p:sldId id="388" r:id="rId46"/>
    <p:sldId id="389" r:id="rId47"/>
    <p:sldId id="390" r:id="rId48"/>
    <p:sldId id="361" r:id="rId49"/>
    <p:sldId id="363" r:id="rId50"/>
    <p:sldId id="364" r:id="rId51"/>
    <p:sldId id="362" r:id="rId52"/>
    <p:sldId id="374"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50" autoAdjust="0"/>
    <p:restoredTop sz="94660"/>
  </p:normalViewPr>
  <p:slideViewPr>
    <p:cSldViewPr snapToGrid="0">
      <p:cViewPr>
        <p:scale>
          <a:sx n="100" d="100"/>
          <a:sy n="100" d="100"/>
        </p:scale>
        <p:origin x="1422" y="19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453367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07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987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957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765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758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880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936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261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228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722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8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341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189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215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535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702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954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384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660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902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343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551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786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361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109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data form the basis of the Business Dynamics Statistics</a:t>
            </a:r>
          </a:p>
          <a:p>
            <a:r>
              <a:rPr lang="en-US" dirty="0"/>
              <a:t>X</a:t>
            </a:r>
            <a:r>
              <a:rPr lang="en-US" baseline="-25000" dirty="0"/>
              <a:t>1,1</a:t>
            </a:r>
            <a:r>
              <a:rPr lang="en-US" dirty="0"/>
              <a:t> is present from</a:t>
            </a:r>
            <a:r>
              <a:rPr lang="en-US" baseline="0" dirty="0"/>
              <a:t> 1976 through 2014, but changes identifiers.</a:t>
            </a:r>
          </a:p>
          <a:p>
            <a:r>
              <a:rPr lang="en-US" baseline="0" dirty="0"/>
              <a:t>X</a:t>
            </a:r>
            <a:r>
              <a:rPr lang="en-US" baseline="-25000" dirty="0"/>
              <a:t>2,2</a:t>
            </a:r>
            <a:r>
              <a:rPr lang="en-US" baseline="0" dirty="0"/>
              <a:t> is a birth, continuing.</a:t>
            </a:r>
          </a:p>
          <a:p>
            <a:r>
              <a:rPr lang="en-US" baseline="0" dirty="0"/>
              <a:t>X</a:t>
            </a:r>
            <a:r>
              <a:rPr lang="en-US" baseline="-25000" dirty="0"/>
              <a:t>2,N2</a:t>
            </a:r>
            <a:r>
              <a:rPr lang="en-US" baseline="0" dirty="0"/>
              <a:t> is a birth and death.</a:t>
            </a:r>
          </a:p>
          <a:p>
            <a:r>
              <a:rPr lang="en-US" baseline="0" dirty="0"/>
              <a:t>Jarmin and Miranda (2002) contains discussion of the sensitivity of the construction to linkage assumptions.</a:t>
            </a:r>
            <a:endParaRPr lang="en-US" dirty="0"/>
          </a:p>
        </p:txBody>
      </p:sp>
      <p:sp>
        <p:nvSpPr>
          <p:cNvPr id="4" name="Slide Number Placeholder 3"/>
          <p:cNvSpPr>
            <a:spLocks noGrp="1"/>
          </p:cNvSpPr>
          <p:nvPr>
            <p:ph type="sldNum" sz="quarter" idx="10"/>
          </p:nvPr>
        </p:nvSpPr>
        <p:spPr>
          <a:xfrm>
            <a:off x="3974534" y="8835998"/>
            <a:ext cx="3040592" cy="465138"/>
          </a:xfrm>
          <a:prstGeom prst="rect">
            <a:avLst/>
          </a:prstGeom>
        </p:spPr>
        <p:txBody>
          <a:bodyPr/>
          <a:lstStyle/>
          <a:p>
            <a:fld id="{4BD2B5C5-46F5-4EA7-BEC5-9ED227B03822}" type="slidenum">
              <a:rPr lang="en-US" smtClean="0"/>
              <a:t>33</a:t>
            </a:fld>
            <a:endParaRPr lang="en-US" dirty="0"/>
          </a:p>
        </p:txBody>
      </p:sp>
    </p:spTree>
    <p:extLst>
      <p:ext uri="{BB962C8B-B14F-4D97-AF65-F5344CB8AC3E}">
        <p14:creationId xmlns:p14="http://schemas.microsoft.com/office/powerpoint/2010/main" val="3359601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data are the basis for the BLS’s Business Employment</a:t>
            </a:r>
            <a:r>
              <a:rPr lang="en-US" baseline="0" dirty="0"/>
              <a:t> Dynamics.</a:t>
            </a:r>
          </a:p>
          <a:p>
            <a:r>
              <a:rPr lang="en-US" baseline="0" dirty="0"/>
              <a:t>Same birth and death issues as in LBD</a:t>
            </a:r>
          </a:p>
          <a:p>
            <a:r>
              <a:rPr lang="en-US" baseline="0" dirty="0"/>
              <a:t>Primarily used Fellegi-Sunter record linkage</a:t>
            </a:r>
          </a:p>
          <a:p>
            <a:r>
              <a:rPr lang="en-US" baseline="0" dirty="0"/>
              <a:t>Published a detailed study of the effects of implementation decisions on BED (Robertson et al. 1997), which I will discuss later</a:t>
            </a:r>
            <a:endParaRPr lang="en-US" dirty="0"/>
          </a:p>
        </p:txBody>
      </p:sp>
      <p:sp>
        <p:nvSpPr>
          <p:cNvPr id="4" name="Slide Number Placeholder 3"/>
          <p:cNvSpPr>
            <a:spLocks noGrp="1"/>
          </p:cNvSpPr>
          <p:nvPr>
            <p:ph type="sldNum" sz="quarter" idx="10"/>
          </p:nvPr>
        </p:nvSpPr>
        <p:spPr>
          <a:xfrm>
            <a:off x="3974534" y="8835998"/>
            <a:ext cx="3040592" cy="465138"/>
          </a:xfrm>
          <a:prstGeom prst="rect">
            <a:avLst/>
          </a:prstGeom>
        </p:spPr>
        <p:txBody>
          <a:bodyPr/>
          <a:lstStyle/>
          <a:p>
            <a:fld id="{4BD2B5C5-46F5-4EA7-BEC5-9ED227B03822}" type="slidenum">
              <a:rPr lang="en-US" smtClean="0"/>
              <a:t>34</a:t>
            </a:fld>
            <a:endParaRPr lang="en-US" dirty="0"/>
          </a:p>
        </p:txBody>
      </p:sp>
    </p:spTree>
    <p:extLst>
      <p:ext uri="{BB962C8B-B14F-4D97-AF65-F5344CB8AC3E}">
        <p14:creationId xmlns:p14="http://schemas.microsoft.com/office/powerpoint/2010/main" val="3698872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Longitudinal Employer-Household Dynamics Infrastructure</a:t>
            </a:r>
            <a:r>
              <a:rPr lang="en-US" baseline="0" dirty="0"/>
              <a:t> File System</a:t>
            </a:r>
          </a:p>
          <a:p>
            <a:r>
              <a:rPr lang="en-US" baseline="0" dirty="0"/>
              <a:t>Some record linkage is by exact identifiers, some by Bayesian posterior predictive distributions</a:t>
            </a:r>
          </a:p>
          <a:p>
            <a:r>
              <a:rPr lang="en-US" baseline="0" dirty="0"/>
              <a:t>Abowd et al. (2009), Abowd and Vilhuber (2005), Benedetto et al. (2007), McKinney et al. (2017) discuss many aspects of the effects of the linkage assumption on these data. McKinney et al. (2017) is the first full-scale study of the effects of all sources of variation, including linkage uncertainty on the Quarterly Workforce Indicators</a:t>
            </a:r>
            <a:endParaRPr lang="en-US" dirty="0"/>
          </a:p>
        </p:txBody>
      </p:sp>
      <p:sp>
        <p:nvSpPr>
          <p:cNvPr id="4" name="Slide Number Placeholder 3"/>
          <p:cNvSpPr>
            <a:spLocks noGrp="1"/>
          </p:cNvSpPr>
          <p:nvPr>
            <p:ph type="sldNum" sz="quarter" idx="10"/>
          </p:nvPr>
        </p:nvSpPr>
        <p:spPr>
          <a:xfrm>
            <a:off x="3974534" y="8835998"/>
            <a:ext cx="3040592" cy="465138"/>
          </a:xfrm>
          <a:prstGeom prst="rect">
            <a:avLst/>
          </a:prstGeom>
        </p:spPr>
        <p:txBody>
          <a:bodyPr/>
          <a:lstStyle/>
          <a:p>
            <a:fld id="{4BD2B5C5-46F5-4EA7-BEC5-9ED227B03822}" type="slidenum">
              <a:rPr lang="en-US" smtClean="0"/>
              <a:t>35</a:t>
            </a:fld>
            <a:endParaRPr lang="en-US" dirty="0"/>
          </a:p>
        </p:txBody>
      </p:sp>
    </p:spTree>
    <p:extLst>
      <p:ext uri="{BB962C8B-B14F-4D97-AF65-F5344CB8AC3E}">
        <p14:creationId xmlns:p14="http://schemas.microsoft.com/office/powerpoint/2010/main" val="8256561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Census Longitudinal Infrastructure Project (in support of the American Opportunity Study)</a:t>
            </a:r>
          </a:p>
          <a:p>
            <a:r>
              <a:rPr lang="en-US" dirty="0"/>
              <a:t>Censuses, ACS and SIPP linked via</a:t>
            </a:r>
            <a:r>
              <a:rPr lang="en-US" baseline="0" dirty="0"/>
              <a:t> Fellegi-Sunter on the person and household address.</a:t>
            </a:r>
          </a:p>
          <a:p>
            <a:r>
              <a:rPr lang="en-US" baseline="0" dirty="0"/>
              <a:t>Administrative data (IRS, SSA, UI, SNAP, TANF) linked via exact person identifiers.</a:t>
            </a:r>
          </a:p>
          <a:p>
            <a:r>
              <a:rPr lang="en-US" baseline="0" dirty="0"/>
              <a:t>Mulrow et al. (2011) is a comprehensive quality assessment of the underlying linkage system.</a:t>
            </a:r>
          </a:p>
          <a:p>
            <a:r>
              <a:rPr lang="en-US" baseline="0" dirty="0"/>
              <a:t>Wagner and Layne (2014), Layne et al. (2014), Bond et al. (2014) and Brummet (2015) discuss many aspects of the quality of this linkage system.</a:t>
            </a:r>
            <a:endParaRPr lang="en-US" dirty="0"/>
          </a:p>
        </p:txBody>
      </p:sp>
      <p:sp>
        <p:nvSpPr>
          <p:cNvPr id="4" name="Slide Number Placeholder 3"/>
          <p:cNvSpPr>
            <a:spLocks noGrp="1"/>
          </p:cNvSpPr>
          <p:nvPr>
            <p:ph type="sldNum" sz="quarter" idx="10"/>
          </p:nvPr>
        </p:nvSpPr>
        <p:spPr>
          <a:xfrm>
            <a:off x="3974534" y="8835998"/>
            <a:ext cx="3040592" cy="465138"/>
          </a:xfrm>
          <a:prstGeom prst="rect">
            <a:avLst/>
          </a:prstGeom>
        </p:spPr>
        <p:txBody>
          <a:bodyPr/>
          <a:lstStyle/>
          <a:p>
            <a:fld id="{4BD2B5C5-46F5-4EA7-BEC5-9ED227B03822}" type="slidenum">
              <a:rPr lang="en-US" smtClean="0"/>
              <a:t>36</a:t>
            </a:fld>
            <a:endParaRPr lang="en-US" dirty="0"/>
          </a:p>
        </p:txBody>
      </p:sp>
    </p:spTree>
    <p:extLst>
      <p:ext uri="{BB962C8B-B14F-4D97-AF65-F5344CB8AC3E}">
        <p14:creationId xmlns:p14="http://schemas.microsoft.com/office/powerpoint/2010/main" val="3585179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638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588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classifier put</a:t>
                </a:r>
                <a:r>
                  <a:rPr lang="en-US" baseline="0" dirty="0"/>
                  <a:t> records into classified matches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𝑀</m:t>
                        </m:r>
                      </m:e>
                    </m:acc>
                  </m:oMath>
                </a14:m>
                <a:r>
                  <a:rPr lang="en-US" dirty="0"/>
                  <a:t> and classified non-matches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𝑈</m:t>
                        </m:r>
                      </m:e>
                    </m:acc>
                  </m:oMath>
                </a14:m>
                <a:r>
                  <a:rPr lang="en-US" dirty="0"/>
                  <a:t>.</a:t>
                </a:r>
              </a:p>
              <a:p>
                <a:r>
                  <a:rPr lang="en-US" dirty="0"/>
                  <a:t>The not-classified set is handled</a:t>
                </a:r>
                <a:r>
                  <a:rPr lang="en-US" baseline="0" dirty="0"/>
                  <a:t> by clerical resolution.</a:t>
                </a:r>
              </a:p>
              <a:p>
                <a:r>
                  <a:rPr lang="en-US" baseline="0" dirty="0"/>
                  <a:t>For what follows, I assume T=L when discussing error rates. Clerical resolutions have been used, where available, to train the classifier so that it can run unsupervised without clerical resolution.</a:t>
                </a:r>
              </a:p>
              <a:p>
                <a:r>
                  <a:rPr lang="en-US" baseline="0" dirty="0"/>
                  <a:t>In the ideal application T and L are set optimally for a given value of the false match rate (FPR) and false non-match rate (FNR).</a:t>
                </a:r>
              </a:p>
              <a:p>
                <a:r>
                  <a:rPr lang="en-US" baseline="0" dirty="0"/>
                  <a:t>Under conditional independence, both can be estimated, along with the weights needed to from the agreement index via maximum likelihood (EM algorithm).</a:t>
                </a:r>
                <a:endParaRPr lang="en-US" dirty="0"/>
              </a:p>
            </p:txBody>
          </p:sp>
        </mc:Choice>
        <mc:Fallback xmlns="">
          <p:sp>
            <p:nvSpPr>
              <p:cNvPr id="3" name="Notes Placeholder 2"/>
              <p:cNvSpPr>
                <a:spLocks noGrp="1"/>
              </p:cNvSpPr>
              <p:nvPr>
                <p:ph type="body" idx="1"/>
              </p:nvPr>
            </p:nvSpPr>
            <p:spPr/>
            <p:txBody>
              <a:bodyPr/>
              <a:lstStyle/>
              <a:p>
                <a:r>
                  <a:rPr lang="en-US" dirty="0" smtClean="0"/>
                  <a:t>The classifier put</a:t>
                </a:r>
                <a:r>
                  <a:rPr lang="en-US" baseline="0" dirty="0" smtClean="0"/>
                  <a:t> records into classified matches </a:t>
                </a:r>
                <a:r>
                  <a:rPr lang="en-US" sz="1200" b="0" i="0" smtClean="0">
                    <a:latin typeface="Cambria Math" panose="02040503050406030204" pitchFamily="18" charset="0"/>
                    <a:ea typeface="Cambria Math" panose="02040503050406030204" pitchFamily="18" charset="0"/>
                  </a:rPr>
                  <a:t>𝑀</a:t>
                </a:r>
                <a:r>
                  <a:rPr lang="en-US" sz="1200" b="0" i="0" smtClean="0">
                    <a:latin typeface="Cambria Math" panose="02040503050406030204" pitchFamily="18" charset="0"/>
                    <a:ea typeface="Cambria Math" panose="02040503050406030204" pitchFamily="18" charset="0"/>
                  </a:rPr>
                  <a:t> ̃</a:t>
                </a:r>
                <a:r>
                  <a:rPr lang="en-US" dirty="0" smtClean="0"/>
                  <a:t> and classified non-matches </a:t>
                </a:r>
                <a:r>
                  <a:rPr lang="en-US" sz="1200" b="0" i="0" smtClean="0">
                    <a:latin typeface="Cambria Math" panose="02040503050406030204" pitchFamily="18" charset="0"/>
                    <a:ea typeface="Cambria Math" panose="02040503050406030204" pitchFamily="18" charset="0"/>
                  </a:rPr>
                  <a:t>𝑈</a:t>
                </a:r>
                <a:r>
                  <a:rPr lang="en-US" sz="1200" b="0" i="0" smtClean="0">
                    <a:latin typeface="Cambria Math" panose="02040503050406030204" pitchFamily="18" charset="0"/>
                    <a:ea typeface="Cambria Math" panose="02040503050406030204" pitchFamily="18" charset="0"/>
                  </a:rPr>
                  <a:t> ̃</a:t>
                </a:r>
                <a:r>
                  <a:rPr lang="en-US" dirty="0" smtClean="0"/>
                  <a:t>.</a:t>
                </a:r>
              </a:p>
              <a:p>
                <a:r>
                  <a:rPr lang="en-US" dirty="0" smtClean="0"/>
                  <a:t>The not-classified set is handled</a:t>
                </a:r>
                <a:r>
                  <a:rPr lang="en-US" baseline="0" dirty="0" smtClean="0"/>
                  <a:t> by clerical resolution.</a:t>
                </a:r>
              </a:p>
              <a:p>
                <a:r>
                  <a:rPr lang="en-US" baseline="0" dirty="0" smtClean="0"/>
                  <a:t>For what follows, I assume T=L when discussing error rates. Clerical resolutions have been used, where available, to train the classifier so that it can run unsupervised without clerical resolution.</a:t>
                </a:r>
              </a:p>
              <a:p>
                <a:r>
                  <a:rPr lang="en-US" baseline="0" dirty="0" smtClean="0"/>
                  <a:t>In the ideal application T and L are set optimally for a given value of the false match rate (FPR) and false non-match rate (FNR).</a:t>
                </a:r>
              </a:p>
              <a:p>
                <a:r>
                  <a:rPr lang="en-US" baseline="0" dirty="0" smtClean="0"/>
                  <a:t>Under conditional independence, both can be estimated, along with the weights needed to from the agreement index via maximum likelihood (EM algorithm).</a:t>
                </a:r>
                <a:endParaRPr lang="en-US" dirty="0"/>
              </a:p>
            </p:txBody>
          </p:sp>
        </mc:Fallback>
      </mc:AlternateContent>
      <p:sp>
        <p:nvSpPr>
          <p:cNvPr id="4" name="Slide Number Placeholder 3"/>
          <p:cNvSpPr>
            <a:spLocks noGrp="1"/>
          </p:cNvSpPr>
          <p:nvPr>
            <p:ph type="sldNum" sz="quarter" idx="10"/>
          </p:nvPr>
        </p:nvSpPr>
        <p:spPr>
          <a:xfrm>
            <a:off x="3974534" y="8835998"/>
            <a:ext cx="3040592" cy="465138"/>
          </a:xfrm>
          <a:prstGeom prst="rect">
            <a:avLst/>
          </a:prstGeom>
        </p:spPr>
        <p:txBody>
          <a:bodyPr/>
          <a:lstStyle/>
          <a:p>
            <a:fld id="{4BD2B5C5-46F5-4EA7-BEC5-9ED227B03822}" type="slidenum">
              <a:rPr lang="en-US" smtClean="0"/>
              <a:t>39</a:t>
            </a:fld>
            <a:endParaRPr lang="en-US" dirty="0"/>
          </a:p>
        </p:txBody>
      </p:sp>
    </p:spTree>
    <p:extLst>
      <p:ext uri="{BB962C8B-B14F-4D97-AF65-F5344CB8AC3E}">
        <p14:creationId xmlns:p14="http://schemas.microsoft.com/office/powerpoint/2010/main" val="230688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7019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Example from the</a:t>
            </a:r>
            <a:r>
              <a:rPr lang="en-US" baseline="0" dirty="0"/>
              <a:t> 1988 dress rehearsal for the 1990 Census.</a:t>
            </a:r>
          </a:p>
          <a:p>
            <a:r>
              <a:rPr lang="en-US" baseline="0" dirty="0"/>
              <a:t>X-axis plots the natural logarithm of the Fellegi-Sunter weight.</a:t>
            </a:r>
          </a:p>
          <a:p>
            <a:r>
              <a:rPr lang="en-US" baseline="0" dirty="0"/>
              <a:t>Y-axis plots the natural logarithm of 1 + frequency of the weight in the classification space.</a:t>
            </a:r>
          </a:p>
          <a:p>
            <a:r>
              <a:rPr lang="en-US" baseline="0" dirty="0"/>
              <a:t>Pairs with weight above T were classified as matches; o in the region above U is a false match.</a:t>
            </a:r>
          </a:p>
          <a:p>
            <a:r>
              <a:rPr lang="en-US" baseline="0" dirty="0"/>
              <a:t>Pairs with weight below L were classified as Non-matches; + in the region below L is a false Non-match.</a:t>
            </a:r>
          </a:p>
          <a:p>
            <a:r>
              <a:rPr lang="en-US" baseline="0" dirty="0"/>
              <a:t>Pairs between L and T were unclassified; the clerical resolution is assumed to be correct, so there are no classification errors in this region by assumption.</a:t>
            </a:r>
          </a:p>
          <a:p>
            <a:r>
              <a:rPr lang="en-US" baseline="0" dirty="0"/>
              <a:t>All pairs were clerically reviewed, including returning to the field.</a:t>
            </a:r>
          </a:p>
          <a:p>
            <a:r>
              <a:rPr lang="en-US" baseline="0" dirty="0"/>
              <a:t>(+,o) represent true matches.</a:t>
            </a:r>
          </a:p>
          <a:p>
            <a:r>
              <a:rPr lang="en-US" baseline="0" dirty="0"/>
              <a:t>The data are well separated, meaning that most of the true matches lie above U and most of the true Non-matches lie below L.</a:t>
            </a:r>
            <a:endParaRPr lang="en-US" dirty="0"/>
          </a:p>
        </p:txBody>
      </p:sp>
      <p:sp>
        <p:nvSpPr>
          <p:cNvPr id="4" name="Slide Number Placeholder 3"/>
          <p:cNvSpPr>
            <a:spLocks noGrp="1"/>
          </p:cNvSpPr>
          <p:nvPr>
            <p:ph type="sldNum" sz="quarter" idx="10"/>
          </p:nvPr>
        </p:nvSpPr>
        <p:spPr>
          <a:xfrm>
            <a:off x="3974534" y="8835998"/>
            <a:ext cx="3040592" cy="465138"/>
          </a:xfrm>
          <a:prstGeom prst="rect">
            <a:avLst/>
          </a:prstGeom>
        </p:spPr>
        <p:txBody>
          <a:bodyPr/>
          <a:lstStyle/>
          <a:p>
            <a:fld id="{4BD2B5C5-46F5-4EA7-BEC5-9ED227B03822}" type="slidenum">
              <a:rPr lang="en-US" smtClean="0"/>
              <a:t>40</a:t>
            </a:fld>
            <a:endParaRPr lang="en-US" dirty="0"/>
          </a:p>
        </p:txBody>
      </p:sp>
    </p:spTree>
    <p:extLst>
      <p:ext uri="{BB962C8B-B14F-4D97-AF65-F5344CB8AC3E}">
        <p14:creationId xmlns:p14="http://schemas.microsoft.com/office/powerpoint/2010/main" val="260358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classifier put</a:t>
                </a:r>
                <a:r>
                  <a:rPr lang="en-US" baseline="0" dirty="0"/>
                  <a:t> records into classified matches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𝑀</m:t>
                        </m:r>
                      </m:e>
                    </m:acc>
                  </m:oMath>
                </a14:m>
                <a:r>
                  <a:rPr lang="en-US" dirty="0"/>
                  <a:t> and classified non-matches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𝑈</m:t>
                        </m:r>
                      </m:e>
                    </m:acc>
                  </m:oMath>
                </a14:m>
                <a:r>
                  <a:rPr lang="en-US" dirty="0"/>
                  <a:t>.</a:t>
                </a:r>
              </a:p>
              <a:p>
                <a:r>
                  <a:rPr lang="en-US" dirty="0"/>
                  <a:t>The not-classified set is handled</a:t>
                </a:r>
                <a:r>
                  <a:rPr lang="en-US" baseline="0" dirty="0"/>
                  <a:t> by clerical resolution.</a:t>
                </a:r>
              </a:p>
              <a:p>
                <a:r>
                  <a:rPr lang="en-US" baseline="0" dirty="0"/>
                  <a:t>For what follows, I assume T=L when discussing error rates. Clerical resolutions have been used, where available, to train the classifier so that it can run unsupervised without clerical resolution.</a:t>
                </a:r>
              </a:p>
              <a:p>
                <a:r>
                  <a:rPr lang="en-US" baseline="0" dirty="0"/>
                  <a:t>In the ideal application T and L are set optimally for a given value of the false match rate (FPR) and false non-match rate (FNR).</a:t>
                </a:r>
              </a:p>
              <a:p>
                <a:r>
                  <a:rPr lang="en-US" baseline="0" dirty="0"/>
                  <a:t>Under conditional independence, both can be estimated, along with the weights needed to from the agreement index via maximum likelihood (EM algorithm).</a:t>
                </a:r>
                <a:endParaRPr lang="en-US" dirty="0"/>
              </a:p>
            </p:txBody>
          </p:sp>
        </mc:Choice>
        <mc:Fallback xmlns="">
          <p:sp>
            <p:nvSpPr>
              <p:cNvPr id="3" name="Notes Placeholder 2"/>
              <p:cNvSpPr>
                <a:spLocks noGrp="1"/>
              </p:cNvSpPr>
              <p:nvPr>
                <p:ph type="body" idx="1"/>
              </p:nvPr>
            </p:nvSpPr>
            <p:spPr/>
            <p:txBody>
              <a:bodyPr/>
              <a:lstStyle/>
              <a:p>
                <a:r>
                  <a:rPr lang="en-US" dirty="0" smtClean="0"/>
                  <a:t>The classifier put</a:t>
                </a:r>
                <a:r>
                  <a:rPr lang="en-US" baseline="0" dirty="0" smtClean="0"/>
                  <a:t> records into classified matches </a:t>
                </a:r>
                <a:r>
                  <a:rPr lang="en-US" sz="1200" b="0" i="0" smtClean="0">
                    <a:latin typeface="Cambria Math" panose="02040503050406030204" pitchFamily="18" charset="0"/>
                    <a:ea typeface="Cambria Math" panose="02040503050406030204" pitchFamily="18" charset="0"/>
                  </a:rPr>
                  <a:t>𝑀</a:t>
                </a:r>
                <a:r>
                  <a:rPr lang="en-US" sz="1200" b="0" i="0" smtClean="0">
                    <a:latin typeface="Cambria Math" panose="02040503050406030204" pitchFamily="18" charset="0"/>
                    <a:ea typeface="Cambria Math" panose="02040503050406030204" pitchFamily="18" charset="0"/>
                  </a:rPr>
                  <a:t> ̃</a:t>
                </a:r>
                <a:r>
                  <a:rPr lang="en-US" dirty="0" smtClean="0"/>
                  <a:t> and classified non-matches </a:t>
                </a:r>
                <a:r>
                  <a:rPr lang="en-US" sz="1200" b="0" i="0" smtClean="0">
                    <a:latin typeface="Cambria Math" panose="02040503050406030204" pitchFamily="18" charset="0"/>
                    <a:ea typeface="Cambria Math" panose="02040503050406030204" pitchFamily="18" charset="0"/>
                  </a:rPr>
                  <a:t>𝑈</a:t>
                </a:r>
                <a:r>
                  <a:rPr lang="en-US" sz="1200" b="0" i="0" smtClean="0">
                    <a:latin typeface="Cambria Math" panose="02040503050406030204" pitchFamily="18" charset="0"/>
                    <a:ea typeface="Cambria Math" panose="02040503050406030204" pitchFamily="18" charset="0"/>
                  </a:rPr>
                  <a:t> ̃</a:t>
                </a:r>
                <a:r>
                  <a:rPr lang="en-US" dirty="0" smtClean="0"/>
                  <a:t>.</a:t>
                </a:r>
              </a:p>
              <a:p>
                <a:r>
                  <a:rPr lang="en-US" dirty="0" smtClean="0"/>
                  <a:t>The not-classified set is handled</a:t>
                </a:r>
                <a:r>
                  <a:rPr lang="en-US" baseline="0" dirty="0" smtClean="0"/>
                  <a:t> by clerical resolution.</a:t>
                </a:r>
              </a:p>
              <a:p>
                <a:r>
                  <a:rPr lang="en-US" baseline="0" dirty="0" smtClean="0"/>
                  <a:t>For what follows, I assume T=L when discussing error rates. Clerical resolutions have been used, where available, to train the classifier so that it can run unsupervised without clerical resolution.</a:t>
                </a:r>
              </a:p>
              <a:p>
                <a:r>
                  <a:rPr lang="en-US" baseline="0" dirty="0" smtClean="0"/>
                  <a:t>In the ideal application T and L are set optimally for a given value of the false match rate (FPR) and false non-match rate (FNR).</a:t>
                </a:r>
              </a:p>
              <a:p>
                <a:r>
                  <a:rPr lang="en-US" baseline="0" dirty="0" smtClean="0"/>
                  <a:t>Under conditional independence, both can be estimated, along with the weights needed to from the agreement index via maximum likelihood (EM algorithm).</a:t>
                </a:r>
                <a:endParaRPr lang="en-US" dirty="0"/>
              </a:p>
            </p:txBody>
          </p:sp>
        </mc:Fallback>
      </mc:AlternateContent>
      <p:sp>
        <p:nvSpPr>
          <p:cNvPr id="4" name="Slide Number Placeholder 3"/>
          <p:cNvSpPr>
            <a:spLocks noGrp="1"/>
          </p:cNvSpPr>
          <p:nvPr>
            <p:ph type="sldNum" sz="quarter" idx="10"/>
          </p:nvPr>
        </p:nvSpPr>
        <p:spPr>
          <a:xfrm>
            <a:off x="3974534" y="8835998"/>
            <a:ext cx="3040592" cy="465138"/>
          </a:xfrm>
          <a:prstGeom prst="rect">
            <a:avLst/>
          </a:prstGeom>
        </p:spPr>
        <p:txBody>
          <a:bodyPr/>
          <a:lstStyle/>
          <a:p>
            <a:fld id="{4BD2B5C5-46F5-4EA7-BEC5-9ED227B03822}" type="slidenum">
              <a:rPr lang="en-US" smtClean="0"/>
              <a:t>41</a:t>
            </a:fld>
            <a:endParaRPr lang="en-US" dirty="0"/>
          </a:p>
        </p:txBody>
      </p:sp>
    </p:spTree>
    <p:extLst>
      <p:ext uri="{BB962C8B-B14F-4D97-AF65-F5344CB8AC3E}">
        <p14:creationId xmlns:p14="http://schemas.microsoft.com/office/powerpoint/2010/main" val="15001303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4810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9599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9451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020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5330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4709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9068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845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3617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78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352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22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461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088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620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58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841772"/>
            <a:ext cx="6858000" cy="1790700"/>
          </a:xfrm>
        </p:spPr>
        <p:txBody>
          <a:bodyPr anchor="b"/>
          <a:lstStyle>
            <a:lvl1pPr algn="ctr">
              <a:defRPr sz="4500"/>
            </a:lvl1pPr>
          </a:lstStyle>
          <a:p>
            <a:r>
              <a:rPr lang="ko-KR" altLang="en-US" smtClean="0"/>
              <a:t>마스터 제목 스타일 편집</a:t>
            </a:r>
            <a:endParaRPr lang="en-US"/>
          </a:p>
        </p:txBody>
      </p:sp>
      <p:sp>
        <p:nvSpPr>
          <p:cNvPr id="3" name="부제목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smtClean="0"/>
              <a:t>마스터 부제목 스타일 편집</a:t>
            </a:r>
            <a:endParaRPr lang="en-US"/>
          </a:p>
        </p:txBody>
      </p:sp>
      <p:sp>
        <p:nvSpPr>
          <p:cNvPr id="4" name="날짜 개체 틀 3"/>
          <p:cNvSpPr>
            <a:spLocks noGrp="1"/>
          </p:cNvSpPr>
          <p:nvPr>
            <p:ph type="dt" sz="half" idx="10"/>
          </p:nvPr>
        </p:nvSpPr>
        <p:spPr/>
        <p:txBody>
          <a:bodyPr/>
          <a:lstStyle/>
          <a:p>
            <a:fld id="{9194B652-0872-49EE-9D81-2F294FBF6F46}" type="datetimeFigureOut">
              <a:rPr lang="en-US" smtClean="0"/>
              <a:t>10/18/2021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46174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9194B652-0872-49EE-9D81-2F294FBF6F46}" type="datetimeFigureOut">
              <a:rPr lang="en-US" smtClean="0"/>
              <a:t>10/18/2021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66635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273844"/>
            <a:ext cx="1971675" cy="4358879"/>
          </a:xfrm>
        </p:spPr>
        <p:txBody>
          <a:bodyPr vert="eaVert"/>
          <a:lstStyle/>
          <a:p>
            <a:r>
              <a:rPr lang="ko-KR" altLang="en-US" smtClean="0"/>
              <a:t>마스터 제목 스타일 편집</a:t>
            </a:r>
            <a:endParaRPr lang="en-US"/>
          </a:p>
        </p:txBody>
      </p:sp>
      <p:sp>
        <p:nvSpPr>
          <p:cNvPr id="3" name="세로 텍스트 개체 틀 2"/>
          <p:cNvSpPr>
            <a:spLocks noGrp="1"/>
          </p:cNvSpPr>
          <p:nvPr>
            <p:ph type="body" orient="vert" idx="1"/>
          </p:nvPr>
        </p:nvSpPr>
        <p:spPr>
          <a:xfrm>
            <a:off x="628650" y="273844"/>
            <a:ext cx="5800725" cy="43588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9194B652-0872-49EE-9D81-2F294FBF6F46}" type="datetimeFigureOut">
              <a:rPr lang="en-US" smtClean="0"/>
              <a:t>10/18/2021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09867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2044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9194B652-0872-49EE-9D81-2F294FBF6F46}" type="datetimeFigureOut">
              <a:rPr lang="en-US" smtClean="0"/>
              <a:t>10/18/2021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81773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282304"/>
            <a:ext cx="7886700" cy="2139553"/>
          </a:xfrm>
        </p:spPr>
        <p:txBody>
          <a:bodyPr anchor="b"/>
          <a:lstStyle>
            <a:lvl1pPr>
              <a:defRPr sz="4500"/>
            </a:lvl1pPr>
          </a:lstStyle>
          <a:p>
            <a:r>
              <a:rPr lang="ko-KR" altLang="en-US" smtClean="0"/>
              <a:t>마스터 제목 스타일 편집</a:t>
            </a:r>
            <a:endParaRPr lang="en-US"/>
          </a:p>
        </p:txBody>
      </p:sp>
      <p:sp>
        <p:nvSpPr>
          <p:cNvPr id="3" name="텍스트 개체 틀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9194B652-0872-49EE-9D81-2F294FBF6F46}" type="datetimeFigureOut">
              <a:rPr lang="en-US" smtClean="0"/>
              <a:t>10/18/2021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19752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내용 개체 틀 2"/>
          <p:cNvSpPr>
            <a:spLocks noGrp="1"/>
          </p:cNvSpPr>
          <p:nvPr>
            <p:ph sz="half" idx="1"/>
          </p:nvPr>
        </p:nvSpPr>
        <p:spPr>
          <a:xfrm>
            <a:off x="628650" y="1369219"/>
            <a:ext cx="3886200" cy="3263504"/>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내용 개체 틀 3"/>
          <p:cNvSpPr>
            <a:spLocks noGrp="1"/>
          </p:cNvSpPr>
          <p:nvPr>
            <p:ph sz="half" idx="2"/>
          </p:nvPr>
        </p:nvSpPr>
        <p:spPr>
          <a:xfrm>
            <a:off x="4629150" y="1369219"/>
            <a:ext cx="3886200" cy="3263504"/>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날짜 개체 틀 4"/>
          <p:cNvSpPr>
            <a:spLocks noGrp="1"/>
          </p:cNvSpPr>
          <p:nvPr>
            <p:ph type="dt" sz="half" idx="10"/>
          </p:nvPr>
        </p:nvSpPr>
        <p:spPr/>
        <p:txBody>
          <a:bodyPr/>
          <a:lstStyle/>
          <a:p>
            <a:fld id="{9194B652-0872-49EE-9D81-2F294FBF6F46}" type="datetimeFigureOut">
              <a:rPr lang="en-US" smtClean="0"/>
              <a:t>10/18/2021</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3475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273844"/>
            <a:ext cx="7886700" cy="994172"/>
          </a:xfrm>
        </p:spPr>
        <p:txBody>
          <a:bodyPr/>
          <a:lstStyle/>
          <a:p>
            <a:r>
              <a:rPr lang="ko-KR" altLang="en-US" smtClean="0"/>
              <a:t>마스터 제목 스타일 편집</a:t>
            </a:r>
            <a:endParaRPr lang="en-US"/>
          </a:p>
        </p:txBody>
      </p:sp>
      <p:sp>
        <p:nvSpPr>
          <p:cNvPr id="3" name="텍스트 개체 틀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29842" y="1878806"/>
            <a:ext cx="3868340" cy="2763441"/>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텍스트 개체 틀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29150" y="1878806"/>
            <a:ext cx="3887391" cy="2763441"/>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날짜 개체 틀 6"/>
          <p:cNvSpPr>
            <a:spLocks noGrp="1"/>
          </p:cNvSpPr>
          <p:nvPr>
            <p:ph type="dt" sz="half" idx="10"/>
          </p:nvPr>
        </p:nvSpPr>
        <p:spPr/>
        <p:txBody>
          <a:bodyPr/>
          <a:lstStyle/>
          <a:p>
            <a:fld id="{9194B652-0872-49EE-9D81-2F294FBF6F46}" type="datetimeFigureOut">
              <a:rPr lang="en-US" smtClean="0"/>
              <a:t>10/18/2021</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15085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날짜 개체 틀 2"/>
          <p:cNvSpPr>
            <a:spLocks noGrp="1"/>
          </p:cNvSpPr>
          <p:nvPr>
            <p:ph type="dt" sz="half" idx="10"/>
          </p:nvPr>
        </p:nvSpPr>
        <p:spPr/>
        <p:txBody>
          <a:bodyPr/>
          <a:lstStyle/>
          <a:p>
            <a:fld id="{9194B652-0872-49EE-9D81-2F294FBF6F46}" type="datetimeFigureOut">
              <a:rPr lang="en-US" smtClean="0"/>
              <a:t>10/18/2021</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24271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194B652-0872-49EE-9D81-2F294FBF6F46}" type="datetimeFigureOut">
              <a:rPr lang="en-US" smtClean="0"/>
              <a:t>10/18/2021</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9041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342900"/>
            <a:ext cx="2949178" cy="1200150"/>
          </a:xfrm>
        </p:spPr>
        <p:txBody>
          <a:bodyPr anchor="b"/>
          <a:lstStyle>
            <a:lvl1pPr>
              <a:defRPr sz="2400"/>
            </a:lvl1pPr>
          </a:lstStyle>
          <a:p>
            <a:r>
              <a:rPr lang="ko-KR" altLang="en-US" smtClean="0"/>
              <a:t>마스터 제목 스타일 편집</a:t>
            </a:r>
            <a:endParaRPr lang="en-US"/>
          </a:p>
        </p:txBody>
      </p:sp>
      <p:sp>
        <p:nvSpPr>
          <p:cNvPr id="3" name="내용 개체 틀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텍스트 개체 틀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9194B652-0872-49EE-9D81-2F294FBF6F46}" type="datetimeFigureOut">
              <a:rPr lang="en-US" smtClean="0"/>
              <a:t>10/18/2021</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86608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342900"/>
            <a:ext cx="2949178" cy="1200150"/>
          </a:xfrm>
        </p:spPr>
        <p:txBody>
          <a:bodyPr anchor="b"/>
          <a:lstStyle>
            <a:lvl1pPr>
              <a:defRPr sz="2400"/>
            </a:lvl1pPr>
          </a:lstStyle>
          <a:p>
            <a:r>
              <a:rPr lang="ko-KR" altLang="en-US" smtClean="0"/>
              <a:t>마스터 제목 스타일 편집</a:t>
            </a:r>
            <a:endParaRPr lang="en-US"/>
          </a:p>
        </p:txBody>
      </p:sp>
      <p:sp>
        <p:nvSpPr>
          <p:cNvPr id="3" name="그림 개체 틀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텍스트 개체 틀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9194B652-0872-49EE-9D81-2F294FBF6F46}" type="datetimeFigureOut">
              <a:rPr lang="en-US" smtClean="0"/>
              <a:t>10/18/2021</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88567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ko-KR" altLang="en-US" smtClean="0"/>
              <a:t>마스터 제목 스타일 편집</a:t>
            </a:r>
            <a:endParaRPr lang="en-US"/>
          </a:p>
        </p:txBody>
      </p:sp>
      <p:sp>
        <p:nvSpPr>
          <p:cNvPr id="3" name="텍스트 개체 틀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194B652-0872-49EE-9D81-2F294FBF6F46}" type="datetimeFigureOut">
              <a:rPr lang="en-US" smtClean="0"/>
              <a:t>10/18/2021</a:t>
            </a:fld>
            <a:endParaRPr lang="en-US"/>
          </a:p>
        </p:txBody>
      </p:sp>
      <p:sp>
        <p:nvSpPr>
          <p:cNvPr id="5" name="바닥글 개체 틀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9306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9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Record_linkage#Probabilistic_record_linkage"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rdrr.io/cran/RecordLinkage/man/optimalThreshold.html"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lvl="0">
              <a:spcBef>
                <a:spcPts val="0"/>
              </a:spcBef>
            </a:pPr>
            <a:r>
              <a:rPr lang="en-US" dirty="0"/>
              <a:t>Record </a:t>
            </a:r>
            <a:r>
              <a:rPr lang="en-US" dirty="0" smtClean="0"/>
              <a:t>Linkage-2</a:t>
            </a:r>
            <a:br>
              <a:rPr lang="en-US" dirty="0" smtClean="0"/>
            </a:br>
            <a:r>
              <a:rPr lang="en-US" sz="2800" dirty="0" smtClean="0"/>
              <a:t>Matching</a:t>
            </a:r>
            <a:endParaRPr sz="2800"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t>Byunggeor Moon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53585"/>
            <a:ext cx="8520600" cy="572700"/>
          </a:xfrm>
          <a:prstGeom prst="rect">
            <a:avLst/>
          </a:prstGeom>
        </p:spPr>
        <p:txBody>
          <a:bodyPr spcFirstLastPara="1" wrap="square" lIns="91425" tIns="91425" rIns="91425" bIns="91425" anchor="t" anchorCtr="0">
            <a:noAutofit/>
          </a:bodyPr>
          <a:lstStyle/>
          <a:p>
            <a:pPr lvl="1"/>
            <a:r>
              <a:rPr lang="en-US" sz="3300" kern="1200" dirty="0" err="1">
                <a:solidFill>
                  <a:schemeClr val="tx1"/>
                </a:solidFill>
                <a:latin typeface="+mj-lt"/>
                <a:ea typeface="+mj-ea"/>
                <a:cs typeface="+mj-cs"/>
              </a:rPr>
              <a:t>Levenshtein</a:t>
            </a:r>
            <a:r>
              <a:rPr lang="en-US" sz="3300" kern="1200" dirty="0">
                <a:solidFill>
                  <a:schemeClr val="tx1"/>
                </a:solidFill>
                <a:latin typeface="+mj-lt"/>
                <a:ea typeface="+mj-ea"/>
                <a:cs typeface="+mj-cs"/>
              </a:rPr>
              <a:t> distance</a:t>
            </a:r>
          </a:p>
        </p:txBody>
      </p:sp>
      <p:sp>
        <p:nvSpPr>
          <p:cNvPr id="3" name="AutoShape 2" descr="data:image/png;base64,iVBORw0KGgoAAAANSUhEUgAAAssAAAG0CAYAAADElGpSAAAAAXNSR0IArs4c6QAAGtJJREFUeF7t2KERwDAMBMG4/6bTgA0O/waLaGVwk/P5CBAgQIAAAQIECBC4ChwuBAgQIECAAAECBAjcBcSyl0GAAAECBAgQIEDgISCWPQ0CBAgQIECAAAECYtkbIECAAAECBAgQINAE/Fl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DAD91sAbXw5tiY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png;base64,iVBORw0KGgoAAAANSUhEUgAAAssAAAG0CAYAAADElGpSAAAAAXNSR0IArs4c6QAAGtJJREFUeF7t2KERwDAMBMG4/6bTgA0O/waLaGVwk/P5CBAgQIAAAQIECBC4ChwuBAgQIECAAAECBAjcBcSyl0GAAAECBAgQIEDgISCWPQ0CBAgQIECAAAECYtkbIECAAAECBAgQINAE/Fl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DAD91sAbXw5tiY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783" y="967132"/>
            <a:ext cx="6160434" cy="3918377"/>
          </a:xfrm>
          <a:prstGeom prst="rect">
            <a:avLst/>
          </a:prstGeom>
        </p:spPr>
      </p:pic>
    </p:spTree>
    <p:extLst>
      <p:ext uri="{BB962C8B-B14F-4D97-AF65-F5344CB8AC3E}">
        <p14:creationId xmlns:p14="http://schemas.microsoft.com/office/powerpoint/2010/main" val="4246817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53585"/>
            <a:ext cx="8520600" cy="572700"/>
          </a:xfrm>
          <a:prstGeom prst="rect">
            <a:avLst/>
          </a:prstGeom>
        </p:spPr>
        <p:txBody>
          <a:bodyPr spcFirstLastPara="1" wrap="square" lIns="91425" tIns="91425" rIns="91425" bIns="91425" anchor="t" anchorCtr="0">
            <a:noAutofit/>
          </a:bodyPr>
          <a:lstStyle/>
          <a:p>
            <a:pPr lvl="1"/>
            <a:r>
              <a:rPr lang="en-US" sz="3300" kern="1200" dirty="0" err="1">
                <a:solidFill>
                  <a:schemeClr val="tx1"/>
                </a:solidFill>
                <a:latin typeface="+mj-lt"/>
                <a:ea typeface="+mj-ea"/>
                <a:cs typeface="+mj-cs"/>
              </a:rPr>
              <a:t>Levenshtein</a:t>
            </a:r>
            <a:r>
              <a:rPr lang="en-US" sz="3300" kern="1200" dirty="0">
                <a:solidFill>
                  <a:schemeClr val="tx1"/>
                </a:solidFill>
                <a:latin typeface="+mj-lt"/>
                <a:ea typeface="+mj-ea"/>
                <a:cs typeface="+mj-cs"/>
              </a:rPr>
              <a:t> distance</a:t>
            </a:r>
          </a:p>
        </p:txBody>
      </p:sp>
      <p:sp>
        <p:nvSpPr>
          <p:cNvPr id="3" name="AutoShape 2" descr="data:image/png;base64,iVBORw0KGgoAAAANSUhEUgAAAssAAAG0CAYAAADElGpSAAAAAXNSR0IArs4c6QAAGtJJREFUeF7t2KERwDAMBMG4/6bTgA0O/waLaGVwk/P5CBAgQIAAAQIECBC4ChwuBAgQIECAAAECBAjcBcSyl0GAAAECBAgQIEDgISCWPQ0CBAgQIECAAAECYtkbIECAAAECBAgQINAE/Fl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DAD91sAbXw5tiY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png;base64,iVBORw0KGgoAAAANSUhEUgAAAssAAAG0CAYAAADElGpSAAAAAXNSR0IArs4c6QAAGtJJREFUeF7t2KERwDAMBMG4/6bTgA0O/waLaGVwk/P5CBAgQIAAAQIECBC4ChwuBAgQIECAAAECBAjcBcSyl0GAAAECBAgQIEDgISCWPQ0CBAgQIECAAAECYtkbIECAAAECBAgQINAE/Fl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DAD91sAbXw5tiY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6" name="Picture 2" descr="https://miro.medium.com/max/554/1*bEWdxv_FoTQurG9fyS3nSA.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942" y="1178896"/>
            <a:ext cx="2536058"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165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a:lnSpc>
                <a:spcPct val="200000"/>
              </a:lnSpc>
            </a:pPr>
            <a:r>
              <a:rPr lang="en-US" altLang="ko-KR" dirty="0"/>
              <a:t>delete: ‘</a:t>
            </a:r>
            <a:r>
              <a:rPr lang="ko-KR" altLang="en-US" dirty="0" err="1"/>
              <a:t>점심</a:t>
            </a:r>
            <a:r>
              <a:rPr lang="ko-KR" altLang="en-US" b="1" dirty="0" err="1"/>
              <a:t>을</a:t>
            </a:r>
            <a:r>
              <a:rPr lang="ko-KR" altLang="en-US" dirty="0" err="1"/>
              <a:t>먹자</a:t>
            </a:r>
            <a:r>
              <a:rPr lang="ko-KR" altLang="en-US" dirty="0"/>
              <a:t> →→ </a:t>
            </a:r>
            <a:r>
              <a:rPr lang="ko-KR" altLang="en-US" dirty="0" err="1"/>
              <a:t>점심먹자</a:t>
            </a:r>
            <a:r>
              <a:rPr lang="ko-KR" altLang="en-US" dirty="0"/>
              <a:t>’ 로 바꾸기 위해서는 </a:t>
            </a:r>
            <a:r>
              <a:rPr lang="ko-KR" altLang="en-US" b="1" dirty="0"/>
              <a:t>을</a:t>
            </a:r>
            <a:r>
              <a:rPr lang="ko-KR" altLang="en-US" dirty="0"/>
              <a:t> 을 </a:t>
            </a:r>
            <a:r>
              <a:rPr lang="ko-KR" altLang="en-US" dirty="0" smtClean="0"/>
              <a:t>삭제</a:t>
            </a:r>
            <a:endParaRPr lang="en-US" altLang="ko-KR" dirty="0"/>
          </a:p>
          <a:p>
            <a:pPr>
              <a:lnSpc>
                <a:spcPct val="200000"/>
              </a:lnSpc>
            </a:pPr>
            <a:r>
              <a:rPr lang="en-US" altLang="ko-KR" dirty="0"/>
              <a:t>insert: ‘</a:t>
            </a:r>
            <a:r>
              <a:rPr lang="ko-KR" altLang="en-US" dirty="0" err="1"/>
              <a:t>점심먹자</a:t>
            </a:r>
            <a:r>
              <a:rPr lang="ko-KR" altLang="en-US" dirty="0"/>
              <a:t> →→ </a:t>
            </a:r>
            <a:r>
              <a:rPr lang="ko-KR" altLang="en-US" dirty="0" err="1"/>
              <a:t>점심</a:t>
            </a:r>
            <a:r>
              <a:rPr lang="ko-KR" altLang="en-US" b="1" dirty="0" err="1"/>
              <a:t>을</a:t>
            </a:r>
            <a:r>
              <a:rPr lang="ko-KR" altLang="en-US" dirty="0" err="1"/>
              <a:t>먹자</a:t>
            </a:r>
            <a:r>
              <a:rPr lang="ko-KR" altLang="en-US" dirty="0"/>
              <a:t>’ 로 바꾸기 위해서는 반대로 </a:t>
            </a:r>
            <a:r>
              <a:rPr lang="ko-KR" altLang="en-US" b="1" dirty="0"/>
              <a:t>을</a:t>
            </a:r>
            <a:r>
              <a:rPr lang="ko-KR" altLang="en-US" dirty="0"/>
              <a:t> 을 </a:t>
            </a:r>
            <a:r>
              <a:rPr lang="ko-KR" altLang="en-US" dirty="0" smtClean="0"/>
              <a:t>삽입</a:t>
            </a:r>
            <a:endParaRPr lang="en-US" altLang="ko-KR" dirty="0"/>
          </a:p>
          <a:p>
            <a:pPr>
              <a:lnSpc>
                <a:spcPct val="200000"/>
              </a:lnSpc>
            </a:pPr>
            <a:r>
              <a:rPr lang="en-US" altLang="ko-KR" dirty="0"/>
              <a:t>substitution: ‘</a:t>
            </a:r>
            <a:r>
              <a:rPr lang="ko-KR" altLang="en-US" dirty="0" err="1"/>
              <a:t>점심먹</a:t>
            </a:r>
            <a:r>
              <a:rPr lang="ko-KR" altLang="en-US" b="1" dirty="0" err="1"/>
              <a:t>자</a:t>
            </a:r>
            <a:r>
              <a:rPr lang="ko-KR" altLang="en-US" dirty="0"/>
              <a:t> →→ 점심먹</a:t>
            </a:r>
            <a:r>
              <a:rPr lang="ko-KR" altLang="en-US" b="1" dirty="0"/>
              <a:t>장</a:t>
            </a:r>
            <a:r>
              <a:rPr lang="ko-KR" altLang="en-US" dirty="0"/>
              <a:t>’ 로 바꾸기 위해서는 </a:t>
            </a:r>
            <a:r>
              <a:rPr lang="ko-KR" altLang="en-US" b="1" dirty="0"/>
              <a:t>자</a:t>
            </a:r>
            <a:r>
              <a:rPr lang="ko-KR" altLang="en-US" dirty="0"/>
              <a:t>를 </a:t>
            </a:r>
            <a:r>
              <a:rPr lang="ko-KR" altLang="en-US" b="1" dirty="0"/>
              <a:t>장</a:t>
            </a:r>
            <a:r>
              <a:rPr lang="ko-KR" altLang="en-US" dirty="0"/>
              <a:t> 으로 </a:t>
            </a:r>
            <a:r>
              <a:rPr lang="ko-KR" altLang="en-US" dirty="0" smtClean="0"/>
              <a:t>치환</a:t>
            </a:r>
            <a:endParaRPr dirty="0"/>
          </a:p>
        </p:txBody>
      </p:sp>
    </p:spTree>
    <p:extLst>
      <p:ext uri="{BB962C8B-B14F-4D97-AF65-F5344CB8AC3E}">
        <p14:creationId xmlns:p14="http://schemas.microsoft.com/office/powerpoint/2010/main" val="4270314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pic>
        <p:nvPicPr>
          <p:cNvPr id="1026" name="Picture 2" descr="https://lovit.github.io/assets/figures/string_distance_dp_dele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78" y="1445848"/>
            <a:ext cx="7409605" cy="3268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391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pic>
        <p:nvPicPr>
          <p:cNvPr id="2050" name="Picture 2" descr="https://lovit.github.io/assets/figures/string_distance_dp_inser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36" y="1210201"/>
            <a:ext cx="7981927" cy="3636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368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pic>
        <p:nvPicPr>
          <p:cNvPr id="3074" name="Picture 2" descr="https://lovit.github.io/assets/figures/string_distance_dp_substit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30" y="1095620"/>
            <a:ext cx="7995084" cy="357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991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r>
              <a:rPr lang="ko-KR" altLang="en-US" dirty="0" err="1" smtClean="0"/>
              <a:t>꿈을꾸는아이</a:t>
            </a:r>
            <a:r>
              <a:rPr lang="en-US" altLang="ko-KR" dirty="0" smtClean="0"/>
              <a:t>/ </a:t>
            </a:r>
            <a:r>
              <a:rPr lang="ko-KR" altLang="en-US" dirty="0" err="1" smtClean="0"/>
              <a:t>아이오아이</a:t>
            </a:r>
            <a:endParaRPr lang="en-US" altLang="ko-KR" dirty="0" smtClean="0"/>
          </a:p>
          <a:p>
            <a:r>
              <a:rPr lang="ko-KR" altLang="en-US" dirty="0"/>
              <a:t> </a:t>
            </a:r>
            <a:r>
              <a:rPr lang="en-US" dirty="0"/>
              <a:t> d[0,0] = </a:t>
            </a:r>
            <a:r>
              <a:rPr lang="en-US" dirty="0" smtClean="0"/>
              <a:t>1-</a:t>
            </a:r>
            <a:r>
              <a:rPr lang="ko-KR" altLang="en-US" dirty="0" err="1" smtClean="0"/>
              <a:t>첫글자가</a:t>
            </a:r>
            <a:r>
              <a:rPr lang="ko-KR" altLang="en-US" dirty="0" smtClean="0"/>
              <a:t> </a:t>
            </a:r>
            <a:r>
              <a:rPr lang="ko-KR" altLang="en-US" dirty="0"/>
              <a:t>각각 ‘꿈’과 ‘아’로 다르기 때문에 </a:t>
            </a:r>
            <a:r>
              <a:rPr lang="en-US" altLang="ko-KR" dirty="0"/>
              <a:t>substitution </a:t>
            </a:r>
            <a:r>
              <a:rPr lang="ko-KR" altLang="en-US" dirty="0"/>
              <a:t>비용이 </a:t>
            </a:r>
            <a:r>
              <a:rPr lang="ko-KR" altLang="en-US" dirty="0" smtClean="0"/>
              <a:t>발생</a:t>
            </a:r>
            <a:endParaRPr lang="en-US" altLang="ko-KR" dirty="0" smtClean="0"/>
          </a:p>
          <a:p>
            <a:r>
              <a:rPr lang="en-US" altLang="ko-KR" dirty="0" smtClean="0"/>
              <a:t>0 </a:t>
            </a:r>
            <a:r>
              <a:rPr lang="ko-KR" altLang="en-US" dirty="0"/>
              <a:t>번째 </a:t>
            </a:r>
            <a:r>
              <a:rPr lang="en-US" altLang="ko-KR" dirty="0"/>
              <a:t>row </a:t>
            </a:r>
            <a:r>
              <a:rPr lang="ko-KR" altLang="en-US" dirty="0"/>
              <a:t>의 다른 값은 </a:t>
            </a:r>
            <a:r>
              <a:rPr lang="en-US" altLang="ko-KR" dirty="0"/>
              <a:t>s1s1 = ‘</a:t>
            </a:r>
            <a:r>
              <a:rPr lang="ko-KR" altLang="en-US" dirty="0"/>
              <a:t>꿈’ 이 ‘아’로 바뀐 뒤</a:t>
            </a:r>
            <a:r>
              <a:rPr lang="en-US" altLang="ko-KR" dirty="0"/>
              <a:t>, </a:t>
            </a:r>
            <a:r>
              <a:rPr lang="ko-KR" altLang="en-US" dirty="0" err="1"/>
              <a:t>한글자씩</a:t>
            </a:r>
            <a:r>
              <a:rPr lang="ko-KR" altLang="en-US" dirty="0"/>
              <a:t> </a:t>
            </a:r>
            <a:r>
              <a:rPr lang="en-US" altLang="ko-KR" dirty="0"/>
              <a:t>insertion </a:t>
            </a:r>
            <a:r>
              <a:rPr lang="ko-KR" altLang="en-US" dirty="0"/>
              <a:t>이 되기 때문에 </a:t>
            </a:r>
            <a:r>
              <a:rPr lang="en-US" altLang="ko-KR" dirty="0"/>
              <a:t>[1, 2, 3, 4, 5] </a:t>
            </a:r>
            <a:r>
              <a:rPr lang="ko-KR" altLang="en-US" dirty="0"/>
              <a:t>로 비용이 </a:t>
            </a:r>
            <a:r>
              <a:rPr lang="ko-KR" altLang="en-US" dirty="0" smtClean="0"/>
              <a:t>증가</a:t>
            </a:r>
            <a:endParaRPr lang="en-US" altLang="ko-KR" dirty="0" smtClean="0"/>
          </a:p>
          <a:p>
            <a:pPr marL="114300" indent="0">
              <a:buNone/>
            </a:pPr>
            <a:endParaRPr lang="en-US" altLang="ko-KR" dirty="0" smtClean="0"/>
          </a:p>
          <a:p>
            <a:pPr marL="114300" lvl="0" indent="0">
              <a:buNone/>
            </a:pPr>
            <a:endParaRPr dirty="0"/>
          </a:p>
        </p:txBody>
      </p:sp>
    </p:spTree>
    <p:extLst>
      <p:ext uri="{BB962C8B-B14F-4D97-AF65-F5344CB8AC3E}">
        <p14:creationId xmlns:p14="http://schemas.microsoft.com/office/powerpoint/2010/main" val="3177853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r>
              <a:rPr lang="ko-KR" altLang="en-US" dirty="0" smtClean="0"/>
              <a:t>꿈을 꾸는 아이</a:t>
            </a:r>
            <a:r>
              <a:rPr lang="en-US" altLang="ko-KR" dirty="0" smtClean="0"/>
              <a:t>/ </a:t>
            </a:r>
            <a:r>
              <a:rPr lang="ko-KR" altLang="en-US" dirty="0" smtClean="0"/>
              <a:t>아이는 꿈을 꿔요</a:t>
            </a:r>
            <a:endParaRPr lang="en-US" altLang="ko-KR" dirty="0" smtClean="0"/>
          </a:p>
          <a:p>
            <a:r>
              <a:rPr lang="ko-KR" altLang="en-US" dirty="0"/>
              <a:t>띄어쓰기가 있는 </a:t>
            </a:r>
            <a:r>
              <a:rPr lang="en-US" altLang="ko-KR" dirty="0"/>
              <a:t>string </a:t>
            </a:r>
            <a:r>
              <a:rPr lang="ko-KR" altLang="en-US" dirty="0"/>
              <a:t>에 대하여 </a:t>
            </a:r>
            <a:r>
              <a:rPr lang="en-US" altLang="ko-KR" dirty="0" err="1"/>
              <a:t>Levenshtein</a:t>
            </a:r>
            <a:r>
              <a:rPr lang="en-US" altLang="ko-KR" dirty="0"/>
              <a:t> </a:t>
            </a:r>
            <a:r>
              <a:rPr lang="ko-KR" altLang="en-US" dirty="0"/>
              <a:t>을 </a:t>
            </a:r>
            <a:r>
              <a:rPr lang="ko-KR" altLang="en-US" dirty="0" smtClean="0"/>
              <a:t>계산</a:t>
            </a:r>
            <a:endParaRPr lang="en-US" altLang="ko-KR" dirty="0" smtClean="0"/>
          </a:p>
          <a:p>
            <a:r>
              <a:rPr lang="ko-KR" altLang="en-US" dirty="0"/>
              <a:t>‘꿈을’ 이라는 어절이 같지만</a:t>
            </a:r>
            <a:r>
              <a:rPr lang="en-US" altLang="ko-KR" dirty="0"/>
              <a:t>, character </a:t>
            </a:r>
            <a:r>
              <a:rPr lang="ko-KR" altLang="en-US" dirty="0"/>
              <a:t>기준으로 </a:t>
            </a:r>
            <a:r>
              <a:rPr lang="en-US" altLang="ko-KR" dirty="0" err="1"/>
              <a:t>Levenshtein</a:t>
            </a:r>
            <a:r>
              <a:rPr lang="en-US" altLang="ko-KR" dirty="0"/>
              <a:t> </a:t>
            </a:r>
            <a:r>
              <a:rPr lang="ko-KR" altLang="en-US" dirty="0"/>
              <a:t>을 적용하기 때문에 두 </a:t>
            </a:r>
            <a:r>
              <a:rPr lang="en-US" altLang="ko-KR" dirty="0"/>
              <a:t>string </a:t>
            </a:r>
            <a:r>
              <a:rPr lang="ko-KR" altLang="en-US" dirty="0"/>
              <a:t>의 거리는 </a:t>
            </a:r>
            <a:r>
              <a:rPr lang="en-US" altLang="ko-KR" dirty="0"/>
              <a:t>7</a:t>
            </a:r>
            <a:endParaRPr lang="en-US" altLang="ko-KR" dirty="0" smtClean="0"/>
          </a:p>
          <a:p>
            <a:pPr marL="114300" lvl="0" indent="0">
              <a:buNone/>
            </a:pPr>
            <a:endParaRPr dirty="0"/>
          </a:p>
        </p:txBody>
      </p:sp>
    </p:spTree>
    <p:extLst>
      <p:ext uri="{BB962C8B-B14F-4D97-AF65-F5344CB8AC3E}">
        <p14:creationId xmlns:p14="http://schemas.microsoft.com/office/powerpoint/2010/main" val="2498368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r>
              <a:rPr lang="ko-KR" altLang="en-US" dirty="0" smtClean="0"/>
              <a:t>꿈을 꾸는 아이</a:t>
            </a:r>
            <a:r>
              <a:rPr lang="en-US" altLang="ko-KR" dirty="0" smtClean="0"/>
              <a:t>/ </a:t>
            </a:r>
            <a:r>
              <a:rPr lang="ko-KR" altLang="en-US" dirty="0" smtClean="0"/>
              <a:t>아이는 꿈을 꿔요</a:t>
            </a:r>
            <a:endParaRPr lang="en-US" altLang="ko-KR" dirty="0" smtClean="0"/>
          </a:p>
          <a:p>
            <a:r>
              <a:rPr lang="en-US" altLang="ko-KR" dirty="0"/>
              <a:t>s1,s2s1,s2 </a:t>
            </a:r>
            <a:r>
              <a:rPr lang="ko-KR" altLang="en-US" dirty="0"/>
              <a:t>에 대하여 </a:t>
            </a:r>
            <a:r>
              <a:rPr lang="en-US" altLang="ko-KR" dirty="0" err="1"/>
              <a:t>str.split</a:t>
            </a:r>
            <a:r>
              <a:rPr lang="en-US" altLang="ko-KR" dirty="0"/>
              <a:t>() </a:t>
            </a:r>
            <a:r>
              <a:rPr lang="ko-KR" altLang="en-US" dirty="0"/>
              <a:t>을 함으로써 </a:t>
            </a:r>
            <a:r>
              <a:rPr lang="en-US" altLang="ko-KR" dirty="0"/>
              <a:t>list of </a:t>
            </a:r>
            <a:r>
              <a:rPr lang="en-US" altLang="ko-KR" dirty="0" err="1"/>
              <a:t>str</a:t>
            </a:r>
            <a:r>
              <a:rPr lang="en-US" altLang="ko-KR" dirty="0"/>
              <a:t> </a:t>
            </a:r>
            <a:r>
              <a:rPr lang="ko-KR" altLang="en-US" dirty="0"/>
              <a:t>이 되도록 입력하면 어절 단위로 거리가 </a:t>
            </a:r>
            <a:r>
              <a:rPr lang="ko-KR" altLang="en-US" dirty="0" smtClean="0"/>
              <a:t>계산</a:t>
            </a:r>
            <a:endParaRPr lang="en-US" altLang="ko-KR" dirty="0" smtClean="0"/>
          </a:p>
          <a:p>
            <a:r>
              <a:rPr lang="ko-KR" altLang="en-US" dirty="0"/>
              <a:t>그 결과 어절 단위에서 세 번의 수정으로 두 </a:t>
            </a:r>
            <a:r>
              <a:rPr lang="en-US" altLang="ko-KR" dirty="0"/>
              <a:t>string </a:t>
            </a:r>
            <a:r>
              <a:rPr lang="ko-KR" altLang="en-US" dirty="0"/>
              <a:t>이 </a:t>
            </a:r>
            <a:r>
              <a:rPr lang="ko-KR" altLang="en-US" dirty="0" smtClean="0"/>
              <a:t>변환</a:t>
            </a:r>
            <a:endParaRPr lang="en-US" altLang="ko-KR" dirty="0"/>
          </a:p>
          <a:p>
            <a:pPr marL="114300" indent="0">
              <a:buNone/>
            </a:pPr>
            <a:r>
              <a:rPr lang="ko-KR" altLang="en-US" dirty="0"/>
              <a:t/>
            </a:r>
            <a:br>
              <a:rPr lang="ko-KR" altLang="en-US" dirty="0"/>
            </a:br>
            <a:endParaRPr dirty="0"/>
          </a:p>
        </p:txBody>
      </p:sp>
    </p:spTree>
    <p:extLst>
      <p:ext uri="{BB962C8B-B14F-4D97-AF65-F5344CB8AC3E}">
        <p14:creationId xmlns:p14="http://schemas.microsoft.com/office/powerpoint/2010/main" val="2661722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r>
              <a:rPr lang="ko-KR" altLang="en-US" dirty="0" smtClean="0"/>
              <a:t>아이쿠</a:t>
            </a:r>
            <a:r>
              <a:rPr lang="en-US" altLang="ko-KR" dirty="0" smtClean="0"/>
              <a:t>/</a:t>
            </a:r>
            <a:r>
              <a:rPr lang="ko-KR" altLang="en-US" dirty="0" err="1" smtClean="0"/>
              <a:t>아이쿵</a:t>
            </a:r>
            <a:endParaRPr lang="en-US" altLang="ko-KR" dirty="0" smtClean="0"/>
          </a:p>
          <a:p>
            <a:r>
              <a:rPr lang="ko-KR" altLang="en-US" dirty="0"/>
              <a:t> ‘</a:t>
            </a:r>
            <a:r>
              <a:rPr lang="ko-KR" altLang="en-US" dirty="0" err="1"/>
              <a:t>쿠</a:t>
            </a:r>
            <a:r>
              <a:rPr lang="ko-KR" altLang="en-US" dirty="0"/>
              <a:t>’와 ‘쿵’이 초</a:t>
            </a:r>
            <a:r>
              <a:rPr lang="en-US" altLang="ko-KR" dirty="0"/>
              <a:t>/</a:t>
            </a:r>
            <a:r>
              <a:rPr lang="ko-KR" altLang="en-US" dirty="0"/>
              <a:t>중</a:t>
            </a:r>
            <a:r>
              <a:rPr lang="en-US" altLang="ko-KR" dirty="0"/>
              <a:t>/</a:t>
            </a:r>
            <a:r>
              <a:rPr lang="ko-KR" altLang="en-US" dirty="0"/>
              <a:t>종성 중 종성만 다르니 그 거리를 </a:t>
            </a:r>
            <a:r>
              <a:rPr lang="en-US" altLang="ko-KR" dirty="0"/>
              <a:t>1/3 </a:t>
            </a:r>
            <a:r>
              <a:rPr lang="ko-KR" altLang="en-US" dirty="0"/>
              <a:t>으로 </a:t>
            </a:r>
            <a:r>
              <a:rPr lang="ko-KR" altLang="en-US" dirty="0" smtClean="0"/>
              <a:t>정의</a:t>
            </a:r>
            <a:endParaRPr lang="en-US" altLang="ko-KR" dirty="0" smtClean="0"/>
          </a:p>
          <a:p>
            <a:r>
              <a:rPr lang="en-US" dirty="0" smtClean="0"/>
              <a:t>Encoding-</a:t>
            </a:r>
            <a:r>
              <a:rPr lang="ko-KR" altLang="en-US" dirty="0" smtClean="0"/>
              <a:t>각 글자 고유아이디</a:t>
            </a:r>
            <a:endParaRPr lang="en-US" altLang="ko-KR" dirty="0" smtClean="0"/>
          </a:p>
          <a:p>
            <a:r>
              <a:rPr lang="en-US" altLang="ko-KR" dirty="0"/>
              <a:t>Python </a:t>
            </a:r>
            <a:r>
              <a:rPr lang="ko-KR" altLang="en-US" dirty="0"/>
              <a:t>에서 글자를 아이디로 변형하기 위해서는 </a:t>
            </a:r>
            <a:r>
              <a:rPr lang="en-US" altLang="ko-KR" dirty="0" err="1"/>
              <a:t>ord</a:t>
            </a:r>
            <a:r>
              <a:rPr lang="en-US" altLang="ko-KR" dirty="0"/>
              <a:t> </a:t>
            </a:r>
            <a:r>
              <a:rPr lang="ko-KR" altLang="en-US" dirty="0"/>
              <a:t>함수를 이용</a:t>
            </a:r>
            <a:endParaRPr dirty="0"/>
          </a:p>
        </p:txBody>
      </p:sp>
    </p:spTree>
    <p:extLst>
      <p:ext uri="{BB962C8B-B14F-4D97-AF65-F5344CB8AC3E}">
        <p14:creationId xmlns:p14="http://schemas.microsoft.com/office/powerpoint/2010/main" val="2248902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Matching</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examine pairs </a:t>
            </a:r>
            <a:r>
              <a:rPr lang="en-US" dirty="0" smtClean="0"/>
              <a:t>of records </a:t>
            </a:r>
            <a:r>
              <a:rPr lang="en-US" dirty="0"/>
              <a:t>and make a prediction as to whether they correspond to </a:t>
            </a:r>
            <a:r>
              <a:rPr lang="en-US" dirty="0" smtClean="0"/>
              <a:t>the same </a:t>
            </a:r>
            <a:r>
              <a:rPr lang="en-US" dirty="0"/>
              <a:t>underlying entity</a:t>
            </a:r>
            <a:r>
              <a:rPr lang="en-US" dirty="0" smtClean="0"/>
              <a:t>.</a:t>
            </a:r>
          </a:p>
          <a:p>
            <a:pPr lvl="1"/>
            <a:r>
              <a:rPr lang="en-US" dirty="0" smtClean="0"/>
              <a:t>Core of </a:t>
            </a:r>
            <a:r>
              <a:rPr lang="en-US" dirty="0"/>
              <a:t>every record linkage algorithm is a function that compares </a:t>
            </a:r>
            <a:r>
              <a:rPr lang="en-US" dirty="0" smtClean="0"/>
              <a:t>two records </a:t>
            </a:r>
            <a:r>
              <a:rPr lang="en-US" dirty="0"/>
              <a:t>and outputs a “score</a:t>
            </a:r>
            <a:r>
              <a:rPr lang="en-US" dirty="0" smtClean="0"/>
              <a:t>”</a:t>
            </a:r>
          </a:p>
          <a:p>
            <a:pPr lvl="1"/>
            <a:r>
              <a:rPr lang="en-US" dirty="0"/>
              <a:t>quantiﬁes the similarity </a:t>
            </a:r>
            <a:r>
              <a:rPr lang="en-US" dirty="0" smtClean="0"/>
              <a:t>between those records</a:t>
            </a:r>
          </a:p>
          <a:p>
            <a:pPr lvl="1"/>
            <a:r>
              <a:rPr lang="en-US" dirty="0"/>
              <a:t>Mathematically, the match score is a function of </a:t>
            </a:r>
            <a:r>
              <a:rPr lang="en-US" dirty="0" smtClean="0"/>
              <a:t>the output </a:t>
            </a:r>
            <a:r>
              <a:rPr lang="en-US" dirty="0"/>
              <a:t>from individual ﬁeld comparisons: agreement in the </a:t>
            </a:r>
            <a:r>
              <a:rPr lang="en-US" dirty="0" smtClean="0"/>
              <a:t>ﬁrst name </a:t>
            </a:r>
            <a:r>
              <a:rPr lang="en-US" dirty="0"/>
              <a:t>ﬁeld, agreement in the last name ﬁeld, </a:t>
            </a:r>
            <a:r>
              <a:rPr lang="en-US" dirty="0" err="1" smtClean="0"/>
              <a:t>etc</a:t>
            </a:r>
            <a:endParaRPr lang="en-US" dirty="0" smtClean="0"/>
          </a:p>
          <a:p>
            <a:pPr lvl="1"/>
            <a:endParaRPr lang="en-US" dirty="0" smtClean="0"/>
          </a:p>
          <a:p>
            <a:r>
              <a:rPr lang="en-US" dirty="0" smtClean="0"/>
              <a:t>Nearest-neighbor </a:t>
            </a:r>
            <a:r>
              <a:rPr lang="en-US" dirty="0"/>
              <a:t>matching, regression-based matching, </a:t>
            </a:r>
            <a:r>
              <a:rPr lang="en-US" dirty="0" smtClean="0"/>
              <a:t>and propensity </a:t>
            </a:r>
            <a:r>
              <a:rPr lang="en-US" dirty="0"/>
              <a:t>score matching</a:t>
            </a:r>
            <a:endParaRPr dirty="0"/>
          </a:p>
        </p:txBody>
      </p:sp>
    </p:spTree>
    <p:extLst>
      <p:ext uri="{BB962C8B-B14F-4D97-AF65-F5344CB8AC3E}">
        <p14:creationId xmlns:p14="http://schemas.microsoft.com/office/powerpoint/2010/main" val="2503495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err="1" smtClean="0"/>
              <a:t>FuzzyWuzzy</a:t>
            </a:r>
            <a:endParaRPr lang="en-US" dirty="0" smtClean="0"/>
          </a:p>
          <a:p>
            <a:pPr lvl="1"/>
            <a:r>
              <a:rPr lang="en-US" dirty="0"/>
              <a:t>The concept of fuzzy matching is to calculate similarity between any two given </a:t>
            </a:r>
            <a:r>
              <a:rPr lang="en-US" dirty="0" smtClean="0"/>
              <a:t>strings</a:t>
            </a:r>
          </a:p>
          <a:p>
            <a:pPr lvl="1"/>
            <a:r>
              <a:rPr lang="en-US" dirty="0" err="1"/>
              <a:t>fuzzywuzzy</a:t>
            </a:r>
            <a:r>
              <a:rPr lang="en-US" dirty="0"/>
              <a:t> is an inbuilt package you find inside python which has certain functions in it which does all this calculation</a:t>
            </a:r>
            <a:endParaRPr lang="en-US" altLang="ko-KR" dirty="0" smtClean="0"/>
          </a:p>
          <a:p>
            <a:pPr marL="114300" indent="0">
              <a:buNone/>
            </a:pPr>
            <a:endParaRPr dirty="0"/>
          </a:p>
        </p:txBody>
      </p:sp>
    </p:spTree>
    <p:extLst>
      <p:ext uri="{BB962C8B-B14F-4D97-AF65-F5344CB8AC3E}">
        <p14:creationId xmlns:p14="http://schemas.microsoft.com/office/powerpoint/2010/main" val="3127981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err="1" smtClean="0"/>
              <a:t>FuzzyWuzzy</a:t>
            </a:r>
            <a:endParaRPr lang="en-US" dirty="0" smtClean="0"/>
          </a:p>
          <a:p>
            <a:pPr lvl="1"/>
            <a:r>
              <a:rPr lang="en-US" dirty="0" err="1"/>
              <a:t>fuzz.ratio</a:t>
            </a:r>
            <a:r>
              <a:rPr lang="en-US" dirty="0"/>
              <a:t>()</a:t>
            </a:r>
          </a:p>
          <a:p>
            <a:pPr lvl="1"/>
            <a:r>
              <a:rPr lang="en-US" dirty="0" err="1"/>
              <a:t>fuzz.partial_ratio</a:t>
            </a:r>
            <a:r>
              <a:rPr lang="en-US" dirty="0"/>
              <a:t>()</a:t>
            </a:r>
          </a:p>
          <a:p>
            <a:pPr lvl="1"/>
            <a:r>
              <a:rPr lang="en-US" dirty="0" err="1"/>
              <a:t>fuzz.token_sort_ratio</a:t>
            </a:r>
            <a:r>
              <a:rPr lang="en-US" dirty="0"/>
              <a:t>()</a:t>
            </a:r>
          </a:p>
          <a:p>
            <a:pPr lvl="1"/>
            <a:r>
              <a:rPr lang="en-US" dirty="0" err="1"/>
              <a:t>fuzz.token_set_ration</a:t>
            </a:r>
            <a:r>
              <a:rPr lang="en-US" dirty="0"/>
              <a:t>()</a:t>
            </a:r>
          </a:p>
          <a:p>
            <a:pPr marL="114300" indent="0">
              <a:buNone/>
            </a:pPr>
            <a:endParaRPr dirty="0"/>
          </a:p>
        </p:txBody>
      </p:sp>
    </p:spTree>
    <p:extLst>
      <p:ext uri="{BB962C8B-B14F-4D97-AF65-F5344CB8AC3E}">
        <p14:creationId xmlns:p14="http://schemas.microsoft.com/office/powerpoint/2010/main" val="3444843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err="1" smtClean="0"/>
              <a:t>FuzzyWuzzy</a:t>
            </a:r>
            <a:endParaRPr lang="en-US" dirty="0" smtClean="0"/>
          </a:p>
          <a:p>
            <a:pPr lvl="1"/>
            <a:r>
              <a:rPr lang="en-US" dirty="0"/>
              <a:t>from </a:t>
            </a:r>
            <a:r>
              <a:rPr lang="en-US" dirty="0" err="1"/>
              <a:t>fuzzywuzzy</a:t>
            </a:r>
            <a:r>
              <a:rPr lang="en-US" dirty="0"/>
              <a:t> import fuzz</a:t>
            </a:r>
            <a:r>
              <a:rPr lang="en-US" dirty="0"/>
              <a:t/>
            </a:r>
            <a:br>
              <a:rPr lang="en-US" dirty="0"/>
            </a:br>
            <a:r>
              <a:rPr lang="en-US" dirty="0" err="1"/>
              <a:t>fuzz.ratio</a:t>
            </a:r>
            <a:r>
              <a:rPr lang="en-US" dirty="0"/>
              <a:t>('My name is </a:t>
            </a:r>
            <a:r>
              <a:rPr lang="en-US" dirty="0" err="1"/>
              <a:t>Sreemanta</a:t>
            </a:r>
            <a:r>
              <a:rPr lang="en-US" dirty="0"/>
              <a:t>','My name is </a:t>
            </a:r>
            <a:r>
              <a:rPr lang="en-US" dirty="0" err="1"/>
              <a:t>Sreemanta</a:t>
            </a:r>
            <a:r>
              <a:rPr lang="en-US" dirty="0"/>
              <a:t> Kesh</a:t>
            </a:r>
            <a:r>
              <a:rPr lang="en-US" dirty="0" smtClean="0"/>
              <a:t>')</a:t>
            </a:r>
          </a:p>
          <a:p>
            <a:pPr lvl="1"/>
            <a:r>
              <a:rPr lang="en-US" i="1" dirty="0"/>
              <a:t>Output : 89</a:t>
            </a:r>
            <a:endParaRPr dirty="0"/>
          </a:p>
        </p:txBody>
      </p:sp>
    </p:spTree>
    <p:extLst>
      <p:ext uri="{BB962C8B-B14F-4D97-AF65-F5344CB8AC3E}">
        <p14:creationId xmlns:p14="http://schemas.microsoft.com/office/powerpoint/2010/main" val="3137583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err="1" smtClean="0"/>
              <a:t>FuzzyWuzzy</a:t>
            </a:r>
            <a:endParaRPr lang="en-US" dirty="0" smtClean="0"/>
          </a:p>
          <a:p>
            <a:pPr lvl="1"/>
            <a:r>
              <a:rPr lang="en-US" dirty="0"/>
              <a:t>print(</a:t>
            </a:r>
            <a:r>
              <a:rPr lang="en-US" dirty="0" err="1"/>
              <a:t>fuzz.ratio</a:t>
            </a:r>
            <a:r>
              <a:rPr lang="en-US" dirty="0"/>
              <a:t>('My name is </a:t>
            </a:r>
            <a:r>
              <a:rPr lang="en-US" dirty="0" err="1"/>
              <a:t>Sreemanta</a:t>
            </a:r>
            <a:r>
              <a:rPr lang="en-US" dirty="0"/>
              <a:t>','My name is </a:t>
            </a:r>
            <a:r>
              <a:rPr lang="en-US" dirty="0" err="1"/>
              <a:t>Sreemanta</a:t>
            </a:r>
            <a:r>
              <a:rPr lang="en-US" dirty="0"/>
              <a:t> '))</a:t>
            </a:r>
            <a:r>
              <a:rPr lang="en-US" dirty="0"/>
              <a:t/>
            </a:r>
            <a:br>
              <a:rPr lang="en-US" dirty="0"/>
            </a:br>
            <a:r>
              <a:rPr lang="en-US" dirty="0"/>
              <a:t>print(</a:t>
            </a:r>
            <a:r>
              <a:rPr lang="en-US" dirty="0" err="1"/>
              <a:t>fuzz.ratio</a:t>
            </a:r>
            <a:r>
              <a:rPr lang="en-US" dirty="0"/>
              <a:t>('My name is </a:t>
            </a:r>
            <a:r>
              <a:rPr lang="en-US" dirty="0" err="1"/>
              <a:t>Sreemanta</a:t>
            </a:r>
            <a:r>
              <a:rPr lang="en-US" dirty="0"/>
              <a:t>','My name is </a:t>
            </a:r>
            <a:r>
              <a:rPr lang="en-US" dirty="0" err="1"/>
              <a:t>Sreemanta</a:t>
            </a:r>
            <a:r>
              <a:rPr lang="en-US" dirty="0" smtClean="0"/>
              <a:t>'))</a:t>
            </a:r>
          </a:p>
          <a:p>
            <a:pPr lvl="1"/>
            <a:r>
              <a:rPr lang="en-US" i="1" dirty="0" smtClean="0"/>
              <a:t>Output </a:t>
            </a:r>
            <a:r>
              <a:rPr lang="en-US" i="1" dirty="0"/>
              <a:t>: </a:t>
            </a:r>
            <a:r>
              <a:rPr lang="en-US" i="1" dirty="0" smtClean="0"/>
              <a:t>98/100</a:t>
            </a:r>
            <a:endParaRPr dirty="0"/>
          </a:p>
        </p:txBody>
      </p:sp>
    </p:spTree>
    <p:extLst>
      <p:ext uri="{BB962C8B-B14F-4D97-AF65-F5344CB8AC3E}">
        <p14:creationId xmlns:p14="http://schemas.microsoft.com/office/powerpoint/2010/main" val="26923895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err="1" smtClean="0"/>
              <a:t>FuzzyWuzzy</a:t>
            </a:r>
            <a:endParaRPr lang="en-US" dirty="0" smtClean="0"/>
          </a:p>
          <a:p>
            <a:pPr lvl="1"/>
            <a:r>
              <a:rPr lang="en-US" dirty="0"/>
              <a:t>print(</a:t>
            </a:r>
            <a:r>
              <a:rPr lang="en-US" dirty="0" err="1"/>
              <a:t>fuzz.partial_ratio</a:t>
            </a:r>
            <a:r>
              <a:rPr lang="en-US" dirty="0"/>
              <a:t>('My name is </a:t>
            </a:r>
            <a:r>
              <a:rPr lang="en-US" dirty="0" err="1"/>
              <a:t>Sreemanta</a:t>
            </a:r>
            <a:r>
              <a:rPr lang="en-US" dirty="0"/>
              <a:t>','My name is </a:t>
            </a:r>
            <a:r>
              <a:rPr lang="en-US" dirty="0" err="1"/>
              <a:t>Sreemanta</a:t>
            </a:r>
            <a:r>
              <a:rPr lang="en-US" dirty="0"/>
              <a:t> Kesh'))</a:t>
            </a:r>
            <a:r>
              <a:rPr lang="en-US" dirty="0"/>
              <a:t/>
            </a:r>
            <a:br>
              <a:rPr lang="en-US" dirty="0"/>
            </a:br>
            <a:r>
              <a:rPr lang="en-US" dirty="0"/>
              <a:t>print(</a:t>
            </a:r>
            <a:r>
              <a:rPr lang="en-US" dirty="0" err="1"/>
              <a:t>fuzz.partial_ratio</a:t>
            </a:r>
            <a:r>
              <a:rPr lang="en-US" dirty="0"/>
              <a:t>('My name is </a:t>
            </a:r>
            <a:r>
              <a:rPr lang="en-US" dirty="0" err="1"/>
              <a:t>Sreemanta</a:t>
            </a:r>
            <a:r>
              <a:rPr lang="en-US" dirty="0"/>
              <a:t>','My name is </a:t>
            </a:r>
            <a:r>
              <a:rPr lang="en-US" dirty="0" err="1"/>
              <a:t>Sreemanta</a:t>
            </a:r>
            <a:r>
              <a:rPr lang="en-US" dirty="0"/>
              <a:t> </a:t>
            </a:r>
            <a:r>
              <a:rPr lang="en-US" dirty="0" smtClean="0"/>
              <a:t>'))</a:t>
            </a:r>
          </a:p>
          <a:p>
            <a:pPr lvl="1"/>
            <a:r>
              <a:rPr lang="en-US" i="1" dirty="0" smtClean="0"/>
              <a:t>Output </a:t>
            </a:r>
            <a:r>
              <a:rPr lang="en-US" i="1" dirty="0"/>
              <a:t>: </a:t>
            </a:r>
            <a:r>
              <a:rPr lang="en-US" i="1" dirty="0" smtClean="0"/>
              <a:t>100/100</a:t>
            </a:r>
          </a:p>
          <a:p>
            <a:pPr lvl="1"/>
            <a:r>
              <a:rPr lang="en-US" dirty="0" err="1"/>
              <a:t>partial_ratio</a:t>
            </a:r>
            <a:r>
              <a:rPr lang="en-US" dirty="0"/>
              <a:t>() is just checking if either of the string is a sub string of the </a:t>
            </a:r>
            <a:r>
              <a:rPr lang="en-US" dirty="0" smtClean="0"/>
              <a:t>other</a:t>
            </a:r>
          </a:p>
          <a:p>
            <a:pPr lvl="1"/>
            <a:r>
              <a:rPr lang="en-US" altLang="en-US" dirty="0" err="1">
                <a:solidFill>
                  <a:srgbClr val="292929"/>
                </a:solidFill>
                <a:latin typeface="Arial Unicode MS" panose="020B0604020202020204" pitchFamily="50" charset="-127"/>
                <a:ea typeface="Menlo"/>
              </a:rPr>
              <a:t>fuzz.partial_ratio</a:t>
            </a:r>
            <a:r>
              <a:rPr lang="en-US" altLang="en-US" dirty="0">
                <a:solidFill>
                  <a:srgbClr val="292929"/>
                </a:solidFill>
                <a:latin typeface="Arial Unicode MS" panose="020B0604020202020204" pitchFamily="50" charset="-127"/>
                <a:ea typeface="Menlo"/>
              </a:rPr>
              <a:t>('New York </a:t>
            </a:r>
            <a:r>
              <a:rPr lang="en-US" altLang="en-US" dirty="0" err="1">
                <a:solidFill>
                  <a:srgbClr val="292929"/>
                </a:solidFill>
                <a:latin typeface="Arial Unicode MS" panose="020B0604020202020204" pitchFamily="50" charset="-127"/>
                <a:ea typeface="Menlo"/>
              </a:rPr>
              <a:t>City','New</a:t>
            </a:r>
            <a:r>
              <a:rPr lang="en-US" altLang="en-US" dirty="0">
                <a:solidFill>
                  <a:srgbClr val="292929"/>
                </a:solidFill>
                <a:latin typeface="Arial Unicode MS" panose="020B0604020202020204" pitchFamily="50" charset="-127"/>
                <a:ea typeface="Menlo"/>
              </a:rPr>
              <a:t> York')</a:t>
            </a:r>
            <a:r>
              <a:rPr lang="en-US" altLang="en-US" sz="800" dirty="0"/>
              <a:t/>
            </a:r>
            <a:br>
              <a:rPr lang="en-US" altLang="en-US" sz="800" dirty="0"/>
            </a:br>
            <a:endParaRPr lang="en-US" altLang="en-US" sz="2800" dirty="0">
              <a:latin typeface="Arial" panose="020B0604020202020204" pitchFamily="34" charset="0"/>
            </a:endParaRPr>
          </a:p>
          <a:p>
            <a:pPr marL="596900" lvl="1" indent="0">
              <a:buNone/>
            </a:pPr>
            <a:endParaRPr dirty="0"/>
          </a:p>
        </p:txBody>
      </p:sp>
      <p:sp>
        <p:nvSpPr>
          <p:cNvPr id="4" name="Rectangle 3"/>
          <p:cNvSpPr>
            <a:spLocks noChangeArrowheads="1"/>
          </p:cNvSpPr>
          <p:nvPr/>
        </p:nvSpPr>
        <p:spPr bwMode="auto">
          <a:xfrm>
            <a:off x="0" y="-71752"/>
            <a:ext cx="65" cy="60070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2057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341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err="1" smtClean="0"/>
              <a:t>FuzzyWuzzy</a:t>
            </a:r>
            <a:endParaRPr lang="en-US" dirty="0" smtClean="0"/>
          </a:p>
          <a:p>
            <a:pPr lvl="1"/>
            <a:r>
              <a:rPr lang="en-US" dirty="0" err="1"/>
              <a:t>fuzz.token_sort_ratio</a:t>
            </a:r>
            <a:r>
              <a:rPr lang="en-US" dirty="0"/>
              <a:t>('My name is </a:t>
            </a:r>
            <a:r>
              <a:rPr lang="en-US" dirty="0" err="1"/>
              <a:t>Sreemanta</a:t>
            </a:r>
            <a:r>
              <a:rPr lang="en-US" dirty="0"/>
              <a:t>','</a:t>
            </a:r>
            <a:r>
              <a:rPr lang="en-US" dirty="0" err="1"/>
              <a:t>Sreemanta</a:t>
            </a:r>
            <a:r>
              <a:rPr lang="en-US" dirty="0"/>
              <a:t> name is My </a:t>
            </a:r>
            <a:r>
              <a:rPr lang="en-US" dirty="0" smtClean="0"/>
              <a:t>')</a:t>
            </a:r>
          </a:p>
          <a:p>
            <a:pPr lvl="1"/>
            <a:r>
              <a:rPr lang="en-US" i="1" dirty="0" smtClean="0"/>
              <a:t>Output </a:t>
            </a:r>
            <a:r>
              <a:rPr lang="en-US" i="1" dirty="0"/>
              <a:t>: </a:t>
            </a:r>
            <a:r>
              <a:rPr lang="en-US" i="1" dirty="0" smtClean="0"/>
              <a:t>100</a:t>
            </a:r>
          </a:p>
          <a:p>
            <a:pPr lvl="1"/>
            <a:r>
              <a:rPr lang="en-US" dirty="0" err="1"/>
              <a:t>fuzz.token_sort_ratio</a:t>
            </a:r>
            <a:r>
              <a:rPr lang="en-US" dirty="0"/>
              <a:t>('My name is </a:t>
            </a:r>
            <a:r>
              <a:rPr lang="en-US" dirty="0" err="1"/>
              <a:t>Sreemanta</a:t>
            </a:r>
            <a:r>
              <a:rPr lang="en-US" dirty="0"/>
              <a:t>','</a:t>
            </a:r>
            <a:r>
              <a:rPr lang="en-US" dirty="0" err="1"/>
              <a:t>sreemanta</a:t>
            </a:r>
            <a:r>
              <a:rPr lang="en-US" dirty="0"/>
              <a:t> name is My ** </a:t>
            </a:r>
            <a:r>
              <a:rPr lang="en-US" dirty="0" smtClean="0"/>
              <a:t>')</a:t>
            </a:r>
          </a:p>
          <a:p>
            <a:pPr lvl="1"/>
            <a:r>
              <a:rPr lang="en-US" i="1" dirty="0"/>
              <a:t>Output : 100</a:t>
            </a:r>
          </a:p>
          <a:p>
            <a:r>
              <a:rPr lang="en-US" dirty="0"/>
              <a:t>Order of the words does not matter.</a:t>
            </a:r>
          </a:p>
          <a:p>
            <a:r>
              <a:rPr lang="en-US" dirty="0"/>
              <a:t>It also ignores punctuation.</a:t>
            </a:r>
          </a:p>
          <a:p>
            <a:pPr marL="596900" lvl="1" indent="0">
              <a:buNone/>
            </a:pPr>
            <a:r>
              <a:rPr lang="en-US" altLang="en-US" sz="800" dirty="0"/>
              <a:t/>
            </a:r>
            <a:br>
              <a:rPr lang="en-US" altLang="en-US" sz="800" dirty="0"/>
            </a:br>
            <a:endParaRPr lang="en-US" altLang="en-US" sz="2800" dirty="0">
              <a:latin typeface="Arial" panose="020B0604020202020204" pitchFamily="34" charset="0"/>
            </a:endParaRPr>
          </a:p>
          <a:p>
            <a:pPr marL="596900" lvl="1" indent="0">
              <a:buNone/>
            </a:pPr>
            <a:endParaRPr dirty="0"/>
          </a:p>
        </p:txBody>
      </p:sp>
      <p:sp>
        <p:nvSpPr>
          <p:cNvPr id="4" name="Rectangle 3"/>
          <p:cNvSpPr>
            <a:spLocks noChangeArrowheads="1"/>
          </p:cNvSpPr>
          <p:nvPr/>
        </p:nvSpPr>
        <p:spPr bwMode="auto">
          <a:xfrm>
            <a:off x="0" y="-71752"/>
            <a:ext cx="65" cy="60070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2057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4351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err="1" smtClean="0"/>
              <a:t>FuzzyWuzzy</a:t>
            </a:r>
            <a:endParaRPr lang="en-US" dirty="0" smtClean="0"/>
          </a:p>
          <a:p>
            <a:pPr lvl="1"/>
            <a:r>
              <a:rPr lang="en-US" dirty="0"/>
              <a:t>print(</a:t>
            </a:r>
            <a:r>
              <a:rPr lang="en-US" dirty="0" err="1"/>
              <a:t>fuzz.token_sort_ratio</a:t>
            </a:r>
            <a:r>
              <a:rPr lang="en-US" dirty="0"/>
              <a:t>('My name is </a:t>
            </a:r>
            <a:r>
              <a:rPr lang="en-US" dirty="0" err="1"/>
              <a:t>Sreemanta</a:t>
            </a:r>
            <a:r>
              <a:rPr lang="en-US" dirty="0"/>
              <a:t>','</a:t>
            </a:r>
            <a:r>
              <a:rPr lang="en-US" dirty="0" err="1"/>
              <a:t>Sreemanta</a:t>
            </a:r>
            <a:r>
              <a:rPr lang="en-US" dirty="0"/>
              <a:t> name is My Kesh </a:t>
            </a:r>
            <a:r>
              <a:rPr lang="en-US" dirty="0" smtClean="0"/>
              <a:t>'))</a:t>
            </a:r>
          </a:p>
          <a:p>
            <a:pPr lvl="1"/>
            <a:r>
              <a:rPr lang="en-US" i="1" dirty="0"/>
              <a:t>Output : 89</a:t>
            </a:r>
            <a:r>
              <a:rPr lang="en-US" dirty="0"/>
              <a:t/>
            </a:r>
            <a:br>
              <a:rPr lang="en-US" dirty="0"/>
            </a:br>
            <a:r>
              <a:rPr lang="en-US" dirty="0"/>
              <a:t>print(</a:t>
            </a:r>
            <a:r>
              <a:rPr lang="en-US" dirty="0" err="1"/>
              <a:t>fuzz.token_set_ratio</a:t>
            </a:r>
            <a:r>
              <a:rPr lang="en-US" dirty="0"/>
              <a:t>('My name is </a:t>
            </a:r>
            <a:r>
              <a:rPr lang="en-US" dirty="0" err="1"/>
              <a:t>Sreemanta</a:t>
            </a:r>
            <a:r>
              <a:rPr lang="en-US" dirty="0"/>
              <a:t>','</a:t>
            </a:r>
            <a:r>
              <a:rPr lang="en-US" dirty="0" err="1"/>
              <a:t>Sreemanta</a:t>
            </a:r>
            <a:r>
              <a:rPr lang="en-US" dirty="0"/>
              <a:t> name is My Kesh </a:t>
            </a:r>
            <a:r>
              <a:rPr lang="en-US" dirty="0" smtClean="0"/>
              <a:t>'))</a:t>
            </a:r>
          </a:p>
          <a:p>
            <a:pPr lvl="1"/>
            <a:r>
              <a:rPr lang="en-US" i="1" dirty="0"/>
              <a:t>Output : 100</a:t>
            </a:r>
            <a:endParaRPr lang="en-US" dirty="0" smtClean="0"/>
          </a:p>
          <a:p>
            <a:r>
              <a:rPr lang="en-US" dirty="0" err="1"/>
              <a:t>token_set_ratio</a:t>
            </a:r>
            <a:r>
              <a:rPr lang="en-US" dirty="0"/>
              <a:t>() takes a more flexible approach than </a:t>
            </a:r>
            <a:r>
              <a:rPr lang="en-US" dirty="0" err="1"/>
              <a:t>token_sort_ratio</a:t>
            </a:r>
            <a:r>
              <a:rPr lang="en-US" dirty="0" smtClean="0"/>
              <a:t>()</a:t>
            </a:r>
          </a:p>
          <a:p>
            <a:r>
              <a:rPr lang="en-US" dirty="0" smtClean="0"/>
              <a:t>sorting </a:t>
            </a:r>
            <a:r>
              <a:rPr lang="en-US" dirty="0"/>
              <a:t>and then pasting the tokens back together, </a:t>
            </a:r>
            <a:r>
              <a:rPr lang="en-US" dirty="0" err="1"/>
              <a:t>token_set_ratio</a:t>
            </a:r>
            <a:r>
              <a:rPr lang="en-US" dirty="0"/>
              <a:t> performs a set operation that takes out the common tokens (the intersection)</a:t>
            </a:r>
            <a:r>
              <a:rPr lang="en-US" altLang="en-US" sz="1100" dirty="0"/>
              <a:t/>
            </a:r>
            <a:br>
              <a:rPr lang="en-US" altLang="en-US" sz="1100" dirty="0"/>
            </a:br>
            <a:endParaRPr lang="en-US" altLang="en-US" sz="3100" dirty="0">
              <a:latin typeface="Arial" panose="020B0604020202020204" pitchFamily="34" charset="0"/>
            </a:endParaRPr>
          </a:p>
          <a:p>
            <a:pPr marL="596900" lvl="1" indent="0">
              <a:buNone/>
            </a:pPr>
            <a:endParaRPr dirty="0"/>
          </a:p>
        </p:txBody>
      </p:sp>
      <p:sp>
        <p:nvSpPr>
          <p:cNvPr id="4" name="Rectangle 3"/>
          <p:cNvSpPr>
            <a:spLocks noChangeArrowheads="1"/>
          </p:cNvSpPr>
          <p:nvPr/>
        </p:nvSpPr>
        <p:spPr bwMode="auto">
          <a:xfrm>
            <a:off x="0" y="-71752"/>
            <a:ext cx="65" cy="60070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2057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0618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Jaro</a:t>
            </a:r>
            <a:r>
              <a:rPr lang="en-US" dirty="0"/>
              <a:t>–Winkler distance</a:t>
            </a:r>
            <a:endParaRPr dirty="0"/>
          </a:p>
        </p:txBody>
      </p:sp>
      <p:sp>
        <p:nvSpPr>
          <p:cNvPr id="61" name="Google Shape;61;p14"/>
          <p:cNvSpPr txBox="1">
            <a:spLocks noGrp="1"/>
          </p:cNvSpPr>
          <p:nvPr>
            <p:ph type="body" idx="1"/>
          </p:nvPr>
        </p:nvSpPr>
        <p:spPr>
          <a:xfrm>
            <a:off x="311700" y="904280"/>
            <a:ext cx="8520600" cy="3416400"/>
          </a:xfrm>
          <a:prstGeom prst="rect">
            <a:avLst/>
          </a:prstGeom>
        </p:spPr>
        <p:txBody>
          <a:bodyPr spcFirstLastPara="1" wrap="square" lIns="91425" tIns="91425" rIns="91425" bIns="91425" anchor="t" anchorCtr="0">
            <a:noAutofit/>
          </a:bodyPr>
          <a:lstStyle/>
          <a:p>
            <a:pPr lvl="0"/>
            <a:r>
              <a:rPr lang="en-US" dirty="0" smtClean="0"/>
              <a:t>Words </a:t>
            </a:r>
            <a:r>
              <a:rPr lang="en-US" dirty="0"/>
              <a:t>with more characters in common will have a </a:t>
            </a:r>
            <a:r>
              <a:rPr lang="en-US" dirty="0" smtClean="0"/>
              <a:t>higher </a:t>
            </a:r>
            <a:r>
              <a:rPr lang="en-US" dirty="0" err="1" smtClean="0"/>
              <a:t>Jaro</a:t>
            </a:r>
            <a:r>
              <a:rPr lang="en-US" dirty="0" smtClean="0"/>
              <a:t>–Winkler </a:t>
            </a:r>
            <a:r>
              <a:rPr lang="en-US" dirty="0"/>
              <a:t>value than those with fewer characters in common</a:t>
            </a:r>
            <a:endParaRPr dirty="0"/>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1658983"/>
            <a:ext cx="5562600" cy="3484517"/>
          </a:xfrm>
          <a:prstGeom prst="rect">
            <a:avLst/>
          </a:prstGeom>
        </p:spPr>
      </p:pic>
    </p:spTree>
    <p:extLst>
      <p:ext uri="{BB962C8B-B14F-4D97-AF65-F5344CB8AC3E}">
        <p14:creationId xmlns:p14="http://schemas.microsoft.com/office/powerpoint/2010/main" val="364063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Jaro</a:t>
            </a:r>
            <a:r>
              <a:rPr lang="en-US" dirty="0"/>
              <a:t>–Winkler distance</a:t>
            </a:r>
            <a:endParaRPr dirty="0"/>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183" y="1017725"/>
            <a:ext cx="6858000" cy="4010025"/>
          </a:xfrm>
          <a:prstGeom prst="rect">
            <a:avLst/>
          </a:prstGeom>
        </p:spPr>
      </p:pic>
    </p:spTree>
    <p:extLst>
      <p:ext uri="{BB962C8B-B14F-4D97-AF65-F5344CB8AC3E}">
        <p14:creationId xmlns:p14="http://schemas.microsoft.com/office/powerpoint/2010/main" val="27027949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Record Linkage Algorithm</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smtClean="0"/>
              <a:t>After getting some inference data, what to do?</a:t>
            </a:r>
          </a:p>
          <a:p>
            <a:pPr lvl="1"/>
            <a:r>
              <a:rPr lang="en-US" dirty="0" smtClean="0"/>
              <a:t>rule-based</a:t>
            </a:r>
          </a:p>
          <a:p>
            <a:pPr lvl="1"/>
            <a:r>
              <a:rPr lang="en-US" dirty="0" smtClean="0"/>
              <a:t>Probabilistic</a:t>
            </a:r>
          </a:p>
          <a:p>
            <a:pPr lvl="1"/>
            <a:r>
              <a:rPr lang="en-US" dirty="0" smtClean="0"/>
              <a:t>machine </a:t>
            </a:r>
            <a:r>
              <a:rPr lang="en-US" dirty="0"/>
              <a:t>learning</a:t>
            </a:r>
            <a:endParaRPr dirty="0"/>
          </a:p>
        </p:txBody>
      </p:sp>
    </p:spTree>
    <p:extLst>
      <p:ext uri="{BB962C8B-B14F-4D97-AF65-F5344CB8AC3E}">
        <p14:creationId xmlns:p14="http://schemas.microsoft.com/office/powerpoint/2010/main" val="4102445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Matching</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Deterministic (also called exact)</a:t>
            </a:r>
          </a:p>
          <a:p>
            <a:pPr lvl="1"/>
            <a:r>
              <a:rPr lang="en-US" dirty="0"/>
              <a:t>Edited, unique identifiers available on all files</a:t>
            </a:r>
          </a:p>
          <a:p>
            <a:pPr lvl="1"/>
            <a:r>
              <a:rPr lang="en-US" dirty="0"/>
              <a:t>Examples: Social Security Numbers (after validation), Employer Identification Numbers (after validation)</a:t>
            </a:r>
          </a:p>
          <a:p>
            <a:r>
              <a:rPr lang="en-US" dirty="0"/>
              <a:t>Model-based</a:t>
            </a:r>
          </a:p>
          <a:p>
            <a:pPr lvl="1"/>
            <a:r>
              <a:rPr lang="en-US" dirty="0"/>
              <a:t>Comparison variables available on all files (list may be incomplete)</a:t>
            </a:r>
          </a:p>
          <a:p>
            <a:pPr lvl="1"/>
            <a:r>
              <a:rPr lang="en-US" dirty="0"/>
              <a:t>Examples: </a:t>
            </a:r>
            <a:r>
              <a:rPr lang="en-US" dirty="0" err="1"/>
              <a:t>Fellegi-Sunter</a:t>
            </a:r>
            <a:r>
              <a:rPr lang="en-US" dirty="0"/>
              <a:t> probabilistic record linkage, distance-based record linkage, posterior predictive models</a:t>
            </a:r>
          </a:p>
        </p:txBody>
      </p:sp>
    </p:spTree>
    <p:extLst>
      <p:ext uri="{BB962C8B-B14F-4D97-AF65-F5344CB8AC3E}">
        <p14:creationId xmlns:p14="http://schemas.microsoft.com/office/powerpoint/2010/main" val="3411924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Rule-based approaches</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smtClean="0"/>
              <a:t>Create </a:t>
            </a:r>
            <a:r>
              <a:rPr lang="en-US" dirty="0"/>
              <a:t>a set of ad </a:t>
            </a:r>
            <a:r>
              <a:rPr lang="en-US" dirty="0" smtClean="0"/>
              <a:t>hoc rules </a:t>
            </a:r>
            <a:r>
              <a:rPr lang="en-US" dirty="0"/>
              <a:t>that determine which pairs of records should be </a:t>
            </a:r>
            <a:r>
              <a:rPr lang="en-US" dirty="0" smtClean="0"/>
              <a:t>linked</a:t>
            </a:r>
          </a:p>
          <a:p>
            <a:pPr lvl="1"/>
            <a:r>
              <a:rPr lang="en-US" dirty="0"/>
              <a:t>the </a:t>
            </a:r>
            <a:r>
              <a:rPr lang="en-US" dirty="0" err="1"/>
              <a:t>Jaro</a:t>
            </a:r>
            <a:r>
              <a:rPr lang="en-US" dirty="0"/>
              <a:t>–Winkler comparison of ﬁrst names is greater than </a:t>
            </a:r>
            <a:r>
              <a:rPr lang="en-US" dirty="0" smtClean="0"/>
              <a:t>0.9</a:t>
            </a:r>
          </a:p>
          <a:p>
            <a:pPr lvl="1"/>
            <a:r>
              <a:rPr lang="en-US" dirty="0"/>
              <a:t>the </a:t>
            </a:r>
            <a:r>
              <a:rPr lang="en-US" dirty="0" err="1"/>
              <a:t>Jaro</a:t>
            </a:r>
            <a:r>
              <a:rPr lang="en-US" dirty="0"/>
              <a:t>–Winkler comparison of ﬁrst names is greater than </a:t>
            </a:r>
            <a:r>
              <a:rPr lang="en-US" dirty="0" smtClean="0"/>
              <a:t>0.9</a:t>
            </a:r>
          </a:p>
          <a:p>
            <a:pPr lvl="1"/>
            <a:r>
              <a:rPr lang="en-US" dirty="0"/>
              <a:t>the ﬁrst three digits of the year of birth are the </a:t>
            </a:r>
            <a:r>
              <a:rPr lang="en-US" dirty="0" smtClean="0"/>
              <a:t>same</a:t>
            </a:r>
            <a:endParaRPr lang="en-US" dirty="0"/>
          </a:p>
          <a:p>
            <a:pPr lvl="1"/>
            <a:endParaRPr lang="en-US" dirty="0" smtClean="0"/>
          </a:p>
          <a:p>
            <a:r>
              <a:rPr lang="en-US" dirty="0" smtClean="0"/>
              <a:t>Auxiliary ﬁeld</a:t>
            </a:r>
          </a:p>
          <a:p>
            <a:pPr lvl="1"/>
            <a:r>
              <a:rPr lang="en-US" dirty="0" smtClean="0"/>
              <a:t>Education in the first file and Occupation in the second file</a:t>
            </a:r>
          </a:p>
          <a:p>
            <a:pPr lvl="1"/>
            <a:r>
              <a:rPr lang="en-US" dirty="0" smtClean="0"/>
              <a:t>History </a:t>
            </a:r>
            <a:r>
              <a:rPr lang="en-US" dirty="0" smtClean="0"/>
              <a:t>Major </a:t>
            </a:r>
            <a:r>
              <a:rPr lang="en-US" dirty="0" smtClean="0"/>
              <a:t>vs Aero Space Engineer</a:t>
            </a:r>
            <a:endParaRPr dirty="0"/>
          </a:p>
        </p:txBody>
      </p:sp>
    </p:spTree>
    <p:extLst>
      <p:ext uri="{BB962C8B-B14F-4D97-AF65-F5344CB8AC3E}">
        <p14:creationId xmlns:p14="http://schemas.microsoft.com/office/powerpoint/2010/main" val="2657400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Rule-based approaches</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attractive if it produces a </a:t>
            </a:r>
            <a:r>
              <a:rPr lang="en-US" dirty="0" smtClean="0"/>
              <a:t>reasonable-looking set </a:t>
            </a:r>
            <a:r>
              <a:rPr lang="en-US" dirty="0"/>
              <a:t>of links from intuitive </a:t>
            </a:r>
            <a:r>
              <a:rPr lang="en-US" dirty="0" smtClean="0"/>
              <a:t>rules </a:t>
            </a:r>
          </a:p>
          <a:p>
            <a:pPr lvl="1"/>
            <a:r>
              <a:rPr lang="en-US" dirty="0"/>
              <a:t>number of rules grows it becomes harder to understand</a:t>
            </a:r>
            <a:endParaRPr lang="en-US" dirty="0" smtClean="0"/>
          </a:p>
          <a:p>
            <a:pPr lvl="1"/>
            <a:r>
              <a:rPr lang="en-US" dirty="0"/>
              <a:t>no notion of a threshold that can be increased </a:t>
            </a:r>
            <a:r>
              <a:rPr lang="en-US" dirty="0" smtClean="0"/>
              <a:t>or decreased </a:t>
            </a:r>
            <a:r>
              <a:rPr lang="en-US" dirty="0"/>
              <a:t>depending on the tolerance for false positive and </a:t>
            </a:r>
            <a:r>
              <a:rPr lang="en-US" dirty="0" smtClean="0"/>
              <a:t>false negative errors</a:t>
            </a:r>
            <a:endParaRPr dirty="0"/>
          </a:p>
        </p:txBody>
      </p:sp>
    </p:spTree>
    <p:extLst>
      <p:ext uri="{BB962C8B-B14F-4D97-AF65-F5344CB8AC3E}">
        <p14:creationId xmlns:p14="http://schemas.microsoft.com/office/powerpoint/2010/main" val="24472724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Probabilistic record linkage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err="1"/>
              <a:t>Fellegi</a:t>
            </a:r>
            <a:r>
              <a:rPr lang="en-US" dirty="0"/>
              <a:t>–</a:t>
            </a:r>
            <a:r>
              <a:rPr lang="en-US" dirty="0" err="1"/>
              <a:t>Sunter</a:t>
            </a:r>
            <a:r>
              <a:rPr lang="en-US" dirty="0"/>
              <a:t> </a:t>
            </a:r>
            <a:r>
              <a:rPr lang="en-US" dirty="0" smtClean="0"/>
              <a:t>algorithm</a:t>
            </a:r>
          </a:p>
          <a:p>
            <a:pPr lvl="0"/>
            <a:r>
              <a:rPr lang="en-US" dirty="0" smtClean="0"/>
              <a:t>From Now on, see </a:t>
            </a:r>
            <a:r>
              <a:rPr lang="en-US" dirty="0" err="1" smtClean="0"/>
              <a:t>problinkage</a:t>
            </a:r>
            <a:r>
              <a:rPr lang="en-US" dirty="0" smtClean="0"/>
              <a:t> slides</a:t>
            </a:r>
          </a:p>
          <a:p>
            <a:pPr lvl="0"/>
            <a:r>
              <a:rPr lang="en-US" dirty="0" smtClean="0"/>
              <a:t>Labor Static Data Reading</a:t>
            </a:r>
            <a:r>
              <a:rPr lang="en-US" dirty="0" smtClean="0"/>
              <a:t> </a:t>
            </a:r>
            <a:endParaRPr lang="en-US" dirty="0" smtClean="0"/>
          </a:p>
          <a:p>
            <a:pPr lvl="0"/>
            <a:endParaRPr lang="en-US" dirty="0"/>
          </a:p>
        </p:txBody>
      </p:sp>
    </p:spTree>
    <p:extLst>
      <p:ext uri="{BB962C8B-B14F-4D97-AF65-F5344CB8AC3E}">
        <p14:creationId xmlns:p14="http://schemas.microsoft.com/office/powerpoint/2010/main" val="34700298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Longitudinal Business Database</a:t>
            </a:r>
          </a:p>
        </p:txBody>
      </p:sp>
      <p:sp>
        <p:nvSpPr>
          <p:cNvPr id="2" name="Slide Number Placeholder 1"/>
          <p:cNvSpPr>
            <a:spLocks noGrp="1"/>
          </p:cNvSpPr>
          <p:nvPr>
            <p:ph type="sldNum" sz="quarter" idx="12"/>
          </p:nvPr>
        </p:nvSpPr>
        <p:spPr/>
        <p:txBody>
          <a:bodyPr/>
          <a:lstStyle/>
          <a:p>
            <a:fld id="{AAB63172-0737-4F58-AA61-0444E81086BA}" type="slidenum">
              <a:rPr lang="en-US" smtClean="0"/>
              <a:t>33</a:t>
            </a:fld>
            <a:endParaRPr lang="en-US" dirty="0"/>
          </a:p>
        </p:txBody>
      </p:sp>
      <p:graphicFrame>
        <p:nvGraphicFramePr>
          <p:cNvPr id="3" name="Table 2"/>
          <p:cNvGraphicFramePr>
            <a:graphicFrameLocks noGrp="1"/>
          </p:cNvGraphicFramePr>
          <p:nvPr>
            <p:extLst/>
          </p:nvPr>
        </p:nvGraphicFramePr>
        <p:xfrm>
          <a:off x="1562100" y="1657350"/>
          <a:ext cx="762000" cy="1946910"/>
        </p:xfrm>
        <a:graphic>
          <a:graphicData uri="http://schemas.openxmlformats.org/drawingml/2006/table">
            <a:tbl>
              <a:tblPr firstRow="1" bandRow="1">
                <a:tableStyleId>{5C22544A-7EE6-4342-B048-85BDC9FD1C3A}</a:tableStyleId>
              </a:tblPr>
              <a:tblGrid>
                <a:gridCol w="762000">
                  <a:extLst>
                    <a:ext uri="{9D8B030D-6E8A-4147-A177-3AD203B41FA5}">
                      <a16:colId xmlns="" xmlns:a16="http://schemas.microsoft.com/office/drawing/2014/main" val="20000"/>
                    </a:ext>
                  </a:extLst>
                </a:gridCol>
              </a:tblGrid>
              <a:tr h="278130">
                <a:tc>
                  <a:txBody>
                    <a:bodyPr/>
                    <a:lstStyle/>
                    <a:p>
                      <a:pPr algn="ctr"/>
                      <a:r>
                        <a:rPr lang="en-US" sz="1000" dirty="0"/>
                        <a:t>BR 1976</a:t>
                      </a:r>
                    </a:p>
                  </a:txBody>
                  <a:tcPr marL="68580" marR="68580" marT="34290" marB="34290"/>
                </a:tc>
                <a:extLst>
                  <a:ext uri="{0D108BD9-81ED-4DB2-BD59-A6C34878D82A}">
                    <a16:rowId xmlns="" xmlns:a16="http://schemas.microsoft.com/office/drawing/2014/main" val="10000"/>
                  </a:ext>
                </a:extLst>
              </a:tr>
              <a:tr h="278130">
                <a:tc>
                  <a:txBody>
                    <a:bodyPr/>
                    <a:lstStyle/>
                    <a:p>
                      <a:pPr algn="ctr"/>
                      <a:r>
                        <a:rPr lang="en-US" sz="1000" dirty="0"/>
                        <a:t>X</a:t>
                      </a:r>
                      <a:r>
                        <a:rPr lang="en-US" sz="1000" baseline="-25000" dirty="0"/>
                        <a:t>1,1</a:t>
                      </a:r>
                    </a:p>
                  </a:txBody>
                  <a:tcPr marL="68580" marR="68580" marT="34290" marB="34290"/>
                </a:tc>
                <a:extLst>
                  <a:ext uri="{0D108BD9-81ED-4DB2-BD59-A6C34878D82A}">
                    <a16:rowId xmlns="" xmlns:a16="http://schemas.microsoft.com/office/drawing/2014/main" val="10001"/>
                  </a:ext>
                </a:extLst>
              </a:tr>
              <a:tr h="278130">
                <a:tc>
                  <a:txBody>
                    <a:bodyPr/>
                    <a:lstStyle/>
                    <a:p>
                      <a:pPr algn="ctr"/>
                      <a:r>
                        <a:rPr lang="en-US" sz="1000" dirty="0"/>
                        <a:t>X</a:t>
                      </a:r>
                      <a:r>
                        <a:rPr lang="en-US" sz="1000" baseline="-25000" dirty="0"/>
                        <a:t>1,2</a:t>
                      </a:r>
                    </a:p>
                  </a:txBody>
                  <a:tcPr marL="68580" marR="68580" marT="34290" marB="34290"/>
                </a:tc>
                <a:extLst>
                  <a:ext uri="{0D108BD9-81ED-4DB2-BD59-A6C34878D82A}">
                    <a16:rowId xmlns="" xmlns:a16="http://schemas.microsoft.com/office/drawing/2014/main" val="10002"/>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3"/>
                  </a:ext>
                </a:extLst>
              </a:tr>
              <a:tr h="278130">
                <a:tc>
                  <a:txBody>
                    <a:bodyPr/>
                    <a:lstStyle/>
                    <a:p>
                      <a:pPr algn="ctr"/>
                      <a:r>
                        <a:rPr lang="en-US" sz="1000" dirty="0"/>
                        <a:t>X</a:t>
                      </a:r>
                      <a:r>
                        <a:rPr lang="en-US" sz="1000" baseline="-25000" dirty="0"/>
                        <a:t>1,j</a:t>
                      </a:r>
                    </a:p>
                  </a:txBody>
                  <a:tcPr marL="68580" marR="68580" marT="34290" marB="34290"/>
                </a:tc>
                <a:extLst>
                  <a:ext uri="{0D108BD9-81ED-4DB2-BD59-A6C34878D82A}">
                    <a16:rowId xmlns="" xmlns:a16="http://schemas.microsoft.com/office/drawing/2014/main" val="10004"/>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5"/>
                  </a:ext>
                </a:extLst>
              </a:tr>
              <a:tr h="278130">
                <a:tc>
                  <a:txBody>
                    <a:bodyPr/>
                    <a:lstStyle/>
                    <a:p>
                      <a:pPr algn="ctr"/>
                      <a:r>
                        <a:rPr lang="en-US" sz="1000" dirty="0"/>
                        <a:t>X</a:t>
                      </a:r>
                      <a:r>
                        <a:rPr lang="en-US" sz="1000" baseline="-25000" dirty="0"/>
                        <a:t>1,N1</a:t>
                      </a:r>
                    </a:p>
                  </a:txBody>
                  <a:tcPr marL="68580" marR="68580" marT="34290" marB="34290"/>
                </a:tc>
                <a:extLst>
                  <a:ext uri="{0D108BD9-81ED-4DB2-BD59-A6C34878D82A}">
                    <a16:rowId xmlns="" xmlns:a16="http://schemas.microsoft.com/office/drawing/2014/main" val="10006"/>
                  </a:ext>
                </a:extLst>
              </a:tr>
            </a:tbl>
          </a:graphicData>
        </a:graphic>
      </p:graphicFrame>
      <p:graphicFrame>
        <p:nvGraphicFramePr>
          <p:cNvPr id="4" name="Table 3"/>
          <p:cNvGraphicFramePr>
            <a:graphicFrameLocks noGrp="1"/>
          </p:cNvGraphicFramePr>
          <p:nvPr>
            <p:extLst/>
          </p:nvPr>
        </p:nvGraphicFramePr>
        <p:xfrm>
          <a:off x="2952750" y="1643605"/>
          <a:ext cx="762000" cy="1946910"/>
        </p:xfrm>
        <a:graphic>
          <a:graphicData uri="http://schemas.openxmlformats.org/drawingml/2006/table">
            <a:tbl>
              <a:tblPr firstRow="1" bandRow="1">
                <a:tableStyleId>{5C22544A-7EE6-4342-B048-85BDC9FD1C3A}</a:tableStyleId>
              </a:tblPr>
              <a:tblGrid>
                <a:gridCol w="762000">
                  <a:extLst>
                    <a:ext uri="{9D8B030D-6E8A-4147-A177-3AD203B41FA5}">
                      <a16:colId xmlns="" xmlns:a16="http://schemas.microsoft.com/office/drawing/2014/main" val="20000"/>
                    </a:ext>
                  </a:extLst>
                </a:gridCol>
              </a:tblGrid>
              <a:tr h="278130">
                <a:tc>
                  <a:txBody>
                    <a:bodyPr/>
                    <a:lstStyle/>
                    <a:p>
                      <a:pPr algn="ctr"/>
                      <a:r>
                        <a:rPr lang="en-US" sz="1000" dirty="0"/>
                        <a:t>BR 1977</a:t>
                      </a:r>
                    </a:p>
                  </a:txBody>
                  <a:tcPr marL="68580" marR="68580" marT="34290" marB="34290"/>
                </a:tc>
                <a:extLst>
                  <a:ext uri="{0D108BD9-81ED-4DB2-BD59-A6C34878D82A}">
                    <a16:rowId xmlns="" xmlns:a16="http://schemas.microsoft.com/office/drawing/2014/main" val="10000"/>
                  </a:ext>
                </a:extLst>
              </a:tr>
              <a:tr h="278130">
                <a:tc>
                  <a:txBody>
                    <a:bodyPr/>
                    <a:lstStyle/>
                    <a:p>
                      <a:pPr algn="ctr"/>
                      <a:r>
                        <a:rPr lang="en-US" sz="1000" dirty="0"/>
                        <a:t>X</a:t>
                      </a:r>
                      <a:r>
                        <a:rPr lang="en-US" sz="1000" baseline="-25000" dirty="0"/>
                        <a:t>2,1</a:t>
                      </a:r>
                    </a:p>
                  </a:txBody>
                  <a:tcPr marL="68580" marR="68580" marT="34290" marB="34290"/>
                </a:tc>
                <a:extLst>
                  <a:ext uri="{0D108BD9-81ED-4DB2-BD59-A6C34878D82A}">
                    <a16:rowId xmlns="" xmlns:a16="http://schemas.microsoft.com/office/drawing/2014/main" val="10001"/>
                  </a:ext>
                </a:extLst>
              </a:tr>
              <a:tr h="278130">
                <a:tc>
                  <a:txBody>
                    <a:bodyPr/>
                    <a:lstStyle/>
                    <a:p>
                      <a:pPr algn="ctr"/>
                      <a:r>
                        <a:rPr lang="en-US" sz="1000" dirty="0"/>
                        <a:t>X</a:t>
                      </a:r>
                      <a:r>
                        <a:rPr lang="en-US" sz="1000" baseline="-25000" dirty="0"/>
                        <a:t>2,2</a:t>
                      </a:r>
                    </a:p>
                  </a:txBody>
                  <a:tcPr marL="68580" marR="68580" marT="34290" marB="34290"/>
                </a:tc>
                <a:extLst>
                  <a:ext uri="{0D108BD9-81ED-4DB2-BD59-A6C34878D82A}">
                    <a16:rowId xmlns="" xmlns:a16="http://schemas.microsoft.com/office/drawing/2014/main" val="10002"/>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3"/>
                  </a:ext>
                </a:extLst>
              </a:tr>
              <a:tr h="278130">
                <a:tc>
                  <a:txBody>
                    <a:bodyPr/>
                    <a:lstStyle/>
                    <a:p>
                      <a:pPr algn="ctr"/>
                      <a:r>
                        <a:rPr lang="en-US" sz="1000" dirty="0"/>
                        <a:t>X</a:t>
                      </a:r>
                      <a:r>
                        <a:rPr lang="en-US" sz="1000" baseline="-25000" dirty="0"/>
                        <a:t>2,j</a:t>
                      </a:r>
                    </a:p>
                  </a:txBody>
                  <a:tcPr marL="68580" marR="68580" marT="34290" marB="34290"/>
                </a:tc>
                <a:extLst>
                  <a:ext uri="{0D108BD9-81ED-4DB2-BD59-A6C34878D82A}">
                    <a16:rowId xmlns="" xmlns:a16="http://schemas.microsoft.com/office/drawing/2014/main" val="10004"/>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5"/>
                  </a:ext>
                </a:extLst>
              </a:tr>
              <a:tr h="278130">
                <a:tc>
                  <a:txBody>
                    <a:bodyPr/>
                    <a:lstStyle/>
                    <a:p>
                      <a:pPr algn="ctr"/>
                      <a:r>
                        <a:rPr lang="en-US" sz="1000" dirty="0"/>
                        <a:t>X</a:t>
                      </a:r>
                      <a:r>
                        <a:rPr lang="en-US" sz="1000" baseline="-25000" dirty="0"/>
                        <a:t>2,N2</a:t>
                      </a:r>
                    </a:p>
                  </a:txBody>
                  <a:tcPr marL="68580" marR="68580" marT="34290" marB="34290"/>
                </a:tc>
                <a:extLst>
                  <a:ext uri="{0D108BD9-81ED-4DB2-BD59-A6C34878D82A}">
                    <a16:rowId xmlns="" xmlns:a16="http://schemas.microsoft.com/office/drawing/2014/main" val="10006"/>
                  </a:ext>
                </a:extLst>
              </a:tr>
            </a:tbl>
          </a:graphicData>
        </a:graphic>
      </p:graphicFrame>
      <p:graphicFrame>
        <p:nvGraphicFramePr>
          <p:cNvPr id="5" name="Table 4"/>
          <p:cNvGraphicFramePr>
            <a:graphicFrameLocks noGrp="1"/>
          </p:cNvGraphicFramePr>
          <p:nvPr>
            <p:extLst/>
          </p:nvPr>
        </p:nvGraphicFramePr>
        <p:xfrm>
          <a:off x="4343400" y="1657350"/>
          <a:ext cx="762000" cy="1946910"/>
        </p:xfrm>
        <a:graphic>
          <a:graphicData uri="http://schemas.openxmlformats.org/drawingml/2006/table">
            <a:tbl>
              <a:tblPr firstRow="1" bandRow="1">
                <a:tableStyleId>{5C22544A-7EE6-4342-B048-85BDC9FD1C3A}</a:tableStyleId>
              </a:tblPr>
              <a:tblGrid>
                <a:gridCol w="762000">
                  <a:extLst>
                    <a:ext uri="{9D8B030D-6E8A-4147-A177-3AD203B41FA5}">
                      <a16:colId xmlns="" xmlns:a16="http://schemas.microsoft.com/office/drawing/2014/main" val="20000"/>
                    </a:ext>
                  </a:extLst>
                </a:gridCol>
              </a:tblGrid>
              <a:tr h="278130">
                <a:tc>
                  <a:txBody>
                    <a:bodyPr/>
                    <a:lstStyle/>
                    <a:p>
                      <a:pPr algn="ctr"/>
                      <a:r>
                        <a:rPr lang="en-US" sz="1000" dirty="0"/>
                        <a:t>BR 1978</a:t>
                      </a:r>
                    </a:p>
                  </a:txBody>
                  <a:tcPr marL="68580" marR="68580" marT="34290" marB="34290"/>
                </a:tc>
                <a:extLst>
                  <a:ext uri="{0D108BD9-81ED-4DB2-BD59-A6C34878D82A}">
                    <a16:rowId xmlns="" xmlns:a16="http://schemas.microsoft.com/office/drawing/2014/main" val="10000"/>
                  </a:ext>
                </a:extLst>
              </a:tr>
              <a:tr h="278130">
                <a:tc>
                  <a:txBody>
                    <a:bodyPr/>
                    <a:lstStyle/>
                    <a:p>
                      <a:pPr algn="ctr"/>
                      <a:r>
                        <a:rPr lang="en-US" sz="1000" dirty="0"/>
                        <a:t>X</a:t>
                      </a:r>
                      <a:r>
                        <a:rPr lang="en-US" sz="1000" baseline="-25000" dirty="0"/>
                        <a:t>3,1</a:t>
                      </a:r>
                    </a:p>
                  </a:txBody>
                  <a:tcPr marL="68580" marR="68580" marT="34290" marB="34290"/>
                </a:tc>
                <a:extLst>
                  <a:ext uri="{0D108BD9-81ED-4DB2-BD59-A6C34878D82A}">
                    <a16:rowId xmlns="" xmlns:a16="http://schemas.microsoft.com/office/drawing/2014/main" val="10001"/>
                  </a:ext>
                </a:extLst>
              </a:tr>
              <a:tr h="278130">
                <a:tc>
                  <a:txBody>
                    <a:bodyPr/>
                    <a:lstStyle/>
                    <a:p>
                      <a:pPr algn="ctr"/>
                      <a:r>
                        <a:rPr lang="en-US" sz="1000" dirty="0"/>
                        <a:t>X</a:t>
                      </a:r>
                      <a:r>
                        <a:rPr lang="en-US" sz="1000" baseline="-25000" dirty="0"/>
                        <a:t>3,2</a:t>
                      </a:r>
                    </a:p>
                  </a:txBody>
                  <a:tcPr marL="68580" marR="68580" marT="34290" marB="34290"/>
                </a:tc>
                <a:extLst>
                  <a:ext uri="{0D108BD9-81ED-4DB2-BD59-A6C34878D82A}">
                    <a16:rowId xmlns="" xmlns:a16="http://schemas.microsoft.com/office/drawing/2014/main" val="10002"/>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3"/>
                  </a:ext>
                </a:extLst>
              </a:tr>
              <a:tr h="278130">
                <a:tc>
                  <a:txBody>
                    <a:bodyPr/>
                    <a:lstStyle/>
                    <a:p>
                      <a:pPr algn="ctr"/>
                      <a:r>
                        <a:rPr lang="en-US" sz="1000" dirty="0"/>
                        <a:t>X</a:t>
                      </a:r>
                      <a:r>
                        <a:rPr lang="en-US" sz="1000" baseline="-25000" dirty="0"/>
                        <a:t>3,j</a:t>
                      </a:r>
                    </a:p>
                  </a:txBody>
                  <a:tcPr marL="68580" marR="68580" marT="34290" marB="34290"/>
                </a:tc>
                <a:extLst>
                  <a:ext uri="{0D108BD9-81ED-4DB2-BD59-A6C34878D82A}">
                    <a16:rowId xmlns="" xmlns:a16="http://schemas.microsoft.com/office/drawing/2014/main" val="10004"/>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5"/>
                  </a:ext>
                </a:extLst>
              </a:tr>
              <a:tr h="278130">
                <a:tc>
                  <a:txBody>
                    <a:bodyPr/>
                    <a:lstStyle/>
                    <a:p>
                      <a:pPr algn="ctr"/>
                      <a:r>
                        <a:rPr lang="en-US" sz="1000" dirty="0"/>
                        <a:t>X</a:t>
                      </a:r>
                      <a:r>
                        <a:rPr lang="en-US" sz="1000" baseline="-25000" dirty="0"/>
                        <a:t>3,N3</a:t>
                      </a:r>
                    </a:p>
                  </a:txBody>
                  <a:tcPr marL="68580" marR="68580" marT="34290" marB="34290"/>
                </a:tc>
                <a:extLst>
                  <a:ext uri="{0D108BD9-81ED-4DB2-BD59-A6C34878D82A}">
                    <a16:rowId xmlns="" xmlns:a16="http://schemas.microsoft.com/office/drawing/2014/main" val="10006"/>
                  </a:ext>
                </a:extLst>
              </a:tr>
            </a:tbl>
          </a:graphicData>
        </a:graphic>
      </p:graphicFrame>
      <p:graphicFrame>
        <p:nvGraphicFramePr>
          <p:cNvPr id="6" name="Table 5"/>
          <p:cNvGraphicFramePr>
            <a:graphicFrameLocks noGrp="1"/>
          </p:cNvGraphicFramePr>
          <p:nvPr>
            <p:extLst/>
          </p:nvPr>
        </p:nvGraphicFramePr>
        <p:xfrm>
          <a:off x="7277100" y="1657350"/>
          <a:ext cx="762000" cy="1946910"/>
        </p:xfrm>
        <a:graphic>
          <a:graphicData uri="http://schemas.openxmlformats.org/drawingml/2006/table">
            <a:tbl>
              <a:tblPr firstRow="1" bandRow="1">
                <a:tableStyleId>{5C22544A-7EE6-4342-B048-85BDC9FD1C3A}</a:tableStyleId>
              </a:tblPr>
              <a:tblGrid>
                <a:gridCol w="762000">
                  <a:extLst>
                    <a:ext uri="{9D8B030D-6E8A-4147-A177-3AD203B41FA5}">
                      <a16:colId xmlns="" xmlns:a16="http://schemas.microsoft.com/office/drawing/2014/main" val="20000"/>
                    </a:ext>
                  </a:extLst>
                </a:gridCol>
              </a:tblGrid>
              <a:tr h="278130">
                <a:tc>
                  <a:txBody>
                    <a:bodyPr/>
                    <a:lstStyle/>
                    <a:p>
                      <a:pPr algn="ctr"/>
                      <a:r>
                        <a:rPr lang="en-US" sz="1000" dirty="0"/>
                        <a:t>BR 2014</a:t>
                      </a:r>
                    </a:p>
                  </a:txBody>
                  <a:tcPr marL="68580" marR="68580" marT="34290" marB="34290"/>
                </a:tc>
                <a:extLst>
                  <a:ext uri="{0D108BD9-81ED-4DB2-BD59-A6C34878D82A}">
                    <a16:rowId xmlns="" xmlns:a16="http://schemas.microsoft.com/office/drawing/2014/main" val="10000"/>
                  </a:ext>
                </a:extLst>
              </a:tr>
              <a:tr h="27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X</a:t>
                      </a:r>
                      <a:r>
                        <a:rPr lang="en-US" sz="1000" baseline="-25000" dirty="0"/>
                        <a:t>39,1</a:t>
                      </a:r>
                    </a:p>
                  </a:txBody>
                  <a:tcPr marL="68580" marR="68580" marT="34290" marB="34290"/>
                </a:tc>
                <a:extLst>
                  <a:ext uri="{0D108BD9-81ED-4DB2-BD59-A6C34878D82A}">
                    <a16:rowId xmlns="" xmlns:a16="http://schemas.microsoft.com/office/drawing/2014/main" val="10001"/>
                  </a:ext>
                </a:extLst>
              </a:tr>
              <a:tr h="278130">
                <a:tc>
                  <a:txBody>
                    <a:bodyPr/>
                    <a:lstStyle/>
                    <a:p>
                      <a:pPr algn="ctr"/>
                      <a:r>
                        <a:rPr lang="en-US" sz="1000" dirty="0"/>
                        <a:t>X</a:t>
                      </a:r>
                      <a:r>
                        <a:rPr lang="en-US" sz="1000" baseline="-25000" dirty="0"/>
                        <a:t>39,2</a:t>
                      </a:r>
                    </a:p>
                  </a:txBody>
                  <a:tcPr marL="68580" marR="68580" marT="34290" marB="34290"/>
                </a:tc>
                <a:extLst>
                  <a:ext uri="{0D108BD9-81ED-4DB2-BD59-A6C34878D82A}">
                    <a16:rowId xmlns="" xmlns:a16="http://schemas.microsoft.com/office/drawing/2014/main" val="10002"/>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3"/>
                  </a:ext>
                </a:extLst>
              </a:tr>
              <a:tr h="278130">
                <a:tc>
                  <a:txBody>
                    <a:bodyPr/>
                    <a:lstStyle/>
                    <a:p>
                      <a:pPr algn="ctr"/>
                      <a:r>
                        <a:rPr lang="en-US" sz="1000" dirty="0"/>
                        <a:t>X</a:t>
                      </a:r>
                      <a:r>
                        <a:rPr lang="en-US" sz="1000" baseline="-25000" dirty="0"/>
                        <a:t>39,j</a:t>
                      </a:r>
                    </a:p>
                  </a:txBody>
                  <a:tcPr marL="68580" marR="68580" marT="34290" marB="34290"/>
                </a:tc>
                <a:extLst>
                  <a:ext uri="{0D108BD9-81ED-4DB2-BD59-A6C34878D82A}">
                    <a16:rowId xmlns="" xmlns:a16="http://schemas.microsoft.com/office/drawing/2014/main" val="10004"/>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5"/>
                  </a:ext>
                </a:extLst>
              </a:tr>
              <a:tr h="278130">
                <a:tc>
                  <a:txBody>
                    <a:bodyPr/>
                    <a:lstStyle/>
                    <a:p>
                      <a:pPr algn="ctr"/>
                      <a:r>
                        <a:rPr lang="en-US" sz="1000" dirty="0"/>
                        <a:t>X</a:t>
                      </a:r>
                      <a:r>
                        <a:rPr lang="en-US" sz="1000" baseline="-25000" dirty="0"/>
                        <a:t>39,N39</a:t>
                      </a:r>
                    </a:p>
                  </a:txBody>
                  <a:tcPr marL="68580" marR="68580" marT="34290" marB="34290"/>
                </a:tc>
                <a:extLst>
                  <a:ext uri="{0D108BD9-81ED-4DB2-BD59-A6C34878D82A}">
                    <a16:rowId xmlns="" xmlns:a16="http://schemas.microsoft.com/office/drawing/2014/main" val="10006"/>
                  </a:ext>
                </a:extLst>
              </a:tr>
            </a:tbl>
          </a:graphicData>
        </a:graphic>
      </p:graphicFrame>
      <p:cxnSp>
        <p:nvCxnSpPr>
          <p:cNvPr id="8" name="Straight Arrow Connector 7"/>
          <p:cNvCxnSpPr/>
          <p:nvPr/>
        </p:nvCxnSpPr>
        <p:spPr>
          <a:xfrm>
            <a:off x="2324100" y="2089151"/>
            <a:ext cx="628650" cy="0"/>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714750" y="2089151"/>
            <a:ext cx="628650" cy="228600"/>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14750" y="2089151"/>
            <a:ext cx="628650" cy="800100"/>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114082" y="2089151"/>
            <a:ext cx="2163019" cy="806425"/>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14750" y="3517901"/>
            <a:ext cx="628650" cy="0"/>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82C9FBEC-886D-4161-9D03-6B3F0C0EF489}"/>
              </a:ext>
            </a:extLst>
          </p:cNvPr>
          <p:cNvSpPr txBox="1"/>
          <p:nvPr/>
        </p:nvSpPr>
        <p:spPr>
          <a:xfrm>
            <a:off x="4057650" y="4767263"/>
            <a:ext cx="4204607" cy="253916"/>
          </a:xfrm>
          <a:prstGeom prst="rect">
            <a:avLst/>
          </a:prstGeom>
          <a:noFill/>
        </p:spPr>
        <p:txBody>
          <a:bodyPr wrap="square" rtlCol="0">
            <a:spAutoFit/>
          </a:bodyPr>
          <a:lstStyle/>
          <a:p>
            <a:pPr algn="r"/>
            <a:r>
              <a:rPr lang="en-US" sz="1050" dirty="0"/>
              <a:t>Adapted from: Jarmin and Miranda (2002)</a:t>
            </a:r>
          </a:p>
        </p:txBody>
      </p:sp>
      <p:cxnSp>
        <p:nvCxnSpPr>
          <p:cNvPr id="18" name="Straight Arrow Connector 17"/>
          <p:cNvCxnSpPr/>
          <p:nvPr/>
        </p:nvCxnSpPr>
        <p:spPr>
          <a:xfrm>
            <a:off x="5114081" y="2070262"/>
            <a:ext cx="628650" cy="0"/>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7117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normAutofit fontScale="90000"/>
          </a:bodyPr>
          <a:lstStyle/>
          <a:p>
            <a:r>
              <a:rPr lang="en-US" dirty="0"/>
              <a:t>Longitudinal ES 202 from the</a:t>
            </a:r>
            <a:br>
              <a:rPr lang="en-US" dirty="0"/>
            </a:br>
            <a:r>
              <a:rPr lang="en-US" dirty="0"/>
              <a:t>Bureau of Labor Statistics</a:t>
            </a:r>
          </a:p>
        </p:txBody>
      </p:sp>
      <p:sp>
        <p:nvSpPr>
          <p:cNvPr id="2" name="Slide Number Placeholder 1"/>
          <p:cNvSpPr>
            <a:spLocks noGrp="1"/>
          </p:cNvSpPr>
          <p:nvPr>
            <p:ph type="sldNum" sz="quarter" idx="12"/>
          </p:nvPr>
        </p:nvSpPr>
        <p:spPr/>
        <p:txBody>
          <a:bodyPr/>
          <a:lstStyle/>
          <a:p>
            <a:fld id="{AAB63172-0737-4F58-AA61-0444E81086BA}" type="slidenum">
              <a:rPr lang="en-US" smtClean="0"/>
              <a:t>34</a:t>
            </a:fld>
            <a:endParaRPr lang="en-US" dirty="0"/>
          </a:p>
        </p:txBody>
      </p:sp>
      <p:graphicFrame>
        <p:nvGraphicFramePr>
          <p:cNvPr id="3" name="Table 2"/>
          <p:cNvGraphicFramePr>
            <a:graphicFrameLocks noGrp="1"/>
          </p:cNvGraphicFramePr>
          <p:nvPr>
            <p:extLst/>
          </p:nvPr>
        </p:nvGraphicFramePr>
        <p:xfrm>
          <a:off x="1562100" y="1657350"/>
          <a:ext cx="762000" cy="2045970"/>
        </p:xfrm>
        <a:graphic>
          <a:graphicData uri="http://schemas.openxmlformats.org/drawingml/2006/table">
            <a:tbl>
              <a:tblPr firstRow="1" bandRow="1">
                <a:tableStyleId>{5C22544A-7EE6-4342-B048-85BDC9FD1C3A}</a:tableStyleId>
              </a:tblPr>
              <a:tblGrid>
                <a:gridCol w="762000">
                  <a:extLst>
                    <a:ext uri="{9D8B030D-6E8A-4147-A177-3AD203B41FA5}">
                      <a16:colId xmlns="" xmlns:a16="http://schemas.microsoft.com/office/drawing/2014/main" val="20000"/>
                    </a:ext>
                  </a:extLst>
                </a:gridCol>
              </a:tblGrid>
              <a:tr h="377190">
                <a:tc>
                  <a:txBody>
                    <a:bodyPr/>
                    <a:lstStyle/>
                    <a:p>
                      <a:pPr algn="ctr"/>
                      <a:r>
                        <a:rPr lang="en-US" sz="1000" dirty="0"/>
                        <a:t>ES 202 1990:1</a:t>
                      </a:r>
                    </a:p>
                  </a:txBody>
                  <a:tcPr marL="68580" marR="68580" marT="34290" marB="34290"/>
                </a:tc>
                <a:extLst>
                  <a:ext uri="{0D108BD9-81ED-4DB2-BD59-A6C34878D82A}">
                    <a16:rowId xmlns="" xmlns:a16="http://schemas.microsoft.com/office/drawing/2014/main" val="10000"/>
                  </a:ext>
                </a:extLst>
              </a:tr>
              <a:tr h="278130">
                <a:tc>
                  <a:txBody>
                    <a:bodyPr/>
                    <a:lstStyle/>
                    <a:p>
                      <a:pPr algn="ctr"/>
                      <a:r>
                        <a:rPr lang="en-US" sz="1000" dirty="0"/>
                        <a:t>X</a:t>
                      </a:r>
                      <a:r>
                        <a:rPr lang="en-US" sz="1000" baseline="-25000" dirty="0"/>
                        <a:t>1,1</a:t>
                      </a:r>
                    </a:p>
                  </a:txBody>
                  <a:tcPr marL="68580" marR="68580" marT="34290" marB="34290"/>
                </a:tc>
                <a:extLst>
                  <a:ext uri="{0D108BD9-81ED-4DB2-BD59-A6C34878D82A}">
                    <a16:rowId xmlns="" xmlns:a16="http://schemas.microsoft.com/office/drawing/2014/main" val="10001"/>
                  </a:ext>
                </a:extLst>
              </a:tr>
              <a:tr h="278130">
                <a:tc>
                  <a:txBody>
                    <a:bodyPr/>
                    <a:lstStyle/>
                    <a:p>
                      <a:pPr algn="ctr"/>
                      <a:r>
                        <a:rPr lang="en-US" sz="1000" dirty="0"/>
                        <a:t>X</a:t>
                      </a:r>
                      <a:r>
                        <a:rPr lang="en-US" sz="1000" baseline="-25000" dirty="0"/>
                        <a:t>1,2</a:t>
                      </a:r>
                    </a:p>
                  </a:txBody>
                  <a:tcPr marL="68580" marR="68580" marT="34290" marB="34290"/>
                </a:tc>
                <a:extLst>
                  <a:ext uri="{0D108BD9-81ED-4DB2-BD59-A6C34878D82A}">
                    <a16:rowId xmlns="" xmlns:a16="http://schemas.microsoft.com/office/drawing/2014/main" val="10002"/>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3"/>
                  </a:ext>
                </a:extLst>
              </a:tr>
              <a:tr h="278130">
                <a:tc>
                  <a:txBody>
                    <a:bodyPr/>
                    <a:lstStyle/>
                    <a:p>
                      <a:pPr algn="ctr"/>
                      <a:r>
                        <a:rPr lang="en-US" sz="1000" dirty="0"/>
                        <a:t>X</a:t>
                      </a:r>
                      <a:r>
                        <a:rPr lang="en-US" sz="1000" baseline="-25000" dirty="0"/>
                        <a:t>1,j</a:t>
                      </a:r>
                    </a:p>
                  </a:txBody>
                  <a:tcPr marL="68580" marR="68580" marT="34290" marB="34290"/>
                </a:tc>
                <a:extLst>
                  <a:ext uri="{0D108BD9-81ED-4DB2-BD59-A6C34878D82A}">
                    <a16:rowId xmlns="" xmlns:a16="http://schemas.microsoft.com/office/drawing/2014/main" val="10004"/>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5"/>
                  </a:ext>
                </a:extLst>
              </a:tr>
              <a:tr h="278130">
                <a:tc>
                  <a:txBody>
                    <a:bodyPr/>
                    <a:lstStyle/>
                    <a:p>
                      <a:pPr algn="ctr"/>
                      <a:r>
                        <a:rPr lang="en-US" sz="1000" dirty="0"/>
                        <a:t>X</a:t>
                      </a:r>
                      <a:r>
                        <a:rPr lang="en-US" sz="1000" baseline="-25000" dirty="0"/>
                        <a:t>1,N1</a:t>
                      </a:r>
                    </a:p>
                  </a:txBody>
                  <a:tcPr marL="68580" marR="68580" marT="34290" marB="34290"/>
                </a:tc>
                <a:extLst>
                  <a:ext uri="{0D108BD9-81ED-4DB2-BD59-A6C34878D82A}">
                    <a16:rowId xmlns="" xmlns:a16="http://schemas.microsoft.com/office/drawing/2014/main" val="10006"/>
                  </a:ext>
                </a:extLst>
              </a:tr>
            </a:tbl>
          </a:graphicData>
        </a:graphic>
      </p:graphicFrame>
      <p:graphicFrame>
        <p:nvGraphicFramePr>
          <p:cNvPr id="4" name="Table 3"/>
          <p:cNvGraphicFramePr>
            <a:graphicFrameLocks noGrp="1"/>
          </p:cNvGraphicFramePr>
          <p:nvPr>
            <p:extLst/>
          </p:nvPr>
        </p:nvGraphicFramePr>
        <p:xfrm>
          <a:off x="2952750" y="1643605"/>
          <a:ext cx="762000" cy="2045970"/>
        </p:xfrm>
        <a:graphic>
          <a:graphicData uri="http://schemas.openxmlformats.org/drawingml/2006/table">
            <a:tbl>
              <a:tblPr firstRow="1" bandRow="1">
                <a:tableStyleId>{5C22544A-7EE6-4342-B048-85BDC9FD1C3A}</a:tableStyleId>
              </a:tblPr>
              <a:tblGrid>
                <a:gridCol w="762000">
                  <a:extLst>
                    <a:ext uri="{9D8B030D-6E8A-4147-A177-3AD203B41FA5}">
                      <a16:colId xmlns="" xmlns:a16="http://schemas.microsoft.com/office/drawing/2014/main" val="20000"/>
                    </a:ext>
                  </a:extLst>
                </a:gridCol>
              </a:tblGrid>
              <a:tr h="377190">
                <a:tc>
                  <a:txBody>
                    <a:bodyPr/>
                    <a:lstStyle/>
                    <a:p>
                      <a:pPr algn="ctr"/>
                      <a:r>
                        <a:rPr lang="en-US" sz="1000" dirty="0"/>
                        <a:t>ES 202 1990:2</a:t>
                      </a:r>
                    </a:p>
                  </a:txBody>
                  <a:tcPr marL="68580" marR="68580" marT="34290" marB="34290"/>
                </a:tc>
                <a:extLst>
                  <a:ext uri="{0D108BD9-81ED-4DB2-BD59-A6C34878D82A}">
                    <a16:rowId xmlns="" xmlns:a16="http://schemas.microsoft.com/office/drawing/2014/main" val="10000"/>
                  </a:ext>
                </a:extLst>
              </a:tr>
              <a:tr h="278130">
                <a:tc>
                  <a:txBody>
                    <a:bodyPr/>
                    <a:lstStyle/>
                    <a:p>
                      <a:pPr algn="ctr"/>
                      <a:r>
                        <a:rPr lang="en-US" sz="1000" dirty="0"/>
                        <a:t>X</a:t>
                      </a:r>
                      <a:r>
                        <a:rPr lang="en-US" sz="1000" baseline="-25000" dirty="0"/>
                        <a:t>2,1</a:t>
                      </a:r>
                    </a:p>
                  </a:txBody>
                  <a:tcPr marL="68580" marR="68580" marT="34290" marB="34290"/>
                </a:tc>
                <a:extLst>
                  <a:ext uri="{0D108BD9-81ED-4DB2-BD59-A6C34878D82A}">
                    <a16:rowId xmlns="" xmlns:a16="http://schemas.microsoft.com/office/drawing/2014/main" val="10001"/>
                  </a:ext>
                </a:extLst>
              </a:tr>
              <a:tr h="278130">
                <a:tc>
                  <a:txBody>
                    <a:bodyPr/>
                    <a:lstStyle/>
                    <a:p>
                      <a:pPr algn="ctr"/>
                      <a:r>
                        <a:rPr lang="en-US" sz="1000" dirty="0"/>
                        <a:t>X</a:t>
                      </a:r>
                      <a:r>
                        <a:rPr lang="en-US" sz="1000" baseline="-25000" dirty="0"/>
                        <a:t>2,2</a:t>
                      </a:r>
                    </a:p>
                  </a:txBody>
                  <a:tcPr marL="68580" marR="68580" marT="34290" marB="34290"/>
                </a:tc>
                <a:extLst>
                  <a:ext uri="{0D108BD9-81ED-4DB2-BD59-A6C34878D82A}">
                    <a16:rowId xmlns="" xmlns:a16="http://schemas.microsoft.com/office/drawing/2014/main" val="10002"/>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3"/>
                  </a:ext>
                </a:extLst>
              </a:tr>
              <a:tr h="278130">
                <a:tc>
                  <a:txBody>
                    <a:bodyPr/>
                    <a:lstStyle/>
                    <a:p>
                      <a:pPr algn="ctr"/>
                      <a:r>
                        <a:rPr lang="en-US" sz="1000" dirty="0"/>
                        <a:t>X</a:t>
                      </a:r>
                      <a:r>
                        <a:rPr lang="en-US" sz="1000" baseline="-25000" dirty="0"/>
                        <a:t>2,j</a:t>
                      </a:r>
                    </a:p>
                  </a:txBody>
                  <a:tcPr marL="68580" marR="68580" marT="34290" marB="34290"/>
                </a:tc>
                <a:extLst>
                  <a:ext uri="{0D108BD9-81ED-4DB2-BD59-A6C34878D82A}">
                    <a16:rowId xmlns="" xmlns:a16="http://schemas.microsoft.com/office/drawing/2014/main" val="10004"/>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5"/>
                  </a:ext>
                </a:extLst>
              </a:tr>
              <a:tr h="278130">
                <a:tc>
                  <a:txBody>
                    <a:bodyPr/>
                    <a:lstStyle/>
                    <a:p>
                      <a:pPr algn="ctr"/>
                      <a:r>
                        <a:rPr lang="en-US" sz="1000" dirty="0"/>
                        <a:t>X</a:t>
                      </a:r>
                      <a:r>
                        <a:rPr lang="en-US" sz="1000" baseline="-25000" dirty="0"/>
                        <a:t>2,N2</a:t>
                      </a:r>
                    </a:p>
                  </a:txBody>
                  <a:tcPr marL="68580" marR="68580" marT="34290" marB="34290"/>
                </a:tc>
                <a:extLst>
                  <a:ext uri="{0D108BD9-81ED-4DB2-BD59-A6C34878D82A}">
                    <a16:rowId xmlns="" xmlns:a16="http://schemas.microsoft.com/office/drawing/2014/main" val="10006"/>
                  </a:ext>
                </a:extLst>
              </a:tr>
            </a:tbl>
          </a:graphicData>
        </a:graphic>
      </p:graphicFrame>
      <p:graphicFrame>
        <p:nvGraphicFramePr>
          <p:cNvPr id="5" name="Table 4"/>
          <p:cNvGraphicFramePr>
            <a:graphicFrameLocks noGrp="1"/>
          </p:cNvGraphicFramePr>
          <p:nvPr>
            <p:extLst/>
          </p:nvPr>
        </p:nvGraphicFramePr>
        <p:xfrm>
          <a:off x="4343400" y="1657350"/>
          <a:ext cx="762000" cy="2045970"/>
        </p:xfrm>
        <a:graphic>
          <a:graphicData uri="http://schemas.openxmlformats.org/drawingml/2006/table">
            <a:tbl>
              <a:tblPr firstRow="1" bandRow="1">
                <a:tableStyleId>{5C22544A-7EE6-4342-B048-85BDC9FD1C3A}</a:tableStyleId>
              </a:tblPr>
              <a:tblGrid>
                <a:gridCol w="762000">
                  <a:extLst>
                    <a:ext uri="{9D8B030D-6E8A-4147-A177-3AD203B41FA5}">
                      <a16:colId xmlns="" xmlns:a16="http://schemas.microsoft.com/office/drawing/2014/main" val="20000"/>
                    </a:ext>
                  </a:extLst>
                </a:gridCol>
              </a:tblGrid>
              <a:tr h="377190">
                <a:tc>
                  <a:txBody>
                    <a:bodyPr/>
                    <a:lstStyle/>
                    <a:p>
                      <a:pPr algn="ctr"/>
                      <a:r>
                        <a:rPr lang="en-US" sz="1000" dirty="0"/>
                        <a:t>ES 202 1990:3</a:t>
                      </a:r>
                    </a:p>
                  </a:txBody>
                  <a:tcPr marL="68580" marR="68580" marT="34290" marB="34290"/>
                </a:tc>
                <a:extLst>
                  <a:ext uri="{0D108BD9-81ED-4DB2-BD59-A6C34878D82A}">
                    <a16:rowId xmlns="" xmlns:a16="http://schemas.microsoft.com/office/drawing/2014/main" val="10000"/>
                  </a:ext>
                </a:extLst>
              </a:tr>
              <a:tr h="278130">
                <a:tc>
                  <a:txBody>
                    <a:bodyPr/>
                    <a:lstStyle/>
                    <a:p>
                      <a:pPr algn="ctr"/>
                      <a:r>
                        <a:rPr lang="en-US" sz="1000" dirty="0"/>
                        <a:t>X</a:t>
                      </a:r>
                      <a:r>
                        <a:rPr lang="en-US" sz="1000" baseline="-25000" dirty="0"/>
                        <a:t>3,1</a:t>
                      </a:r>
                    </a:p>
                  </a:txBody>
                  <a:tcPr marL="68580" marR="68580" marT="34290" marB="34290"/>
                </a:tc>
                <a:extLst>
                  <a:ext uri="{0D108BD9-81ED-4DB2-BD59-A6C34878D82A}">
                    <a16:rowId xmlns="" xmlns:a16="http://schemas.microsoft.com/office/drawing/2014/main" val="10001"/>
                  </a:ext>
                </a:extLst>
              </a:tr>
              <a:tr h="278130">
                <a:tc>
                  <a:txBody>
                    <a:bodyPr/>
                    <a:lstStyle/>
                    <a:p>
                      <a:pPr algn="ctr"/>
                      <a:r>
                        <a:rPr lang="en-US" sz="1000" dirty="0"/>
                        <a:t>X</a:t>
                      </a:r>
                      <a:r>
                        <a:rPr lang="en-US" sz="1000" baseline="-25000" dirty="0"/>
                        <a:t>3,2</a:t>
                      </a:r>
                    </a:p>
                  </a:txBody>
                  <a:tcPr marL="68580" marR="68580" marT="34290" marB="34290"/>
                </a:tc>
                <a:extLst>
                  <a:ext uri="{0D108BD9-81ED-4DB2-BD59-A6C34878D82A}">
                    <a16:rowId xmlns="" xmlns:a16="http://schemas.microsoft.com/office/drawing/2014/main" val="10002"/>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3"/>
                  </a:ext>
                </a:extLst>
              </a:tr>
              <a:tr h="278130">
                <a:tc>
                  <a:txBody>
                    <a:bodyPr/>
                    <a:lstStyle/>
                    <a:p>
                      <a:pPr algn="ctr"/>
                      <a:r>
                        <a:rPr lang="en-US" sz="1000" dirty="0"/>
                        <a:t>X</a:t>
                      </a:r>
                      <a:r>
                        <a:rPr lang="en-US" sz="1000" baseline="-25000" dirty="0"/>
                        <a:t>3,j</a:t>
                      </a:r>
                    </a:p>
                  </a:txBody>
                  <a:tcPr marL="68580" marR="68580" marT="34290" marB="34290"/>
                </a:tc>
                <a:extLst>
                  <a:ext uri="{0D108BD9-81ED-4DB2-BD59-A6C34878D82A}">
                    <a16:rowId xmlns="" xmlns:a16="http://schemas.microsoft.com/office/drawing/2014/main" val="10004"/>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5"/>
                  </a:ext>
                </a:extLst>
              </a:tr>
              <a:tr h="278130">
                <a:tc>
                  <a:txBody>
                    <a:bodyPr/>
                    <a:lstStyle/>
                    <a:p>
                      <a:pPr algn="ctr"/>
                      <a:r>
                        <a:rPr lang="en-US" sz="1000" dirty="0"/>
                        <a:t>X</a:t>
                      </a:r>
                      <a:r>
                        <a:rPr lang="en-US" sz="1000" baseline="-25000" dirty="0"/>
                        <a:t>3,N3</a:t>
                      </a:r>
                    </a:p>
                  </a:txBody>
                  <a:tcPr marL="68580" marR="68580" marT="34290" marB="34290"/>
                </a:tc>
                <a:extLst>
                  <a:ext uri="{0D108BD9-81ED-4DB2-BD59-A6C34878D82A}">
                    <a16:rowId xmlns="" xmlns:a16="http://schemas.microsoft.com/office/drawing/2014/main" val="10006"/>
                  </a:ext>
                </a:extLst>
              </a:tr>
            </a:tbl>
          </a:graphicData>
        </a:graphic>
      </p:graphicFrame>
      <p:graphicFrame>
        <p:nvGraphicFramePr>
          <p:cNvPr id="6" name="Table 5"/>
          <p:cNvGraphicFramePr>
            <a:graphicFrameLocks noGrp="1"/>
          </p:cNvGraphicFramePr>
          <p:nvPr>
            <p:extLst/>
          </p:nvPr>
        </p:nvGraphicFramePr>
        <p:xfrm>
          <a:off x="7277100" y="1657350"/>
          <a:ext cx="762000" cy="2045970"/>
        </p:xfrm>
        <a:graphic>
          <a:graphicData uri="http://schemas.openxmlformats.org/drawingml/2006/table">
            <a:tbl>
              <a:tblPr firstRow="1" bandRow="1">
                <a:tableStyleId>{5C22544A-7EE6-4342-B048-85BDC9FD1C3A}</a:tableStyleId>
              </a:tblPr>
              <a:tblGrid>
                <a:gridCol w="762000">
                  <a:extLst>
                    <a:ext uri="{9D8B030D-6E8A-4147-A177-3AD203B41FA5}">
                      <a16:colId xmlns="" xmlns:a16="http://schemas.microsoft.com/office/drawing/2014/main" val="20000"/>
                    </a:ext>
                  </a:extLst>
                </a:gridCol>
              </a:tblGrid>
              <a:tr h="377190">
                <a:tc>
                  <a:txBody>
                    <a:bodyPr/>
                    <a:lstStyle/>
                    <a:p>
                      <a:pPr algn="ctr"/>
                      <a:r>
                        <a:rPr lang="en-US" sz="1000" dirty="0"/>
                        <a:t>ES 202 2016:4</a:t>
                      </a:r>
                    </a:p>
                  </a:txBody>
                  <a:tcPr marL="68580" marR="68580" marT="34290" marB="34290"/>
                </a:tc>
                <a:extLst>
                  <a:ext uri="{0D108BD9-81ED-4DB2-BD59-A6C34878D82A}">
                    <a16:rowId xmlns="" xmlns:a16="http://schemas.microsoft.com/office/drawing/2014/main" val="10000"/>
                  </a:ext>
                </a:extLst>
              </a:tr>
              <a:tr h="27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X</a:t>
                      </a:r>
                      <a:r>
                        <a:rPr lang="en-US" sz="1000" baseline="-25000" dirty="0"/>
                        <a:t>108,1</a:t>
                      </a:r>
                    </a:p>
                  </a:txBody>
                  <a:tcPr marL="68580" marR="68580" marT="34290" marB="34290"/>
                </a:tc>
                <a:extLst>
                  <a:ext uri="{0D108BD9-81ED-4DB2-BD59-A6C34878D82A}">
                    <a16:rowId xmlns="" xmlns:a16="http://schemas.microsoft.com/office/drawing/2014/main" val="10001"/>
                  </a:ext>
                </a:extLst>
              </a:tr>
              <a:tr h="278130">
                <a:tc>
                  <a:txBody>
                    <a:bodyPr/>
                    <a:lstStyle/>
                    <a:p>
                      <a:pPr algn="ctr"/>
                      <a:r>
                        <a:rPr lang="en-US" sz="1000" dirty="0"/>
                        <a:t>X</a:t>
                      </a:r>
                      <a:r>
                        <a:rPr lang="en-US" sz="1000" baseline="-25000" dirty="0"/>
                        <a:t>108,2</a:t>
                      </a:r>
                    </a:p>
                  </a:txBody>
                  <a:tcPr marL="68580" marR="68580" marT="34290" marB="34290"/>
                </a:tc>
                <a:extLst>
                  <a:ext uri="{0D108BD9-81ED-4DB2-BD59-A6C34878D82A}">
                    <a16:rowId xmlns="" xmlns:a16="http://schemas.microsoft.com/office/drawing/2014/main" val="10002"/>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3"/>
                  </a:ext>
                </a:extLst>
              </a:tr>
              <a:tr h="278130">
                <a:tc>
                  <a:txBody>
                    <a:bodyPr/>
                    <a:lstStyle/>
                    <a:p>
                      <a:pPr algn="ctr"/>
                      <a:r>
                        <a:rPr lang="en-US" sz="1000" dirty="0"/>
                        <a:t>X</a:t>
                      </a:r>
                      <a:r>
                        <a:rPr lang="en-US" sz="1000" baseline="-25000" dirty="0"/>
                        <a:t>108,j</a:t>
                      </a:r>
                    </a:p>
                  </a:txBody>
                  <a:tcPr marL="68580" marR="68580" marT="34290" marB="34290"/>
                </a:tc>
                <a:extLst>
                  <a:ext uri="{0D108BD9-81ED-4DB2-BD59-A6C34878D82A}">
                    <a16:rowId xmlns="" xmlns:a16="http://schemas.microsoft.com/office/drawing/2014/main" val="10004"/>
                  </a:ext>
                </a:extLst>
              </a:tr>
              <a:tr h="278130">
                <a:tc>
                  <a:txBody>
                    <a:bodyPr/>
                    <a:lstStyle/>
                    <a:p>
                      <a:pPr algn="ctr"/>
                      <a:r>
                        <a:rPr lang="en-US" sz="1000" dirty="0"/>
                        <a:t>…</a:t>
                      </a:r>
                    </a:p>
                  </a:txBody>
                  <a:tcPr marL="68580" marR="68580" marT="34290" marB="34290"/>
                </a:tc>
                <a:extLst>
                  <a:ext uri="{0D108BD9-81ED-4DB2-BD59-A6C34878D82A}">
                    <a16:rowId xmlns="" xmlns:a16="http://schemas.microsoft.com/office/drawing/2014/main" val="10005"/>
                  </a:ext>
                </a:extLst>
              </a:tr>
              <a:tr h="278130">
                <a:tc>
                  <a:txBody>
                    <a:bodyPr/>
                    <a:lstStyle/>
                    <a:p>
                      <a:pPr algn="ctr"/>
                      <a:r>
                        <a:rPr lang="en-US" sz="1000" dirty="0"/>
                        <a:t>X</a:t>
                      </a:r>
                      <a:r>
                        <a:rPr lang="en-US" sz="1000" baseline="-25000" dirty="0"/>
                        <a:t>108,N108</a:t>
                      </a:r>
                    </a:p>
                  </a:txBody>
                  <a:tcPr marL="68580" marR="68580" marT="34290" marB="34290"/>
                </a:tc>
                <a:extLst>
                  <a:ext uri="{0D108BD9-81ED-4DB2-BD59-A6C34878D82A}">
                    <a16:rowId xmlns="" xmlns:a16="http://schemas.microsoft.com/office/drawing/2014/main" val="10006"/>
                  </a:ext>
                </a:extLst>
              </a:tr>
            </a:tbl>
          </a:graphicData>
        </a:graphic>
      </p:graphicFrame>
      <p:cxnSp>
        <p:nvCxnSpPr>
          <p:cNvPr id="8" name="Straight Arrow Connector 7"/>
          <p:cNvCxnSpPr/>
          <p:nvPr/>
        </p:nvCxnSpPr>
        <p:spPr>
          <a:xfrm>
            <a:off x="2324100" y="2238308"/>
            <a:ext cx="628650" cy="0"/>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714750" y="2378063"/>
            <a:ext cx="628650" cy="228600"/>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14750" y="2237264"/>
            <a:ext cx="628650" cy="800100"/>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114082" y="2199038"/>
            <a:ext cx="2163019" cy="806425"/>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14750" y="3600450"/>
            <a:ext cx="628650" cy="0"/>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82C9FBEC-886D-4161-9D03-6B3F0C0EF489}"/>
              </a:ext>
            </a:extLst>
          </p:cNvPr>
          <p:cNvSpPr txBox="1"/>
          <p:nvPr/>
        </p:nvSpPr>
        <p:spPr>
          <a:xfrm>
            <a:off x="4057650" y="4767263"/>
            <a:ext cx="4204607" cy="253916"/>
          </a:xfrm>
          <a:prstGeom prst="rect">
            <a:avLst/>
          </a:prstGeom>
          <a:noFill/>
        </p:spPr>
        <p:txBody>
          <a:bodyPr wrap="square" rtlCol="0">
            <a:spAutoFit/>
          </a:bodyPr>
          <a:lstStyle/>
          <a:p>
            <a:pPr algn="r"/>
            <a:r>
              <a:rPr lang="en-US" sz="1050" dirty="0"/>
              <a:t>Adapted from: Robertson et al. 1997</a:t>
            </a:r>
          </a:p>
        </p:txBody>
      </p:sp>
      <p:cxnSp>
        <p:nvCxnSpPr>
          <p:cNvPr id="18" name="Straight Arrow Connector 17"/>
          <p:cNvCxnSpPr/>
          <p:nvPr/>
        </p:nvCxnSpPr>
        <p:spPr>
          <a:xfrm>
            <a:off x="5105400" y="2317751"/>
            <a:ext cx="628650" cy="0"/>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4256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B63172-0737-4F58-AA61-0444E81086BA}" type="slidenum">
              <a:rPr lang="en-US" smtClean="0"/>
              <a:t>35</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0" y="171450"/>
            <a:ext cx="5936171" cy="4457700"/>
          </a:xfrm>
          <a:prstGeom prst="rect">
            <a:avLst/>
          </a:prstGeom>
        </p:spPr>
      </p:pic>
      <p:sp>
        <p:nvSpPr>
          <p:cNvPr id="4" name="TextBox 3">
            <a:extLst>
              <a:ext uri="{FF2B5EF4-FFF2-40B4-BE49-F238E27FC236}">
                <a16:creationId xmlns="" xmlns:a16="http://schemas.microsoft.com/office/drawing/2014/main" id="{82C9FBEC-886D-4161-9D03-6B3F0C0EF489}"/>
              </a:ext>
            </a:extLst>
          </p:cNvPr>
          <p:cNvSpPr txBox="1"/>
          <p:nvPr/>
        </p:nvSpPr>
        <p:spPr>
          <a:xfrm>
            <a:off x="4057650" y="4767263"/>
            <a:ext cx="4204607" cy="253916"/>
          </a:xfrm>
          <a:prstGeom prst="rect">
            <a:avLst/>
          </a:prstGeom>
          <a:noFill/>
        </p:spPr>
        <p:txBody>
          <a:bodyPr wrap="square" rtlCol="0">
            <a:spAutoFit/>
          </a:bodyPr>
          <a:lstStyle/>
          <a:p>
            <a:pPr algn="r"/>
            <a:r>
              <a:rPr lang="en-US" sz="1050" dirty="0"/>
              <a:t>Source: Abowd and Vilhuber (2016)</a:t>
            </a:r>
          </a:p>
        </p:txBody>
      </p:sp>
      <p:sp>
        <p:nvSpPr>
          <p:cNvPr id="6" name="Rectangle 5"/>
          <p:cNvSpPr/>
          <p:nvPr/>
        </p:nvSpPr>
        <p:spPr>
          <a:xfrm>
            <a:off x="6972300" y="857250"/>
            <a:ext cx="2000250" cy="217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The Longitudinal Employer-Household Dynamics Infrastructure File System</a:t>
            </a:r>
          </a:p>
        </p:txBody>
      </p:sp>
    </p:spTree>
    <p:extLst>
      <p:ext uri="{BB962C8B-B14F-4D97-AF65-F5344CB8AC3E}">
        <p14:creationId xmlns:p14="http://schemas.microsoft.com/office/powerpoint/2010/main" val="29003579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B63172-0737-4F58-AA61-0444E81086BA}" type="slidenum">
              <a:rPr lang="en-US" smtClean="0"/>
              <a:t>36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0"/>
            <a:ext cx="8286750" cy="4659006"/>
          </a:xfrm>
          <a:prstGeom prst="rect">
            <a:avLst/>
          </a:prstGeom>
        </p:spPr>
      </p:pic>
      <p:sp>
        <p:nvSpPr>
          <p:cNvPr id="6" name="TextBox 5">
            <a:extLst>
              <a:ext uri="{FF2B5EF4-FFF2-40B4-BE49-F238E27FC236}">
                <a16:creationId xmlns="" xmlns:a16="http://schemas.microsoft.com/office/drawing/2014/main" id="{82C9FBEC-886D-4161-9D03-6B3F0C0EF489}"/>
              </a:ext>
            </a:extLst>
          </p:cNvPr>
          <p:cNvSpPr txBox="1"/>
          <p:nvPr/>
        </p:nvSpPr>
        <p:spPr>
          <a:xfrm>
            <a:off x="4057650" y="4767263"/>
            <a:ext cx="4204607" cy="253916"/>
          </a:xfrm>
          <a:prstGeom prst="rect">
            <a:avLst/>
          </a:prstGeom>
          <a:noFill/>
        </p:spPr>
        <p:txBody>
          <a:bodyPr wrap="square" rtlCol="0">
            <a:spAutoFit/>
          </a:bodyPr>
          <a:lstStyle/>
          <a:p>
            <a:pPr algn="r"/>
            <a:r>
              <a:rPr lang="en-US" sz="1050" dirty="0"/>
              <a:t>Source: Alexander et al. (2016)</a:t>
            </a:r>
          </a:p>
        </p:txBody>
      </p:sp>
      <p:sp>
        <p:nvSpPr>
          <p:cNvPr id="7" name="Rectangle 6"/>
          <p:cNvSpPr/>
          <p:nvPr/>
        </p:nvSpPr>
        <p:spPr>
          <a:xfrm>
            <a:off x="6915150" y="3086100"/>
            <a:ext cx="217170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Census Longitudinal Infrastructure Project</a:t>
            </a:r>
          </a:p>
        </p:txBody>
      </p:sp>
    </p:spTree>
    <p:extLst>
      <p:ext uri="{BB962C8B-B14F-4D97-AF65-F5344CB8AC3E}">
        <p14:creationId xmlns:p14="http://schemas.microsoft.com/office/powerpoint/2010/main" val="3894174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Fellegi-Sunter</a:t>
            </a:r>
            <a:r>
              <a:rPr lang="en-US" dirty="0"/>
              <a:t> Record Linkage</a:t>
            </a:r>
            <a:endParaRPr dirty="0"/>
          </a:p>
        </p:txBody>
      </p:sp>
      <mc:AlternateContent xmlns:mc="http://schemas.openxmlformats.org/markup-compatibility/2006" xmlns:a14="http://schemas.microsoft.com/office/drawing/2010/main">
        <mc:Choice Requires="a14">
          <p:sp>
            <p:nvSpPr>
              <p:cNvPr id="4" name="TextBox 3"/>
              <p:cNvSpPr txBox="1"/>
              <p:nvPr/>
            </p:nvSpPr>
            <p:spPr>
              <a:xfrm>
                <a:off x="2589291" y="3122348"/>
                <a:ext cx="3465179"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𝑏</m:t>
                          </m:r>
                        </m:e>
                        <m:sub>
                          <m:r>
                            <a:rPr lang="en-US" sz="2400" b="0" i="1" smtClean="0">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𝑎𝑏</m:t>
                          </m:r>
                        </m:e>
                        <m:sub>
                          <m:r>
                            <a:rPr lang="en-US" sz="2400" b="0" i="1" smtClean="0">
                              <a:latin typeface="Cambria Math" panose="02040503050406030204" pitchFamily="18" charset="0"/>
                              <a:ea typeface="Cambria Math" panose="02040503050406030204" pitchFamily="18" charset="0"/>
                            </a:rPr>
                            <m:t>𝑟</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2589291" y="3122348"/>
                <a:ext cx="3465179" cy="399084"/>
              </a:xfrm>
              <a:prstGeom prst="rect">
                <a:avLst/>
              </a:prstGeom>
              <a:blipFill rotWithShape="0">
                <a:blip r:embed="rId3"/>
                <a:stretch>
                  <a:fillRect l="-880" r="-1408"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026207" y="1105221"/>
                <a:ext cx="23580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𝐴</m:t>
                          </m:r>
                        </m:sub>
                      </m:sSub>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𝐾</m:t>
                              </m:r>
                            </m:e>
                            <m:sub>
                              <m:r>
                                <a:rPr lang="en-US" sz="2400" b="0" i="1" smtClean="0">
                                  <a:latin typeface="Cambria Math" panose="02040503050406030204" pitchFamily="18" charset="0"/>
                                  <a:ea typeface="Cambria Math" panose="02040503050406030204" pitchFamily="18" charset="0"/>
                                </a:rPr>
                                <m:t>𝐴</m:t>
                              </m:r>
                            </m:sub>
                            <m:sup>
                              <m:r>
                                <a:rPr lang="en-US" sz="2400" b="0" i="1" smtClean="0">
                                  <a:latin typeface="Cambria Math" panose="02040503050406030204" pitchFamily="18" charset="0"/>
                                  <a:ea typeface="Cambria Math" panose="02040503050406030204" pitchFamily="18" charset="0"/>
                                </a:rPr>
                                <m:t>′</m:t>
                              </m:r>
                            </m:sup>
                          </m:sSubSup>
                        </m:e>
                      </m:d>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026207" y="1105221"/>
                <a:ext cx="2358018" cy="369332"/>
              </a:xfrm>
              <a:prstGeom prst="rect">
                <a:avLst/>
              </a:prstGeom>
              <a:blipFill rotWithShape="0">
                <a:blip r:embed="rId4"/>
                <a:stretch>
                  <a:fillRect l="-2584" b="-1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996647" y="1746346"/>
                <a:ext cx="2414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𝐵</m:t>
                          </m:r>
                        </m:sub>
                      </m:sSub>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𝐾</m:t>
                              </m:r>
                            </m:e>
                            <m:sub>
                              <m:r>
                                <a:rPr lang="en-US" sz="2400" b="0" i="1" smtClean="0">
                                  <a:latin typeface="Cambria Math" panose="02040503050406030204" pitchFamily="18" charset="0"/>
                                  <a:ea typeface="Cambria Math" panose="02040503050406030204" pitchFamily="18" charset="0"/>
                                </a:rPr>
                                <m:t>𝐵</m:t>
                              </m:r>
                            </m:sub>
                            <m:sup>
                              <m:r>
                                <a:rPr lang="en-US" sz="2400" b="0" i="1" smtClean="0">
                                  <a:latin typeface="Cambria Math" panose="02040503050406030204" pitchFamily="18" charset="0"/>
                                  <a:ea typeface="Cambria Math" panose="02040503050406030204" pitchFamily="18" charset="0"/>
                                </a:rPr>
                                <m:t>′</m:t>
                              </m:r>
                            </m:sup>
                          </m:sSubSup>
                        </m:e>
                      </m: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996647" y="1746346"/>
                <a:ext cx="2414444" cy="369332"/>
              </a:xfrm>
              <a:prstGeom prst="rect">
                <a:avLst/>
              </a:prstGeom>
              <a:blipFill rotWithShape="0">
                <a:blip r:embed="rId5"/>
                <a:stretch>
                  <a:fillRect l="-2778"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994294" y="2434347"/>
                <a:ext cx="4432047" cy="369332"/>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𝐴</m:t>
                    </m:r>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𝐵</m:t>
                    </m:r>
                    <m:r>
                      <a:rPr lang="en-US" sz="2400" b="0" i="0"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𝐴</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𝐵</m:t>
                        </m:r>
                      </m:sub>
                    </m:sSub>
                    <m:r>
                      <a:rPr lang="en-US" sz="2400" b="0" i="1" smtClean="0">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𝐾</m:t>
                        </m:r>
                        <m:r>
                          <a:rPr lang="en-US" sz="2400" i="1">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𝐾</m:t>
                            </m:r>
                          </m:e>
                          <m:sub>
                            <m:r>
                              <a:rPr lang="en-US" sz="2400" i="1">
                                <a:latin typeface="Cambria Math" panose="02040503050406030204" pitchFamily="18" charset="0"/>
                                <a:ea typeface="Cambria Math" panose="02040503050406030204" pitchFamily="18" charset="0"/>
                              </a:rPr>
                              <m:t>𝐴</m:t>
                            </m:r>
                          </m:sub>
                          <m:sup>
                            <m:r>
                              <a:rPr lang="en-US" sz="2400" i="1">
                                <a:latin typeface="Cambria Math" panose="02040503050406030204" pitchFamily="18" charset="0"/>
                                <a:ea typeface="Cambria Math" panose="02040503050406030204" pitchFamily="18" charset="0"/>
                              </a:rPr>
                              <m:t>′</m:t>
                            </m:r>
                          </m:sup>
                        </m:sSubSup>
                      </m:e>
                    </m:d>
                  </m:oMath>
                </a14:m>
                <a:r>
                  <a:rPr lang="en-US" sz="2400" dirty="0"/>
                  <a:t>+</a:t>
                </a:r>
                <a14:m>
                  <m:oMath xmlns:m="http://schemas.openxmlformats.org/officeDocument/2006/math">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𝐾</m:t>
                        </m:r>
                        <m:r>
                          <a:rPr lang="en-US" sz="2400" i="1">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𝐾</m:t>
                            </m:r>
                          </m:e>
                          <m:sub>
                            <m:r>
                              <a:rPr lang="en-US" sz="2400" i="1">
                                <a:latin typeface="Cambria Math" panose="02040503050406030204" pitchFamily="18" charset="0"/>
                                <a:ea typeface="Cambria Math" panose="02040503050406030204" pitchFamily="18" charset="0"/>
                              </a:rPr>
                              <m:t>𝐵</m:t>
                            </m:r>
                          </m:sub>
                          <m:sup>
                            <m:r>
                              <a:rPr lang="en-US" sz="2400" i="1">
                                <a:latin typeface="Cambria Math" panose="02040503050406030204" pitchFamily="18" charset="0"/>
                                <a:ea typeface="Cambria Math" panose="02040503050406030204" pitchFamily="18" charset="0"/>
                              </a:rPr>
                              <m:t>′</m:t>
                            </m:r>
                          </m:sup>
                        </m:sSubSup>
                      </m:e>
                    </m:d>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994294" y="2434347"/>
                <a:ext cx="4432047" cy="369332"/>
              </a:xfrm>
              <a:prstGeom prst="rect">
                <a:avLst/>
              </a:prstGeom>
              <a:blipFill rotWithShape="0">
                <a:blip r:embed="rId6"/>
                <a:stretch>
                  <a:fillRect l="-2338" t="-22951" b="-508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655924" y="4488392"/>
                <a:ext cx="3751540" cy="369332"/>
              </a:xfrm>
              <a:prstGeom prst="rect">
                <a:avLst/>
              </a:prstGeom>
              <a:noFill/>
            </p:spPr>
            <p:txBody>
              <a:bodyPr wrap="none" lIns="0" tIns="0" rIns="0" bIns="0" rtlCol="0">
                <a:spAutoFit/>
              </a:bodyPr>
              <a:lstStyle/>
              <a:p>
                <a:r>
                  <a:rPr lang="en-US" sz="2400" dirty="0"/>
                  <a:t>Non-matches</a:t>
                </a:r>
                <a:r>
                  <a:rPr lang="en-US" sz="2400" b="0" dirty="0"/>
                  <a:t>: </a:t>
                </a:r>
                <a14:m>
                  <m:oMath xmlns:m="http://schemas.openxmlformats.org/officeDocument/2006/math">
                    <m:r>
                      <a:rPr lang="en-US" sz="2400" b="0" i="1" smtClean="0">
                        <a:latin typeface="Cambria Math" panose="02040503050406030204" pitchFamily="18" charset="0"/>
                        <a:ea typeface="Cambria Math" panose="02040503050406030204" pitchFamily="18" charset="0"/>
                      </a:rPr>
                      <m:t>𝑈</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2655924" y="4488392"/>
                <a:ext cx="3751540" cy="369332"/>
              </a:xfrm>
              <a:prstGeom prst="rect">
                <a:avLst/>
              </a:prstGeom>
              <a:blipFill rotWithShape="0">
                <a:blip r:embed="rId7"/>
                <a:stretch>
                  <a:fillRect l="-5041" t="-22951" r="-6504" b="-508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100597" y="3816527"/>
                <a:ext cx="2568332" cy="369332"/>
              </a:xfrm>
              <a:prstGeom prst="rect">
                <a:avLst/>
              </a:prstGeom>
              <a:noFill/>
            </p:spPr>
            <p:txBody>
              <a:bodyPr wrap="none" lIns="0" tIns="0" rIns="0" bIns="0" rtlCol="0">
                <a:spAutoFit/>
              </a:bodyPr>
              <a:lstStyle/>
              <a:p>
                <a:r>
                  <a:rPr lang="en-US" sz="2400" b="0" dirty="0"/>
                  <a:t>Matches: </a:t>
                </a:r>
                <a14:m>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oMath>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3100597" y="3816527"/>
                <a:ext cx="2568332" cy="369332"/>
              </a:xfrm>
              <a:prstGeom prst="rect">
                <a:avLst/>
              </a:prstGeom>
              <a:blipFill rotWithShape="0">
                <a:blip r:embed="rId8"/>
                <a:stretch>
                  <a:fillRect l="-7363" t="-22951" r="-7363" b="-50820"/>
                </a:stretch>
              </a:blipFill>
            </p:spPr>
            <p:txBody>
              <a:bodyPr/>
              <a:lstStyle/>
              <a:p>
                <a:r>
                  <a:rPr lang="en-US">
                    <a:noFill/>
                  </a:rPr>
                  <a:t> </a:t>
                </a:r>
              </a:p>
            </p:txBody>
          </p:sp>
        </mc:Fallback>
      </mc:AlternateContent>
    </p:spTree>
    <p:extLst>
      <p:ext uri="{BB962C8B-B14F-4D97-AF65-F5344CB8AC3E}">
        <p14:creationId xmlns:p14="http://schemas.microsoft.com/office/powerpoint/2010/main" val="29252970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Fellegi-Sunter</a:t>
            </a:r>
            <a:r>
              <a:rPr lang="en-US" dirty="0"/>
              <a:t> Record Linkage</a:t>
            </a:r>
            <a:endParaRPr dirty="0"/>
          </a:p>
        </p:txBody>
      </p:sp>
      <p:sp>
        <p:nvSpPr>
          <p:cNvPr id="10"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pt-BR" dirty="0"/>
              <a:t>γ(a, b) = (1, 1, 0</a:t>
            </a:r>
            <a:r>
              <a:rPr lang="pt-BR" dirty="0" smtClean="0"/>
              <a:t>)</a:t>
            </a:r>
          </a:p>
          <a:p>
            <a:pPr lvl="1"/>
            <a:r>
              <a:rPr lang="en-US" dirty="0"/>
              <a:t>records a and b agree on ﬁrst name and last </a:t>
            </a:r>
            <a:r>
              <a:rPr lang="en-US" dirty="0" err="1" smtClean="0"/>
              <a:t>name,but</a:t>
            </a:r>
            <a:r>
              <a:rPr lang="en-US" dirty="0" smtClean="0"/>
              <a:t> </a:t>
            </a:r>
            <a:r>
              <a:rPr lang="en-US" dirty="0"/>
              <a:t>disagree on city of residence.</a:t>
            </a:r>
            <a:endParaRPr dirty="0"/>
          </a:p>
        </p:txBody>
      </p:sp>
    </p:spTree>
    <p:extLst>
      <p:ext uri="{BB962C8B-B14F-4D97-AF65-F5344CB8AC3E}">
        <p14:creationId xmlns:p14="http://schemas.microsoft.com/office/powerpoint/2010/main" val="19283838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Fellegi-Sunter Record Linkage III</a:t>
            </a:r>
          </a:p>
        </p:txBody>
      </p:sp>
      <p:sp>
        <p:nvSpPr>
          <p:cNvPr id="4" name="Slide Number Placeholder 3"/>
          <p:cNvSpPr>
            <a:spLocks noGrp="1"/>
          </p:cNvSpPr>
          <p:nvPr>
            <p:ph type="sldNum" sz="quarter" idx="12"/>
          </p:nvPr>
        </p:nvSpPr>
        <p:spPr/>
        <p:txBody>
          <a:bodyPr/>
          <a:lstStyle/>
          <a:p>
            <a:fld id="{AAB63172-0737-4F58-AA61-0444E81086BA}" type="slidenum">
              <a:rPr lang="en-US" smtClean="0"/>
              <a:t>39</a:t>
            </a:fld>
            <a:endParaRPr lang="en-US" dirty="0"/>
          </a:p>
        </p:txBody>
      </p:sp>
      <p:sp>
        <p:nvSpPr>
          <p:cNvPr id="5" name="TextBox 4">
            <a:extLst>
              <a:ext uri="{FF2B5EF4-FFF2-40B4-BE49-F238E27FC236}">
                <a16:creationId xmlns="" xmlns:a16="http://schemas.microsoft.com/office/drawing/2014/main" id="{82C9FBEC-886D-4161-9D03-6B3F0C0EF489}"/>
              </a:ext>
            </a:extLst>
          </p:cNvPr>
          <p:cNvSpPr txBox="1"/>
          <p:nvPr/>
        </p:nvSpPr>
        <p:spPr>
          <a:xfrm>
            <a:off x="1714500" y="4767263"/>
            <a:ext cx="6547757" cy="253916"/>
          </a:xfrm>
          <a:prstGeom prst="rect">
            <a:avLst/>
          </a:prstGeom>
          <a:noFill/>
        </p:spPr>
        <p:txBody>
          <a:bodyPr wrap="square" rtlCol="0">
            <a:spAutoFit/>
          </a:bodyPr>
          <a:lstStyle/>
          <a:p>
            <a:pPr algn="r"/>
            <a:r>
              <a:rPr lang="en-US" sz="1050" dirty="0"/>
              <a:t>Adapted from: Christen and Goiser (2007) and Herzog, Scheuren and Winkler (2007)</a:t>
            </a:r>
          </a:p>
        </p:txBody>
      </p:sp>
      <mc:AlternateContent xmlns:mc="http://schemas.openxmlformats.org/markup-compatibility/2006" xmlns:a14="http://schemas.microsoft.com/office/drawing/2010/main">
        <mc:Choice Requires="a14">
          <p:sp>
            <p:nvSpPr>
              <p:cNvPr id="17" name="TextBox 16"/>
              <p:cNvSpPr txBox="1"/>
              <p:nvPr/>
            </p:nvSpPr>
            <p:spPr>
              <a:xfrm>
                <a:off x="2330192" y="2390476"/>
                <a:ext cx="4685963" cy="276999"/>
              </a:xfrm>
              <a:prstGeom prst="rect">
                <a:avLst/>
              </a:prstGeom>
              <a:noFill/>
            </p:spPr>
            <p:txBody>
              <a:bodyPr wrap="none" lIns="0" tIns="0" rIns="0" bIns="0" rtlCol="0">
                <a:spAutoFit/>
              </a:bodyPr>
              <a:lstStyle/>
              <a:p>
                <a:r>
                  <a:rPr lang="en-US" sz="1800" dirty="0"/>
                  <a:t>Not classified (Clerical resolution):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𝐿</m:t>
                        </m:r>
                        <m:r>
                          <a:rPr lang="en-US" sz="1800" i="1">
                            <a:latin typeface="Cambria Math" panose="02040503050406030204" pitchFamily="18" charset="0"/>
                            <a:ea typeface="Cambria Math" panose="02040503050406030204" pitchFamily="18" charset="0"/>
                          </a:rPr>
                          <m:t>&lt;</m:t>
                        </m:r>
                        <m:r>
                          <a:rPr lang="en-US" sz="1800" i="1">
                            <a:latin typeface="Cambria Math" panose="02040503050406030204" pitchFamily="18" charset="0"/>
                          </a:rPr>
                          <m:t>𝑤</m:t>
                        </m:r>
                      </m:e>
                      <m:sub>
                        <m:r>
                          <a:rPr lang="en-US" sz="1800" i="1">
                            <a:latin typeface="Cambria Math" panose="02040503050406030204" pitchFamily="18" charset="0"/>
                          </a:rPr>
                          <m:t>𝑟</m:t>
                        </m:r>
                      </m:sub>
                    </m:sSub>
                    <m:r>
                      <a:rPr lang="en-US" sz="1800" i="1">
                        <a:latin typeface="Cambria Math" panose="02040503050406030204" pitchFamily="18" charset="0"/>
                        <a:ea typeface="Cambria Math" panose="02040503050406030204" pitchFamily="18" charset="0"/>
                      </a:rPr>
                      <m:t>&lt;</m:t>
                    </m:r>
                    <m:r>
                      <a:rPr lang="en-US" sz="1800" i="1">
                        <a:latin typeface="Cambria Math" panose="02040503050406030204" pitchFamily="18" charset="0"/>
                        <a:ea typeface="Cambria Math" panose="02040503050406030204" pitchFamily="18" charset="0"/>
                      </a:rPr>
                      <m:t>𝑇</m:t>
                    </m:r>
                  </m:oMath>
                </a14:m>
                <a:endParaRPr lang="en-US" sz="1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106922" y="3187301"/>
                <a:ext cx="5835700" cy="369332"/>
              </a:xfrm>
              <a:prstGeom prst="rect">
                <a:avLst/>
              </a:prstGeom>
              <a:blipFill rotWithShape="0">
                <a:blip r:embed="rId5"/>
                <a:stretch>
                  <a:fillRect l="-3239" t="-26667" r="-73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857500" y="1339512"/>
                <a:ext cx="3156826" cy="283860"/>
              </a:xfrm>
              <a:prstGeom prst="rect">
                <a:avLst/>
              </a:prstGeom>
              <a:noFill/>
            </p:spPr>
            <p:txBody>
              <a:bodyPr wrap="none" lIns="0" tIns="0" rIns="0" bIns="0" rtlCol="0">
                <a:spAutoFit/>
              </a:bodyPr>
              <a:lstStyle/>
              <a:p>
                <a:r>
                  <a:rPr lang="en-US" sz="1800" dirty="0"/>
                  <a:t>Classifier Match: </a:t>
                </a:r>
                <a14:m>
                  <m:oMath xmlns:m="http://schemas.openxmlformats.org/officeDocument/2006/math">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𝑀</m:t>
                        </m:r>
                      </m:e>
                    </m:acc>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𝑟</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𝑇</m:t>
                        </m:r>
                      </m:e>
                    </m:d>
                  </m:oMath>
                </a14:m>
                <a:endParaRPr lang="en-US" sz="1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810000" y="1786016"/>
                <a:ext cx="3981731" cy="378502"/>
              </a:xfrm>
              <a:prstGeom prst="rect">
                <a:avLst/>
              </a:prstGeom>
              <a:blipFill rotWithShape="0">
                <a:blip r:embed="rId6"/>
                <a:stretch>
                  <a:fillRect l="-4594" t="-22581" b="-483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704598" y="1789435"/>
                <a:ext cx="3602589" cy="283860"/>
              </a:xfrm>
              <a:prstGeom prst="rect">
                <a:avLst/>
              </a:prstGeom>
              <a:noFill/>
            </p:spPr>
            <p:txBody>
              <a:bodyPr wrap="none" lIns="0" tIns="0" rIns="0" bIns="0" rtlCol="0">
                <a:spAutoFit/>
              </a:bodyPr>
              <a:lstStyle/>
              <a:p>
                <a:r>
                  <a:rPr lang="en-US" sz="1800" dirty="0"/>
                  <a:t>Classifier Non-match: </a:t>
                </a:r>
                <a14:m>
                  <m:oMath xmlns:m="http://schemas.openxmlformats.org/officeDocument/2006/math">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𝑈</m:t>
                        </m:r>
                      </m:e>
                    </m:acc>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𝑟</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𝐿</m:t>
                        </m:r>
                      </m:e>
                    </m:d>
                  </m:oMath>
                </a14:m>
                <a:endParaRPr lang="en-US" sz="1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606130" y="2385913"/>
                <a:ext cx="4510402" cy="378502"/>
              </a:xfrm>
              <a:prstGeom prst="rect">
                <a:avLst/>
              </a:prstGeom>
              <a:blipFill rotWithShape="0">
                <a:blip r:embed="rId7"/>
                <a:stretch>
                  <a:fillRect l="-4195" t="-20968"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214848" y="3610592"/>
                <a:ext cx="4969117" cy="312650"/>
              </a:xfrm>
              <a:prstGeom prst="rect">
                <a:avLst/>
              </a:prstGeom>
              <a:noFill/>
            </p:spPr>
            <p:txBody>
              <a:bodyPr wrap="none" lIns="0" tIns="0" rIns="0" bIns="0" rtlCol="0">
                <a:spAutoFit/>
              </a:bodyPr>
              <a:lstStyle/>
              <a:p>
                <a:r>
                  <a:rPr lang="en-US" sz="1800" dirty="0">
                    <a:ea typeface="Cambria Math" panose="02040503050406030204" pitchFamily="18" charset="0"/>
                  </a:rPr>
                  <a:t>False Non-match Rate: </a:t>
                </a:r>
                <a14:m>
                  <m:oMath xmlns:m="http://schemas.openxmlformats.org/officeDocument/2006/math">
                    <m:r>
                      <a:rPr lang="en-US" sz="1800" i="1">
                        <a:latin typeface="Cambria Math" panose="02040503050406030204" pitchFamily="18" charset="0"/>
                        <a:ea typeface="Cambria Math" panose="02040503050406030204" pitchFamily="18" charset="0"/>
                      </a:rPr>
                      <m:t>𝜆</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𝑃𝑟</m:t>
                    </m:r>
                    <m:d>
                      <m:dPr>
                        <m:begChr m:val="["/>
                        <m:endChr m:val="]"/>
                        <m:ctrlPr>
                          <a:rPr lang="en-US" sz="1800" i="1">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𝑎𝑏</m:t>
                            </m:r>
                          </m:e>
                          <m:sub>
                            <m:r>
                              <a:rPr lang="en-US" sz="1800" i="1">
                                <a:latin typeface="Cambria Math" panose="02040503050406030204" pitchFamily="18" charset="0"/>
                                <a:ea typeface="Cambria Math" panose="02040503050406030204" pitchFamily="18" charset="0"/>
                              </a:rPr>
                              <m:t>𝑟</m:t>
                            </m:r>
                          </m:sub>
                        </m:sSub>
                        <m:r>
                          <a:rPr lang="en-US" sz="1800" i="1">
                            <a:latin typeface="Cambria Math" panose="02040503050406030204" pitchFamily="18" charset="0"/>
                            <a:ea typeface="Cambria Math" panose="02040503050406030204" pitchFamily="18" charset="0"/>
                          </a:rPr>
                          <m:t>∈</m:t>
                        </m:r>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𝑈</m:t>
                            </m:r>
                          </m:e>
                        </m:acc>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𝑎𝑏</m:t>
                            </m:r>
                          </m:e>
                          <m:sub>
                            <m:r>
                              <a:rPr lang="en-US" sz="1800" i="1">
                                <a:latin typeface="Cambria Math" panose="02040503050406030204" pitchFamily="18" charset="0"/>
                                <a:ea typeface="Cambria Math" panose="02040503050406030204" pitchFamily="18" charset="0"/>
                              </a:rPr>
                              <m:t>𝑟</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𝑀</m:t>
                        </m:r>
                      </m:e>
                    </m:d>
                  </m:oMath>
                </a14:m>
                <a:endParaRPr lang="en-US" sz="1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2953130" y="4814123"/>
                <a:ext cx="6246903" cy="416845"/>
              </a:xfrm>
              <a:prstGeom prst="rect">
                <a:avLst/>
              </a:prstGeom>
              <a:blipFill rotWithShape="0">
                <a:blip r:embed="rId8"/>
                <a:stretch>
                  <a:fillRect l="-2927" t="-16176" b="-39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80518" y="2954035"/>
                <a:ext cx="4477636" cy="312650"/>
              </a:xfrm>
              <a:prstGeom prst="rect">
                <a:avLst/>
              </a:prstGeom>
              <a:noFill/>
            </p:spPr>
            <p:txBody>
              <a:bodyPr wrap="none" lIns="0" tIns="0" rIns="0" bIns="0" rtlCol="0">
                <a:spAutoFit/>
              </a:bodyPr>
              <a:lstStyle/>
              <a:p>
                <a:r>
                  <a:rPr lang="en-US" sz="1800" dirty="0">
                    <a:ea typeface="Cambria Math" panose="02040503050406030204" pitchFamily="18" charset="0"/>
                  </a:rPr>
                  <a:t>False Match Rate: </a:t>
                </a:r>
                <a14:m>
                  <m:oMath xmlns:m="http://schemas.openxmlformats.org/officeDocument/2006/math">
                    <m:r>
                      <a:rPr lang="en-US" sz="1800" i="1">
                        <a:latin typeface="Cambria Math" panose="02040503050406030204" pitchFamily="18" charset="0"/>
                        <a:ea typeface="Cambria Math" panose="02040503050406030204" pitchFamily="18" charset="0"/>
                      </a:rPr>
                      <m:t>𝜇</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𝑃𝑟</m:t>
                    </m:r>
                    <m:d>
                      <m:dPr>
                        <m:begChr m:val="["/>
                        <m:endChr m:val="]"/>
                        <m:ctrlPr>
                          <a:rPr lang="en-US" sz="1800" i="1">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𝑎𝑏</m:t>
                            </m:r>
                          </m:e>
                          <m:sub>
                            <m:r>
                              <a:rPr lang="en-US" sz="1800" i="1">
                                <a:latin typeface="Cambria Math" panose="02040503050406030204" pitchFamily="18" charset="0"/>
                                <a:ea typeface="Cambria Math" panose="02040503050406030204" pitchFamily="18" charset="0"/>
                              </a:rPr>
                              <m:t>𝑟</m:t>
                            </m:r>
                          </m:sub>
                        </m:sSub>
                        <m:r>
                          <a:rPr lang="en-US" sz="1800" i="1">
                            <a:latin typeface="Cambria Math" panose="02040503050406030204" pitchFamily="18" charset="0"/>
                            <a:ea typeface="Cambria Math" panose="02040503050406030204" pitchFamily="18" charset="0"/>
                          </a:rPr>
                          <m:t>∈</m:t>
                        </m:r>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𝑀</m:t>
                            </m:r>
                          </m:e>
                        </m:acc>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𝑎𝑏</m:t>
                            </m:r>
                          </m:e>
                          <m:sub>
                            <m:r>
                              <a:rPr lang="en-US" sz="1800" i="1">
                                <a:latin typeface="Cambria Math" panose="02040503050406030204" pitchFamily="18" charset="0"/>
                                <a:ea typeface="Cambria Math" panose="02040503050406030204" pitchFamily="18" charset="0"/>
                              </a:rPr>
                              <m:t>𝑟</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𝑈</m:t>
                        </m:r>
                      </m:e>
                    </m:d>
                  </m:oMath>
                </a14:m>
                <a:endParaRPr lang="en-US" sz="18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174024" y="3938714"/>
                <a:ext cx="5660011" cy="416845"/>
              </a:xfrm>
              <a:prstGeom prst="rect">
                <a:avLst/>
              </a:prstGeom>
              <a:blipFill rotWithShape="0">
                <a:blip r:embed="rId9"/>
                <a:stretch>
                  <a:fillRect l="-3341" t="-14706" b="-41176"/>
                </a:stretch>
              </a:blipFill>
            </p:spPr>
            <p:txBody>
              <a:bodyPr/>
              <a:lstStyle/>
              <a:p>
                <a:r>
                  <a:rPr lang="en-US">
                    <a:noFill/>
                  </a:rPr>
                  <a:t> </a:t>
                </a:r>
              </a:p>
            </p:txBody>
          </p:sp>
        </mc:Fallback>
      </mc:AlternateContent>
    </p:spTree>
    <p:extLst>
      <p:ext uri="{BB962C8B-B14F-4D97-AF65-F5344CB8AC3E}">
        <p14:creationId xmlns:p14="http://schemas.microsoft.com/office/powerpoint/2010/main" val="2039962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Matching</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smtClean="0"/>
              <a:t>Comparing</a:t>
            </a:r>
            <a:r>
              <a:rPr lang="en-US" dirty="0"/>
              <a:t> continuous</a:t>
            </a:r>
            <a:r>
              <a:rPr lang="en-US" dirty="0" smtClean="0"/>
              <a:t> </a:t>
            </a:r>
            <a:r>
              <a:rPr lang="en-US" dirty="0"/>
              <a:t>ﬁelds </a:t>
            </a:r>
            <a:r>
              <a:rPr lang="en-US" dirty="0" smtClean="0"/>
              <a:t>– straightforward!</a:t>
            </a:r>
          </a:p>
          <a:p>
            <a:pPr lvl="1"/>
            <a:r>
              <a:rPr lang="en-US" dirty="0" smtClean="0"/>
              <a:t>10 vs 10: 10-10=0</a:t>
            </a:r>
          </a:p>
          <a:p>
            <a:pPr lvl="0"/>
            <a:endParaRPr lang="en-US" dirty="0"/>
          </a:p>
          <a:p>
            <a:pPr lvl="0"/>
            <a:r>
              <a:rPr lang="en-US" dirty="0"/>
              <a:t>Comparing character ﬁelds </a:t>
            </a:r>
            <a:r>
              <a:rPr lang="en-US" dirty="0" smtClean="0"/>
              <a:t>(String)-Edit </a:t>
            </a:r>
            <a:r>
              <a:rPr lang="en-US" dirty="0" err="1" smtClean="0"/>
              <a:t>distnace</a:t>
            </a:r>
            <a:endParaRPr lang="en-US" dirty="0" smtClean="0"/>
          </a:p>
          <a:p>
            <a:pPr lvl="1"/>
            <a:r>
              <a:rPr lang="en-US" dirty="0" err="1"/>
              <a:t>Levenshtein</a:t>
            </a:r>
            <a:r>
              <a:rPr lang="en-US" dirty="0"/>
              <a:t> </a:t>
            </a:r>
            <a:r>
              <a:rPr lang="en-US" dirty="0" smtClean="0"/>
              <a:t>distance</a:t>
            </a:r>
          </a:p>
          <a:p>
            <a:pPr lvl="1"/>
            <a:r>
              <a:rPr lang="en-US" dirty="0" err="1" smtClean="0"/>
              <a:t>Jaro</a:t>
            </a:r>
            <a:r>
              <a:rPr lang="en-US" dirty="0" smtClean="0"/>
              <a:t> Winkler Distance</a:t>
            </a:r>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A3BF6B6-1C5D-4215-8192-7C4B21F699A5}"/>
              </a:ext>
            </a:extLst>
          </p:cNvPr>
          <p:cNvSpPr>
            <a:spLocks noGrp="1"/>
          </p:cNvSpPr>
          <p:nvPr>
            <p:ph type="sldNum" sz="quarter" idx="12"/>
          </p:nvPr>
        </p:nvSpPr>
        <p:spPr/>
        <p:txBody>
          <a:bodyPr/>
          <a:lstStyle/>
          <a:p>
            <a:fld id="{AAB63172-0737-4F58-AA61-0444E81086BA}" type="slidenum">
              <a:rPr lang="en-US" smtClean="0"/>
              <a:t>40</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100" y="57150"/>
            <a:ext cx="4686300" cy="4512734"/>
          </a:xfrm>
          <a:prstGeom prst="rect">
            <a:avLst/>
          </a:prstGeom>
        </p:spPr>
      </p:pic>
      <p:sp>
        <p:nvSpPr>
          <p:cNvPr id="6" name="TextBox 5">
            <a:extLst>
              <a:ext uri="{FF2B5EF4-FFF2-40B4-BE49-F238E27FC236}">
                <a16:creationId xmlns="" xmlns:a16="http://schemas.microsoft.com/office/drawing/2014/main" id="{82C9FBEC-886D-4161-9D03-6B3F0C0EF489}"/>
              </a:ext>
            </a:extLst>
          </p:cNvPr>
          <p:cNvSpPr txBox="1"/>
          <p:nvPr/>
        </p:nvSpPr>
        <p:spPr>
          <a:xfrm>
            <a:off x="4057650" y="4767263"/>
            <a:ext cx="4204607" cy="253916"/>
          </a:xfrm>
          <a:prstGeom prst="rect">
            <a:avLst/>
          </a:prstGeom>
          <a:noFill/>
        </p:spPr>
        <p:txBody>
          <a:bodyPr wrap="square" rtlCol="0">
            <a:spAutoFit/>
          </a:bodyPr>
          <a:lstStyle/>
          <a:p>
            <a:pPr algn="r"/>
            <a:r>
              <a:rPr lang="en-US" sz="1050" dirty="0"/>
              <a:t>Source: Herzog, Scheuren and Winkler (2007)</a:t>
            </a:r>
          </a:p>
        </p:txBody>
      </p:sp>
      <p:sp>
        <p:nvSpPr>
          <p:cNvPr id="7" name="Rectangle 6"/>
          <p:cNvSpPr/>
          <p:nvPr/>
        </p:nvSpPr>
        <p:spPr>
          <a:xfrm>
            <a:off x="6743700" y="1371600"/>
            <a:ext cx="1885950"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True matches</a:t>
            </a:r>
            <a:br>
              <a:rPr lang="en-US" sz="1050" dirty="0"/>
            </a:br>
            <a:r>
              <a:rPr lang="en-US" sz="1050" dirty="0"/>
              <a:t>o = True Non-matches</a:t>
            </a:r>
          </a:p>
        </p:txBody>
      </p:sp>
      <p:sp>
        <p:nvSpPr>
          <p:cNvPr id="8" name="Oval 7"/>
          <p:cNvSpPr/>
          <p:nvPr/>
        </p:nvSpPr>
        <p:spPr>
          <a:xfrm>
            <a:off x="4800600" y="3714750"/>
            <a:ext cx="228600" cy="28575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 name="Rounded Rectangle 8"/>
          <p:cNvSpPr/>
          <p:nvPr/>
        </p:nvSpPr>
        <p:spPr>
          <a:xfrm>
            <a:off x="6629400" y="3314700"/>
            <a:ext cx="1485900" cy="6858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 = False Matches</a:t>
            </a:r>
          </a:p>
        </p:txBody>
      </p:sp>
      <p:cxnSp>
        <p:nvCxnSpPr>
          <p:cNvPr id="11" name="Straight Arrow Connector 10"/>
          <p:cNvCxnSpPr>
            <a:stCxn id="9" idx="1"/>
          </p:cNvCxnSpPr>
          <p:nvPr/>
        </p:nvCxnSpPr>
        <p:spPr>
          <a:xfrm flipH="1">
            <a:off x="5029200" y="3657600"/>
            <a:ext cx="1600200" cy="228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438150" y="3371850"/>
            <a:ext cx="1485900" cy="6858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 False Non-matches</a:t>
            </a:r>
          </a:p>
        </p:txBody>
      </p:sp>
      <p:cxnSp>
        <p:nvCxnSpPr>
          <p:cNvPr id="13" name="Straight Arrow Connector 12"/>
          <p:cNvCxnSpPr>
            <a:endCxn id="15" idx="2"/>
          </p:cNvCxnSpPr>
          <p:nvPr/>
        </p:nvCxnSpPr>
        <p:spPr>
          <a:xfrm>
            <a:off x="1943100" y="3743325"/>
            <a:ext cx="2057400" cy="1428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000500" y="3688363"/>
            <a:ext cx="400050" cy="395675"/>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8" name="Rectangle 17"/>
          <p:cNvSpPr/>
          <p:nvPr/>
        </p:nvSpPr>
        <p:spPr>
          <a:xfrm>
            <a:off x="4686300" y="228600"/>
            <a:ext cx="285750"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a:t>
            </a:r>
          </a:p>
        </p:txBody>
      </p:sp>
      <p:sp>
        <p:nvSpPr>
          <p:cNvPr id="19" name="Rectangle 18"/>
          <p:cNvSpPr/>
          <p:nvPr/>
        </p:nvSpPr>
        <p:spPr>
          <a:xfrm>
            <a:off x="4248150" y="228600"/>
            <a:ext cx="285750"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L</a:t>
            </a:r>
          </a:p>
        </p:txBody>
      </p:sp>
    </p:spTree>
    <p:extLst>
      <p:ext uri="{BB962C8B-B14F-4D97-AF65-F5344CB8AC3E}">
        <p14:creationId xmlns:p14="http://schemas.microsoft.com/office/powerpoint/2010/main" val="367313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Fellegi-Sunter Record Linkage III</a:t>
            </a:r>
          </a:p>
        </p:txBody>
      </p:sp>
      <p:sp>
        <p:nvSpPr>
          <p:cNvPr id="4" name="Slide Number Placeholder 3"/>
          <p:cNvSpPr>
            <a:spLocks noGrp="1"/>
          </p:cNvSpPr>
          <p:nvPr>
            <p:ph type="sldNum" sz="quarter" idx="12"/>
          </p:nvPr>
        </p:nvSpPr>
        <p:spPr/>
        <p:txBody>
          <a:bodyPr/>
          <a:lstStyle/>
          <a:p>
            <a:fld id="{AAB63172-0737-4F58-AA61-0444E81086BA}" type="slidenum">
              <a:rPr lang="en-US" smtClean="0"/>
              <a:t>41</a:t>
            </a:fld>
            <a:endParaRPr lang="en-US" dirty="0"/>
          </a:p>
        </p:txBody>
      </p:sp>
      <p:sp>
        <p:nvSpPr>
          <p:cNvPr id="5" name="TextBox 4">
            <a:extLst>
              <a:ext uri="{FF2B5EF4-FFF2-40B4-BE49-F238E27FC236}">
                <a16:creationId xmlns="" xmlns:a16="http://schemas.microsoft.com/office/drawing/2014/main" id="{82C9FBEC-886D-4161-9D03-6B3F0C0EF489}"/>
              </a:ext>
            </a:extLst>
          </p:cNvPr>
          <p:cNvSpPr txBox="1"/>
          <p:nvPr/>
        </p:nvSpPr>
        <p:spPr>
          <a:xfrm>
            <a:off x="1714500" y="4767263"/>
            <a:ext cx="6547757" cy="253916"/>
          </a:xfrm>
          <a:prstGeom prst="rect">
            <a:avLst/>
          </a:prstGeom>
          <a:noFill/>
        </p:spPr>
        <p:txBody>
          <a:bodyPr wrap="square" rtlCol="0">
            <a:spAutoFit/>
          </a:bodyPr>
          <a:lstStyle/>
          <a:p>
            <a:pPr algn="r"/>
            <a:r>
              <a:rPr lang="en-US" sz="1050" dirty="0"/>
              <a:t>Adapted from: Christen and Goiser (2007) and Herzog, Scheuren and Winkler (2007)</a:t>
            </a:r>
          </a:p>
        </p:txBody>
      </p:sp>
      <p:sp>
        <p:nvSpPr>
          <p:cNvPr id="10" name="Google Shape;61;p14"/>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Tx/>
            </a:pPr>
            <a:r>
              <a:rPr lang="en-US" dirty="0" err="1" smtClean="0"/>
              <a:t>Fuzzymatcher</a:t>
            </a:r>
            <a:r>
              <a:rPr lang="en-US" dirty="0" smtClean="0"/>
              <a:t> Package</a:t>
            </a:r>
          </a:p>
          <a:p>
            <a:pPr lvl="1">
              <a:buClrTx/>
            </a:pPr>
            <a:r>
              <a:rPr lang="en-US" dirty="0"/>
              <a:t>A Python package that allows the user to fuzzy match two pandas </a:t>
            </a:r>
            <a:r>
              <a:rPr lang="en-US" dirty="0" err="1"/>
              <a:t>dataframes</a:t>
            </a:r>
            <a:r>
              <a:rPr lang="en-US" dirty="0"/>
              <a:t> based on one or more common fields</a:t>
            </a:r>
            <a:r>
              <a:rPr lang="en-US" dirty="0" smtClean="0"/>
              <a:t>.</a:t>
            </a:r>
          </a:p>
          <a:p>
            <a:pPr lvl="1">
              <a:buClrTx/>
            </a:pPr>
            <a:r>
              <a:rPr lang="en-US" dirty="0"/>
              <a:t> </a:t>
            </a:r>
            <a:r>
              <a:rPr lang="en-US" dirty="0" smtClean="0"/>
              <a:t>Uses</a:t>
            </a:r>
            <a:r>
              <a:rPr lang="en-US" dirty="0"/>
              <a:t> </a:t>
            </a:r>
            <a:r>
              <a:rPr lang="en-US" dirty="0">
                <a:hlinkClick r:id="rId3"/>
              </a:rPr>
              <a:t>probabilistic record linkage</a:t>
            </a:r>
            <a:r>
              <a:rPr lang="en-US" dirty="0"/>
              <a:t> to score matches.</a:t>
            </a:r>
            <a:endParaRPr lang="en-US" dirty="0" smtClean="0"/>
          </a:p>
          <a:p>
            <a:pPr>
              <a:buClrTx/>
            </a:pPr>
            <a:endParaRPr lang="en-US" dirty="0"/>
          </a:p>
        </p:txBody>
      </p:sp>
    </p:spTree>
    <p:extLst>
      <p:ext uri="{BB962C8B-B14F-4D97-AF65-F5344CB8AC3E}">
        <p14:creationId xmlns:p14="http://schemas.microsoft.com/office/powerpoint/2010/main" val="37773395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Thresholds</a:t>
            </a:r>
            <a:endParaRPr dirty="0"/>
          </a:p>
        </p:txBody>
      </p:sp>
      <p:sp>
        <p:nvSpPr>
          <p:cNvPr id="4" name="Google Shape;61;p14"/>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Tx/>
            </a:pPr>
            <a:r>
              <a:rPr lang="en-US" dirty="0" smtClean="0"/>
              <a:t>Based on you data</a:t>
            </a:r>
          </a:p>
          <a:p>
            <a:pPr>
              <a:buClrTx/>
            </a:pPr>
            <a:r>
              <a:rPr lang="en-US" b="1" dirty="0" err="1"/>
              <a:t>optimalThreshold</a:t>
            </a:r>
            <a:r>
              <a:rPr lang="en-US" b="1" dirty="0"/>
              <a:t>: Optimal Threshold for Record </a:t>
            </a:r>
            <a:r>
              <a:rPr lang="en-US" b="1" dirty="0" smtClean="0"/>
              <a:t>Linkage</a:t>
            </a:r>
          </a:p>
          <a:p>
            <a:pPr lvl="1">
              <a:buClrTx/>
            </a:pPr>
            <a:r>
              <a:rPr lang="en-US" b="1" dirty="0">
                <a:hlinkClick r:id="rId3"/>
              </a:rPr>
              <a:t>https://</a:t>
            </a:r>
            <a:r>
              <a:rPr lang="en-US" b="1" dirty="0" smtClean="0">
                <a:hlinkClick r:id="rId3"/>
              </a:rPr>
              <a:t>rdrr.io/cran/RecordLinkage/man/optimalThreshold.html</a:t>
            </a:r>
            <a:endParaRPr lang="en-US" b="1" dirty="0" smtClean="0"/>
          </a:p>
          <a:p>
            <a:pPr lvl="1">
              <a:buClrTx/>
            </a:pPr>
            <a:r>
              <a:rPr lang="en-US" altLang="en-US" dirty="0">
                <a:latin typeface="Arial" panose="020B0604020202020204" pitchFamily="34" charset="0"/>
                <a:ea typeface="Lato"/>
              </a:rPr>
              <a:t>Calculates the optimal threshold for weight-based Record Linkage</a:t>
            </a:r>
            <a:r>
              <a:rPr lang="en-US" altLang="en-US" sz="800" dirty="0">
                <a:latin typeface="Arial" panose="020B0604020202020204" pitchFamily="34" charset="0"/>
              </a:rPr>
              <a:t> </a:t>
            </a:r>
            <a:endParaRPr lang="en-US" altLang="en-US" sz="4000" dirty="0">
              <a:latin typeface="Arial" panose="020B0604020202020204" pitchFamily="34" charset="0"/>
            </a:endParaRPr>
          </a:p>
          <a:p>
            <a:pPr lvl="1">
              <a:buClrTx/>
            </a:pPr>
            <a:endParaRPr lang="en-US" b="1" dirty="0" smtClean="0"/>
          </a:p>
          <a:p>
            <a:pPr lvl="1">
              <a:buClrTx/>
            </a:pPr>
            <a:endParaRPr lang="en-US" b="1" dirty="0"/>
          </a:p>
          <a:p>
            <a:pPr marL="0" indent="0">
              <a:buClrTx/>
              <a:buNone/>
            </a:pPr>
            <a:r>
              <a:rPr lang="en-US" dirty="0" smtClean="0"/>
              <a:t> </a:t>
            </a:r>
          </a:p>
          <a:p>
            <a:pPr>
              <a:buClrTx/>
            </a:pPr>
            <a:endParaRPr lang="en-US" dirty="0"/>
          </a:p>
        </p:txBody>
      </p:sp>
    </p:spTree>
    <p:extLst>
      <p:ext uri="{BB962C8B-B14F-4D97-AF65-F5344CB8AC3E}">
        <p14:creationId xmlns:p14="http://schemas.microsoft.com/office/powerpoint/2010/main" val="36845918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Summarize</a:t>
            </a:r>
            <a:endParaRPr dirty="0"/>
          </a:p>
        </p:txBody>
      </p:sp>
      <p:pic>
        <p:nvPicPr>
          <p:cNvPr id="21506" name="Picture 2" descr="Data Linking - Sheet 4 - Diagram 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787" y="1017725"/>
            <a:ext cx="5940425" cy="349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3114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Summarize</a:t>
            </a:r>
            <a:endParaRPr dirty="0"/>
          </a:p>
        </p:txBody>
      </p:sp>
      <p:pic>
        <p:nvPicPr>
          <p:cNvPr id="22530" name="Picture 2" descr="Data Linking - Sheet 4 - Diagram 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6" y="1206500"/>
            <a:ext cx="7150100" cy="351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4968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Summarize</a:t>
            </a:r>
            <a:endParaRPr dirty="0"/>
          </a:p>
        </p:txBody>
      </p:sp>
      <p:sp>
        <p:nvSpPr>
          <p:cNvPr id="4"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dirty="0"/>
              <a:t>Evaluating data </a:t>
            </a:r>
            <a:r>
              <a:rPr lang="en-US" dirty="0" smtClean="0"/>
              <a:t>quality</a:t>
            </a:r>
          </a:p>
          <a:p>
            <a:endParaRPr lang="en-US" dirty="0"/>
          </a:p>
        </p:txBody>
      </p:sp>
      <p:graphicFrame>
        <p:nvGraphicFramePr>
          <p:cNvPr id="2" name="표 1"/>
          <p:cNvGraphicFramePr>
            <a:graphicFrameLocks noGrp="1"/>
          </p:cNvGraphicFramePr>
          <p:nvPr/>
        </p:nvGraphicFramePr>
        <p:xfrm>
          <a:off x="628650" y="2258219"/>
          <a:ext cx="7886700" cy="1485900"/>
        </p:xfrm>
        <a:graphic>
          <a:graphicData uri="http://schemas.openxmlformats.org/drawingml/2006/table">
            <a:tbl>
              <a:tblPr/>
              <a:tblGrid>
                <a:gridCol w="2628900"/>
                <a:gridCol w="2628900"/>
                <a:gridCol w="2628900"/>
              </a:tblGrid>
              <a:tr h="0">
                <a:tc>
                  <a:txBody>
                    <a:bodyPr/>
                    <a:lstStyle/>
                    <a:p>
                      <a:r>
                        <a:rPr lang="en-US"/>
                        <a:t>Field</a:t>
                      </a:r>
                    </a:p>
                  </a:txBody>
                  <a:tcPr anchor="ctr">
                    <a:lnL>
                      <a:noFill/>
                    </a:lnL>
                    <a:lnR>
                      <a:noFill/>
                    </a:lnR>
                    <a:lnT>
                      <a:noFill/>
                    </a:lnT>
                    <a:lnB>
                      <a:noFill/>
                    </a:lnB>
                    <a:solidFill>
                      <a:srgbClr val="FFFFFF"/>
                    </a:solidFill>
                  </a:tcPr>
                </a:tc>
                <a:tc>
                  <a:txBody>
                    <a:bodyPr/>
                    <a:lstStyle/>
                    <a:p>
                      <a:r>
                        <a:rPr lang="en-US"/>
                        <a:t>Record A</a:t>
                      </a:r>
                    </a:p>
                  </a:txBody>
                  <a:tcPr anchor="ctr">
                    <a:lnL>
                      <a:noFill/>
                    </a:lnL>
                    <a:lnR>
                      <a:noFill/>
                    </a:lnR>
                    <a:lnT>
                      <a:noFill/>
                    </a:lnT>
                    <a:lnB>
                      <a:noFill/>
                    </a:lnB>
                    <a:solidFill>
                      <a:srgbClr val="FFFFFF"/>
                    </a:solidFill>
                  </a:tcPr>
                </a:tc>
                <a:tc>
                  <a:txBody>
                    <a:bodyPr/>
                    <a:lstStyle/>
                    <a:p>
                      <a:r>
                        <a:rPr lang="en-US"/>
                        <a:t>Record B</a:t>
                      </a:r>
                    </a:p>
                  </a:txBody>
                  <a:tcPr anchor="ctr">
                    <a:lnL>
                      <a:noFill/>
                    </a:lnL>
                    <a:lnR>
                      <a:noFill/>
                    </a:lnR>
                    <a:lnT>
                      <a:noFill/>
                    </a:lnT>
                    <a:lnB>
                      <a:noFill/>
                    </a:lnB>
                    <a:solidFill>
                      <a:srgbClr val="FFFFFF"/>
                    </a:solidFill>
                  </a:tcPr>
                </a:tc>
              </a:tr>
              <a:tr h="0">
                <a:tc>
                  <a:txBody>
                    <a:bodyPr/>
                    <a:lstStyle/>
                    <a:p>
                      <a:r>
                        <a:rPr lang="en-US"/>
                        <a:t>Name</a:t>
                      </a:r>
                    </a:p>
                  </a:txBody>
                  <a:tcPr anchor="ctr">
                    <a:lnL>
                      <a:noFill/>
                    </a:lnL>
                    <a:lnR>
                      <a:noFill/>
                    </a:lnR>
                    <a:lnT>
                      <a:noFill/>
                    </a:lnT>
                    <a:lnB>
                      <a:noFill/>
                    </a:lnB>
                    <a:solidFill>
                      <a:srgbClr val="FFFFFF"/>
                    </a:solidFill>
                  </a:tcPr>
                </a:tc>
                <a:tc>
                  <a:txBody>
                    <a:bodyPr/>
                    <a:lstStyle/>
                    <a:p>
                      <a:r>
                        <a:rPr lang="en-US"/>
                        <a:t>Jon Block</a:t>
                      </a:r>
                    </a:p>
                  </a:txBody>
                  <a:tcPr anchor="ctr">
                    <a:lnL>
                      <a:noFill/>
                    </a:lnL>
                    <a:lnR>
                      <a:noFill/>
                    </a:lnR>
                    <a:lnT>
                      <a:noFill/>
                    </a:lnT>
                    <a:lnB>
                      <a:noFill/>
                    </a:lnB>
                    <a:solidFill>
                      <a:srgbClr val="FFFFFF"/>
                    </a:solidFill>
                  </a:tcPr>
                </a:tc>
                <a:tc>
                  <a:txBody>
                    <a:bodyPr/>
                    <a:lstStyle/>
                    <a:p>
                      <a:r>
                        <a:rPr lang="en-US"/>
                        <a:t>John Black</a:t>
                      </a:r>
                    </a:p>
                  </a:txBody>
                  <a:tcPr anchor="ctr">
                    <a:lnL>
                      <a:noFill/>
                    </a:lnL>
                    <a:lnR>
                      <a:noFill/>
                    </a:lnR>
                    <a:lnT>
                      <a:noFill/>
                    </a:lnT>
                    <a:lnB>
                      <a:noFill/>
                    </a:lnB>
                    <a:solidFill>
                      <a:srgbClr val="FFFFFF"/>
                    </a:solidFill>
                  </a:tcPr>
                </a:tc>
              </a:tr>
              <a:tr h="0">
                <a:tc>
                  <a:txBody>
                    <a:bodyPr/>
                    <a:lstStyle/>
                    <a:p>
                      <a:r>
                        <a:rPr lang="en-US"/>
                        <a:t>Date of birth</a:t>
                      </a:r>
                    </a:p>
                  </a:txBody>
                  <a:tcPr anchor="ctr">
                    <a:lnL>
                      <a:noFill/>
                    </a:lnL>
                    <a:lnR>
                      <a:noFill/>
                    </a:lnR>
                    <a:lnT>
                      <a:noFill/>
                    </a:lnT>
                    <a:lnB>
                      <a:noFill/>
                    </a:lnB>
                    <a:solidFill>
                      <a:srgbClr val="FFFFFF"/>
                    </a:solidFill>
                  </a:tcPr>
                </a:tc>
                <a:tc>
                  <a:txBody>
                    <a:bodyPr/>
                    <a:lstStyle/>
                    <a:p>
                      <a:r>
                        <a:rPr lang="en-US"/>
                        <a:t>23-11-65</a:t>
                      </a:r>
                    </a:p>
                  </a:txBody>
                  <a:tcPr anchor="ctr">
                    <a:lnL>
                      <a:noFill/>
                    </a:lnL>
                    <a:lnR>
                      <a:noFill/>
                    </a:lnR>
                    <a:lnT>
                      <a:noFill/>
                    </a:lnT>
                    <a:lnB>
                      <a:noFill/>
                    </a:lnB>
                    <a:solidFill>
                      <a:srgbClr val="FFFFFF"/>
                    </a:solidFill>
                  </a:tcPr>
                </a:tc>
                <a:tc>
                  <a:txBody>
                    <a:bodyPr/>
                    <a:lstStyle/>
                    <a:p>
                      <a:r>
                        <a:rPr lang="en-US"/>
                        <a:t>23-11-63</a:t>
                      </a:r>
                    </a:p>
                  </a:txBody>
                  <a:tcPr anchor="ctr">
                    <a:lnL>
                      <a:noFill/>
                    </a:lnL>
                    <a:lnR>
                      <a:noFill/>
                    </a:lnR>
                    <a:lnT>
                      <a:noFill/>
                    </a:lnT>
                    <a:lnB>
                      <a:noFill/>
                    </a:lnB>
                    <a:solidFill>
                      <a:srgbClr val="FFFFFF"/>
                    </a:solidFill>
                  </a:tcPr>
                </a:tc>
              </a:tr>
              <a:tr h="0">
                <a:tc>
                  <a:txBody>
                    <a:bodyPr/>
                    <a:lstStyle/>
                    <a:p>
                      <a:r>
                        <a:rPr lang="en-US"/>
                        <a:t>Sex</a:t>
                      </a:r>
                    </a:p>
                  </a:txBody>
                  <a:tcPr anchor="ctr">
                    <a:lnL>
                      <a:noFill/>
                    </a:lnL>
                    <a:lnR>
                      <a:noFill/>
                    </a:lnR>
                    <a:lnT>
                      <a:noFill/>
                    </a:lnT>
                    <a:lnB>
                      <a:noFill/>
                    </a:lnB>
                    <a:solidFill>
                      <a:srgbClr val="FFFFFF"/>
                    </a:solidFill>
                  </a:tcPr>
                </a:tc>
                <a:tc>
                  <a:txBody>
                    <a:bodyPr/>
                    <a:lstStyle/>
                    <a:p>
                      <a:r>
                        <a:rPr lang="en-US"/>
                        <a:t>M</a:t>
                      </a:r>
                    </a:p>
                  </a:txBody>
                  <a:tcPr anchor="ctr">
                    <a:lnL>
                      <a:noFill/>
                    </a:lnL>
                    <a:lnR>
                      <a:noFill/>
                    </a:lnR>
                    <a:lnT>
                      <a:noFill/>
                    </a:lnT>
                    <a:lnB>
                      <a:noFill/>
                    </a:lnB>
                    <a:solidFill>
                      <a:srgbClr val="FFFFFF"/>
                    </a:solidFill>
                  </a:tcPr>
                </a:tc>
                <a:tc>
                  <a:txBody>
                    <a:bodyPr/>
                    <a:lstStyle/>
                    <a:p>
                      <a:r>
                        <a:rPr lang="en-US"/>
                        <a:t>M</a:t>
                      </a:r>
                    </a:p>
                  </a:txBody>
                  <a:tcPr anchor="ctr">
                    <a:lnL>
                      <a:noFill/>
                    </a:lnL>
                    <a:lnR>
                      <a:noFill/>
                    </a:lnR>
                    <a:lnT>
                      <a:noFill/>
                    </a:lnT>
                    <a:lnB>
                      <a:noFill/>
                    </a:lnB>
                    <a:solidFill>
                      <a:srgbClr val="FFFFFF"/>
                    </a:solidFill>
                  </a:tcPr>
                </a:tc>
              </a:tr>
              <a:tr h="0">
                <a:tc>
                  <a:txBody>
                    <a:bodyPr/>
                    <a:lstStyle/>
                    <a:p>
                      <a:r>
                        <a:rPr lang="en-US"/>
                        <a:t>Address</a:t>
                      </a:r>
                    </a:p>
                  </a:txBody>
                  <a:tcPr anchor="ctr">
                    <a:lnL>
                      <a:noFill/>
                    </a:lnL>
                    <a:lnR>
                      <a:noFill/>
                    </a:lnR>
                    <a:lnT>
                      <a:noFill/>
                    </a:lnT>
                    <a:lnB>
                      <a:noFill/>
                    </a:lnB>
                    <a:solidFill>
                      <a:srgbClr val="FFFFFF"/>
                    </a:solidFill>
                  </a:tcPr>
                </a:tc>
                <a:tc>
                  <a:txBody>
                    <a:bodyPr/>
                    <a:lstStyle/>
                    <a:p>
                      <a:r>
                        <a:rPr lang="en-US"/>
                        <a:t>89 Molesworth Street</a:t>
                      </a:r>
                    </a:p>
                  </a:txBody>
                  <a:tcPr anchor="ctr">
                    <a:lnL>
                      <a:noFill/>
                    </a:lnL>
                    <a:lnR>
                      <a:noFill/>
                    </a:lnR>
                    <a:lnT>
                      <a:noFill/>
                    </a:lnT>
                    <a:lnB>
                      <a:noFill/>
                    </a:lnB>
                    <a:solidFill>
                      <a:srgbClr val="FFFFFF"/>
                    </a:solidFill>
                  </a:tcPr>
                </a:tc>
                <a:tc>
                  <a:txBody>
                    <a:bodyPr/>
                    <a:lstStyle/>
                    <a:p>
                      <a:r>
                        <a:rPr lang="en-US" dirty="0"/>
                        <a:t>112 </a:t>
                      </a:r>
                      <a:r>
                        <a:rPr lang="en-US" dirty="0" err="1"/>
                        <a:t>Hiropi</a:t>
                      </a:r>
                      <a:r>
                        <a:rPr lang="en-US" dirty="0"/>
                        <a:t> Street</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5810576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Summarize</a:t>
            </a:r>
            <a:endParaRPr dirty="0"/>
          </a:p>
        </p:txBody>
      </p:sp>
      <p:sp>
        <p:nvSpPr>
          <p:cNvPr id="4"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dirty="0"/>
              <a:t>Evaluating data </a:t>
            </a:r>
            <a:r>
              <a:rPr lang="en-US" dirty="0" smtClean="0"/>
              <a:t>quality</a:t>
            </a:r>
          </a:p>
          <a:p>
            <a:endParaRPr lang="en-US" dirty="0"/>
          </a:p>
        </p:txBody>
      </p:sp>
      <p:graphicFrame>
        <p:nvGraphicFramePr>
          <p:cNvPr id="3" name="표 2"/>
          <p:cNvGraphicFramePr>
            <a:graphicFrameLocks noGrp="1"/>
          </p:cNvGraphicFramePr>
          <p:nvPr/>
        </p:nvGraphicFramePr>
        <p:xfrm>
          <a:off x="628650" y="2155349"/>
          <a:ext cx="7886700" cy="1691640"/>
        </p:xfrm>
        <a:graphic>
          <a:graphicData uri="http://schemas.openxmlformats.org/drawingml/2006/table">
            <a:tbl>
              <a:tblPr/>
              <a:tblGrid>
                <a:gridCol w="1577340"/>
                <a:gridCol w="1577340"/>
                <a:gridCol w="1577340"/>
                <a:gridCol w="1577340"/>
                <a:gridCol w="1577340"/>
              </a:tblGrid>
              <a:tr h="0">
                <a:tc>
                  <a:txBody>
                    <a:bodyPr/>
                    <a:lstStyle/>
                    <a:p>
                      <a:r>
                        <a:rPr lang="en-US"/>
                        <a:t>Field</a:t>
                      </a:r>
                    </a:p>
                  </a:txBody>
                  <a:tcPr anchor="ctr">
                    <a:lnL>
                      <a:noFill/>
                    </a:lnL>
                    <a:lnR>
                      <a:noFill/>
                    </a:lnR>
                    <a:lnT>
                      <a:noFill/>
                    </a:lnT>
                    <a:lnB>
                      <a:noFill/>
                    </a:lnB>
                    <a:solidFill>
                      <a:srgbClr val="FFFFFF"/>
                    </a:solidFill>
                  </a:tcPr>
                </a:tc>
                <a:tc>
                  <a:txBody>
                    <a:bodyPr/>
                    <a:lstStyle/>
                    <a:p>
                      <a:r>
                        <a:rPr lang="en-US"/>
                        <a:t>m probability</a:t>
                      </a:r>
                    </a:p>
                  </a:txBody>
                  <a:tcPr anchor="ctr">
                    <a:lnL>
                      <a:noFill/>
                    </a:lnL>
                    <a:lnR>
                      <a:noFill/>
                    </a:lnR>
                    <a:lnT>
                      <a:noFill/>
                    </a:lnT>
                    <a:lnB>
                      <a:noFill/>
                    </a:lnB>
                    <a:solidFill>
                      <a:srgbClr val="FFFFFF"/>
                    </a:solidFill>
                  </a:tcPr>
                </a:tc>
                <a:tc>
                  <a:txBody>
                    <a:bodyPr/>
                    <a:lstStyle/>
                    <a:p>
                      <a:r>
                        <a:rPr lang="en-US"/>
                        <a:t>u probability</a:t>
                      </a:r>
                    </a:p>
                  </a:txBody>
                  <a:tcPr anchor="ctr">
                    <a:lnL>
                      <a:noFill/>
                    </a:lnL>
                    <a:lnR>
                      <a:noFill/>
                    </a:lnR>
                    <a:lnT>
                      <a:noFill/>
                    </a:lnT>
                    <a:lnB>
                      <a:noFill/>
                    </a:lnB>
                    <a:solidFill>
                      <a:srgbClr val="FFFFFF"/>
                    </a:solidFill>
                  </a:tcPr>
                </a:tc>
                <a:tc>
                  <a:txBody>
                    <a:bodyPr/>
                    <a:lstStyle/>
                    <a:p>
                      <a:r>
                        <a:rPr lang="en-US"/>
                        <a:t>Agreement field weight</a:t>
                      </a:r>
                    </a:p>
                  </a:txBody>
                  <a:tcPr anchor="ctr">
                    <a:lnL>
                      <a:noFill/>
                    </a:lnL>
                    <a:lnR>
                      <a:noFill/>
                    </a:lnR>
                    <a:lnT>
                      <a:noFill/>
                    </a:lnT>
                    <a:lnB>
                      <a:noFill/>
                    </a:lnB>
                    <a:solidFill>
                      <a:srgbClr val="FFFFFF"/>
                    </a:solidFill>
                  </a:tcPr>
                </a:tc>
                <a:tc>
                  <a:txBody>
                    <a:bodyPr/>
                    <a:lstStyle/>
                    <a:p>
                      <a:r>
                        <a:rPr lang="en-US"/>
                        <a:t>Disagreement field weight</a:t>
                      </a:r>
                    </a:p>
                  </a:txBody>
                  <a:tcPr anchor="ctr">
                    <a:lnL>
                      <a:noFill/>
                    </a:lnL>
                    <a:lnR>
                      <a:noFill/>
                    </a:lnR>
                    <a:lnT>
                      <a:noFill/>
                    </a:lnT>
                    <a:lnB>
                      <a:noFill/>
                    </a:lnB>
                    <a:solidFill>
                      <a:srgbClr val="FFFFFF"/>
                    </a:solidFill>
                  </a:tcPr>
                </a:tc>
              </a:tr>
              <a:tr h="0">
                <a:tc>
                  <a:txBody>
                    <a:bodyPr/>
                    <a:lstStyle/>
                    <a:p>
                      <a:r>
                        <a:rPr lang="en-US"/>
                        <a:t>Name</a:t>
                      </a:r>
                    </a:p>
                  </a:txBody>
                  <a:tcPr anchor="ctr">
                    <a:lnL>
                      <a:noFill/>
                    </a:lnL>
                    <a:lnR>
                      <a:noFill/>
                    </a:lnR>
                    <a:lnT>
                      <a:noFill/>
                    </a:lnT>
                    <a:lnB>
                      <a:noFill/>
                    </a:lnB>
                    <a:solidFill>
                      <a:srgbClr val="FFFFFF"/>
                    </a:solidFill>
                  </a:tcPr>
                </a:tc>
                <a:tc>
                  <a:txBody>
                    <a:bodyPr/>
                    <a:lstStyle/>
                    <a:p>
                      <a:r>
                        <a:rPr lang="en-US"/>
                        <a:t>0.95</a:t>
                      </a:r>
                    </a:p>
                  </a:txBody>
                  <a:tcPr anchor="ctr">
                    <a:lnL>
                      <a:noFill/>
                    </a:lnL>
                    <a:lnR>
                      <a:noFill/>
                    </a:lnR>
                    <a:lnT>
                      <a:noFill/>
                    </a:lnT>
                    <a:lnB>
                      <a:noFill/>
                    </a:lnB>
                    <a:solidFill>
                      <a:srgbClr val="FFFFFF"/>
                    </a:solidFill>
                  </a:tcPr>
                </a:tc>
                <a:tc>
                  <a:txBody>
                    <a:bodyPr/>
                    <a:lstStyle/>
                    <a:p>
                      <a:r>
                        <a:rPr lang="en-US"/>
                        <a:t>0.01</a:t>
                      </a:r>
                    </a:p>
                  </a:txBody>
                  <a:tcPr anchor="ctr">
                    <a:lnL>
                      <a:noFill/>
                    </a:lnL>
                    <a:lnR>
                      <a:noFill/>
                    </a:lnR>
                    <a:lnT>
                      <a:noFill/>
                    </a:lnT>
                    <a:lnB>
                      <a:noFill/>
                    </a:lnB>
                    <a:solidFill>
                      <a:srgbClr val="FFFFFF"/>
                    </a:solidFill>
                  </a:tcPr>
                </a:tc>
                <a:tc>
                  <a:txBody>
                    <a:bodyPr/>
                    <a:lstStyle/>
                    <a:p>
                      <a:r>
                        <a:rPr lang="en-US"/>
                        <a:t>6.57</a:t>
                      </a:r>
                    </a:p>
                  </a:txBody>
                  <a:tcPr anchor="ctr">
                    <a:lnL>
                      <a:noFill/>
                    </a:lnL>
                    <a:lnR>
                      <a:noFill/>
                    </a:lnR>
                    <a:lnT>
                      <a:noFill/>
                    </a:lnT>
                    <a:lnB>
                      <a:noFill/>
                    </a:lnB>
                    <a:solidFill>
                      <a:srgbClr val="FFFFFF"/>
                    </a:solidFill>
                  </a:tcPr>
                </a:tc>
                <a:tc>
                  <a:txBody>
                    <a:bodyPr/>
                    <a:lstStyle/>
                    <a:p>
                      <a:r>
                        <a:rPr lang="en-US"/>
                        <a:t>−4.31</a:t>
                      </a:r>
                    </a:p>
                  </a:txBody>
                  <a:tcPr anchor="ctr">
                    <a:lnL>
                      <a:noFill/>
                    </a:lnL>
                    <a:lnR>
                      <a:noFill/>
                    </a:lnR>
                    <a:lnT>
                      <a:noFill/>
                    </a:lnT>
                    <a:lnB>
                      <a:noFill/>
                    </a:lnB>
                    <a:solidFill>
                      <a:srgbClr val="FFFFFF"/>
                    </a:solidFill>
                  </a:tcPr>
                </a:tc>
              </a:tr>
              <a:tr h="0">
                <a:tc>
                  <a:txBody>
                    <a:bodyPr/>
                    <a:lstStyle/>
                    <a:p>
                      <a:r>
                        <a:rPr lang="en-US"/>
                        <a:t>Date of birth</a:t>
                      </a:r>
                    </a:p>
                  </a:txBody>
                  <a:tcPr anchor="ctr">
                    <a:lnL>
                      <a:noFill/>
                    </a:lnL>
                    <a:lnR>
                      <a:noFill/>
                    </a:lnR>
                    <a:lnT>
                      <a:noFill/>
                    </a:lnT>
                    <a:lnB>
                      <a:noFill/>
                    </a:lnB>
                    <a:solidFill>
                      <a:srgbClr val="FFFFFF"/>
                    </a:solidFill>
                  </a:tcPr>
                </a:tc>
                <a:tc>
                  <a:txBody>
                    <a:bodyPr/>
                    <a:lstStyle/>
                    <a:p>
                      <a:r>
                        <a:rPr lang="en-US"/>
                        <a:t>0.9</a:t>
                      </a:r>
                    </a:p>
                  </a:txBody>
                  <a:tcPr anchor="ctr">
                    <a:lnL>
                      <a:noFill/>
                    </a:lnL>
                    <a:lnR>
                      <a:noFill/>
                    </a:lnR>
                    <a:lnT>
                      <a:noFill/>
                    </a:lnT>
                    <a:lnB>
                      <a:noFill/>
                    </a:lnB>
                    <a:solidFill>
                      <a:srgbClr val="FFFFFF"/>
                    </a:solidFill>
                  </a:tcPr>
                </a:tc>
                <a:tc>
                  <a:txBody>
                    <a:bodyPr/>
                    <a:lstStyle/>
                    <a:p>
                      <a:r>
                        <a:rPr lang="en-US"/>
                        <a:t>0.01</a:t>
                      </a:r>
                    </a:p>
                  </a:txBody>
                  <a:tcPr anchor="ctr">
                    <a:lnL>
                      <a:noFill/>
                    </a:lnL>
                    <a:lnR>
                      <a:noFill/>
                    </a:lnR>
                    <a:lnT>
                      <a:noFill/>
                    </a:lnT>
                    <a:lnB>
                      <a:noFill/>
                    </a:lnB>
                    <a:solidFill>
                      <a:srgbClr val="FFFFFF"/>
                    </a:solidFill>
                  </a:tcPr>
                </a:tc>
                <a:tc>
                  <a:txBody>
                    <a:bodyPr/>
                    <a:lstStyle/>
                    <a:p>
                      <a:r>
                        <a:rPr lang="en-US"/>
                        <a:t>6.49</a:t>
                      </a:r>
                    </a:p>
                  </a:txBody>
                  <a:tcPr anchor="ctr">
                    <a:lnL>
                      <a:noFill/>
                    </a:lnL>
                    <a:lnR>
                      <a:noFill/>
                    </a:lnR>
                    <a:lnT>
                      <a:noFill/>
                    </a:lnT>
                    <a:lnB>
                      <a:noFill/>
                    </a:lnB>
                    <a:solidFill>
                      <a:srgbClr val="FFFFFF"/>
                    </a:solidFill>
                  </a:tcPr>
                </a:tc>
                <a:tc>
                  <a:txBody>
                    <a:bodyPr/>
                    <a:lstStyle/>
                    <a:p>
                      <a:r>
                        <a:rPr lang="en-US"/>
                        <a:t>−3.31</a:t>
                      </a:r>
                    </a:p>
                  </a:txBody>
                  <a:tcPr anchor="ctr">
                    <a:lnL>
                      <a:noFill/>
                    </a:lnL>
                    <a:lnR>
                      <a:noFill/>
                    </a:lnR>
                    <a:lnT>
                      <a:noFill/>
                    </a:lnT>
                    <a:lnB>
                      <a:noFill/>
                    </a:lnB>
                    <a:solidFill>
                      <a:srgbClr val="FFFFFF"/>
                    </a:solidFill>
                  </a:tcPr>
                </a:tc>
              </a:tr>
              <a:tr h="0">
                <a:tc>
                  <a:txBody>
                    <a:bodyPr/>
                    <a:lstStyle/>
                    <a:p>
                      <a:r>
                        <a:rPr lang="en-US"/>
                        <a:t>Sex</a:t>
                      </a:r>
                    </a:p>
                  </a:txBody>
                  <a:tcPr anchor="ctr">
                    <a:lnL>
                      <a:noFill/>
                    </a:lnL>
                    <a:lnR>
                      <a:noFill/>
                    </a:lnR>
                    <a:lnT>
                      <a:noFill/>
                    </a:lnT>
                    <a:lnB>
                      <a:noFill/>
                    </a:lnB>
                    <a:solidFill>
                      <a:srgbClr val="FFFFFF"/>
                    </a:solidFill>
                  </a:tcPr>
                </a:tc>
                <a:tc>
                  <a:txBody>
                    <a:bodyPr/>
                    <a:lstStyle/>
                    <a:p>
                      <a:r>
                        <a:rPr lang="en-US"/>
                        <a:t>0.95</a:t>
                      </a:r>
                    </a:p>
                  </a:txBody>
                  <a:tcPr anchor="ctr">
                    <a:lnL>
                      <a:noFill/>
                    </a:lnL>
                    <a:lnR>
                      <a:noFill/>
                    </a:lnR>
                    <a:lnT>
                      <a:noFill/>
                    </a:lnT>
                    <a:lnB>
                      <a:noFill/>
                    </a:lnB>
                    <a:solidFill>
                      <a:srgbClr val="FFFFFF"/>
                    </a:solidFill>
                  </a:tcPr>
                </a:tc>
                <a:tc>
                  <a:txBody>
                    <a:bodyPr/>
                    <a:lstStyle/>
                    <a:p>
                      <a:r>
                        <a:rPr lang="en-US"/>
                        <a:t>0.5</a:t>
                      </a:r>
                    </a:p>
                  </a:txBody>
                  <a:tcPr anchor="ctr">
                    <a:lnL>
                      <a:noFill/>
                    </a:lnL>
                    <a:lnR>
                      <a:noFill/>
                    </a:lnR>
                    <a:lnT>
                      <a:noFill/>
                    </a:lnT>
                    <a:lnB>
                      <a:noFill/>
                    </a:lnB>
                    <a:solidFill>
                      <a:srgbClr val="FFFFFF"/>
                    </a:solidFill>
                  </a:tcPr>
                </a:tc>
                <a:tc>
                  <a:txBody>
                    <a:bodyPr/>
                    <a:lstStyle/>
                    <a:p>
                      <a:r>
                        <a:rPr lang="en-US"/>
                        <a:t>0.93</a:t>
                      </a:r>
                    </a:p>
                  </a:txBody>
                  <a:tcPr anchor="ctr">
                    <a:lnL>
                      <a:noFill/>
                    </a:lnL>
                    <a:lnR>
                      <a:noFill/>
                    </a:lnR>
                    <a:lnT>
                      <a:noFill/>
                    </a:lnT>
                    <a:lnB>
                      <a:noFill/>
                    </a:lnB>
                    <a:solidFill>
                      <a:srgbClr val="FFFFFF"/>
                    </a:solidFill>
                  </a:tcPr>
                </a:tc>
                <a:tc>
                  <a:txBody>
                    <a:bodyPr/>
                    <a:lstStyle/>
                    <a:p>
                      <a:r>
                        <a:rPr lang="en-US"/>
                        <a:t>−3.32</a:t>
                      </a:r>
                    </a:p>
                  </a:txBody>
                  <a:tcPr anchor="ctr">
                    <a:lnL>
                      <a:noFill/>
                    </a:lnL>
                    <a:lnR>
                      <a:noFill/>
                    </a:lnR>
                    <a:lnT>
                      <a:noFill/>
                    </a:lnT>
                    <a:lnB>
                      <a:noFill/>
                    </a:lnB>
                    <a:solidFill>
                      <a:srgbClr val="FFFFFF"/>
                    </a:solidFill>
                  </a:tcPr>
                </a:tc>
              </a:tr>
              <a:tr h="0">
                <a:tc>
                  <a:txBody>
                    <a:bodyPr/>
                    <a:lstStyle/>
                    <a:p>
                      <a:r>
                        <a:rPr lang="en-US"/>
                        <a:t>Address</a:t>
                      </a:r>
                    </a:p>
                  </a:txBody>
                  <a:tcPr anchor="ctr">
                    <a:lnL>
                      <a:noFill/>
                    </a:lnL>
                    <a:lnR>
                      <a:noFill/>
                    </a:lnR>
                    <a:lnT>
                      <a:noFill/>
                    </a:lnT>
                    <a:lnB>
                      <a:noFill/>
                    </a:lnB>
                    <a:solidFill>
                      <a:srgbClr val="FFFFFF"/>
                    </a:solidFill>
                  </a:tcPr>
                </a:tc>
                <a:tc>
                  <a:txBody>
                    <a:bodyPr/>
                    <a:lstStyle/>
                    <a:p>
                      <a:r>
                        <a:rPr lang="en-US"/>
                        <a:t>0.7</a:t>
                      </a:r>
                    </a:p>
                  </a:txBody>
                  <a:tcPr anchor="ctr">
                    <a:lnL>
                      <a:noFill/>
                    </a:lnL>
                    <a:lnR>
                      <a:noFill/>
                    </a:lnR>
                    <a:lnT>
                      <a:noFill/>
                    </a:lnT>
                    <a:lnB>
                      <a:noFill/>
                    </a:lnB>
                    <a:solidFill>
                      <a:srgbClr val="FFFFFF"/>
                    </a:solidFill>
                  </a:tcPr>
                </a:tc>
                <a:tc>
                  <a:txBody>
                    <a:bodyPr/>
                    <a:lstStyle/>
                    <a:p>
                      <a:r>
                        <a:rPr lang="en-US"/>
                        <a:t>0.01</a:t>
                      </a:r>
                    </a:p>
                  </a:txBody>
                  <a:tcPr anchor="ctr">
                    <a:lnL>
                      <a:noFill/>
                    </a:lnL>
                    <a:lnR>
                      <a:noFill/>
                    </a:lnR>
                    <a:lnT>
                      <a:noFill/>
                    </a:lnT>
                    <a:lnB>
                      <a:noFill/>
                    </a:lnB>
                    <a:solidFill>
                      <a:srgbClr val="FFFFFF"/>
                    </a:solidFill>
                  </a:tcPr>
                </a:tc>
                <a:tc>
                  <a:txBody>
                    <a:bodyPr/>
                    <a:lstStyle/>
                    <a:p>
                      <a:r>
                        <a:rPr lang="en-US"/>
                        <a:t>6.13</a:t>
                      </a:r>
                    </a:p>
                  </a:txBody>
                  <a:tcPr anchor="ctr">
                    <a:lnL>
                      <a:noFill/>
                    </a:lnL>
                    <a:lnR>
                      <a:noFill/>
                    </a:lnR>
                    <a:lnT>
                      <a:noFill/>
                    </a:lnT>
                    <a:lnB>
                      <a:noFill/>
                    </a:lnB>
                    <a:solidFill>
                      <a:srgbClr val="FFFFFF"/>
                    </a:solidFill>
                  </a:tcPr>
                </a:tc>
                <a:tc>
                  <a:txBody>
                    <a:bodyPr/>
                    <a:lstStyle/>
                    <a:p>
                      <a:r>
                        <a:rPr lang="en-US" dirty="0"/>
                        <a:t>−1.72</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1035062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Summarize</a:t>
            </a:r>
            <a:endParaRPr dirty="0"/>
          </a:p>
        </p:txBody>
      </p:sp>
      <p:sp>
        <p:nvSpPr>
          <p:cNvPr id="4"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dirty="0"/>
              <a:t>Evaluating data </a:t>
            </a:r>
            <a:r>
              <a:rPr lang="en-US" dirty="0" smtClean="0"/>
              <a:t>quality</a:t>
            </a:r>
          </a:p>
          <a:p>
            <a:endParaRPr lang="en-US" dirty="0"/>
          </a:p>
        </p:txBody>
      </p:sp>
      <p:graphicFrame>
        <p:nvGraphicFramePr>
          <p:cNvPr id="2" name="표 1"/>
          <p:cNvGraphicFramePr>
            <a:graphicFrameLocks noGrp="1"/>
          </p:cNvGraphicFramePr>
          <p:nvPr/>
        </p:nvGraphicFramePr>
        <p:xfrm>
          <a:off x="628650" y="1801019"/>
          <a:ext cx="7886700" cy="2400300"/>
        </p:xfrm>
        <a:graphic>
          <a:graphicData uri="http://schemas.openxmlformats.org/drawingml/2006/table">
            <a:tbl>
              <a:tblPr/>
              <a:tblGrid>
                <a:gridCol w="1577340"/>
                <a:gridCol w="1577340"/>
                <a:gridCol w="1577340"/>
                <a:gridCol w="1577340"/>
                <a:gridCol w="1577340"/>
              </a:tblGrid>
              <a:tr h="0">
                <a:tc>
                  <a:txBody>
                    <a:bodyPr/>
                    <a:lstStyle/>
                    <a:p>
                      <a:r>
                        <a:rPr lang="en-US"/>
                        <a:t>Field</a:t>
                      </a:r>
                    </a:p>
                  </a:txBody>
                  <a:tcPr anchor="ctr">
                    <a:lnL>
                      <a:noFill/>
                    </a:lnL>
                    <a:lnR>
                      <a:noFill/>
                    </a:lnR>
                    <a:lnT>
                      <a:noFill/>
                    </a:lnT>
                    <a:lnB>
                      <a:noFill/>
                    </a:lnB>
                    <a:solidFill>
                      <a:srgbClr val="FFFFFF"/>
                    </a:solidFill>
                  </a:tcPr>
                </a:tc>
                <a:tc>
                  <a:txBody>
                    <a:bodyPr/>
                    <a:lstStyle/>
                    <a:p>
                      <a:r>
                        <a:rPr lang="en-US"/>
                        <a:t>File A</a:t>
                      </a:r>
                    </a:p>
                  </a:txBody>
                  <a:tcPr anchor="ctr">
                    <a:lnL>
                      <a:noFill/>
                    </a:lnL>
                    <a:lnR>
                      <a:noFill/>
                    </a:lnR>
                    <a:lnT>
                      <a:noFill/>
                    </a:lnT>
                    <a:lnB>
                      <a:noFill/>
                    </a:lnB>
                    <a:solidFill>
                      <a:srgbClr val="FFFFFF"/>
                    </a:solidFill>
                  </a:tcPr>
                </a:tc>
                <a:tc>
                  <a:txBody>
                    <a:bodyPr/>
                    <a:lstStyle/>
                    <a:p>
                      <a:r>
                        <a:rPr lang="en-US"/>
                        <a:t>File B</a:t>
                      </a:r>
                    </a:p>
                  </a:txBody>
                  <a:tcPr anchor="ctr">
                    <a:lnL>
                      <a:noFill/>
                    </a:lnL>
                    <a:lnR>
                      <a:noFill/>
                    </a:lnR>
                    <a:lnT>
                      <a:noFill/>
                    </a:lnT>
                    <a:lnB>
                      <a:noFill/>
                    </a:lnB>
                    <a:solidFill>
                      <a:srgbClr val="FFFFFF"/>
                    </a:solidFill>
                  </a:tcPr>
                </a:tc>
                <a:tc>
                  <a:txBody>
                    <a:bodyPr/>
                    <a:lstStyle/>
                    <a:p>
                      <a:r>
                        <a:rPr lang="en-US"/>
                        <a:t>Agreement?</a:t>
                      </a:r>
                    </a:p>
                  </a:txBody>
                  <a:tcPr anchor="ctr">
                    <a:lnL>
                      <a:noFill/>
                    </a:lnL>
                    <a:lnR>
                      <a:noFill/>
                    </a:lnR>
                    <a:lnT>
                      <a:noFill/>
                    </a:lnT>
                    <a:lnB>
                      <a:noFill/>
                    </a:lnB>
                    <a:solidFill>
                      <a:srgbClr val="FFFFFF"/>
                    </a:solidFill>
                  </a:tcPr>
                </a:tc>
                <a:tc>
                  <a:txBody>
                    <a:bodyPr/>
                    <a:lstStyle/>
                    <a:p>
                      <a:r>
                        <a:rPr lang="en-US"/>
                        <a:t>Field weight</a:t>
                      </a:r>
                    </a:p>
                  </a:txBody>
                  <a:tcPr anchor="ctr">
                    <a:lnL>
                      <a:noFill/>
                    </a:lnL>
                    <a:lnR>
                      <a:noFill/>
                    </a:lnR>
                    <a:lnT>
                      <a:noFill/>
                    </a:lnT>
                    <a:lnB>
                      <a:noFill/>
                    </a:lnB>
                    <a:solidFill>
                      <a:srgbClr val="FFFFFF"/>
                    </a:solidFill>
                  </a:tcPr>
                </a:tc>
              </a:tr>
              <a:tr h="0">
                <a:tc>
                  <a:txBody>
                    <a:bodyPr/>
                    <a:lstStyle/>
                    <a:p>
                      <a:r>
                        <a:rPr lang="en-US"/>
                        <a:t>Name</a:t>
                      </a:r>
                    </a:p>
                  </a:txBody>
                  <a:tcPr anchor="ctr">
                    <a:lnL>
                      <a:noFill/>
                    </a:lnL>
                    <a:lnR>
                      <a:noFill/>
                    </a:lnR>
                    <a:lnT>
                      <a:noFill/>
                    </a:lnT>
                    <a:lnB>
                      <a:noFill/>
                    </a:lnB>
                    <a:solidFill>
                      <a:srgbClr val="FFFFFF"/>
                    </a:solidFill>
                  </a:tcPr>
                </a:tc>
                <a:tc>
                  <a:txBody>
                    <a:bodyPr/>
                    <a:lstStyle/>
                    <a:p>
                      <a:r>
                        <a:rPr lang="en-US"/>
                        <a:t>Jon Block</a:t>
                      </a:r>
                    </a:p>
                  </a:txBody>
                  <a:tcPr anchor="ctr">
                    <a:lnL>
                      <a:noFill/>
                    </a:lnL>
                    <a:lnR>
                      <a:noFill/>
                    </a:lnR>
                    <a:lnT>
                      <a:noFill/>
                    </a:lnT>
                    <a:lnB>
                      <a:noFill/>
                    </a:lnB>
                    <a:solidFill>
                      <a:srgbClr val="FFFFFF"/>
                    </a:solidFill>
                  </a:tcPr>
                </a:tc>
                <a:tc>
                  <a:txBody>
                    <a:bodyPr/>
                    <a:lstStyle/>
                    <a:p>
                      <a:r>
                        <a:rPr lang="en-US"/>
                        <a:t>John Black</a:t>
                      </a:r>
                    </a:p>
                  </a:txBody>
                  <a:tcPr anchor="ctr">
                    <a:lnL>
                      <a:noFill/>
                    </a:lnL>
                    <a:lnR>
                      <a:noFill/>
                    </a:lnR>
                    <a:lnT>
                      <a:noFill/>
                    </a:lnT>
                    <a:lnB>
                      <a:noFill/>
                    </a:lnB>
                    <a:solidFill>
                      <a:srgbClr val="FFFFFF"/>
                    </a:solidFill>
                  </a:tcPr>
                </a:tc>
                <a:tc>
                  <a:txBody>
                    <a:bodyPr/>
                    <a:lstStyle/>
                    <a:p>
                      <a:r>
                        <a:rPr lang="en-US"/>
                        <a:t>No</a:t>
                      </a:r>
                    </a:p>
                  </a:txBody>
                  <a:tcPr anchor="ctr">
                    <a:lnL>
                      <a:noFill/>
                    </a:lnL>
                    <a:lnR>
                      <a:noFill/>
                    </a:lnR>
                    <a:lnT>
                      <a:noFill/>
                    </a:lnT>
                    <a:lnB>
                      <a:noFill/>
                    </a:lnB>
                    <a:solidFill>
                      <a:srgbClr val="FFFFFF"/>
                    </a:solidFill>
                  </a:tcPr>
                </a:tc>
                <a:tc>
                  <a:txBody>
                    <a:bodyPr/>
                    <a:lstStyle/>
                    <a:p>
                      <a:r>
                        <a:rPr lang="en-US"/>
                        <a:t>−4.31</a:t>
                      </a:r>
                    </a:p>
                  </a:txBody>
                  <a:tcPr anchor="ctr">
                    <a:lnL>
                      <a:noFill/>
                    </a:lnL>
                    <a:lnR>
                      <a:noFill/>
                    </a:lnR>
                    <a:lnT>
                      <a:noFill/>
                    </a:lnT>
                    <a:lnB>
                      <a:noFill/>
                    </a:lnB>
                    <a:solidFill>
                      <a:srgbClr val="FFFFFF"/>
                    </a:solidFill>
                  </a:tcPr>
                </a:tc>
              </a:tr>
              <a:tr h="0">
                <a:tc>
                  <a:txBody>
                    <a:bodyPr/>
                    <a:lstStyle/>
                    <a:p>
                      <a:r>
                        <a:rPr lang="en-US"/>
                        <a:t>Date of birth</a:t>
                      </a:r>
                    </a:p>
                  </a:txBody>
                  <a:tcPr anchor="ctr">
                    <a:lnL>
                      <a:noFill/>
                    </a:lnL>
                    <a:lnR>
                      <a:noFill/>
                    </a:lnR>
                    <a:lnT>
                      <a:noFill/>
                    </a:lnT>
                    <a:lnB>
                      <a:noFill/>
                    </a:lnB>
                    <a:solidFill>
                      <a:srgbClr val="FFFFFF"/>
                    </a:solidFill>
                  </a:tcPr>
                </a:tc>
                <a:tc>
                  <a:txBody>
                    <a:bodyPr/>
                    <a:lstStyle/>
                    <a:p>
                      <a:r>
                        <a:rPr lang="en-US"/>
                        <a:t>23-11-65</a:t>
                      </a:r>
                    </a:p>
                  </a:txBody>
                  <a:tcPr anchor="ctr">
                    <a:lnL>
                      <a:noFill/>
                    </a:lnL>
                    <a:lnR>
                      <a:noFill/>
                    </a:lnR>
                    <a:lnT>
                      <a:noFill/>
                    </a:lnT>
                    <a:lnB>
                      <a:noFill/>
                    </a:lnB>
                    <a:solidFill>
                      <a:srgbClr val="FFFFFF"/>
                    </a:solidFill>
                  </a:tcPr>
                </a:tc>
                <a:tc>
                  <a:txBody>
                    <a:bodyPr/>
                    <a:lstStyle/>
                    <a:p>
                      <a:r>
                        <a:rPr lang="en-US"/>
                        <a:t>23-11-63</a:t>
                      </a:r>
                    </a:p>
                  </a:txBody>
                  <a:tcPr anchor="ctr">
                    <a:lnL>
                      <a:noFill/>
                    </a:lnL>
                    <a:lnR>
                      <a:noFill/>
                    </a:lnR>
                    <a:lnT>
                      <a:noFill/>
                    </a:lnT>
                    <a:lnB>
                      <a:noFill/>
                    </a:lnB>
                    <a:solidFill>
                      <a:srgbClr val="FFFFFF"/>
                    </a:solidFill>
                  </a:tcPr>
                </a:tc>
                <a:tc>
                  <a:txBody>
                    <a:bodyPr/>
                    <a:lstStyle/>
                    <a:p>
                      <a:r>
                        <a:rPr lang="en-US"/>
                        <a:t>No</a:t>
                      </a:r>
                    </a:p>
                  </a:txBody>
                  <a:tcPr anchor="ctr">
                    <a:lnL>
                      <a:noFill/>
                    </a:lnL>
                    <a:lnR>
                      <a:noFill/>
                    </a:lnR>
                    <a:lnT>
                      <a:noFill/>
                    </a:lnT>
                    <a:lnB>
                      <a:noFill/>
                    </a:lnB>
                    <a:solidFill>
                      <a:srgbClr val="FFFFFF"/>
                    </a:solidFill>
                  </a:tcPr>
                </a:tc>
                <a:tc>
                  <a:txBody>
                    <a:bodyPr/>
                    <a:lstStyle/>
                    <a:p>
                      <a:r>
                        <a:rPr lang="en-US"/>
                        <a:t>−3.31</a:t>
                      </a:r>
                    </a:p>
                  </a:txBody>
                  <a:tcPr anchor="ctr">
                    <a:lnL>
                      <a:noFill/>
                    </a:lnL>
                    <a:lnR>
                      <a:noFill/>
                    </a:lnR>
                    <a:lnT>
                      <a:noFill/>
                    </a:lnT>
                    <a:lnB>
                      <a:noFill/>
                    </a:lnB>
                    <a:solidFill>
                      <a:srgbClr val="FFFFFF"/>
                    </a:solidFill>
                  </a:tcPr>
                </a:tc>
              </a:tr>
              <a:tr h="0">
                <a:tc>
                  <a:txBody>
                    <a:bodyPr/>
                    <a:lstStyle/>
                    <a:p>
                      <a:r>
                        <a:rPr lang="en-US"/>
                        <a:t>Sex</a:t>
                      </a:r>
                    </a:p>
                  </a:txBody>
                  <a:tcPr anchor="ctr">
                    <a:lnL>
                      <a:noFill/>
                    </a:lnL>
                    <a:lnR>
                      <a:noFill/>
                    </a:lnR>
                    <a:lnT>
                      <a:noFill/>
                    </a:lnT>
                    <a:lnB>
                      <a:noFill/>
                    </a:lnB>
                    <a:solidFill>
                      <a:srgbClr val="FFFFFF"/>
                    </a:solidFill>
                  </a:tcPr>
                </a:tc>
                <a:tc>
                  <a:txBody>
                    <a:bodyPr/>
                    <a:lstStyle/>
                    <a:p>
                      <a:r>
                        <a:rPr lang="en-US"/>
                        <a:t>M</a:t>
                      </a:r>
                    </a:p>
                  </a:txBody>
                  <a:tcPr anchor="ctr">
                    <a:lnL>
                      <a:noFill/>
                    </a:lnL>
                    <a:lnR>
                      <a:noFill/>
                    </a:lnR>
                    <a:lnT>
                      <a:noFill/>
                    </a:lnT>
                    <a:lnB>
                      <a:noFill/>
                    </a:lnB>
                    <a:solidFill>
                      <a:srgbClr val="FFFFFF"/>
                    </a:solidFill>
                  </a:tcPr>
                </a:tc>
                <a:tc>
                  <a:txBody>
                    <a:bodyPr/>
                    <a:lstStyle/>
                    <a:p>
                      <a:r>
                        <a:rPr lang="en-US"/>
                        <a:t>M</a:t>
                      </a:r>
                    </a:p>
                  </a:txBody>
                  <a:tcPr anchor="ctr">
                    <a:lnL>
                      <a:noFill/>
                    </a:lnL>
                    <a:lnR>
                      <a:noFill/>
                    </a:lnR>
                    <a:lnT>
                      <a:noFill/>
                    </a:lnT>
                    <a:lnB>
                      <a:noFill/>
                    </a:lnB>
                    <a:solidFill>
                      <a:srgbClr val="FFFFFF"/>
                    </a:solidFill>
                  </a:tcPr>
                </a:tc>
                <a:tc>
                  <a:txBody>
                    <a:bodyPr/>
                    <a:lstStyle/>
                    <a:p>
                      <a:r>
                        <a:rPr lang="en-US"/>
                        <a:t>Yes</a:t>
                      </a:r>
                    </a:p>
                  </a:txBody>
                  <a:tcPr anchor="ctr">
                    <a:lnL>
                      <a:noFill/>
                    </a:lnL>
                    <a:lnR>
                      <a:noFill/>
                    </a:lnR>
                    <a:lnT>
                      <a:noFill/>
                    </a:lnT>
                    <a:lnB>
                      <a:noFill/>
                    </a:lnB>
                    <a:solidFill>
                      <a:srgbClr val="FFFFFF"/>
                    </a:solidFill>
                  </a:tcPr>
                </a:tc>
                <a:tc>
                  <a:txBody>
                    <a:bodyPr/>
                    <a:lstStyle/>
                    <a:p>
                      <a:r>
                        <a:rPr lang="en-US"/>
                        <a:t>0.93</a:t>
                      </a:r>
                    </a:p>
                  </a:txBody>
                  <a:tcPr anchor="ctr">
                    <a:lnL>
                      <a:noFill/>
                    </a:lnL>
                    <a:lnR>
                      <a:noFill/>
                    </a:lnR>
                    <a:lnT>
                      <a:noFill/>
                    </a:lnT>
                    <a:lnB>
                      <a:noFill/>
                    </a:lnB>
                    <a:solidFill>
                      <a:srgbClr val="FFFFFF"/>
                    </a:solidFill>
                  </a:tcPr>
                </a:tc>
              </a:tr>
              <a:tr h="0">
                <a:tc>
                  <a:txBody>
                    <a:bodyPr/>
                    <a:lstStyle/>
                    <a:p>
                      <a:r>
                        <a:rPr lang="en-US"/>
                        <a:t>Address</a:t>
                      </a:r>
                    </a:p>
                  </a:txBody>
                  <a:tcPr anchor="ctr">
                    <a:lnL>
                      <a:noFill/>
                    </a:lnL>
                    <a:lnR>
                      <a:noFill/>
                    </a:lnR>
                    <a:lnT>
                      <a:noFill/>
                    </a:lnT>
                    <a:lnB>
                      <a:noFill/>
                    </a:lnB>
                    <a:solidFill>
                      <a:srgbClr val="FFFFFF"/>
                    </a:solidFill>
                  </a:tcPr>
                </a:tc>
                <a:tc>
                  <a:txBody>
                    <a:bodyPr/>
                    <a:lstStyle/>
                    <a:p>
                      <a:r>
                        <a:rPr lang="en-US"/>
                        <a:t>89 Molesworth Street</a:t>
                      </a:r>
                    </a:p>
                  </a:txBody>
                  <a:tcPr anchor="ctr">
                    <a:lnL>
                      <a:noFill/>
                    </a:lnL>
                    <a:lnR>
                      <a:noFill/>
                    </a:lnR>
                    <a:lnT>
                      <a:noFill/>
                    </a:lnT>
                    <a:lnB>
                      <a:noFill/>
                    </a:lnB>
                    <a:solidFill>
                      <a:srgbClr val="FFFFFF"/>
                    </a:solidFill>
                  </a:tcPr>
                </a:tc>
                <a:tc>
                  <a:txBody>
                    <a:bodyPr/>
                    <a:lstStyle/>
                    <a:p>
                      <a:r>
                        <a:rPr lang="en-US"/>
                        <a:t>112 Hiropi Street</a:t>
                      </a:r>
                    </a:p>
                  </a:txBody>
                  <a:tcPr anchor="ctr">
                    <a:lnL>
                      <a:noFill/>
                    </a:lnL>
                    <a:lnR>
                      <a:noFill/>
                    </a:lnR>
                    <a:lnT>
                      <a:noFill/>
                    </a:lnT>
                    <a:lnB>
                      <a:noFill/>
                    </a:lnB>
                    <a:solidFill>
                      <a:srgbClr val="FFFFFF"/>
                    </a:solidFill>
                  </a:tcPr>
                </a:tc>
                <a:tc>
                  <a:txBody>
                    <a:bodyPr/>
                    <a:lstStyle/>
                    <a:p>
                      <a:r>
                        <a:rPr lang="en-US"/>
                        <a:t>No</a:t>
                      </a:r>
                    </a:p>
                  </a:txBody>
                  <a:tcPr anchor="ctr">
                    <a:lnL>
                      <a:noFill/>
                    </a:lnL>
                    <a:lnR>
                      <a:noFill/>
                    </a:lnR>
                    <a:lnT>
                      <a:noFill/>
                    </a:lnT>
                    <a:lnB>
                      <a:noFill/>
                    </a:lnB>
                    <a:solidFill>
                      <a:srgbClr val="FFFFFF"/>
                    </a:solidFill>
                  </a:tcPr>
                </a:tc>
                <a:tc>
                  <a:txBody>
                    <a:bodyPr/>
                    <a:lstStyle/>
                    <a:p>
                      <a:r>
                        <a:rPr lang="en-US"/>
                        <a:t>−1.72</a:t>
                      </a:r>
                    </a:p>
                  </a:txBody>
                  <a:tcPr anchor="ctr">
                    <a:lnL>
                      <a:noFill/>
                    </a:lnL>
                    <a:lnR>
                      <a:noFill/>
                    </a:lnR>
                    <a:lnT>
                      <a:noFill/>
                    </a:lnT>
                    <a:lnB>
                      <a:noFill/>
                    </a:lnB>
                    <a:solidFill>
                      <a:srgbClr val="FFFFFF"/>
                    </a:solidFill>
                  </a:tcPr>
                </a:tc>
              </a:tr>
              <a:tr h="0">
                <a:tc>
                  <a:txBody>
                    <a:bodyPr/>
                    <a:lstStyle/>
                    <a:p>
                      <a:endParaRPr lang="en-US"/>
                    </a:p>
                  </a:txBody>
                  <a:tcPr anchor="ctr">
                    <a:lnL>
                      <a:noFill/>
                    </a:lnL>
                    <a:lnR>
                      <a:noFill/>
                    </a:lnR>
                    <a:lnT>
                      <a:noFill/>
                    </a:lnT>
                    <a:lnB>
                      <a:noFill/>
                    </a:lnB>
                    <a:solidFill>
                      <a:srgbClr val="FFFFFF"/>
                    </a:solidFill>
                  </a:tcPr>
                </a:tc>
                <a:tc>
                  <a:txBody>
                    <a:bodyPr/>
                    <a:lstStyle/>
                    <a:p>
                      <a:endParaRPr lang="en-US"/>
                    </a:p>
                  </a:txBody>
                  <a:tcPr anchor="ctr">
                    <a:lnL>
                      <a:noFill/>
                    </a:lnL>
                    <a:lnR>
                      <a:noFill/>
                    </a:lnR>
                    <a:lnT>
                      <a:noFill/>
                    </a:lnT>
                    <a:lnB>
                      <a:noFill/>
                    </a:lnB>
                    <a:solidFill>
                      <a:srgbClr val="FFFFFF"/>
                    </a:solidFill>
                  </a:tcPr>
                </a:tc>
                <a:tc>
                  <a:txBody>
                    <a:bodyPr/>
                    <a:lstStyle/>
                    <a:p>
                      <a:endParaRPr lang="en-US"/>
                    </a:p>
                  </a:txBody>
                  <a:tcPr anchor="ctr">
                    <a:lnL>
                      <a:noFill/>
                    </a:lnL>
                    <a:lnR>
                      <a:noFill/>
                    </a:lnR>
                    <a:lnT>
                      <a:noFill/>
                    </a:lnT>
                    <a:lnB>
                      <a:noFill/>
                    </a:lnB>
                    <a:solidFill>
                      <a:srgbClr val="FFFFFF"/>
                    </a:solidFill>
                  </a:tcPr>
                </a:tc>
                <a:tc>
                  <a:txBody>
                    <a:bodyPr/>
                    <a:lstStyle/>
                    <a:p>
                      <a:r>
                        <a:rPr lang="en-US"/>
                        <a:t>Composite weight (sum of field weights)</a:t>
                      </a:r>
                    </a:p>
                  </a:txBody>
                  <a:tcPr anchor="ctr">
                    <a:lnL>
                      <a:noFill/>
                    </a:lnL>
                    <a:lnR>
                      <a:noFill/>
                    </a:lnR>
                    <a:lnT>
                      <a:noFill/>
                    </a:lnT>
                    <a:lnB>
                      <a:noFill/>
                    </a:lnB>
                    <a:solidFill>
                      <a:srgbClr val="FFFFFF"/>
                    </a:solidFill>
                  </a:tcPr>
                </a:tc>
                <a:tc>
                  <a:txBody>
                    <a:bodyPr/>
                    <a:lstStyle/>
                    <a:p>
                      <a:r>
                        <a:rPr lang="en-US" dirty="0"/>
                        <a:t>−8.41</a:t>
                      </a:r>
                    </a:p>
                  </a:txBody>
                  <a:tcPr anchor="ctr">
                    <a:lnL>
                      <a:noFill/>
                    </a:lnL>
                    <a:lnR>
                      <a:noFill/>
                    </a:lnR>
                    <a:lnT>
                      <a:noFill/>
                    </a:lnT>
                    <a:lnB>
                      <a:noFill/>
                    </a:lnB>
                    <a:solidFill>
                      <a:srgbClr val="FFFFFF"/>
                    </a:solidFill>
                  </a:tcPr>
                </a:tc>
              </a:tr>
            </a:tbl>
          </a:graphicData>
        </a:graphic>
      </p:graphicFrame>
      <p:sp>
        <p:nvSpPr>
          <p:cNvPr id="5" name="직사각형 4"/>
          <p:cNvSpPr/>
          <p:nvPr/>
        </p:nvSpPr>
        <p:spPr>
          <a:xfrm>
            <a:off x="1876425" y="4229433"/>
            <a:ext cx="4572000" cy="523220"/>
          </a:xfrm>
          <a:prstGeom prst="rect">
            <a:avLst/>
          </a:prstGeom>
        </p:spPr>
        <p:txBody>
          <a:bodyPr>
            <a:spAutoFit/>
          </a:bodyPr>
          <a:lstStyle/>
          <a:p>
            <a:r>
              <a:rPr lang="en-US" dirty="0">
                <a:solidFill>
                  <a:srgbClr val="222222"/>
                </a:solidFill>
                <a:latin typeface="Arial" panose="020B0604020202020204" pitchFamily="34" charset="0"/>
              </a:rPr>
              <a:t>the linking process would determine that these records are a non-link.</a:t>
            </a:r>
            <a:endParaRPr lang="en-US" dirty="0"/>
          </a:p>
        </p:txBody>
      </p:sp>
    </p:spTree>
    <p:extLst>
      <p:ext uri="{BB962C8B-B14F-4D97-AF65-F5344CB8AC3E}">
        <p14:creationId xmlns:p14="http://schemas.microsoft.com/office/powerpoint/2010/main" val="15695650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Machine learning approaches to linking</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In recent years machine learning approaches have been </a:t>
            </a:r>
            <a:r>
              <a:rPr lang="en-US" dirty="0" smtClean="0"/>
              <a:t>applied to </a:t>
            </a:r>
            <a:r>
              <a:rPr lang="en-US" dirty="0"/>
              <a:t>record linkage following their success in other areas of prediction and classiﬁcation</a:t>
            </a:r>
            <a:endParaRPr lang="en-US" dirty="0"/>
          </a:p>
        </p:txBody>
      </p:sp>
    </p:spTree>
    <p:extLst>
      <p:ext uri="{BB962C8B-B14F-4D97-AF65-F5344CB8AC3E}">
        <p14:creationId xmlns:p14="http://schemas.microsoft.com/office/powerpoint/2010/main" val="25159746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What is Machine learning?</a:t>
            </a:r>
            <a:endParaRPr dirty="0"/>
          </a:p>
        </p:txBody>
      </p:sp>
      <p:sp>
        <p:nvSpPr>
          <p:cNvPr id="4"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US" dirty="0"/>
              <a:t>H</a:t>
            </a:r>
            <a:r>
              <a:rPr lang="en-US" dirty="0" smtClean="0"/>
              <a:t>umans </a:t>
            </a:r>
            <a:r>
              <a:rPr lang="en-US" dirty="0"/>
              <a:t>improve their skills with experience, they are said </a:t>
            </a:r>
            <a:r>
              <a:rPr lang="en-US" dirty="0" smtClean="0"/>
              <a:t>to learn</a:t>
            </a:r>
          </a:p>
          <a:p>
            <a:pPr lvl="0"/>
            <a:r>
              <a:rPr lang="en-US" dirty="0" smtClean="0"/>
              <a:t>How about computer?</a:t>
            </a:r>
          </a:p>
          <a:p>
            <a:pPr lvl="1"/>
            <a:r>
              <a:rPr lang="en-US" dirty="0"/>
              <a:t>Arthur Samuel, who coined the term machine learning in 1959</a:t>
            </a:r>
          </a:p>
          <a:p>
            <a:pPr lvl="1"/>
            <a:r>
              <a:rPr lang="en-US" dirty="0" smtClean="0"/>
              <a:t>programming </a:t>
            </a:r>
            <a:r>
              <a:rPr lang="en-US" dirty="0"/>
              <a:t>a computer to </a:t>
            </a:r>
            <a:r>
              <a:rPr lang="en-US" dirty="0" smtClean="0"/>
              <a:t>play checkers</a:t>
            </a:r>
            <a:r>
              <a:rPr lang="en-US" dirty="0"/>
              <a:t>. </a:t>
            </a:r>
            <a:endParaRPr lang="en-US" dirty="0" smtClean="0"/>
          </a:p>
          <a:p>
            <a:pPr lvl="1"/>
            <a:r>
              <a:rPr lang="en-US" dirty="0" smtClean="0"/>
              <a:t>The </a:t>
            </a:r>
            <a:r>
              <a:rPr lang="en-US" dirty="0"/>
              <a:t>computer played against itself and human </a:t>
            </a:r>
            <a:r>
              <a:rPr lang="en-US" dirty="0" smtClean="0"/>
              <a:t>opponents</a:t>
            </a:r>
            <a:r>
              <a:rPr lang="en-US" dirty="0"/>
              <a:t>, improving its performance with every game. </a:t>
            </a:r>
            <a:endParaRPr lang="en-US" dirty="0" smtClean="0"/>
          </a:p>
          <a:p>
            <a:pPr lvl="1"/>
            <a:r>
              <a:rPr lang="en-US" dirty="0" smtClean="0"/>
              <a:t>Eventually, after </a:t>
            </a:r>
            <a:r>
              <a:rPr lang="en-US" dirty="0"/>
              <a:t>suﬃcient training (and experience), the computer became </a:t>
            </a:r>
            <a:r>
              <a:rPr lang="en-US" dirty="0" smtClean="0"/>
              <a:t>a better </a:t>
            </a:r>
            <a:r>
              <a:rPr lang="en-US" dirty="0"/>
              <a:t>player than the human programmer</a:t>
            </a:r>
            <a:endParaRPr lang="en-US" dirty="0"/>
          </a:p>
        </p:txBody>
      </p:sp>
    </p:spTree>
    <p:extLst>
      <p:ext uri="{BB962C8B-B14F-4D97-AF65-F5344CB8AC3E}">
        <p14:creationId xmlns:p14="http://schemas.microsoft.com/office/powerpoint/2010/main" val="1033836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err="1"/>
              <a:t>Levenshtein</a:t>
            </a:r>
            <a:r>
              <a:rPr lang="en-US" dirty="0"/>
              <a:t> distance</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The </a:t>
            </a:r>
            <a:r>
              <a:rPr lang="en-US" dirty="0" err="1"/>
              <a:t>Levenshtein</a:t>
            </a:r>
            <a:r>
              <a:rPr lang="en-US" dirty="0"/>
              <a:t> distance is a number that tells you how different two strings </a:t>
            </a:r>
            <a:r>
              <a:rPr lang="en-US" dirty="0" smtClean="0"/>
              <a:t>are</a:t>
            </a:r>
          </a:p>
          <a:p>
            <a:r>
              <a:rPr lang="en-US" dirty="0"/>
              <a:t>the </a:t>
            </a:r>
            <a:r>
              <a:rPr lang="en-US" dirty="0" err="1"/>
              <a:t>Levenshtein</a:t>
            </a:r>
            <a:r>
              <a:rPr lang="en-US" dirty="0"/>
              <a:t> distance between “kitten” and “sitting” is 3 since, at a minimum, 3 edits are required to change one into the other.</a:t>
            </a:r>
          </a:p>
          <a:p>
            <a:pPr lvl="1"/>
            <a:r>
              <a:rPr lang="en-US" b="1" dirty="0"/>
              <a:t>k</a:t>
            </a:r>
            <a:r>
              <a:rPr lang="en-US" dirty="0"/>
              <a:t>itten → </a:t>
            </a:r>
            <a:r>
              <a:rPr lang="en-US" b="1" dirty="0" err="1"/>
              <a:t>s</a:t>
            </a:r>
            <a:r>
              <a:rPr lang="en-US" dirty="0" err="1"/>
              <a:t>itten</a:t>
            </a:r>
            <a:r>
              <a:rPr lang="en-US" dirty="0"/>
              <a:t> (substitution of “s” for “k”)</a:t>
            </a:r>
          </a:p>
          <a:p>
            <a:pPr lvl="1"/>
            <a:r>
              <a:rPr lang="en-US" dirty="0" err="1"/>
              <a:t>sitt</a:t>
            </a:r>
            <a:r>
              <a:rPr lang="en-US" b="1" dirty="0" err="1"/>
              <a:t>e</a:t>
            </a:r>
            <a:r>
              <a:rPr lang="en-US" dirty="0" err="1"/>
              <a:t>n</a:t>
            </a:r>
            <a:r>
              <a:rPr lang="en-US" dirty="0"/>
              <a:t> → </a:t>
            </a:r>
            <a:r>
              <a:rPr lang="en-US" dirty="0" err="1"/>
              <a:t>sitt</a:t>
            </a:r>
            <a:r>
              <a:rPr lang="en-US" b="1" dirty="0" err="1"/>
              <a:t>i</a:t>
            </a:r>
            <a:r>
              <a:rPr lang="en-US" dirty="0" err="1"/>
              <a:t>n</a:t>
            </a:r>
            <a:r>
              <a:rPr lang="en-US" dirty="0"/>
              <a:t> (substitution of “</a:t>
            </a:r>
            <a:r>
              <a:rPr lang="en-US" dirty="0" err="1"/>
              <a:t>i</a:t>
            </a:r>
            <a:r>
              <a:rPr lang="en-US" dirty="0"/>
              <a:t>” for “e”)</a:t>
            </a:r>
          </a:p>
          <a:p>
            <a:pPr lvl="1"/>
            <a:r>
              <a:rPr lang="en-US" dirty="0" err="1"/>
              <a:t>sittin</a:t>
            </a:r>
            <a:r>
              <a:rPr lang="en-US" dirty="0"/>
              <a:t> → sittin</a:t>
            </a:r>
            <a:r>
              <a:rPr lang="en-US" b="1" dirty="0"/>
              <a:t>g</a:t>
            </a:r>
            <a:r>
              <a:rPr lang="en-US" dirty="0"/>
              <a:t> (insertion of “g” at the end)</a:t>
            </a:r>
          </a:p>
          <a:p>
            <a:pPr marL="114300" lvl="0" indent="0">
              <a:buNone/>
            </a:pPr>
            <a:endParaRPr lang="en-US" dirty="0" smtClean="0"/>
          </a:p>
        </p:txBody>
      </p:sp>
    </p:spTree>
    <p:extLst>
      <p:ext uri="{BB962C8B-B14F-4D97-AF65-F5344CB8AC3E}">
        <p14:creationId xmlns:p14="http://schemas.microsoft.com/office/powerpoint/2010/main" val="37917788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What is Machine learning?</a:t>
            </a:r>
            <a:endParaRPr dirty="0"/>
          </a:p>
        </p:txBody>
      </p:sp>
      <p:sp>
        <p:nvSpPr>
          <p:cNvPr id="4"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US" dirty="0" smtClean="0"/>
              <a:t>Drive </a:t>
            </a:r>
            <a:r>
              <a:rPr lang="en-US" dirty="0"/>
              <a:t>(and park) </a:t>
            </a:r>
            <a:r>
              <a:rPr lang="en-US" dirty="0" smtClean="0"/>
              <a:t>autonomous cars</a:t>
            </a:r>
          </a:p>
          <a:p>
            <a:pPr lvl="0"/>
            <a:r>
              <a:rPr lang="en-US" dirty="0" smtClean="0"/>
              <a:t>Recommend </a:t>
            </a:r>
            <a:r>
              <a:rPr lang="en-US" dirty="0"/>
              <a:t>books, </a:t>
            </a:r>
            <a:r>
              <a:rPr lang="en-US" dirty="0" smtClean="0"/>
              <a:t>products</a:t>
            </a:r>
            <a:r>
              <a:rPr lang="en-US" dirty="0"/>
              <a:t>, and </a:t>
            </a:r>
            <a:r>
              <a:rPr lang="en-US" dirty="0" smtClean="0"/>
              <a:t>movies</a:t>
            </a:r>
          </a:p>
          <a:p>
            <a:pPr lvl="0"/>
            <a:r>
              <a:rPr lang="en-US" dirty="0"/>
              <a:t>Speech </a:t>
            </a:r>
            <a:r>
              <a:rPr lang="en-US" dirty="0" smtClean="0"/>
              <a:t>recognition</a:t>
            </a:r>
          </a:p>
          <a:p>
            <a:pPr lvl="0"/>
            <a:r>
              <a:rPr lang="en-US" dirty="0"/>
              <a:t>Personalized </a:t>
            </a:r>
            <a:r>
              <a:rPr lang="en-US" dirty="0" smtClean="0"/>
              <a:t>ads</a:t>
            </a:r>
          </a:p>
          <a:p>
            <a:pPr lvl="0"/>
            <a:r>
              <a:rPr lang="en-US" dirty="0"/>
              <a:t>Face recognition</a:t>
            </a:r>
            <a:endParaRPr lang="en-US" dirty="0" smtClean="0"/>
          </a:p>
          <a:p>
            <a:pPr lvl="0"/>
            <a:endParaRPr lang="en-US" dirty="0"/>
          </a:p>
        </p:txBody>
      </p:sp>
    </p:spTree>
    <p:extLst>
      <p:ext uri="{BB962C8B-B14F-4D97-AF65-F5344CB8AC3E}">
        <p14:creationId xmlns:p14="http://schemas.microsoft.com/office/powerpoint/2010/main" val="28597365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Machine learning approaches to linking</a:t>
            </a:r>
            <a:endParaRPr dirty="0"/>
          </a:p>
        </p:txBody>
      </p:sp>
      <p:pic>
        <p:nvPicPr>
          <p:cNvPr id="2" name="그림 1"/>
          <p:cNvPicPr>
            <a:picLocks noChangeAspect="1"/>
          </p:cNvPicPr>
          <p:nvPr/>
        </p:nvPicPr>
        <p:blipFill>
          <a:blip r:embed="rId3"/>
          <a:stretch>
            <a:fillRect/>
          </a:stretch>
        </p:blipFill>
        <p:spPr>
          <a:xfrm>
            <a:off x="1918792" y="1350529"/>
            <a:ext cx="4778789" cy="2892907"/>
          </a:xfrm>
          <a:prstGeom prst="rect">
            <a:avLst/>
          </a:prstGeom>
        </p:spPr>
      </p:pic>
    </p:spTree>
    <p:extLst>
      <p:ext uri="{BB962C8B-B14F-4D97-AF65-F5344CB8AC3E}">
        <p14:creationId xmlns:p14="http://schemas.microsoft.com/office/powerpoint/2010/main" val="8214942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Machine learning approaches to linking</a:t>
            </a:r>
            <a:endParaRPr dirty="0"/>
          </a:p>
        </p:txBody>
      </p:sp>
      <p:sp>
        <p:nvSpPr>
          <p:cNvPr id="4"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US" dirty="0" smtClean="0"/>
              <a:t>Python Record Linkage Toolkit</a:t>
            </a:r>
          </a:p>
        </p:txBody>
      </p:sp>
    </p:spTree>
    <p:extLst>
      <p:ext uri="{BB962C8B-B14F-4D97-AF65-F5344CB8AC3E}">
        <p14:creationId xmlns:p14="http://schemas.microsoft.com/office/powerpoint/2010/main" val="4220101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53585"/>
            <a:ext cx="8520600" cy="572700"/>
          </a:xfrm>
          <a:prstGeom prst="rect">
            <a:avLst/>
          </a:prstGeom>
        </p:spPr>
        <p:txBody>
          <a:bodyPr spcFirstLastPara="1" wrap="square" lIns="91425" tIns="91425" rIns="91425" bIns="91425" anchor="t" anchorCtr="0">
            <a:noAutofit/>
          </a:bodyPr>
          <a:lstStyle/>
          <a:p>
            <a:pPr lvl="1"/>
            <a:r>
              <a:rPr lang="en-US" sz="3300" kern="1200" dirty="0" err="1">
                <a:solidFill>
                  <a:schemeClr val="tx1"/>
                </a:solidFill>
                <a:latin typeface="+mj-lt"/>
                <a:ea typeface="+mj-ea"/>
                <a:cs typeface="+mj-cs"/>
              </a:rPr>
              <a:t>Levenshtein</a:t>
            </a:r>
            <a:r>
              <a:rPr lang="en-US" sz="3300" kern="1200" dirty="0">
                <a:solidFill>
                  <a:schemeClr val="tx1"/>
                </a:solidFill>
                <a:latin typeface="+mj-lt"/>
                <a:ea typeface="+mj-ea"/>
                <a:cs typeface="+mj-cs"/>
              </a:rPr>
              <a:t> distance</a:t>
            </a:r>
          </a:p>
        </p:txBody>
      </p:sp>
      <p:sp>
        <p:nvSpPr>
          <p:cNvPr id="3" name="AutoShape 2" descr="data:image/png;base64,iVBORw0KGgoAAAANSUhEUgAAAssAAAG0CAYAAADElGpSAAAAAXNSR0IArs4c6QAAGtJJREFUeF7t2KERwDAMBMG4/6bTgA0O/waLaGVwk/P5CBAgQIAAAQIECBC4ChwuBAgQIECAAAECBAjcBcSyl0GAAAECBAgQIEDgISCWPQ0CBAgQIECAAAECYtkbIECAAAECBAgQINAE/Fl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DAD91sAbXw5tiY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png;base64,iVBORw0KGgoAAAANSUhEUgAAAssAAAG0CAYAAADElGpSAAAAAXNSR0IArs4c6QAAGtJJREFUeF7t2KERwDAMBMG4/6bTgA0O/waLaGVwk/P5CBAgQIAAAQIECBC4ChwuBAgQIECAAAECBAjcBcSyl0GAAAECBAgQIEDgISCWPQ0CBAgQIECAAAECYtkbIECAAAECBAgQINAE/Fl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DAD91sAbXw5tiY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812" y="967132"/>
            <a:ext cx="6810375" cy="4152900"/>
          </a:xfrm>
          <a:prstGeom prst="rect">
            <a:avLst/>
          </a:prstGeom>
        </p:spPr>
      </p:pic>
    </p:spTree>
    <p:extLst>
      <p:ext uri="{BB962C8B-B14F-4D97-AF65-F5344CB8AC3E}">
        <p14:creationId xmlns:p14="http://schemas.microsoft.com/office/powerpoint/2010/main" val="3963984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53585"/>
            <a:ext cx="8520600" cy="572700"/>
          </a:xfrm>
          <a:prstGeom prst="rect">
            <a:avLst/>
          </a:prstGeom>
        </p:spPr>
        <p:txBody>
          <a:bodyPr spcFirstLastPara="1" wrap="square" lIns="91425" tIns="91425" rIns="91425" bIns="91425" anchor="t" anchorCtr="0">
            <a:noAutofit/>
          </a:bodyPr>
          <a:lstStyle/>
          <a:p>
            <a:pPr lvl="1"/>
            <a:r>
              <a:rPr lang="en-US" sz="3300" kern="1200" dirty="0" err="1">
                <a:solidFill>
                  <a:schemeClr val="tx1"/>
                </a:solidFill>
                <a:latin typeface="+mj-lt"/>
                <a:ea typeface="+mj-ea"/>
                <a:cs typeface="+mj-cs"/>
              </a:rPr>
              <a:t>Levenshtein</a:t>
            </a:r>
            <a:r>
              <a:rPr lang="en-US" sz="3300" kern="1200" dirty="0">
                <a:solidFill>
                  <a:schemeClr val="tx1"/>
                </a:solidFill>
                <a:latin typeface="+mj-lt"/>
                <a:ea typeface="+mj-ea"/>
                <a:cs typeface="+mj-cs"/>
              </a:rPr>
              <a:t> distance</a:t>
            </a:r>
          </a:p>
        </p:txBody>
      </p:sp>
      <p:sp>
        <p:nvSpPr>
          <p:cNvPr id="3" name="AutoShape 2" descr="data:image/png;base64,iVBORw0KGgoAAAANSUhEUgAAAssAAAG0CAYAAADElGpSAAAAAXNSR0IArs4c6QAAGtJJREFUeF7t2KERwDAMBMG4/6bTgA0O/waLaGVwk/P5CBAgQIAAAQIECBC4ChwuBAgQIECAAAECBAjcBcSyl0GAAAECBAgQIEDgISCWPQ0CBAgQIECAAAECYtkbIECAAAECBAgQINAE/Fl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DAD91sAbXw5tiY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png;base64,iVBORw0KGgoAAAANSUhEUgAAAssAAAG0CAYAAADElGpSAAAAAXNSR0IArs4c6QAAGtJJREFUeF7t2KERwDAMBMG4/6bTgA0O/waLaGVwk/P5CBAgQIAAAQIECBC4ChwuBAgQIECAAAECBAjcBcSyl0GAAAECBAgQIEDgISCWPQ0CBAgQIECAAAECYtkbIECAAAECBAgQINAE/Fl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DAD91sAbXw5tiY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962" y="1217023"/>
            <a:ext cx="6696075" cy="3467100"/>
          </a:xfrm>
          <a:prstGeom prst="rect">
            <a:avLst/>
          </a:prstGeom>
        </p:spPr>
      </p:pic>
    </p:spTree>
    <p:extLst>
      <p:ext uri="{BB962C8B-B14F-4D97-AF65-F5344CB8AC3E}">
        <p14:creationId xmlns:p14="http://schemas.microsoft.com/office/powerpoint/2010/main" val="3163336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53585"/>
            <a:ext cx="8520600" cy="572700"/>
          </a:xfrm>
          <a:prstGeom prst="rect">
            <a:avLst/>
          </a:prstGeom>
        </p:spPr>
        <p:txBody>
          <a:bodyPr spcFirstLastPara="1" wrap="square" lIns="91425" tIns="91425" rIns="91425" bIns="91425" anchor="t" anchorCtr="0">
            <a:noAutofit/>
          </a:bodyPr>
          <a:lstStyle/>
          <a:p>
            <a:pPr lvl="1"/>
            <a:r>
              <a:rPr lang="en-US" sz="3300" kern="1200" dirty="0" err="1">
                <a:solidFill>
                  <a:schemeClr val="tx1"/>
                </a:solidFill>
                <a:latin typeface="+mj-lt"/>
                <a:ea typeface="+mj-ea"/>
                <a:cs typeface="+mj-cs"/>
              </a:rPr>
              <a:t>Levenshtein</a:t>
            </a:r>
            <a:r>
              <a:rPr lang="en-US" sz="3300" kern="1200" dirty="0">
                <a:solidFill>
                  <a:schemeClr val="tx1"/>
                </a:solidFill>
                <a:latin typeface="+mj-lt"/>
                <a:ea typeface="+mj-ea"/>
                <a:cs typeface="+mj-cs"/>
              </a:rPr>
              <a:t> distance</a:t>
            </a:r>
          </a:p>
        </p:txBody>
      </p:sp>
      <p:sp>
        <p:nvSpPr>
          <p:cNvPr id="3" name="AutoShape 2" descr="data:image/png;base64,iVBORw0KGgoAAAANSUhEUgAAAssAAAG0CAYAAADElGpSAAAAAXNSR0IArs4c6QAAGtJJREFUeF7t2KERwDAMBMG4/6bTgA0O/waLaGVwk/P5CBAgQIAAAQIECBC4ChwuBAgQIECAAAECBAjcBcSyl0GAAAECBAgQIEDgISCWPQ0CBAgQIECAAAECYtkbIECAAAECBAgQINAE/Fl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DAD91sAbXw5tiY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png;base64,iVBORw0KGgoAAAANSUhEUgAAAssAAAG0CAYAAADElGpSAAAAAXNSR0IArs4c6QAAGtJJREFUeF7t2KERwDAMBMG4/6bTgA0O/waLaGVwk/P5CBAgQIAAAQIECBC4ChwuBAgQIECAAAECBAjcBcSyl0GAAAECBAgQIEDgISCWPQ0CBAgQIECAAAECYtkbIECAAAECBAgQINAE/Fl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DAD91sAbXw5tiY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https://miro.medium.com/max/700/1*st1J8w7x_TurdmsLN7dk5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1687" y="1151223"/>
            <a:ext cx="3292498" cy="3762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775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53585"/>
            <a:ext cx="8520600" cy="572700"/>
          </a:xfrm>
          <a:prstGeom prst="rect">
            <a:avLst/>
          </a:prstGeom>
        </p:spPr>
        <p:txBody>
          <a:bodyPr spcFirstLastPara="1" wrap="square" lIns="91425" tIns="91425" rIns="91425" bIns="91425" anchor="t" anchorCtr="0">
            <a:noAutofit/>
          </a:bodyPr>
          <a:lstStyle/>
          <a:p>
            <a:pPr lvl="1"/>
            <a:r>
              <a:rPr lang="en-US" sz="3300" kern="1200" dirty="0" err="1">
                <a:solidFill>
                  <a:schemeClr val="tx1"/>
                </a:solidFill>
                <a:latin typeface="+mj-lt"/>
                <a:ea typeface="+mj-ea"/>
                <a:cs typeface="+mj-cs"/>
              </a:rPr>
              <a:t>Levenshtein</a:t>
            </a:r>
            <a:r>
              <a:rPr lang="en-US" sz="3300" kern="1200" dirty="0">
                <a:solidFill>
                  <a:schemeClr val="tx1"/>
                </a:solidFill>
                <a:latin typeface="+mj-lt"/>
                <a:ea typeface="+mj-ea"/>
                <a:cs typeface="+mj-cs"/>
              </a:rPr>
              <a:t> distance</a:t>
            </a:r>
          </a:p>
        </p:txBody>
      </p:sp>
      <p:sp>
        <p:nvSpPr>
          <p:cNvPr id="3" name="AutoShape 2" descr="data:image/png;base64,iVBORw0KGgoAAAANSUhEUgAAAssAAAG0CAYAAADElGpSAAAAAXNSR0IArs4c6QAAGtJJREFUeF7t2KERwDAMBMG4/6bTgA0O/waLaGVwk/P5CBAgQIAAAQIECBC4ChwuBAgQIECAAAECBAjcBcSyl0GAAAECBAgQIEDgISCWPQ0CBAgQIECAAAECYtkbIECAAAECBAgQINAE/Fl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DAD91sAbXw5tiY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png;base64,iVBORw0KGgoAAAANSUhEUgAAAssAAAG0CAYAAADElGpSAAAAAXNSR0IArs4c6QAAGtJJREFUeF7t2KERwDAMBMG4/6bTgA0O/waLaGVwk/P5CBAgQIAAAQIECBC4ChwuBAgQIECAAAECBAjcBcSyl0GAAAECBAgQIEDgISCWPQ0CBAgQIECAAAECYtkbIECAAAECBAgQINAE/Fl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CAWB46tlUJECBAgAABAgSagFhuXqYJECBAgAABAgSGBMTy0LGtSoAAAQIECBAg0ATEcvMyTYAAAQIECBAgMCQgloeObVUCBAgQIECAAIEmIJabl2kCBAgQIECAAIEhAbE8dGyrEiBAgAABAgQINAGx3LxMEyBAgAABAgQIDAmI5aFjW5UAAQIECBAgQKAJiOXmZZoAAQIECBAgQGBIQCwPHduqBAgQIECAAAECTUAsNy/TBAgQIECAAAECQwJieejYViVAgAABAgQIEGgCYrl5mSZAgAABAgQIEBgSEMtDx7YqAQIECBAgQIBAExDLzcs0AQIECBAgQIDAkIBYHjq2VQkQIECAAAECBJqAWG5epgkQIECAAAECBIYExPLQsa1KgAABAgQIECDQBMRy8zJNgAABAgQIECAwJCCWh45tVQIECBAgQIAAgSYglpuXaQIECBAgQIAAgSEBsTx0bKsSIECAAAECBAg0AbHcvEwTIECAAAECBAgMCYjloWNblQABAgQIECBAoAmI5eZlmgABAgQIECBAYEhALA8d26oECBAgQIAAAQJNQCw3L9MECBAgQIAAAQJDAmJ56NhWJUCAAAECBAgQaAJiuXmZJkCAAAECBAgQGBIQy0PHtioBAgQIECBAgEATEMvNyzQBAgQIECBAgMCQgFgeOrZVCRAgQIAAAQIEmoBYbl6mCRAgQIAAAQIEhgTE8tCxrUqAAAECBAgQINAExHLzMk2AAAECBAgQIDAkIJaHjm1VAgQIECBAgACBJiCWm5dpAgQIECBAgACBIQGxPHRsqxIgQIAAAQIECDQBsdy8TBMgQIAAAQIECAwJiOWhY1uVAAECBAgQIECgCYjl5mWaAAECBAgQIEBgSEAsDx3bqgQIECBAgAABAk1ALDcv0wQIECBAgAABAkMCYnno2FYlQIAAAQIECBBoAmK5eZkmQIAAAQIECBAYEhDLQ8e2KgECBAgQIECAQBMQy83LNAECBAgQIECAwJDAD91sAbXw5tiY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2" name="Picture 2" descr="https://miro.medium.com/max/700/1*Gh7uOddcEo5f7-p6MToK5Q.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532" y="1435704"/>
            <a:ext cx="4919416" cy="295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109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27884</TotalTime>
  <Words>1698</Words>
  <Application>Microsoft Office PowerPoint</Application>
  <PresentationFormat>화면 슬라이드 쇼(16:9)</PresentationFormat>
  <Paragraphs>369</Paragraphs>
  <Slides>52</Slides>
  <Notes>52</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52</vt:i4>
      </vt:variant>
    </vt:vector>
  </HeadingPairs>
  <TitlesOfParts>
    <vt:vector size="61" baseType="lpstr">
      <vt:lpstr>Arial Unicode MS</vt:lpstr>
      <vt:lpstr>Lato</vt:lpstr>
      <vt:lpstr>Menlo</vt:lpstr>
      <vt:lpstr>맑은 고딕</vt:lpstr>
      <vt:lpstr>Arial</vt:lpstr>
      <vt:lpstr>Calibri</vt:lpstr>
      <vt:lpstr>Calibri Light</vt:lpstr>
      <vt:lpstr>Cambria Math</vt:lpstr>
      <vt:lpstr>Office 테마</vt:lpstr>
      <vt:lpstr>Record Linkage-2 Matching</vt:lpstr>
      <vt:lpstr>Matching</vt:lpstr>
      <vt:lpstr>Matching</vt:lpstr>
      <vt:lpstr>Matching</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Jaro–Winkler distance</vt:lpstr>
      <vt:lpstr>Jaro–Winkler distance</vt:lpstr>
      <vt:lpstr>Record Linkage Algorithm</vt:lpstr>
      <vt:lpstr>Rule-based approaches</vt:lpstr>
      <vt:lpstr>Rule-based approaches</vt:lpstr>
      <vt:lpstr>Probabilistic record linkage</vt:lpstr>
      <vt:lpstr>Longitudinal Business Database</vt:lpstr>
      <vt:lpstr>Longitudinal ES 202 from the Bureau of Labor Statistics</vt:lpstr>
      <vt:lpstr>PowerPoint 프레젠테이션</vt:lpstr>
      <vt:lpstr>PowerPoint 프레젠테이션</vt:lpstr>
      <vt:lpstr>Fellegi-Sunter Record Linkage</vt:lpstr>
      <vt:lpstr>Fellegi-Sunter Record Linkage</vt:lpstr>
      <vt:lpstr>Fellegi-Sunter Record Linkage III</vt:lpstr>
      <vt:lpstr>PowerPoint 프레젠테이션</vt:lpstr>
      <vt:lpstr>Fellegi-Sunter Record Linkage III</vt:lpstr>
      <vt:lpstr>Thresholds</vt:lpstr>
      <vt:lpstr>Summarize</vt:lpstr>
      <vt:lpstr>Summarize</vt:lpstr>
      <vt:lpstr>Summarize</vt:lpstr>
      <vt:lpstr>Summarize</vt:lpstr>
      <vt:lpstr>Summarize</vt:lpstr>
      <vt:lpstr>Machine learning approaches to linking</vt:lpstr>
      <vt:lpstr>What is Machine learning?</vt:lpstr>
      <vt:lpstr>What is Machine learning?</vt:lpstr>
      <vt:lpstr>Machine learning approaches to linking</vt:lpstr>
      <vt:lpstr>Machine learning approaches to linking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Byunggeor Moon</dc:creator>
  <cp:lastModifiedBy>Moon Byunggeor</cp:lastModifiedBy>
  <cp:revision>82</cp:revision>
  <dcterms:modified xsi:type="dcterms:W3CDTF">2021-10-20T03:27:19Z</dcterms:modified>
</cp:coreProperties>
</file>