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4" r:id="rId16"/>
    <p:sldId id="425" r:id="rId17"/>
    <p:sldId id="42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326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84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2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899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9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616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363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140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57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95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78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71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86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35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92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50f549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50f549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0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sf.gov/awardsearch/download.j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sf.gov/awardsearch/download.j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ko-KR" altLang="en-US" dirty="0" err="1"/>
              <a:t>머신러닝을</a:t>
            </a:r>
            <a:r>
              <a:rPr lang="ko-KR" altLang="en-US" dirty="0"/>
              <a:t> 활용한 정책평가와 개선사례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Byunggeor Moon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국가가 노인</a:t>
            </a:r>
            <a:r>
              <a:rPr lang="en-US" altLang="ko-KR" dirty="0"/>
              <a:t>·</a:t>
            </a:r>
            <a:r>
              <a:rPr lang="ko-KR" altLang="en-US" dirty="0"/>
              <a:t>장애인</a:t>
            </a:r>
            <a:r>
              <a:rPr lang="en-US" altLang="ko-KR" dirty="0"/>
              <a:t>·</a:t>
            </a:r>
            <a:r>
              <a:rPr lang="ko-KR" altLang="en-US" dirty="0" smtClean="0"/>
              <a:t>생활보호대상자 </a:t>
            </a:r>
            <a:r>
              <a:rPr lang="ko-KR" altLang="en-US" dirty="0"/>
              <a:t>등 취약계층의 재산형성을 지원하기 위하여 도입한 </a:t>
            </a:r>
            <a:r>
              <a:rPr lang="ko-KR" altLang="en-US" dirty="0" smtClean="0"/>
              <a:t>비과세종합저축에 </a:t>
            </a:r>
            <a:r>
              <a:rPr lang="ko-KR" altLang="en-US" dirty="0"/>
              <a:t>대한 과세특례 정책의 </a:t>
            </a:r>
            <a:r>
              <a:rPr lang="ko-KR" altLang="en-US" dirty="0" err="1"/>
              <a:t>효과성</a:t>
            </a:r>
            <a:r>
              <a:rPr lang="ko-KR" altLang="en-US" dirty="0"/>
              <a:t>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1"/>
            <a:r>
              <a:rPr lang="ko-KR" altLang="en-US" dirty="0" smtClean="0"/>
              <a:t>정책입안자는 </a:t>
            </a:r>
            <a:r>
              <a:rPr lang="ko-KR" altLang="en-US" dirty="0"/>
              <a:t>해당 정책이 취약계층의 재산형성에 어느 정도로 </a:t>
            </a:r>
            <a:r>
              <a:rPr lang="ko-KR" altLang="en-US" dirty="0" smtClean="0"/>
              <a:t>기여</a:t>
            </a:r>
            <a:endParaRPr lang="en-US" altLang="ko-KR" dirty="0" smtClean="0"/>
          </a:p>
          <a:p>
            <a:pPr lvl="1"/>
            <a:r>
              <a:rPr lang="ko-KR" altLang="en-US" dirty="0"/>
              <a:t>효과의 크기는 어느 </a:t>
            </a:r>
            <a:r>
              <a:rPr lang="ko-KR" altLang="en-US" dirty="0" smtClean="0"/>
              <a:t>정도인지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2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69" y="1152475"/>
            <a:ext cx="4962525" cy="933450"/>
          </a:xfrm>
          <a:prstGeom prst="rect">
            <a:avLst/>
          </a:prstGeom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US" i="1" dirty="0"/>
          </a:p>
          <a:p>
            <a:r>
              <a:rPr lang="ko-KR" altLang="en-US" dirty="0"/>
              <a:t>처치집단 대상 </a:t>
            </a:r>
            <a:r>
              <a:rPr lang="ko-KR" altLang="en-US" dirty="0" smtClean="0"/>
              <a:t>평균처치효과 </a:t>
            </a:r>
            <a:r>
              <a:rPr lang="en-US" altLang="ko-KR" dirty="0" smtClean="0"/>
              <a:t>(</a:t>
            </a:r>
            <a:r>
              <a:rPr lang="en-US" dirty="0"/>
              <a:t>Average treatment effects for the treated, ATT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ko-KR" altLang="en-US" dirty="0"/>
              <a:t>실제 정책에 </a:t>
            </a:r>
            <a:r>
              <a:rPr lang="ko-KR" altLang="en-US" dirty="0" smtClean="0"/>
              <a:t>가입한 </a:t>
            </a:r>
            <a:r>
              <a:rPr lang="ko-KR" altLang="en-US" dirty="0"/>
              <a:t>사람들이 만약 가입하지 않았을 가상의 경우의 </a:t>
            </a:r>
            <a:r>
              <a:rPr lang="ko-KR" altLang="en-US" dirty="0" smtClean="0"/>
              <a:t>성과평균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선택편향</a:t>
            </a:r>
            <a:r>
              <a:rPr lang="en-US" altLang="ko-KR" dirty="0"/>
              <a:t>(selection bias)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6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무작위통제실험</a:t>
            </a:r>
            <a:r>
              <a:rPr lang="en-US" altLang="ko-KR" dirty="0"/>
              <a:t>(RCT, Randomized Controlled Trials)</a:t>
            </a:r>
            <a:r>
              <a:rPr lang="ko-KR" altLang="en-US" dirty="0"/>
              <a:t>이라 하며 정책의 성과를 </a:t>
            </a:r>
            <a:r>
              <a:rPr lang="ko-KR" altLang="en-US" dirty="0" smtClean="0"/>
              <a:t>가장 </a:t>
            </a:r>
            <a:r>
              <a:rPr lang="ko-KR" altLang="en-US" dirty="0"/>
              <a:t>엄밀히 평가할 수 있는 방안 중 하나</a:t>
            </a:r>
            <a:endParaRPr lang="en-US" altLang="ko-KR" dirty="0" smtClean="0"/>
          </a:p>
          <a:p>
            <a:pPr lvl="1"/>
            <a:r>
              <a:rPr lang="ko-KR" altLang="en-US" dirty="0"/>
              <a:t>무작위통제실험의 결과 분석에 </a:t>
            </a:r>
            <a:r>
              <a:rPr lang="ko-KR" altLang="en-US" dirty="0" err="1"/>
              <a:t>머신러닝을</a:t>
            </a:r>
            <a:r>
              <a:rPr lang="ko-KR" altLang="en-US" dirty="0"/>
              <a:t> </a:t>
            </a:r>
            <a:r>
              <a:rPr lang="ko-KR" altLang="en-US" dirty="0" smtClean="0"/>
              <a:t>접목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7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개인 효과들을 평균한 평균 </a:t>
            </a:r>
            <a:r>
              <a:rPr lang="ko-KR" altLang="en-US" dirty="0" smtClean="0"/>
              <a:t>처치효과를 </a:t>
            </a:r>
            <a:r>
              <a:rPr lang="ko-KR" altLang="en-US" dirty="0"/>
              <a:t>파악할 수 있는 </a:t>
            </a:r>
            <a:r>
              <a:rPr lang="ko-KR" altLang="en-US" dirty="0" err="1"/>
              <a:t>추정량을</a:t>
            </a:r>
            <a:r>
              <a:rPr lang="ko-KR" altLang="en-US" dirty="0"/>
              <a:t> </a:t>
            </a:r>
            <a:r>
              <a:rPr lang="ko-KR" altLang="en-US" dirty="0" smtClean="0"/>
              <a:t>선호</a:t>
            </a:r>
            <a:endParaRPr lang="en-US" altLang="ko-KR" dirty="0" smtClean="0"/>
          </a:p>
          <a:p>
            <a:pPr lvl="1"/>
            <a:r>
              <a:rPr lang="ko-KR" altLang="en-US" dirty="0"/>
              <a:t>전체 그룹 내의 </a:t>
            </a:r>
            <a:r>
              <a:rPr lang="ko-KR" altLang="en-US" dirty="0" err="1" smtClean="0"/>
              <a:t>부집단</a:t>
            </a:r>
            <a:r>
              <a:rPr lang="en-US" altLang="ko-KR" dirty="0" smtClean="0"/>
              <a:t>(</a:t>
            </a:r>
            <a:r>
              <a:rPr lang="en-US" altLang="ko-KR" dirty="0"/>
              <a:t>subgroup)</a:t>
            </a:r>
            <a:r>
              <a:rPr lang="ko-KR" altLang="en-US" dirty="0"/>
              <a:t>별로 처치효과가 상당히 </a:t>
            </a:r>
            <a:r>
              <a:rPr lang="ko-KR" altLang="en-US" dirty="0" smtClean="0"/>
              <a:t>이질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err="1"/>
              <a:t>머신러닝이</a:t>
            </a:r>
            <a:r>
              <a:rPr lang="ko-KR" altLang="en-US" dirty="0"/>
              <a:t> 정책효과 예측에 유용한 분석도구를 제공하고 있는 </a:t>
            </a:r>
            <a:r>
              <a:rPr lang="ko-KR" altLang="en-US" dirty="0" smtClean="0"/>
              <a:t>이유는 </a:t>
            </a:r>
            <a:r>
              <a:rPr lang="ko-KR" altLang="en-US" dirty="0"/>
              <a:t>바로 정책의 이질적 효과를 살펴보는 데 </a:t>
            </a:r>
            <a:r>
              <a:rPr lang="ko-KR" altLang="en-US" dirty="0" smtClean="0"/>
              <a:t>탁월</a:t>
            </a:r>
            <a:endParaRPr lang="en-US" altLang="ko-KR" dirty="0" smtClean="0"/>
          </a:p>
          <a:p>
            <a:pPr lvl="1"/>
            <a:r>
              <a:rPr lang="ko-KR" altLang="en-US" dirty="0" err="1"/>
              <a:t>머신러닝은</a:t>
            </a:r>
            <a:r>
              <a:rPr lang="ko-KR" altLang="en-US" dirty="0"/>
              <a:t> </a:t>
            </a:r>
            <a:r>
              <a:rPr lang="ko-KR" altLang="en-US" dirty="0" err="1"/>
              <a:t>실험군의</a:t>
            </a:r>
            <a:r>
              <a:rPr lang="ko-KR" altLang="en-US" dirty="0"/>
              <a:t> 특성을 유연하게 조합하여 개인 수준에서의 정책효과를 예측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2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기존의 </a:t>
            </a:r>
            <a:r>
              <a:rPr lang="ko-KR" altLang="en-US" dirty="0" smtClean="0"/>
              <a:t>선형회귀 </a:t>
            </a:r>
            <a:r>
              <a:rPr lang="ko-KR" altLang="en-US" dirty="0"/>
              <a:t>분석에서도 이질적 처치효과를 탐색하는 것은 어느 정도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가령 </a:t>
            </a:r>
            <a:r>
              <a:rPr lang="en-US" altLang="ko-KR" dirty="0"/>
              <a:t>5</a:t>
            </a:r>
            <a:r>
              <a:rPr lang="ko-KR" altLang="en-US" dirty="0"/>
              <a:t>개의 특성변수가 존재하고 하나의 처치변수가 있다고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r>
              <a:rPr lang="ko-KR" altLang="en-US" dirty="0"/>
              <a:t>특정변수에 따라 다른 </a:t>
            </a:r>
            <a:r>
              <a:rPr lang="ko-KR" altLang="en-US" dirty="0" smtClean="0"/>
              <a:t>이질적 </a:t>
            </a:r>
            <a:r>
              <a:rPr lang="ko-KR" altLang="en-US" dirty="0"/>
              <a:t>효과를 탐색해내기 위해 총 </a:t>
            </a:r>
            <a:r>
              <a:rPr lang="en-US" altLang="ko-KR" dirty="0"/>
              <a:t>64</a:t>
            </a:r>
            <a:r>
              <a:rPr lang="ko-KR" altLang="en-US" dirty="0"/>
              <a:t>개의 계수를 추정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07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err="1"/>
              <a:t>커절포레스트</a:t>
            </a:r>
            <a:r>
              <a:rPr lang="en-US" altLang="ko-KR" dirty="0"/>
              <a:t>(Causal Forest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랜덤포레스트의</a:t>
            </a:r>
            <a:r>
              <a:rPr lang="ko-KR" altLang="en-US" dirty="0"/>
              <a:t> 학습방법</a:t>
            </a:r>
            <a:r>
              <a:rPr lang="en-US" altLang="ko-KR" dirty="0"/>
              <a:t>, </a:t>
            </a:r>
            <a:r>
              <a:rPr lang="ko-KR" altLang="en-US" dirty="0" smtClean="0"/>
              <a:t>즉 </a:t>
            </a:r>
            <a:r>
              <a:rPr lang="ko-KR" altLang="en-US" dirty="0"/>
              <a:t>개별적인 </a:t>
            </a:r>
            <a:r>
              <a:rPr lang="ko-KR" altLang="en-US" dirty="0" err="1"/>
              <a:t>결정트리를</a:t>
            </a:r>
            <a:r>
              <a:rPr lang="ko-KR" altLang="en-US" dirty="0"/>
              <a:t> 반복적으로 구성하고 이를 통합적으로 대표할 수 </a:t>
            </a:r>
            <a:r>
              <a:rPr lang="ko-KR" altLang="en-US" dirty="0" smtClean="0"/>
              <a:t>있는 </a:t>
            </a:r>
            <a:r>
              <a:rPr lang="ko-KR" altLang="en-US" dirty="0"/>
              <a:t>모형을 구성하는 방식은 그대로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개별 </a:t>
            </a:r>
            <a:r>
              <a:rPr lang="ko-KR" altLang="en-US" dirty="0" err="1"/>
              <a:t>트리들을</a:t>
            </a:r>
            <a:r>
              <a:rPr lang="ko-KR" altLang="en-US" dirty="0"/>
              <a:t> </a:t>
            </a:r>
            <a:r>
              <a:rPr lang="ko-KR" altLang="en-US" dirty="0" smtClean="0"/>
              <a:t>단순평균 </a:t>
            </a:r>
            <a:r>
              <a:rPr lang="ko-KR" altLang="en-US" dirty="0"/>
              <a:t>내는 것이 아닌</a:t>
            </a:r>
            <a:r>
              <a:rPr lang="en-US" altLang="ko-KR" dirty="0"/>
              <a:t>,  </a:t>
            </a:r>
            <a:r>
              <a:rPr lang="ko-KR" altLang="en-US" dirty="0"/>
              <a:t>각각의 </a:t>
            </a:r>
            <a:r>
              <a:rPr lang="ko-KR" altLang="en-US" dirty="0" err="1"/>
              <a:t>결정트리에</a:t>
            </a:r>
            <a:r>
              <a:rPr lang="ko-KR" altLang="en-US" dirty="0"/>
              <a:t> 다른 가중치를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7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랜덤포레스트에서는</a:t>
            </a:r>
            <a:r>
              <a:rPr lang="ko-KR" altLang="en-US" dirty="0" smtClean="0"/>
              <a:t> 회귀분류의 경우 각 영역 내에서 </a:t>
            </a:r>
            <a:r>
              <a:rPr lang="ko-KR" altLang="en-US" dirty="0" err="1" smtClean="0"/>
              <a:t>잔차제곱합이</a:t>
            </a:r>
            <a:r>
              <a:rPr lang="ko-KR" altLang="en-US" dirty="0" smtClean="0"/>
              <a:t> 최소가 되도록 개별 </a:t>
            </a:r>
            <a:r>
              <a:rPr lang="ko-KR" altLang="en-US" dirty="0" err="1" smtClean="0"/>
              <a:t>결정트리를</a:t>
            </a:r>
            <a:r>
              <a:rPr lang="ko-KR" altLang="en-US" dirty="0" smtClean="0"/>
              <a:t> 성장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커절포레스트의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영역에 분류된 처치그룹과 통제그룹 간의 관심변수</a:t>
            </a:r>
            <a:r>
              <a:rPr lang="en-US" altLang="ko-KR" dirty="0" smtClean="0"/>
              <a:t>(y) </a:t>
            </a:r>
            <a:r>
              <a:rPr lang="ko-KR" altLang="en-US" dirty="0" smtClean="0"/>
              <a:t>값의 차이로 계산되는 처치효과가 가장 큰 값을 가질 수 있도록 분류</a:t>
            </a:r>
            <a:endParaRPr lang="en-US" altLang="ko-KR" dirty="0" smtClean="0"/>
          </a:p>
          <a:p>
            <a:pPr lvl="1"/>
            <a:r>
              <a:rPr lang="ko-KR" altLang="en-US" dirty="0"/>
              <a:t>동일한 관측치를 가지고 개별 </a:t>
            </a:r>
            <a:r>
              <a:rPr lang="ko-KR" altLang="en-US" dirty="0" err="1"/>
              <a:t>결정트리를</a:t>
            </a:r>
            <a:r>
              <a:rPr lang="ko-KR" altLang="en-US" dirty="0"/>
              <a:t> 성장시키고 </a:t>
            </a:r>
            <a:r>
              <a:rPr lang="ko-KR" altLang="en-US" dirty="0" smtClean="0"/>
              <a:t>처치효과를 </a:t>
            </a:r>
            <a:r>
              <a:rPr lang="ko-KR" altLang="en-US" dirty="0"/>
              <a:t>구하는 데에 동시에 사용할 수 없다는 전제하에 기존의 훈련데이터를 </a:t>
            </a:r>
            <a:r>
              <a:rPr lang="ko-KR" altLang="en-US" dirty="0" smtClean="0"/>
              <a:t>다시 </a:t>
            </a:r>
            <a:r>
              <a:rPr lang="ko-KR" altLang="en-US" dirty="0"/>
              <a:t>한 번 더 임의로 나누어서</a:t>
            </a:r>
            <a:r>
              <a:rPr lang="en-US" altLang="ko-KR" dirty="0"/>
              <a:t>, </a:t>
            </a:r>
            <a:r>
              <a:rPr lang="ko-KR" altLang="en-US" dirty="0"/>
              <a:t>분절데이터</a:t>
            </a:r>
            <a:r>
              <a:rPr lang="en-US" altLang="ko-KR" dirty="0"/>
              <a:t>(Splitting subsample)</a:t>
            </a:r>
            <a:r>
              <a:rPr lang="ko-KR" altLang="en-US" dirty="0" smtClean="0"/>
              <a:t>와 추정데이터</a:t>
            </a:r>
            <a:r>
              <a:rPr lang="en-US" altLang="ko-KR" dirty="0"/>
              <a:t>(Estimating subsample)</a:t>
            </a:r>
            <a:r>
              <a:rPr lang="ko-KR" altLang="en-US" dirty="0"/>
              <a:t>로 구분하고</a:t>
            </a:r>
            <a:r>
              <a:rPr lang="en-US" altLang="ko-KR" dirty="0"/>
              <a:t>,  </a:t>
            </a:r>
            <a:r>
              <a:rPr lang="ko-KR" altLang="en-US" dirty="0"/>
              <a:t>분절데이터는 개별 </a:t>
            </a:r>
            <a:r>
              <a:rPr lang="ko-KR" altLang="en-US" dirty="0" err="1"/>
              <a:t>결정트리를</a:t>
            </a:r>
            <a:r>
              <a:rPr lang="ko-KR" altLang="en-US" dirty="0"/>
              <a:t> </a:t>
            </a:r>
            <a:r>
              <a:rPr lang="ko-KR" altLang="en-US" dirty="0" smtClean="0"/>
              <a:t>키우는 </a:t>
            </a:r>
            <a:r>
              <a:rPr lang="ko-KR" altLang="en-US" dirty="0"/>
              <a:t>데 사용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1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en-US" altLang="ko-KR" dirty="0" smtClean="0"/>
          </a:p>
          <a:p>
            <a:r>
              <a:rPr lang="ko-KR" altLang="en-US" dirty="0"/>
              <a:t>처치집단과 비교집단을 </a:t>
            </a:r>
            <a:r>
              <a:rPr lang="ko-KR" altLang="en-US" dirty="0" smtClean="0"/>
              <a:t>통계적으로 </a:t>
            </a:r>
            <a:r>
              <a:rPr lang="ko-KR" altLang="en-US" dirty="0"/>
              <a:t>균형을 이루게 한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선택편향의 영향을 최소화한 무작위통제실험을 </a:t>
            </a:r>
            <a:r>
              <a:rPr lang="ko-KR" altLang="en-US" dirty="0" smtClean="0"/>
              <a:t>개별 </a:t>
            </a:r>
            <a:r>
              <a:rPr lang="ko-KR" altLang="en-US" dirty="0" err="1"/>
              <a:t>결정트리를</a:t>
            </a:r>
            <a:r>
              <a:rPr lang="ko-KR" altLang="en-US" dirty="0"/>
              <a:t> 통해 구성하는 과정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err="1" smtClean="0"/>
              <a:t>머신러닝</a:t>
            </a:r>
            <a:r>
              <a:rPr lang="ko-KR" altLang="en-US" dirty="0" smtClean="0"/>
              <a:t> 활용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자원배분 방식 설계를 위한 </a:t>
            </a:r>
            <a:r>
              <a:rPr lang="ko-KR" altLang="en-US" dirty="0" err="1"/>
              <a:t>머신러닝</a:t>
            </a:r>
            <a:r>
              <a:rPr lang="ko-KR" altLang="en-US" dirty="0"/>
              <a:t> 적용 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정부정책 수혜 대상의 선정과 정책수여자에게 </a:t>
            </a:r>
            <a:r>
              <a:rPr lang="ko-KR" altLang="en-US" dirty="0" smtClean="0"/>
              <a:t>전달하는 </a:t>
            </a:r>
            <a:r>
              <a:rPr lang="ko-KR" altLang="en-US" dirty="0"/>
              <a:t>방법의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/>
              <a:t>정책의 </a:t>
            </a:r>
            <a:r>
              <a:rPr lang="ko-KR" altLang="en-US" dirty="0" err="1"/>
              <a:t>효과성</a:t>
            </a:r>
            <a:r>
              <a:rPr lang="ko-KR" altLang="en-US" dirty="0"/>
              <a:t> 평가</a:t>
            </a:r>
            <a:endParaRPr lang="en-US" altLang="ko-KR" dirty="0" smtClean="0"/>
          </a:p>
          <a:p>
            <a:pPr lvl="0"/>
            <a:endParaRPr lang="en-US" dirty="0">
              <a:hlinkClick r:id="rId3"/>
            </a:endParaRP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7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자원배분 방식 설계를 위한 </a:t>
            </a:r>
            <a:r>
              <a:rPr lang="ko-KR" altLang="en-US" dirty="0" err="1"/>
              <a:t>머신러닝</a:t>
            </a:r>
            <a:r>
              <a:rPr lang="ko-KR" altLang="en-US" dirty="0"/>
              <a:t> 적용 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학교 </a:t>
            </a:r>
            <a:r>
              <a:rPr lang="ko-KR" altLang="en-US" dirty="0"/>
              <a:t>배정 알고리즘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1"/>
            <a:r>
              <a:rPr lang="ko-KR" altLang="en-US" dirty="0"/>
              <a:t>기존의 배정시스템에서는 학생들이 지원하지 않는 학교에 배정이 되거나 </a:t>
            </a:r>
            <a:r>
              <a:rPr lang="ko-KR" altLang="en-US" dirty="0" smtClean="0"/>
              <a:t>혹은 </a:t>
            </a:r>
            <a:r>
              <a:rPr lang="ko-KR" altLang="en-US" dirty="0"/>
              <a:t>학생들이 본인의 진짜 선호를 지망순위에 기입하지 않고 </a:t>
            </a:r>
            <a:r>
              <a:rPr lang="en-US" altLang="ko-KR" dirty="0"/>
              <a:t>2</a:t>
            </a:r>
            <a:r>
              <a:rPr lang="ko-KR" altLang="en-US" dirty="0"/>
              <a:t>지망의 학교를 </a:t>
            </a:r>
            <a:r>
              <a:rPr lang="en-US" altLang="ko-KR" dirty="0" smtClean="0"/>
              <a:t>1</a:t>
            </a:r>
            <a:r>
              <a:rPr lang="ko-KR" altLang="en-US" dirty="0"/>
              <a:t>지망에 올려 쓰거나  </a:t>
            </a:r>
            <a:r>
              <a:rPr lang="en-US" altLang="ko-KR" dirty="0"/>
              <a:t>2</a:t>
            </a:r>
            <a:r>
              <a:rPr lang="ko-KR" altLang="en-US" dirty="0"/>
              <a:t>지망에 </a:t>
            </a:r>
            <a:r>
              <a:rPr lang="ko-KR" altLang="en-US" dirty="0" err="1"/>
              <a:t>인기없는</a:t>
            </a:r>
            <a:r>
              <a:rPr lang="ko-KR" altLang="en-US" dirty="0"/>
              <a:t> 학교를 쓰는 등의 전략적인 행위를 </a:t>
            </a:r>
            <a:r>
              <a:rPr lang="ko-KR" altLang="en-US" dirty="0" smtClean="0"/>
              <a:t>유발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/>
              <a:t>잠정수락 알고리즘</a:t>
            </a:r>
            <a:r>
              <a:rPr lang="en-US" altLang="ko-KR" dirty="0"/>
              <a:t>(Deferred Acceptance Algorithm)</a:t>
            </a:r>
            <a:r>
              <a:rPr lang="ko-KR" altLang="en-US" dirty="0"/>
              <a:t>을 </a:t>
            </a:r>
            <a:r>
              <a:rPr lang="ko-KR" altLang="en-US" dirty="0" smtClean="0"/>
              <a:t>제안</a:t>
            </a:r>
            <a:endParaRPr lang="en-US" dirty="0">
              <a:hlinkClick r:id="rId3"/>
            </a:endParaRP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3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자원배분 방식 설계를 위한 </a:t>
            </a:r>
            <a:r>
              <a:rPr lang="ko-KR" altLang="en-US" dirty="0" err="1"/>
              <a:t>머신러닝</a:t>
            </a:r>
            <a:r>
              <a:rPr lang="ko-KR" altLang="en-US" dirty="0"/>
              <a:t> 적용 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‘신장 교환이식 프로그램</a:t>
            </a:r>
            <a:endParaRPr lang="en-US" altLang="ko-KR" dirty="0"/>
          </a:p>
          <a:p>
            <a:pPr lvl="1"/>
            <a:r>
              <a:rPr lang="ko-KR" altLang="en-US" dirty="0"/>
              <a:t>기존의 양자교환이식</a:t>
            </a:r>
            <a:r>
              <a:rPr lang="en-US" altLang="ko-KR" dirty="0"/>
              <a:t>(pairwise kidney exchange) 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/>
            <a:r>
              <a:rPr lang="ko-KR" altLang="en-US" dirty="0"/>
              <a:t>교환알고리즘을 개선하여  </a:t>
            </a:r>
            <a:r>
              <a:rPr lang="en-US" altLang="ko-KR" dirty="0"/>
              <a:t>3</a:t>
            </a:r>
            <a:r>
              <a:rPr lang="ko-KR" altLang="en-US" dirty="0"/>
              <a:t>자 이상의 </a:t>
            </a:r>
            <a:r>
              <a:rPr lang="ko-KR" altLang="en-US" dirty="0" smtClean="0"/>
              <a:t>참여자들과 </a:t>
            </a:r>
            <a:r>
              <a:rPr lang="ko-KR" altLang="en-US" dirty="0"/>
              <a:t>사망자로부터 기증받는 신장을 포함시켜 한 번에 더 많은 </a:t>
            </a:r>
            <a:r>
              <a:rPr lang="ko-KR" altLang="en-US" dirty="0" smtClean="0"/>
              <a:t>이식수술을 </a:t>
            </a:r>
            <a:r>
              <a:rPr lang="ko-KR" altLang="en-US" dirty="0"/>
              <a:t>가능하게 하는 알고리즘인 </a:t>
            </a:r>
            <a:r>
              <a:rPr lang="en-US" altLang="ko-KR" dirty="0"/>
              <a:t>Top Trading Cycle and Chain</a:t>
            </a:r>
            <a:r>
              <a:rPr lang="ko-KR" altLang="en-US" dirty="0"/>
              <a:t>을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marL="114300" lvl="0" indent="0">
              <a:buNone/>
            </a:pPr>
            <a:endParaRPr lang="en-US" altLang="ko-KR" dirty="0" smtClean="0"/>
          </a:p>
          <a:p>
            <a:pPr lvl="0"/>
            <a:r>
              <a:rPr lang="en-US" altLang="ko-KR" dirty="0"/>
              <a:t>2008</a:t>
            </a:r>
            <a:r>
              <a:rPr lang="ko-KR" altLang="en-US" dirty="0"/>
              <a:t>년 연간  </a:t>
            </a:r>
            <a:r>
              <a:rPr lang="en-US" altLang="ko-KR" dirty="0"/>
              <a:t>300</a:t>
            </a:r>
            <a:r>
              <a:rPr lang="ko-KR" altLang="en-US" dirty="0"/>
              <a:t>여 </a:t>
            </a:r>
            <a:r>
              <a:rPr lang="ko-KR" altLang="en-US" dirty="0" smtClean="0"/>
              <a:t>건이던 </a:t>
            </a:r>
            <a:r>
              <a:rPr lang="ko-KR" altLang="en-US" dirty="0"/>
              <a:t>신장 교환이식이 </a:t>
            </a:r>
            <a:r>
              <a:rPr lang="en-US" altLang="ko-KR" dirty="0"/>
              <a:t>2014</a:t>
            </a:r>
            <a:r>
              <a:rPr lang="ko-KR" altLang="en-US" dirty="0"/>
              <a:t>년 기준 연간 </a:t>
            </a:r>
            <a:r>
              <a:rPr lang="en-US" altLang="ko-KR" dirty="0"/>
              <a:t>800</a:t>
            </a:r>
            <a:r>
              <a:rPr lang="ko-KR" altLang="en-US" dirty="0"/>
              <a:t>여 </a:t>
            </a:r>
            <a:r>
              <a:rPr lang="ko-KR" altLang="en-US" dirty="0" smtClean="0"/>
              <a:t>건으로 증가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7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자원배분 방식 설계를 위한 </a:t>
            </a:r>
            <a:r>
              <a:rPr lang="ko-KR" altLang="en-US" dirty="0" err="1"/>
              <a:t>머신러닝</a:t>
            </a:r>
            <a:r>
              <a:rPr lang="ko-KR" altLang="en-US" dirty="0"/>
              <a:t> 적용 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난민은 </a:t>
            </a:r>
            <a:r>
              <a:rPr lang="ko-KR" altLang="en-US" dirty="0" smtClean="0"/>
              <a:t>재정착 프로그램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/>
              <a:t>인공지능 프로그램을 </a:t>
            </a:r>
            <a:r>
              <a:rPr lang="ko-KR" altLang="en-US" dirty="0" smtClean="0"/>
              <a:t>공동 </a:t>
            </a:r>
            <a:r>
              <a:rPr lang="ko-KR" altLang="en-US" dirty="0"/>
              <a:t>개발하여 미국에서 </a:t>
            </a:r>
            <a:r>
              <a:rPr lang="en-US" altLang="ko-KR" dirty="0"/>
              <a:t>2018</a:t>
            </a:r>
            <a:r>
              <a:rPr lang="ko-KR" altLang="en-US" dirty="0"/>
              <a:t>년부터 난민들을 가장 적합한 도시로 배정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5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수혜대상 선정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기존</a:t>
            </a:r>
            <a:r>
              <a:rPr lang="en-US" altLang="ko-KR" dirty="0" smtClean="0"/>
              <a:t>- </a:t>
            </a:r>
            <a:r>
              <a:rPr lang="ko-KR" altLang="en-US" dirty="0"/>
              <a:t>무작위 통제 실험 데이터</a:t>
            </a:r>
            <a:r>
              <a:rPr lang="en-US" altLang="ko-KR" dirty="0"/>
              <a:t>(Randomized Control Experiment)  </a:t>
            </a:r>
            <a:r>
              <a:rPr lang="ko-KR" altLang="en-US" dirty="0"/>
              <a:t>혹은 관찰 데이터</a:t>
            </a:r>
            <a:r>
              <a:rPr lang="en-US" altLang="ko-KR" dirty="0"/>
              <a:t>(Observation Data)</a:t>
            </a:r>
            <a:r>
              <a:rPr lang="ko-KR" altLang="en-US" dirty="0"/>
              <a:t>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0"/>
            <a:endParaRPr lang="en-US" dirty="0"/>
          </a:p>
          <a:p>
            <a:pPr lvl="1"/>
            <a:r>
              <a:rPr lang="ko-KR" altLang="en-US" dirty="0"/>
              <a:t>정책의 효과가 큰 집단을 </a:t>
            </a:r>
            <a:r>
              <a:rPr lang="ko-KR" altLang="en-US" dirty="0" smtClean="0"/>
              <a:t>식별해 </a:t>
            </a:r>
            <a:r>
              <a:rPr lang="ko-KR" altLang="en-US" dirty="0"/>
              <a:t>정책 대상자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1"/>
            <a:r>
              <a:rPr lang="ko-KR" altLang="en-US" dirty="0" err="1"/>
              <a:t>빅데이터의</a:t>
            </a:r>
            <a:r>
              <a:rPr lang="ko-KR" altLang="en-US" dirty="0"/>
              <a:t> 사용이 </a:t>
            </a:r>
            <a:r>
              <a:rPr lang="ko-KR" altLang="en-US" dirty="0" smtClean="0"/>
              <a:t>증가함에 </a:t>
            </a:r>
            <a:r>
              <a:rPr lang="ko-KR" altLang="en-US" dirty="0"/>
              <a:t>따라 많은 연구자들이 </a:t>
            </a:r>
            <a:r>
              <a:rPr lang="ko-KR" altLang="en-US" dirty="0" smtClean="0"/>
              <a:t>표본을</a:t>
            </a:r>
            <a:r>
              <a:rPr lang="en-US" altLang="ko-KR" dirty="0"/>
              <a:t> </a:t>
            </a:r>
            <a:r>
              <a:rPr lang="ko-KR" altLang="en-US" dirty="0" smtClean="0"/>
              <a:t>사회경제학적인 </a:t>
            </a:r>
            <a:r>
              <a:rPr lang="ko-KR" altLang="en-US" dirty="0"/>
              <a:t>특성에 따라 세세하게 쪼개어 정책의 효과를 추정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2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수혜대상 선정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기존</a:t>
            </a:r>
            <a:r>
              <a:rPr lang="en-US" altLang="ko-KR" dirty="0" smtClean="0"/>
              <a:t>- </a:t>
            </a:r>
            <a:r>
              <a:rPr lang="ko-KR" altLang="en-US" dirty="0"/>
              <a:t>무작위 통제 실험 데이터</a:t>
            </a:r>
            <a:r>
              <a:rPr lang="en-US" altLang="ko-KR" dirty="0"/>
              <a:t>(Randomized Control Experiment)  </a:t>
            </a:r>
            <a:r>
              <a:rPr lang="ko-KR" altLang="en-US" dirty="0"/>
              <a:t>혹은 관찰 데이터</a:t>
            </a:r>
            <a:r>
              <a:rPr lang="en-US" altLang="ko-KR" dirty="0"/>
              <a:t>(Observation Data)</a:t>
            </a:r>
            <a:r>
              <a:rPr lang="ko-KR" altLang="en-US" dirty="0"/>
              <a:t>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0"/>
            <a:endParaRPr lang="en-US" dirty="0"/>
          </a:p>
          <a:p>
            <a:pPr lvl="1"/>
            <a:r>
              <a:rPr lang="ko-KR" altLang="en-US" dirty="0"/>
              <a:t>정책의 효과가 큰 집단을 </a:t>
            </a:r>
            <a:r>
              <a:rPr lang="ko-KR" altLang="en-US" dirty="0" smtClean="0"/>
              <a:t>식별해 </a:t>
            </a:r>
            <a:r>
              <a:rPr lang="ko-KR" altLang="en-US" dirty="0"/>
              <a:t>정책 대상자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lvl="1"/>
            <a:r>
              <a:rPr lang="ko-KR" altLang="en-US" dirty="0" err="1"/>
              <a:t>빅데이터의</a:t>
            </a:r>
            <a:r>
              <a:rPr lang="ko-KR" altLang="en-US" dirty="0"/>
              <a:t> 사용이 </a:t>
            </a:r>
            <a:r>
              <a:rPr lang="ko-KR" altLang="en-US" dirty="0" smtClean="0"/>
              <a:t>증가함에 </a:t>
            </a:r>
            <a:r>
              <a:rPr lang="ko-KR" altLang="en-US" dirty="0"/>
              <a:t>따라 많은 연구자들이 </a:t>
            </a:r>
            <a:r>
              <a:rPr lang="ko-KR" altLang="en-US" dirty="0" smtClean="0"/>
              <a:t>표본을</a:t>
            </a:r>
            <a:r>
              <a:rPr lang="en-US" altLang="ko-KR" dirty="0"/>
              <a:t> </a:t>
            </a:r>
            <a:r>
              <a:rPr lang="ko-KR" altLang="en-US" dirty="0" smtClean="0"/>
              <a:t>사회경제학적인 </a:t>
            </a:r>
            <a:r>
              <a:rPr lang="ko-KR" altLang="en-US" dirty="0"/>
              <a:t>특성에 따라 세세하게 쪼개어 정책의 효과를 </a:t>
            </a:r>
            <a:r>
              <a:rPr lang="ko-KR" altLang="en-US" dirty="0" smtClean="0"/>
              <a:t>추정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시카고에서 </a:t>
            </a:r>
            <a:r>
              <a:rPr lang="ko-KR" altLang="en-US" dirty="0"/>
              <a:t>실시된 청소년 여름 고용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/>
              <a:t>평균적으로는 효과가 없는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특정 그룹을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</a:t>
            </a:r>
            <a:r>
              <a:rPr lang="ko-KR" altLang="en-US" dirty="0"/>
              <a:t>통해 찾아내어 정책적 시사점을 제시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7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정책 수혜대상 선정</a:t>
            </a:r>
            <a:endParaRPr lang="en-US" altLang="ko-KR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/>
              <a:t>정책의 효과가 클 것으로 예상되는 집단을 정의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이러한 집단을 기계학습 방법론을 이용하여 예측하는 연구</a:t>
            </a:r>
            <a:endParaRPr lang="en-US" dirty="0" smtClean="0"/>
          </a:p>
          <a:p>
            <a:pPr lvl="1"/>
            <a:r>
              <a:rPr lang="ko-KR" altLang="en-US" dirty="0" smtClean="0"/>
              <a:t>미국의 고등학교 중퇴 방지 프로그램의 </a:t>
            </a:r>
            <a:r>
              <a:rPr lang="ko-KR" altLang="en-US" dirty="0" err="1" smtClean="0"/>
              <a:t>효과성을</a:t>
            </a:r>
            <a:r>
              <a:rPr lang="ko-KR" altLang="en-US" dirty="0" smtClean="0"/>
              <a:t> 높이기 위해 중퇴의 위험을 예측하는 모형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식별한 중퇴의 </a:t>
            </a:r>
            <a:r>
              <a:rPr lang="ko-KR" altLang="en-US" dirty="0" err="1" smtClean="0"/>
              <a:t>고위험군으로</a:t>
            </a:r>
            <a:r>
              <a:rPr lang="ko-KR" altLang="en-US" dirty="0" smtClean="0"/>
              <a:t> 여겨지는 집단을 정책 대상으로 삼는 것을 제안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세금환급 정책 정책의 </a:t>
            </a:r>
            <a:r>
              <a:rPr lang="ko-KR" altLang="en-US" dirty="0" err="1" smtClean="0"/>
              <a:t>효과성이</a:t>
            </a:r>
            <a:r>
              <a:rPr lang="ko-KR" altLang="en-US" dirty="0" smtClean="0"/>
              <a:t> 가장 클 것으로 여겨지는 집단을 기계학습  알고리즘을 통하여 식별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6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정책 수혜대상 선정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152476"/>
            <a:ext cx="4895850" cy="3862006"/>
          </a:xfrm>
          <a:prstGeom prst="rect">
            <a:avLst/>
          </a:prstGeom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23366</TotalTime>
  <Words>638</Words>
  <Application>Microsoft Office PowerPoint</Application>
  <PresentationFormat>화면 슬라이드 쇼(16:9)</PresentationFormat>
  <Paragraphs>88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머신러닝을 활용한 정책평가와 개선사례</vt:lpstr>
      <vt:lpstr>머신러닝 활용</vt:lpstr>
      <vt:lpstr>자원배분 방식 설계를 위한 머신러닝 적용 </vt:lpstr>
      <vt:lpstr>자원배분 방식 설계를 위한 머신러닝 적용 </vt:lpstr>
      <vt:lpstr>자원배분 방식 설계를 위한 머신러닝 적용 </vt:lpstr>
      <vt:lpstr>정책 수혜대상 선정</vt:lpstr>
      <vt:lpstr>정책 수혜대상 선정</vt:lpstr>
      <vt:lpstr>정책 수혜대상 선정</vt:lpstr>
      <vt:lpstr>정책 수혜대상 선정</vt:lpstr>
      <vt:lpstr>정책 효과성 평가</vt:lpstr>
      <vt:lpstr>정책 효과성 평가</vt:lpstr>
      <vt:lpstr>정책 효과성 평가</vt:lpstr>
      <vt:lpstr>정책 효과성 평가</vt:lpstr>
      <vt:lpstr>정책 효과성 평가</vt:lpstr>
      <vt:lpstr>정책 효과성 평가</vt:lpstr>
      <vt:lpstr>정책 효과성 평가</vt:lpstr>
      <vt:lpstr>정책 효과성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Moon Byunggeor</cp:lastModifiedBy>
  <cp:revision>56</cp:revision>
  <dcterms:modified xsi:type="dcterms:W3CDTF">2021-11-09T12:57:19Z</dcterms:modified>
</cp:coreProperties>
</file>