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  <p:sldMasterId id="2147483690" r:id="rId4"/>
  </p:sldMasterIdLst>
  <p:notesMasterIdLst>
    <p:notesMasterId r:id="rId7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348" r:id="rId12"/>
    <p:sldId id="263" r:id="rId13"/>
    <p:sldId id="333" r:id="rId14"/>
    <p:sldId id="264" r:id="rId15"/>
    <p:sldId id="265" r:id="rId16"/>
    <p:sldId id="266" r:id="rId17"/>
    <p:sldId id="337" r:id="rId18"/>
    <p:sldId id="267" r:id="rId19"/>
    <p:sldId id="272" r:id="rId20"/>
    <p:sldId id="273" r:id="rId21"/>
    <p:sldId id="274" r:id="rId22"/>
    <p:sldId id="275" r:id="rId23"/>
    <p:sldId id="334" r:id="rId24"/>
    <p:sldId id="290" r:id="rId25"/>
    <p:sldId id="291" r:id="rId26"/>
    <p:sldId id="292" r:id="rId27"/>
    <p:sldId id="293" r:id="rId28"/>
    <p:sldId id="294" r:id="rId29"/>
    <p:sldId id="295" r:id="rId30"/>
    <p:sldId id="338" r:id="rId31"/>
    <p:sldId id="335" r:id="rId32"/>
    <p:sldId id="339" r:id="rId33"/>
    <p:sldId id="336" r:id="rId34"/>
    <p:sldId id="340" r:id="rId35"/>
    <p:sldId id="297" r:id="rId36"/>
    <p:sldId id="298" r:id="rId37"/>
    <p:sldId id="341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20" r:id="rId58"/>
    <p:sldId id="322" r:id="rId59"/>
    <p:sldId id="324" r:id="rId60"/>
    <p:sldId id="325" r:id="rId61"/>
    <p:sldId id="326" r:id="rId62"/>
    <p:sldId id="327" r:id="rId63"/>
    <p:sldId id="328" r:id="rId64"/>
    <p:sldId id="342" r:id="rId65"/>
    <p:sldId id="343" r:id="rId66"/>
    <p:sldId id="344" r:id="rId67"/>
    <p:sldId id="345" r:id="rId68"/>
    <p:sldId id="346" r:id="rId6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3" d="100"/>
          <a:sy n="293" d="100"/>
        </p:scale>
        <p:origin x="5262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0A8BA-9489-4060-B122-B712E38FB5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412A22-4685-4520-A745-A4B45005DE22}">
      <dgm:prSet/>
      <dgm:spPr/>
      <dgm:t>
        <a:bodyPr/>
        <a:lstStyle/>
        <a:p>
          <a:r>
            <a:rPr lang="en-US" dirty="0"/>
            <a:t>“</a:t>
          </a:r>
          <a:r>
            <a:rPr lang="en-US" b="1" i="1" dirty="0"/>
            <a:t>Big Data</a:t>
          </a:r>
          <a:r>
            <a:rPr lang="en-US" dirty="0"/>
            <a:t>” is data whose </a:t>
          </a:r>
          <a:r>
            <a:rPr lang="en-US" dirty="0">
              <a:solidFill>
                <a:srgbClr val="FF0000"/>
              </a:solidFill>
            </a:rPr>
            <a:t>scale,</a:t>
          </a:r>
          <a:r>
            <a:rPr lang="en-US" dirty="0"/>
            <a:t> </a:t>
          </a:r>
          <a:r>
            <a:rPr lang="en-US" dirty="0">
              <a:solidFill>
                <a:srgbClr val="FF0000"/>
              </a:solidFill>
            </a:rPr>
            <a:t>diversity</a:t>
          </a:r>
          <a:r>
            <a:rPr lang="en-US" dirty="0"/>
            <a:t>, and </a:t>
          </a:r>
          <a:r>
            <a:rPr lang="en-US" dirty="0">
              <a:solidFill>
                <a:srgbClr val="FF0000"/>
              </a:solidFill>
            </a:rPr>
            <a:t>complexity </a:t>
          </a:r>
          <a:r>
            <a:rPr lang="en-US" dirty="0"/>
            <a:t>require </a:t>
          </a:r>
          <a:r>
            <a:rPr lang="en-US" dirty="0">
              <a:solidFill>
                <a:schemeClr val="accent4">
                  <a:lumMod val="60000"/>
                  <a:lumOff val="40000"/>
                </a:schemeClr>
              </a:solidFill>
            </a:rPr>
            <a:t>new architecture, techniques, algorithms, and analytics </a:t>
          </a:r>
          <a:r>
            <a:rPr lang="en-US" dirty="0"/>
            <a:t>to manage it and </a:t>
          </a:r>
          <a:r>
            <a:rPr lang="en-US" dirty="0">
              <a:solidFill>
                <a:srgbClr val="FF0000"/>
              </a:solidFill>
            </a:rPr>
            <a:t>extract value </a:t>
          </a:r>
          <a:r>
            <a:rPr lang="en-US" dirty="0"/>
            <a:t>and </a:t>
          </a:r>
          <a:r>
            <a:rPr lang="en-US" dirty="0">
              <a:solidFill>
                <a:srgbClr val="FF0000"/>
              </a:solidFill>
            </a:rPr>
            <a:t>hidden knowledge </a:t>
          </a:r>
          <a:r>
            <a:rPr lang="en-US" dirty="0"/>
            <a:t>from it…</a:t>
          </a:r>
        </a:p>
      </dgm:t>
    </dgm:pt>
    <dgm:pt modelId="{EE48A7E6-E339-4A63-AEEA-250928B27588}" type="parTrans" cxnId="{A83BC877-6D62-4092-932F-F0E322B85AE9}">
      <dgm:prSet/>
      <dgm:spPr/>
      <dgm:t>
        <a:bodyPr/>
        <a:lstStyle/>
        <a:p>
          <a:endParaRPr lang="en-US"/>
        </a:p>
      </dgm:t>
    </dgm:pt>
    <dgm:pt modelId="{508F59EF-494C-4F2E-BD39-6B3AC659C197}" type="sibTrans" cxnId="{A83BC877-6D62-4092-932F-F0E322B85AE9}">
      <dgm:prSet/>
      <dgm:spPr/>
      <dgm:t>
        <a:bodyPr/>
        <a:lstStyle/>
        <a:p>
          <a:endParaRPr lang="en-US"/>
        </a:p>
      </dgm:t>
    </dgm:pt>
    <dgm:pt modelId="{0054D1BD-4E21-4D54-B2F4-6EA9F4E6BCBD}" type="pres">
      <dgm:prSet presAssocID="{A190A8BA-9489-4060-B122-B712E38FB5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C7BC92-3693-4A1C-AA66-998AF2F4FA6B}" type="pres">
      <dgm:prSet presAssocID="{A6412A22-4685-4520-A745-A4B45005DE2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3BC877-6D62-4092-932F-F0E322B85AE9}" srcId="{A190A8BA-9489-4060-B122-B712E38FB532}" destId="{A6412A22-4685-4520-A745-A4B45005DE22}" srcOrd="0" destOrd="0" parTransId="{EE48A7E6-E339-4A63-AEEA-250928B27588}" sibTransId="{508F59EF-494C-4F2E-BD39-6B3AC659C197}"/>
    <dgm:cxn modelId="{68C3E6CD-AA14-45A1-AC16-5A00B3C6E906}" type="presOf" srcId="{A190A8BA-9489-4060-B122-B712E38FB532}" destId="{0054D1BD-4E21-4D54-B2F4-6EA9F4E6BCBD}" srcOrd="0" destOrd="0" presId="urn:microsoft.com/office/officeart/2005/8/layout/vList2"/>
    <dgm:cxn modelId="{4061CC81-53B8-4EF8-A186-C0F934CD7F15}" type="presOf" srcId="{A6412A22-4685-4520-A745-A4B45005DE22}" destId="{6AC7BC92-3693-4A1C-AA66-998AF2F4FA6B}" srcOrd="0" destOrd="0" presId="urn:microsoft.com/office/officeart/2005/8/layout/vList2"/>
    <dgm:cxn modelId="{EE6A423E-EAB5-4565-8E60-E88CF253C112}" type="presParOf" srcId="{0054D1BD-4E21-4D54-B2F4-6EA9F4E6BCBD}" destId="{6AC7BC92-3693-4A1C-AA66-998AF2F4FA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7BC92-3693-4A1C-AA66-998AF2F4FA6B}">
      <dsp:nvSpPr>
        <dsp:cNvPr id="0" name=""/>
        <dsp:cNvSpPr/>
      </dsp:nvSpPr>
      <dsp:spPr>
        <a:xfrm>
          <a:off x="0" y="108892"/>
          <a:ext cx="3976211" cy="604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“</a:t>
          </a:r>
          <a:r>
            <a:rPr lang="en-US" sz="1100" b="1" i="1" kern="1200" dirty="0"/>
            <a:t>Big Data</a:t>
          </a:r>
          <a:r>
            <a:rPr lang="en-US" sz="1100" kern="1200" dirty="0"/>
            <a:t>” is data whose </a:t>
          </a:r>
          <a:r>
            <a:rPr lang="en-US" sz="1100" kern="1200" dirty="0">
              <a:solidFill>
                <a:srgbClr val="FF0000"/>
              </a:solidFill>
            </a:rPr>
            <a:t>scale,</a:t>
          </a:r>
          <a:r>
            <a:rPr lang="en-US" sz="1100" kern="1200" dirty="0"/>
            <a:t> </a:t>
          </a:r>
          <a:r>
            <a:rPr lang="en-US" sz="1100" kern="1200" dirty="0">
              <a:solidFill>
                <a:srgbClr val="FF0000"/>
              </a:solidFill>
            </a:rPr>
            <a:t>diversity</a:t>
          </a:r>
          <a:r>
            <a:rPr lang="en-US" sz="1100" kern="1200" dirty="0"/>
            <a:t>, and </a:t>
          </a:r>
          <a:r>
            <a:rPr lang="en-US" sz="1100" kern="1200" dirty="0">
              <a:solidFill>
                <a:srgbClr val="FF0000"/>
              </a:solidFill>
            </a:rPr>
            <a:t>complexity </a:t>
          </a:r>
          <a:r>
            <a:rPr lang="en-US" sz="1100" kern="1200" dirty="0"/>
            <a:t>require </a:t>
          </a:r>
          <a:r>
            <a:rPr lang="en-US" sz="11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new architecture, techniques, algorithms, and analytics </a:t>
          </a:r>
          <a:r>
            <a:rPr lang="en-US" sz="1100" kern="1200" dirty="0"/>
            <a:t>to manage it and </a:t>
          </a:r>
          <a:r>
            <a:rPr lang="en-US" sz="1100" kern="1200" dirty="0">
              <a:solidFill>
                <a:srgbClr val="FF0000"/>
              </a:solidFill>
            </a:rPr>
            <a:t>extract value </a:t>
          </a:r>
          <a:r>
            <a:rPr lang="en-US" sz="1100" kern="1200" dirty="0"/>
            <a:t>and </a:t>
          </a:r>
          <a:r>
            <a:rPr lang="en-US" sz="1100" kern="1200" dirty="0">
              <a:solidFill>
                <a:srgbClr val="FF0000"/>
              </a:solidFill>
            </a:rPr>
            <a:t>hidden knowledge </a:t>
          </a:r>
          <a:r>
            <a:rPr lang="en-US" sz="1100" kern="1200" dirty="0"/>
            <a:t>from it…</a:t>
          </a:r>
        </a:p>
      </dsp:txBody>
      <dsp:txXfrm>
        <a:off x="29528" y="138420"/>
        <a:ext cx="3917155" cy="545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EB828-F429-4486-9603-189B58D5B9B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7DA7E-E609-46B4-A6DC-640929027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6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big-data-analytics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DA7E-E609-46B4-A6DC-64092902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DA7E-E609-46B4-A6DC-640929027CD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3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7DA7E-E609-46B4-A6DC-640929027CD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9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https://www.datacamp.com/community/blog/data-scientist-vs-data-engineer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98365-2B63-44DE-8EAA-4CB8BAC161D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7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https://www.edureka.co/blog/big-data-analytics/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98365-2B63-44DE-8EAA-4CB8BAC161D5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70" y="76349"/>
            <a:ext cx="43645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855552"/>
            <a:ext cx="3915511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B812-2A83-4EF7-A809-8624B654FAA5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/48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4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0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1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8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4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90" indent="0">
              <a:buNone/>
              <a:defRPr sz="1059"/>
            </a:lvl2pPr>
            <a:lvl3pPr marL="345780" indent="0">
              <a:buNone/>
              <a:defRPr sz="908"/>
            </a:lvl3pPr>
            <a:lvl4pPr marL="518671" indent="0">
              <a:buNone/>
              <a:defRPr sz="756"/>
            </a:lvl4pPr>
            <a:lvl5pPr marL="691561" indent="0">
              <a:buNone/>
              <a:defRPr sz="756"/>
            </a:lvl5pPr>
            <a:lvl6pPr marL="864451" indent="0">
              <a:buNone/>
              <a:defRPr sz="756"/>
            </a:lvl6pPr>
            <a:lvl7pPr marL="1037341" indent="0">
              <a:buNone/>
              <a:defRPr sz="756"/>
            </a:lvl7pPr>
            <a:lvl8pPr marL="1210231" indent="0">
              <a:buNone/>
              <a:defRPr sz="756"/>
            </a:lvl8pPr>
            <a:lvl9pPr marL="1383121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5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3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184253"/>
            <a:ext cx="2924532" cy="29328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8"/>
            </a:lvl1pPr>
            <a:lvl2pPr marL="172890" indent="0" algn="ctr">
              <a:buNone/>
              <a:defRPr sz="756"/>
            </a:lvl2pPr>
            <a:lvl3pPr marL="345780" indent="0" algn="ctr">
              <a:buNone/>
              <a:defRPr sz="681"/>
            </a:lvl3pPr>
            <a:lvl4pPr marL="518671" indent="0" algn="ctr">
              <a:buNone/>
              <a:defRPr sz="605"/>
            </a:lvl4pPr>
            <a:lvl5pPr marL="691561" indent="0" algn="ctr">
              <a:buNone/>
              <a:defRPr sz="605"/>
            </a:lvl5pPr>
            <a:lvl6pPr marL="864451" indent="0" algn="ctr">
              <a:buNone/>
              <a:defRPr sz="605"/>
            </a:lvl6pPr>
            <a:lvl7pPr marL="1037341" indent="0" algn="ctr">
              <a:buNone/>
              <a:defRPr sz="605"/>
            </a:lvl7pPr>
            <a:lvl8pPr marL="1210231" indent="0" algn="ctr">
              <a:buNone/>
              <a:defRPr sz="605"/>
            </a:lvl8pPr>
            <a:lvl9pPr marL="1383121" indent="0" algn="ctr">
              <a:buNone/>
              <a:defRPr sz="60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58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61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4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4" y="2315979"/>
            <a:ext cx="3976211" cy="757039"/>
          </a:xfrm>
        </p:spPr>
        <p:txBody>
          <a:bodyPr/>
          <a:lstStyle>
            <a:lvl1pPr marL="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1pPr>
            <a:lvl2pPr marL="17289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8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56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4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34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23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312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BCCC-779E-4D2A-B162-40F71415A952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/48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92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63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63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72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8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96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90" indent="0">
              <a:buNone/>
              <a:defRPr sz="1059"/>
            </a:lvl2pPr>
            <a:lvl3pPr marL="345780" indent="0">
              <a:buNone/>
              <a:defRPr sz="908"/>
            </a:lvl3pPr>
            <a:lvl4pPr marL="518671" indent="0">
              <a:buNone/>
              <a:defRPr sz="756"/>
            </a:lvl4pPr>
            <a:lvl5pPr marL="691561" indent="0">
              <a:buNone/>
              <a:defRPr sz="756"/>
            </a:lvl5pPr>
            <a:lvl6pPr marL="864451" indent="0">
              <a:buNone/>
              <a:defRPr sz="756"/>
            </a:lvl6pPr>
            <a:lvl7pPr marL="1037341" indent="0">
              <a:buNone/>
              <a:defRPr sz="756"/>
            </a:lvl7pPr>
            <a:lvl8pPr marL="1210231" indent="0">
              <a:buNone/>
              <a:defRPr sz="756"/>
            </a:lvl8pPr>
            <a:lvl9pPr marL="1383121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3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83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184253"/>
            <a:ext cx="2924532" cy="29328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25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8"/>
            </a:lvl1pPr>
            <a:lvl2pPr marL="172890" indent="0" algn="ctr">
              <a:buNone/>
              <a:defRPr sz="756"/>
            </a:lvl2pPr>
            <a:lvl3pPr marL="345780" indent="0" algn="ctr">
              <a:buNone/>
              <a:defRPr sz="681"/>
            </a:lvl3pPr>
            <a:lvl4pPr marL="518671" indent="0" algn="ctr">
              <a:buNone/>
              <a:defRPr sz="605"/>
            </a:lvl4pPr>
            <a:lvl5pPr marL="691561" indent="0" algn="ctr">
              <a:buNone/>
              <a:defRPr sz="605"/>
            </a:lvl5pPr>
            <a:lvl6pPr marL="864451" indent="0" algn="ctr">
              <a:buNone/>
              <a:defRPr sz="605"/>
            </a:lvl6pPr>
            <a:lvl7pPr marL="1037341" indent="0" algn="ctr">
              <a:buNone/>
              <a:defRPr sz="605"/>
            </a:lvl7pPr>
            <a:lvl8pPr marL="1210231" indent="0" algn="ctr">
              <a:buNone/>
              <a:defRPr sz="605"/>
            </a:lvl8pPr>
            <a:lvl9pPr marL="1383121" indent="0" algn="ctr">
              <a:buNone/>
              <a:defRPr sz="60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02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3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2169-2020-4324-9EAB-5D1F7139F113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/48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4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4" y="2315979"/>
            <a:ext cx="3976211" cy="757039"/>
          </a:xfrm>
        </p:spPr>
        <p:txBody>
          <a:bodyPr/>
          <a:lstStyle>
            <a:lvl1pPr marL="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1pPr>
            <a:lvl2pPr marL="17289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8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56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4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34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23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312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77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64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64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148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974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8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41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90" indent="0">
              <a:buNone/>
              <a:defRPr sz="1059"/>
            </a:lvl2pPr>
            <a:lvl3pPr marL="345780" indent="0">
              <a:buNone/>
              <a:defRPr sz="908"/>
            </a:lvl3pPr>
            <a:lvl4pPr marL="518671" indent="0">
              <a:buNone/>
              <a:defRPr sz="756"/>
            </a:lvl4pPr>
            <a:lvl5pPr marL="691561" indent="0">
              <a:buNone/>
              <a:defRPr sz="756"/>
            </a:lvl5pPr>
            <a:lvl6pPr marL="864451" indent="0">
              <a:buNone/>
              <a:defRPr sz="756"/>
            </a:lvl6pPr>
            <a:lvl7pPr marL="1037341" indent="0">
              <a:buNone/>
              <a:defRPr sz="756"/>
            </a:lvl7pPr>
            <a:lvl8pPr marL="1210231" indent="0">
              <a:buNone/>
              <a:defRPr sz="756"/>
            </a:lvl8pPr>
            <a:lvl9pPr marL="1383121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85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89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184253"/>
            <a:ext cx="2924532" cy="29328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2495-922E-4428-B72E-3A8CD86E7F4B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/48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E9E7-1156-4000-A860-B0B4B4883E72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/48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8"/>
            </a:lvl1pPr>
            <a:lvl2pPr marL="172890" indent="0" algn="ctr">
              <a:buNone/>
              <a:defRPr sz="756"/>
            </a:lvl2pPr>
            <a:lvl3pPr marL="345780" indent="0" algn="ctr">
              <a:buNone/>
              <a:defRPr sz="681"/>
            </a:lvl3pPr>
            <a:lvl4pPr marL="518671" indent="0" algn="ctr">
              <a:buNone/>
              <a:defRPr sz="605"/>
            </a:lvl4pPr>
            <a:lvl5pPr marL="691561" indent="0" algn="ctr">
              <a:buNone/>
              <a:defRPr sz="605"/>
            </a:lvl5pPr>
            <a:lvl6pPr marL="864451" indent="0" algn="ctr">
              <a:buNone/>
              <a:defRPr sz="605"/>
            </a:lvl6pPr>
            <a:lvl7pPr marL="1037341" indent="0" algn="ctr">
              <a:buNone/>
              <a:defRPr sz="605"/>
            </a:lvl7pPr>
            <a:lvl8pPr marL="1210231" indent="0" algn="ctr">
              <a:buNone/>
              <a:defRPr sz="605"/>
            </a:lvl8pPr>
            <a:lvl9pPr marL="1383121" indent="0" algn="ctr">
              <a:buNone/>
              <a:defRPr sz="60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2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4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4" y="2315979"/>
            <a:ext cx="3976211" cy="757039"/>
          </a:xfrm>
        </p:spPr>
        <p:txBody>
          <a:bodyPr/>
          <a:lstStyle>
            <a:lvl1pPr marL="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1pPr>
            <a:lvl2pPr marL="17289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8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56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4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34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23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312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3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49"/>
            <a:ext cx="43645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343" y="908212"/>
            <a:ext cx="3731412" cy="169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39EC-B977-4570-80CB-1164F74EE735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99813" y="3190662"/>
            <a:ext cx="358139" cy="15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0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345780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45" indent="-86445" algn="l" defTabSz="345780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35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32225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11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800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89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78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67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567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9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8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7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56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45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34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23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312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345780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45" indent="-86445" algn="l" defTabSz="345780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35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32225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11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800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89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78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67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567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9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8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7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56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45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34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23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312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ABE9-0A68-4FC2-84A1-A94E2C6093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F1C4-787E-4645-B477-D39B277284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1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345780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45" indent="-86445" algn="l" defTabSz="345780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35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32225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11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800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89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78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676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567" indent="-86445" algn="l" defTabSz="34578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9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8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7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56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45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34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23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312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ormer.huggingface.co/doc/distil-gpt2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floating-lake-11821.herokuapp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publicdatasets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hyperlink" Target="https://opendata.com.pk/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ll.mit.edu/mission/communications/cyber/CSTcorpora/ideval/data/" TargetMode="External"/><Relationship Id="rId5" Type="http://schemas.openxmlformats.org/officeDocument/2006/relationships/hyperlink" Target="http://stackoverflow.com/questions/2674421/free-large-datasets-to-experiment-with-hadoop" TargetMode="External"/><Relationship Id="rId4" Type="http://schemas.openxmlformats.org/officeDocument/2006/relationships/hyperlink" Target="http://www.quora.com/Where-can-I-find-large-datasets-open-to-the-publi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24138"/>
            <a:ext cx="3095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22373A"/>
                </a:solidFill>
                <a:latin typeface="Arial"/>
                <a:cs typeface="Arial"/>
              </a:rPr>
              <a:t>Big</a:t>
            </a:r>
            <a:r>
              <a:rPr sz="1400" b="1" spc="1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b="1" spc="80" dirty="0">
                <a:solidFill>
                  <a:srgbClr val="22373A"/>
                </a:solidFill>
                <a:latin typeface="Arial"/>
                <a:cs typeface="Arial"/>
              </a:rPr>
              <a:t>Data</a:t>
            </a:r>
            <a:r>
              <a:rPr sz="1400" b="1" spc="1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400" b="1" spc="1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2373A"/>
                </a:solidFill>
                <a:latin typeface="Arial"/>
                <a:cs typeface="Arial"/>
              </a:rPr>
              <a:t>Public</a:t>
            </a:r>
            <a:r>
              <a:rPr sz="1400" b="1" spc="1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Arial"/>
                <a:cs typeface="Arial"/>
              </a:rPr>
              <a:t>Policy</a:t>
            </a:r>
            <a:r>
              <a:rPr sz="1400" b="1" spc="1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2373A"/>
                </a:solidFill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616513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D400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855552"/>
            <a:ext cx="2222500" cy="43922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spc="-30" dirty="0" smtClean="0">
                <a:solidFill>
                  <a:srgbClr val="22373A"/>
                </a:solidFill>
                <a:latin typeface="Arial MT"/>
                <a:cs typeface="Arial MT"/>
              </a:rPr>
              <a:t>Instructor:</a:t>
            </a:r>
            <a:r>
              <a:rPr sz="1000" spc="16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10" dirty="0" smtClean="0">
                <a:solidFill>
                  <a:srgbClr val="22373A"/>
                </a:solidFill>
                <a:latin typeface="Arial MT"/>
                <a:cs typeface="Arial MT"/>
              </a:rPr>
              <a:t>Byunggeor Moon</a:t>
            </a: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spc="-35" dirty="0" smtClean="0">
                <a:solidFill>
                  <a:srgbClr val="22373A"/>
                </a:solidFill>
                <a:latin typeface="Arial MT"/>
                <a:cs typeface="Arial MT"/>
              </a:rPr>
              <a:t>1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.</a:t>
            </a:r>
            <a:r>
              <a:rPr sz="1000" spc="1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75" dirty="0">
                <a:solidFill>
                  <a:srgbClr val="22373A"/>
                </a:solidFill>
                <a:latin typeface="Arial MT"/>
                <a:cs typeface="Arial MT"/>
              </a:rPr>
              <a:t>Course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Overview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Introduction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0"/>
            <a:ext cx="2346067" cy="3460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2250" y="892175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"</a:t>
            </a:r>
            <a:r>
              <a:rPr lang="ko-KR" altLang="en-US" sz="1000" dirty="0"/>
              <a:t>때론 잘못 분류해도 이의를 </a:t>
            </a:r>
            <a:r>
              <a:rPr lang="ko-KR" altLang="en-US" sz="1000" dirty="0" smtClean="0"/>
              <a:t>제기 당할 </a:t>
            </a:r>
            <a:r>
              <a:rPr lang="ko-KR" altLang="en-US" sz="1000" dirty="0"/>
              <a:t>수 없습니다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그런 실수는 제 잘못이 아닙니다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저는 효율에 최적화됐습니다</a:t>
            </a:r>
            <a:r>
              <a:rPr lang="en-US" altLang="ko-KR" sz="1000" dirty="0"/>
              <a:t>." 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318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456" y="285984"/>
            <a:ext cx="2679094" cy="250899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085" y="324563"/>
            <a:ext cx="3802900" cy="21419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294" y="2770770"/>
            <a:ext cx="1881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Source:</a:t>
            </a:r>
            <a:r>
              <a:rPr sz="1100" spc="1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Arial MT"/>
                <a:cs typeface="Arial MT"/>
              </a:rPr>
              <a:t>Narayanan</a:t>
            </a:r>
            <a:r>
              <a:rPr sz="1100" spc="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slides.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474428"/>
            <a:ext cx="3499264" cy="16933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8322" y="2435134"/>
            <a:ext cx="36118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22373A"/>
                </a:solidFill>
                <a:latin typeface="SimSun"/>
                <a:cs typeface="SimSun"/>
                <a:hlinkClick r:id="rId3"/>
              </a:rPr>
              <a:t>https://transformer.huggingface.co/doc/distil-gpt2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news.pstatic.net/image/018/2021/08/28/0005021905_001_20210828071503796.jpg?type=w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1" y="968375"/>
            <a:ext cx="40957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6250" y="206375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err="1" smtClean="0">
                <a:solidFill>
                  <a:srgbClr val="1E1E23"/>
                </a:solidFill>
                <a:effectLst/>
                <a:latin typeface="HelveticaNeue"/>
              </a:rPr>
              <a:t>네이버</a:t>
            </a:r>
            <a:r>
              <a:rPr lang="en-US" altLang="ko-KR" b="1" i="0" dirty="0" smtClean="0">
                <a:solidFill>
                  <a:srgbClr val="1E1E23"/>
                </a:solidFill>
                <a:effectLst/>
                <a:latin typeface="HelveticaNeue"/>
              </a:rPr>
              <a:t>, </a:t>
            </a:r>
            <a:r>
              <a:rPr lang="ko-KR" altLang="en-US" b="1" i="0" dirty="0" err="1" smtClean="0">
                <a:solidFill>
                  <a:srgbClr val="1E1E23"/>
                </a:solidFill>
                <a:effectLst/>
                <a:latin typeface="HelveticaNeue"/>
              </a:rPr>
              <a:t>다윈중개</a:t>
            </a:r>
            <a:r>
              <a:rPr lang="ko-KR" altLang="en-US" b="1" i="0" dirty="0" smtClean="0">
                <a:solidFill>
                  <a:srgbClr val="1E1E23"/>
                </a:solidFill>
                <a:effectLst/>
                <a:latin typeface="HelveticaNeue"/>
              </a:rPr>
              <a:t> </a:t>
            </a:r>
            <a:r>
              <a:rPr lang="ko-KR" altLang="en-US" b="1" i="0" dirty="0" err="1" smtClean="0">
                <a:solidFill>
                  <a:srgbClr val="1E1E23"/>
                </a:solidFill>
                <a:effectLst/>
                <a:latin typeface="HelveticaNeue"/>
              </a:rPr>
              <a:t>크롤링</a:t>
            </a:r>
            <a:r>
              <a:rPr lang="ko-KR" altLang="en-US" b="1" i="0" dirty="0" smtClean="0">
                <a:solidFill>
                  <a:srgbClr val="1E1E23"/>
                </a:solidFill>
                <a:effectLst/>
                <a:latin typeface="HelveticaNeue"/>
              </a:rPr>
              <a:t> 차단</a:t>
            </a:r>
            <a:r>
              <a:rPr lang="en-US" altLang="ko-KR" b="1" i="0" dirty="0" smtClean="0">
                <a:solidFill>
                  <a:srgbClr val="1E1E23"/>
                </a:solidFill>
                <a:effectLst/>
                <a:latin typeface="HelveticaNeue"/>
              </a:rPr>
              <a:t>…</a:t>
            </a:r>
            <a:r>
              <a:rPr lang="ko-KR" altLang="en-US" b="1" i="0" dirty="0" smtClean="0">
                <a:solidFill>
                  <a:srgbClr val="1E1E23"/>
                </a:solidFill>
                <a:effectLst/>
                <a:latin typeface="HelveticaNeue"/>
              </a:rPr>
              <a:t>소송도 검토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6731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Welcome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474990"/>
            <a:ext cx="3713962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34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</a:rPr>
              <a:t>This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course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focuses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on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applications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12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big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22373A"/>
                </a:solidFill>
                <a:latin typeface="Arial"/>
                <a:cs typeface="Arial"/>
              </a:rPr>
              <a:t>data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tools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endParaRPr sz="1100" dirty="0">
              <a:latin typeface="Arial MT"/>
              <a:cs typeface="Arial MT"/>
            </a:endParaRPr>
          </a:p>
          <a:p>
            <a:pPr marL="151130">
              <a:lnSpc>
                <a:spcPct val="100000"/>
              </a:lnSpc>
              <a:spcBef>
                <a:spcPts val="235"/>
              </a:spcBef>
            </a:pP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public</a:t>
            </a:r>
            <a:r>
              <a:rPr sz="1100" b="1" spc="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policy</a:t>
            </a:r>
            <a:r>
              <a:rPr sz="1100" b="1" spc="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analysis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413" y="1070099"/>
            <a:ext cx="1555194" cy="11663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5850" y="2450690"/>
            <a:ext cx="3266999" cy="111184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35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75" dirty="0">
                <a:solidFill>
                  <a:srgbClr val="22373A"/>
                </a:solidFill>
                <a:latin typeface="Arial MT"/>
                <a:cs typeface="Arial MT"/>
              </a:rPr>
              <a:t>Goals:</a:t>
            </a:r>
            <a:endParaRPr sz="1100" dirty="0">
              <a:latin typeface="Arial MT"/>
              <a:cs typeface="Arial MT"/>
            </a:endParaRPr>
          </a:p>
          <a:p>
            <a:pPr marL="427990" lvl="1" indent="-133350">
              <a:lnSpc>
                <a:spcPct val="100000"/>
              </a:lnSpc>
              <a:spcBef>
                <a:spcPts val="23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lang="en-US" sz="1000" spc="-40" dirty="0" smtClean="0">
                <a:solidFill>
                  <a:srgbClr val="22373A"/>
                </a:solidFill>
                <a:latin typeface="Arial MT"/>
                <a:cs typeface="Arial MT"/>
              </a:rPr>
              <a:t>Understanding Big Data</a:t>
            </a:r>
          </a:p>
          <a:p>
            <a:pPr marL="427990" lvl="1" indent="-133350">
              <a:lnSpc>
                <a:spcPct val="100000"/>
              </a:lnSpc>
              <a:spcBef>
                <a:spcPts val="23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lang="en-US" sz="1000" spc="-40" dirty="0" smtClean="0">
                <a:solidFill>
                  <a:srgbClr val="22373A"/>
                </a:solidFill>
                <a:latin typeface="Arial MT"/>
                <a:cs typeface="Arial MT"/>
              </a:rPr>
              <a:t>Exercise some skills</a:t>
            </a:r>
          </a:p>
          <a:p>
            <a:pPr marL="427990" lvl="1" indent="-133350">
              <a:lnSpc>
                <a:spcPct val="100000"/>
              </a:lnSpc>
              <a:spcBef>
                <a:spcPts val="23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lang="en-US" sz="1000" spc="5" dirty="0" smtClean="0">
                <a:solidFill>
                  <a:srgbClr val="22373A"/>
                </a:solidFill>
                <a:latin typeface="Arial MT"/>
                <a:cs typeface="Arial MT"/>
              </a:rPr>
              <a:t>Link Big Data and Public Policy</a:t>
            </a:r>
          </a:p>
          <a:p>
            <a:pPr marL="427990" lvl="1" indent="-133350">
              <a:spcBef>
                <a:spcPts val="23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lang="en-US" sz="1000" dirty="0" smtClean="0">
                <a:solidFill>
                  <a:srgbClr val="22373A"/>
                </a:solidFill>
                <a:latin typeface="Arial MT"/>
                <a:cs typeface="Arial MT"/>
              </a:rPr>
              <a:t>Put</a:t>
            </a:r>
            <a:r>
              <a:rPr lang="en-US" sz="10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45" dirty="0" smtClean="0">
                <a:solidFill>
                  <a:srgbClr val="22373A"/>
                </a:solidFill>
                <a:latin typeface="Arial MT"/>
                <a:cs typeface="Arial MT"/>
              </a:rPr>
              <a:t>it </a:t>
            </a:r>
            <a:r>
              <a:rPr lang="en-US" sz="1000" spc="10" dirty="0" smtClean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lang="en-US" sz="10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-45" dirty="0" smtClean="0">
                <a:solidFill>
                  <a:srgbClr val="22373A"/>
                </a:solidFill>
                <a:latin typeface="Arial MT"/>
                <a:cs typeface="Arial MT"/>
              </a:rPr>
              <a:t>work</a:t>
            </a:r>
            <a:r>
              <a:rPr lang="en-US" sz="10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-55" dirty="0" smtClean="0">
                <a:solidFill>
                  <a:srgbClr val="22373A"/>
                </a:solidFill>
                <a:latin typeface="Arial MT"/>
                <a:cs typeface="Arial MT"/>
              </a:rPr>
              <a:t>on</a:t>
            </a:r>
            <a:r>
              <a:rPr lang="en-US" sz="10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-80" dirty="0" smtClean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lang="en-US" sz="10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-40" dirty="0" smtClean="0">
                <a:solidFill>
                  <a:srgbClr val="22373A"/>
                </a:solidFill>
                <a:latin typeface="Arial MT"/>
                <a:cs typeface="Arial MT"/>
              </a:rPr>
              <a:t>real-world</a:t>
            </a:r>
            <a:r>
              <a:rPr lang="en-US" sz="10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-30" dirty="0" smtClean="0">
                <a:solidFill>
                  <a:srgbClr val="22373A"/>
                </a:solidFill>
                <a:latin typeface="Arial MT"/>
                <a:cs typeface="Arial MT"/>
              </a:rPr>
              <a:t>policy</a:t>
            </a:r>
            <a:r>
              <a:rPr lang="en-US" sz="10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-30" dirty="0" smtClean="0">
                <a:solidFill>
                  <a:srgbClr val="22373A"/>
                </a:solidFill>
                <a:latin typeface="Arial MT"/>
                <a:cs typeface="Arial MT"/>
              </a:rPr>
              <a:t>project.</a:t>
            </a:r>
            <a:endParaRPr lang="en-US" sz="1000" dirty="0" smtClean="0">
              <a:latin typeface="Arial MT"/>
              <a:cs typeface="Arial MT"/>
            </a:endParaRPr>
          </a:p>
          <a:p>
            <a:pPr marL="294640" lvl="1">
              <a:lnSpc>
                <a:spcPct val="100000"/>
              </a:lnSpc>
              <a:spcBef>
                <a:spcPts val="235"/>
              </a:spcBef>
              <a:tabLst>
                <a:tab pos="428625" algn="l"/>
              </a:tabLst>
            </a:pPr>
            <a:r>
              <a:rPr sz="1000" spc="5" dirty="0" smtClean="0">
                <a:solidFill>
                  <a:srgbClr val="22373A"/>
                </a:solidFill>
                <a:latin typeface="Arial MT"/>
                <a:cs typeface="Arial MT"/>
              </a:rPr>
              <a:t>.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12/48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13/48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7613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922475"/>
            <a:ext cx="3775075" cy="184422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5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What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is</a:t>
            </a:r>
            <a:r>
              <a:rPr sz="11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MT"/>
                <a:cs typeface="Arial MT"/>
              </a:rPr>
              <a:t>“Big</a:t>
            </a:r>
            <a:r>
              <a:rPr sz="11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Data”?</a:t>
            </a:r>
            <a:endParaRPr sz="110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What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are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new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</a:rPr>
              <a:t>nontraditional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sources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data?</a:t>
            </a:r>
            <a:endParaRPr sz="1100" dirty="0">
              <a:latin typeface="Arial MT"/>
              <a:cs typeface="Arial MT"/>
            </a:endParaRPr>
          </a:p>
          <a:p>
            <a:pPr marL="427990" lvl="1" indent="-133350">
              <a:lnSpc>
                <a:spcPct val="100000"/>
              </a:lnSpc>
              <a:spcBef>
                <a:spcPts val="350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API’s,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web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scraping,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etc.</a:t>
            </a:r>
            <a:endParaRPr sz="1000" dirty="0">
              <a:latin typeface="Arial MT"/>
              <a:cs typeface="Arial MT"/>
            </a:endParaRPr>
          </a:p>
          <a:p>
            <a:pPr marL="151130" marR="111760" indent="-139065">
              <a:lnSpc>
                <a:spcPct val="104200"/>
              </a:lnSpc>
              <a:spcBef>
                <a:spcPts val="32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What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are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advantages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Arial MT"/>
                <a:cs typeface="Arial MT"/>
              </a:rPr>
              <a:t>disadvantages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using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large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or </a:t>
            </a:r>
            <a:r>
              <a:rPr sz="1100" spc="-29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new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sources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data?</a:t>
            </a:r>
            <a:endParaRPr sz="1100" dirty="0">
              <a:latin typeface="Arial MT"/>
              <a:cs typeface="Arial MT"/>
            </a:endParaRPr>
          </a:p>
          <a:p>
            <a:pPr marL="427990" lvl="1" indent="-133350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ne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w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75" dirty="0">
                <a:solidFill>
                  <a:srgbClr val="22373A"/>
                </a:solidFill>
                <a:latin typeface="Arial MT"/>
                <a:cs typeface="Arial MT"/>
              </a:rPr>
              <a:t>p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roblems</a:t>
            </a:r>
            <a:endParaRPr sz="1000" dirty="0">
              <a:latin typeface="Arial MT"/>
              <a:cs typeface="Arial MT"/>
            </a:endParaRPr>
          </a:p>
          <a:p>
            <a:pPr marL="427990" lvl="1" indent="-133350">
              <a:lnSpc>
                <a:spcPct val="100000"/>
              </a:lnSpc>
              <a:spcBef>
                <a:spcPts val="17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ne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w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solutions</a:t>
            </a:r>
            <a:endParaRPr sz="100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spcBef>
                <a:spcPts val="55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What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are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 smtClean="0">
                <a:solidFill>
                  <a:srgbClr val="22373A"/>
                </a:solidFill>
                <a:latin typeface="Arial MT"/>
                <a:cs typeface="Arial MT"/>
              </a:rPr>
              <a:t>technical</a:t>
            </a:r>
            <a:r>
              <a:rPr lang="en-US" sz="1100" spc="45" dirty="0" smtClean="0">
                <a:solidFill>
                  <a:srgbClr val="22373A"/>
                </a:solidFill>
                <a:latin typeface="Arial MT"/>
                <a:cs typeface="Arial MT"/>
              </a:rPr>
              <a:t>, ethical and legal </a:t>
            </a:r>
            <a:r>
              <a:rPr sz="1100" spc="-45" dirty="0" smtClean="0">
                <a:solidFill>
                  <a:srgbClr val="22373A"/>
                </a:solidFill>
                <a:latin typeface="Arial MT"/>
                <a:cs typeface="Arial MT"/>
              </a:rPr>
              <a:t>constraints</a:t>
            </a:r>
            <a:r>
              <a:rPr sz="1100" spc="45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using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large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data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sources?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547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0" dirty="0">
                <a:latin typeface="Tahoma"/>
                <a:cs typeface="Tahoma"/>
              </a:rPr>
              <a:t>Outline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044624"/>
            <a:ext cx="2058670" cy="1312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80975" algn="l"/>
              </a:tabLst>
            </a:pP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  <a:hlinkClick r:id="rId2" action="ppaction://hlinksldjump"/>
              </a:rPr>
              <a:t>Class</a:t>
            </a:r>
            <a:r>
              <a:rPr sz="1100" spc="40" dirty="0">
                <a:solidFill>
                  <a:srgbClr val="22373A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  <a:hlinkClick r:id="rId2" action="ppaction://hlinksldjump"/>
              </a:rPr>
              <a:t>Organization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  <a:hlinkClick r:id="rId2" action="ppaction://hlinksldjump"/>
              </a:rPr>
              <a:t>and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  <a:hlinkClick r:id="rId2" action="ppaction://hlinksldjump"/>
              </a:rPr>
              <a:t>Logistics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35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buAutoNum type="arabicPeriod"/>
              <a:tabLst>
                <a:tab pos="180975" algn="l"/>
              </a:tabLst>
            </a:pPr>
            <a:r>
              <a:rPr sz="1100" spc="-30" dirty="0">
                <a:solidFill>
                  <a:srgbClr val="CED2D3"/>
                </a:solidFill>
                <a:latin typeface="Arial MT"/>
                <a:cs typeface="Arial MT"/>
                <a:hlinkClick r:id="rId3" action="ppaction://hlinksldjump"/>
              </a:rPr>
              <a:t>Motivations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35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buAutoNum type="arabicPeriod"/>
              <a:tabLst>
                <a:tab pos="180975" algn="l"/>
              </a:tabLst>
            </a:pPr>
            <a:r>
              <a:rPr sz="1100" spc="-30" dirty="0">
                <a:solidFill>
                  <a:srgbClr val="CED2D3"/>
                </a:solidFill>
                <a:latin typeface="Arial MT"/>
                <a:cs typeface="Arial MT"/>
                <a:hlinkClick r:id="" action="ppaction://noaction"/>
              </a:rPr>
              <a:t>Project</a:t>
            </a:r>
            <a:r>
              <a:rPr sz="1100" spc="35" dirty="0">
                <a:solidFill>
                  <a:srgbClr val="CED2D3"/>
                </a:solidFill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65" dirty="0">
                <a:solidFill>
                  <a:srgbClr val="CED2D3"/>
                </a:solidFill>
                <a:latin typeface="Arial MT"/>
                <a:cs typeface="Arial MT"/>
                <a:hlinkClick r:id="" action="ppaction://noaction"/>
              </a:rPr>
              <a:t>Management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049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Lecture</a:t>
            </a:r>
            <a:r>
              <a:rPr spc="25" dirty="0"/>
              <a:t> </a:t>
            </a:r>
            <a:r>
              <a:rPr spc="-30" dirty="0"/>
              <a:t>Times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1216287"/>
            <a:ext cx="3495599" cy="8624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8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en-US" sz="1100" spc="-85" dirty="0" smtClean="0">
                <a:solidFill>
                  <a:srgbClr val="22373A"/>
                </a:solidFill>
                <a:latin typeface="Arial MT"/>
                <a:cs typeface="Arial MT"/>
              </a:rPr>
              <a:t>Wednes</a:t>
            </a:r>
            <a:r>
              <a:rPr sz="1100" spc="-85" dirty="0" smtClean="0">
                <a:solidFill>
                  <a:srgbClr val="22373A"/>
                </a:solidFill>
                <a:latin typeface="Arial MT"/>
                <a:cs typeface="Arial MT"/>
              </a:rPr>
              <a:t>days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,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 smtClean="0">
                <a:solidFill>
                  <a:srgbClr val="22373A"/>
                </a:solidFill>
                <a:latin typeface="Arial MT"/>
                <a:cs typeface="Arial MT"/>
              </a:rPr>
              <a:t>1:</a:t>
            </a:r>
            <a:r>
              <a:rPr lang="en-US" sz="1100" spc="-60" dirty="0" smtClean="0">
                <a:solidFill>
                  <a:srgbClr val="22373A"/>
                </a:solidFill>
                <a:latin typeface="Arial MT"/>
                <a:cs typeface="Arial MT"/>
              </a:rPr>
              <a:t>00</a:t>
            </a:r>
            <a:r>
              <a:rPr sz="1100" spc="-60" dirty="0" smtClean="0">
                <a:solidFill>
                  <a:srgbClr val="22373A"/>
                </a:solidFill>
                <a:latin typeface="Arial MT"/>
                <a:cs typeface="Arial MT"/>
              </a:rPr>
              <a:t>pm-</a:t>
            </a:r>
            <a:r>
              <a:rPr lang="en-US" sz="1100" spc="-60" dirty="0" smtClean="0">
                <a:solidFill>
                  <a:srgbClr val="22373A"/>
                </a:solidFill>
                <a:latin typeface="Arial MT"/>
                <a:cs typeface="Arial MT"/>
              </a:rPr>
              <a:t>4</a:t>
            </a:r>
            <a:r>
              <a:rPr sz="1100" spc="-60" dirty="0" smtClean="0">
                <a:solidFill>
                  <a:srgbClr val="22373A"/>
                </a:solidFill>
                <a:latin typeface="Arial MT"/>
                <a:cs typeface="Arial MT"/>
              </a:rPr>
              <a:t>pm</a:t>
            </a:r>
            <a:endParaRPr sz="1100" dirty="0">
              <a:latin typeface="Arial MT"/>
              <a:cs typeface="Arial MT"/>
            </a:endParaRPr>
          </a:p>
          <a:p>
            <a:pPr marL="427990" lvl="1" indent="-133350">
              <a:lnSpc>
                <a:spcPct val="100000"/>
              </a:lnSpc>
              <a:spcBef>
                <a:spcPts val="350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Location:</a:t>
            </a:r>
            <a:r>
              <a:rPr sz="1000" spc="1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-35" dirty="0" smtClean="0">
                <a:solidFill>
                  <a:srgbClr val="22373A"/>
                </a:solidFill>
                <a:latin typeface="Arial MT"/>
                <a:cs typeface="Arial MT"/>
              </a:rPr>
              <a:t>Online first</a:t>
            </a:r>
            <a:endParaRPr sz="100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spcBef>
                <a:spcPts val="37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Office</a:t>
            </a:r>
            <a:r>
              <a:rPr sz="1100" spc="2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hours:</a:t>
            </a:r>
            <a:endParaRPr sz="1100" dirty="0">
              <a:latin typeface="Arial MT"/>
              <a:cs typeface="Arial MT"/>
            </a:endParaRPr>
          </a:p>
          <a:p>
            <a:pPr marL="427990" lvl="1" indent="-133350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lang="en-US" sz="1000" spc="-5" dirty="0" smtClean="0">
                <a:solidFill>
                  <a:srgbClr val="22373A"/>
                </a:solidFill>
                <a:latin typeface="Arial MT"/>
                <a:cs typeface="Arial MT"/>
              </a:rPr>
              <a:t>Mondays</a:t>
            </a:r>
            <a:r>
              <a:rPr sz="1000" spc="-35" dirty="0" smtClean="0">
                <a:solidFill>
                  <a:srgbClr val="22373A"/>
                </a:solidFill>
                <a:latin typeface="Arial MT"/>
                <a:cs typeface="Arial MT"/>
              </a:rPr>
              <a:t>,</a:t>
            </a:r>
            <a:r>
              <a:rPr sz="1000" spc="55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by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 MT"/>
                <a:cs typeface="Arial MT"/>
              </a:rPr>
              <a:t>appointment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50" dirty="0" smtClean="0">
                <a:solidFill>
                  <a:srgbClr val="22373A"/>
                </a:solidFill>
                <a:latin typeface="Arial MT"/>
                <a:cs typeface="Arial MT"/>
              </a:rPr>
              <a:t>(</a:t>
            </a:r>
            <a:r>
              <a:rPr lang="en-US" sz="1000" dirty="0" smtClean="0">
                <a:solidFill>
                  <a:srgbClr val="22373A"/>
                </a:solidFill>
                <a:latin typeface="Trebuchet MS"/>
                <a:cs typeface="Trebuchet MS"/>
              </a:rPr>
              <a:t>moonbg@skku.edu)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7386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 smtClean="0"/>
              <a:t>Course</a:t>
            </a:r>
            <a:r>
              <a:rPr spc="70" dirty="0" smtClean="0"/>
              <a:t> </a:t>
            </a:r>
            <a:r>
              <a:rPr lang="en-US" spc="-50" dirty="0" smtClean="0"/>
              <a:t>outline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485851" y="1180755"/>
            <a:ext cx="37617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Course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 smtClean="0">
                <a:solidFill>
                  <a:srgbClr val="22373A"/>
                </a:solidFill>
                <a:latin typeface="Arial MT"/>
                <a:cs typeface="Arial MT"/>
              </a:rPr>
              <a:t>Syllabus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765" y="1464397"/>
            <a:ext cx="2665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20" dirty="0">
                <a:solidFill>
                  <a:srgbClr val="22373A"/>
                </a:solidFill>
                <a:latin typeface="Arial"/>
                <a:cs typeface="Arial"/>
              </a:rPr>
              <a:t>(Big)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22373A"/>
                </a:solidFill>
                <a:latin typeface="Arial"/>
                <a:cs typeface="Arial"/>
              </a:rPr>
              <a:t>Data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diagnose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policy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problems.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485851" y="1180755"/>
            <a:ext cx="3761740" cy="7271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en-US" sz="1100" spc="-90" dirty="0" smtClean="0">
                <a:solidFill>
                  <a:srgbClr val="22373A"/>
                </a:solidFill>
                <a:latin typeface="Arial MT"/>
                <a:cs typeface="Arial MT"/>
              </a:rPr>
              <a:t>Lecture Slides</a:t>
            </a:r>
          </a:p>
          <a:p>
            <a:pPr marL="151130" indent="-139065">
              <a:lnSpc>
                <a:spcPct val="100000"/>
              </a:lnSpc>
              <a:spcBef>
                <a:spcPts val="9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en-US" sz="1100" spc="-90" dirty="0" smtClean="0">
                <a:solidFill>
                  <a:srgbClr val="22373A"/>
                </a:solidFill>
                <a:latin typeface="Arial MT"/>
                <a:cs typeface="Arial MT"/>
              </a:rPr>
              <a:t>Additional Materials on Python(</a:t>
            </a:r>
            <a:r>
              <a:rPr lang="en-US" sz="1100" spc="-55" dirty="0" smtClean="0">
                <a:solidFill>
                  <a:srgbClr val="22373A"/>
                </a:solidFill>
                <a:latin typeface="Arial MT"/>
                <a:cs typeface="Arial MT"/>
              </a:rPr>
              <a:t>Anaconda)</a:t>
            </a:r>
            <a:r>
              <a:rPr lang="en-US" sz="1100" spc="-90" dirty="0" smtClean="0">
                <a:solidFill>
                  <a:srgbClr val="22373A"/>
                </a:solidFill>
                <a:latin typeface="Arial MT"/>
                <a:cs typeface="Arial MT"/>
              </a:rPr>
              <a:t>, STATA, and R</a:t>
            </a:r>
          </a:p>
          <a:p>
            <a:pPr marL="151130" indent="-139065">
              <a:lnSpc>
                <a:spcPct val="100000"/>
              </a:lnSpc>
              <a:spcBef>
                <a:spcPts val="9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en-US" sz="1100" spc="-90" dirty="0" smtClean="0">
                <a:solidFill>
                  <a:srgbClr val="22373A"/>
                </a:solidFill>
                <a:latin typeface="Arial MT"/>
                <a:cs typeface="Arial MT"/>
              </a:rPr>
              <a:t>Some Examples and Assignments</a:t>
            </a:r>
          </a:p>
          <a:p>
            <a:pPr marL="151130" indent="-139065">
              <a:lnSpc>
                <a:spcPct val="100000"/>
              </a:lnSpc>
              <a:spcBef>
                <a:spcPts val="9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en-US" sz="1100" spc="-90" dirty="0" smtClean="0">
                <a:solidFill>
                  <a:srgbClr val="22373A"/>
                </a:solidFill>
                <a:latin typeface="Arial MT"/>
                <a:cs typeface="Arial MT"/>
              </a:rPr>
              <a:t>Middle       Final Paper</a:t>
            </a:r>
            <a:endParaRPr sz="1100" dirty="0">
              <a:latin typeface="Arial MT"/>
              <a:cs typeface="Arial MT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09650" y="180657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0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273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Spirit</a:t>
            </a:r>
            <a:r>
              <a:rPr spc="70" dirty="0"/>
              <a:t> </a:t>
            </a:r>
            <a:r>
              <a:rPr spc="-60" dirty="0"/>
              <a:t>of</a:t>
            </a:r>
            <a:r>
              <a:rPr spc="75" dirty="0"/>
              <a:t> </a:t>
            </a:r>
            <a:r>
              <a:rPr spc="-65" dirty="0"/>
              <a:t>the</a:t>
            </a:r>
            <a:r>
              <a:rPr spc="75" dirty="0"/>
              <a:t> </a:t>
            </a:r>
            <a:r>
              <a:rPr spc="-8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1189020"/>
            <a:ext cx="3952799" cy="68287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8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Learning</a:t>
            </a:r>
            <a:endParaRPr sz="1100" dirty="0">
              <a:latin typeface="Arial MT"/>
              <a:cs typeface="Arial MT"/>
            </a:endParaRPr>
          </a:p>
          <a:p>
            <a:pPr marL="427990" lvl="1" indent="-133350">
              <a:lnSpc>
                <a:spcPct val="100000"/>
              </a:lnSpc>
              <a:spcBef>
                <a:spcPts val="350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by</a:t>
            </a:r>
            <a:r>
              <a:rPr sz="1000" spc="1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10" dirty="0" smtClean="0">
                <a:solidFill>
                  <a:srgbClr val="22373A"/>
                </a:solidFill>
                <a:latin typeface="Arial MT"/>
                <a:cs typeface="Arial MT"/>
              </a:rPr>
              <a:t>searching and </a:t>
            </a:r>
            <a:r>
              <a:rPr sz="1000" spc="-45" dirty="0" smtClean="0">
                <a:solidFill>
                  <a:srgbClr val="22373A"/>
                </a:solidFill>
                <a:latin typeface="Arial MT"/>
                <a:cs typeface="Arial MT"/>
              </a:rPr>
              <a:t>doing</a:t>
            </a:r>
            <a:endParaRPr sz="100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spcBef>
                <a:spcPts val="56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lang="en-US" sz="1100" spc="-40" dirty="0" smtClean="0">
                <a:solidFill>
                  <a:srgbClr val="22373A"/>
                </a:solidFill>
                <a:latin typeface="Arial MT"/>
                <a:cs typeface="Arial MT"/>
              </a:rPr>
              <a:t>Understanding Unique Features of Big data and Public Policy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547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0" dirty="0">
                <a:latin typeface="Tahoma"/>
                <a:cs typeface="Tahoma"/>
              </a:rPr>
              <a:t>Outline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044624"/>
            <a:ext cx="2058670" cy="1312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80975" algn="l"/>
              </a:tabLst>
            </a:pPr>
            <a:r>
              <a:rPr sz="1100" spc="-95" dirty="0">
                <a:solidFill>
                  <a:srgbClr val="CED2D3"/>
                </a:solidFill>
                <a:latin typeface="Arial MT"/>
                <a:cs typeface="Arial MT"/>
                <a:hlinkClick r:id="rId2" action="ppaction://hlinksldjump"/>
              </a:rPr>
              <a:t>Class</a:t>
            </a:r>
            <a:r>
              <a:rPr sz="1100" spc="40" dirty="0">
                <a:solidFill>
                  <a:srgbClr val="CED2D3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45" dirty="0">
                <a:solidFill>
                  <a:srgbClr val="CED2D3"/>
                </a:solidFill>
                <a:latin typeface="Arial MT"/>
                <a:cs typeface="Arial MT"/>
                <a:hlinkClick r:id="rId2" action="ppaction://hlinksldjump"/>
              </a:rPr>
              <a:t>Organization</a:t>
            </a:r>
            <a:r>
              <a:rPr sz="1100" spc="45" dirty="0">
                <a:solidFill>
                  <a:srgbClr val="CED2D3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70" dirty="0">
                <a:solidFill>
                  <a:srgbClr val="CED2D3"/>
                </a:solidFill>
                <a:latin typeface="Arial MT"/>
                <a:cs typeface="Arial MT"/>
                <a:hlinkClick r:id="rId2" action="ppaction://hlinksldjump"/>
              </a:rPr>
              <a:t>and</a:t>
            </a:r>
            <a:r>
              <a:rPr sz="1100" spc="45" dirty="0">
                <a:solidFill>
                  <a:srgbClr val="CED2D3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100" spc="-50" dirty="0">
                <a:solidFill>
                  <a:srgbClr val="CED2D3"/>
                </a:solidFill>
                <a:latin typeface="Arial MT"/>
                <a:cs typeface="Arial MT"/>
                <a:hlinkClick r:id="rId2" action="ppaction://hlinksldjump"/>
              </a:rPr>
              <a:t>Logistics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/>
            </a:pP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350" dirty="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buAutoNum type="arabicPeriod"/>
              <a:tabLst>
                <a:tab pos="180975" algn="l"/>
              </a:tabLst>
            </a:pP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  <a:hlinkClick r:id="rId3" action="ppaction://hlinksldjump"/>
              </a:rPr>
              <a:t>Motivations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/>
            </a:pP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350" dirty="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buAutoNum type="arabicPeriod"/>
              <a:tabLst>
                <a:tab pos="180975" algn="l"/>
              </a:tabLst>
            </a:pPr>
            <a:r>
              <a:rPr sz="1100" spc="-30" dirty="0">
                <a:solidFill>
                  <a:srgbClr val="CED2D3"/>
                </a:solidFill>
                <a:latin typeface="Arial MT"/>
                <a:cs typeface="Arial MT"/>
                <a:hlinkClick r:id="" action="ppaction://noaction"/>
              </a:rPr>
              <a:t>Project</a:t>
            </a:r>
            <a:r>
              <a:rPr sz="1100" spc="35" dirty="0">
                <a:solidFill>
                  <a:srgbClr val="CED2D3"/>
                </a:solidFill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65" dirty="0">
                <a:solidFill>
                  <a:srgbClr val="CED2D3"/>
                </a:solidFill>
                <a:latin typeface="Arial MT"/>
                <a:cs typeface="Arial MT"/>
                <a:hlinkClick r:id="" action="ppaction://noaction"/>
              </a:rPr>
              <a:t>Management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26/48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862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Motivations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751264"/>
            <a:ext cx="3707765" cy="963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8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We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seeing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revolution</a:t>
            </a:r>
            <a:r>
              <a:rPr sz="11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policy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analysis...</a:t>
            </a:r>
            <a:endParaRPr sz="1100" dirty="0">
              <a:latin typeface="Arial MT"/>
              <a:cs typeface="Arial MT"/>
            </a:endParaRPr>
          </a:p>
          <a:p>
            <a:pPr marL="427990" marR="59055" lvl="1" indent="-132715">
              <a:lnSpc>
                <a:spcPct val="114599"/>
              </a:lnSpc>
              <a:spcBef>
                <a:spcPts val="17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b="1" spc="-50" dirty="0">
                <a:solidFill>
                  <a:srgbClr val="22373A"/>
                </a:solidFill>
                <a:latin typeface="Trebuchet MS"/>
                <a:cs typeface="Trebuchet MS"/>
              </a:rPr>
              <a:t>new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datasets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:</a:t>
            </a:r>
            <a:r>
              <a:rPr sz="1000" spc="1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administrative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microdata,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digitization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2373A"/>
                </a:solidFill>
                <a:latin typeface="Arial MT"/>
                <a:cs typeface="Arial MT"/>
              </a:rPr>
              <a:t>text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archives,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social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media</a:t>
            </a:r>
            <a:endParaRPr sz="1000" dirty="0">
              <a:latin typeface="Arial MT"/>
              <a:cs typeface="Arial MT"/>
            </a:endParaRPr>
          </a:p>
          <a:p>
            <a:pPr marL="427990" marR="5080" lvl="1" indent="-132715">
              <a:lnSpc>
                <a:spcPct val="114599"/>
              </a:lnSpc>
              <a:buFont typeface="Lucida Sans Unicode"/>
              <a:buChar char="•"/>
              <a:tabLst>
                <a:tab pos="428625" algn="l"/>
              </a:tabLst>
            </a:pPr>
            <a:r>
              <a:rPr sz="1000" b="1" spc="-50" dirty="0">
                <a:solidFill>
                  <a:srgbClr val="22373A"/>
                </a:solidFill>
                <a:latin typeface="Trebuchet MS"/>
                <a:cs typeface="Trebuchet MS"/>
              </a:rPr>
              <a:t>new</a:t>
            </a:r>
            <a:r>
              <a:rPr sz="1000" b="1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methods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:</a:t>
            </a:r>
            <a:r>
              <a:rPr sz="1000" spc="1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causal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inference,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natural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language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processing,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000" spc="-55" dirty="0" smtClean="0">
                <a:solidFill>
                  <a:srgbClr val="22373A"/>
                </a:solidFill>
                <a:latin typeface="Arial MT"/>
                <a:cs typeface="Arial MT"/>
              </a:rPr>
              <a:t>data mining, merging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26/48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862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Motivations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51264"/>
            <a:ext cx="3846195" cy="17729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9560" indent="-139065">
              <a:lnSpc>
                <a:spcPct val="100000"/>
              </a:lnSpc>
              <a:spcBef>
                <a:spcPts val="484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We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seeing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revolution</a:t>
            </a:r>
            <a:r>
              <a:rPr sz="11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policy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analysis...</a:t>
            </a:r>
            <a:endParaRPr sz="1100" dirty="0">
              <a:latin typeface="Arial MT"/>
              <a:cs typeface="Arial MT"/>
            </a:endParaRPr>
          </a:p>
          <a:p>
            <a:pPr marL="566420" marR="59055" lvl="1" indent="-132715">
              <a:lnSpc>
                <a:spcPct val="114599"/>
              </a:lnSpc>
              <a:spcBef>
                <a:spcPts val="175"/>
              </a:spcBef>
              <a:buFont typeface="Lucida Sans Unicode"/>
              <a:buChar char="•"/>
              <a:tabLst>
                <a:tab pos="567055" algn="l"/>
              </a:tabLst>
            </a:pPr>
            <a:r>
              <a:rPr sz="1000" b="1" spc="-50" dirty="0">
                <a:solidFill>
                  <a:srgbClr val="22373A"/>
                </a:solidFill>
                <a:latin typeface="Trebuchet MS"/>
                <a:cs typeface="Trebuchet MS"/>
              </a:rPr>
              <a:t>new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datasets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:</a:t>
            </a:r>
            <a:r>
              <a:rPr sz="1000" spc="1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administrative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microdata,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digitization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2373A"/>
                </a:solidFill>
                <a:latin typeface="Arial MT"/>
                <a:cs typeface="Arial MT"/>
              </a:rPr>
              <a:t>text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archives,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social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media</a:t>
            </a:r>
            <a:endParaRPr sz="1000" dirty="0">
              <a:latin typeface="Arial MT"/>
              <a:cs typeface="Arial MT"/>
            </a:endParaRPr>
          </a:p>
          <a:p>
            <a:pPr marL="566420" marR="5080" lvl="1" indent="-132715">
              <a:lnSpc>
                <a:spcPct val="114599"/>
              </a:lnSpc>
              <a:buFont typeface="Lucida Sans Unicode"/>
              <a:buChar char="•"/>
              <a:tabLst>
                <a:tab pos="567055" algn="l"/>
              </a:tabLst>
            </a:pPr>
            <a:r>
              <a:rPr sz="1000" b="1" spc="-50" dirty="0">
                <a:solidFill>
                  <a:srgbClr val="22373A"/>
                </a:solidFill>
                <a:latin typeface="Trebuchet MS"/>
                <a:cs typeface="Trebuchet MS"/>
              </a:rPr>
              <a:t>new</a:t>
            </a:r>
            <a:r>
              <a:rPr sz="1000" b="1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methods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:</a:t>
            </a:r>
            <a:r>
              <a:rPr sz="1000" spc="1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causal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inference,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natural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language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processing,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machine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learning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2373A"/>
                </a:solidFill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100" spc="-5" dirty="0">
                <a:solidFill>
                  <a:srgbClr val="22373A"/>
                </a:solidFill>
                <a:latin typeface="Arial MT"/>
                <a:cs typeface="Arial MT"/>
              </a:rPr>
              <a:t>..</a:t>
            </a:r>
            <a:r>
              <a:rPr sz="1100" spc="17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which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</a:rPr>
              <a:t>contribute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tackle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forecasting</a:t>
            </a:r>
            <a:r>
              <a:rPr sz="1100" b="1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public</a:t>
            </a:r>
            <a:r>
              <a:rPr sz="1100" b="1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policy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evaluation</a:t>
            </a:r>
            <a:r>
              <a:rPr sz="11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Arial MT"/>
                <a:cs typeface="Arial MT"/>
              </a:rPr>
              <a:t>with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new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angle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26/48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862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Motivations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51264"/>
            <a:ext cx="3846195" cy="20396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9560" indent="-139065">
              <a:lnSpc>
                <a:spcPct val="100000"/>
              </a:lnSpc>
              <a:spcBef>
                <a:spcPts val="484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We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are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seeing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revolution</a:t>
            </a:r>
            <a:r>
              <a:rPr sz="11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in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policy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analysis...</a:t>
            </a:r>
            <a:endParaRPr sz="1100" dirty="0">
              <a:latin typeface="Arial MT"/>
              <a:cs typeface="Arial MT"/>
            </a:endParaRPr>
          </a:p>
          <a:p>
            <a:pPr marL="566420" marR="59055" lvl="1" indent="-132715">
              <a:lnSpc>
                <a:spcPct val="114599"/>
              </a:lnSpc>
              <a:spcBef>
                <a:spcPts val="175"/>
              </a:spcBef>
              <a:buFont typeface="Lucida Sans Unicode"/>
              <a:buChar char="•"/>
              <a:tabLst>
                <a:tab pos="567055" algn="l"/>
              </a:tabLst>
            </a:pPr>
            <a:r>
              <a:rPr sz="1000" b="1" spc="-50" dirty="0">
                <a:solidFill>
                  <a:srgbClr val="22373A"/>
                </a:solidFill>
                <a:latin typeface="Trebuchet MS"/>
                <a:cs typeface="Trebuchet MS"/>
              </a:rPr>
              <a:t>new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datasets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:</a:t>
            </a:r>
            <a:r>
              <a:rPr sz="1000" spc="1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administrative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microdata,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digitization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2373A"/>
                </a:solidFill>
                <a:latin typeface="Arial MT"/>
                <a:cs typeface="Arial MT"/>
              </a:rPr>
              <a:t>text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archives,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social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media</a:t>
            </a:r>
            <a:endParaRPr sz="1000" dirty="0">
              <a:latin typeface="Arial MT"/>
              <a:cs typeface="Arial MT"/>
            </a:endParaRPr>
          </a:p>
          <a:p>
            <a:pPr marL="566420" marR="5080" lvl="1" indent="-132715">
              <a:lnSpc>
                <a:spcPct val="114599"/>
              </a:lnSpc>
              <a:buFont typeface="Lucida Sans Unicode"/>
              <a:buChar char="•"/>
              <a:tabLst>
                <a:tab pos="567055" algn="l"/>
              </a:tabLst>
            </a:pPr>
            <a:r>
              <a:rPr sz="1000" b="1" spc="-50" dirty="0">
                <a:solidFill>
                  <a:srgbClr val="22373A"/>
                </a:solidFill>
                <a:latin typeface="Trebuchet MS"/>
                <a:cs typeface="Trebuchet MS"/>
              </a:rPr>
              <a:t>new</a:t>
            </a:r>
            <a:r>
              <a:rPr sz="1000" b="1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methods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:</a:t>
            </a:r>
            <a:r>
              <a:rPr sz="1000" spc="1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causal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inference,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natural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language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processing,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machine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learning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2373A"/>
                </a:solidFill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100" spc="-5" dirty="0">
                <a:solidFill>
                  <a:srgbClr val="22373A"/>
                </a:solidFill>
                <a:latin typeface="Arial MT"/>
                <a:cs typeface="Arial MT"/>
              </a:rPr>
              <a:t>..</a:t>
            </a:r>
            <a:r>
              <a:rPr sz="1100" spc="17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which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</a:rPr>
              <a:t>contribute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tackle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forecasting</a:t>
            </a:r>
            <a:r>
              <a:rPr sz="1100" b="1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public</a:t>
            </a:r>
            <a:r>
              <a:rPr sz="1100" b="1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policy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evaluation</a:t>
            </a:r>
            <a:r>
              <a:rPr sz="11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Arial MT"/>
                <a:cs typeface="Arial MT"/>
              </a:rPr>
              <a:t>with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new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angle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New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possibilities:</a:t>
            </a:r>
            <a:r>
              <a:rPr sz="1100" spc="1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exciting!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24396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35" dirty="0">
                <a:latin typeface="Tahoma"/>
                <a:cs typeface="Tahoma"/>
              </a:rPr>
              <a:t>#</a:t>
            </a:r>
            <a:r>
              <a:rPr sz="1200" b="1" spc="9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of</a:t>
            </a:r>
            <a:r>
              <a:rPr sz="1200" b="1" spc="100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Wikipedia</a:t>
            </a:r>
            <a:r>
              <a:rPr sz="1200" b="1" spc="9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Pages,</a:t>
            </a:r>
            <a:r>
              <a:rPr sz="1200" b="1" spc="10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2001-2019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884" y="592269"/>
            <a:ext cx="3044390" cy="23072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33" y="272014"/>
            <a:ext cx="3428762" cy="184666"/>
          </a:xfrm>
        </p:spPr>
        <p:txBody>
          <a:bodyPr/>
          <a:lstStyle/>
          <a:p>
            <a:r>
              <a:rPr lang="en-US" dirty="0"/>
              <a:t>Big Data Definition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6CF13A35-A3DC-4B98-8D4A-F357448B6CD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4934" y="1166944"/>
          <a:ext cx="3976211" cy="82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373DD646-2B24-4815-9951-A56EED597854}"/>
              </a:ext>
            </a:extLst>
          </p:cNvPr>
          <p:cNvGrpSpPr/>
          <p:nvPr/>
        </p:nvGrpSpPr>
        <p:grpSpPr>
          <a:xfrm>
            <a:off x="316945" y="1975351"/>
            <a:ext cx="3852190" cy="642765"/>
            <a:chOff x="0" y="170486"/>
            <a:chExt cx="8025618" cy="954719"/>
          </a:xfrm>
          <a:scene3d>
            <a:camera prst="orthographicFront"/>
            <a:lightRig rig="flat" dir="t"/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4F8A5A3B-2349-4B01-A66D-C71DA9283388}"/>
                </a:ext>
              </a:extLst>
            </p:cNvPr>
            <p:cNvSpPr/>
            <p:nvPr/>
          </p:nvSpPr>
          <p:spPr>
            <a:xfrm>
              <a:off x="0" y="170486"/>
              <a:ext cx="8025618" cy="95471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="" xmlns:a16="http://schemas.microsoft.com/office/drawing/2014/main" id="{6664D90C-F213-4400-AC0F-7457B8072BE7}"/>
                </a:ext>
              </a:extLst>
            </p:cNvPr>
            <p:cNvSpPr txBox="1"/>
            <p:nvPr/>
          </p:nvSpPr>
          <p:spPr>
            <a:xfrm>
              <a:off x="46606" y="217092"/>
              <a:ext cx="7932406" cy="8615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4576" tIns="34576" rIns="34576" bIns="34576" numCol="1" spcCol="1270" anchor="ctr" anchorCtr="0">
              <a:noAutofit/>
            </a:bodyPr>
            <a:lstStyle/>
            <a:p>
              <a:pPr defTabSz="4034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10" dirty="0"/>
                <a:t>Big data analytics examines large and different types of data to, </a:t>
              </a:r>
              <a:r>
                <a:rPr lang="en-US" sz="1210" dirty="0">
                  <a:solidFill>
                    <a:srgbClr val="FF0000"/>
                  </a:solidFill>
                </a:rPr>
                <a:t>uncover hidden patterns , correlations</a:t>
              </a:r>
              <a:r>
                <a:rPr lang="en-US" sz="1210" dirty="0"/>
                <a:t> and other insights.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712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0050" y="511175"/>
            <a:ext cx="3731412" cy="846386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>
                <a:latin typeface="Arial"/>
                <a:cs typeface="Arial"/>
              </a:rPr>
              <a:t>Big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data</a:t>
            </a:r>
            <a:r>
              <a:rPr lang="en-US" i="1" spc="15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is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high-</a:t>
            </a:r>
            <a:r>
              <a:rPr lang="en-US" b="1" i="1" spc="-5" dirty="0">
                <a:latin typeface="Arial"/>
                <a:cs typeface="Arial"/>
              </a:rPr>
              <a:t>volume</a:t>
            </a:r>
            <a:r>
              <a:rPr lang="en-US" i="1" spc="-5" dirty="0">
                <a:latin typeface="Arial"/>
                <a:cs typeface="Arial"/>
              </a:rPr>
              <a:t>,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high-</a:t>
            </a:r>
            <a:r>
              <a:rPr lang="en-US" b="1" i="1" spc="-5" dirty="0">
                <a:latin typeface="Arial"/>
                <a:cs typeface="Arial"/>
              </a:rPr>
              <a:t>velocity</a:t>
            </a:r>
            <a:r>
              <a:rPr lang="en-US" b="1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and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high-</a:t>
            </a:r>
            <a:r>
              <a:rPr lang="en-US" b="1" i="1" spc="-5" dirty="0">
                <a:latin typeface="Arial"/>
                <a:cs typeface="Arial"/>
              </a:rPr>
              <a:t>variety</a:t>
            </a:r>
            <a:r>
              <a:rPr lang="en-US" b="1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information</a:t>
            </a:r>
            <a:r>
              <a:rPr lang="en-US" i="1" spc="1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assets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that </a:t>
            </a:r>
            <a:r>
              <a:rPr lang="en-US" i="1" spc="-484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demand</a:t>
            </a:r>
            <a:r>
              <a:rPr lang="en-US" i="1" spc="-5" dirty="0">
                <a:latin typeface="Arial"/>
                <a:cs typeface="Arial"/>
              </a:rPr>
              <a:t> </a:t>
            </a:r>
            <a:r>
              <a:rPr lang="en-US" b="1" i="1" spc="-5" dirty="0">
                <a:latin typeface="Arial"/>
                <a:cs typeface="Arial"/>
              </a:rPr>
              <a:t>cost-effective</a:t>
            </a:r>
            <a:r>
              <a:rPr lang="en-US" i="1" spc="-5" dirty="0">
                <a:latin typeface="Arial"/>
                <a:cs typeface="Arial"/>
              </a:rPr>
              <a:t>,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b="1" i="1" spc="-5" dirty="0">
                <a:latin typeface="Arial"/>
                <a:cs typeface="Arial"/>
              </a:rPr>
              <a:t>innovative</a:t>
            </a:r>
            <a:r>
              <a:rPr lang="en-US" b="1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forms </a:t>
            </a:r>
            <a:r>
              <a:rPr lang="en-US" i="1" dirty="0">
                <a:latin typeface="Arial"/>
                <a:cs typeface="Arial"/>
              </a:rPr>
              <a:t>of </a:t>
            </a:r>
            <a:r>
              <a:rPr lang="en-US" i="1" spc="-5" dirty="0">
                <a:latin typeface="Arial"/>
                <a:cs typeface="Arial"/>
              </a:rPr>
              <a:t>information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processing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for 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b="1" i="1" spc="-5" dirty="0">
                <a:latin typeface="Arial"/>
                <a:cs typeface="Arial"/>
              </a:rPr>
              <a:t>enhanced </a:t>
            </a:r>
            <a:r>
              <a:rPr lang="en-US" b="1" i="1" dirty="0">
                <a:latin typeface="Arial"/>
                <a:cs typeface="Arial"/>
              </a:rPr>
              <a:t>insight</a:t>
            </a:r>
            <a:r>
              <a:rPr lang="en-US" b="1" i="1" spc="-5" dirty="0">
                <a:latin typeface="Arial"/>
                <a:cs typeface="Arial"/>
              </a:rPr>
              <a:t> and</a:t>
            </a:r>
            <a:r>
              <a:rPr lang="en-US" b="1" i="1" dirty="0">
                <a:latin typeface="Arial"/>
                <a:cs typeface="Arial"/>
              </a:rPr>
              <a:t> decision </a:t>
            </a:r>
            <a:r>
              <a:rPr lang="en-US" b="1" i="1" spc="-5" dirty="0">
                <a:latin typeface="Arial"/>
                <a:cs typeface="Arial"/>
              </a:rPr>
              <a:t>making</a:t>
            </a:r>
            <a:r>
              <a:rPr lang="en-US" spc="-5" dirty="0"/>
              <a:t>.”</a:t>
            </a:r>
            <a:r>
              <a:rPr lang="en-US" dirty="0"/>
              <a:t> --</a:t>
            </a:r>
            <a:r>
              <a:rPr lang="en-US" spc="-5" dirty="0"/>
              <a:t> Gartner</a:t>
            </a:r>
            <a:endParaRPr lang="en-US" dirty="0"/>
          </a:p>
          <a:p>
            <a:endParaRPr lang="en-US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400050" y="1654175"/>
            <a:ext cx="3731412" cy="1714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rgbClr val="22373A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marR="5080" indent="-342900">
              <a:lnSpc>
                <a:spcPct val="102299"/>
              </a:lnSpc>
            </a:pPr>
            <a:r>
              <a:rPr lang="en-US" i="1" spc="-5" dirty="0">
                <a:latin typeface="Arial"/>
                <a:cs typeface="Arial"/>
              </a:rPr>
              <a:t>While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enterprises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struggle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to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consolidate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systems</a:t>
            </a:r>
            <a:r>
              <a:rPr lang="en-US" i="1" dirty="0">
                <a:latin typeface="Arial"/>
                <a:cs typeface="Arial"/>
              </a:rPr>
              <a:t> and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collapse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redundant 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databases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to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enable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greater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operational,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analytical,</a:t>
            </a:r>
            <a:r>
              <a:rPr lang="en-US" i="1" dirty="0">
                <a:latin typeface="Arial"/>
                <a:cs typeface="Arial"/>
              </a:rPr>
              <a:t> and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collaborative 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consistencies, </a:t>
            </a:r>
            <a:r>
              <a:rPr lang="en-US" i="1" dirty="0">
                <a:latin typeface="Arial"/>
                <a:cs typeface="Arial"/>
              </a:rPr>
              <a:t>changing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economic</a:t>
            </a:r>
            <a:r>
              <a:rPr lang="en-US" i="1" spc="-5" dirty="0">
                <a:latin typeface="Arial"/>
                <a:cs typeface="Arial"/>
              </a:rPr>
              <a:t> conditions</a:t>
            </a:r>
            <a:r>
              <a:rPr lang="en-US" i="1" dirty="0">
                <a:latin typeface="Arial"/>
                <a:cs typeface="Arial"/>
              </a:rPr>
              <a:t> have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made </a:t>
            </a:r>
            <a:r>
              <a:rPr lang="en-US" i="1" spc="-5" dirty="0">
                <a:latin typeface="Arial"/>
                <a:cs typeface="Arial"/>
              </a:rPr>
              <a:t>this</a:t>
            </a:r>
            <a:r>
              <a:rPr lang="en-US" i="1" dirty="0">
                <a:latin typeface="Arial"/>
                <a:cs typeface="Arial"/>
              </a:rPr>
              <a:t> job more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difficult. </a:t>
            </a:r>
            <a:r>
              <a:rPr lang="en-US" i="1" spc="-484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E-commerce, in </a:t>
            </a:r>
            <a:r>
              <a:rPr lang="en-US" i="1" spc="-10" dirty="0">
                <a:latin typeface="Arial"/>
                <a:cs typeface="Arial"/>
              </a:rPr>
              <a:t>particular, </a:t>
            </a:r>
            <a:r>
              <a:rPr lang="en-US" i="1" dirty="0">
                <a:latin typeface="Arial"/>
                <a:cs typeface="Arial"/>
              </a:rPr>
              <a:t>has exploded </a:t>
            </a:r>
            <a:r>
              <a:rPr lang="en-US" i="1" spc="-5" dirty="0">
                <a:latin typeface="Arial"/>
                <a:cs typeface="Arial"/>
              </a:rPr>
              <a:t>data </a:t>
            </a:r>
            <a:r>
              <a:rPr lang="en-US" i="1" dirty="0">
                <a:latin typeface="Arial"/>
                <a:cs typeface="Arial"/>
              </a:rPr>
              <a:t>management challenges along 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three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dimensions: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b="1" i="1" spc="-5" dirty="0">
                <a:latin typeface="Arial"/>
                <a:cs typeface="Arial"/>
              </a:rPr>
              <a:t>volumes,</a:t>
            </a:r>
            <a:r>
              <a:rPr lang="en-US" b="1" i="1" spc="5" dirty="0">
                <a:latin typeface="Arial"/>
                <a:cs typeface="Arial"/>
              </a:rPr>
              <a:t> </a:t>
            </a:r>
            <a:r>
              <a:rPr lang="en-US" b="1" i="1" spc="-5" dirty="0">
                <a:latin typeface="Arial"/>
                <a:cs typeface="Arial"/>
              </a:rPr>
              <a:t>velocity</a:t>
            </a:r>
            <a:r>
              <a:rPr lang="en-US" b="1" i="1" spc="15" dirty="0">
                <a:latin typeface="Arial"/>
                <a:cs typeface="Arial"/>
              </a:rPr>
              <a:t> </a:t>
            </a:r>
            <a:r>
              <a:rPr lang="en-US" b="1" i="1" spc="-5" dirty="0">
                <a:latin typeface="Arial"/>
                <a:cs typeface="Arial"/>
              </a:rPr>
              <a:t>and</a:t>
            </a:r>
            <a:r>
              <a:rPr lang="en-US" b="1" i="1" spc="5" dirty="0">
                <a:latin typeface="Arial"/>
                <a:cs typeface="Arial"/>
              </a:rPr>
              <a:t> </a:t>
            </a:r>
            <a:r>
              <a:rPr lang="en-US" b="1" i="1" spc="-5" dirty="0">
                <a:latin typeface="Arial"/>
                <a:cs typeface="Arial"/>
              </a:rPr>
              <a:t>variety</a:t>
            </a:r>
            <a:r>
              <a:rPr lang="en-US" i="1" spc="-5" dirty="0">
                <a:latin typeface="Arial"/>
                <a:cs typeface="Arial"/>
              </a:rPr>
              <a:t>.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In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2001/02,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IT</a:t>
            </a:r>
            <a:r>
              <a:rPr lang="en-US" i="1" spc="-2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organizations </a:t>
            </a:r>
            <a:r>
              <a:rPr lang="en-US" i="1" spc="-484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much compile a </a:t>
            </a:r>
            <a:r>
              <a:rPr lang="en-US" i="1" spc="-5" dirty="0">
                <a:latin typeface="Arial"/>
                <a:cs typeface="Arial"/>
              </a:rPr>
              <a:t>variety </a:t>
            </a:r>
            <a:r>
              <a:rPr lang="en-US" i="1" dirty="0">
                <a:latin typeface="Arial"/>
                <a:cs typeface="Arial"/>
              </a:rPr>
              <a:t>of approaches </a:t>
            </a:r>
            <a:r>
              <a:rPr lang="en-US" i="1" spc="-5" dirty="0">
                <a:latin typeface="Arial"/>
                <a:cs typeface="Arial"/>
              </a:rPr>
              <a:t>to </a:t>
            </a:r>
            <a:r>
              <a:rPr lang="en-US" i="1" dirty="0">
                <a:latin typeface="Arial"/>
                <a:cs typeface="Arial"/>
              </a:rPr>
              <a:t>have at </a:t>
            </a:r>
            <a:r>
              <a:rPr lang="en-US" i="1" spc="-5" dirty="0">
                <a:latin typeface="Arial"/>
                <a:cs typeface="Arial"/>
              </a:rPr>
              <a:t>their </a:t>
            </a:r>
            <a:r>
              <a:rPr lang="en-US" i="1" dirty="0">
                <a:latin typeface="Arial"/>
                <a:cs typeface="Arial"/>
              </a:rPr>
              <a:t>disposal </a:t>
            </a:r>
            <a:r>
              <a:rPr lang="en-US" i="1" spc="-5" dirty="0">
                <a:latin typeface="Arial"/>
                <a:cs typeface="Arial"/>
              </a:rPr>
              <a:t>for </a:t>
            </a:r>
            <a:r>
              <a:rPr lang="en-US" i="1" dirty="0">
                <a:latin typeface="Arial"/>
                <a:cs typeface="Arial"/>
              </a:rPr>
              <a:t>dealing 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each</a:t>
            </a:r>
            <a:r>
              <a:rPr lang="en-US" spc="-5" dirty="0"/>
              <a:t>.”</a:t>
            </a:r>
            <a:r>
              <a:rPr lang="en-US" spc="-10" dirty="0"/>
              <a:t> </a:t>
            </a:r>
            <a:r>
              <a:rPr lang="en-US" dirty="0"/>
              <a:t>– Doug Laney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62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87" y="649429"/>
            <a:ext cx="3428762" cy="354865"/>
          </a:xfrm>
        </p:spPr>
        <p:txBody>
          <a:bodyPr>
            <a:normAutofit/>
          </a:bodyPr>
          <a:lstStyle/>
          <a:p>
            <a:r>
              <a:rPr lang="en-US" dirty="0" smtClean="0"/>
              <a:t>Big Data: 3V’s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578" y="649429"/>
            <a:ext cx="2758799" cy="2187850"/>
          </a:xfrm>
          <a:prstGeom prst="rect">
            <a:avLst/>
          </a:prstGeom>
        </p:spPr>
      </p:pic>
      <p:pic>
        <p:nvPicPr>
          <p:cNvPr id="5" name="Picture 4" descr="Screen shot 2013-01-13 at 4.45.1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91" y="1112853"/>
            <a:ext cx="989429" cy="896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808" y="2089606"/>
            <a:ext cx="1290530" cy="6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86" y="1337891"/>
            <a:ext cx="37039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7495" marR="5080" indent="-1535430">
              <a:lnSpc>
                <a:spcPct val="118000"/>
              </a:lnSpc>
              <a:spcBef>
                <a:spcPts val="100"/>
              </a:spcBef>
            </a:pPr>
            <a:r>
              <a:rPr sz="1100" b="1" spc="20" dirty="0">
                <a:solidFill>
                  <a:srgbClr val="22373A"/>
                </a:solidFill>
                <a:latin typeface="Arial"/>
                <a:cs typeface="Arial"/>
              </a:rPr>
              <a:t>(Big)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22373A"/>
                </a:solidFill>
                <a:latin typeface="Arial"/>
                <a:cs typeface="Arial"/>
              </a:rPr>
              <a:t>Data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diagnose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22373A"/>
                </a:solidFill>
                <a:latin typeface="Arial"/>
                <a:cs typeface="Arial"/>
              </a:rPr>
              <a:t>(and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hopefully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help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solve)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policy </a:t>
            </a:r>
            <a:r>
              <a:rPr sz="1100" b="1" spc="-2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problems.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511175"/>
            <a:ext cx="1828800" cy="23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19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87" y="649429"/>
            <a:ext cx="3428762" cy="173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Who’s Generating Big Data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14438" y="2318919"/>
            <a:ext cx="4069293" cy="5026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progress and innovation </a:t>
            </a:r>
            <a:r>
              <a:rPr lang="en-US" dirty="0" smtClean="0"/>
              <a:t>is </a:t>
            </a:r>
            <a:r>
              <a:rPr lang="en-US" dirty="0"/>
              <a:t>no longer hindered by </a:t>
            </a:r>
            <a:r>
              <a:rPr lang="en-US" dirty="0" smtClean="0"/>
              <a:t>the </a:t>
            </a:r>
            <a:r>
              <a:rPr lang="en-US" dirty="0"/>
              <a:t>ability to collect </a:t>
            </a:r>
            <a:r>
              <a:rPr lang="en-US" dirty="0" smtClean="0"/>
              <a:t>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But, </a:t>
            </a:r>
            <a:r>
              <a:rPr lang="en-US" dirty="0"/>
              <a:t>by </a:t>
            </a:r>
            <a:r>
              <a:rPr lang="en-US" dirty="0" smtClean="0"/>
              <a:t>the </a:t>
            </a:r>
            <a:r>
              <a:rPr lang="en-US" dirty="0"/>
              <a:t>ability to manage, analyze</a:t>
            </a:r>
            <a:r>
              <a:rPr lang="en-US" dirty="0" smtClean="0"/>
              <a:t>, summarize</a:t>
            </a:r>
            <a:r>
              <a:rPr lang="en-US" dirty="0"/>
              <a:t>, visualize, and discover knowledge from the collected data in a timely manner and in a </a:t>
            </a:r>
            <a:r>
              <a:rPr lang="en-US" dirty="0" smtClean="0"/>
              <a:t>scalable fashion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667" y="1074630"/>
            <a:ext cx="1428596" cy="952304"/>
            <a:chOff x="320661" y="1694798"/>
            <a:chExt cx="2833580" cy="2518488"/>
          </a:xfrm>
        </p:grpSpPr>
        <p:pic>
          <p:nvPicPr>
            <p:cNvPr id="9" name="Picture 8" descr="Screen shot 2013-01-13 at 5.24.36 P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973" y="1694798"/>
              <a:ext cx="1092761" cy="180690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20661" y="3312172"/>
              <a:ext cx="2833580" cy="901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7" b="1" dirty="0">
                  <a:solidFill>
                    <a:srgbClr val="800000"/>
                  </a:solidFill>
                </a:rPr>
                <a:t>Social media and networks</a:t>
              </a:r>
            </a:p>
            <a:p>
              <a:r>
                <a:rPr lang="en-US" sz="807" dirty="0">
                  <a:solidFill>
                    <a:prstClr val="black"/>
                  </a:solidFill>
                </a:rPr>
                <a:t>(all of us are generating data)</a:t>
              </a:r>
              <a:endParaRPr lang="en-US" sz="80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36413" y="1067997"/>
            <a:ext cx="1473621" cy="976632"/>
            <a:chOff x="3047431" y="1677257"/>
            <a:chExt cx="2922884" cy="258282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1644" y="1868931"/>
              <a:ext cx="994591" cy="6712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1011" y="1868931"/>
              <a:ext cx="800633" cy="6712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1715" y="2540220"/>
              <a:ext cx="984520" cy="7478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431" y="1677257"/>
              <a:ext cx="691475" cy="9680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2577" y="2540220"/>
              <a:ext cx="1149067" cy="74782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289353" y="3358970"/>
              <a:ext cx="2680962" cy="901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7" b="1" dirty="0">
                  <a:solidFill>
                    <a:srgbClr val="800000"/>
                  </a:solidFill>
                </a:rPr>
                <a:t>Scientific instruments</a:t>
              </a:r>
            </a:p>
            <a:p>
              <a:r>
                <a:rPr lang="en-US" sz="807" dirty="0">
                  <a:solidFill>
                    <a:prstClr val="black"/>
                  </a:solidFill>
                </a:rPr>
                <a:t>(collecting all sorts of data) </a:t>
              </a:r>
              <a:endParaRPr lang="en-US" sz="80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83119" y="1101239"/>
            <a:ext cx="1540806" cy="633800"/>
            <a:chOff x="6115278" y="1765168"/>
            <a:chExt cx="3056143" cy="167616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5339" y="1765168"/>
              <a:ext cx="797063" cy="79706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7879" y="1766568"/>
              <a:ext cx="877460" cy="79566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115278" y="2540219"/>
              <a:ext cx="3056143" cy="901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7" b="1" dirty="0">
                  <a:solidFill>
                    <a:srgbClr val="800000"/>
                  </a:solidFill>
                </a:rPr>
                <a:t>Mobile devices </a:t>
              </a:r>
            </a:p>
            <a:p>
              <a:r>
                <a:rPr lang="en-US" sz="807" dirty="0">
                  <a:solidFill>
                    <a:prstClr val="black"/>
                  </a:solidFill>
                </a:rPr>
                <a:t>(tracking all objects all the time)</a:t>
              </a:r>
              <a:endParaRPr lang="en-US" sz="80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54263" y="1745624"/>
            <a:ext cx="1593926" cy="584011"/>
            <a:chOff x="5859696" y="3469326"/>
            <a:chExt cx="3161506" cy="15444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9098" y="3501410"/>
              <a:ext cx="984502" cy="64098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3600" y="3469326"/>
              <a:ext cx="1143056" cy="64337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859696" y="4112703"/>
              <a:ext cx="3161506" cy="90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7" b="1" dirty="0">
                  <a:solidFill>
                    <a:srgbClr val="800000"/>
                  </a:solidFill>
                </a:rPr>
                <a:t>Sensor technology and networks</a:t>
              </a:r>
            </a:p>
            <a:p>
              <a:r>
                <a:rPr lang="en-US" sz="807" dirty="0">
                  <a:solidFill>
                    <a:prstClr val="black"/>
                  </a:solidFill>
                </a:rPr>
                <a:t>(measuring all kinds of data) </a:t>
              </a:r>
              <a:endParaRPr lang="en-US" sz="80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20339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5" dirty="0">
                <a:latin typeface="Tahoma"/>
                <a:cs typeface="Tahoma"/>
              </a:rPr>
              <a:t>New</a:t>
            </a:r>
            <a:r>
              <a:rPr sz="1200" b="1" spc="7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Data,</a:t>
            </a:r>
            <a:r>
              <a:rPr sz="1200" b="1" spc="8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New</a:t>
            </a:r>
            <a:r>
              <a:rPr sz="1200" b="1" spc="8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Possibilities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499316"/>
            <a:ext cx="3499217" cy="259113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36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What</a:t>
            </a:r>
            <a:r>
              <a:rPr spc="65" dirty="0"/>
              <a:t> </a:t>
            </a:r>
            <a:r>
              <a:rPr spc="-75" dirty="0"/>
              <a:t>is</a:t>
            </a:r>
            <a:r>
              <a:rPr spc="70" dirty="0"/>
              <a:t> </a:t>
            </a:r>
            <a:r>
              <a:rPr spc="-20" dirty="0"/>
              <a:t>Big</a:t>
            </a:r>
            <a:r>
              <a:rPr spc="65" dirty="0"/>
              <a:t> </a:t>
            </a:r>
            <a:r>
              <a:rPr spc="-3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82660"/>
            <a:ext cx="3938956" cy="14279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9560" indent="-139065">
              <a:lnSpc>
                <a:spcPct val="100000"/>
              </a:lnSpc>
              <a:spcBef>
                <a:spcPts val="455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Volume</a:t>
            </a:r>
            <a:r>
              <a:rPr sz="1100" spc="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data</a:t>
            </a:r>
            <a:endParaRPr sz="1100" dirty="0">
              <a:latin typeface="Arial MT"/>
              <a:cs typeface="Arial MT"/>
            </a:endParaRPr>
          </a:p>
          <a:p>
            <a:pPr marL="289560" indent="-139065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Format:</a:t>
            </a:r>
            <a:endParaRPr sz="1100" dirty="0">
              <a:latin typeface="Arial MT"/>
              <a:cs typeface="Arial MT"/>
            </a:endParaRPr>
          </a:p>
          <a:p>
            <a:pPr marL="566420" lvl="1" indent="-132715">
              <a:lnSpc>
                <a:spcPct val="100000"/>
              </a:lnSpc>
              <a:spcBef>
                <a:spcPts val="350"/>
              </a:spcBef>
              <a:buFont typeface="Lucida Sans Unicode"/>
              <a:buChar char="•"/>
              <a:tabLst>
                <a:tab pos="567055" algn="l"/>
              </a:tabLst>
            </a:pP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Structured</a:t>
            </a:r>
            <a:endParaRPr sz="1000" dirty="0">
              <a:latin typeface="Arial MT"/>
              <a:cs typeface="Arial MT"/>
            </a:endParaRPr>
          </a:p>
          <a:p>
            <a:pPr marL="566420" lvl="1" indent="-132715">
              <a:lnSpc>
                <a:spcPct val="100000"/>
              </a:lnSpc>
              <a:spcBef>
                <a:spcPts val="175"/>
              </a:spcBef>
              <a:buFont typeface="Lucida Sans Unicode"/>
              <a:buChar char="•"/>
              <a:tabLst>
                <a:tab pos="567055" algn="l"/>
              </a:tabLst>
            </a:pPr>
            <a:r>
              <a:rPr sz="1000" spc="-30" dirty="0">
                <a:solidFill>
                  <a:srgbClr val="22373A"/>
                </a:solidFill>
                <a:latin typeface="Arial MT"/>
                <a:cs typeface="Arial MT"/>
              </a:rPr>
              <a:t>Unstructured</a:t>
            </a:r>
            <a:endParaRPr sz="1000" dirty="0">
              <a:latin typeface="Arial MT"/>
              <a:cs typeface="Arial MT"/>
            </a:endParaRPr>
          </a:p>
          <a:p>
            <a:pPr marL="289560" indent="-139065">
              <a:lnSpc>
                <a:spcPct val="100000"/>
              </a:lnSpc>
              <a:spcBef>
                <a:spcPts val="560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Ready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made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vs.</a:t>
            </a:r>
            <a:r>
              <a:rPr sz="1100" spc="1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Arial MT"/>
                <a:cs typeface="Arial MT"/>
              </a:rPr>
              <a:t>custommades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data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MT"/>
                <a:cs typeface="Arial MT"/>
              </a:rPr>
              <a:t>will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MT"/>
                <a:cs typeface="Arial MT"/>
              </a:rPr>
              <a:t>even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Arial MT"/>
                <a:cs typeface="Arial MT"/>
              </a:rPr>
              <a:t>more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MT"/>
                <a:cs typeface="Arial MT"/>
              </a:rPr>
              <a:t>important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</a:rPr>
              <a:t>for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policy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making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analyses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611"/>
            <a:ext cx="4610100" cy="13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6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769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New</a:t>
            </a:r>
            <a:r>
              <a:rPr spc="75" dirty="0"/>
              <a:t> </a:t>
            </a:r>
            <a:r>
              <a:rPr spc="-40" dirty="0"/>
              <a:t>Tools</a:t>
            </a:r>
            <a:r>
              <a:rPr spc="80" dirty="0"/>
              <a:t> </a:t>
            </a:r>
            <a:r>
              <a:rPr spc="-75" dirty="0"/>
              <a:t>and</a:t>
            </a:r>
            <a:r>
              <a:rPr spc="80" dirty="0"/>
              <a:t> </a:t>
            </a:r>
            <a:r>
              <a:rPr spc="-4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1364485"/>
            <a:ext cx="3419399" cy="7334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6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Data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collection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(eg.</a:t>
            </a:r>
            <a:r>
              <a:rPr sz="1100" spc="18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APIs,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webscraping)</a:t>
            </a:r>
            <a:endParaRPr sz="110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spcBef>
                <a:spcPts val="54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Analysis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(e.g.</a:t>
            </a:r>
            <a:r>
              <a:rPr sz="1100" spc="18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MT"/>
                <a:cs typeface="Arial MT"/>
              </a:rPr>
              <a:t>text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analysis,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machine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learning)</a:t>
            </a:r>
            <a:endParaRPr sz="110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spcBef>
                <a:spcPts val="535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Visualization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(e.g,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Arial MT"/>
                <a:cs typeface="Arial MT"/>
              </a:rPr>
              <a:t>maps,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lang="en-US" sz="1100" spc="-55" dirty="0" smtClean="0">
                <a:solidFill>
                  <a:srgbClr val="22373A"/>
                </a:solidFill>
                <a:latin typeface="Arial MT"/>
                <a:cs typeface="Arial MT"/>
              </a:rPr>
              <a:t>GIS</a:t>
            </a:r>
            <a:r>
              <a:rPr sz="1100" spc="-60" dirty="0" smtClean="0">
                <a:solidFill>
                  <a:srgbClr val="22373A"/>
                </a:solidFill>
                <a:latin typeface="Arial MT"/>
                <a:cs typeface="Arial MT"/>
              </a:rPr>
              <a:t>)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1420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5" dirty="0">
                <a:latin typeface="Tahoma"/>
                <a:cs typeface="Tahoma"/>
              </a:rPr>
              <a:t>New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Measurements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867" y="725424"/>
            <a:ext cx="2659265" cy="17898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818014"/>
            <a:ext cx="1424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Source:</a:t>
            </a:r>
            <a:r>
              <a:rPr sz="1100" spc="1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World</a:t>
            </a:r>
            <a:r>
              <a:rPr sz="1100" spc="2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Bank.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1420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5" dirty="0">
                <a:latin typeface="Tahoma"/>
                <a:cs typeface="Tahoma"/>
              </a:rPr>
              <a:t>New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Measurements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78" y="521908"/>
            <a:ext cx="3038173" cy="23249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074313"/>
            <a:ext cx="1424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Source:</a:t>
            </a:r>
            <a:r>
              <a:rPr sz="1100" spc="1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World</a:t>
            </a:r>
            <a:r>
              <a:rPr sz="1100" spc="2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Bank.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2082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5" dirty="0">
                <a:latin typeface="Tahoma"/>
                <a:cs typeface="Tahoma"/>
              </a:rPr>
              <a:t>Judge</a:t>
            </a:r>
            <a:r>
              <a:rPr sz="1200" b="1" spc="8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Age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and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Writing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Style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75095"/>
            <a:ext cx="3887973" cy="14402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582620"/>
            <a:ext cx="15767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22373A"/>
                </a:solidFill>
                <a:latin typeface="Arial MT"/>
                <a:cs typeface="Arial MT"/>
              </a:rPr>
              <a:t>Ash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MacLeod</a:t>
            </a:r>
            <a:r>
              <a:rPr sz="11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</a:rPr>
              <a:t>(2020)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2454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Complexity</a:t>
            </a:r>
            <a:r>
              <a:rPr spc="90" dirty="0"/>
              <a:t> </a:t>
            </a:r>
            <a:r>
              <a:rPr spc="-65" dirty="0"/>
              <a:t>Analysis</a:t>
            </a:r>
            <a:r>
              <a:rPr spc="90" dirty="0"/>
              <a:t> </a:t>
            </a:r>
            <a:r>
              <a:rPr spc="-60" dirty="0"/>
              <a:t>of</a:t>
            </a:r>
            <a:r>
              <a:rPr spc="95" dirty="0"/>
              <a:t> </a:t>
            </a:r>
            <a:r>
              <a:rPr spc="-60" dirty="0"/>
              <a:t>Legislation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499333"/>
            <a:ext cx="3499347" cy="18414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5851" y="2563773"/>
            <a:ext cx="3446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40" dirty="0" smtClean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1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0" dirty="0" smtClean="0">
                <a:solidFill>
                  <a:srgbClr val="22373A"/>
                </a:solidFill>
                <a:latin typeface="Arial MT"/>
                <a:cs typeface="Arial MT"/>
              </a:rPr>
              <a:t>U.S.</a:t>
            </a:r>
            <a:r>
              <a:rPr sz="1100" spc="55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5" dirty="0" smtClean="0">
                <a:solidFill>
                  <a:srgbClr val="22373A"/>
                </a:solidFill>
                <a:latin typeface="Arial MT"/>
                <a:cs typeface="Arial MT"/>
              </a:rPr>
              <a:t>Code</a:t>
            </a:r>
            <a:r>
              <a:rPr sz="11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 smtClean="0">
                <a:solidFill>
                  <a:srgbClr val="22373A"/>
                </a:solidFill>
                <a:latin typeface="Arial MT"/>
                <a:cs typeface="Arial MT"/>
              </a:rPr>
              <a:t>consists</a:t>
            </a:r>
            <a:r>
              <a:rPr sz="1100" spc="55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 smtClean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55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5" dirty="0" smtClean="0">
                <a:solidFill>
                  <a:srgbClr val="22373A"/>
                </a:solidFill>
                <a:latin typeface="Arial MT"/>
                <a:cs typeface="Arial MT"/>
              </a:rPr>
              <a:t>49</a:t>
            </a:r>
            <a:r>
              <a:rPr sz="11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15" dirty="0" smtClean="0">
                <a:solidFill>
                  <a:srgbClr val="22373A"/>
                </a:solidFill>
                <a:latin typeface="Arial MT"/>
                <a:cs typeface="Arial MT"/>
              </a:rPr>
              <a:t>titles,</a:t>
            </a:r>
            <a:r>
              <a:rPr sz="1100" spc="55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 smtClean="0">
                <a:solidFill>
                  <a:srgbClr val="22373A"/>
                </a:solidFill>
                <a:latin typeface="Arial MT"/>
                <a:cs typeface="Arial MT"/>
              </a:rPr>
              <a:t>which</a:t>
            </a:r>
            <a:r>
              <a:rPr sz="1100" spc="55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5" dirty="0" smtClean="0">
                <a:solidFill>
                  <a:srgbClr val="22373A"/>
                </a:solidFill>
                <a:latin typeface="Arial MT"/>
                <a:cs typeface="Arial MT"/>
              </a:rPr>
              <a:t>can</a:t>
            </a:r>
            <a:r>
              <a:rPr sz="1100" spc="50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 smtClean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1100" spc="55" dirty="0" smtClean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 smtClean="0">
                <a:solidFill>
                  <a:srgbClr val="22373A"/>
                </a:solidFill>
                <a:latin typeface="Arial MT"/>
                <a:cs typeface="Arial MT"/>
              </a:rPr>
              <a:t>further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498" y="2872293"/>
            <a:ext cx="3437254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subdivided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Arial MT"/>
                <a:cs typeface="Arial MT"/>
              </a:rPr>
              <a:t>into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subtitle,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chapter,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subchapter,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part, 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subpart, </a:t>
            </a:r>
            <a:r>
              <a:rPr sz="1100" spc="-29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section,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subsection,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 paragraph,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subparagraph,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Arial MT"/>
                <a:cs typeface="Arial MT"/>
              </a:rPr>
              <a:t>clause,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 and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subclause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Arial MT"/>
                <a:cs typeface="Arial MT"/>
              </a:rPr>
              <a:t>(Katz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Bommarito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2014)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5213" y="3181856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35/48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3392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U.S.</a:t>
            </a:r>
            <a:r>
              <a:rPr spc="90" dirty="0"/>
              <a:t> </a:t>
            </a:r>
            <a:r>
              <a:rPr spc="-60" dirty="0"/>
              <a:t>Asylum</a:t>
            </a:r>
            <a:r>
              <a:rPr spc="95" dirty="0"/>
              <a:t> </a:t>
            </a:r>
            <a:r>
              <a:rPr spc="-55" dirty="0"/>
              <a:t>Courts:</a:t>
            </a:r>
            <a:r>
              <a:rPr spc="240" dirty="0"/>
              <a:t> </a:t>
            </a:r>
            <a:r>
              <a:rPr spc="-60" dirty="0"/>
              <a:t>Disparities</a:t>
            </a:r>
            <a:r>
              <a:rPr spc="90" dirty="0"/>
              <a:t> </a:t>
            </a:r>
            <a:r>
              <a:rPr spc="-60" dirty="0"/>
              <a:t>in</a:t>
            </a:r>
            <a:r>
              <a:rPr spc="95" dirty="0"/>
              <a:t> </a:t>
            </a:r>
            <a:r>
              <a:rPr spc="-50" dirty="0"/>
              <a:t>Grant</a:t>
            </a:r>
            <a:r>
              <a:rPr spc="95" dirty="0"/>
              <a:t> </a:t>
            </a:r>
            <a:r>
              <a:rPr spc="-60" dirty="0"/>
              <a:t>Rates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03" y="715093"/>
            <a:ext cx="2721590" cy="14181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5851" y="2444874"/>
            <a:ext cx="37052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18000"/>
              </a:lnSpc>
              <a:spcBef>
                <a:spcPts val="1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San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Francisco,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one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judge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grants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90.6%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asylum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requests, </a:t>
            </a:r>
            <a:r>
              <a:rPr sz="1100" spc="-29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while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another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judge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grants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MT"/>
                <a:cs typeface="Arial MT"/>
              </a:rPr>
              <a:t>just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2.9%!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39389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Impact</a:t>
            </a:r>
            <a:r>
              <a:rPr spc="85" dirty="0"/>
              <a:t> </a:t>
            </a:r>
            <a:r>
              <a:rPr spc="-60" dirty="0"/>
              <a:t>of</a:t>
            </a:r>
            <a:r>
              <a:rPr spc="90" dirty="0"/>
              <a:t> </a:t>
            </a:r>
            <a:r>
              <a:rPr spc="-50" dirty="0"/>
              <a:t>Economics</a:t>
            </a:r>
            <a:r>
              <a:rPr spc="85" dirty="0"/>
              <a:t> </a:t>
            </a:r>
            <a:r>
              <a:rPr spc="-50" dirty="0"/>
              <a:t>Training</a:t>
            </a:r>
            <a:r>
              <a:rPr spc="90" dirty="0"/>
              <a:t> </a:t>
            </a:r>
            <a:r>
              <a:rPr spc="-75" dirty="0"/>
              <a:t>on</a:t>
            </a:r>
            <a:r>
              <a:rPr spc="90" dirty="0"/>
              <a:t> </a:t>
            </a:r>
            <a:r>
              <a:rPr spc="-50" dirty="0"/>
              <a:t>Economics</a:t>
            </a:r>
            <a:r>
              <a:rPr spc="85" dirty="0"/>
              <a:t> </a:t>
            </a:r>
            <a:r>
              <a:rPr spc="-75" dirty="0"/>
              <a:t>Language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89384"/>
            <a:ext cx="1943982" cy="11626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74707" y="784990"/>
            <a:ext cx="1727200" cy="1177925"/>
            <a:chOff x="2474707" y="784990"/>
            <a:chExt cx="1727200" cy="1177925"/>
          </a:xfrm>
        </p:grpSpPr>
        <p:sp>
          <p:nvSpPr>
            <p:cNvPr id="5" name="object 5"/>
            <p:cNvSpPr/>
            <p:nvPr/>
          </p:nvSpPr>
          <p:spPr>
            <a:xfrm>
              <a:off x="3205664" y="787213"/>
              <a:ext cx="0" cy="1173480"/>
            </a:xfrm>
            <a:custGeom>
              <a:avLst/>
              <a:gdLst/>
              <a:ahLst/>
              <a:cxnLst/>
              <a:rect l="l" t="t" r="r" b="b"/>
              <a:pathLst>
                <a:path h="1173480">
                  <a:moveTo>
                    <a:pt x="0" y="0"/>
                  </a:moveTo>
                  <a:lnTo>
                    <a:pt x="0" y="1172910"/>
                  </a:lnTo>
                </a:path>
              </a:pathLst>
            </a:custGeom>
            <a:ln w="4243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495925" y="1518587"/>
              <a:ext cx="1683385" cy="0"/>
            </a:xfrm>
            <a:custGeom>
              <a:avLst/>
              <a:gdLst/>
              <a:ahLst/>
              <a:cxnLst/>
              <a:rect l="l" t="t" r="r" b="b"/>
              <a:pathLst>
                <a:path w="1683385">
                  <a:moveTo>
                    <a:pt x="0" y="0"/>
                  </a:moveTo>
                  <a:lnTo>
                    <a:pt x="1682940" y="0"/>
                  </a:lnTo>
                </a:path>
              </a:pathLst>
            </a:custGeom>
            <a:ln w="4243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193026" y="151858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199" y="0"/>
                  </a:lnTo>
                </a:path>
              </a:pathLst>
            </a:custGeom>
            <a:ln w="42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2559513" y="818330"/>
              <a:ext cx="1576070" cy="1018540"/>
            </a:xfrm>
            <a:custGeom>
              <a:avLst/>
              <a:gdLst/>
              <a:ahLst/>
              <a:cxnLst/>
              <a:rect l="l" t="t" r="r" b="b"/>
              <a:pathLst>
                <a:path w="1576070" h="1018539">
                  <a:moveTo>
                    <a:pt x="7398" y="1018357"/>
                  </a:moveTo>
                  <a:lnTo>
                    <a:pt x="7398" y="412120"/>
                  </a:lnTo>
                </a:path>
                <a:path w="1576070" h="1018539">
                  <a:moveTo>
                    <a:pt x="149309" y="942509"/>
                  </a:moveTo>
                  <a:lnTo>
                    <a:pt x="149309" y="481282"/>
                  </a:lnTo>
                </a:path>
                <a:path w="1576070" h="1018539">
                  <a:moveTo>
                    <a:pt x="291281" y="868667"/>
                  </a:moveTo>
                  <a:lnTo>
                    <a:pt x="291281" y="496355"/>
                  </a:lnTo>
                </a:path>
                <a:path w="1576070" h="1018539">
                  <a:moveTo>
                    <a:pt x="433192" y="779630"/>
                  </a:moveTo>
                  <a:lnTo>
                    <a:pt x="433192" y="497813"/>
                  </a:lnTo>
                </a:path>
                <a:path w="1576070" h="1018539">
                  <a:moveTo>
                    <a:pt x="575164" y="785282"/>
                  </a:moveTo>
                  <a:lnTo>
                    <a:pt x="575164" y="596513"/>
                  </a:lnTo>
                </a:path>
                <a:path w="1576070" h="1018539">
                  <a:moveTo>
                    <a:pt x="717076" y="711015"/>
                  </a:moveTo>
                  <a:lnTo>
                    <a:pt x="717076" y="501642"/>
                  </a:lnTo>
                </a:path>
                <a:path w="1576070" h="1018539">
                  <a:moveTo>
                    <a:pt x="859048" y="686643"/>
                  </a:moveTo>
                  <a:lnTo>
                    <a:pt x="859048" y="420385"/>
                  </a:lnTo>
                </a:path>
                <a:path w="1576070" h="1018539">
                  <a:moveTo>
                    <a:pt x="1000959" y="668532"/>
                  </a:moveTo>
                  <a:lnTo>
                    <a:pt x="1000959" y="298955"/>
                  </a:lnTo>
                </a:path>
                <a:path w="1576070" h="1018539">
                  <a:moveTo>
                    <a:pt x="1142931" y="671450"/>
                  </a:moveTo>
                  <a:lnTo>
                    <a:pt x="1142931" y="197824"/>
                  </a:lnTo>
                </a:path>
                <a:path w="1576070" h="1018539">
                  <a:moveTo>
                    <a:pt x="1284903" y="738789"/>
                  </a:moveTo>
                  <a:lnTo>
                    <a:pt x="1284903" y="167193"/>
                  </a:lnTo>
                </a:path>
                <a:path w="1576070" h="1018539">
                  <a:moveTo>
                    <a:pt x="1426814" y="730280"/>
                  </a:moveTo>
                  <a:lnTo>
                    <a:pt x="1426814" y="55366"/>
                  </a:lnTo>
                </a:path>
                <a:path w="1576070" h="1018539">
                  <a:moveTo>
                    <a:pt x="1568786" y="782365"/>
                  </a:moveTo>
                  <a:lnTo>
                    <a:pt x="1568786" y="0"/>
                  </a:lnTo>
                </a:path>
                <a:path w="1576070" h="1018539">
                  <a:moveTo>
                    <a:pt x="0" y="715269"/>
                  </a:moveTo>
                  <a:lnTo>
                    <a:pt x="0" y="711219"/>
                  </a:lnTo>
                  <a:lnTo>
                    <a:pt x="3287" y="707932"/>
                  </a:lnTo>
                  <a:lnTo>
                    <a:pt x="7337" y="707932"/>
                  </a:lnTo>
                  <a:lnTo>
                    <a:pt x="11387" y="707932"/>
                  </a:lnTo>
                  <a:lnTo>
                    <a:pt x="14674" y="711219"/>
                  </a:lnTo>
                  <a:lnTo>
                    <a:pt x="14674" y="715269"/>
                  </a:lnTo>
                  <a:lnTo>
                    <a:pt x="14674" y="719319"/>
                  </a:lnTo>
                  <a:lnTo>
                    <a:pt x="11387" y="722606"/>
                  </a:lnTo>
                  <a:lnTo>
                    <a:pt x="7337" y="722606"/>
                  </a:lnTo>
                  <a:lnTo>
                    <a:pt x="3287" y="722606"/>
                  </a:lnTo>
                  <a:lnTo>
                    <a:pt x="0" y="719319"/>
                  </a:lnTo>
                  <a:lnTo>
                    <a:pt x="0" y="715269"/>
                  </a:lnTo>
                </a:path>
                <a:path w="1576070" h="1018539">
                  <a:moveTo>
                    <a:pt x="141972" y="711926"/>
                  </a:moveTo>
                  <a:lnTo>
                    <a:pt x="141972" y="707876"/>
                  </a:lnTo>
                  <a:lnTo>
                    <a:pt x="145259" y="704589"/>
                  </a:lnTo>
                  <a:lnTo>
                    <a:pt x="149309" y="704589"/>
                  </a:lnTo>
                  <a:lnTo>
                    <a:pt x="153359" y="704589"/>
                  </a:lnTo>
                  <a:lnTo>
                    <a:pt x="156646" y="707876"/>
                  </a:lnTo>
                  <a:lnTo>
                    <a:pt x="156646" y="711926"/>
                  </a:lnTo>
                  <a:lnTo>
                    <a:pt x="156646" y="715976"/>
                  </a:lnTo>
                  <a:lnTo>
                    <a:pt x="153359" y="719263"/>
                  </a:lnTo>
                  <a:lnTo>
                    <a:pt x="149309" y="719263"/>
                  </a:lnTo>
                  <a:lnTo>
                    <a:pt x="145259" y="719263"/>
                  </a:lnTo>
                  <a:lnTo>
                    <a:pt x="141972" y="715976"/>
                  </a:lnTo>
                  <a:lnTo>
                    <a:pt x="141972" y="711926"/>
                  </a:lnTo>
                </a:path>
                <a:path w="1576070" h="1018539">
                  <a:moveTo>
                    <a:pt x="283883" y="682511"/>
                  </a:moveTo>
                  <a:lnTo>
                    <a:pt x="283883" y="678461"/>
                  </a:lnTo>
                  <a:lnTo>
                    <a:pt x="287170" y="675173"/>
                  </a:lnTo>
                  <a:lnTo>
                    <a:pt x="291220" y="675173"/>
                  </a:lnTo>
                  <a:lnTo>
                    <a:pt x="295270" y="675173"/>
                  </a:lnTo>
                  <a:lnTo>
                    <a:pt x="298557" y="678461"/>
                  </a:lnTo>
                  <a:lnTo>
                    <a:pt x="298557" y="682511"/>
                  </a:lnTo>
                  <a:lnTo>
                    <a:pt x="298557" y="686561"/>
                  </a:lnTo>
                  <a:lnTo>
                    <a:pt x="295270" y="689848"/>
                  </a:lnTo>
                  <a:lnTo>
                    <a:pt x="291220" y="689848"/>
                  </a:lnTo>
                  <a:lnTo>
                    <a:pt x="287170" y="689848"/>
                  </a:lnTo>
                  <a:lnTo>
                    <a:pt x="283883" y="686561"/>
                  </a:lnTo>
                  <a:lnTo>
                    <a:pt x="283883" y="682511"/>
                  </a:lnTo>
                </a:path>
                <a:path w="1576070" h="1018539">
                  <a:moveTo>
                    <a:pt x="425855" y="638752"/>
                  </a:moveTo>
                  <a:lnTo>
                    <a:pt x="425855" y="634702"/>
                  </a:lnTo>
                  <a:lnTo>
                    <a:pt x="429142" y="631415"/>
                  </a:lnTo>
                  <a:lnTo>
                    <a:pt x="433192" y="631415"/>
                  </a:lnTo>
                  <a:lnTo>
                    <a:pt x="437242" y="631415"/>
                  </a:lnTo>
                  <a:lnTo>
                    <a:pt x="440530" y="634702"/>
                  </a:lnTo>
                  <a:lnTo>
                    <a:pt x="440530" y="638752"/>
                  </a:lnTo>
                  <a:lnTo>
                    <a:pt x="440530" y="642802"/>
                  </a:lnTo>
                  <a:lnTo>
                    <a:pt x="437242" y="646089"/>
                  </a:lnTo>
                  <a:lnTo>
                    <a:pt x="433192" y="646089"/>
                  </a:lnTo>
                  <a:lnTo>
                    <a:pt x="429142" y="646089"/>
                  </a:lnTo>
                  <a:lnTo>
                    <a:pt x="425855" y="642802"/>
                  </a:lnTo>
                  <a:lnTo>
                    <a:pt x="425855" y="638752"/>
                  </a:lnTo>
                </a:path>
                <a:path w="1576070" h="1018539">
                  <a:moveTo>
                    <a:pt x="567766" y="690959"/>
                  </a:moveTo>
                  <a:lnTo>
                    <a:pt x="567766" y="686908"/>
                  </a:lnTo>
                  <a:lnTo>
                    <a:pt x="571053" y="683621"/>
                  </a:lnTo>
                  <a:lnTo>
                    <a:pt x="575103" y="683621"/>
                  </a:lnTo>
                  <a:lnTo>
                    <a:pt x="579154" y="683621"/>
                  </a:lnTo>
                  <a:lnTo>
                    <a:pt x="582441" y="686908"/>
                  </a:lnTo>
                  <a:lnTo>
                    <a:pt x="582441" y="690959"/>
                  </a:lnTo>
                  <a:lnTo>
                    <a:pt x="582441" y="695009"/>
                  </a:lnTo>
                  <a:lnTo>
                    <a:pt x="579154" y="698296"/>
                  </a:lnTo>
                  <a:lnTo>
                    <a:pt x="575103" y="698296"/>
                  </a:lnTo>
                  <a:lnTo>
                    <a:pt x="571053" y="698296"/>
                  </a:lnTo>
                  <a:lnTo>
                    <a:pt x="567766" y="695009"/>
                  </a:lnTo>
                  <a:lnTo>
                    <a:pt x="567766" y="690959"/>
                  </a:lnTo>
                </a:path>
                <a:path w="1576070" h="1018539">
                  <a:moveTo>
                    <a:pt x="709738" y="606359"/>
                  </a:moveTo>
                  <a:lnTo>
                    <a:pt x="709738" y="602309"/>
                  </a:lnTo>
                  <a:lnTo>
                    <a:pt x="713025" y="599021"/>
                  </a:lnTo>
                  <a:lnTo>
                    <a:pt x="717076" y="599021"/>
                  </a:lnTo>
                  <a:lnTo>
                    <a:pt x="721126" y="599021"/>
                  </a:lnTo>
                  <a:lnTo>
                    <a:pt x="724413" y="602309"/>
                  </a:lnTo>
                  <a:lnTo>
                    <a:pt x="724413" y="606359"/>
                  </a:lnTo>
                  <a:lnTo>
                    <a:pt x="724413" y="610409"/>
                  </a:lnTo>
                  <a:lnTo>
                    <a:pt x="721126" y="613696"/>
                  </a:lnTo>
                  <a:lnTo>
                    <a:pt x="717076" y="613696"/>
                  </a:lnTo>
                  <a:lnTo>
                    <a:pt x="713025" y="613696"/>
                  </a:lnTo>
                  <a:lnTo>
                    <a:pt x="709738" y="610409"/>
                  </a:lnTo>
                  <a:lnTo>
                    <a:pt x="709738" y="606359"/>
                  </a:lnTo>
                </a:path>
                <a:path w="1576070" h="1018539">
                  <a:moveTo>
                    <a:pt x="851649" y="553545"/>
                  </a:moveTo>
                  <a:lnTo>
                    <a:pt x="851649" y="549494"/>
                  </a:lnTo>
                  <a:lnTo>
                    <a:pt x="854937" y="546207"/>
                  </a:lnTo>
                  <a:lnTo>
                    <a:pt x="858987" y="546207"/>
                  </a:lnTo>
                  <a:lnTo>
                    <a:pt x="863037" y="546207"/>
                  </a:lnTo>
                  <a:lnTo>
                    <a:pt x="866324" y="549494"/>
                  </a:lnTo>
                  <a:lnTo>
                    <a:pt x="866324" y="553545"/>
                  </a:lnTo>
                  <a:lnTo>
                    <a:pt x="866324" y="557595"/>
                  </a:lnTo>
                  <a:lnTo>
                    <a:pt x="863037" y="560882"/>
                  </a:lnTo>
                  <a:lnTo>
                    <a:pt x="858987" y="560882"/>
                  </a:lnTo>
                  <a:lnTo>
                    <a:pt x="854937" y="560882"/>
                  </a:lnTo>
                  <a:lnTo>
                    <a:pt x="851649" y="557595"/>
                  </a:lnTo>
                  <a:lnTo>
                    <a:pt x="851649" y="553545"/>
                  </a:lnTo>
                </a:path>
                <a:path w="1576070" h="1018539">
                  <a:moveTo>
                    <a:pt x="993622" y="483774"/>
                  </a:moveTo>
                  <a:lnTo>
                    <a:pt x="993622" y="479724"/>
                  </a:lnTo>
                  <a:lnTo>
                    <a:pt x="996909" y="476437"/>
                  </a:lnTo>
                  <a:lnTo>
                    <a:pt x="1000959" y="476437"/>
                  </a:lnTo>
                  <a:lnTo>
                    <a:pt x="1005009" y="476437"/>
                  </a:lnTo>
                  <a:lnTo>
                    <a:pt x="1008296" y="479724"/>
                  </a:lnTo>
                  <a:lnTo>
                    <a:pt x="1008296" y="483774"/>
                  </a:lnTo>
                  <a:lnTo>
                    <a:pt x="1008296" y="487824"/>
                  </a:lnTo>
                  <a:lnTo>
                    <a:pt x="1005009" y="491111"/>
                  </a:lnTo>
                  <a:lnTo>
                    <a:pt x="1000959" y="491111"/>
                  </a:lnTo>
                  <a:lnTo>
                    <a:pt x="996909" y="491111"/>
                  </a:lnTo>
                  <a:lnTo>
                    <a:pt x="993622" y="487824"/>
                  </a:lnTo>
                  <a:lnTo>
                    <a:pt x="993622" y="483774"/>
                  </a:lnTo>
                </a:path>
                <a:path w="1576070" h="1018539">
                  <a:moveTo>
                    <a:pt x="1135594" y="434667"/>
                  </a:moveTo>
                  <a:lnTo>
                    <a:pt x="1135594" y="430617"/>
                  </a:lnTo>
                  <a:lnTo>
                    <a:pt x="1138881" y="427330"/>
                  </a:lnTo>
                  <a:lnTo>
                    <a:pt x="1142931" y="427330"/>
                  </a:lnTo>
                  <a:lnTo>
                    <a:pt x="1146981" y="427330"/>
                  </a:lnTo>
                  <a:lnTo>
                    <a:pt x="1150268" y="430617"/>
                  </a:lnTo>
                  <a:lnTo>
                    <a:pt x="1150268" y="434667"/>
                  </a:lnTo>
                  <a:lnTo>
                    <a:pt x="1150268" y="438718"/>
                  </a:lnTo>
                  <a:lnTo>
                    <a:pt x="1146981" y="442005"/>
                  </a:lnTo>
                  <a:lnTo>
                    <a:pt x="1142931" y="442005"/>
                  </a:lnTo>
                  <a:lnTo>
                    <a:pt x="1138881" y="442005"/>
                  </a:lnTo>
                  <a:lnTo>
                    <a:pt x="1135594" y="438718"/>
                  </a:lnTo>
                  <a:lnTo>
                    <a:pt x="1135594" y="434667"/>
                  </a:lnTo>
                </a:path>
                <a:path w="1576070" h="1018539">
                  <a:moveTo>
                    <a:pt x="1277505" y="453022"/>
                  </a:moveTo>
                  <a:lnTo>
                    <a:pt x="1277505" y="448971"/>
                  </a:lnTo>
                  <a:lnTo>
                    <a:pt x="1280792" y="445684"/>
                  </a:lnTo>
                  <a:lnTo>
                    <a:pt x="1284842" y="445684"/>
                  </a:lnTo>
                  <a:lnTo>
                    <a:pt x="1288892" y="445684"/>
                  </a:lnTo>
                  <a:lnTo>
                    <a:pt x="1292180" y="448971"/>
                  </a:lnTo>
                  <a:lnTo>
                    <a:pt x="1292180" y="453022"/>
                  </a:lnTo>
                  <a:lnTo>
                    <a:pt x="1292180" y="457072"/>
                  </a:lnTo>
                  <a:lnTo>
                    <a:pt x="1288892" y="460359"/>
                  </a:lnTo>
                  <a:lnTo>
                    <a:pt x="1284842" y="460359"/>
                  </a:lnTo>
                  <a:lnTo>
                    <a:pt x="1280792" y="460359"/>
                  </a:lnTo>
                  <a:lnTo>
                    <a:pt x="1277505" y="457072"/>
                  </a:lnTo>
                  <a:lnTo>
                    <a:pt x="1277505" y="453022"/>
                  </a:lnTo>
                </a:path>
                <a:path w="1576070" h="1018539">
                  <a:moveTo>
                    <a:pt x="1419477" y="392854"/>
                  </a:moveTo>
                  <a:lnTo>
                    <a:pt x="1419477" y="388803"/>
                  </a:lnTo>
                  <a:lnTo>
                    <a:pt x="1422764" y="385516"/>
                  </a:lnTo>
                  <a:lnTo>
                    <a:pt x="1426814" y="385516"/>
                  </a:lnTo>
                  <a:lnTo>
                    <a:pt x="1430865" y="385516"/>
                  </a:lnTo>
                  <a:lnTo>
                    <a:pt x="1434152" y="388803"/>
                  </a:lnTo>
                  <a:lnTo>
                    <a:pt x="1434152" y="392854"/>
                  </a:lnTo>
                  <a:lnTo>
                    <a:pt x="1434152" y="396904"/>
                  </a:lnTo>
                  <a:lnTo>
                    <a:pt x="1430865" y="400191"/>
                  </a:lnTo>
                  <a:lnTo>
                    <a:pt x="1426814" y="400191"/>
                  </a:lnTo>
                  <a:lnTo>
                    <a:pt x="1422764" y="400191"/>
                  </a:lnTo>
                  <a:lnTo>
                    <a:pt x="1419477" y="396904"/>
                  </a:lnTo>
                  <a:lnTo>
                    <a:pt x="1419477" y="392854"/>
                  </a:lnTo>
                </a:path>
                <a:path w="1576070" h="1018539">
                  <a:moveTo>
                    <a:pt x="1561388" y="391213"/>
                  </a:moveTo>
                  <a:lnTo>
                    <a:pt x="1561388" y="387163"/>
                  </a:lnTo>
                  <a:lnTo>
                    <a:pt x="1564675" y="383875"/>
                  </a:lnTo>
                  <a:lnTo>
                    <a:pt x="1568726" y="383875"/>
                  </a:lnTo>
                  <a:lnTo>
                    <a:pt x="1572776" y="383875"/>
                  </a:lnTo>
                  <a:lnTo>
                    <a:pt x="1576063" y="387163"/>
                  </a:lnTo>
                  <a:lnTo>
                    <a:pt x="1576063" y="391213"/>
                  </a:lnTo>
                  <a:lnTo>
                    <a:pt x="1576063" y="395263"/>
                  </a:lnTo>
                  <a:lnTo>
                    <a:pt x="1572776" y="398550"/>
                  </a:lnTo>
                  <a:lnTo>
                    <a:pt x="1568726" y="398550"/>
                  </a:lnTo>
                  <a:lnTo>
                    <a:pt x="1564675" y="398550"/>
                  </a:lnTo>
                  <a:lnTo>
                    <a:pt x="1561388" y="395263"/>
                  </a:lnTo>
                  <a:lnTo>
                    <a:pt x="1561388" y="391213"/>
                  </a:lnTo>
                </a:path>
              </a:pathLst>
            </a:custGeom>
            <a:ln w="3175">
              <a:solidFill>
                <a:srgbClr val="1E2C5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2476294" y="787213"/>
              <a:ext cx="19685" cy="1173480"/>
            </a:xfrm>
            <a:custGeom>
              <a:avLst/>
              <a:gdLst/>
              <a:ahLst/>
              <a:cxnLst/>
              <a:rect l="l" t="t" r="r" b="b"/>
              <a:pathLst>
                <a:path w="19685" h="1173480">
                  <a:moveTo>
                    <a:pt x="19630" y="1172910"/>
                  </a:moveTo>
                  <a:lnTo>
                    <a:pt x="19630" y="0"/>
                  </a:lnTo>
                </a:path>
                <a:path w="19685" h="1173480">
                  <a:moveTo>
                    <a:pt x="19630" y="1141793"/>
                  </a:moveTo>
                  <a:lnTo>
                    <a:pt x="0" y="1141793"/>
                  </a:lnTo>
                </a:path>
                <a:path w="19685" h="1173480">
                  <a:moveTo>
                    <a:pt x="19630" y="936614"/>
                  </a:moveTo>
                  <a:lnTo>
                    <a:pt x="0" y="936614"/>
                  </a:lnTo>
                </a:path>
                <a:path w="19685" h="1173480">
                  <a:moveTo>
                    <a:pt x="19630" y="731374"/>
                  </a:moveTo>
                  <a:lnTo>
                    <a:pt x="0" y="731374"/>
                  </a:lnTo>
                </a:path>
                <a:path w="19685" h="1173480">
                  <a:moveTo>
                    <a:pt x="19630" y="526196"/>
                  </a:moveTo>
                  <a:lnTo>
                    <a:pt x="0" y="526196"/>
                  </a:lnTo>
                </a:path>
                <a:path w="19685" h="1173480">
                  <a:moveTo>
                    <a:pt x="19630" y="320956"/>
                  </a:moveTo>
                  <a:lnTo>
                    <a:pt x="0" y="320956"/>
                  </a:lnTo>
                </a:path>
                <a:path w="19685" h="1173480">
                  <a:moveTo>
                    <a:pt x="19630" y="115777"/>
                  </a:moveTo>
                  <a:lnTo>
                    <a:pt x="0" y="1157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32524" y="726763"/>
            <a:ext cx="146685" cy="13188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350" spc="10" dirty="0">
                <a:latin typeface="Tahoma"/>
                <a:cs typeface="Tahoma"/>
              </a:rPr>
              <a:t>Effect:</a:t>
            </a:r>
            <a:r>
              <a:rPr sz="350" spc="-5" dirty="0">
                <a:latin typeface="Tahoma"/>
                <a:cs typeface="Tahoma"/>
              </a:rPr>
              <a:t> </a:t>
            </a:r>
            <a:r>
              <a:rPr sz="350" spc="25" dirty="0">
                <a:latin typeface="Tahoma"/>
                <a:cs typeface="Tahoma"/>
              </a:rPr>
              <a:t>Case</a:t>
            </a:r>
            <a:r>
              <a:rPr sz="350" spc="-5" dirty="0">
                <a:latin typeface="Tahoma"/>
                <a:cs typeface="Tahoma"/>
              </a:rPr>
              <a:t> </a:t>
            </a:r>
            <a:r>
              <a:rPr sz="350" spc="20" dirty="0">
                <a:latin typeface="Tahoma"/>
                <a:cs typeface="Tahoma"/>
              </a:rPr>
              <a:t>Similarity</a:t>
            </a:r>
            <a:r>
              <a:rPr sz="350" spc="-5" dirty="0">
                <a:latin typeface="Tahoma"/>
                <a:cs typeface="Tahoma"/>
              </a:rPr>
              <a:t> </a:t>
            </a:r>
            <a:r>
              <a:rPr sz="350" spc="30" dirty="0">
                <a:latin typeface="Tahoma"/>
                <a:cs typeface="Tahoma"/>
              </a:rPr>
              <a:t>to</a:t>
            </a:r>
            <a:r>
              <a:rPr sz="350" dirty="0">
                <a:latin typeface="Tahoma"/>
                <a:cs typeface="Tahoma"/>
              </a:rPr>
              <a:t> </a:t>
            </a:r>
            <a:r>
              <a:rPr sz="350" spc="20" dirty="0">
                <a:latin typeface="Tahoma"/>
                <a:cs typeface="Tahoma"/>
              </a:rPr>
              <a:t>Ellickson</a:t>
            </a:r>
            <a:r>
              <a:rPr sz="350" spc="-5" dirty="0">
                <a:latin typeface="Tahoma"/>
                <a:cs typeface="Tahoma"/>
              </a:rPr>
              <a:t> </a:t>
            </a:r>
            <a:r>
              <a:rPr sz="350" spc="20" dirty="0">
                <a:latin typeface="Tahoma"/>
                <a:cs typeface="Tahoma"/>
              </a:rPr>
              <a:t>Law-Econ</a:t>
            </a:r>
            <a:r>
              <a:rPr sz="350" spc="-5" dirty="0">
                <a:latin typeface="Tahoma"/>
                <a:cs typeface="Tahoma"/>
              </a:rPr>
              <a:t> </a:t>
            </a:r>
            <a:r>
              <a:rPr sz="350" spc="35" dirty="0">
                <a:latin typeface="Tahoma"/>
                <a:cs typeface="Tahoma"/>
              </a:rPr>
              <a:t>Word</a:t>
            </a:r>
            <a:r>
              <a:rPr sz="350" spc="-5" dirty="0">
                <a:latin typeface="Tahoma"/>
                <a:cs typeface="Tahoma"/>
              </a:rPr>
              <a:t> </a:t>
            </a:r>
            <a:r>
              <a:rPr sz="350" spc="30" dirty="0">
                <a:latin typeface="Tahoma"/>
                <a:cs typeface="Tahoma"/>
              </a:rPr>
              <a:t>Vector</a:t>
            </a:r>
            <a:endParaRPr sz="350" dirty="0">
              <a:latin typeface="Tahoma"/>
              <a:cs typeface="Tahoma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  <a:tabLst>
                <a:tab pos="511809" algn="l"/>
                <a:tab pos="696595" algn="l"/>
                <a:tab pos="901700" algn="l"/>
                <a:tab pos="1106805" algn="l"/>
              </a:tabLst>
            </a:pPr>
            <a:r>
              <a:rPr sz="350" spc="10" dirty="0">
                <a:latin typeface="Tahoma"/>
                <a:cs typeface="Tahoma"/>
              </a:rPr>
              <a:t>-.04      </a:t>
            </a:r>
            <a:r>
              <a:rPr sz="350" spc="114" dirty="0">
                <a:latin typeface="Tahoma"/>
                <a:cs typeface="Tahoma"/>
              </a:rPr>
              <a:t> </a:t>
            </a:r>
            <a:r>
              <a:rPr sz="350" spc="10" dirty="0">
                <a:latin typeface="Tahoma"/>
                <a:cs typeface="Tahoma"/>
              </a:rPr>
              <a:t>-.02	</a:t>
            </a:r>
            <a:r>
              <a:rPr sz="350" spc="30" dirty="0">
                <a:latin typeface="Tahoma"/>
                <a:cs typeface="Tahoma"/>
              </a:rPr>
              <a:t>0	</a:t>
            </a:r>
            <a:r>
              <a:rPr sz="350" spc="15" dirty="0">
                <a:latin typeface="Tahoma"/>
                <a:cs typeface="Tahoma"/>
              </a:rPr>
              <a:t>.02	.04	.06</a:t>
            </a:r>
            <a:endParaRPr sz="35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5925" y="1960123"/>
            <a:ext cx="1703705" cy="19685"/>
          </a:xfrm>
          <a:custGeom>
            <a:avLst/>
            <a:gdLst/>
            <a:ahLst/>
            <a:cxnLst/>
            <a:rect l="l" t="t" r="r" b="b"/>
            <a:pathLst>
              <a:path w="1703704" h="19685">
                <a:moveTo>
                  <a:pt x="0" y="0"/>
                </a:moveTo>
                <a:lnTo>
                  <a:pt x="1703299" y="0"/>
                </a:lnTo>
              </a:path>
              <a:path w="1703704" h="19685">
                <a:moveTo>
                  <a:pt x="70986" y="0"/>
                </a:moveTo>
                <a:lnTo>
                  <a:pt x="70986" y="19630"/>
                </a:lnTo>
              </a:path>
              <a:path w="1703704" h="19685">
                <a:moveTo>
                  <a:pt x="212897" y="0"/>
                </a:moveTo>
                <a:lnTo>
                  <a:pt x="212897" y="19630"/>
                </a:lnTo>
              </a:path>
              <a:path w="1703704" h="19685">
                <a:moveTo>
                  <a:pt x="354869" y="0"/>
                </a:moveTo>
                <a:lnTo>
                  <a:pt x="354869" y="19630"/>
                </a:lnTo>
              </a:path>
              <a:path w="1703704" h="19685">
                <a:moveTo>
                  <a:pt x="496780" y="0"/>
                </a:moveTo>
                <a:lnTo>
                  <a:pt x="496780" y="19630"/>
                </a:lnTo>
              </a:path>
              <a:path w="1703704" h="19685">
                <a:moveTo>
                  <a:pt x="638752" y="0"/>
                </a:moveTo>
                <a:lnTo>
                  <a:pt x="638752" y="19630"/>
                </a:lnTo>
              </a:path>
              <a:path w="1703704" h="19685">
                <a:moveTo>
                  <a:pt x="780663" y="0"/>
                </a:moveTo>
                <a:lnTo>
                  <a:pt x="780663" y="19630"/>
                </a:lnTo>
              </a:path>
              <a:path w="1703704" h="19685">
                <a:moveTo>
                  <a:pt x="922636" y="0"/>
                </a:moveTo>
                <a:lnTo>
                  <a:pt x="922636" y="19630"/>
                </a:lnTo>
              </a:path>
              <a:path w="1703704" h="19685">
                <a:moveTo>
                  <a:pt x="1064547" y="0"/>
                </a:moveTo>
                <a:lnTo>
                  <a:pt x="1064547" y="19630"/>
                </a:lnTo>
              </a:path>
              <a:path w="1703704" h="19685">
                <a:moveTo>
                  <a:pt x="1206519" y="0"/>
                </a:moveTo>
                <a:lnTo>
                  <a:pt x="1206519" y="19630"/>
                </a:lnTo>
              </a:path>
              <a:path w="1703704" h="19685">
                <a:moveTo>
                  <a:pt x="1348491" y="0"/>
                </a:moveTo>
                <a:lnTo>
                  <a:pt x="1348491" y="19630"/>
                </a:lnTo>
              </a:path>
              <a:path w="1703704" h="19685">
                <a:moveTo>
                  <a:pt x="1490402" y="0"/>
                </a:moveTo>
                <a:lnTo>
                  <a:pt x="1490402" y="19630"/>
                </a:lnTo>
              </a:path>
              <a:path w="1703704" h="19685">
                <a:moveTo>
                  <a:pt x="1632374" y="0"/>
                </a:moveTo>
                <a:lnTo>
                  <a:pt x="1632374" y="196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101580" y="1962192"/>
            <a:ext cx="5397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30" dirty="0">
                <a:latin typeface="Tahoma"/>
                <a:cs typeface="Tahoma"/>
              </a:rPr>
              <a:t>6</a:t>
            </a:r>
            <a:endParaRPr sz="35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2309" y="1962192"/>
            <a:ext cx="1480820" cy="138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5" dirty="0">
                <a:latin typeface="Tahoma"/>
                <a:cs typeface="Tahoma"/>
              </a:rPr>
              <a:t>-</a:t>
            </a:r>
            <a:r>
              <a:rPr sz="350" spc="15" dirty="0">
                <a:latin typeface="Tahoma"/>
                <a:cs typeface="Tahoma"/>
              </a:rPr>
              <a:t>6</a:t>
            </a:r>
            <a:r>
              <a:rPr sz="350" dirty="0">
                <a:latin typeface="Tahoma"/>
                <a:cs typeface="Tahoma"/>
              </a:rPr>
              <a:t>      </a:t>
            </a:r>
            <a:r>
              <a:rPr sz="350" spc="5" dirty="0">
                <a:latin typeface="Tahoma"/>
                <a:cs typeface="Tahoma"/>
              </a:rPr>
              <a:t> -</a:t>
            </a:r>
            <a:r>
              <a:rPr sz="350" spc="15" dirty="0">
                <a:latin typeface="Tahoma"/>
                <a:cs typeface="Tahoma"/>
              </a:rPr>
              <a:t>5</a:t>
            </a:r>
            <a:r>
              <a:rPr sz="350" dirty="0">
                <a:latin typeface="Tahoma"/>
                <a:cs typeface="Tahoma"/>
              </a:rPr>
              <a:t>      </a:t>
            </a:r>
            <a:r>
              <a:rPr sz="350" spc="5" dirty="0">
                <a:latin typeface="Tahoma"/>
                <a:cs typeface="Tahoma"/>
              </a:rPr>
              <a:t> -</a:t>
            </a:r>
            <a:r>
              <a:rPr sz="350" spc="15" dirty="0">
                <a:latin typeface="Tahoma"/>
                <a:cs typeface="Tahoma"/>
              </a:rPr>
              <a:t>4</a:t>
            </a:r>
            <a:r>
              <a:rPr sz="350" dirty="0">
                <a:latin typeface="Tahoma"/>
                <a:cs typeface="Tahoma"/>
              </a:rPr>
              <a:t>      </a:t>
            </a:r>
            <a:r>
              <a:rPr sz="350" spc="5" dirty="0">
                <a:latin typeface="Tahoma"/>
                <a:cs typeface="Tahoma"/>
              </a:rPr>
              <a:t> -</a:t>
            </a:r>
            <a:r>
              <a:rPr sz="350" spc="15" dirty="0">
                <a:latin typeface="Tahoma"/>
                <a:cs typeface="Tahoma"/>
              </a:rPr>
              <a:t>3</a:t>
            </a:r>
            <a:r>
              <a:rPr sz="350" dirty="0">
                <a:latin typeface="Tahoma"/>
                <a:cs typeface="Tahoma"/>
              </a:rPr>
              <a:t>      </a:t>
            </a:r>
            <a:r>
              <a:rPr sz="350" spc="5" dirty="0">
                <a:latin typeface="Tahoma"/>
                <a:cs typeface="Tahoma"/>
              </a:rPr>
              <a:t> -</a:t>
            </a:r>
            <a:r>
              <a:rPr sz="350" spc="15" dirty="0">
                <a:latin typeface="Tahoma"/>
                <a:cs typeface="Tahoma"/>
              </a:rPr>
              <a:t>2</a:t>
            </a:r>
            <a:r>
              <a:rPr sz="350" dirty="0">
                <a:latin typeface="Tahoma"/>
                <a:cs typeface="Tahoma"/>
              </a:rPr>
              <a:t>       </a:t>
            </a:r>
            <a:r>
              <a:rPr sz="350" spc="-45" dirty="0">
                <a:latin typeface="Tahoma"/>
                <a:cs typeface="Tahoma"/>
              </a:rPr>
              <a:t> </a:t>
            </a:r>
            <a:r>
              <a:rPr sz="350" spc="30" dirty="0">
                <a:latin typeface="Tahoma"/>
                <a:cs typeface="Tahoma"/>
              </a:rPr>
              <a:t>0</a:t>
            </a:r>
            <a:r>
              <a:rPr sz="350" dirty="0">
                <a:latin typeface="Tahoma"/>
                <a:cs typeface="Tahoma"/>
              </a:rPr>
              <a:t>       </a:t>
            </a:r>
            <a:r>
              <a:rPr sz="350" spc="20" dirty="0">
                <a:latin typeface="Tahoma"/>
                <a:cs typeface="Tahoma"/>
              </a:rPr>
              <a:t> </a:t>
            </a:r>
            <a:r>
              <a:rPr sz="350" spc="30" dirty="0">
                <a:latin typeface="Tahoma"/>
                <a:cs typeface="Tahoma"/>
              </a:rPr>
              <a:t>1</a:t>
            </a:r>
            <a:r>
              <a:rPr sz="350" dirty="0">
                <a:latin typeface="Tahoma"/>
                <a:cs typeface="Tahoma"/>
              </a:rPr>
              <a:t>       </a:t>
            </a:r>
            <a:r>
              <a:rPr sz="350" spc="20" dirty="0">
                <a:latin typeface="Tahoma"/>
                <a:cs typeface="Tahoma"/>
              </a:rPr>
              <a:t> </a:t>
            </a:r>
            <a:r>
              <a:rPr sz="350" spc="30" dirty="0">
                <a:latin typeface="Tahoma"/>
                <a:cs typeface="Tahoma"/>
              </a:rPr>
              <a:t>2</a:t>
            </a:r>
            <a:r>
              <a:rPr sz="350" dirty="0">
                <a:latin typeface="Tahoma"/>
                <a:cs typeface="Tahoma"/>
              </a:rPr>
              <a:t>       </a:t>
            </a:r>
            <a:r>
              <a:rPr sz="350" spc="20" dirty="0">
                <a:latin typeface="Tahoma"/>
                <a:cs typeface="Tahoma"/>
              </a:rPr>
              <a:t> </a:t>
            </a:r>
            <a:r>
              <a:rPr sz="350" spc="30" dirty="0">
                <a:latin typeface="Tahoma"/>
                <a:cs typeface="Tahoma"/>
              </a:rPr>
              <a:t>3</a:t>
            </a:r>
            <a:r>
              <a:rPr sz="350" dirty="0">
                <a:latin typeface="Tahoma"/>
                <a:cs typeface="Tahoma"/>
              </a:rPr>
              <a:t>       </a:t>
            </a:r>
            <a:r>
              <a:rPr sz="350" spc="20" dirty="0">
                <a:latin typeface="Tahoma"/>
                <a:cs typeface="Tahoma"/>
              </a:rPr>
              <a:t> </a:t>
            </a:r>
            <a:r>
              <a:rPr sz="350" spc="30" dirty="0">
                <a:latin typeface="Tahoma"/>
                <a:cs typeface="Tahoma"/>
              </a:rPr>
              <a:t>4</a:t>
            </a:r>
            <a:r>
              <a:rPr sz="350" dirty="0">
                <a:latin typeface="Tahoma"/>
                <a:cs typeface="Tahoma"/>
              </a:rPr>
              <a:t>       </a:t>
            </a:r>
            <a:r>
              <a:rPr sz="350" spc="20" dirty="0">
                <a:latin typeface="Tahoma"/>
                <a:cs typeface="Tahoma"/>
              </a:rPr>
              <a:t> </a:t>
            </a:r>
            <a:r>
              <a:rPr sz="350" spc="30" dirty="0">
                <a:latin typeface="Tahoma"/>
                <a:cs typeface="Tahoma"/>
              </a:rPr>
              <a:t>5</a:t>
            </a:r>
            <a:endParaRPr sz="350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350" spc="25" dirty="0">
                <a:latin typeface="Tahoma"/>
                <a:cs typeface="Tahoma"/>
              </a:rPr>
              <a:t>Years</a:t>
            </a:r>
            <a:r>
              <a:rPr sz="350" spc="-15" dirty="0">
                <a:latin typeface="Tahoma"/>
                <a:cs typeface="Tahoma"/>
              </a:rPr>
              <a:t> </a:t>
            </a:r>
            <a:r>
              <a:rPr sz="350" spc="30" dirty="0">
                <a:latin typeface="Tahoma"/>
                <a:cs typeface="Tahoma"/>
              </a:rPr>
              <a:t>Before</a:t>
            </a:r>
            <a:r>
              <a:rPr sz="350" spc="-15" dirty="0">
                <a:latin typeface="Tahoma"/>
                <a:cs typeface="Tahoma"/>
              </a:rPr>
              <a:t> </a:t>
            </a:r>
            <a:r>
              <a:rPr sz="350" spc="40" dirty="0">
                <a:latin typeface="Tahoma"/>
                <a:cs typeface="Tahoma"/>
              </a:rPr>
              <a:t>and</a:t>
            </a:r>
            <a:r>
              <a:rPr sz="350" spc="-15" dirty="0">
                <a:latin typeface="Tahoma"/>
                <a:cs typeface="Tahoma"/>
              </a:rPr>
              <a:t> </a:t>
            </a:r>
            <a:r>
              <a:rPr sz="350" spc="25" dirty="0">
                <a:latin typeface="Tahoma"/>
                <a:cs typeface="Tahoma"/>
              </a:rPr>
              <a:t>After</a:t>
            </a:r>
            <a:r>
              <a:rPr sz="350" spc="-15" dirty="0">
                <a:latin typeface="Tahoma"/>
                <a:cs typeface="Tahoma"/>
              </a:rPr>
              <a:t> </a:t>
            </a:r>
            <a:r>
              <a:rPr sz="350" spc="40" dirty="0">
                <a:latin typeface="Tahoma"/>
                <a:cs typeface="Tahoma"/>
              </a:rPr>
              <a:t>Manne</a:t>
            </a:r>
            <a:r>
              <a:rPr sz="350" spc="-15" dirty="0">
                <a:latin typeface="Tahoma"/>
                <a:cs typeface="Tahoma"/>
              </a:rPr>
              <a:t> </a:t>
            </a:r>
            <a:r>
              <a:rPr sz="350" spc="25" dirty="0">
                <a:latin typeface="Tahoma"/>
                <a:cs typeface="Tahoma"/>
              </a:rPr>
              <a:t>Attendance</a:t>
            </a:r>
            <a:endParaRPr sz="35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364" y="2385320"/>
            <a:ext cx="380174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14599"/>
              </a:lnSpc>
              <a:spcBef>
                <a:spcPts val="100"/>
              </a:spcBef>
            </a:pPr>
            <a:r>
              <a:rPr sz="1000" spc="-5" dirty="0">
                <a:solidFill>
                  <a:srgbClr val="22373A"/>
                </a:solidFill>
                <a:latin typeface="Arial MT"/>
                <a:cs typeface="Arial MT"/>
              </a:rPr>
              <a:t>After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attendance,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Economics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Trained </a:t>
            </a:r>
            <a:r>
              <a:rPr sz="1000" spc="-70" dirty="0">
                <a:solidFill>
                  <a:srgbClr val="22373A"/>
                </a:solidFill>
                <a:latin typeface="Arial MT"/>
                <a:cs typeface="Arial MT"/>
              </a:rPr>
              <a:t>Judges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Arial MT"/>
                <a:cs typeface="Arial MT"/>
              </a:rPr>
              <a:t>increase</a:t>
            </a:r>
            <a:r>
              <a:rPr sz="1000" spc="1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95" dirty="0">
                <a:solidFill>
                  <a:srgbClr val="22373A"/>
                </a:solidFill>
                <a:latin typeface="Arial MT"/>
                <a:cs typeface="Arial MT"/>
              </a:rPr>
              <a:t>use</a:t>
            </a:r>
            <a:r>
              <a:rPr sz="1000" spc="9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of 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000" spc="114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selection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terms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related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law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economics</a:t>
            </a:r>
            <a:r>
              <a:rPr sz="10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 MT"/>
                <a:cs typeface="Arial MT"/>
              </a:rPr>
              <a:t>(Ash,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Chen,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Naidu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2019)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37/48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770" y="76349"/>
            <a:ext cx="2917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0" dirty="0">
                <a:latin typeface="Tahoma"/>
                <a:cs typeface="Tahoma"/>
              </a:rPr>
              <a:t>Measuring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uncertainty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in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macroeconomy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47365"/>
            <a:ext cx="3896360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solidFill>
                  <a:srgbClr val="22373A"/>
                </a:solidFill>
                <a:latin typeface="Arial"/>
                <a:cs typeface="Arial"/>
              </a:rPr>
              <a:t>Baker,</a:t>
            </a:r>
            <a:r>
              <a:rPr sz="900" b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22373A"/>
                </a:solidFill>
                <a:latin typeface="Arial"/>
                <a:cs typeface="Arial"/>
              </a:rPr>
              <a:t>Bloom,</a:t>
            </a:r>
            <a:r>
              <a:rPr sz="9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65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9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22373A"/>
                </a:solidFill>
                <a:latin typeface="Arial"/>
                <a:cs typeface="Arial"/>
              </a:rPr>
              <a:t>Davis</a:t>
            </a:r>
            <a:r>
              <a:rPr sz="9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2373A"/>
                </a:solidFill>
                <a:latin typeface="Arial"/>
                <a:cs typeface="Arial"/>
              </a:rPr>
              <a:t>(2016)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289560" marR="5080" indent="-139065">
              <a:lnSpc>
                <a:spcPct val="118000"/>
              </a:lnSpc>
              <a:spcBef>
                <a:spcPts val="880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Baker,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Bloom,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 Davis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measure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economic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policy uncertainty </a:t>
            </a:r>
            <a:r>
              <a:rPr sz="1100" spc="-29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using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Boolean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search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newspaper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articles.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37/48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2917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Measuring</a:t>
            </a:r>
            <a:r>
              <a:rPr spc="85" dirty="0"/>
              <a:t> </a:t>
            </a:r>
            <a:r>
              <a:rPr spc="-70" dirty="0"/>
              <a:t>uncertainty</a:t>
            </a:r>
            <a:r>
              <a:rPr spc="85" dirty="0"/>
              <a:t> </a:t>
            </a:r>
            <a:r>
              <a:rPr spc="-60" dirty="0"/>
              <a:t>in</a:t>
            </a:r>
            <a:r>
              <a:rPr spc="85" dirty="0"/>
              <a:t> </a:t>
            </a:r>
            <a:r>
              <a:rPr spc="-70" dirty="0"/>
              <a:t>macroeconomy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47365"/>
            <a:ext cx="3903345" cy="212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solidFill>
                  <a:srgbClr val="22373A"/>
                </a:solidFill>
                <a:latin typeface="Arial"/>
                <a:cs typeface="Arial"/>
              </a:rPr>
              <a:t>Baker,</a:t>
            </a:r>
            <a:r>
              <a:rPr sz="900" b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22373A"/>
                </a:solidFill>
                <a:latin typeface="Arial"/>
                <a:cs typeface="Arial"/>
              </a:rPr>
              <a:t>Bloom,</a:t>
            </a:r>
            <a:r>
              <a:rPr sz="9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65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9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22373A"/>
                </a:solidFill>
                <a:latin typeface="Arial"/>
                <a:cs typeface="Arial"/>
              </a:rPr>
              <a:t>Davis</a:t>
            </a:r>
            <a:r>
              <a:rPr sz="9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2373A"/>
                </a:solidFill>
                <a:latin typeface="Arial"/>
                <a:cs typeface="Arial"/>
              </a:rPr>
              <a:t>(2016)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289560" marR="12065" indent="-139065">
              <a:lnSpc>
                <a:spcPct val="118000"/>
              </a:lnSpc>
              <a:spcBef>
                <a:spcPts val="880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Baker,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Bloom,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 Davis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measure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economic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policy uncertainty </a:t>
            </a:r>
            <a:r>
              <a:rPr sz="1100" spc="-29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using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Boolean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search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newspaper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articles.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2373A"/>
              </a:buClr>
              <a:buFont typeface="Lucida Sans Unicode"/>
              <a:buChar char="•"/>
            </a:pPr>
            <a:endParaRPr sz="1500" dirty="0">
              <a:latin typeface="Arial MT"/>
              <a:cs typeface="Arial MT"/>
            </a:endParaRPr>
          </a:p>
          <a:p>
            <a:pPr marL="289560" marR="395605" indent="-139065">
              <a:lnSpc>
                <a:spcPct val="104200"/>
              </a:lnSpc>
              <a:buFont typeface="Lucida Sans Unicode"/>
              <a:buChar char="•"/>
              <a:tabLst>
                <a:tab pos="290195" algn="l"/>
              </a:tabLst>
            </a:pP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For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each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newspaper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on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each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day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since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1985,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submit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100" spc="-29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following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query:</a:t>
            </a:r>
            <a:endParaRPr sz="1100" dirty="0">
              <a:latin typeface="Arial MT"/>
              <a:cs typeface="Arial MT"/>
            </a:endParaRPr>
          </a:p>
          <a:p>
            <a:pPr marL="566420" lvl="1" indent="-132715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56705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1.</a:t>
            </a:r>
            <a:r>
              <a:rPr sz="1000" spc="1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Article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contains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“uncertain”</a:t>
            </a:r>
            <a:r>
              <a:rPr sz="1000" spc="1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“uncertainty”,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endParaRPr sz="1000" dirty="0">
              <a:latin typeface="Arial MT"/>
              <a:cs typeface="Arial MT"/>
            </a:endParaRPr>
          </a:p>
          <a:p>
            <a:pPr marL="566420" lvl="1" indent="-132715">
              <a:lnSpc>
                <a:spcPct val="100000"/>
              </a:lnSpc>
              <a:spcBef>
                <a:spcPts val="175"/>
              </a:spcBef>
              <a:buFont typeface="Lucida Sans Unicode"/>
              <a:buChar char="•"/>
              <a:tabLst>
                <a:tab pos="56705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2.</a:t>
            </a:r>
            <a:r>
              <a:rPr sz="1000" spc="1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Article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contains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“economic”</a:t>
            </a:r>
            <a:r>
              <a:rPr sz="1000" spc="1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“economy”,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endParaRPr sz="1000" dirty="0">
              <a:latin typeface="Arial MT"/>
              <a:cs typeface="Arial MT"/>
            </a:endParaRPr>
          </a:p>
          <a:p>
            <a:pPr marL="566420" marR="5080" lvl="1" indent="-132715">
              <a:lnSpc>
                <a:spcPct val="114599"/>
              </a:lnSpc>
              <a:buFont typeface="Lucida Sans Unicode"/>
              <a:buChar char="•"/>
              <a:tabLst>
                <a:tab pos="56705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3.</a:t>
            </a:r>
            <a:r>
              <a:rPr sz="1000" spc="1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Article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contains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“congress”</a:t>
            </a:r>
            <a:r>
              <a:rPr sz="1000" spc="1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Arial MT"/>
                <a:cs typeface="Arial MT"/>
              </a:rPr>
              <a:t>“deficit”</a:t>
            </a:r>
            <a:r>
              <a:rPr sz="1000" spc="1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“federal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Arial MT"/>
                <a:cs typeface="Arial MT"/>
              </a:rPr>
              <a:t>reserve” </a:t>
            </a:r>
            <a:r>
              <a:rPr sz="1000" spc="-2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“legislation”</a:t>
            </a:r>
            <a:r>
              <a:rPr sz="1000" spc="1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“regulation”</a:t>
            </a:r>
            <a:r>
              <a:rPr sz="1000" spc="1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“white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Arial MT"/>
                <a:cs typeface="Arial MT"/>
              </a:rPr>
              <a:t>house”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37/48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2917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Measuring</a:t>
            </a:r>
            <a:r>
              <a:rPr spc="85" dirty="0"/>
              <a:t> </a:t>
            </a:r>
            <a:r>
              <a:rPr spc="-70" dirty="0"/>
              <a:t>uncertainty</a:t>
            </a:r>
            <a:r>
              <a:rPr spc="85" dirty="0"/>
              <a:t> </a:t>
            </a:r>
            <a:r>
              <a:rPr spc="-60" dirty="0"/>
              <a:t>in</a:t>
            </a:r>
            <a:r>
              <a:rPr spc="85" dirty="0"/>
              <a:t> </a:t>
            </a:r>
            <a:r>
              <a:rPr spc="-70" dirty="0"/>
              <a:t>macroeconomy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47365"/>
            <a:ext cx="3903345" cy="255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solidFill>
                  <a:srgbClr val="22373A"/>
                </a:solidFill>
                <a:latin typeface="Arial"/>
                <a:cs typeface="Arial"/>
              </a:rPr>
              <a:t>Baker,</a:t>
            </a:r>
            <a:r>
              <a:rPr sz="900" b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22373A"/>
                </a:solidFill>
                <a:latin typeface="Arial"/>
                <a:cs typeface="Arial"/>
              </a:rPr>
              <a:t>Bloom,</a:t>
            </a:r>
            <a:r>
              <a:rPr sz="9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65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9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22373A"/>
                </a:solidFill>
                <a:latin typeface="Arial"/>
                <a:cs typeface="Arial"/>
              </a:rPr>
              <a:t>Davis</a:t>
            </a:r>
            <a:r>
              <a:rPr sz="9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2373A"/>
                </a:solidFill>
                <a:latin typeface="Arial"/>
                <a:cs typeface="Arial"/>
              </a:rPr>
              <a:t>(2016)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 marL="289560" marR="12065" indent="-139065">
              <a:lnSpc>
                <a:spcPct val="118000"/>
              </a:lnSpc>
              <a:spcBef>
                <a:spcPts val="880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Baker,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Bloom,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 Davis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measure</a:t>
            </a:r>
            <a:r>
              <a:rPr sz="1100" spc="-8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economic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policy uncertainty </a:t>
            </a:r>
            <a:r>
              <a:rPr sz="1100" spc="-29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using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Boolean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search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newspaper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articles.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2373A"/>
              </a:buClr>
              <a:buFont typeface="Lucida Sans Unicode"/>
              <a:buChar char="•"/>
            </a:pPr>
            <a:endParaRPr sz="1500" dirty="0">
              <a:latin typeface="Arial MT"/>
              <a:cs typeface="Arial MT"/>
            </a:endParaRPr>
          </a:p>
          <a:p>
            <a:pPr marL="289560" marR="395605" indent="-139065">
              <a:lnSpc>
                <a:spcPct val="104200"/>
              </a:lnSpc>
              <a:buFont typeface="Lucida Sans Unicode"/>
              <a:buChar char="•"/>
              <a:tabLst>
                <a:tab pos="290195" algn="l"/>
              </a:tabLst>
            </a:pP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For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each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newspaper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on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MT"/>
                <a:cs typeface="Arial MT"/>
              </a:rPr>
              <a:t>each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day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since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1985,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submit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100" spc="-29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following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query:</a:t>
            </a:r>
            <a:endParaRPr sz="1100" dirty="0">
              <a:latin typeface="Arial MT"/>
              <a:cs typeface="Arial MT"/>
            </a:endParaRPr>
          </a:p>
          <a:p>
            <a:pPr marL="566420" lvl="1" indent="-132715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56705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1.</a:t>
            </a:r>
            <a:r>
              <a:rPr sz="1000" spc="1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Article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contains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“uncertain”</a:t>
            </a:r>
            <a:r>
              <a:rPr sz="1000" spc="1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“uncertainty”,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endParaRPr sz="1000" dirty="0">
              <a:latin typeface="Arial MT"/>
              <a:cs typeface="Arial MT"/>
            </a:endParaRPr>
          </a:p>
          <a:p>
            <a:pPr marL="566420" lvl="1" indent="-132715">
              <a:lnSpc>
                <a:spcPct val="100000"/>
              </a:lnSpc>
              <a:spcBef>
                <a:spcPts val="175"/>
              </a:spcBef>
              <a:buFont typeface="Lucida Sans Unicode"/>
              <a:buChar char="•"/>
              <a:tabLst>
                <a:tab pos="56705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2.</a:t>
            </a:r>
            <a:r>
              <a:rPr sz="1000" spc="1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Article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contains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“economic”</a:t>
            </a:r>
            <a:r>
              <a:rPr sz="1000" spc="1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“economy”,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endParaRPr sz="1000" dirty="0">
              <a:latin typeface="Arial MT"/>
              <a:cs typeface="Arial MT"/>
            </a:endParaRPr>
          </a:p>
          <a:p>
            <a:pPr marL="566420" marR="5080" lvl="1" indent="-132715">
              <a:lnSpc>
                <a:spcPct val="114599"/>
              </a:lnSpc>
              <a:buFont typeface="Lucida Sans Unicode"/>
              <a:buChar char="•"/>
              <a:tabLst>
                <a:tab pos="56705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3.</a:t>
            </a:r>
            <a:r>
              <a:rPr sz="1000" spc="1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Arial MT"/>
                <a:cs typeface="Arial MT"/>
              </a:rPr>
              <a:t>Article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contains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“congress”</a:t>
            </a:r>
            <a:r>
              <a:rPr sz="1000" spc="1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Arial MT"/>
                <a:cs typeface="Arial MT"/>
              </a:rPr>
              <a:t>“deficit”</a:t>
            </a:r>
            <a:r>
              <a:rPr sz="1000" spc="1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“federal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Arial MT"/>
                <a:cs typeface="Arial MT"/>
              </a:rPr>
              <a:t>reserve” </a:t>
            </a:r>
            <a:r>
              <a:rPr sz="1000" spc="-2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“legislation”</a:t>
            </a:r>
            <a:r>
              <a:rPr sz="1000" spc="1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“regulation”</a:t>
            </a:r>
            <a:r>
              <a:rPr sz="1000" spc="1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“white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Arial MT"/>
                <a:cs typeface="Arial MT"/>
              </a:rPr>
              <a:t>house”</a:t>
            </a:r>
            <a:endParaRPr sz="1000" dirty="0">
              <a:latin typeface="Arial MT"/>
              <a:cs typeface="Arial MT"/>
            </a:endParaRPr>
          </a:p>
          <a:p>
            <a:pPr marL="289560" marR="114300" indent="-139065">
              <a:lnSpc>
                <a:spcPct val="118000"/>
              </a:lnSpc>
              <a:spcBef>
                <a:spcPts val="315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Normalize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resulting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article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Arial MT"/>
                <a:cs typeface="Arial MT"/>
              </a:rPr>
              <a:t>counts</a:t>
            </a:r>
            <a:r>
              <a:rPr sz="11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Arial MT"/>
                <a:cs typeface="Arial MT"/>
              </a:rPr>
              <a:t>by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373A"/>
                </a:solidFill>
                <a:latin typeface="Arial MT"/>
                <a:cs typeface="Arial MT"/>
              </a:rPr>
              <a:t>total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newspaper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articles </a:t>
            </a:r>
            <a:r>
              <a:rPr sz="1100" spc="-29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373A"/>
                </a:solidFill>
                <a:latin typeface="Arial MT"/>
                <a:cs typeface="Arial MT"/>
              </a:rPr>
              <a:t>that</a:t>
            </a:r>
            <a:r>
              <a:rPr sz="11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month.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2917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0" dirty="0">
                <a:latin typeface="Tahoma"/>
                <a:cs typeface="Tahoma"/>
              </a:rPr>
              <a:t>Measuring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uncertainty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in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macroeconomy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199" y="632000"/>
            <a:ext cx="3370729" cy="227255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2865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Predicting</a:t>
            </a:r>
            <a:r>
              <a:rPr spc="100" dirty="0"/>
              <a:t> </a:t>
            </a:r>
            <a:r>
              <a:rPr spc="-5" dirty="0"/>
              <a:t>U.S.</a:t>
            </a:r>
            <a:r>
              <a:rPr spc="100" dirty="0"/>
              <a:t> </a:t>
            </a:r>
            <a:r>
              <a:rPr spc="-60" dirty="0"/>
              <a:t>Asylum</a:t>
            </a:r>
            <a:r>
              <a:rPr spc="100" dirty="0"/>
              <a:t> </a:t>
            </a:r>
            <a:r>
              <a:rPr spc="-40" dirty="0"/>
              <a:t>Court</a:t>
            </a:r>
            <a:r>
              <a:rPr spc="105" dirty="0"/>
              <a:t> </a:t>
            </a:r>
            <a:r>
              <a:rPr spc="-65" dirty="0"/>
              <a:t>Decisions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1521" y="867003"/>
          <a:ext cx="1899285" cy="796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/>
                <a:gridCol w="514350"/>
                <a:gridCol w="509270"/>
                <a:gridCol w="514350"/>
              </a:tblGrid>
              <a:tr h="19789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Predicted</a:t>
                      </a:r>
                      <a:endParaRPr sz="800" dirty="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787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-5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Denied</a:t>
                      </a:r>
                      <a:endParaRPr sz="800" dirty="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-5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Granted</a:t>
                      </a:r>
                      <a:endParaRPr sz="800" dirty="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</a:tr>
              <a:tr h="20294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True</a:t>
                      </a:r>
                      <a:endParaRPr sz="800" dirty="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Denied</a:t>
                      </a:r>
                      <a:endParaRPr sz="800" dirty="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spc="-1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195,223</a:t>
                      </a:r>
                      <a:endParaRPr sz="800" dirty="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600" spc="15" dirty="0">
                          <a:solidFill>
                            <a:srgbClr val="BF7F3F"/>
                          </a:solidFill>
                          <a:latin typeface="Microsoft Sans Serif"/>
                          <a:cs typeface="Microsoft Sans Serif"/>
                        </a:rPr>
                        <a:t>65,798</a:t>
                      </a:r>
                      <a:endParaRPr sz="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769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</a:tr>
              <a:tr h="1978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-5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Granted</a:t>
                      </a:r>
                      <a:endParaRPr sz="800" dirty="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600" spc="15" dirty="0">
                          <a:solidFill>
                            <a:srgbClr val="BF7F3F"/>
                          </a:solidFill>
                          <a:latin typeface="Microsoft Sans Serif"/>
                          <a:cs typeface="Microsoft Sans Serif"/>
                        </a:rPr>
                        <a:t>73,269</a:t>
                      </a:r>
                      <a:endParaRPr sz="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spc="-1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104,406</a:t>
                      </a:r>
                      <a:endParaRPr sz="800" dirty="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55813" y="1863609"/>
            <a:ext cx="1496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35" dirty="0">
                <a:solidFill>
                  <a:srgbClr val="22373A"/>
                </a:solidFill>
                <a:latin typeface="Tahoma"/>
                <a:cs typeface="Tahoma"/>
              </a:rPr>
              <a:t>Accuracy</a:t>
            </a:r>
            <a:r>
              <a:rPr sz="800" b="1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b="1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800" b="1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22373A"/>
                </a:solidFill>
                <a:latin typeface="Tahoma"/>
                <a:cs typeface="Tahoma"/>
              </a:rPr>
              <a:t>68.3%,</a:t>
            </a:r>
            <a:r>
              <a:rPr sz="800" b="1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22373A"/>
                </a:solidFill>
                <a:latin typeface="Tahoma"/>
                <a:cs typeface="Tahoma"/>
              </a:rPr>
              <a:t>F1</a:t>
            </a:r>
            <a:r>
              <a:rPr sz="800" b="1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b="1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800" b="1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b="1" spc="-50" dirty="0">
                <a:solidFill>
                  <a:srgbClr val="22373A"/>
                </a:solidFill>
                <a:latin typeface="Tahoma"/>
                <a:cs typeface="Tahoma"/>
              </a:rPr>
              <a:t>0.60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851" y="2289121"/>
            <a:ext cx="318389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34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Prediction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Arial MT"/>
                <a:cs typeface="Arial MT"/>
              </a:rPr>
              <a:t>App</a:t>
            </a:r>
            <a:r>
              <a:rPr sz="11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MT"/>
                <a:cs typeface="Arial MT"/>
              </a:rPr>
              <a:t>(Beta):</a:t>
            </a:r>
            <a:endParaRPr sz="1100" dirty="0">
              <a:latin typeface="Arial MT"/>
              <a:cs typeface="Arial MT"/>
            </a:endParaRPr>
          </a:p>
          <a:p>
            <a:pPr marL="151130">
              <a:lnSpc>
                <a:spcPct val="100000"/>
              </a:lnSpc>
              <a:spcBef>
                <a:spcPts val="235"/>
              </a:spcBef>
            </a:pPr>
            <a:r>
              <a:rPr sz="1100" spc="10" dirty="0">
                <a:solidFill>
                  <a:srgbClr val="22373A"/>
                </a:solidFill>
                <a:latin typeface="SimSun"/>
                <a:cs typeface="SimSun"/>
                <a:hlinkClick r:id="rId2"/>
              </a:rPr>
              <a:t>https://floating-lake-11821.herokuapp.com/</a:t>
            </a:r>
            <a:endParaRPr sz="1100" dirty="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3788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Predicting</a:t>
            </a:r>
            <a:r>
              <a:rPr spc="110" dirty="0"/>
              <a:t> </a:t>
            </a:r>
            <a:r>
              <a:rPr spc="-50" dirty="0"/>
              <a:t>Re-Arrest,</a:t>
            </a:r>
            <a:r>
              <a:rPr spc="110" dirty="0"/>
              <a:t> </a:t>
            </a:r>
            <a:r>
              <a:rPr spc="-85" dirty="0"/>
              <a:t>New</a:t>
            </a:r>
            <a:r>
              <a:rPr spc="110" dirty="0"/>
              <a:t> </a:t>
            </a:r>
            <a:r>
              <a:rPr spc="-65" dirty="0"/>
              <a:t>Orleans</a:t>
            </a:r>
            <a:r>
              <a:rPr spc="110" dirty="0"/>
              <a:t> </a:t>
            </a:r>
            <a:r>
              <a:rPr spc="-60" dirty="0"/>
              <a:t>Prosecutor</a:t>
            </a:r>
            <a:r>
              <a:rPr spc="110" dirty="0"/>
              <a:t> </a:t>
            </a:r>
            <a:r>
              <a:rPr spc="-50" dirty="0"/>
              <a:t>Office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47365"/>
            <a:ext cx="23393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0" dirty="0">
                <a:solidFill>
                  <a:srgbClr val="22373A"/>
                </a:solidFill>
                <a:latin typeface="Arial"/>
                <a:cs typeface="Arial"/>
              </a:rPr>
              <a:t>Amaranto,</a:t>
            </a:r>
            <a:r>
              <a:rPr sz="900" b="1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22373A"/>
                </a:solidFill>
                <a:latin typeface="Arial"/>
                <a:cs typeface="Arial"/>
              </a:rPr>
              <a:t>Ash,</a:t>
            </a:r>
            <a:r>
              <a:rPr sz="9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22373A"/>
                </a:solidFill>
                <a:latin typeface="Arial"/>
                <a:cs typeface="Arial"/>
              </a:rPr>
              <a:t>Chen,</a:t>
            </a:r>
            <a:r>
              <a:rPr sz="900" b="1" spc="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22373A"/>
                </a:solidFill>
                <a:latin typeface="Arial"/>
                <a:cs typeface="Arial"/>
              </a:rPr>
              <a:t>Ren,</a:t>
            </a:r>
            <a:r>
              <a:rPr sz="900" b="1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65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900" b="1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22373A"/>
                </a:solidFill>
                <a:latin typeface="Arial"/>
                <a:cs typeface="Arial"/>
              </a:rPr>
              <a:t>Roper</a:t>
            </a:r>
            <a:r>
              <a:rPr sz="900" b="1" spc="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2373A"/>
                </a:solidFill>
                <a:latin typeface="Arial"/>
                <a:cs typeface="Arial"/>
              </a:rPr>
              <a:t>(2018)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061" y="664644"/>
            <a:ext cx="2088346" cy="14601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43285" y="2340101"/>
            <a:ext cx="2116455" cy="686435"/>
            <a:chOff x="1243285" y="2340101"/>
            <a:chExt cx="2116455" cy="6864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285" y="2340101"/>
              <a:ext cx="1035884" cy="685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2991" y="2353455"/>
              <a:ext cx="1036598" cy="67297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41/48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51" y="420659"/>
            <a:ext cx="3662679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769620" indent="-139065">
              <a:lnSpc>
                <a:spcPct val="104200"/>
              </a:lnSpc>
              <a:spcBef>
                <a:spcPts val="1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Algorithms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correct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22373A"/>
                </a:solidFill>
                <a:latin typeface="Arial"/>
                <a:cs typeface="Arial"/>
              </a:rPr>
              <a:t>biases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human </a:t>
            </a:r>
            <a:r>
              <a:rPr sz="1100" b="1" spc="-2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decision-making:</a:t>
            </a:r>
            <a:endParaRPr sz="1100" dirty="0">
              <a:latin typeface="Arial"/>
              <a:cs typeface="Arial"/>
            </a:endParaRPr>
          </a:p>
          <a:p>
            <a:pPr marL="427990" marR="5080" lvl="1" indent="-132715">
              <a:lnSpc>
                <a:spcPct val="114599"/>
              </a:lnSpc>
              <a:spcBef>
                <a:spcPts val="180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judges: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all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defendants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get</a:t>
            </a:r>
            <a:r>
              <a:rPr sz="1000" spc="-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000" spc="-90" dirty="0">
                <a:solidFill>
                  <a:srgbClr val="22373A"/>
                </a:solidFill>
                <a:latin typeface="Arial MT"/>
                <a:cs typeface="Arial MT"/>
              </a:rPr>
              <a:t>same</a:t>
            </a:r>
            <a:r>
              <a:rPr sz="1000" spc="-8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decision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000" spc="-90" dirty="0">
                <a:solidFill>
                  <a:srgbClr val="22373A"/>
                </a:solidFill>
                <a:latin typeface="Arial MT"/>
                <a:cs typeface="Arial MT"/>
              </a:rPr>
              <a:t>same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evidence.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41/48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51" y="420659"/>
            <a:ext cx="3662679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769620" indent="-139065">
              <a:lnSpc>
                <a:spcPct val="104200"/>
              </a:lnSpc>
              <a:spcBef>
                <a:spcPts val="1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Algorithms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correct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22373A"/>
                </a:solidFill>
                <a:latin typeface="Arial"/>
                <a:cs typeface="Arial"/>
              </a:rPr>
              <a:t>biases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human </a:t>
            </a:r>
            <a:r>
              <a:rPr sz="1100" b="1" spc="-2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decision-making:</a:t>
            </a:r>
            <a:endParaRPr sz="1100" dirty="0">
              <a:latin typeface="Arial"/>
              <a:cs typeface="Arial"/>
            </a:endParaRPr>
          </a:p>
          <a:p>
            <a:pPr marL="427990" marR="5080" lvl="1" indent="-132715">
              <a:lnSpc>
                <a:spcPct val="114599"/>
              </a:lnSpc>
              <a:spcBef>
                <a:spcPts val="180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judges: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all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defendants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get</a:t>
            </a:r>
            <a:r>
              <a:rPr sz="1000" spc="-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000" spc="-90" dirty="0">
                <a:solidFill>
                  <a:srgbClr val="22373A"/>
                </a:solidFill>
                <a:latin typeface="Arial MT"/>
                <a:cs typeface="Arial MT"/>
              </a:rPr>
              <a:t>same</a:t>
            </a:r>
            <a:r>
              <a:rPr sz="1000" spc="-8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decision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000" spc="-90" dirty="0">
                <a:solidFill>
                  <a:srgbClr val="22373A"/>
                </a:solidFill>
                <a:latin typeface="Arial MT"/>
                <a:cs typeface="Arial MT"/>
              </a:rPr>
              <a:t>same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evidence.</a:t>
            </a:r>
            <a:endParaRPr sz="10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Lucida Sans Unicode"/>
              <a:buChar char="•"/>
            </a:pPr>
            <a:endParaRPr sz="155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buFont typeface="Lucida Sans Unicode"/>
              <a:buChar char="•"/>
              <a:tabLst>
                <a:tab pos="151765" algn="l"/>
              </a:tabLst>
            </a:pPr>
            <a:r>
              <a:rPr sz="1100" b="1" spc="15" dirty="0">
                <a:solidFill>
                  <a:srgbClr val="22373A"/>
                </a:solidFill>
                <a:latin typeface="Arial"/>
                <a:cs typeface="Arial"/>
              </a:rPr>
              <a:t>What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Arial"/>
                <a:cs typeface="Arial"/>
              </a:rPr>
              <a:t>about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i="1" spc="-45" dirty="0">
                <a:solidFill>
                  <a:srgbClr val="22373A"/>
                </a:solidFill>
                <a:latin typeface="Trebuchet MS"/>
                <a:cs typeface="Trebuchet MS"/>
              </a:rPr>
              <a:t>systematic</a:t>
            </a:r>
            <a:r>
              <a:rPr sz="1100" b="1" i="1" spc="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85" dirty="0">
                <a:solidFill>
                  <a:srgbClr val="22373A"/>
                </a:solidFill>
                <a:latin typeface="Arial"/>
                <a:cs typeface="Arial"/>
              </a:rPr>
              <a:t>biases?</a:t>
            </a:r>
            <a:endParaRPr sz="1100" dirty="0">
              <a:latin typeface="Arial"/>
              <a:cs typeface="Arial"/>
            </a:endParaRPr>
          </a:p>
          <a:p>
            <a:pPr marL="427990" lvl="1" indent="-133350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e.g.,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those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leading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racial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disparities.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41/48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51" y="420659"/>
            <a:ext cx="3728720" cy="177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835660" indent="-139065">
              <a:lnSpc>
                <a:spcPct val="104200"/>
              </a:lnSpc>
              <a:spcBef>
                <a:spcPts val="1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Algorithms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correct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22373A"/>
                </a:solidFill>
                <a:latin typeface="Arial"/>
                <a:cs typeface="Arial"/>
              </a:rPr>
              <a:t>biases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human </a:t>
            </a:r>
            <a:r>
              <a:rPr sz="1100" b="1" spc="-2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decision-making:</a:t>
            </a:r>
            <a:endParaRPr sz="1100" dirty="0">
              <a:latin typeface="Arial"/>
              <a:cs typeface="Arial"/>
            </a:endParaRPr>
          </a:p>
          <a:p>
            <a:pPr marL="427990" marR="70485" lvl="1" indent="-132715">
              <a:lnSpc>
                <a:spcPct val="114599"/>
              </a:lnSpc>
              <a:spcBef>
                <a:spcPts val="180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judges: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all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defendants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get</a:t>
            </a:r>
            <a:r>
              <a:rPr sz="1000" spc="-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000" spc="-90" dirty="0">
                <a:solidFill>
                  <a:srgbClr val="22373A"/>
                </a:solidFill>
                <a:latin typeface="Arial MT"/>
                <a:cs typeface="Arial MT"/>
              </a:rPr>
              <a:t>same</a:t>
            </a:r>
            <a:r>
              <a:rPr sz="1000" spc="-8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decision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000" spc="-90" dirty="0">
                <a:solidFill>
                  <a:srgbClr val="22373A"/>
                </a:solidFill>
                <a:latin typeface="Arial MT"/>
                <a:cs typeface="Arial MT"/>
              </a:rPr>
              <a:t>same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evidence.</a:t>
            </a:r>
            <a:endParaRPr sz="10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Lucida Sans Unicode"/>
              <a:buChar char="•"/>
            </a:pPr>
            <a:endParaRPr sz="155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buFont typeface="Lucida Sans Unicode"/>
              <a:buChar char="•"/>
              <a:tabLst>
                <a:tab pos="151765" algn="l"/>
              </a:tabLst>
            </a:pPr>
            <a:r>
              <a:rPr sz="1100" b="1" spc="15" dirty="0">
                <a:solidFill>
                  <a:srgbClr val="22373A"/>
                </a:solidFill>
                <a:latin typeface="Arial"/>
                <a:cs typeface="Arial"/>
              </a:rPr>
              <a:t>What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Arial"/>
                <a:cs typeface="Arial"/>
              </a:rPr>
              <a:t>about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i="1" spc="-45" dirty="0">
                <a:solidFill>
                  <a:srgbClr val="22373A"/>
                </a:solidFill>
                <a:latin typeface="Trebuchet MS"/>
                <a:cs typeface="Trebuchet MS"/>
              </a:rPr>
              <a:t>systematic</a:t>
            </a:r>
            <a:r>
              <a:rPr sz="1100" b="1" i="1" spc="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85" dirty="0">
                <a:solidFill>
                  <a:srgbClr val="22373A"/>
                </a:solidFill>
                <a:latin typeface="Arial"/>
                <a:cs typeface="Arial"/>
              </a:rPr>
              <a:t>biases?</a:t>
            </a:r>
            <a:endParaRPr sz="1100" dirty="0">
              <a:latin typeface="Arial"/>
              <a:cs typeface="Arial"/>
            </a:endParaRPr>
          </a:p>
          <a:p>
            <a:pPr marL="427990" lvl="1" indent="-133350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e.g.,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those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leading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racial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disparities.</a:t>
            </a:r>
            <a:endParaRPr sz="1000" dirty="0">
              <a:latin typeface="Arial MT"/>
              <a:cs typeface="Arial MT"/>
            </a:endParaRPr>
          </a:p>
          <a:p>
            <a:pPr marL="427990" marR="5080" lvl="1" indent="-132715">
              <a:lnSpc>
                <a:spcPct val="114599"/>
              </a:lnSpc>
              <a:spcBef>
                <a:spcPts val="69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There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is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000" spc="-7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risk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these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could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reproduced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or 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even</a:t>
            </a:r>
            <a:r>
              <a:rPr sz="1000" spc="114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 MT"/>
                <a:cs typeface="Arial MT"/>
              </a:rPr>
              <a:t>amplified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by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algorithm.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3188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Jailing</a:t>
            </a:r>
            <a:r>
              <a:rPr spc="90" dirty="0"/>
              <a:t> </a:t>
            </a:r>
            <a:r>
              <a:rPr spc="-65" dirty="0"/>
              <a:t>Decisions</a:t>
            </a:r>
            <a:r>
              <a:rPr spc="90" dirty="0"/>
              <a:t> </a:t>
            </a:r>
            <a:r>
              <a:rPr spc="-45" dirty="0"/>
              <a:t>Before/After</a:t>
            </a:r>
            <a:r>
              <a:rPr spc="90" dirty="0"/>
              <a:t> </a:t>
            </a:r>
            <a:r>
              <a:rPr spc="-50" dirty="0"/>
              <a:t>Lunch</a:t>
            </a:r>
            <a:r>
              <a:rPr spc="95" dirty="0"/>
              <a:t> </a:t>
            </a:r>
            <a:r>
              <a:rPr spc="-60" dirty="0"/>
              <a:t>Breaks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473" y="770754"/>
            <a:ext cx="2244475" cy="17313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797986"/>
            <a:ext cx="3126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Source:</a:t>
            </a:r>
            <a:r>
              <a:rPr sz="800" spc="1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Danziger</a:t>
            </a:r>
            <a:r>
              <a:rPr sz="8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Tahoma"/>
                <a:cs typeface="Tahoma"/>
              </a:rPr>
              <a:t>et</a:t>
            </a:r>
            <a:r>
              <a:rPr sz="8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Tahoma"/>
                <a:cs typeface="Tahoma"/>
              </a:rPr>
              <a:t>al,</a:t>
            </a:r>
            <a:r>
              <a:rPr sz="8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Tahoma"/>
                <a:cs typeface="Tahoma"/>
              </a:rPr>
              <a:t>PNAS</a:t>
            </a:r>
            <a:r>
              <a:rPr sz="8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2011,</a:t>
            </a:r>
            <a:r>
              <a:rPr sz="8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22373A"/>
                </a:solidFill>
                <a:latin typeface="Tahoma"/>
                <a:cs typeface="Tahoma"/>
              </a:rPr>
              <a:t>Israel</a:t>
            </a:r>
            <a:r>
              <a:rPr sz="8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22373A"/>
                </a:solidFill>
                <a:latin typeface="Tahoma"/>
                <a:cs typeface="Tahoma"/>
              </a:rPr>
              <a:t>judges</a:t>
            </a:r>
            <a:r>
              <a:rPr sz="8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deciding</a:t>
            </a:r>
            <a:r>
              <a:rPr sz="8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8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2373A"/>
                </a:solidFill>
                <a:latin typeface="Tahoma"/>
                <a:cs typeface="Tahoma"/>
              </a:rPr>
              <a:t>parole.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41/48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851" y="420659"/>
            <a:ext cx="3728720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835660" indent="-139065">
              <a:lnSpc>
                <a:spcPct val="104200"/>
              </a:lnSpc>
              <a:spcBef>
                <a:spcPts val="10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Algorithms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correct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22373A"/>
                </a:solidFill>
                <a:latin typeface="Arial"/>
                <a:cs typeface="Arial"/>
              </a:rPr>
              <a:t>biases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human </a:t>
            </a:r>
            <a:r>
              <a:rPr sz="1100" b="1" spc="-2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decision-making:</a:t>
            </a:r>
            <a:endParaRPr sz="1100" dirty="0">
              <a:latin typeface="Arial"/>
              <a:cs typeface="Arial"/>
            </a:endParaRPr>
          </a:p>
          <a:p>
            <a:pPr marL="427990" marR="70485" lvl="1" indent="-132715">
              <a:lnSpc>
                <a:spcPct val="114599"/>
              </a:lnSpc>
              <a:spcBef>
                <a:spcPts val="180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judges: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all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defendants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get</a:t>
            </a:r>
            <a:r>
              <a:rPr sz="1000" spc="-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000" spc="-90" dirty="0">
                <a:solidFill>
                  <a:srgbClr val="22373A"/>
                </a:solidFill>
                <a:latin typeface="Arial MT"/>
                <a:cs typeface="Arial MT"/>
              </a:rPr>
              <a:t>same</a:t>
            </a:r>
            <a:r>
              <a:rPr sz="1000" spc="-8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decision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1000" spc="-90" dirty="0">
                <a:solidFill>
                  <a:srgbClr val="22373A"/>
                </a:solidFill>
                <a:latin typeface="Arial MT"/>
                <a:cs typeface="Arial MT"/>
              </a:rPr>
              <a:t>same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evidence.</a:t>
            </a:r>
            <a:endParaRPr sz="10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2373A"/>
              </a:buClr>
              <a:buFont typeface="Lucida Sans Unicode"/>
              <a:buChar char="•"/>
            </a:pPr>
            <a:endParaRPr sz="155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buFont typeface="Lucida Sans Unicode"/>
              <a:buChar char="•"/>
              <a:tabLst>
                <a:tab pos="151765" algn="l"/>
              </a:tabLst>
            </a:pPr>
            <a:r>
              <a:rPr sz="1100" b="1" spc="15" dirty="0">
                <a:solidFill>
                  <a:srgbClr val="22373A"/>
                </a:solidFill>
                <a:latin typeface="Arial"/>
                <a:cs typeface="Arial"/>
              </a:rPr>
              <a:t>What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Arial"/>
                <a:cs typeface="Arial"/>
              </a:rPr>
              <a:t>about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i="1" spc="-45" dirty="0">
                <a:solidFill>
                  <a:srgbClr val="22373A"/>
                </a:solidFill>
                <a:latin typeface="Trebuchet MS"/>
                <a:cs typeface="Trebuchet MS"/>
              </a:rPr>
              <a:t>systematic</a:t>
            </a:r>
            <a:r>
              <a:rPr sz="1100" b="1" i="1" spc="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85" dirty="0">
                <a:solidFill>
                  <a:srgbClr val="22373A"/>
                </a:solidFill>
                <a:latin typeface="Arial"/>
                <a:cs typeface="Arial"/>
              </a:rPr>
              <a:t>biases?</a:t>
            </a:r>
            <a:endParaRPr sz="1100" dirty="0">
              <a:latin typeface="Arial"/>
              <a:cs typeface="Arial"/>
            </a:endParaRPr>
          </a:p>
          <a:p>
            <a:pPr marL="427990" lvl="1" indent="-133350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e.g.,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those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leading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racial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disparities.</a:t>
            </a:r>
            <a:endParaRPr sz="1000" dirty="0">
              <a:latin typeface="Arial MT"/>
              <a:cs typeface="Arial MT"/>
            </a:endParaRPr>
          </a:p>
          <a:p>
            <a:pPr marL="427990" marR="5080" lvl="1" indent="-132715">
              <a:lnSpc>
                <a:spcPct val="114599"/>
              </a:lnSpc>
              <a:spcBef>
                <a:spcPts val="69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There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is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000" spc="-7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risk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these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could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reproduced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or 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even</a:t>
            </a:r>
            <a:r>
              <a:rPr sz="1000" spc="114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 MT"/>
                <a:cs typeface="Arial MT"/>
              </a:rPr>
              <a:t>amplified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by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algorithm.</a:t>
            </a:r>
            <a:endParaRPr sz="10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2373A"/>
              </a:buClr>
              <a:buFont typeface="Lucida Sans Unicode"/>
              <a:buChar char="•"/>
            </a:pPr>
            <a:endParaRPr sz="1000" dirty="0">
              <a:latin typeface="Arial MT"/>
              <a:cs typeface="Arial MT"/>
            </a:endParaRPr>
          </a:p>
          <a:p>
            <a:pPr marL="427990" lvl="1" indent="-133350">
              <a:lnSpc>
                <a:spcPct val="100000"/>
              </a:lnSpc>
              <a:buFont typeface="Lucida Sans Unicode"/>
              <a:buChar char="•"/>
              <a:tabLst>
                <a:tab pos="428625" algn="l"/>
              </a:tabLst>
            </a:pPr>
            <a:r>
              <a:rPr sz="1000" spc="5" dirty="0">
                <a:solidFill>
                  <a:srgbClr val="22373A"/>
                </a:solidFill>
                <a:latin typeface="Arial MT"/>
                <a:cs typeface="Arial MT"/>
              </a:rPr>
              <a:t>But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algorithms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can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also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Arial MT"/>
                <a:cs typeface="Arial MT"/>
              </a:rPr>
              <a:t>used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Trebuchet MS"/>
                <a:cs typeface="Trebuchet MS"/>
              </a:rPr>
              <a:t>detect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systematic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bias,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endParaRPr sz="1000" dirty="0">
              <a:latin typeface="Arial MT"/>
              <a:cs typeface="Arial MT"/>
            </a:endParaRPr>
          </a:p>
          <a:p>
            <a:pPr marR="276860" algn="ctr">
              <a:lnSpc>
                <a:spcPct val="100000"/>
              </a:lnSpc>
              <a:spcBef>
                <a:spcPts val="175"/>
              </a:spcBef>
            </a:pPr>
            <a:r>
              <a:rPr sz="1000" b="1" spc="-30" dirty="0">
                <a:solidFill>
                  <a:srgbClr val="22373A"/>
                </a:solidFill>
                <a:latin typeface="Trebuchet MS"/>
                <a:cs typeface="Trebuchet MS"/>
              </a:rPr>
              <a:t>understand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it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–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therefore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help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b="1" spc="-45" dirty="0">
                <a:solidFill>
                  <a:srgbClr val="22373A"/>
                </a:solidFill>
                <a:latin typeface="Trebuchet MS"/>
                <a:cs typeface="Trebuchet MS"/>
              </a:rPr>
              <a:t>reduce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Arial MT"/>
                <a:cs typeface="Arial MT"/>
              </a:rPr>
              <a:t>it.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42/48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2245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Interpretable</a:t>
            </a:r>
            <a:r>
              <a:rPr spc="65" dirty="0"/>
              <a:t> </a:t>
            </a:r>
            <a:r>
              <a:rPr spc="-45" dirty="0"/>
              <a:t>Machine</a:t>
            </a:r>
            <a:r>
              <a:rPr spc="70" dirty="0"/>
              <a:t> </a:t>
            </a:r>
            <a:r>
              <a:rPr spc="-7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832404"/>
            <a:ext cx="3618865" cy="61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8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Key</a:t>
            </a:r>
            <a:r>
              <a:rPr sz="1100" spc="1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Arial MT"/>
                <a:cs typeface="Arial MT"/>
              </a:rPr>
              <a:t>point:</a:t>
            </a:r>
            <a:endParaRPr sz="1100" dirty="0">
              <a:latin typeface="Arial MT"/>
              <a:cs typeface="Arial MT"/>
            </a:endParaRPr>
          </a:p>
          <a:p>
            <a:pPr marL="427990" marR="5080" lvl="1" indent="-132715">
              <a:lnSpc>
                <a:spcPct val="114599"/>
              </a:lnSpc>
              <a:spcBef>
                <a:spcPts val="17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Standard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machine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learning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techniques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cannot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interpreted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easily.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42/48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2245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Interpretable</a:t>
            </a:r>
            <a:r>
              <a:rPr spc="65" dirty="0"/>
              <a:t> </a:t>
            </a:r>
            <a:r>
              <a:rPr spc="-45" dirty="0"/>
              <a:t>Machine</a:t>
            </a:r>
            <a:r>
              <a:rPr spc="70" dirty="0"/>
              <a:t> </a:t>
            </a:r>
            <a:r>
              <a:rPr spc="-7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832404"/>
            <a:ext cx="3618865" cy="85216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8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Key</a:t>
            </a:r>
            <a:r>
              <a:rPr sz="1100" spc="1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Arial MT"/>
                <a:cs typeface="Arial MT"/>
              </a:rPr>
              <a:t>point:</a:t>
            </a:r>
            <a:endParaRPr sz="1100" dirty="0">
              <a:latin typeface="Arial MT"/>
              <a:cs typeface="Arial MT"/>
            </a:endParaRPr>
          </a:p>
          <a:p>
            <a:pPr marL="427990" marR="5080" lvl="1" indent="-132715">
              <a:lnSpc>
                <a:spcPct val="114599"/>
              </a:lnSpc>
              <a:spcBef>
                <a:spcPts val="17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Standard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machine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learning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techniques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cannot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interpreted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easily.</a:t>
            </a:r>
            <a:endParaRPr sz="100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spcBef>
                <a:spcPts val="56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Users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decision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subjects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want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understand</a:t>
            </a:r>
            <a:r>
              <a:rPr sz="1100" spc="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model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42/48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2245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Interpretable</a:t>
            </a:r>
            <a:r>
              <a:rPr spc="65" dirty="0"/>
              <a:t> </a:t>
            </a:r>
            <a:r>
              <a:rPr spc="-45" dirty="0"/>
              <a:t>Machine</a:t>
            </a:r>
            <a:r>
              <a:rPr spc="70" dirty="0"/>
              <a:t> </a:t>
            </a:r>
            <a:r>
              <a:rPr spc="-7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832404"/>
            <a:ext cx="3687445" cy="17945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84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Key</a:t>
            </a:r>
            <a:r>
              <a:rPr sz="1100" spc="1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Arial MT"/>
                <a:cs typeface="Arial MT"/>
              </a:rPr>
              <a:t>point:</a:t>
            </a:r>
            <a:endParaRPr sz="1100" dirty="0">
              <a:latin typeface="Arial MT"/>
              <a:cs typeface="Arial MT"/>
            </a:endParaRPr>
          </a:p>
          <a:p>
            <a:pPr marL="427990" marR="73660" lvl="1" indent="-132715">
              <a:lnSpc>
                <a:spcPct val="114599"/>
              </a:lnSpc>
              <a:spcBef>
                <a:spcPts val="17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Standard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machine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learning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techniques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cannot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interpreted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easily.</a:t>
            </a:r>
            <a:endParaRPr sz="100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spcBef>
                <a:spcPts val="560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95" dirty="0">
                <a:solidFill>
                  <a:srgbClr val="22373A"/>
                </a:solidFill>
                <a:latin typeface="Arial MT"/>
                <a:cs typeface="Arial MT"/>
              </a:rPr>
              <a:t>Users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decision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MT"/>
                <a:cs typeface="Arial MT"/>
              </a:rPr>
              <a:t>subjects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want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Arial MT"/>
                <a:cs typeface="Arial MT"/>
              </a:rPr>
              <a:t>to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understand</a:t>
            </a:r>
            <a:r>
              <a:rPr sz="1100" spc="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model</a:t>
            </a:r>
            <a:endParaRPr sz="1100" dirty="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spcBef>
                <a:spcPts val="1789"/>
              </a:spcBef>
              <a:buFont typeface="Lucida Sans Unicode"/>
              <a:buChar char="•"/>
              <a:tabLst>
                <a:tab pos="151765" algn="l"/>
              </a:tabLst>
            </a:pPr>
            <a:r>
              <a:rPr sz="1100" spc="-35" dirty="0">
                <a:solidFill>
                  <a:srgbClr val="22373A"/>
                </a:solidFill>
                <a:latin typeface="Arial MT"/>
                <a:cs typeface="Arial MT"/>
              </a:rPr>
              <a:t>Other</a:t>
            </a:r>
            <a:r>
              <a:rPr sz="11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models/approaches</a:t>
            </a:r>
            <a:r>
              <a:rPr sz="1100" spc="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improve</a:t>
            </a:r>
            <a:r>
              <a:rPr sz="1100" spc="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MT"/>
                <a:cs typeface="Arial MT"/>
              </a:rPr>
              <a:t>interpretability:</a:t>
            </a:r>
            <a:endParaRPr sz="1100" dirty="0">
              <a:latin typeface="Arial MT"/>
              <a:cs typeface="Arial MT"/>
            </a:endParaRPr>
          </a:p>
          <a:p>
            <a:pPr marL="427990" lvl="1" indent="-133350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428625" algn="l"/>
              </a:tabLst>
            </a:pP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Random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Forests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provide</a:t>
            </a:r>
            <a:r>
              <a:rPr sz="10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feature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importance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ranking.</a:t>
            </a:r>
            <a:endParaRPr sz="1000" dirty="0">
              <a:latin typeface="Arial MT"/>
              <a:cs typeface="Arial MT"/>
            </a:endParaRPr>
          </a:p>
          <a:p>
            <a:pPr marL="427990" marR="5080" lvl="1" indent="-132715">
              <a:lnSpc>
                <a:spcPct val="114599"/>
              </a:lnSpc>
              <a:buFont typeface="Lucida Sans Unicode"/>
              <a:buChar char="•"/>
              <a:tabLst>
                <a:tab pos="428625" algn="l"/>
              </a:tabLst>
            </a:pP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LIME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related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tools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Arial MT"/>
                <a:cs typeface="Arial MT"/>
              </a:rPr>
              <a:t>can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help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interpret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any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model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(Ribeiro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et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al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2016).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43/48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9651" y="95076"/>
            <a:ext cx="1943735" cy="301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107314" indent="-139065">
              <a:lnSpc>
                <a:spcPct val="116700"/>
              </a:lnSpc>
              <a:spcBef>
                <a:spcPts val="100"/>
              </a:spcBef>
              <a:buSzPct val="122222"/>
              <a:buFont typeface="Lucida Sans Unicode"/>
              <a:buChar char="•"/>
              <a:tabLst>
                <a:tab pos="227965" algn="l"/>
              </a:tabLst>
            </a:pPr>
            <a:r>
              <a:rPr sz="900" b="1" spc="-60" dirty="0">
                <a:solidFill>
                  <a:srgbClr val="22373A"/>
                </a:solidFill>
                <a:latin typeface="Arial"/>
                <a:cs typeface="Arial"/>
              </a:rPr>
              <a:t>Econometrics</a:t>
            </a:r>
            <a:r>
              <a:rPr sz="900" b="1" spc="-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 MT"/>
                <a:cs typeface="Arial MT"/>
              </a:rPr>
              <a:t>(applied </a:t>
            </a:r>
            <a:r>
              <a:rPr sz="900" spc="-10" dirty="0">
                <a:solidFill>
                  <a:srgbClr val="22373A"/>
                </a:solidFill>
                <a:latin typeface="Arial MT"/>
                <a:cs typeface="Arial MT"/>
              </a:rPr>
              <a:t>statistical </a:t>
            </a:r>
            <a:r>
              <a:rPr sz="900" spc="-2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causal</a:t>
            </a:r>
            <a:r>
              <a:rPr sz="9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inference):</a:t>
            </a:r>
            <a:endParaRPr sz="900" dirty="0">
              <a:latin typeface="Arial MT"/>
              <a:cs typeface="Arial MT"/>
            </a:endParaRPr>
          </a:p>
          <a:p>
            <a:pPr marL="504190" marR="187325" lvl="1" indent="-132715">
              <a:lnSpc>
                <a:spcPct val="116700"/>
              </a:lnSpc>
              <a:spcBef>
                <a:spcPts val="495"/>
              </a:spcBef>
              <a:buSzPct val="111111"/>
              <a:buFont typeface="Lucida Sans Unicode"/>
              <a:buChar char="•"/>
              <a:tabLst>
                <a:tab pos="504825" algn="l"/>
              </a:tabLst>
            </a:pPr>
            <a:r>
              <a:rPr sz="900" i="1" spc="-3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900" i="1" spc="1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is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Arial MT"/>
                <a:cs typeface="Arial MT"/>
              </a:rPr>
              <a:t>one-dimensional,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-3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900" i="1" spc="1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is </a:t>
            </a:r>
            <a:r>
              <a:rPr sz="900" spc="-2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low-dimensional.</a:t>
            </a:r>
            <a:endParaRPr sz="900" dirty="0">
              <a:latin typeface="Arial MT"/>
              <a:cs typeface="Arial MT"/>
            </a:endParaRPr>
          </a:p>
          <a:p>
            <a:pPr marL="504190" lvl="1" indent="-133350">
              <a:lnSpc>
                <a:spcPct val="100000"/>
              </a:lnSpc>
              <a:spcBef>
                <a:spcPts val="180"/>
              </a:spcBef>
              <a:buSzPct val="111111"/>
              <a:buFont typeface="Lucida Sans Unicode"/>
              <a:buChar char="•"/>
              <a:tabLst>
                <a:tab pos="504825" algn="l"/>
              </a:tabLst>
            </a:pP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estimate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6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9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low-dimensional</a:t>
            </a:r>
            <a:endParaRPr sz="900" dirty="0">
              <a:latin typeface="Arial MT"/>
              <a:cs typeface="Arial MT"/>
            </a:endParaRPr>
          </a:p>
          <a:p>
            <a:pPr marL="504190">
              <a:lnSpc>
                <a:spcPct val="100000"/>
              </a:lnSpc>
              <a:spcBef>
                <a:spcPts val="185"/>
              </a:spcBef>
            </a:pPr>
            <a:r>
              <a:rPr sz="900" b="1" spc="-70" dirty="0">
                <a:solidFill>
                  <a:srgbClr val="22373A"/>
                </a:solidFill>
                <a:latin typeface="Arial"/>
                <a:cs typeface="Arial"/>
              </a:rPr>
              <a:t>causal</a:t>
            </a:r>
            <a:r>
              <a:rPr sz="900" b="1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22373A"/>
                </a:solidFill>
                <a:latin typeface="Arial"/>
                <a:cs typeface="Arial"/>
              </a:rPr>
              <a:t>parameter</a:t>
            </a:r>
            <a:r>
              <a:rPr sz="900" b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i="1" spc="15" dirty="0">
                <a:solidFill>
                  <a:srgbClr val="22373A"/>
                </a:solidFill>
                <a:latin typeface="Calibri"/>
                <a:cs typeface="Calibri"/>
              </a:rPr>
              <a:t>ρ</a:t>
            </a:r>
            <a:r>
              <a:rPr sz="900" i="1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using</a:t>
            </a:r>
            <a:endParaRPr sz="900" dirty="0">
              <a:latin typeface="Arial MT"/>
              <a:cs typeface="Arial MT"/>
            </a:endParaRPr>
          </a:p>
          <a:p>
            <a:pPr marL="724535">
              <a:lnSpc>
                <a:spcPct val="100000"/>
              </a:lnSpc>
              <a:spcBef>
                <a:spcPts val="975"/>
              </a:spcBef>
            </a:pPr>
            <a:r>
              <a:rPr sz="900" i="1" spc="-3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900" i="1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i </a:t>
            </a:r>
            <a:r>
              <a:rPr sz="900" i="1" spc="97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=</a:t>
            </a:r>
            <a:r>
              <a:rPr sz="9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i="1" spc="80" dirty="0">
                <a:solidFill>
                  <a:srgbClr val="22373A"/>
                </a:solidFill>
                <a:latin typeface="Calibri"/>
                <a:cs typeface="Calibri"/>
              </a:rPr>
              <a:t>α</a:t>
            </a:r>
            <a:r>
              <a:rPr sz="900" i="1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i </a:t>
            </a:r>
            <a:r>
              <a:rPr sz="900" i="1" spc="15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+</a:t>
            </a:r>
            <a:r>
              <a:rPr sz="9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i="1" spc="-3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900" i="1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i </a:t>
            </a:r>
            <a:r>
              <a:rPr sz="900" i="1" spc="15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 </a:t>
            </a:r>
            <a:r>
              <a:rPr sz="900" i="1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sz="900" i="1" spc="-1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900" i="1" spc="15" dirty="0">
                <a:solidFill>
                  <a:srgbClr val="22373A"/>
                </a:solidFill>
                <a:latin typeface="Calibri"/>
                <a:cs typeface="Calibri"/>
              </a:rPr>
              <a:t>ρ</a:t>
            </a:r>
            <a:r>
              <a:rPr sz="9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+</a:t>
            </a:r>
            <a:r>
              <a:rPr sz="9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i="1" spc="-90" dirty="0">
                <a:solidFill>
                  <a:srgbClr val="22373A"/>
                </a:solidFill>
                <a:latin typeface="Calibri"/>
                <a:cs typeface="Calibri"/>
              </a:rPr>
              <a:t>g</a:t>
            </a:r>
            <a:r>
              <a:rPr sz="900" i="1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i</a:t>
            </a:r>
            <a:endParaRPr sz="900" baseline="-9259" dirty="0">
              <a:latin typeface="Franklin Gothic Medium"/>
              <a:cs typeface="Franklin Gothic Medium"/>
            </a:endParaRPr>
          </a:p>
          <a:p>
            <a:pPr marL="504190" marR="106680">
              <a:lnSpc>
                <a:spcPct val="116700"/>
              </a:lnSpc>
              <a:spcBef>
                <a:spcPts val="795"/>
              </a:spcBef>
            </a:pPr>
            <a:r>
              <a:rPr sz="900" spc="-45" dirty="0">
                <a:solidFill>
                  <a:srgbClr val="22373A"/>
                </a:solidFill>
                <a:latin typeface="Arial MT"/>
                <a:cs typeface="Arial MT"/>
              </a:rPr>
              <a:t>where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15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900" i="1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indexes</a:t>
            </a:r>
            <a:r>
              <a:rPr sz="900" spc="-45" dirty="0">
                <a:solidFill>
                  <a:srgbClr val="22373A"/>
                </a:solidFill>
                <a:latin typeface="Arial MT"/>
                <a:cs typeface="Arial MT"/>
              </a:rPr>
              <a:t> over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documents,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40" dirty="0">
                <a:solidFill>
                  <a:srgbClr val="22373A"/>
                </a:solidFill>
                <a:latin typeface="Calibri"/>
                <a:cs typeface="Calibri"/>
              </a:rPr>
              <a:t>α</a:t>
            </a:r>
            <a:r>
              <a:rPr sz="900" i="1" spc="60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i</a:t>
            </a:r>
            <a:r>
              <a:rPr sz="900" i="1" spc="67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Arial MT"/>
                <a:cs typeface="Arial MT"/>
              </a:rPr>
              <a:t>includes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 MT"/>
                <a:cs typeface="Arial MT"/>
              </a:rPr>
              <a:t>control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variables</a:t>
            </a:r>
            <a:r>
              <a:rPr sz="900" spc="-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 MT"/>
                <a:cs typeface="Arial MT"/>
              </a:rPr>
              <a:t>(and 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fixed </a:t>
            </a:r>
            <a:r>
              <a:rPr sz="900" spc="-2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 MT"/>
                <a:cs typeface="Arial MT"/>
              </a:rPr>
              <a:t>effects), </a:t>
            </a:r>
            <a:r>
              <a:rPr sz="900" i="1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sz="900" i="1" spc="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is</a:t>
            </a:r>
            <a:r>
              <a:rPr sz="900" spc="-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22373A"/>
                </a:solidFill>
                <a:latin typeface="Arial MT"/>
                <a:cs typeface="Arial MT"/>
              </a:rPr>
              <a:t>dot </a:t>
            </a:r>
            <a:r>
              <a:rPr sz="900" spc="-10" dirty="0">
                <a:solidFill>
                  <a:srgbClr val="22373A"/>
                </a:solidFill>
                <a:latin typeface="Arial MT"/>
                <a:cs typeface="Arial MT"/>
              </a:rPr>
              <a:t>product, </a:t>
            </a:r>
            <a:r>
              <a:rPr sz="900" spc="-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9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-45" dirty="0">
                <a:solidFill>
                  <a:srgbClr val="22373A"/>
                </a:solidFill>
                <a:latin typeface="Calibri"/>
                <a:cs typeface="Calibri"/>
              </a:rPr>
              <a:t>g</a:t>
            </a:r>
            <a:r>
              <a:rPr sz="900" i="1" spc="-67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i</a:t>
            </a:r>
            <a:r>
              <a:rPr sz="900" i="1" spc="82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is</a:t>
            </a:r>
            <a:r>
              <a:rPr sz="9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9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error</a:t>
            </a:r>
            <a:r>
              <a:rPr sz="9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residual.</a:t>
            </a:r>
            <a:endParaRPr sz="900" dirty="0">
              <a:latin typeface="Arial MT"/>
              <a:cs typeface="Arial MT"/>
            </a:endParaRPr>
          </a:p>
          <a:p>
            <a:pPr marL="504190" marR="104775" lvl="1" indent="-132715">
              <a:lnSpc>
                <a:spcPct val="116700"/>
              </a:lnSpc>
              <a:buSzPct val="111111"/>
              <a:buFont typeface="Lucida Sans Unicode"/>
              <a:buChar char="•"/>
              <a:tabLst>
                <a:tab pos="504825" algn="l"/>
              </a:tabLst>
            </a:pPr>
            <a:r>
              <a:rPr sz="900" i="1" spc="15" dirty="0">
                <a:solidFill>
                  <a:srgbClr val="22373A"/>
                </a:solidFill>
                <a:latin typeface="Calibri"/>
                <a:cs typeface="Calibri"/>
              </a:rPr>
              <a:t>ρ 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gives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6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 MT"/>
                <a:cs typeface="Arial MT"/>
              </a:rPr>
              <a:t>prediction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how </a:t>
            </a:r>
            <a:r>
              <a:rPr sz="900" spc="-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outcome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-3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900" i="1" spc="1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would</a:t>
            </a:r>
            <a:r>
              <a:rPr sz="9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change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Arial MT"/>
                <a:cs typeface="Arial MT"/>
              </a:rPr>
              <a:t>if </a:t>
            </a:r>
            <a:r>
              <a:rPr sz="900" spc="-2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Arial MT"/>
                <a:cs typeface="Arial MT"/>
              </a:rPr>
              <a:t>treatment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variable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-3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900" i="1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22373A"/>
                </a:solidFill>
                <a:latin typeface="Arial MT"/>
                <a:cs typeface="Arial MT"/>
              </a:rPr>
              <a:t>were 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b="1" spc="-75" dirty="0">
                <a:solidFill>
                  <a:srgbClr val="22373A"/>
                </a:solidFill>
                <a:latin typeface="Arial"/>
                <a:cs typeface="Arial"/>
              </a:rPr>
              <a:t>exogenously</a:t>
            </a:r>
            <a:r>
              <a:rPr sz="9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22373A"/>
                </a:solidFill>
                <a:latin typeface="Arial"/>
                <a:cs typeface="Arial"/>
              </a:rPr>
              <a:t>shifted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.</a:t>
            </a:r>
            <a:endParaRPr sz="900" dirty="0">
              <a:latin typeface="Arial MT"/>
              <a:cs typeface="Arial MT"/>
            </a:endParaRPr>
          </a:p>
          <a:p>
            <a:pPr marL="504190" lvl="1" indent="-133350">
              <a:lnSpc>
                <a:spcPct val="100000"/>
              </a:lnSpc>
              <a:spcBef>
                <a:spcPts val="180"/>
              </a:spcBef>
              <a:buSzPct val="111111"/>
              <a:buFont typeface="Lucida Sans Unicode"/>
              <a:buChar char="•"/>
              <a:tabLst>
                <a:tab pos="504825" algn="l"/>
              </a:tabLst>
            </a:pPr>
            <a:r>
              <a:rPr sz="900" spc="-35" dirty="0">
                <a:solidFill>
                  <a:srgbClr val="22373A"/>
                </a:solidFill>
                <a:latin typeface="Arial MT"/>
                <a:cs typeface="Arial MT"/>
              </a:rPr>
              <a:t>useful</a:t>
            </a:r>
            <a:r>
              <a:rPr sz="9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 MT"/>
                <a:cs typeface="Arial MT"/>
              </a:rPr>
              <a:t>for</a:t>
            </a:r>
            <a:r>
              <a:rPr sz="9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Arial MT"/>
                <a:cs typeface="Arial MT"/>
              </a:rPr>
              <a:t>policy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evaluation.</a:t>
            </a:r>
            <a:endParaRPr sz="9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429840" y="115679"/>
            <a:ext cx="1049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5"/>
              </a:spcBef>
              <a:buSzPct val="122222"/>
              <a:buFont typeface="Lucida Sans Unicode"/>
              <a:buChar char="•"/>
              <a:tabLst>
                <a:tab pos="151765" algn="l"/>
              </a:tabLst>
            </a:pPr>
            <a:r>
              <a:rPr sz="900" b="1" spc="-40" dirty="0">
                <a:solidFill>
                  <a:srgbClr val="22373A"/>
                </a:solidFill>
                <a:latin typeface="Arial"/>
                <a:cs typeface="Arial"/>
              </a:rPr>
              <a:t>Machine</a:t>
            </a:r>
            <a:r>
              <a:rPr sz="900" b="1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22373A"/>
                </a:solidFill>
                <a:latin typeface="Arial"/>
                <a:cs typeface="Arial"/>
              </a:rPr>
              <a:t>learning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: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2948" y="338996"/>
            <a:ext cx="15201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SzPct val="111111"/>
              <a:buFont typeface="Lucida Sans Unicode"/>
              <a:buChar char="•"/>
              <a:tabLst>
                <a:tab pos="145415" algn="l"/>
              </a:tabLst>
            </a:pPr>
            <a:r>
              <a:rPr sz="900" b="1" i="1" spc="-75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900" b="1" i="1" spc="1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22373A"/>
                </a:solidFill>
                <a:latin typeface="Arial MT"/>
                <a:cs typeface="Arial MT"/>
              </a:rPr>
              <a:t>can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Arial MT"/>
                <a:cs typeface="Arial MT"/>
              </a:rPr>
              <a:t>multi-dimensional,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2040" y="667299"/>
            <a:ext cx="13404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-7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900" b="1" i="1" spc="1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22373A"/>
                </a:solidFill>
                <a:latin typeface="Arial MT"/>
                <a:cs typeface="Arial MT"/>
              </a:rPr>
              <a:t>can</a:t>
            </a:r>
            <a:r>
              <a:rPr sz="9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be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high-dimensional.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2948" y="952490"/>
            <a:ext cx="13417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SzPct val="111111"/>
              <a:buFont typeface="Lucida Sans Unicode"/>
              <a:buChar char="•"/>
              <a:tabLst>
                <a:tab pos="145415" algn="l"/>
              </a:tabLst>
            </a:pPr>
            <a:r>
              <a:rPr sz="900" spc="-35" dirty="0">
                <a:solidFill>
                  <a:srgbClr val="22373A"/>
                </a:solidFill>
                <a:latin typeface="Arial MT"/>
                <a:cs typeface="Arial MT"/>
              </a:rPr>
              <a:t>learn</a:t>
            </a:r>
            <a:r>
              <a:rPr sz="9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6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9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high-dimensional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2040" y="1280793"/>
            <a:ext cx="131254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vector </a:t>
            </a:r>
            <a:r>
              <a:rPr sz="900" spc="-10" dirty="0">
                <a:solidFill>
                  <a:srgbClr val="22373A"/>
                </a:solidFill>
                <a:latin typeface="Arial MT"/>
                <a:cs typeface="Arial MT"/>
              </a:rPr>
              <a:t>of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parameters</a:t>
            </a:r>
            <a:r>
              <a:rPr sz="900" spc="-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-7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900" i="1" spc="-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Arial MT"/>
                <a:cs typeface="Arial MT"/>
              </a:rPr>
              <a:t>to </a:t>
            </a:r>
            <a:r>
              <a:rPr sz="900" spc="2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approximate </a:t>
            </a:r>
            <a:r>
              <a:rPr sz="900" spc="-6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Arial MT"/>
                <a:cs typeface="Arial MT"/>
              </a:rPr>
              <a:t>(potentially </a:t>
            </a:r>
            <a:r>
              <a:rPr sz="900" spc="-2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 MT"/>
                <a:cs typeface="Arial MT"/>
              </a:rPr>
              <a:t>non-linear)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Arial MT"/>
                <a:cs typeface="Arial MT"/>
              </a:rPr>
              <a:t>function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9657" y="2042294"/>
            <a:ext cx="6483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900" i="1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i </a:t>
            </a:r>
            <a:r>
              <a:rPr sz="900" i="1" spc="97" baseline="-9259" dirty="0">
                <a:solidFill>
                  <a:srgbClr val="22373A"/>
                </a:solidFill>
                <a:latin typeface="Franklin Gothic Medium"/>
                <a:cs typeface="Franklin Gothic Medium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=</a:t>
            </a:r>
            <a:r>
              <a:rPr sz="9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i="1" spc="-15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900" spc="65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900" b="1" i="1" spc="-7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900" b="1" i="1" spc="-1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;</a:t>
            </a:r>
            <a:r>
              <a:rPr sz="900" spc="-1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900" spc="65" dirty="0">
                <a:solidFill>
                  <a:srgbClr val="22373A"/>
                </a:solidFill>
                <a:latin typeface="Lucida Sans Unicode"/>
                <a:cs typeface="Lucida Sans Unicode"/>
              </a:rPr>
              <a:t>)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2040" y="2237822"/>
            <a:ext cx="103949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spc="20" dirty="0">
                <a:solidFill>
                  <a:srgbClr val="22373A"/>
                </a:solidFill>
                <a:latin typeface="Arial MT"/>
                <a:cs typeface="Arial MT"/>
              </a:rPr>
              <a:t>that</a:t>
            </a:r>
            <a:r>
              <a:rPr sz="9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predicts</a:t>
            </a:r>
            <a:r>
              <a:rPr sz="9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-3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900" i="1" spc="1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given </a:t>
            </a:r>
            <a:r>
              <a:rPr sz="900" spc="-2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22373A"/>
                </a:solidFill>
                <a:latin typeface="Arial MT"/>
                <a:cs typeface="Arial MT"/>
              </a:rPr>
              <a:t>cov</a:t>
            </a:r>
            <a:r>
              <a:rPr sz="900" spc="-75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riates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b="1" i="1" spc="-7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900" b="1" i="1" spc="-1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Arial MT"/>
                <a:cs typeface="Arial MT"/>
              </a:rPr>
              <a:t>.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5213" y="3181856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43/48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0" name="object 21"/>
          <p:cNvSpPr txBox="1"/>
          <p:nvPr/>
        </p:nvSpPr>
        <p:spPr>
          <a:xfrm>
            <a:off x="2842040" y="2688756"/>
            <a:ext cx="11537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b="1" i="1" spc="-7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900" b="1" i="1" spc="-1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Arial MT"/>
                <a:cs typeface="Arial MT"/>
              </a:rPr>
              <a:t>,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w</a:t>
            </a:r>
            <a:r>
              <a:rPr sz="900" spc="-95" dirty="0">
                <a:solidFill>
                  <a:srgbClr val="22373A"/>
                </a:solidFill>
                <a:latin typeface="Arial MT"/>
                <a:cs typeface="Arial MT"/>
              </a:rPr>
              <a:t>e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could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p</a:t>
            </a:r>
            <a:r>
              <a:rPr sz="900" spc="-10" dirty="0">
                <a:solidFill>
                  <a:srgbClr val="22373A"/>
                </a:solidFill>
                <a:latin typeface="Arial MT"/>
                <a:cs typeface="Arial MT"/>
              </a:rPr>
              <a:t>redict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 MT"/>
                <a:cs typeface="Arial MT"/>
              </a:rPr>
              <a:t>the  </a:t>
            </a:r>
            <a:r>
              <a:rPr sz="900" spc="-45" dirty="0">
                <a:solidFill>
                  <a:srgbClr val="22373A"/>
                </a:solidFill>
                <a:latin typeface="Arial MT"/>
                <a:cs typeface="Arial MT"/>
              </a:rPr>
              <a:t>associated</a:t>
            </a:r>
            <a:r>
              <a:rPr sz="9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-16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9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ˆ</a:t>
            </a:r>
            <a:r>
              <a:rPr sz="900" spc="-160" dirty="0">
                <a:solidFill>
                  <a:srgbClr val="22373A"/>
                </a:solidFill>
                <a:latin typeface="Arial MT"/>
                <a:cs typeface="Arial MT"/>
              </a:rPr>
              <a:t>.</a:t>
            </a:r>
            <a:endParaRPr sz="9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429840" y="115679"/>
            <a:ext cx="1049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5"/>
              </a:spcBef>
              <a:buSzPct val="122222"/>
              <a:buFont typeface="Lucida Sans Unicode"/>
              <a:buChar char="•"/>
              <a:tabLst>
                <a:tab pos="151765" algn="l"/>
              </a:tabLst>
            </a:pPr>
            <a:r>
              <a:rPr sz="900" b="1" spc="-40" dirty="0">
                <a:solidFill>
                  <a:srgbClr val="22373A"/>
                </a:solidFill>
                <a:latin typeface="Arial"/>
                <a:cs typeface="Arial"/>
              </a:rPr>
              <a:t>Machine</a:t>
            </a:r>
            <a:r>
              <a:rPr sz="900" b="1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22373A"/>
                </a:solidFill>
                <a:latin typeface="Arial"/>
                <a:cs typeface="Arial"/>
              </a:rPr>
              <a:t>learning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: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33650" y="434975"/>
            <a:ext cx="14890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SzPct val="111111"/>
              <a:buFont typeface="Lucida Sans Unicode"/>
              <a:buChar char="•"/>
              <a:tabLst>
                <a:tab pos="145415" algn="l"/>
              </a:tabLst>
            </a:pPr>
            <a:r>
              <a:rPr sz="900" spc="5" dirty="0">
                <a:solidFill>
                  <a:srgbClr val="22373A"/>
                </a:solidFill>
                <a:latin typeface="Arial MT"/>
                <a:cs typeface="Arial MT"/>
              </a:rPr>
              <a:t>but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i="1" spc="30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900" spc="30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900" i="1" spc="30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sz="900" spc="30" dirty="0">
                <a:solidFill>
                  <a:srgbClr val="22373A"/>
                </a:solidFill>
                <a:latin typeface="Lucida Sans Unicode"/>
                <a:cs typeface="Lucida Sans Unicode"/>
              </a:rPr>
              <a:t>)</a:t>
            </a:r>
            <a:r>
              <a:rPr sz="9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65" dirty="0">
                <a:solidFill>
                  <a:srgbClr val="22373A"/>
                </a:solidFill>
                <a:latin typeface="Arial MT"/>
                <a:cs typeface="Arial MT"/>
              </a:rPr>
              <a:t>does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22373A"/>
                </a:solidFill>
                <a:latin typeface="Arial MT"/>
                <a:cs typeface="Arial MT"/>
              </a:rPr>
              <a:t>not</a:t>
            </a:r>
            <a:r>
              <a:rPr sz="9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provide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6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25213" y="3181856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43/48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2652492" y="742963"/>
            <a:ext cx="13373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i="1" spc="-20" dirty="0">
                <a:solidFill>
                  <a:srgbClr val="22373A"/>
                </a:solidFill>
                <a:latin typeface="Arial"/>
                <a:cs typeface="Arial"/>
              </a:rPr>
              <a:t>counterfactual</a:t>
            </a:r>
            <a:r>
              <a:rPr sz="900" i="1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solidFill>
                  <a:srgbClr val="22373A"/>
                </a:solidFill>
                <a:latin typeface="Arial"/>
                <a:cs typeface="Arial"/>
              </a:rPr>
              <a:t>prediction</a:t>
            </a:r>
            <a:r>
              <a:rPr sz="900" i="1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– </a:t>
            </a:r>
            <a:r>
              <a:rPr sz="900" spc="-2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Arial MT"/>
                <a:cs typeface="Arial MT"/>
              </a:rPr>
              <a:t>that 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is,</a:t>
            </a:r>
            <a:r>
              <a:rPr sz="900" spc="-2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Arial MT"/>
                <a:cs typeface="Arial MT"/>
              </a:rPr>
              <a:t>how</a:t>
            </a:r>
            <a:r>
              <a:rPr sz="900" spc="-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Arial MT"/>
                <a:cs typeface="Arial MT"/>
              </a:rPr>
              <a:t>the </a:t>
            </a:r>
            <a:r>
              <a:rPr sz="900" spc="-30" dirty="0">
                <a:solidFill>
                  <a:srgbClr val="22373A"/>
                </a:solidFill>
                <a:latin typeface="Arial MT"/>
                <a:cs typeface="Arial MT"/>
              </a:rPr>
              <a:t>outcome 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w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ould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chang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e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Arial MT"/>
                <a:cs typeface="Arial MT"/>
              </a:rPr>
              <a:t>if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b="1" i="1" spc="-7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900" b="1" i="1" spc="-1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 MT"/>
                <a:cs typeface="Arial MT"/>
              </a:rPr>
              <a:t>’s</a:t>
            </a:r>
            <a:r>
              <a:rPr sz="9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Arial MT"/>
                <a:cs typeface="Arial MT"/>
              </a:rPr>
              <a:t>were  </a:t>
            </a:r>
            <a:r>
              <a:rPr sz="900" spc="-50" dirty="0">
                <a:solidFill>
                  <a:srgbClr val="22373A"/>
                </a:solidFill>
                <a:latin typeface="Arial MT"/>
                <a:cs typeface="Arial MT"/>
              </a:rPr>
              <a:t>exogenously</a:t>
            </a:r>
            <a:r>
              <a:rPr sz="9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Arial MT"/>
                <a:cs typeface="Arial MT"/>
              </a:rPr>
              <a:t>shifted.</a:t>
            </a:r>
            <a:endParaRPr sz="9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44/48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770" y="76349"/>
            <a:ext cx="3649345" cy="73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5" dirty="0">
                <a:latin typeface="Tahoma"/>
                <a:cs typeface="Tahoma"/>
              </a:rPr>
              <a:t>Objectives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 dirty="0">
              <a:latin typeface="Tahoma"/>
              <a:cs typeface="Tahoma"/>
            </a:endParaRPr>
          </a:p>
          <a:p>
            <a:pPr marL="337820">
              <a:lnSpc>
                <a:spcPct val="100000"/>
              </a:lnSpc>
              <a:spcBef>
                <a:spcPts val="994"/>
              </a:spcBef>
            </a:pP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1.</a:t>
            </a:r>
            <a:r>
              <a:rPr sz="1100" spc="2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b="1" spc="15" dirty="0">
                <a:solidFill>
                  <a:srgbClr val="22373A"/>
                </a:solidFill>
                <a:latin typeface="Arial"/>
                <a:cs typeface="Arial"/>
              </a:rPr>
              <a:t>What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policy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problem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100" b="1" spc="10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research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question?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44/48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7613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5" y="569910"/>
            <a:ext cx="3492500" cy="9975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455"/>
              </a:spcBef>
              <a:buFont typeface="Arial MT"/>
              <a:buAutoNum type="arabicPeriod"/>
              <a:tabLst>
                <a:tab pos="189230" algn="l"/>
              </a:tabLst>
            </a:pPr>
            <a:r>
              <a:rPr sz="1100" b="1" spc="15" dirty="0">
                <a:solidFill>
                  <a:srgbClr val="22373A"/>
                </a:solidFill>
                <a:latin typeface="Arial"/>
                <a:cs typeface="Arial"/>
              </a:rPr>
              <a:t>What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policy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problem</a:t>
            </a:r>
            <a:r>
              <a:rPr sz="1100" b="1" spc="10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100" b="1" spc="10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research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question?</a:t>
            </a:r>
            <a:endParaRPr sz="1100" dirty="0">
              <a:latin typeface="Arial"/>
              <a:cs typeface="Arial"/>
            </a:endParaRPr>
          </a:p>
          <a:p>
            <a:pPr marL="188595" indent="-17653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189230" algn="l"/>
              </a:tabLst>
            </a:pP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Corpus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</a:rPr>
              <a:t>Data:</a:t>
            </a:r>
            <a:endParaRPr sz="11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350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obtain,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clean,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preprocess,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Arial MT"/>
                <a:cs typeface="Arial MT"/>
              </a:rPr>
              <a:t>link.</a:t>
            </a:r>
            <a:endParaRPr sz="1000" dirty="0">
              <a:latin typeface="Arial MT"/>
              <a:cs typeface="Arial MT"/>
            </a:endParaRPr>
          </a:p>
          <a:p>
            <a:pPr marL="466090" marR="5080" lvl="1" indent="-132715">
              <a:lnSpc>
                <a:spcPct val="114599"/>
              </a:lnSpc>
              <a:buFont typeface="Lucida Sans Unicode"/>
              <a:buChar char="•"/>
              <a:tabLst>
                <a:tab pos="466725" algn="l"/>
              </a:tabLst>
            </a:pP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Produce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descriptive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visuals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statistics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on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2373A"/>
                </a:solidFill>
                <a:latin typeface="Arial MT"/>
                <a:cs typeface="Arial MT"/>
              </a:rPr>
              <a:t>text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metadata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44/48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7613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5" y="569910"/>
            <a:ext cx="3492500" cy="17589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455"/>
              </a:spcBef>
              <a:buFont typeface="Arial MT"/>
              <a:buAutoNum type="arabicPeriod"/>
              <a:tabLst>
                <a:tab pos="189230" algn="l"/>
              </a:tabLst>
            </a:pPr>
            <a:r>
              <a:rPr sz="1100" b="1" spc="15" dirty="0">
                <a:solidFill>
                  <a:srgbClr val="22373A"/>
                </a:solidFill>
                <a:latin typeface="Arial"/>
                <a:cs typeface="Arial"/>
              </a:rPr>
              <a:t>What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policy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problem</a:t>
            </a:r>
            <a:r>
              <a:rPr sz="1100" b="1" spc="10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100" b="1" spc="10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research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question?</a:t>
            </a:r>
            <a:endParaRPr sz="1100" dirty="0">
              <a:latin typeface="Arial"/>
              <a:cs typeface="Arial"/>
            </a:endParaRPr>
          </a:p>
          <a:p>
            <a:pPr marL="188595" indent="-17653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189230" algn="l"/>
              </a:tabLst>
            </a:pP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Corpus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</a:rPr>
              <a:t>Data:</a:t>
            </a:r>
            <a:endParaRPr sz="11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350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obtain,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clean,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preprocess,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Arial MT"/>
                <a:cs typeface="Arial MT"/>
              </a:rPr>
              <a:t>link.</a:t>
            </a:r>
            <a:endParaRPr sz="1000" dirty="0">
              <a:latin typeface="Arial MT"/>
              <a:cs typeface="Arial MT"/>
            </a:endParaRPr>
          </a:p>
          <a:p>
            <a:pPr marL="466090" marR="5080" lvl="1" indent="-132715">
              <a:lnSpc>
                <a:spcPct val="114599"/>
              </a:lnSpc>
              <a:buFont typeface="Lucida Sans Unicode"/>
              <a:buChar char="•"/>
              <a:tabLst>
                <a:tab pos="466725" algn="l"/>
              </a:tabLst>
            </a:pP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Produce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descriptive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visuals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statistics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on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2373A"/>
                </a:solidFill>
                <a:latin typeface="Arial MT"/>
                <a:cs typeface="Arial MT"/>
              </a:rPr>
              <a:t>text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metadata</a:t>
            </a:r>
            <a:endParaRPr sz="1000" dirty="0">
              <a:latin typeface="Arial MT"/>
              <a:cs typeface="Arial MT"/>
            </a:endParaRPr>
          </a:p>
          <a:p>
            <a:pPr marL="188595" indent="-17653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189230" algn="l"/>
              </a:tabLst>
            </a:pP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Machine</a:t>
            </a:r>
            <a:r>
              <a:rPr sz="1100" spc="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learning:</a:t>
            </a:r>
            <a:endParaRPr sz="11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Select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model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Arial MT"/>
                <a:cs typeface="Arial MT"/>
              </a:rPr>
              <a:t>train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Arial MT"/>
                <a:cs typeface="Arial MT"/>
              </a:rPr>
              <a:t>it.</a:t>
            </a:r>
            <a:endParaRPr sz="10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175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Fine-tune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hyperparameters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out-of-sample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Arial MT"/>
                <a:cs typeface="Arial MT"/>
              </a:rPr>
              <a:t>fit.</a:t>
            </a:r>
            <a:endParaRPr sz="10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175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Interpret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predictions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using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model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explanation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methods.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81603"/>
            <a:ext cx="3888183" cy="1491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294" y="2417621"/>
            <a:ext cx="1492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Source:</a:t>
            </a:r>
            <a:r>
              <a:rPr sz="8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1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Tahoma"/>
                <a:cs typeface="Tahoma"/>
              </a:rPr>
              <a:t>Sentencing</a:t>
            </a:r>
            <a:r>
              <a:rPr sz="8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2373A"/>
                </a:solidFill>
                <a:latin typeface="Tahoma"/>
                <a:cs typeface="Tahoma"/>
              </a:rPr>
              <a:t>Project.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5213" y="3190662"/>
            <a:ext cx="294640" cy="15049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0" dirty="0">
                <a:solidFill>
                  <a:srgbClr val="22373A"/>
                </a:solidFill>
                <a:latin typeface="Tahoma"/>
                <a:cs typeface="Tahoma"/>
              </a:rPr>
              <a:t>44/48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7613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5" y="569910"/>
            <a:ext cx="3492500" cy="23463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455"/>
              </a:spcBef>
              <a:buFont typeface="Arial MT"/>
              <a:buAutoNum type="arabicPeriod"/>
              <a:tabLst>
                <a:tab pos="189230" algn="l"/>
              </a:tabLst>
            </a:pPr>
            <a:r>
              <a:rPr sz="1100" b="1" spc="15" dirty="0">
                <a:solidFill>
                  <a:srgbClr val="22373A"/>
                </a:solidFill>
                <a:latin typeface="Arial"/>
                <a:cs typeface="Arial"/>
              </a:rPr>
              <a:t>What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policy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problem</a:t>
            </a:r>
            <a:r>
              <a:rPr sz="1100" b="1" spc="10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100" b="1" spc="10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research</a:t>
            </a:r>
            <a:r>
              <a:rPr sz="1100" b="1" spc="10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question?</a:t>
            </a:r>
            <a:endParaRPr sz="1100" dirty="0">
              <a:latin typeface="Arial"/>
              <a:cs typeface="Arial"/>
            </a:endParaRPr>
          </a:p>
          <a:p>
            <a:pPr marL="188595" indent="-17653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189230" algn="l"/>
              </a:tabLst>
            </a:pPr>
            <a:r>
              <a:rPr sz="1100" spc="-80" dirty="0">
                <a:solidFill>
                  <a:srgbClr val="22373A"/>
                </a:solidFill>
                <a:latin typeface="Arial MT"/>
                <a:cs typeface="Arial MT"/>
              </a:rPr>
              <a:t>Corpus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100" spc="3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Arial MT"/>
                <a:cs typeface="Arial MT"/>
              </a:rPr>
              <a:t>Data:</a:t>
            </a:r>
            <a:endParaRPr sz="11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350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obtain,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clean,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Arial MT"/>
                <a:cs typeface="Arial MT"/>
              </a:rPr>
              <a:t>preprocess,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Arial MT"/>
                <a:cs typeface="Arial MT"/>
              </a:rPr>
              <a:t>link.</a:t>
            </a:r>
            <a:endParaRPr sz="1000" dirty="0">
              <a:latin typeface="Arial MT"/>
              <a:cs typeface="Arial MT"/>
            </a:endParaRPr>
          </a:p>
          <a:p>
            <a:pPr marL="466090" marR="5080" lvl="1" indent="-132715">
              <a:lnSpc>
                <a:spcPct val="114599"/>
              </a:lnSpc>
              <a:buFont typeface="Lucida Sans Unicode"/>
              <a:buChar char="•"/>
              <a:tabLst>
                <a:tab pos="466725" algn="l"/>
              </a:tabLst>
            </a:pP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Produce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descriptive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visuals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6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statistics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on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2373A"/>
                </a:solidFill>
                <a:latin typeface="Arial MT"/>
                <a:cs typeface="Arial MT"/>
              </a:rPr>
              <a:t>text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 </a:t>
            </a:r>
            <a:r>
              <a:rPr sz="1000" spc="-26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metadata</a:t>
            </a:r>
            <a:endParaRPr sz="1000" dirty="0">
              <a:latin typeface="Arial MT"/>
              <a:cs typeface="Arial MT"/>
            </a:endParaRPr>
          </a:p>
          <a:p>
            <a:pPr marL="188595" indent="-17653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189230" algn="l"/>
              </a:tabLst>
            </a:pPr>
            <a:r>
              <a:rPr sz="1100" spc="-60" dirty="0">
                <a:solidFill>
                  <a:srgbClr val="22373A"/>
                </a:solidFill>
                <a:latin typeface="Arial MT"/>
                <a:cs typeface="Arial MT"/>
              </a:rPr>
              <a:t>Machine</a:t>
            </a:r>
            <a:r>
              <a:rPr sz="1100" spc="3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Arial MT"/>
                <a:cs typeface="Arial MT"/>
              </a:rPr>
              <a:t>learning:</a:t>
            </a:r>
            <a:endParaRPr sz="11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355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Select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Arial MT"/>
                <a:cs typeface="Arial MT"/>
              </a:rPr>
              <a:t>a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model</a:t>
            </a:r>
            <a:r>
              <a:rPr sz="1000" spc="4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and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Arial MT"/>
                <a:cs typeface="Arial MT"/>
              </a:rPr>
              <a:t>train</a:t>
            </a:r>
            <a:r>
              <a:rPr sz="1000" spc="4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Arial MT"/>
                <a:cs typeface="Arial MT"/>
              </a:rPr>
              <a:t>it.</a:t>
            </a:r>
            <a:endParaRPr sz="10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175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Fine-tune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hyperparameters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Arial MT"/>
                <a:cs typeface="Arial MT"/>
              </a:rPr>
              <a:t>for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out-of-sample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Arial MT"/>
                <a:cs typeface="Arial MT"/>
              </a:rPr>
              <a:t>fit.</a:t>
            </a:r>
            <a:endParaRPr sz="10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175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Interpret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predictions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Arial MT"/>
                <a:cs typeface="Arial MT"/>
              </a:rPr>
              <a:t>using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model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 MT"/>
                <a:cs typeface="Arial MT"/>
              </a:rPr>
              <a:t>explanation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methods.</a:t>
            </a:r>
            <a:endParaRPr sz="1000" dirty="0">
              <a:latin typeface="Arial MT"/>
              <a:cs typeface="Arial MT"/>
            </a:endParaRPr>
          </a:p>
          <a:p>
            <a:pPr marL="188595" indent="-17653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189230" algn="l"/>
              </a:tabLst>
            </a:pPr>
            <a:r>
              <a:rPr sz="1100" spc="-40" dirty="0">
                <a:solidFill>
                  <a:srgbClr val="22373A"/>
                </a:solidFill>
                <a:latin typeface="Arial MT"/>
                <a:cs typeface="Arial MT"/>
              </a:rPr>
              <a:t>Empirical</a:t>
            </a:r>
            <a:r>
              <a:rPr sz="1100" spc="1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Arial MT"/>
                <a:cs typeface="Arial MT"/>
              </a:rPr>
              <a:t>analysis</a:t>
            </a:r>
            <a:endParaRPr sz="11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350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spc="-50" dirty="0">
                <a:solidFill>
                  <a:srgbClr val="22373A"/>
                </a:solidFill>
                <a:latin typeface="Arial MT"/>
                <a:cs typeface="Arial MT"/>
              </a:rPr>
              <a:t>Produce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statistics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 MT"/>
                <a:cs typeface="Arial MT"/>
              </a:rPr>
              <a:t>or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predictions</a:t>
            </a:r>
            <a:r>
              <a:rPr sz="1000" spc="55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2373A"/>
                </a:solidFill>
                <a:latin typeface="Arial MT"/>
                <a:cs typeface="Arial MT"/>
              </a:rPr>
              <a:t>with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the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Arial MT"/>
                <a:cs typeface="Arial MT"/>
              </a:rPr>
              <a:t>trained</a:t>
            </a:r>
            <a:r>
              <a:rPr sz="1000" spc="50" dirty="0">
                <a:solidFill>
                  <a:srgbClr val="22373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 MT"/>
                <a:cs typeface="Arial MT"/>
              </a:rPr>
              <a:t>model.</a:t>
            </a:r>
            <a:endParaRPr sz="1000" dirty="0">
              <a:latin typeface="Arial MT"/>
              <a:cs typeface="Arial MT"/>
            </a:endParaRPr>
          </a:p>
          <a:p>
            <a:pPr marL="466090" lvl="1" indent="-133350">
              <a:lnSpc>
                <a:spcPct val="100000"/>
              </a:lnSpc>
              <a:spcBef>
                <a:spcPts val="175"/>
              </a:spcBef>
              <a:buFont typeface="Lucida Sans Unicode"/>
              <a:buChar char="•"/>
              <a:tabLst>
                <a:tab pos="466725" algn="l"/>
              </a:tabLst>
            </a:pPr>
            <a:r>
              <a:rPr sz="1000" b="1" spc="-15" dirty="0">
                <a:solidFill>
                  <a:srgbClr val="22373A"/>
                </a:solidFill>
                <a:latin typeface="Trebuchet MS"/>
                <a:cs typeface="Trebuchet MS"/>
              </a:rPr>
              <a:t>Solve</a:t>
            </a:r>
            <a:r>
              <a:rPr sz="1000" b="1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b="1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40" dirty="0">
                <a:solidFill>
                  <a:srgbClr val="22373A"/>
                </a:solidFill>
                <a:latin typeface="Trebuchet MS"/>
                <a:cs typeface="Trebuchet MS"/>
              </a:rPr>
              <a:t>problem</a:t>
            </a:r>
            <a:r>
              <a:rPr sz="1000" b="1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155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1000" b="1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25" dirty="0">
                <a:solidFill>
                  <a:srgbClr val="22373A"/>
                </a:solidFill>
                <a:latin typeface="Trebuchet MS"/>
                <a:cs typeface="Trebuchet MS"/>
              </a:rPr>
              <a:t>Answer</a:t>
            </a:r>
            <a:r>
              <a:rPr sz="1000" b="1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b="1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45" dirty="0">
                <a:solidFill>
                  <a:srgbClr val="22373A"/>
                </a:solidFill>
                <a:latin typeface="Trebuchet MS"/>
                <a:cs typeface="Trebuchet MS"/>
              </a:rPr>
              <a:t>research</a:t>
            </a:r>
            <a:r>
              <a:rPr sz="1000" b="1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22373A"/>
                </a:solidFill>
                <a:latin typeface="Trebuchet MS"/>
                <a:cs typeface="Trebuchet MS"/>
              </a:rPr>
              <a:t>question.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Landscape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37" y="1004295"/>
            <a:ext cx="3684846" cy="167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6207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B9E64B-B56C-4078-9F6B-1CDD361F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0E94566-3D96-4D20-B534-F14A78D49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32" y="1125299"/>
            <a:ext cx="619482" cy="49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1403F4-FDDC-4C0F-8D90-7EF3B533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74" y="1125299"/>
            <a:ext cx="736301" cy="504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FF5839-AA9D-40DD-AFB2-721A6BA5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726" y="1082080"/>
            <a:ext cx="1332606" cy="648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0D7B486-61DF-45CA-8733-78C230ECF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45" y="1932067"/>
            <a:ext cx="840069" cy="518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D5025FB-823D-4A58-A3D6-860F03622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826" y="1932067"/>
            <a:ext cx="601474" cy="621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657FB96-E113-4299-8CAD-83C094F1D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801" y="1997836"/>
            <a:ext cx="947287" cy="5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815975"/>
            <a:ext cx="3005206" cy="15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3477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431A3-0AE1-4368-9D17-FE004B2E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87" y="649429"/>
            <a:ext cx="3428762" cy="417668"/>
          </a:xfrm>
        </p:spPr>
        <p:txBody>
          <a:bodyPr/>
          <a:lstStyle/>
          <a:p>
            <a:r>
              <a:rPr lang="en-US" dirty="0"/>
              <a:t>Stages in Big Data Analytics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F3C18B5-A27B-4CEB-95D9-CCD66E82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29" y="1391821"/>
            <a:ext cx="749474" cy="244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EA83B87-0E80-4478-9DED-0F636A210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64" y="1876814"/>
            <a:ext cx="705922" cy="27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CC7F6F0-6DF2-43FC-B222-9E16E4B67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676" y="2418589"/>
            <a:ext cx="728077" cy="230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770A589-D02E-436C-B9C8-E4D8EB47D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33" y="2288930"/>
            <a:ext cx="770632" cy="259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523133B-96B6-466B-9982-594200FD5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80" y="1719294"/>
            <a:ext cx="770632" cy="277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174C597-3BB2-4D41-9394-64F03BE83E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662" y="1359406"/>
            <a:ext cx="1347014" cy="13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"/>
              </a:rPr>
              <a:t>https://www.kaggle.com/datasets</a:t>
            </a:r>
          </a:p>
          <a:p>
            <a:r>
              <a:rPr lang="en-US" dirty="0">
                <a:hlinkClick r:id=""/>
              </a:rPr>
              <a:t>https://archive.ics.uci.edu/ml/datasets.html</a:t>
            </a:r>
          </a:p>
          <a:p>
            <a:r>
              <a:rPr lang="en-US" dirty="0">
                <a:hlinkClick r:id="rId2"/>
              </a:rPr>
              <a:t>https://opendata.com.pk/</a:t>
            </a:r>
            <a:endParaRPr lang="en-US" dirty="0">
              <a:hlinkClick r:id=""/>
            </a:endParaRPr>
          </a:p>
          <a:p>
            <a:r>
              <a:rPr lang="en-US" dirty="0">
                <a:hlinkClick r:id=""/>
              </a:rPr>
              <a:t>http://www.kdnuggets.com/2011/02/free-public-datasets.html</a:t>
            </a:r>
            <a:endParaRPr lang="en-US" dirty="0"/>
          </a:p>
          <a:p>
            <a:r>
              <a:rPr lang="en-US" dirty="0">
                <a:hlinkClick r:id="rId3"/>
              </a:rPr>
              <a:t>http://aws.amazon.com/publicdatasets/</a:t>
            </a:r>
            <a:endParaRPr lang="en-US" dirty="0"/>
          </a:p>
          <a:p>
            <a:r>
              <a:rPr lang="en-US" u="sng" dirty="0">
                <a:hlinkClick r:id="rId4"/>
              </a:rPr>
              <a:t>http://www.quora.com/Where-can-I-find-large-datasets-open-to-the-public</a:t>
            </a:r>
            <a:endParaRPr lang="en-US" dirty="0"/>
          </a:p>
          <a:p>
            <a:r>
              <a:rPr lang="en-US" dirty="0">
                <a:hlinkClick r:id="rId5"/>
              </a:rPr>
              <a:t>http://stackoverflow.com/questions/2674421/free-large-datasets-to-experiment-with-hadoop</a:t>
            </a:r>
            <a:endParaRPr lang="en-US" dirty="0"/>
          </a:p>
          <a:p>
            <a:r>
              <a:rPr lang="en-US" dirty="0">
                <a:hlinkClick r:id="rId6"/>
              </a:rPr>
              <a:t>http://www.ll.mit.edu/mission/communications/cyber/CSTcorpora/ideval/data/</a:t>
            </a:r>
            <a:endParaRPr lang="en-US" dirty="0"/>
          </a:p>
          <a:p>
            <a:r>
              <a:rPr lang="en-US" dirty="0">
                <a:hlinkClick r:id="rId7"/>
              </a:rPr>
              <a:t>http://www.gapminder.org/data/</a:t>
            </a:r>
            <a:endParaRPr lang="en-US" dirty="0"/>
          </a:p>
          <a:p>
            <a:r>
              <a:rPr lang="en-US" dirty="0">
                <a:hlinkClick r:id="rId7"/>
              </a:rPr>
              <a:t>https://data.worldbank.org/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0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1349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0" dirty="0">
                <a:latin typeface="Tahoma"/>
                <a:cs typeface="Tahoma"/>
              </a:rPr>
              <a:t>Predictive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Policing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99336"/>
            <a:ext cx="3888104" cy="275277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Impact of Consumer Mobility on Urban Development and Transportation  Plannin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8257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7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91" y="1464397"/>
            <a:ext cx="2891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20" dirty="0">
                <a:solidFill>
                  <a:srgbClr val="22373A"/>
                </a:solidFill>
                <a:latin typeface="Arial"/>
                <a:cs typeface="Arial"/>
              </a:rPr>
              <a:t>(Big)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22373A"/>
                </a:solidFill>
                <a:latin typeface="Arial"/>
                <a:cs typeface="Arial"/>
              </a:rPr>
              <a:t>Data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22373A"/>
                </a:solidFill>
                <a:latin typeface="Arial"/>
                <a:cs typeface="Arial"/>
              </a:rPr>
              <a:t>cause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Arial"/>
                <a:cs typeface="Arial"/>
              </a:rPr>
              <a:t>(or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magnify)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problems.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1915</Words>
  <Application>Microsoft Office PowerPoint</Application>
  <PresentationFormat>사용자 지정</PresentationFormat>
  <Paragraphs>302</Paragraphs>
  <Slides>65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65</vt:i4>
      </vt:variant>
    </vt:vector>
  </HeadingPairs>
  <TitlesOfParts>
    <vt:vector size="84" baseType="lpstr">
      <vt:lpstr>Arial MT</vt:lpstr>
      <vt:lpstr>等线</vt:lpstr>
      <vt:lpstr>HelveticaNeue</vt:lpstr>
      <vt:lpstr>SimSun</vt:lpstr>
      <vt:lpstr>맑은 고딕</vt:lpstr>
      <vt:lpstr>Arial</vt:lpstr>
      <vt:lpstr>Calibri</vt:lpstr>
      <vt:lpstr>Calibri Light</vt:lpstr>
      <vt:lpstr>Franklin Gothic Medium</vt:lpstr>
      <vt:lpstr>Georgia</vt:lpstr>
      <vt:lpstr>Lucida Sans Unicode</vt:lpstr>
      <vt:lpstr>Microsoft Sans Serif</vt:lpstr>
      <vt:lpstr>Tahoma</vt:lpstr>
      <vt:lpstr>Times New Roman</vt:lpstr>
      <vt:lpstr>Trebuchet MS</vt:lpstr>
      <vt:lpstr>Office Theme</vt:lpstr>
      <vt:lpstr>1_Office Theme</vt:lpstr>
      <vt:lpstr>2_Office Theme</vt:lpstr>
      <vt:lpstr>3_Office Theme</vt:lpstr>
      <vt:lpstr>PowerPoint 프레젠테이션</vt:lpstr>
      <vt:lpstr>PowerPoint 프레젠테이션</vt:lpstr>
      <vt:lpstr>PowerPoint 프레젠테이션</vt:lpstr>
      <vt:lpstr>U.S. Asylum Courts: Disparities in Grant Rates</vt:lpstr>
      <vt:lpstr>Jailing Decisions Before/After Lunch Breaks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Welcome</vt:lpstr>
      <vt:lpstr>Objectives</vt:lpstr>
      <vt:lpstr>PowerPoint 프레젠테이션</vt:lpstr>
      <vt:lpstr>Lecture Times</vt:lpstr>
      <vt:lpstr>Course outline</vt:lpstr>
      <vt:lpstr>PowerPoint 프레젠테이션</vt:lpstr>
      <vt:lpstr>Spirit of the class</vt:lpstr>
      <vt:lpstr>PowerPoint 프레젠테이션</vt:lpstr>
      <vt:lpstr>Motivations</vt:lpstr>
      <vt:lpstr>Motivations</vt:lpstr>
      <vt:lpstr>Motivations</vt:lpstr>
      <vt:lpstr>PowerPoint 프레젠테이션</vt:lpstr>
      <vt:lpstr>Big Data Definition</vt:lpstr>
      <vt:lpstr>PowerPoint 프레젠테이션</vt:lpstr>
      <vt:lpstr>Big Data: 3V’s</vt:lpstr>
      <vt:lpstr>PowerPoint 프레젠테이션</vt:lpstr>
      <vt:lpstr>Who’s Generating Big Data</vt:lpstr>
      <vt:lpstr>PowerPoint 프레젠테이션</vt:lpstr>
      <vt:lpstr>What is Big Data?</vt:lpstr>
      <vt:lpstr>PowerPoint 프레젠테이션</vt:lpstr>
      <vt:lpstr>New Tools and Methods</vt:lpstr>
      <vt:lpstr>PowerPoint 프레젠테이션</vt:lpstr>
      <vt:lpstr>PowerPoint 프레젠테이션</vt:lpstr>
      <vt:lpstr>PowerPoint 프레젠테이션</vt:lpstr>
      <vt:lpstr>Complexity Analysis of Legislation</vt:lpstr>
      <vt:lpstr>Impact of Economics Training on Economics Language</vt:lpstr>
      <vt:lpstr>PowerPoint 프레젠테이션</vt:lpstr>
      <vt:lpstr>Measuring uncertainty in macroeconomy</vt:lpstr>
      <vt:lpstr>Measuring uncertainty in macroeconomy</vt:lpstr>
      <vt:lpstr>PowerPoint 프레젠테이션</vt:lpstr>
      <vt:lpstr>Predicting U.S. Asylum Court Decisions</vt:lpstr>
      <vt:lpstr>Predicting Re-Arrest, New Orleans Prosecutor Office</vt:lpstr>
      <vt:lpstr>PowerPoint 프레젠테이션</vt:lpstr>
      <vt:lpstr>PowerPoint 프레젠테이션</vt:lpstr>
      <vt:lpstr>PowerPoint 프레젠테이션</vt:lpstr>
      <vt:lpstr>PowerPoint 프레젠테이션</vt:lpstr>
      <vt:lpstr>Interpretable Machine Learning</vt:lpstr>
      <vt:lpstr>Interpretable Machine Learning</vt:lpstr>
      <vt:lpstr>Interpretable Machine Learning</vt:lpstr>
      <vt:lpstr>PowerPoint 프레젠테이션</vt:lpstr>
      <vt:lpstr>PowerPoint 프레젠테이션</vt:lpstr>
      <vt:lpstr>PowerPoint 프레젠테이션</vt:lpstr>
      <vt:lpstr>PowerPoint 프레젠테이션</vt:lpstr>
      <vt:lpstr>Objectives</vt:lpstr>
      <vt:lpstr>Objectives</vt:lpstr>
      <vt:lpstr>Objectives</vt:lpstr>
      <vt:lpstr>Big Data Landscape</vt:lpstr>
      <vt:lpstr>Skills </vt:lpstr>
      <vt:lpstr>PowerPoint 프레젠테이션</vt:lpstr>
      <vt:lpstr>Stages in Big Data Analytics </vt:lpstr>
      <vt:lpstr>Data Sets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Byunggeor Moon</dc:creator>
  <cp:lastModifiedBy>Moon Byunggeor</cp:lastModifiedBy>
  <cp:revision>17</cp:revision>
  <dcterms:created xsi:type="dcterms:W3CDTF">2021-08-23T05:44:38Z</dcterms:created>
  <dcterms:modified xsi:type="dcterms:W3CDTF">2021-09-01T03:26:00Z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2021-08-23T00:00:00Z</vt:filetime>
  </property>
</Properties>
</file>