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trictFirstAndLastChars="0" autoCompressPictures="0">
  <p:sldMasterIdLst>
    <p:sldMasterId id="2147483696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636" y="108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presProps" Target="presProps.xml"  /><Relationship Id="rId18" Type="http://schemas.openxmlformats.org/officeDocument/2006/relationships/viewProps" Target="viewProps.xml"  /><Relationship Id="rId19" Type="http://schemas.openxmlformats.org/officeDocument/2006/relationships/theme" Target="theme/theme1.xml"  /><Relationship Id="rId2" Type="http://schemas.openxmlformats.org/officeDocument/2006/relationships/notesMaster" Target="notesMasters/notesMaster1.xml"  /><Relationship Id="rId20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.xml"  /><Relationship Id="rId2" Type="http://schemas.openxmlformats.org/officeDocument/2006/relationships/notesMaster" Target="../notesMasters/notesMaster1.xml"  /></Relationships>
</file>

<file path=ppt/notesSlides/_rels/notesSlide1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4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2" name="Google Shape;82;p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aabca91c9_4_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aabca91c9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aabca91c9_4_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aabca91c9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aabca91c9_4_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aabca91c9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aabca91c9_4_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aabca91c9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80" name="Google Shape;180;p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03" name="Google Shape;103;p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70" name="Google Shape;170;p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aabca91c9_4_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aabca91c9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aabca91c9_4_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aabca91c9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aabca91c9_4_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aabca91c9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aabca91c9_4_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aabca91c9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aabca91c9_4_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aabca91c9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aabca91c9_4_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aabca91c9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64" name="Google Shape;64;p1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.xml"  /><Relationship Id="rId3" Type="http://schemas.openxmlformats.org/officeDocument/2006/relationships/image" Target="../media/image1.png"  /><Relationship Id="rId4" Type="http://schemas.openxmlformats.org/officeDocument/2006/relationships/image" Target="../media/image2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0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3.png"  /><Relationship Id="rId4" Type="http://schemas.openxmlformats.org/officeDocument/2006/relationships/image" Target="../media/image3.png"  /><Relationship Id="rId5" Type="http://schemas.openxmlformats.org/officeDocument/2006/relationships/image" Target="../media/image16.png"  /><Relationship Id="rId6" Type="http://schemas.openxmlformats.org/officeDocument/2006/relationships/image" Target="../media/image17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1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3.png"  /><Relationship Id="rId4" Type="http://schemas.openxmlformats.org/officeDocument/2006/relationships/image" Target="../media/image3.png"  /><Relationship Id="rId5" Type="http://schemas.openxmlformats.org/officeDocument/2006/relationships/image" Target="../media/image8.png"  /><Relationship Id="rId6" Type="http://schemas.openxmlformats.org/officeDocument/2006/relationships/image" Target="../media/image18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2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3.png"  /><Relationship Id="rId4" Type="http://schemas.openxmlformats.org/officeDocument/2006/relationships/image" Target="../media/image3.png"  /><Relationship Id="rId5" Type="http://schemas.openxmlformats.org/officeDocument/2006/relationships/image" Target="../media/image19.png"  /><Relationship Id="rId6" Type="http://schemas.openxmlformats.org/officeDocument/2006/relationships/image" Target="../media/image20.png"  /><Relationship Id="rId7" Type="http://schemas.openxmlformats.org/officeDocument/2006/relationships/image" Target="../media/image21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3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3.png"  /><Relationship Id="rId4" Type="http://schemas.openxmlformats.org/officeDocument/2006/relationships/image" Target="../media/image3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4.xml"  /><Relationship Id="rId3" Type="http://schemas.openxmlformats.org/officeDocument/2006/relationships/image" Target="../media/image1.png"  /><Relationship Id="rId4" Type="http://schemas.openxmlformats.org/officeDocument/2006/relationships/image" Target="../media/image2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Relationship Id="rId5" Type="http://schemas.openxmlformats.org/officeDocument/2006/relationships/image" Target="../media/image5.png"  /><Relationship Id="rId6" Type="http://schemas.openxmlformats.org/officeDocument/2006/relationships/image" Target="../media/image6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3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3.png"  /><Relationship Id="rId4" Type="http://schemas.openxmlformats.org/officeDocument/2006/relationships/image" Target="../media/image3.png"  /><Relationship Id="rId5" Type="http://schemas.openxmlformats.org/officeDocument/2006/relationships/image" Target="../media/image7.png"  /><Relationship Id="rId6" Type="http://schemas.openxmlformats.org/officeDocument/2006/relationships/image" Target="../media/image8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3.png"  /><Relationship Id="rId4" Type="http://schemas.openxmlformats.org/officeDocument/2006/relationships/image" Target="../media/image3.png"  /><Relationship Id="rId5" Type="http://schemas.openxmlformats.org/officeDocument/2006/relationships/image" Target="../media/image9.png"  /><Relationship Id="rId6" Type="http://schemas.openxmlformats.org/officeDocument/2006/relationships/image" Target="../media/image10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3.png"  /><Relationship Id="rId4" Type="http://schemas.openxmlformats.org/officeDocument/2006/relationships/image" Target="../media/image3.png"  /><Relationship Id="rId5" Type="http://schemas.openxmlformats.org/officeDocument/2006/relationships/image" Target="../media/image11.png"  /><Relationship Id="rId6" Type="http://schemas.openxmlformats.org/officeDocument/2006/relationships/image" Target="../media/image12.png"  /><Relationship Id="rId7" Type="http://schemas.openxmlformats.org/officeDocument/2006/relationships/image" Target="../media/image13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3.png"  /><Relationship Id="rId4" Type="http://schemas.openxmlformats.org/officeDocument/2006/relationships/image" Target="../media/image3.png"  /><Relationship Id="rId5" Type="http://schemas.openxmlformats.org/officeDocument/2006/relationships/image" Target="../media/image13.png"  /><Relationship Id="rId6" Type="http://schemas.openxmlformats.org/officeDocument/2006/relationships/image" Target="../media/image7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9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3.png"  /><Relationship Id="rId4" Type="http://schemas.openxmlformats.org/officeDocument/2006/relationships/image" Target="../media/image3.png"  /><Relationship Id="rId5" Type="http://schemas.openxmlformats.org/officeDocument/2006/relationships/image" Target="../media/image14.png"  /><Relationship Id="rId6" Type="http://schemas.openxmlformats.org/officeDocument/2006/relationships/image" Target="../media/image15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"/>
          <p:cNvGrpSpPr/>
          <p:nvPr/>
        </p:nvGrpSpPr>
        <p:grpSpPr>
          <a:xfrm>
            <a:off x="4666253" y="1843972"/>
            <a:ext cx="2718088" cy="2182003"/>
            <a:chOff x="4427320" y="1861462"/>
            <a:chExt cx="2850366" cy="2288191"/>
          </a:xfrm>
        </p:grpSpPr>
        <p:grpSp>
          <p:nvGrpSpPr>
            <p:cNvPr id="85" name="Google Shape;85;p1"/>
            <p:cNvGrpSpPr/>
            <p:nvPr/>
          </p:nvGrpSpPr>
          <p:grpSpPr>
            <a:xfrm>
              <a:off x="5183085" y="1861462"/>
              <a:ext cx="2094601" cy="1974906"/>
              <a:chOff x="5523250" y="2052381"/>
              <a:chExt cx="2094601" cy="1974906"/>
            </a:xfrm>
          </p:grpSpPr>
          <p:pic>
            <p:nvPicPr>
              <p:cNvPr id="86" name="Google Shape;86;p1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5523250" y="2052381"/>
                <a:ext cx="1219306" cy="92057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7" name="Google Shape;87;p1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6096000" y="2488262"/>
                <a:ext cx="1521851" cy="114899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8" name="Google Shape;88;p1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6802717" y="3464997"/>
                <a:ext cx="744755" cy="56229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89" name="Google Shape;89;p1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6219263" y="3464997"/>
                <a:ext cx="744755" cy="56229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</p:pic>
        </p:grpSp>
        <p:grpSp>
          <p:nvGrpSpPr>
            <p:cNvPr id="90" name="Google Shape;90;p1"/>
            <p:cNvGrpSpPr/>
            <p:nvPr/>
          </p:nvGrpSpPr>
          <p:grpSpPr>
            <a:xfrm>
              <a:off x="4427320" y="2039775"/>
              <a:ext cx="2004029" cy="2109877"/>
              <a:chOff x="9578372" y="1472988"/>
              <a:chExt cx="1714044" cy="1804575"/>
            </a:xfrm>
          </p:grpSpPr>
          <p:sp>
            <p:nvSpPr>
              <p:cNvPr id="91" name="Google Shape;91;p1"/>
              <p:cNvSpPr/>
              <p:nvPr/>
            </p:nvSpPr>
            <p:spPr>
              <a:xfrm rot="2063439">
                <a:off x="10549250" y="1576075"/>
                <a:ext cx="541651" cy="570772"/>
              </a:xfrm>
              <a:prstGeom prst="flowChartConnector">
                <a:avLst/>
              </a:prstGeom>
              <a:solidFill>
                <a:srgbClr val="54813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92" name="Google Shape;92;p1"/>
              <p:cNvGrpSpPr/>
              <p:nvPr/>
            </p:nvGrpSpPr>
            <p:grpSpPr>
              <a:xfrm>
                <a:off x="9578372" y="1563519"/>
                <a:ext cx="1714044" cy="1714044"/>
                <a:chOff x="9791200" y="1832905"/>
                <a:chExt cx="865694" cy="865694"/>
              </a:xfrm>
            </p:grpSpPr>
            <p:sp>
              <p:nvSpPr>
                <p:cNvPr id="93" name="Google Shape;93;p1"/>
                <p:cNvSpPr/>
                <p:nvPr/>
              </p:nvSpPr>
              <p:spPr>
                <a:xfrm>
                  <a:off x="9917723" y="1959429"/>
                  <a:ext cx="612648" cy="612648"/>
                </a:xfrm>
                <a:prstGeom prst="flowChartSummingJunction">
                  <a:avLst/>
                </a:prstGeom>
                <a:solidFill>
                  <a:srgbClr val="FD823D"/>
                </a:solidFill>
                <a:ln w="60325" cap="flat" cmpd="sng">
                  <a:solidFill>
                    <a:srgbClr val="FDC45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94" name="Google Shape;94;p1"/>
                <p:cNvSpPr/>
                <p:nvPr/>
              </p:nvSpPr>
              <p:spPr>
                <a:xfrm rot="2840302">
                  <a:off x="9917723" y="1959428"/>
                  <a:ext cx="612648" cy="612648"/>
                </a:xfrm>
                <a:prstGeom prst="flowChartSummingJunction">
                  <a:avLst/>
                </a:prstGeom>
                <a:solidFill>
                  <a:srgbClr val="FD823D">
                    <a:alpha val="0"/>
                  </a:srgbClr>
                </a:solidFill>
                <a:ln w="60325" cap="flat" cmpd="sng">
                  <a:solidFill>
                    <a:srgbClr val="FDC45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</p:grpSp>
      </p:grpSp>
      <p:grpSp>
        <p:nvGrpSpPr>
          <p:cNvPr id="95" name="Google Shape;95;p1"/>
          <p:cNvGrpSpPr/>
          <p:nvPr/>
        </p:nvGrpSpPr>
        <p:grpSpPr>
          <a:xfrm rot="-568897">
            <a:off x="4586349" y="3831229"/>
            <a:ext cx="2723600" cy="793767"/>
            <a:chOff x="4786631" y="3845512"/>
            <a:chExt cx="1882435" cy="740738"/>
          </a:xfrm>
        </p:grpSpPr>
        <p:pic>
          <p:nvPicPr>
            <p:cNvPr id="96" name="Google Shape;96;p1" descr="스크린샷이(가) 표시된 사진&#10;&#10;자동 생성된 설명"/>
            <p:cNvPicPr preferRelativeResize="0"/>
            <p:nvPr/>
          </p:nvPicPr>
          <p:blipFill rotWithShape="1">
            <a:blip r:embed="rId4">
              <a:alphaModFix/>
            </a:blip>
            <a:srcRect l="27524" t="14207" r="27733" b="68187"/>
            <a:stretch/>
          </p:blipFill>
          <p:spPr>
            <a:xfrm>
              <a:off x="4786631" y="3845512"/>
              <a:ext cx="1882435" cy="74073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7" name="Google Shape;97;p1"/>
            <p:cNvSpPr txBox="1"/>
            <p:nvPr/>
          </p:nvSpPr>
          <p:spPr>
            <a:xfrm>
              <a:off x="5091299" y="3979354"/>
              <a:ext cx="1220206" cy="4307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2400" dirty="0" err="1" smtClean="0">
                  <a:solidFill>
                    <a:srgbClr val="262626"/>
                  </a:solidFill>
                  <a:latin typeface="HY엽서M" panose="02030600000101010101" pitchFamily="18" charset="-127"/>
                  <a:ea typeface="HY엽서M" panose="02030600000101010101" pitchFamily="18" charset="-127"/>
                </a:rPr>
                <a:t>감귤도서관</a:t>
              </a:r>
              <a:endParaRPr sz="2400" dirty="0">
                <a:latin typeface="HY엽서M" panose="02030600000101010101" pitchFamily="18" charset="-127"/>
                <a:ea typeface="HY엽서M" panose="02030600000101010101" pitchFamily="18" charset="-127"/>
              </a:endParaRPr>
            </a:p>
          </p:txBody>
        </p:sp>
      </p:grpSp>
      <p:grpSp>
        <p:nvGrpSpPr>
          <p:cNvPr id="98" name="Google Shape;98;p1"/>
          <p:cNvGrpSpPr/>
          <p:nvPr/>
        </p:nvGrpSpPr>
        <p:grpSpPr>
          <a:xfrm rot="-273825">
            <a:off x="5412364" y="4517281"/>
            <a:ext cx="2556670" cy="740738"/>
            <a:chOff x="5191295" y="4974807"/>
            <a:chExt cx="2556670" cy="740738"/>
          </a:xfrm>
        </p:grpSpPr>
        <p:pic>
          <p:nvPicPr>
            <p:cNvPr id="99" name="Google Shape;99;p1" descr="스크린샷이(가) 표시된 사진&#10;&#10;자동 생성된 설명"/>
            <p:cNvPicPr preferRelativeResize="0"/>
            <p:nvPr/>
          </p:nvPicPr>
          <p:blipFill rotWithShape="1">
            <a:blip r:embed="rId4">
              <a:alphaModFix/>
            </a:blip>
            <a:srcRect l="27524" t="14207" r="27733" b="68187"/>
            <a:stretch/>
          </p:blipFill>
          <p:spPr>
            <a:xfrm>
              <a:off x="5191295" y="4974807"/>
              <a:ext cx="1882435" cy="74073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0" name="Google Shape;100;p1"/>
            <p:cNvSpPr txBox="1"/>
            <p:nvPr/>
          </p:nvSpPr>
          <p:spPr>
            <a:xfrm rot="21537891">
              <a:off x="5364180" y="4979654"/>
              <a:ext cx="2383785" cy="6462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rgbClr val="262626"/>
                  </a:solidFill>
                  <a:latin typeface="HY엽서M" panose="02030600000101010101" pitchFamily="18" charset="-127"/>
                  <a:ea typeface="HY엽서M" panose="02030600000101010101" pitchFamily="18" charset="-127"/>
                  <a:sym typeface="Arial"/>
                </a:rPr>
                <a:t>20185111</a:t>
              </a: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rgbClr val="262626"/>
                  </a:solidFill>
                  <a:latin typeface="HY엽서M" panose="02030600000101010101" pitchFamily="18" charset="-127"/>
                  <a:ea typeface="HY엽서M" panose="02030600000101010101" pitchFamily="18" charset="-127"/>
                  <a:sym typeface="Arial"/>
                </a:rPr>
                <a:t> </a:t>
              </a:r>
              <a:r>
                <a:rPr lang="ko-KR" altLang="en-US" sz="1800" dirty="0" err="1" smtClean="0">
                  <a:solidFill>
                    <a:srgbClr val="262626"/>
                  </a:solidFill>
                  <a:latin typeface="HY엽서M" panose="02030600000101010101" pitchFamily="18" charset="-127"/>
                  <a:ea typeface="HY엽서M" panose="02030600000101010101" pitchFamily="18" charset="-127"/>
                  <a:sym typeface="Arial"/>
                </a:rPr>
                <a:t>문보미</a:t>
              </a:r>
              <a:endParaRPr sz="1800" dirty="0">
                <a:solidFill>
                  <a:srgbClr val="262626"/>
                </a:solidFill>
                <a:latin typeface="HY엽서M" panose="02030600000101010101" pitchFamily="18" charset="-127"/>
                <a:ea typeface="HY엽서M" panose="02030600000101010101" pitchFamily="18" charset="-127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aabca91c9_4_0"/>
          <p:cNvSpPr txBox="1">
            <a:spLocks noGrp="1"/>
          </p:cNvSpPr>
          <p:nvPr>
            <p:ph type="subTitle" idx="1"/>
          </p:nvPr>
        </p:nvSpPr>
        <p:spPr>
          <a:xfrm>
            <a:off x="168088" y="446900"/>
            <a:ext cx="9144000" cy="734400"/>
          </a:xfrm>
          <a:prstGeom prst="rect">
            <a:avLst/>
          </a:prstGeom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  <a:defRPr/>
            </a:pPr>
            <a:r>
              <a:rPr lang="en-US" altLang="ko-KR" sz="3200">
                <a:solidFill>
                  <a:srgbClr val="833c0b"/>
                </a:solidFill>
              </a:rPr>
              <a:t>3. </a:t>
            </a:r>
            <a:r>
              <a:rPr lang="ko-KR" altLang="en-US" sz="3200">
                <a:solidFill>
                  <a:srgbClr val="833c0b"/>
                </a:solidFill>
              </a:rPr>
              <a:t>프로그램 작동 방법</a:t>
            </a:r>
            <a:endParaRPr lang="ko-KR" altLang="en-US" sz="3200">
              <a:solidFill>
                <a:srgbClr val="833c0b"/>
              </a:solidFill>
            </a:endParaRPr>
          </a:p>
        </p:txBody>
      </p:sp>
      <p:sp>
        <p:nvSpPr>
          <p:cNvPr id="129" name="Google Shape;129;g5aabca91c9_4_0"/>
          <p:cNvSpPr/>
          <p:nvPr/>
        </p:nvSpPr>
        <p:spPr>
          <a:xfrm>
            <a:off x="159798" y="309796"/>
            <a:ext cx="11763000" cy="79800"/>
          </a:xfrm>
          <a:prstGeom prst="rect">
            <a:avLst/>
          </a:prstGeom>
          <a:gradFill>
            <a:gsLst>
              <a:gs pos="0">
                <a:srgbClr val="fd823d"/>
              </a:gs>
              <a:gs pos="85000">
                <a:srgbClr val="fdc451"/>
              </a:gs>
              <a:gs pos="100000">
                <a:srgbClr val="fdc45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lt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pic>
        <p:nvPicPr>
          <p:cNvPr id="130" name="Google Shape;130;g5aabca91c9_4_0"/>
          <p:cNvPicPr/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5907436" y="93144"/>
            <a:ext cx="450154" cy="51320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g5aabca91c9_4_0"/>
          <p:cNvSpPr/>
          <p:nvPr/>
        </p:nvSpPr>
        <p:spPr>
          <a:xfrm>
            <a:off x="159798" y="6548204"/>
            <a:ext cx="11763000" cy="79800"/>
          </a:xfrm>
          <a:prstGeom prst="rect">
            <a:avLst/>
          </a:prstGeom>
          <a:gradFill>
            <a:gsLst>
              <a:gs pos="0">
                <a:srgbClr val="fd823d"/>
              </a:gs>
              <a:gs pos="85000">
                <a:srgbClr val="fdc451"/>
              </a:gs>
              <a:gs pos="100000">
                <a:srgbClr val="fdc45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lt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grpSp>
        <p:nvGrpSpPr>
          <p:cNvPr id="161" name=""/>
          <p:cNvGrpSpPr/>
          <p:nvPr/>
        </p:nvGrpSpPr>
        <p:grpSpPr>
          <a:xfrm rot="0">
            <a:off x="6096000" y="951514"/>
            <a:ext cx="5754220" cy="5309211"/>
            <a:chOff x="6096000" y="951514"/>
            <a:chExt cx="5754220" cy="5309211"/>
          </a:xfrm>
        </p:grpSpPr>
        <p:sp>
          <p:nvSpPr>
            <p:cNvPr id="159" name=""/>
            <p:cNvSpPr/>
            <p:nvPr/>
          </p:nvSpPr>
          <p:spPr>
            <a:xfrm>
              <a:off x="6096000" y="1038785"/>
              <a:ext cx="5754220" cy="5221941"/>
            </a:xfrm>
            <a:prstGeom prst="roundRect">
              <a:avLst>
                <a:gd name="adj" fmla="val 16667"/>
              </a:avLst>
            </a:prstGeom>
            <a:solidFill>
              <a:srgbClr val="fdc25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160" name="Google Shape;130;g5aabca91c9_4_0"/>
            <p:cNvPicPr/>
            <p:nvPr/>
          </p:nvPicPr>
          <p:blipFill rotWithShape="1">
            <a:blip r:embed="rId4">
              <a:alphaModFix/>
            </a:blip>
            <a:srcRect/>
            <a:stretch>
              <a:fillRect/>
            </a:stretch>
          </p:blipFill>
          <p:spPr>
            <a:xfrm rot="1459367">
              <a:off x="11158512" y="951514"/>
              <a:ext cx="607037" cy="5019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4" name=""/>
          <p:cNvSpPr txBox="1"/>
          <p:nvPr/>
        </p:nvSpPr>
        <p:spPr>
          <a:xfrm>
            <a:off x="6280896" y="1916791"/>
            <a:ext cx="5199528" cy="3748679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Font typeface="Wingdings"/>
              <a:buChar char="ü"/>
              <a:defRPr/>
            </a:pPr>
            <a:r>
              <a:rPr lang="ko-KR" altLang="en-US" sz="1600" b="1">
                <a:solidFill>
                  <a:srgbClr val="833c0b"/>
                </a:solidFill>
              </a:rPr>
              <a:t>대출한 도서를 반납 버튼을 통해 반납할 수 있음</a:t>
            </a:r>
            <a:endParaRPr lang="ko-KR" altLang="en-US" sz="1600" b="1">
              <a:solidFill>
                <a:srgbClr val="833c0b"/>
              </a:solidFill>
            </a:endParaRPr>
          </a:p>
          <a:p>
            <a:pPr marL="257040" indent="-257040">
              <a:buFont typeface="Wingdings"/>
              <a:buChar char="ü"/>
              <a:defRPr/>
            </a:pPr>
            <a:endParaRPr lang="ko-KR" altLang="en-US" sz="1600" b="1">
              <a:solidFill>
                <a:srgbClr val="833c0b"/>
              </a:solidFill>
            </a:endParaRPr>
          </a:p>
          <a:p>
            <a:pPr marL="257040" indent="-257040">
              <a:buFont typeface="Wingdings"/>
              <a:buChar char="ü"/>
              <a:defRPr/>
            </a:pPr>
            <a:r>
              <a:rPr lang="ko-KR" altLang="en-US" sz="1600" b="1">
                <a:solidFill>
                  <a:srgbClr val="833c0b"/>
                </a:solidFill>
              </a:rPr>
              <a:t>대출 도서 목록에서 책을 선택한 후 반납 버튼을 누르면 버튼 리스너에서 데이터베이스와 연결하여 </a:t>
            </a:r>
            <a:r>
              <a:rPr lang="en-US" altLang="ko-KR" sz="1600" b="1">
                <a:solidFill>
                  <a:srgbClr val="833c0b"/>
                </a:solidFill>
              </a:rPr>
              <a:t>DELETE</a:t>
            </a:r>
            <a:r>
              <a:rPr lang="ko-KR" altLang="en-US" sz="1600" b="1">
                <a:solidFill>
                  <a:srgbClr val="833c0b"/>
                </a:solidFill>
              </a:rPr>
              <a:t>문을 이용해 선택된 도서와 회원의 정보를 </a:t>
            </a:r>
            <a:r>
              <a:rPr lang="en-US" altLang="ko-KR" sz="1600" b="1">
                <a:solidFill>
                  <a:srgbClr val="833c0b"/>
                </a:solidFill>
              </a:rPr>
              <a:t>member_book</a:t>
            </a:r>
            <a:r>
              <a:rPr lang="ko-KR" altLang="en-US" sz="1600" b="1">
                <a:solidFill>
                  <a:srgbClr val="833c0b"/>
                </a:solidFill>
              </a:rPr>
              <a:t> 테이블 에서 삭제함</a:t>
            </a:r>
            <a:endParaRPr lang="ko-KR" altLang="en-US" sz="1600" b="1">
              <a:solidFill>
                <a:srgbClr val="833c0b"/>
              </a:solidFill>
            </a:endParaRPr>
          </a:p>
          <a:p>
            <a:pPr marL="257040" indent="-257040">
              <a:buFont typeface="Wingdings"/>
              <a:buChar char="ü"/>
              <a:defRPr/>
            </a:pPr>
            <a:endParaRPr lang="ko-KR" altLang="en-US" sz="1600" b="1">
              <a:solidFill>
                <a:srgbClr val="833c0b"/>
              </a:solidFill>
            </a:endParaRPr>
          </a:p>
          <a:p>
            <a:pPr marL="257040" indent="-257040">
              <a:buFont typeface="Wingdings"/>
              <a:buChar char="ü"/>
              <a:defRPr/>
            </a:pPr>
            <a:r>
              <a:rPr lang="ko-KR" altLang="en-US" sz="1600" b="1">
                <a:solidFill>
                  <a:srgbClr val="833c0b"/>
                </a:solidFill>
              </a:rPr>
              <a:t>반납 버튼 리스너에서 </a:t>
            </a:r>
            <a:r>
              <a:rPr lang="en-US" altLang="ko-KR" sz="1600" b="1">
                <a:solidFill>
                  <a:srgbClr val="833c0b"/>
                </a:solidFill>
              </a:rPr>
              <a:t>choice</a:t>
            </a:r>
            <a:r>
              <a:rPr lang="ko-KR" altLang="en-US" sz="1600" b="1">
                <a:solidFill>
                  <a:srgbClr val="833c0b"/>
                </a:solidFill>
              </a:rPr>
              <a:t> 함수 </a:t>
            </a:r>
            <a:r>
              <a:rPr lang="en-US" altLang="ko-KR" sz="1600" b="1">
                <a:solidFill>
                  <a:srgbClr val="833c0b"/>
                </a:solidFill>
              </a:rPr>
              <a:t>remove()</a:t>
            </a:r>
            <a:r>
              <a:rPr lang="ko-KR" altLang="en-US" sz="1600" b="1">
                <a:solidFill>
                  <a:srgbClr val="833c0b"/>
                </a:solidFill>
              </a:rPr>
              <a:t>를 통해 선택한 책을 삭제시킴 </a:t>
            </a:r>
            <a:endParaRPr lang="ko-KR" altLang="en-US" sz="1600" b="1">
              <a:solidFill>
                <a:srgbClr val="833c0b"/>
              </a:solidFill>
            </a:endParaRPr>
          </a:p>
          <a:p>
            <a:pPr marL="257040" indent="-257040">
              <a:buFont typeface="Wingdings"/>
              <a:buChar char="ü"/>
              <a:defRPr/>
            </a:pPr>
            <a:endParaRPr lang="ko-KR" altLang="en-US" sz="1600" b="1">
              <a:solidFill>
                <a:srgbClr val="833c0b"/>
              </a:solidFill>
            </a:endParaRPr>
          </a:p>
          <a:p>
            <a:pPr marL="257040" indent="-257040">
              <a:buFont typeface="Wingdings"/>
              <a:buChar char="ü"/>
              <a:defRPr/>
            </a:pPr>
            <a:r>
              <a:rPr lang="ko-KR" altLang="en-US" sz="1600" b="1">
                <a:solidFill>
                  <a:srgbClr val="833c0b"/>
                </a:solidFill>
              </a:rPr>
              <a:t> 대출 도서 목록을 펼쳐보면 반납한 책이 삭제되어 있음</a:t>
            </a:r>
            <a:endParaRPr lang="ko-KR" altLang="en-US" sz="1600" b="1">
              <a:solidFill>
                <a:srgbClr val="833c0b"/>
              </a:solidFill>
            </a:endParaRPr>
          </a:p>
          <a:p>
            <a:pPr marL="0" indent="0">
              <a:buFont typeface="Wingdings"/>
              <a:buNone/>
              <a:defRPr/>
            </a:pPr>
            <a:endParaRPr lang="ko-KR" altLang="en-US" sz="1600" b="1">
              <a:solidFill>
                <a:srgbClr val="833c0b"/>
              </a:solidFill>
            </a:endParaRPr>
          </a:p>
          <a:p>
            <a:pPr marL="257040" indent="-257040">
              <a:buFont typeface="Wingdings"/>
              <a:buChar char="ü"/>
              <a:defRPr/>
            </a:pPr>
            <a:endParaRPr lang="ko-KR" altLang="en-US" sz="1600" b="1">
              <a:solidFill>
                <a:srgbClr val="833c0b"/>
              </a:solidFill>
            </a:endParaRPr>
          </a:p>
          <a:p>
            <a:pPr marL="0" indent="0">
              <a:buFont typeface="Wingdings"/>
              <a:buNone/>
              <a:defRPr/>
            </a:pPr>
            <a:endParaRPr lang="ko-KR" altLang="en-US" sz="1600" b="1">
              <a:solidFill>
                <a:srgbClr val="833c0b"/>
              </a:solidFill>
            </a:endParaRPr>
          </a:p>
        </p:txBody>
      </p:sp>
      <p:grpSp>
        <p:nvGrpSpPr>
          <p:cNvPr id="168" name=""/>
          <p:cNvGrpSpPr/>
          <p:nvPr/>
        </p:nvGrpSpPr>
        <p:grpSpPr>
          <a:xfrm rot="0">
            <a:off x="852135" y="1085526"/>
            <a:ext cx="4084484" cy="5282524"/>
            <a:chOff x="852135" y="1085526"/>
            <a:chExt cx="4084484" cy="5282524"/>
          </a:xfrm>
        </p:grpSpPr>
        <p:pic>
          <p:nvPicPr>
            <p:cNvPr id="154" name=""/>
            <p:cNvPicPr/>
            <p:nvPr/>
          </p:nvPicPr>
          <p:blipFill rotWithShape="1">
            <a:blip r:embed="rId5"/>
            <a:srcRect/>
            <a:stretch>
              <a:fillRect/>
            </a:stretch>
          </p:blipFill>
          <p:spPr>
            <a:xfrm>
              <a:off x="852135" y="1085526"/>
              <a:ext cx="4070668" cy="2324450"/>
            </a:xfrm>
            <a:prstGeom prst="rect">
              <a:avLst/>
            </a:prstGeom>
          </p:spPr>
        </p:pic>
        <p:pic>
          <p:nvPicPr>
            <p:cNvPr id="155" name=""/>
            <p:cNvPicPr/>
            <p:nvPr/>
          </p:nvPicPr>
          <p:blipFill rotWithShape="1">
            <a:blip r:embed="rId6"/>
            <a:srcRect/>
            <a:stretch>
              <a:fillRect/>
            </a:stretch>
          </p:blipFill>
          <p:spPr>
            <a:xfrm>
              <a:off x="865950" y="4043599"/>
              <a:ext cx="4070668" cy="2324450"/>
            </a:xfrm>
            <a:prstGeom prst="rect">
              <a:avLst/>
            </a:prstGeom>
          </p:spPr>
        </p:pic>
        <p:sp>
          <p:nvSpPr>
            <p:cNvPr id="158" name=""/>
            <p:cNvSpPr/>
            <p:nvPr/>
          </p:nvSpPr>
          <p:spPr>
            <a:xfrm>
              <a:off x="2610410" y="3467100"/>
              <a:ext cx="627529" cy="509867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fd7f3c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5" name=""/>
            <p:cNvSpPr/>
            <p:nvPr/>
          </p:nvSpPr>
          <p:spPr>
            <a:xfrm>
              <a:off x="2848536" y="2201955"/>
              <a:ext cx="1154205" cy="179294"/>
            </a:xfrm>
            <a:prstGeom prst="ellipse">
              <a:avLst/>
            </a:prstGeom>
            <a:noFill/>
            <a:ln>
              <a:solidFill>
                <a:srgbClr val="fd7f3c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6" name=""/>
            <p:cNvSpPr/>
            <p:nvPr/>
          </p:nvSpPr>
          <p:spPr>
            <a:xfrm>
              <a:off x="3687855" y="2880472"/>
              <a:ext cx="414617" cy="246529"/>
            </a:xfrm>
            <a:prstGeom prst="ellipse">
              <a:avLst/>
            </a:prstGeom>
            <a:noFill/>
            <a:ln>
              <a:solidFill>
                <a:srgbClr val="fd7f3c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7" name=""/>
            <p:cNvSpPr/>
            <p:nvPr/>
          </p:nvSpPr>
          <p:spPr>
            <a:xfrm>
              <a:off x="2859180" y="5136216"/>
              <a:ext cx="1142999" cy="459441"/>
            </a:xfrm>
            <a:prstGeom prst="ellipse">
              <a:avLst/>
            </a:prstGeom>
            <a:noFill/>
            <a:ln>
              <a:solidFill>
                <a:srgbClr val="fd7f3c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aabca91c9_4_0"/>
          <p:cNvSpPr txBox="1">
            <a:spLocks noGrp="1"/>
          </p:cNvSpPr>
          <p:nvPr>
            <p:ph type="subTitle" idx="1"/>
          </p:nvPr>
        </p:nvSpPr>
        <p:spPr>
          <a:xfrm>
            <a:off x="168088" y="446900"/>
            <a:ext cx="9144000" cy="734400"/>
          </a:xfrm>
          <a:prstGeom prst="rect">
            <a:avLst/>
          </a:prstGeom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  <a:defRPr/>
            </a:pPr>
            <a:r>
              <a:rPr lang="en-US" altLang="ko-KR" sz="3200">
                <a:solidFill>
                  <a:srgbClr val="833c0b"/>
                </a:solidFill>
              </a:rPr>
              <a:t>3. </a:t>
            </a:r>
            <a:r>
              <a:rPr lang="ko-KR" altLang="en-US" sz="3200">
                <a:solidFill>
                  <a:srgbClr val="833c0b"/>
                </a:solidFill>
              </a:rPr>
              <a:t>프로그램 작동 방법</a:t>
            </a:r>
            <a:endParaRPr lang="ko-KR" altLang="en-US" sz="3200">
              <a:solidFill>
                <a:srgbClr val="833c0b"/>
              </a:solidFill>
            </a:endParaRPr>
          </a:p>
        </p:txBody>
      </p:sp>
      <p:sp>
        <p:nvSpPr>
          <p:cNvPr id="129" name="Google Shape;129;g5aabca91c9_4_0"/>
          <p:cNvSpPr/>
          <p:nvPr/>
        </p:nvSpPr>
        <p:spPr>
          <a:xfrm>
            <a:off x="159798" y="309796"/>
            <a:ext cx="11763000" cy="79800"/>
          </a:xfrm>
          <a:prstGeom prst="rect">
            <a:avLst/>
          </a:prstGeom>
          <a:gradFill>
            <a:gsLst>
              <a:gs pos="0">
                <a:srgbClr val="fd823d"/>
              </a:gs>
              <a:gs pos="85000">
                <a:srgbClr val="fdc451"/>
              </a:gs>
              <a:gs pos="100000">
                <a:srgbClr val="fdc45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lt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pic>
        <p:nvPicPr>
          <p:cNvPr id="130" name="Google Shape;130;g5aabca91c9_4_0"/>
          <p:cNvPicPr/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5907436" y="93144"/>
            <a:ext cx="450154" cy="51320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g5aabca91c9_4_0"/>
          <p:cNvSpPr/>
          <p:nvPr/>
        </p:nvSpPr>
        <p:spPr>
          <a:xfrm>
            <a:off x="159798" y="6548204"/>
            <a:ext cx="11763000" cy="79800"/>
          </a:xfrm>
          <a:prstGeom prst="rect">
            <a:avLst/>
          </a:prstGeom>
          <a:gradFill>
            <a:gsLst>
              <a:gs pos="0">
                <a:srgbClr val="fd823d"/>
              </a:gs>
              <a:gs pos="85000">
                <a:srgbClr val="fdc451"/>
              </a:gs>
              <a:gs pos="100000">
                <a:srgbClr val="fdc45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lt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grpSp>
        <p:nvGrpSpPr>
          <p:cNvPr id="161" name=""/>
          <p:cNvGrpSpPr/>
          <p:nvPr/>
        </p:nvGrpSpPr>
        <p:grpSpPr>
          <a:xfrm rot="0">
            <a:off x="6096000" y="951514"/>
            <a:ext cx="5754220" cy="5309211"/>
            <a:chOff x="6096000" y="951514"/>
            <a:chExt cx="5754220" cy="5309211"/>
          </a:xfrm>
        </p:grpSpPr>
        <p:sp>
          <p:nvSpPr>
            <p:cNvPr id="159" name=""/>
            <p:cNvSpPr/>
            <p:nvPr/>
          </p:nvSpPr>
          <p:spPr>
            <a:xfrm>
              <a:off x="6096000" y="1038785"/>
              <a:ext cx="5754220" cy="5221941"/>
            </a:xfrm>
            <a:prstGeom prst="roundRect">
              <a:avLst>
                <a:gd name="adj" fmla="val 16667"/>
              </a:avLst>
            </a:prstGeom>
            <a:solidFill>
              <a:srgbClr val="fdc25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160" name="Google Shape;130;g5aabca91c9_4_0"/>
            <p:cNvPicPr/>
            <p:nvPr/>
          </p:nvPicPr>
          <p:blipFill rotWithShape="1">
            <a:blip r:embed="rId4">
              <a:alphaModFix/>
            </a:blip>
            <a:srcRect/>
            <a:stretch>
              <a:fillRect/>
            </a:stretch>
          </p:blipFill>
          <p:spPr>
            <a:xfrm rot="1459367">
              <a:off x="11158512" y="951514"/>
              <a:ext cx="607037" cy="5019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4" name=""/>
          <p:cNvSpPr txBox="1"/>
          <p:nvPr/>
        </p:nvSpPr>
        <p:spPr>
          <a:xfrm>
            <a:off x="6280896" y="2716136"/>
            <a:ext cx="5199528" cy="2042217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Font typeface="Wingdings"/>
              <a:buChar char="ü"/>
              <a:defRPr/>
            </a:pPr>
            <a:r>
              <a:rPr lang="ko-KR" altLang="en-US" sz="1600" b="1">
                <a:solidFill>
                  <a:srgbClr val="833c0b"/>
                </a:solidFill>
              </a:rPr>
              <a:t>왼쪽 하단에 있는 출력 버튼을 선택하면 자료를 출력할 수 있음</a:t>
            </a:r>
            <a:endParaRPr lang="ko-KR" altLang="en-US" sz="1600" b="1">
              <a:solidFill>
                <a:srgbClr val="833c0b"/>
              </a:solidFill>
            </a:endParaRPr>
          </a:p>
          <a:p>
            <a:pPr marL="257040" indent="-257040">
              <a:buFont typeface="Wingdings"/>
              <a:buChar char="ü"/>
              <a:defRPr/>
            </a:pPr>
            <a:endParaRPr lang="ko-KR" altLang="en-US" sz="1600" b="1">
              <a:solidFill>
                <a:srgbClr val="833c0b"/>
              </a:solidFill>
            </a:endParaRPr>
          </a:p>
          <a:p>
            <a:pPr marL="257040" indent="-257040">
              <a:buFont typeface="Wingdings"/>
              <a:buChar char="ü"/>
              <a:defRPr/>
            </a:pPr>
            <a:r>
              <a:rPr lang="ko-KR" altLang="en-US" sz="1600" b="1">
                <a:solidFill>
                  <a:srgbClr val="833c0b"/>
                </a:solidFill>
              </a:rPr>
              <a:t>출력 버튼의 버튼 리스너가 </a:t>
            </a:r>
            <a:r>
              <a:rPr lang="en-US" altLang="ko-KR" sz="1600" b="1">
                <a:solidFill>
                  <a:srgbClr val="833c0b"/>
                </a:solidFill>
              </a:rPr>
              <a:t>Printer</a:t>
            </a:r>
            <a:r>
              <a:rPr lang="ko-KR" altLang="en-US" sz="1600" b="1">
                <a:solidFill>
                  <a:srgbClr val="833c0b"/>
                </a:solidFill>
              </a:rPr>
              <a:t> 클래스를 불러와 출력하는데 필요한 기능들을 수행함 </a:t>
            </a:r>
            <a:endParaRPr lang="ko-KR" altLang="en-US" sz="1600" b="1">
              <a:solidFill>
                <a:srgbClr val="833c0b"/>
              </a:solidFill>
            </a:endParaRPr>
          </a:p>
          <a:p>
            <a:pPr marL="0" indent="0">
              <a:buFont typeface="Wingdings"/>
              <a:buNone/>
              <a:defRPr/>
            </a:pPr>
            <a:endParaRPr lang="ko-KR" altLang="en-US" sz="1600" b="1">
              <a:solidFill>
                <a:srgbClr val="833c0b"/>
              </a:solidFill>
            </a:endParaRPr>
          </a:p>
          <a:p>
            <a:pPr marL="257040" indent="-257040">
              <a:buFont typeface="Wingdings"/>
              <a:buChar char="ü"/>
              <a:defRPr/>
            </a:pPr>
            <a:endParaRPr lang="ko-KR" altLang="en-US" sz="1600" b="1">
              <a:solidFill>
                <a:srgbClr val="833c0b"/>
              </a:solidFill>
            </a:endParaRPr>
          </a:p>
          <a:p>
            <a:pPr marL="0" indent="0">
              <a:buFont typeface="Wingdings"/>
              <a:buNone/>
              <a:defRPr/>
            </a:pPr>
            <a:endParaRPr lang="ko-KR" altLang="en-US" sz="1600" b="1">
              <a:solidFill>
                <a:srgbClr val="833c0b"/>
              </a:solidFill>
            </a:endParaRPr>
          </a:p>
        </p:txBody>
      </p:sp>
      <p:grpSp>
        <p:nvGrpSpPr>
          <p:cNvPr id="168" name=""/>
          <p:cNvGrpSpPr/>
          <p:nvPr/>
        </p:nvGrpSpPr>
        <p:grpSpPr>
          <a:xfrm rot="0">
            <a:off x="885212" y="1085526"/>
            <a:ext cx="4077236" cy="5276027"/>
            <a:chOff x="885212" y="1085526"/>
            <a:chExt cx="4077236" cy="5276027"/>
          </a:xfrm>
        </p:grpSpPr>
        <p:pic>
          <p:nvPicPr>
            <p:cNvPr id="154" name=""/>
            <p:cNvPicPr/>
            <p:nvPr/>
          </p:nvPicPr>
          <p:blipFill rotWithShape="1">
            <a:blip r:embed="rId5"/>
            <a:srcRect/>
            <a:stretch>
              <a:fillRect/>
            </a:stretch>
          </p:blipFill>
          <p:spPr>
            <a:xfrm>
              <a:off x="885212" y="1085526"/>
              <a:ext cx="4070668" cy="2324450"/>
            </a:xfrm>
            <a:prstGeom prst="rect">
              <a:avLst/>
            </a:prstGeom>
          </p:spPr>
        </p:pic>
        <p:pic>
          <p:nvPicPr>
            <p:cNvPr id="155" name=""/>
            <p:cNvPicPr/>
            <p:nvPr/>
          </p:nvPicPr>
          <p:blipFill rotWithShape="1">
            <a:blip r:embed="rId6"/>
            <a:srcRect/>
            <a:stretch>
              <a:fillRect/>
            </a:stretch>
          </p:blipFill>
          <p:spPr>
            <a:xfrm>
              <a:off x="891780" y="4037102"/>
              <a:ext cx="4070668" cy="2324450"/>
            </a:xfrm>
            <a:prstGeom prst="rect">
              <a:avLst/>
            </a:prstGeom>
          </p:spPr>
        </p:pic>
        <p:sp>
          <p:nvSpPr>
            <p:cNvPr id="158" name=""/>
            <p:cNvSpPr/>
            <p:nvPr/>
          </p:nvSpPr>
          <p:spPr>
            <a:xfrm>
              <a:off x="2610410" y="3467100"/>
              <a:ext cx="627529" cy="509867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fd7f3c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5" name=""/>
            <p:cNvSpPr/>
            <p:nvPr/>
          </p:nvSpPr>
          <p:spPr>
            <a:xfrm>
              <a:off x="1593476" y="3154455"/>
              <a:ext cx="425823" cy="156882"/>
            </a:xfrm>
            <a:prstGeom prst="ellipse">
              <a:avLst/>
            </a:prstGeom>
            <a:noFill/>
            <a:ln>
              <a:solidFill>
                <a:srgbClr val="fd7f3c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aabca91c9_4_0"/>
          <p:cNvSpPr txBox="1">
            <a:spLocks noGrp="1"/>
          </p:cNvSpPr>
          <p:nvPr>
            <p:ph type="subTitle" idx="1"/>
          </p:nvPr>
        </p:nvSpPr>
        <p:spPr>
          <a:xfrm>
            <a:off x="168088" y="446900"/>
            <a:ext cx="9144000" cy="734400"/>
          </a:xfrm>
          <a:prstGeom prst="rect">
            <a:avLst/>
          </a:prstGeom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  <a:defRPr/>
            </a:pPr>
            <a:r>
              <a:rPr lang="en-US" altLang="ko-KR" sz="3200">
                <a:solidFill>
                  <a:srgbClr val="833c0b"/>
                </a:solidFill>
              </a:rPr>
              <a:t>3. </a:t>
            </a:r>
            <a:r>
              <a:rPr lang="ko-KR" altLang="en-US" sz="3200">
                <a:solidFill>
                  <a:srgbClr val="833c0b"/>
                </a:solidFill>
              </a:rPr>
              <a:t>프로그램 작동 방법</a:t>
            </a:r>
            <a:endParaRPr lang="ko-KR" altLang="en-US" sz="3200">
              <a:solidFill>
                <a:srgbClr val="833c0b"/>
              </a:solidFill>
            </a:endParaRPr>
          </a:p>
        </p:txBody>
      </p:sp>
      <p:sp>
        <p:nvSpPr>
          <p:cNvPr id="129" name="Google Shape;129;g5aabca91c9_4_0"/>
          <p:cNvSpPr/>
          <p:nvPr/>
        </p:nvSpPr>
        <p:spPr>
          <a:xfrm>
            <a:off x="159798" y="309796"/>
            <a:ext cx="11763000" cy="79800"/>
          </a:xfrm>
          <a:prstGeom prst="rect">
            <a:avLst/>
          </a:prstGeom>
          <a:gradFill>
            <a:gsLst>
              <a:gs pos="0">
                <a:srgbClr val="fd823d"/>
              </a:gs>
              <a:gs pos="85000">
                <a:srgbClr val="fdc451"/>
              </a:gs>
              <a:gs pos="100000">
                <a:srgbClr val="fdc45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lt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pic>
        <p:nvPicPr>
          <p:cNvPr id="130" name="Google Shape;130;g5aabca91c9_4_0"/>
          <p:cNvPicPr/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5907436" y="93144"/>
            <a:ext cx="450154" cy="51320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g5aabca91c9_4_0"/>
          <p:cNvSpPr/>
          <p:nvPr/>
        </p:nvSpPr>
        <p:spPr>
          <a:xfrm>
            <a:off x="159798" y="6548204"/>
            <a:ext cx="11763000" cy="79800"/>
          </a:xfrm>
          <a:prstGeom prst="rect">
            <a:avLst/>
          </a:prstGeom>
          <a:gradFill>
            <a:gsLst>
              <a:gs pos="0">
                <a:srgbClr val="fd823d"/>
              </a:gs>
              <a:gs pos="85000">
                <a:srgbClr val="fdc451"/>
              </a:gs>
              <a:gs pos="100000">
                <a:srgbClr val="fdc45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lt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grpSp>
        <p:nvGrpSpPr>
          <p:cNvPr id="161" name=""/>
          <p:cNvGrpSpPr/>
          <p:nvPr/>
        </p:nvGrpSpPr>
        <p:grpSpPr>
          <a:xfrm rot="0">
            <a:off x="6096000" y="951514"/>
            <a:ext cx="5754220" cy="5309211"/>
            <a:chOff x="6096000" y="951514"/>
            <a:chExt cx="5754220" cy="5309211"/>
          </a:xfrm>
        </p:grpSpPr>
        <p:sp>
          <p:nvSpPr>
            <p:cNvPr id="159" name=""/>
            <p:cNvSpPr/>
            <p:nvPr/>
          </p:nvSpPr>
          <p:spPr>
            <a:xfrm>
              <a:off x="6096000" y="1038785"/>
              <a:ext cx="5754220" cy="5221941"/>
            </a:xfrm>
            <a:prstGeom prst="roundRect">
              <a:avLst>
                <a:gd name="adj" fmla="val 16667"/>
              </a:avLst>
            </a:prstGeom>
            <a:solidFill>
              <a:srgbClr val="fdc25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160" name="Google Shape;130;g5aabca91c9_4_0"/>
            <p:cNvPicPr/>
            <p:nvPr/>
          </p:nvPicPr>
          <p:blipFill rotWithShape="1">
            <a:blip r:embed="rId4">
              <a:alphaModFix/>
            </a:blip>
            <a:srcRect/>
            <a:stretch>
              <a:fillRect/>
            </a:stretch>
          </p:blipFill>
          <p:spPr>
            <a:xfrm rot="1459367">
              <a:off x="11158512" y="951514"/>
              <a:ext cx="607037" cy="5019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4" name=""/>
          <p:cNvSpPr txBox="1"/>
          <p:nvPr/>
        </p:nvSpPr>
        <p:spPr>
          <a:xfrm>
            <a:off x="6280895" y="2279107"/>
            <a:ext cx="5288170" cy="3024413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Font typeface="Wingdings"/>
              <a:buChar char="ü"/>
              <a:defRPr/>
            </a:pPr>
            <a:r>
              <a:rPr lang="ko-KR" altLang="en-US" sz="1600" b="1">
                <a:solidFill>
                  <a:srgbClr val="833c0b"/>
                </a:solidFill>
              </a:rPr>
              <a:t>왼쪽 하단에 있는 미리보기 버튼을 누르면 도서관 도서 대출 리스트가 나옴</a:t>
            </a:r>
            <a:endParaRPr lang="ko-KR" altLang="en-US" sz="1600" b="1">
              <a:solidFill>
                <a:srgbClr val="833c0b"/>
              </a:solidFill>
            </a:endParaRPr>
          </a:p>
          <a:p>
            <a:pPr marL="257040" indent="-257040">
              <a:buFont typeface="Wingdings"/>
              <a:buChar char="ü"/>
              <a:defRPr/>
            </a:pPr>
            <a:endParaRPr lang="ko-KR" altLang="en-US" sz="1600" b="1">
              <a:solidFill>
                <a:srgbClr val="833c0b"/>
              </a:solidFill>
            </a:endParaRPr>
          </a:p>
          <a:p>
            <a:pPr marL="257040" indent="-257040">
              <a:buFont typeface="Wingdings"/>
              <a:buChar char="ü"/>
              <a:defRPr/>
            </a:pPr>
            <a:r>
              <a:rPr lang="ko-KR" altLang="en-US" sz="1600" b="1">
                <a:solidFill>
                  <a:srgbClr val="833c0b"/>
                </a:solidFill>
              </a:rPr>
              <a:t>감귤 도서관 도서 대출 리스트에는 회원 이름</a:t>
            </a:r>
            <a:r>
              <a:rPr lang="en-US" altLang="ko-KR" sz="1600" b="1">
                <a:solidFill>
                  <a:srgbClr val="833c0b"/>
                </a:solidFill>
              </a:rPr>
              <a:t>,</a:t>
            </a:r>
            <a:r>
              <a:rPr lang="ko-KR" altLang="en-US" sz="1600" b="1">
                <a:solidFill>
                  <a:srgbClr val="833c0b"/>
                </a:solidFill>
              </a:rPr>
              <a:t> 전화 번호</a:t>
            </a:r>
            <a:r>
              <a:rPr lang="en-US" altLang="ko-KR" sz="1600" b="1">
                <a:solidFill>
                  <a:srgbClr val="833c0b"/>
                </a:solidFill>
              </a:rPr>
              <a:t>,</a:t>
            </a:r>
            <a:r>
              <a:rPr lang="ko-KR" altLang="en-US" sz="1600" b="1">
                <a:solidFill>
                  <a:srgbClr val="833c0b"/>
                </a:solidFill>
              </a:rPr>
              <a:t> 대출 도서</a:t>
            </a:r>
            <a:r>
              <a:rPr lang="en-US" altLang="ko-KR" sz="1600" b="1">
                <a:solidFill>
                  <a:srgbClr val="833c0b"/>
                </a:solidFill>
              </a:rPr>
              <a:t>,</a:t>
            </a:r>
            <a:r>
              <a:rPr lang="ko-KR" altLang="en-US" sz="1600" b="1">
                <a:solidFill>
                  <a:srgbClr val="833c0b"/>
                </a:solidFill>
              </a:rPr>
              <a:t> 도서의 작가</a:t>
            </a:r>
            <a:r>
              <a:rPr lang="en-US" altLang="ko-KR" sz="1600" b="1">
                <a:solidFill>
                  <a:srgbClr val="833c0b"/>
                </a:solidFill>
              </a:rPr>
              <a:t>,</a:t>
            </a:r>
            <a:r>
              <a:rPr lang="ko-KR" altLang="en-US" sz="1600" b="1">
                <a:solidFill>
                  <a:srgbClr val="833c0b"/>
                </a:solidFill>
              </a:rPr>
              <a:t> 연체 여부의 정보가 나타나 있음</a:t>
            </a:r>
            <a:endParaRPr lang="ko-KR" altLang="en-US" sz="1600" b="1">
              <a:solidFill>
                <a:srgbClr val="833c0b"/>
              </a:solidFill>
            </a:endParaRPr>
          </a:p>
          <a:p>
            <a:pPr marL="257040" indent="-257040">
              <a:buFont typeface="Wingdings"/>
              <a:buChar char="ü"/>
              <a:defRPr/>
            </a:pPr>
            <a:endParaRPr lang="ko-KR" altLang="en-US" sz="1600" b="1">
              <a:solidFill>
                <a:srgbClr val="833c0b"/>
              </a:solidFill>
            </a:endParaRPr>
          </a:p>
          <a:p>
            <a:pPr marL="257040" indent="-257040">
              <a:buFont typeface="Wingdings"/>
              <a:buChar char="ü"/>
              <a:defRPr/>
            </a:pPr>
            <a:r>
              <a:rPr lang="ko-KR" altLang="en-US" sz="1600" b="1">
                <a:solidFill>
                  <a:srgbClr val="833c0b"/>
                </a:solidFill>
              </a:rPr>
              <a:t>미리보기 화면에서는 페이지 이동</a:t>
            </a:r>
            <a:r>
              <a:rPr lang="en-US" altLang="ko-KR" sz="1600" b="1">
                <a:solidFill>
                  <a:srgbClr val="833c0b"/>
                </a:solidFill>
              </a:rPr>
              <a:t>,</a:t>
            </a:r>
            <a:r>
              <a:rPr lang="ko-KR" altLang="en-US" sz="1600" b="1">
                <a:solidFill>
                  <a:srgbClr val="833c0b"/>
                </a:solidFill>
              </a:rPr>
              <a:t> 페이지 확대</a:t>
            </a:r>
            <a:r>
              <a:rPr lang="en-US" altLang="ko-KR" sz="1600" b="1">
                <a:solidFill>
                  <a:srgbClr val="833c0b"/>
                </a:solidFill>
              </a:rPr>
              <a:t>,</a:t>
            </a:r>
            <a:r>
              <a:rPr lang="ko-KR" altLang="en-US" sz="1600" b="1">
                <a:solidFill>
                  <a:srgbClr val="833c0b"/>
                </a:solidFill>
              </a:rPr>
              <a:t> 축소</a:t>
            </a:r>
            <a:r>
              <a:rPr lang="en-US" altLang="ko-KR" sz="1600" b="1">
                <a:solidFill>
                  <a:srgbClr val="833c0b"/>
                </a:solidFill>
              </a:rPr>
              <a:t>,</a:t>
            </a:r>
            <a:r>
              <a:rPr lang="ko-KR" altLang="en-US" sz="1600" b="1">
                <a:solidFill>
                  <a:srgbClr val="833c0b"/>
                </a:solidFill>
              </a:rPr>
              <a:t> 폰트 변경</a:t>
            </a:r>
            <a:r>
              <a:rPr lang="en-US" altLang="ko-KR" sz="1600" b="1">
                <a:solidFill>
                  <a:srgbClr val="833c0b"/>
                </a:solidFill>
              </a:rPr>
              <a:t>,</a:t>
            </a:r>
            <a:r>
              <a:rPr lang="ko-KR" altLang="en-US" sz="1600" b="1">
                <a:solidFill>
                  <a:srgbClr val="833c0b"/>
                </a:solidFill>
              </a:rPr>
              <a:t> 글씨 색 변경</a:t>
            </a:r>
            <a:r>
              <a:rPr lang="en-US" altLang="ko-KR" sz="1600" b="1">
                <a:solidFill>
                  <a:srgbClr val="833c0b"/>
                </a:solidFill>
              </a:rPr>
              <a:t>,</a:t>
            </a:r>
            <a:r>
              <a:rPr lang="ko-KR" altLang="en-US" sz="1600" b="1">
                <a:solidFill>
                  <a:srgbClr val="833c0b"/>
                </a:solidFill>
              </a:rPr>
              <a:t> 출력 기능을 할 수 있음</a:t>
            </a:r>
            <a:endParaRPr lang="ko-KR" altLang="en-US" sz="1600" b="1">
              <a:solidFill>
                <a:srgbClr val="833c0b"/>
              </a:solidFill>
            </a:endParaRPr>
          </a:p>
          <a:p>
            <a:pPr marL="0" indent="0">
              <a:buFont typeface="Wingdings"/>
              <a:buNone/>
              <a:defRPr/>
            </a:pPr>
            <a:endParaRPr lang="ko-KR" altLang="en-US" sz="1600" b="1">
              <a:solidFill>
                <a:srgbClr val="833c0b"/>
              </a:solidFill>
            </a:endParaRPr>
          </a:p>
          <a:p>
            <a:pPr marL="257040" indent="-257040">
              <a:buFont typeface="Wingdings"/>
              <a:buChar char="ü"/>
              <a:defRPr/>
            </a:pPr>
            <a:endParaRPr lang="ko-KR" altLang="en-US" sz="1600" b="1">
              <a:solidFill>
                <a:srgbClr val="833c0b"/>
              </a:solidFill>
            </a:endParaRPr>
          </a:p>
          <a:p>
            <a:pPr marL="0" indent="0">
              <a:buFont typeface="Wingdings"/>
              <a:buNone/>
              <a:defRPr/>
            </a:pPr>
            <a:endParaRPr lang="ko-KR" altLang="en-US" sz="1600" b="1">
              <a:solidFill>
                <a:srgbClr val="833c0b"/>
              </a:solidFill>
            </a:endParaRPr>
          </a:p>
        </p:txBody>
      </p:sp>
      <p:grpSp>
        <p:nvGrpSpPr>
          <p:cNvPr id="172" name=""/>
          <p:cNvGrpSpPr/>
          <p:nvPr/>
        </p:nvGrpSpPr>
        <p:grpSpPr>
          <a:xfrm rot="0">
            <a:off x="407075" y="1083843"/>
            <a:ext cx="4070669" cy="5320500"/>
            <a:chOff x="407075" y="1083843"/>
            <a:chExt cx="4070669" cy="5320500"/>
          </a:xfrm>
        </p:grpSpPr>
        <p:pic>
          <p:nvPicPr>
            <p:cNvPr id="170" name="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407075" y="1083843"/>
              <a:ext cx="4070669" cy="1619015"/>
            </a:xfrm>
            <a:prstGeom prst="rect">
              <a:avLst/>
            </a:prstGeom>
          </p:spPr>
        </p:pic>
        <p:pic>
          <p:nvPicPr>
            <p:cNvPr id="154" name=""/>
            <p:cNvPicPr/>
            <p:nvPr/>
          </p:nvPicPr>
          <p:blipFill rotWithShape="1">
            <a:blip r:embed="rId6"/>
            <a:srcRect r="49830"/>
            <a:stretch>
              <a:fillRect/>
            </a:stretch>
          </p:blipFill>
          <p:spPr>
            <a:xfrm>
              <a:off x="749445" y="2890051"/>
              <a:ext cx="3600450" cy="1440180"/>
            </a:xfrm>
            <a:prstGeom prst="rect">
              <a:avLst/>
            </a:prstGeom>
          </p:spPr>
        </p:pic>
        <p:sp>
          <p:nvSpPr>
            <p:cNvPr id="158" name=""/>
            <p:cNvSpPr/>
            <p:nvPr/>
          </p:nvSpPr>
          <p:spPr>
            <a:xfrm>
              <a:off x="2218204" y="4402791"/>
              <a:ext cx="627529" cy="509867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fd7f3c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6" name=""/>
            <p:cNvSpPr/>
            <p:nvPr/>
          </p:nvSpPr>
          <p:spPr>
            <a:xfrm>
              <a:off x="2677644" y="2467535"/>
              <a:ext cx="414617" cy="246529"/>
            </a:xfrm>
            <a:prstGeom prst="ellipse">
              <a:avLst/>
            </a:prstGeom>
            <a:noFill/>
            <a:ln>
              <a:solidFill>
                <a:srgbClr val="fd7f3c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171" name=""/>
            <p:cNvPicPr/>
            <p:nvPr/>
          </p:nvPicPr>
          <p:blipFill rotWithShape="1">
            <a:blip r:embed="rId7"/>
            <a:srcRect l="100" t="240" r="49880" b="-240"/>
            <a:stretch>
              <a:fillRect/>
            </a:stretch>
          </p:blipFill>
          <p:spPr>
            <a:xfrm>
              <a:off x="748015" y="4964163"/>
              <a:ext cx="3600450" cy="144018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aabca91c9_4_0"/>
          <p:cNvSpPr txBox="1">
            <a:spLocks noGrp="1"/>
          </p:cNvSpPr>
          <p:nvPr>
            <p:ph type="subTitle" idx="1"/>
          </p:nvPr>
        </p:nvSpPr>
        <p:spPr>
          <a:xfrm>
            <a:off x="190500" y="693429"/>
            <a:ext cx="9144000" cy="734400"/>
          </a:xfrm>
          <a:prstGeom prst="rect">
            <a:avLst/>
          </a:prstGeom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  <a:defRPr/>
            </a:pPr>
            <a:r>
              <a:rPr lang="en-US" altLang="ko-KR" sz="3500">
                <a:solidFill>
                  <a:srgbClr val="833c0b"/>
                </a:solidFill>
              </a:rPr>
              <a:t>4. </a:t>
            </a:r>
            <a:r>
              <a:rPr lang="ko-KR" altLang="en-US" sz="3500">
                <a:solidFill>
                  <a:srgbClr val="833c0b"/>
                </a:solidFill>
              </a:rPr>
              <a:t>느낀점</a:t>
            </a:r>
            <a:endParaRPr lang="ko-KR" altLang="en-US" sz="3500">
              <a:solidFill>
                <a:srgbClr val="833c0b"/>
              </a:solidFill>
            </a:endParaRPr>
          </a:p>
        </p:txBody>
      </p:sp>
      <p:sp>
        <p:nvSpPr>
          <p:cNvPr id="129" name="Google Shape;129;g5aabca91c9_4_0"/>
          <p:cNvSpPr/>
          <p:nvPr/>
        </p:nvSpPr>
        <p:spPr>
          <a:xfrm>
            <a:off x="159798" y="309796"/>
            <a:ext cx="11763000" cy="79800"/>
          </a:xfrm>
          <a:prstGeom prst="rect">
            <a:avLst/>
          </a:prstGeom>
          <a:gradFill>
            <a:gsLst>
              <a:gs pos="0">
                <a:srgbClr val="fd823d"/>
              </a:gs>
              <a:gs pos="85000">
                <a:srgbClr val="fdc451"/>
              </a:gs>
              <a:gs pos="100000">
                <a:srgbClr val="fdc45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lt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pic>
        <p:nvPicPr>
          <p:cNvPr id="130" name="Google Shape;130;g5aabca91c9_4_0"/>
          <p:cNvPicPr/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5907436" y="93144"/>
            <a:ext cx="450154" cy="51320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g5aabca91c9_4_0"/>
          <p:cNvSpPr/>
          <p:nvPr/>
        </p:nvSpPr>
        <p:spPr>
          <a:xfrm>
            <a:off x="159798" y="6548204"/>
            <a:ext cx="11763000" cy="79800"/>
          </a:xfrm>
          <a:prstGeom prst="rect">
            <a:avLst/>
          </a:prstGeom>
          <a:gradFill>
            <a:gsLst>
              <a:gs pos="0">
                <a:srgbClr val="fd823d"/>
              </a:gs>
              <a:gs pos="85000">
                <a:srgbClr val="fdc451"/>
              </a:gs>
              <a:gs pos="100000">
                <a:srgbClr val="fdc45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lt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grpSp>
        <p:nvGrpSpPr>
          <p:cNvPr id="154" name=""/>
          <p:cNvGrpSpPr/>
          <p:nvPr/>
        </p:nvGrpSpPr>
        <p:grpSpPr>
          <a:xfrm rot="0">
            <a:off x="683556" y="1299615"/>
            <a:ext cx="11293323" cy="4759404"/>
            <a:chOff x="6096000" y="863374"/>
            <a:chExt cx="5819489" cy="5397352"/>
          </a:xfrm>
        </p:grpSpPr>
        <p:sp>
          <p:nvSpPr>
            <p:cNvPr id="155" name=""/>
            <p:cNvSpPr/>
            <p:nvPr/>
          </p:nvSpPr>
          <p:spPr>
            <a:xfrm>
              <a:off x="6096000" y="1038785"/>
              <a:ext cx="5754220" cy="5221941"/>
            </a:xfrm>
            <a:prstGeom prst="roundRect">
              <a:avLst>
                <a:gd name="adj" fmla="val 16667"/>
              </a:avLst>
            </a:prstGeom>
            <a:solidFill>
              <a:srgbClr val="fdc25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156" name="Google Shape;130;g5aabca91c9_4_0"/>
            <p:cNvPicPr/>
            <p:nvPr/>
          </p:nvPicPr>
          <p:blipFill rotWithShape="1">
            <a:blip r:embed="rId4">
              <a:alphaModFix/>
            </a:blip>
            <a:srcRect/>
            <a:stretch>
              <a:fillRect/>
            </a:stretch>
          </p:blipFill>
          <p:spPr>
            <a:xfrm rot="1459367">
              <a:off x="11499397" y="863374"/>
              <a:ext cx="416092" cy="65286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7" name=""/>
          <p:cNvSpPr txBox="1"/>
          <p:nvPr/>
        </p:nvSpPr>
        <p:spPr>
          <a:xfrm>
            <a:off x="862852" y="2052915"/>
            <a:ext cx="10770646" cy="307915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2800" b="1">
                <a:solidFill>
                  <a:srgbClr val="833c0b"/>
                </a:solidFill>
              </a:rPr>
              <a:t>자바 프로그램을 이용해 프로그램을 만들 때 자바만 이용하지 않고 데이터베이스와도 연결해서 프로그램을 만들 수 있다는 것이 흥미로웠다</a:t>
            </a:r>
            <a:r>
              <a:rPr lang="en-US" altLang="ko-KR" sz="2800" b="1">
                <a:solidFill>
                  <a:srgbClr val="833c0b"/>
                </a:solidFill>
              </a:rPr>
              <a:t>.</a:t>
            </a:r>
            <a:endParaRPr lang="en-US" altLang="ko-KR" sz="2800" b="1">
              <a:solidFill>
                <a:srgbClr val="833c0b"/>
              </a:solidFill>
            </a:endParaRPr>
          </a:p>
          <a:p>
            <a:pPr>
              <a:defRPr/>
            </a:pPr>
            <a:r>
              <a:rPr lang="ko-KR" altLang="en-US" sz="2800" b="1">
                <a:solidFill>
                  <a:srgbClr val="833c0b"/>
                </a:solidFill>
              </a:rPr>
              <a:t>더 많은 기능을 넣고 싶었지만 아직은 실력이 부족해 그러지 못해서 아쉬움이 많이 남았다</a:t>
            </a:r>
            <a:r>
              <a:rPr lang="en-US" altLang="ko-KR" sz="2800" b="1">
                <a:solidFill>
                  <a:srgbClr val="833c0b"/>
                </a:solidFill>
              </a:rPr>
              <a:t>.</a:t>
            </a:r>
            <a:r>
              <a:rPr lang="ko-KR" altLang="en-US" sz="2800" b="1">
                <a:solidFill>
                  <a:srgbClr val="833c0b"/>
                </a:solidFill>
              </a:rPr>
              <a:t> 발표가 끝난 후에도 이 프로그램을 계속 간직하며 더 공부를 해서 많은 기능을 넣어서 실제 도서관에서 쓰일 수 있을만한 좋은 프로그램을 만들고 싶다</a:t>
            </a:r>
            <a:r>
              <a:rPr lang="en-US" altLang="ko-KR" sz="2800" b="1">
                <a:solidFill>
                  <a:srgbClr val="833c0b"/>
                </a:solidFill>
              </a:rPr>
              <a:t>.</a:t>
            </a:r>
            <a:endParaRPr lang="en-US" altLang="ko-KR" sz="2800" b="1">
              <a:solidFill>
                <a:srgbClr val="833c0b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Google Shape;182;p8"/>
          <p:cNvGrpSpPr/>
          <p:nvPr/>
        </p:nvGrpSpPr>
        <p:grpSpPr>
          <a:xfrm>
            <a:off x="4666253" y="1843972"/>
            <a:ext cx="2718088" cy="2182003"/>
            <a:chOff x="4427320" y="1861462"/>
            <a:chExt cx="2850366" cy="2288191"/>
          </a:xfrm>
        </p:grpSpPr>
        <p:grpSp>
          <p:nvGrpSpPr>
            <p:cNvPr id="183" name="Google Shape;183;p8"/>
            <p:cNvGrpSpPr/>
            <p:nvPr/>
          </p:nvGrpSpPr>
          <p:grpSpPr>
            <a:xfrm>
              <a:off x="5183085" y="1861462"/>
              <a:ext cx="2094601" cy="1974906"/>
              <a:chOff x="5523250" y="2052381"/>
              <a:chExt cx="2094601" cy="1974906"/>
            </a:xfrm>
          </p:grpSpPr>
          <p:pic>
            <p:nvPicPr>
              <p:cNvPr id="184" name="Google Shape;184;p8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5523250" y="2052381"/>
                <a:ext cx="1219306" cy="92057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5" name="Google Shape;185;p8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6096000" y="2488262"/>
                <a:ext cx="1521851" cy="114899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6" name="Google Shape;186;p8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6802717" y="3464997"/>
                <a:ext cx="744755" cy="56229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187" name="Google Shape;187;p8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6219263" y="3464997"/>
                <a:ext cx="744755" cy="56229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</p:pic>
        </p:grpSp>
        <p:grpSp>
          <p:nvGrpSpPr>
            <p:cNvPr id="188" name="Google Shape;188;p8"/>
            <p:cNvGrpSpPr/>
            <p:nvPr/>
          </p:nvGrpSpPr>
          <p:grpSpPr>
            <a:xfrm>
              <a:off x="4427320" y="2039775"/>
              <a:ext cx="2004029" cy="2109877"/>
              <a:chOff x="9578372" y="1472988"/>
              <a:chExt cx="1714044" cy="1804575"/>
            </a:xfrm>
          </p:grpSpPr>
          <p:sp>
            <p:nvSpPr>
              <p:cNvPr id="189" name="Google Shape;189;p8"/>
              <p:cNvSpPr/>
              <p:nvPr/>
            </p:nvSpPr>
            <p:spPr>
              <a:xfrm rot="2063439">
                <a:off x="10549250" y="1576075"/>
                <a:ext cx="541651" cy="570772"/>
              </a:xfrm>
              <a:prstGeom prst="flowChartConnector">
                <a:avLst/>
              </a:prstGeom>
              <a:solidFill>
                <a:srgbClr val="54813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190" name="Google Shape;190;p8"/>
              <p:cNvGrpSpPr/>
              <p:nvPr/>
            </p:nvGrpSpPr>
            <p:grpSpPr>
              <a:xfrm>
                <a:off x="9578372" y="1563519"/>
                <a:ext cx="1714044" cy="1714044"/>
                <a:chOff x="9791200" y="1832905"/>
                <a:chExt cx="865694" cy="865694"/>
              </a:xfrm>
            </p:grpSpPr>
            <p:sp>
              <p:nvSpPr>
                <p:cNvPr id="191" name="Google Shape;191;p8"/>
                <p:cNvSpPr/>
                <p:nvPr/>
              </p:nvSpPr>
              <p:spPr>
                <a:xfrm>
                  <a:off x="9917723" y="1959429"/>
                  <a:ext cx="612648" cy="612648"/>
                </a:xfrm>
                <a:prstGeom prst="flowChartSummingJunction">
                  <a:avLst/>
                </a:prstGeom>
                <a:solidFill>
                  <a:srgbClr val="FD823D"/>
                </a:solidFill>
                <a:ln w="60325" cap="flat" cmpd="sng">
                  <a:solidFill>
                    <a:srgbClr val="FDC45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92" name="Google Shape;192;p8"/>
                <p:cNvSpPr/>
                <p:nvPr/>
              </p:nvSpPr>
              <p:spPr>
                <a:xfrm rot="2840302">
                  <a:off x="9917723" y="1959428"/>
                  <a:ext cx="612648" cy="612648"/>
                </a:xfrm>
                <a:prstGeom prst="flowChartSummingJunction">
                  <a:avLst/>
                </a:prstGeom>
                <a:solidFill>
                  <a:srgbClr val="FD823D">
                    <a:alpha val="0"/>
                  </a:srgbClr>
                </a:solidFill>
                <a:ln w="60325" cap="flat" cmpd="sng">
                  <a:solidFill>
                    <a:srgbClr val="FDC45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</p:grpSp>
      </p:grpSp>
      <p:grpSp>
        <p:nvGrpSpPr>
          <p:cNvPr id="193" name="Google Shape;193;p8"/>
          <p:cNvGrpSpPr/>
          <p:nvPr/>
        </p:nvGrpSpPr>
        <p:grpSpPr>
          <a:xfrm rot="-568896">
            <a:off x="4428707" y="3986184"/>
            <a:ext cx="2206617" cy="1048460"/>
            <a:chOff x="4786631" y="3845512"/>
            <a:chExt cx="1882435" cy="740738"/>
          </a:xfrm>
        </p:grpSpPr>
        <p:pic>
          <p:nvPicPr>
            <p:cNvPr id="194" name="Google Shape;194;p8" descr="스크린샷이(가) 표시된 사진&#10;&#10;자동 생성된 설명"/>
            <p:cNvPicPr preferRelativeResize="0"/>
            <p:nvPr/>
          </p:nvPicPr>
          <p:blipFill rotWithShape="1">
            <a:blip r:embed="rId4">
              <a:alphaModFix/>
            </a:blip>
            <a:srcRect l="27524" t="14207" r="27733" b="68187"/>
            <a:stretch/>
          </p:blipFill>
          <p:spPr>
            <a:xfrm>
              <a:off x="4786631" y="3845512"/>
              <a:ext cx="1882435" cy="74073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5" name="Google Shape;195;p8"/>
            <p:cNvSpPr txBox="1"/>
            <p:nvPr/>
          </p:nvSpPr>
          <p:spPr>
            <a:xfrm>
              <a:off x="5197065" y="3942115"/>
              <a:ext cx="13308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4000">
                  <a:solidFill>
                    <a:srgbClr val="833C0B"/>
                  </a:solidFill>
                </a:rPr>
                <a:t>THE</a:t>
              </a:r>
              <a:endParaRPr sz="4000">
                <a:solidFill>
                  <a:srgbClr val="833C0B"/>
                </a:solidFill>
              </a:endParaRPr>
            </a:p>
          </p:txBody>
        </p:sp>
      </p:grpSp>
      <p:grpSp>
        <p:nvGrpSpPr>
          <p:cNvPr id="196" name="Google Shape;196;p8"/>
          <p:cNvGrpSpPr/>
          <p:nvPr/>
        </p:nvGrpSpPr>
        <p:grpSpPr>
          <a:xfrm rot="-271381">
            <a:off x="5423026" y="4494139"/>
            <a:ext cx="2348876" cy="1003578"/>
            <a:chOff x="5191295" y="4950700"/>
            <a:chExt cx="1882435" cy="764845"/>
          </a:xfrm>
        </p:grpSpPr>
        <p:pic>
          <p:nvPicPr>
            <p:cNvPr id="197" name="Google Shape;197;p8" descr="스크린샷이(가) 표시된 사진&#10;&#10;자동 생성된 설명"/>
            <p:cNvPicPr preferRelativeResize="0"/>
            <p:nvPr/>
          </p:nvPicPr>
          <p:blipFill rotWithShape="1">
            <a:blip r:embed="rId4">
              <a:alphaModFix/>
            </a:blip>
            <a:srcRect l="27524" t="14207" r="27733" b="68187"/>
            <a:stretch/>
          </p:blipFill>
          <p:spPr>
            <a:xfrm>
              <a:off x="5191295" y="4974807"/>
              <a:ext cx="1882435" cy="74073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8" name="Google Shape;198;p8"/>
            <p:cNvSpPr txBox="1"/>
            <p:nvPr/>
          </p:nvSpPr>
          <p:spPr>
            <a:xfrm>
              <a:off x="5686911" y="4950700"/>
              <a:ext cx="1066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/>
                <a:t/>
              </a:r>
              <a:br>
                <a:rPr lang="ko-KR"/>
              </a:br>
              <a:r>
                <a:rPr lang="ko-KR" sz="4000">
                  <a:solidFill>
                    <a:srgbClr val="833C0B"/>
                  </a:solidFill>
                </a:rPr>
                <a:t>END</a:t>
              </a:r>
              <a:endParaRPr sz="4000">
                <a:solidFill>
                  <a:srgbClr val="833C0B"/>
                </a:solidFill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"/>
          <p:cNvSpPr/>
          <p:nvPr/>
        </p:nvSpPr>
        <p:spPr>
          <a:xfrm>
            <a:off x="708869" y="1328116"/>
            <a:ext cx="1501500" cy="1501500"/>
          </a:xfrm>
          <a:prstGeom prst="flowChartConnector">
            <a:avLst/>
          </a:prstGeom>
          <a:solidFill>
            <a:srgbClr val="fff2cc"/>
          </a:solidFill>
          <a:ln w="76200" cap="flat" cmpd="sng">
            <a:solidFill>
              <a:srgbClr val="fafafa"/>
            </a:solidFill>
            <a:prstDash val="solid"/>
            <a:miter/>
            <a:headEnd w="sm" len="sm"/>
            <a:tailEnd w="sm" len="sm"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lt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06" name="Google Shape;106;p2"/>
          <p:cNvSpPr/>
          <p:nvPr/>
        </p:nvSpPr>
        <p:spPr>
          <a:xfrm>
            <a:off x="1698770" y="2264362"/>
            <a:ext cx="1501500" cy="1501500"/>
          </a:xfrm>
          <a:prstGeom prst="flowChartConnector">
            <a:avLst/>
          </a:prstGeom>
          <a:solidFill>
            <a:srgbClr val="ffe699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lt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07" name="Google Shape;107;p2"/>
          <p:cNvSpPr/>
          <p:nvPr/>
        </p:nvSpPr>
        <p:spPr>
          <a:xfrm>
            <a:off x="1698770" y="4269332"/>
            <a:ext cx="1501500" cy="1501500"/>
          </a:xfrm>
          <a:prstGeom prst="flowChartConnector">
            <a:avLst/>
          </a:prstGeom>
          <a:solidFill>
            <a:srgbClr val="ffca21"/>
          </a:solidFill>
          <a:ln w="76200" cap="flat" cmpd="sng">
            <a:solidFill>
              <a:srgbClr val="fafafa"/>
            </a:solidFill>
            <a:prstDash val="solid"/>
            <a:miter/>
            <a:headEnd w="sm" len="sm"/>
            <a:tailEnd w="sm" len="sm"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lt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08" name="Google Shape;108;p2"/>
          <p:cNvSpPr/>
          <p:nvPr/>
        </p:nvSpPr>
        <p:spPr>
          <a:xfrm>
            <a:off x="708869" y="3312986"/>
            <a:ext cx="1501500" cy="1501500"/>
          </a:xfrm>
          <a:prstGeom prst="flowChartConnector">
            <a:avLst/>
          </a:prstGeom>
          <a:solidFill>
            <a:srgbClr val="ffd966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lt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09" name="Google Shape;109;p2"/>
          <p:cNvSpPr txBox="1"/>
          <p:nvPr/>
        </p:nvSpPr>
        <p:spPr>
          <a:xfrm>
            <a:off x="937575" y="1486225"/>
            <a:ext cx="11145300" cy="99787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6000">
                <a:solidFill>
                  <a:srgbClr val="833c0b"/>
                </a:solidFill>
                <a:latin typeface="Arial"/>
                <a:ea typeface="Arial"/>
                <a:cs typeface="Arial"/>
                <a:sym typeface="Arial"/>
              </a:rPr>
              <a:t>01 </a:t>
            </a:r>
            <a:r>
              <a:rPr lang="ko-KR" altLang="en-US" sz="6000">
                <a:solidFill>
                  <a:srgbClr val="833c0b"/>
                </a:solidFill>
              </a:rPr>
              <a:t>프로그램 소개</a:t>
            </a:r>
            <a:endParaRPr sz="6000">
              <a:solidFill>
                <a:srgbClr val="833c0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"/>
          <p:cNvSpPr txBox="1"/>
          <p:nvPr/>
        </p:nvSpPr>
        <p:spPr>
          <a:xfrm>
            <a:off x="1949624" y="2518775"/>
            <a:ext cx="9273300" cy="100355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6000">
                <a:solidFill>
                  <a:srgbClr val="833c0b"/>
                </a:solidFill>
                <a:latin typeface="Arial"/>
                <a:ea typeface="Arial"/>
                <a:cs typeface="Arial"/>
                <a:sym typeface="Arial"/>
              </a:rPr>
              <a:t>02 </a:t>
            </a:r>
            <a:r>
              <a:rPr lang="ko-KR" altLang="en-US" sz="6000">
                <a:solidFill>
                  <a:srgbClr val="833c0b"/>
                </a:solidFill>
                <a:latin typeface="Arial"/>
                <a:ea typeface="Arial"/>
                <a:cs typeface="Arial"/>
                <a:sym typeface="Arial"/>
              </a:rPr>
              <a:t>스키마</a:t>
            </a:r>
            <a:endParaRPr sz="6000">
              <a:solidFill>
                <a:srgbClr val="833c0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"/>
          <p:cNvSpPr txBox="1"/>
          <p:nvPr/>
        </p:nvSpPr>
        <p:spPr>
          <a:xfrm>
            <a:off x="1114825" y="3527325"/>
            <a:ext cx="9345300" cy="100465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6000">
                <a:solidFill>
                  <a:srgbClr val="833c0b"/>
                </a:solidFill>
                <a:latin typeface="Arial"/>
                <a:ea typeface="Arial"/>
                <a:cs typeface="Arial"/>
                <a:sym typeface="Arial"/>
              </a:rPr>
              <a:t>03 </a:t>
            </a:r>
            <a:r>
              <a:rPr lang="ko-KR" altLang="en-US" sz="6000">
                <a:solidFill>
                  <a:srgbClr val="833c0b"/>
                </a:solidFill>
              </a:rPr>
              <a:t>프로그램 작동 방법</a:t>
            </a:r>
            <a:endParaRPr lang="ko-KR" altLang="en-US" sz="6000">
              <a:solidFill>
                <a:srgbClr val="833c0b"/>
              </a:solidFill>
            </a:endParaRPr>
          </a:p>
        </p:txBody>
      </p:sp>
      <p:sp>
        <p:nvSpPr>
          <p:cNvPr id="112" name="Google Shape;112;p2"/>
          <p:cNvSpPr txBox="1"/>
          <p:nvPr/>
        </p:nvSpPr>
        <p:spPr>
          <a:xfrm>
            <a:off x="1921075" y="4573625"/>
            <a:ext cx="5518800" cy="99657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6000">
                <a:solidFill>
                  <a:srgbClr val="833c0b"/>
                </a:solidFill>
                <a:latin typeface="Arial"/>
                <a:ea typeface="Arial"/>
                <a:cs typeface="Arial"/>
                <a:sym typeface="Arial"/>
              </a:rPr>
              <a:t>04 </a:t>
            </a:r>
            <a:r>
              <a:rPr lang="ko-KR" altLang="en-US" sz="6000">
                <a:solidFill>
                  <a:srgbClr val="833c0b"/>
                </a:solidFill>
              </a:rPr>
              <a:t>느낀점</a:t>
            </a:r>
            <a:endParaRPr sz="6000">
              <a:solidFill>
                <a:srgbClr val="833c0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3" name="Google Shape;113;p2"/>
          <p:cNvGrpSpPr/>
          <p:nvPr/>
        </p:nvGrpSpPr>
        <p:grpSpPr>
          <a:xfrm rot="0">
            <a:off x="2517272" y="2210578"/>
            <a:ext cx="556862" cy="556862"/>
            <a:chOff x="7119362" y="1910728"/>
            <a:chExt cx="1028559" cy="1028559"/>
          </a:xfrm>
        </p:grpSpPr>
        <p:sp>
          <p:nvSpPr>
            <p:cNvPr id="114" name="Google Shape;114;p2"/>
            <p:cNvSpPr/>
            <p:nvPr/>
          </p:nvSpPr>
          <p:spPr>
            <a:xfrm rot="2683096">
              <a:off x="7809584" y="1971552"/>
              <a:ext cx="198500" cy="285926"/>
            </a:xfrm>
            <a:prstGeom prst="ellipse">
              <a:avLst/>
            </a:prstGeom>
            <a:gradFill>
              <a:gsLst>
                <a:gs pos="0">
                  <a:srgbClr val="385623"/>
                </a:gs>
                <a:gs pos="100000">
                  <a:srgbClr val="548135"/>
                </a:gs>
              </a:gsLst>
              <a:lin ang="5400000" scaled="0"/>
            </a:gra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grpSp>
          <p:nvGrpSpPr>
            <p:cNvPr id="115" name="Google Shape;115;p2"/>
            <p:cNvGrpSpPr/>
            <p:nvPr/>
          </p:nvGrpSpPr>
          <p:grpSpPr>
            <a:xfrm rot="0">
              <a:off x="7119362" y="1910728"/>
              <a:ext cx="1028559" cy="1028559"/>
              <a:chOff x="7115654" y="1888394"/>
              <a:chExt cx="1054600" cy="1054600"/>
            </a:xfrm>
          </p:grpSpPr>
          <p:sp>
            <p:nvSpPr>
              <p:cNvPr id="116" name="Google Shape;116;p2"/>
              <p:cNvSpPr/>
              <p:nvPr/>
            </p:nvSpPr>
            <p:spPr>
              <a:xfrm rot="20755062">
                <a:off x="7265784" y="2038524"/>
                <a:ext cx="754343" cy="754343"/>
              </a:xfrm>
              <a:prstGeom prst="flowChartSummingJunction">
                <a:avLst/>
              </a:prstGeom>
              <a:solidFill>
                <a:srgbClr val="fd823d"/>
              </a:solidFill>
              <a:ln w="12700" cap="flat" cmpd="sng">
                <a:solidFill>
                  <a:srgbClr val="fdc451"/>
                </a:solidFill>
                <a:prstDash val="solid"/>
                <a:miter/>
                <a:headEnd w="sm" len="sm"/>
                <a:tailEnd w="sm" len="sm"/>
              </a:ln>
            </p:spPr>
            <p:txBody>
              <a:bodyPr wrap="square" lIns="91424" tIns="45700" rIns="91424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>
                  <a:solidFill>
                    <a:schemeClr val="lt1"/>
                  </a:solidFill>
                  <a:latin typeface="맑은 고딕"/>
                  <a:ea typeface="맑은 고딕"/>
                  <a:cs typeface="맑은 고딕"/>
                  <a:sym typeface="맑은 고딕"/>
                </a:endParaRPr>
              </a:p>
            </p:txBody>
          </p:sp>
          <p:sp>
            <p:nvSpPr>
              <p:cNvPr id="117" name="Google Shape;117;p2"/>
              <p:cNvSpPr/>
              <p:nvPr/>
            </p:nvSpPr>
            <p:spPr>
              <a:xfrm rot="2179546">
                <a:off x="7265783" y="2038522"/>
                <a:ext cx="754343" cy="754343"/>
              </a:xfrm>
              <a:prstGeom prst="flowChartSummingJunction">
                <a:avLst/>
              </a:prstGeom>
              <a:noFill/>
              <a:ln w="12700" cap="flat" cmpd="sng">
                <a:solidFill>
                  <a:srgbClr val="fdc451"/>
                </a:solidFill>
                <a:prstDash val="solid"/>
                <a:miter/>
                <a:headEnd w="sm" len="sm"/>
                <a:tailEnd w="sm" len="sm"/>
              </a:ln>
            </p:spPr>
            <p:txBody>
              <a:bodyPr wrap="square" lIns="91424" tIns="45700" rIns="91424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>
                  <a:solidFill>
                    <a:schemeClr val="lt1"/>
                  </a:solidFill>
                  <a:latin typeface="맑은 고딕"/>
                  <a:ea typeface="맑은 고딕"/>
                  <a:cs typeface="맑은 고딕"/>
                  <a:sym typeface="맑은 고딕"/>
                </a:endParaRPr>
              </a:p>
            </p:txBody>
          </p:sp>
        </p:grpSp>
      </p:grpSp>
      <p:grpSp>
        <p:nvGrpSpPr>
          <p:cNvPr id="118" name="Google Shape;118;p2"/>
          <p:cNvGrpSpPr/>
          <p:nvPr/>
        </p:nvGrpSpPr>
        <p:grpSpPr>
          <a:xfrm rot="0">
            <a:off x="1569857" y="4258383"/>
            <a:ext cx="556862" cy="556862"/>
            <a:chOff x="7119362" y="1910728"/>
            <a:chExt cx="1028559" cy="1028559"/>
          </a:xfrm>
        </p:grpSpPr>
        <p:sp>
          <p:nvSpPr>
            <p:cNvPr id="119" name="Google Shape;119;p2"/>
            <p:cNvSpPr/>
            <p:nvPr/>
          </p:nvSpPr>
          <p:spPr>
            <a:xfrm rot="2683096">
              <a:off x="7809584" y="1971552"/>
              <a:ext cx="198500" cy="285926"/>
            </a:xfrm>
            <a:prstGeom prst="ellipse">
              <a:avLst/>
            </a:prstGeom>
            <a:gradFill>
              <a:gsLst>
                <a:gs pos="0">
                  <a:srgbClr val="385623"/>
                </a:gs>
                <a:gs pos="100000">
                  <a:srgbClr val="548135"/>
                </a:gs>
              </a:gsLst>
              <a:lin ang="5400000" scaled="0"/>
            </a:gra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grpSp>
          <p:nvGrpSpPr>
            <p:cNvPr id="120" name="Google Shape;120;p2"/>
            <p:cNvGrpSpPr/>
            <p:nvPr/>
          </p:nvGrpSpPr>
          <p:grpSpPr>
            <a:xfrm rot="0">
              <a:off x="7119362" y="1910728"/>
              <a:ext cx="1028559" cy="1028559"/>
              <a:chOff x="7115654" y="1888394"/>
              <a:chExt cx="1054600" cy="1054600"/>
            </a:xfrm>
          </p:grpSpPr>
          <p:sp>
            <p:nvSpPr>
              <p:cNvPr id="121" name="Google Shape;121;p2"/>
              <p:cNvSpPr/>
              <p:nvPr/>
            </p:nvSpPr>
            <p:spPr>
              <a:xfrm rot="20755062">
                <a:off x="7265784" y="2038524"/>
                <a:ext cx="754343" cy="754343"/>
              </a:xfrm>
              <a:prstGeom prst="flowChartSummingJunction">
                <a:avLst/>
              </a:prstGeom>
              <a:solidFill>
                <a:srgbClr val="fd823d"/>
              </a:solidFill>
              <a:ln w="12700" cap="flat" cmpd="sng">
                <a:solidFill>
                  <a:srgbClr val="fdc451"/>
                </a:solidFill>
                <a:prstDash val="solid"/>
                <a:miter/>
                <a:headEnd w="sm" len="sm"/>
                <a:tailEnd w="sm" len="sm"/>
              </a:ln>
            </p:spPr>
            <p:txBody>
              <a:bodyPr wrap="square" lIns="91424" tIns="45700" rIns="91424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>
                  <a:solidFill>
                    <a:schemeClr val="lt1"/>
                  </a:solidFill>
                  <a:latin typeface="맑은 고딕"/>
                  <a:ea typeface="맑은 고딕"/>
                  <a:cs typeface="맑은 고딕"/>
                  <a:sym typeface="맑은 고딕"/>
                </a:endParaRPr>
              </a:p>
            </p:txBody>
          </p:sp>
          <p:sp>
            <p:nvSpPr>
              <p:cNvPr id="122" name="Google Shape;122;p2"/>
              <p:cNvSpPr/>
              <p:nvPr/>
            </p:nvSpPr>
            <p:spPr>
              <a:xfrm rot="2179546">
                <a:off x="7265783" y="2038522"/>
                <a:ext cx="754343" cy="754343"/>
              </a:xfrm>
              <a:prstGeom prst="flowChartSummingJunction">
                <a:avLst/>
              </a:prstGeom>
              <a:noFill/>
              <a:ln w="12700" cap="flat" cmpd="sng">
                <a:solidFill>
                  <a:srgbClr val="fdc451"/>
                </a:solidFill>
                <a:prstDash val="solid"/>
                <a:miter/>
                <a:headEnd w="sm" len="sm"/>
                <a:tailEnd w="sm" len="sm"/>
              </a:ln>
            </p:spPr>
            <p:txBody>
              <a:bodyPr wrap="square" lIns="91424" tIns="45700" rIns="91424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>
                  <a:solidFill>
                    <a:schemeClr val="lt1"/>
                  </a:solidFill>
                  <a:latin typeface="맑은 고딕"/>
                  <a:ea typeface="맑은 고딕"/>
                  <a:cs typeface="맑은 고딕"/>
                  <a:sym typeface="맑은 고딕"/>
                </a:endParaRPr>
              </a:p>
            </p:txBody>
          </p:sp>
        </p:grpSp>
      </p:grpSp>
      <p:pic>
        <p:nvPicPr>
          <p:cNvPr id="123" name="Google Shape;123;p2"/>
          <p:cNvPicPr/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1357951" y="1268573"/>
            <a:ext cx="455343" cy="3437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7"/>
          <p:cNvSpPr/>
          <p:nvPr/>
        </p:nvSpPr>
        <p:spPr>
          <a:xfrm rot="10800000" flipH="1">
            <a:off x="-16934" y="231252"/>
            <a:ext cx="12208891" cy="6626741"/>
          </a:xfrm>
          <a:custGeom>
            <a:avLst/>
            <a:gdLst/>
            <a:rect l="l" t="t" r="r" b="b"/>
            <a:pathLst>
              <a:path w="21630" h="20379" extrusionOk="0">
                <a:moveTo>
                  <a:pt x="30" y="0"/>
                </a:moveTo>
                <a:lnTo>
                  <a:pt x="21630" y="0"/>
                </a:lnTo>
                <a:lnTo>
                  <a:pt x="21630" y="18154"/>
                </a:lnTo>
                <a:cubicBezTo>
                  <a:pt x="10830" y="18154"/>
                  <a:pt x="10800" y="22633"/>
                  <a:pt x="0" y="18883"/>
                </a:cubicBezTo>
                <a:cubicBezTo>
                  <a:pt x="-5" y="12401"/>
                  <a:pt x="35" y="6482"/>
                  <a:pt x="30" y="0"/>
                </a:cubicBezTo>
                <a:close/>
              </a:path>
            </a:pathLst>
          </a:custGeom>
          <a:gradFill>
            <a:gsLst>
              <a:gs pos="0">
                <a:srgbClr val="fd823d"/>
              </a:gs>
              <a:gs pos="44000">
                <a:srgbClr val="fd823d"/>
              </a:gs>
              <a:gs pos="100000">
                <a:srgbClr val="fdc45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lt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pic>
        <p:nvPicPr>
          <p:cNvPr id="173" name="Google Shape;173;p7"/>
          <p:cNvPicPr/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10731063" y="231228"/>
            <a:ext cx="840828" cy="958599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7"/>
          <p:cNvSpPr txBox="1"/>
          <p:nvPr/>
        </p:nvSpPr>
        <p:spPr>
          <a:xfrm>
            <a:off x="194161" y="710527"/>
            <a:ext cx="5364053" cy="697248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4000">
                <a:solidFill>
                  <a:schemeClr val="lt1"/>
                </a:solidFill>
              </a:rPr>
              <a:t>1.</a:t>
            </a:r>
            <a:r>
              <a:rPr lang="ko-KR" altLang="en-US" sz="4000">
                <a:solidFill>
                  <a:schemeClr val="lt1"/>
                </a:solidFill>
              </a:rPr>
              <a:t> 감귤도서관 소개</a:t>
            </a:r>
            <a:endParaRPr lang="ko-KR" altLang="en-US" sz="4000">
              <a:solidFill>
                <a:schemeClr val="lt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974350" y="550890"/>
            <a:ext cx="3905167" cy="94566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85350" y="1815636"/>
            <a:ext cx="5832255" cy="3880202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6833818" y="1418527"/>
            <a:ext cx="4545624" cy="4794769"/>
          </a:xfrm>
          <a:prstGeom prst="roundRect">
            <a:avLst>
              <a:gd name="adj" fmla="val 16667"/>
            </a:avLst>
          </a:prstGeom>
          <a:solidFill>
            <a:srgbClr val="fdc7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5" name=""/>
          <p:cNvSpPr txBox="1"/>
          <p:nvPr/>
        </p:nvSpPr>
        <p:spPr>
          <a:xfrm>
            <a:off x="7042896" y="2515720"/>
            <a:ext cx="4202208" cy="228913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1800" b="1">
                <a:solidFill>
                  <a:schemeClr val="lt1"/>
                </a:solidFill>
              </a:rPr>
              <a:t>프로그램 주제 </a:t>
            </a:r>
            <a:r>
              <a:rPr lang="en-US" altLang="ko-KR" sz="1800" b="1">
                <a:solidFill>
                  <a:schemeClr val="lt1"/>
                </a:solidFill>
              </a:rPr>
              <a:t>: </a:t>
            </a:r>
            <a:endParaRPr lang="ko-KR" altLang="en-US" sz="1800" b="1">
              <a:solidFill>
                <a:schemeClr val="lt1"/>
              </a:solidFill>
            </a:endParaRPr>
          </a:p>
          <a:p>
            <a:pPr>
              <a:defRPr/>
            </a:pPr>
            <a:r>
              <a:rPr lang="ko-KR" altLang="en-US" sz="1800" b="1">
                <a:solidFill>
                  <a:schemeClr val="lt1"/>
                </a:solidFill>
              </a:rPr>
              <a:t>도서관 회원 정보와 도서 대출</a:t>
            </a:r>
            <a:r>
              <a:rPr lang="en-US" altLang="ko-KR" sz="1800" b="1">
                <a:solidFill>
                  <a:schemeClr val="lt1"/>
                </a:solidFill>
              </a:rPr>
              <a:t>,</a:t>
            </a:r>
            <a:r>
              <a:rPr lang="ko-KR" altLang="en-US" sz="1800" b="1">
                <a:solidFill>
                  <a:schemeClr val="lt1"/>
                </a:solidFill>
              </a:rPr>
              <a:t> 반납</a:t>
            </a:r>
            <a:endParaRPr lang="ko-KR" altLang="en-US" sz="1800" b="1">
              <a:solidFill>
                <a:schemeClr val="lt1"/>
              </a:solidFill>
            </a:endParaRPr>
          </a:p>
          <a:p>
            <a:pPr>
              <a:defRPr/>
            </a:pPr>
            <a:endParaRPr lang="ko-KR" altLang="en-US" sz="1800" b="1">
              <a:solidFill>
                <a:schemeClr val="lt1"/>
              </a:solidFill>
            </a:endParaRPr>
          </a:p>
          <a:p>
            <a:pPr>
              <a:defRPr/>
            </a:pPr>
            <a:r>
              <a:rPr lang="en-US" altLang="ko-KR" sz="1800" b="1">
                <a:solidFill>
                  <a:schemeClr val="lt1"/>
                </a:solidFill>
              </a:rPr>
              <a:t>=&gt;</a:t>
            </a:r>
            <a:r>
              <a:rPr lang="ko-KR" altLang="en-US" sz="1800" b="1">
                <a:solidFill>
                  <a:schemeClr val="lt1"/>
                </a:solidFill>
              </a:rPr>
              <a:t> 자바와 데이터베이스를 연동하여 감귤 도서관의 회원 정보와 회원 정보 수정</a:t>
            </a:r>
            <a:r>
              <a:rPr lang="en-US" altLang="ko-KR" sz="1800" b="1">
                <a:solidFill>
                  <a:schemeClr val="lt1"/>
                </a:solidFill>
              </a:rPr>
              <a:t>,</a:t>
            </a:r>
            <a:r>
              <a:rPr lang="ko-KR" altLang="en-US" sz="1800" b="1">
                <a:solidFill>
                  <a:schemeClr val="lt1"/>
                </a:solidFill>
              </a:rPr>
              <a:t> 도서 대출</a:t>
            </a:r>
            <a:r>
              <a:rPr lang="en-US" altLang="ko-KR" sz="1800" b="1">
                <a:solidFill>
                  <a:schemeClr val="lt1"/>
                </a:solidFill>
              </a:rPr>
              <a:t>,</a:t>
            </a:r>
            <a:r>
              <a:rPr lang="ko-KR" altLang="en-US" sz="1800" b="1">
                <a:solidFill>
                  <a:schemeClr val="lt1"/>
                </a:solidFill>
              </a:rPr>
              <a:t> 반납</a:t>
            </a:r>
            <a:r>
              <a:rPr lang="en-US" altLang="ko-KR" sz="1800" b="1">
                <a:solidFill>
                  <a:schemeClr val="lt1"/>
                </a:solidFill>
              </a:rPr>
              <a:t>,</a:t>
            </a:r>
            <a:r>
              <a:rPr lang="ko-KR" altLang="en-US" sz="1800" b="1">
                <a:solidFill>
                  <a:schemeClr val="lt1"/>
                </a:solidFill>
              </a:rPr>
              <a:t> 정보 검색</a:t>
            </a:r>
            <a:r>
              <a:rPr lang="en-US" altLang="ko-KR" sz="1800" b="1">
                <a:solidFill>
                  <a:schemeClr val="lt1"/>
                </a:solidFill>
              </a:rPr>
              <a:t>,</a:t>
            </a:r>
            <a:r>
              <a:rPr lang="ko-KR" altLang="en-US" sz="1800" b="1">
                <a:solidFill>
                  <a:schemeClr val="lt1"/>
                </a:solidFill>
              </a:rPr>
              <a:t> 출력</a:t>
            </a:r>
            <a:r>
              <a:rPr lang="en-US" altLang="ko-KR" sz="1800" b="1">
                <a:solidFill>
                  <a:schemeClr val="lt1"/>
                </a:solidFill>
              </a:rPr>
              <a:t>,</a:t>
            </a:r>
            <a:r>
              <a:rPr lang="ko-KR" altLang="en-US" sz="1800" b="1">
                <a:solidFill>
                  <a:schemeClr val="lt1"/>
                </a:solidFill>
              </a:rPr>
              <a:t> 미리보기 등의 기능을 가진 프로그램을 만듦</a:t>
            </a:r>
            <a:endParaRPr lang="ko-KR" altLang="en-US" sz="1800" b="1">
              <a:solidFill>
                <a:schemeClr val="lt1"/>
              </a:solidFill>
            </a:endParaRPr>
          </a:p>
        </p:txBody>
      </p:sp>
      <p:pic>
        <p:nvPicPr>
          <p:cNvPr id="176" name=""/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efbf2"/>
              </a:clrFrom>
              <a:clrTo>
                <a:srgbClr val="fefbf2">
                  <a:alpha val="0"/>
                </a:srgbClr>
              </a:clrTo>
            </a:clrChange>
          </a:blip>
          <a:srcRect l="4070" t="30660" r="4720" b="43060"/>
          <a:stretch>
            <a:fillRect/>
          </a:stretch>
        </p:blipFill>
        <p:spPr>
          <a:xfrm>
            <a:off x="7439212" y="4982720"/>
            <a:ext cx="3252693" cy="935478"/>
          </a:xfrm>
          <a:prstGeom prst="rect">
            <a:avLst/>
          </a:prstGeom>
          <a:solidFill>
            <a:srgbClr val="fdc751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aabca91c9_4_0"/>
          <p:cNvSpPr txBox="1">
            <a:spLocks noGrp="1"/>
          </p:cNvSpPr>
          <p:nvPr>
            <p:ph type="subTitle" idx="1"/>
          </p:nvPr>
        </p:nvSpPr>
        <p:spPr>
          <a:xfrm>
            <a:off x="190500" y="693429"/>
            <a:ext cx="9144000" cy="734400"/>
          </a:xfrm>
          <a:prstGeom prst="rect">
            <a:avLst/>
          </a:prstGeom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  <a:defRPr/>
            </a:pPr>
            <a:r>
              <a:rPr lang="en-US" altLang="ko-KR" sz="3500">
                <a:solidFill>
                  <a:srgbClr val="833c0b"/>
                </a:solidFill>
              </a:rPr>
              <a:t>2.</a:t>
            </a:r>
            <a:r>
              <a:rPr lang="ko-KR" altLang="en-US" sz="3500">
                <a:solidFill>
                  <a:srgbClr val="833c0b"/>
                </a:solidFill>
              </a:rPr>
              <a:t> 도서관 프로그램 스키마</a:t>
            </a:r>
            <a:endParaRPr lang="ko-KR" altLang="en-US" sz="3500">
              <a:solidFill>
                <a:srgbClr val="833c0b"/>
              </a:solidFill>
            </a:endParaRPr>
          </a:p>
        </p:txBody>
      </p:sp>
      <p:sp>
        <p:nvSpPr>
          <p:cNvPr id="129" name="Google Shape;129;g5aabca91c9_4_0"/>
          <p:cNvSpPr/>
          <p:nvPr/>
        </p:nvSpPr>
        <p:spPr>
          <a:xfrm>
            <a:off x="159798" y="309796"/>
            <a:ext cx="11763000" cy="79800"/>
          </a:xfrm>
          <a:prstGeom prst="rect">
            <a:avLst/>
          </a:prstGeom>
          <a:gradFill>
            <a:gsLst>
              <a:gs pos="0">
                <a:srgbClr val="fd823d"/>
              </a:gs>
              <a:gs pos="85000">
                <a:srgbClr val="fdc451"/>
              </a:gs>
              <a:gs pos="100000">
                <a:srgbClr val="fdc45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lt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pic>
        <p:nvPicPr>
          <p:cNvPr id="130" name="Google Shape;130;g5aabca91c9_4_0"/>
          <p:cNvPicPr/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5907436" y="93144"/>
            <a:ext cx="450154" cy="51320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g5aabca91c9_4_0"/>
          <p:cNvSpPr/>
          <p:nvPr/>
        </p:nvSpPr>
        <p:spPr>
          <a:xfrm>
            <a:off x="159798" y="6548204"/>
            <a:ext cx="11763000" cy="79800"/>
          </a:xfrm>
          <a:prstGeom prst="rect">
            <a:avLst/>
          </a:prstGeom>
          <a:gradFill>
            <a:gsLst>
              <a:gs pos="0">
                <a:srgbClr val="fd823d"/>
              </a:gs>
              <a:gs pos="85000">
                <a:srgbClr val="fdc451"/>
              </a:gs>
              <a:gs pos="100000">
                <a:srgbClr val="fdc45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lt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graphicFrame>
        <p:nvGraphicFramePr>
          <p:cNvPr id="133" name=""/>
          <p:cNvGraphicFramePr>
            <a:graphicFrameLocks noGrp="1"/>
          </p:cNvGraphicFramePr>
          <p:nvPr/>
        </p:nvGraphicFramePr>
        <p:xfrm>
          <a:off x="351117" y="1945639"/>
          <a:ext cx="1942354" cy="29667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942354"/>
              </a:tblGrid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member</a:t>
                      </a:r>
                      <a:endParaRPr lang="en-US" altLang="ko-KR"/>
                    </a:p>
                  </a:txBody>
                  <a:tcPr marL="91440" marR="91440">
                    <a:solidFill>
                      <a:srgbClr val="fd823d"/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member_id(PK)</a:t>
                      </a:r>
                      <a:endParaRPr lang="en-US" altLang="ko-KR"/>
                    </a:p>
                  </a:txBody>
                  <a:tcPr marL="91440" marR="91440">
                    <a:solidFill>
                      <a:srgbClr val="fdad4a"/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name</a:t>
                      </a:r>
                      <a:endParaRPr lang="en-US" altLang="ko-KR"/>
                    </a:p>
                  </a:txBody>
                  <a:tcPr marL="91440" marR="91440">
                    <a:solidFill>
                      <a:srgbClr val="fdad4a"/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birthday</a:t>
                      </a:r>
                      <a:endParaRPr lang="en-US" altLang="ko-KR"/>
                    </a:p>
                  </a:txBody>
                  <a:tcPr marL="91440" marR="91440">
                    <a:solidFill>
                      <a:srgbClr val="fdad4a"/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phone</a:t>
                      </a:r>
                      <a:endParaRPr lang="en-US" altLang="ko-KR"/>
                    </a:p>
                  </a:txBody>
                  <a:tcPr marL="91440" marR="91440">
                    <a:solidFill>
                      <a:srgbClr val="fdad4a"/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borrowdate</a:t>
                      </a:r>
                      <a:endParaRPr lang="en-US" altLang="ko-KR"/>
                    </a:p>
                  </a:txBody>
                  <a:tcPr marL="91440" marR="91440">
                    <a:solidFill>
                      <a:srgbClr val="fdad4a"/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returndate</a:t>
                      </a:r>
                      <a:endParaRPr lang="en-US" altLang="ko-KR"/>
                    </a:p>
                  </a:txBody>
                  <a:tcPr marL="91440" marR="91440">
                    <a:solidFill>
                      <a:srgbClr val="fdad4a"/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is_return</a:t>
                      </a:r>
                      <a:endParaRPr lang="en-US" altLang="ko-KR"/>
                    </a:p>
                  </a:txBody>
                  <a:tcPr marL="91440" marR="91440">
                    <a:solidFill>
                      <a:srgbClr val="fdad4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5" name=""/>
          <p:cNvGraphicFramePr>
            <a:graphicFrameLocks noGrp="1"/>
          </p:cNvGraphicFramePr>
          <p:nvPr/>
        </p:nvGraphicFramePr>
        <p:xfrm>
          <a:off x="3180040" y="3169386"/>
          <a:ext cx="1751854" cy="103469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751854"/>
              </a:tblGrid>
              <a:tr h="30099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member_book</a:t>
                      </a:r>
                      <a:endParaRPr lang="en-US" altLang="ko-KR"/>
                    </a:p>
                  </a:txBody>
                  <a:tcPr marL="91440" marR="91440">
                    <a:solidFill>
                      <a:srgbClr val="fd823d"/>
                    </a:solidFill>
                  </a:tcPr>
                </a:tc>
              </a:tr>
              <a:tr h="366854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member_id(FK)</a:t>
                      </a:r>
                      <a:endParaRPr lang="en-US" altLang="ko-KR"/>
                    </a:p>
                  </a:txBody>
                  <a:tcPr marL="91440" marR="91440">
                    <a:solidFill>
                      <a:srgbClr val="fdad4a"/>
                    </a:solidFill>
                  </a:tcPr>
                </a:tc>
              </a:tr>
              <a:tr h="366854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book_id(FK)</a:t>
                      </a:r>
                      <a:endParaRPr lang="en-US" altLang="ko-KR"/>
                    </a:p>
                  </a:txBody>
                  <a:tcPr marL="91440" marR="91440">
                    <a:solidFill>
                      <a:srgbClr val="fdad4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6" name=""/>
          <p:cNvGraphicFramePr>
            <a:graphicFrameLocks noGrp="1"/>
          </p:cNvGraphicFramePr>
          <p:nvPr/>
        </p:nvGraphicFramePr>
        <p:xfrm>
          <a:off x="5799975" y="2131060"/>
          <a:ext cx="1852706" cy="25958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852706"/>
              </a:tblGrid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books</a:t>
                      </a:r>
                      <a:endParaRPr lang="en-US" altLang="ko-KR"/>
                    </a:p>
                  </a:txBody>
                  <a:tcPr marL="91440" marR="91440">
                    <a:solidFill>
                      <a:srgbClr val="fd823d"/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book_id(PK)</a:t>
                      </a:r>
                      <a:endParaRPr lang="en-US" altLang="ko-KR"/>
                    </a:p>
                  </a:txBody>
                  <a:tcPr marL="91440" marR="91440">
                    <a:solidFill>
                      <a:srgbClr val="fdad4a"/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title</a:t>
                      </a:r>
                      <a:endParaRPr lang="en-US" altLang="ko-KR"/>
                    </a:p>
                  </a:txBody>
                  <a:tcPr marL="91440" marR="91440">
                    <a:solidFill>
                      <a:srgbClr val="fdad4a"/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writer_id(FK)</a:t>
                      </a:r>
                      <a:endParaRPr lang="en-US" altLang="ko-KR"/>
                    </a:p>
                  </a:txBody>
                  <a:tcPr marL="91440" marR="91440">
                    <a:solidFill>
                      <a:srgbClr val="fdad4a"/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genre_id(FK)</a:t>
                      </a:r>
                      <a:endParaRPr lang="en-US" altLang="ko-KR"/>
                    </a:p>
                  </a:txBody>
                  <a:tcPr marL="91440" marR="91440">
                    <a:solidFill>
                      <a:srgbClr val="fdad4a"/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pub_id(FK)</a:t>
                      </a:r>
                      <a:endParaRPr lang="en-US" altLang="ko-KR"/>
                    </a:p>
                  </a:txBody>
                  <a:tcPr marL="91440" marR="91440">
                    <a:solidFill>
                      <a:srgbClr val="fdad4a"/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publishdate</a:t>
                      </a:r>
                      <a:endParaRPr lang="en-US" altLang="ko-KR"/>
                    </a:p>
                  </a:txBody>
                  <a:tcPr marL="91440" marR="91440">
                    <a:solidFill>
                      <a:srgbClr val="fdad4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7" name=""/>
          <p:cNvGraphicFramePr>
            <a:graphicFrameLocks noGrp="1"/>
          </p:cNvGraphicFramePr>
          <p:nvPr/>
        </p:nvGraphicFramePr>
        <p:xfrm>
          <a:off x="8695016" y="1522618"/>
          <a:ext cx="1393266" cy="14833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393266"/>
              </a:tblGrid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writers</a:t>
                      </a:r>
                      <a:endParaRPr lang="en-US" altLang="ko-KR"/>
                    </a:p>
                  </a:txBody>
                  <a:tcPr marL="91440" marR="91440">
                    <a:solidFill>
                      <a:srgbClr val="fd823d"/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writer_id(PK)</a:t>
                      </a:r>
                      <a:endParaRPr lang="en-US" altLang="ko-KR"/>
                    </a:p>
                  </a:txBody>
                  <a:tcPr marL="91440" marR="91440">
                    <a:solidFill>
                      <a:srgbClr val="fdad4a"/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writer</a:t>
                      </a:r>
                      <a:endParaRPr lang="en-US" altLang="ko-KR"/>
                    </a:p>
                  </a:txBody>
                  <a:tcPr marL="91440" marR="91440">
                    <a:solidFill>
                      <a:srgbClr val="fdad4a"/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country_id(FK)</a:t>
                      </a:r>
                      <a:endParaRPr lang="en-US" altLang="ko-KR"/>
                    </a:p>
                  </a:txBody>
                  <a:tcPr marL="91440" marR="91440">
                    <a:solidFill>
                      <a:srgbClr val="fdad4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8" name=""/>
          <p:cNvGraphicFramePr>
            <a:graphicFrameLocks noGrp="1"/>
          </p:cNvGraphicFramePr>
          <p:nvPr/>
        </p:nvGraphicFramePr>
        <p:xfrm>
          <a:off x="8719671" y="3563470"/>
          <a:ext cx="1348443" cy="104267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348443"/>
              </a:tblGrid>
              <a:tr h="30099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genre</a:t>
                      </a:r>
                      <a:endParaRPr lang="en-US" altLang="ko-KR"/>
                    </a:p>
                  </a:txBody>
                  <a:tcPr marL="91440" marR="91440">
                    <a:solidFill>
                      <a:srgbClr val="fd823d"/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genre_id(PK)</a:t>
                      </a:r>
                      <a:endParaRPr lang="en-US" altLang="ko-KR"/>
                    </a:p>
                  </a:txBody>
                  <a:tcPr marL="91440" marR="91440">
                    <a:solidFill>
                      <a:srgbClr val="fdad4a"/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genre</a:t>
                      </a:r>
                      <a:endParaRPr lang="en-US" altLang="ko-KR"/>
                    </a:p>
                  </a:txBody>
                  <a:tcPr marL="91440" marR="91440">
                    <a:solidFill>
                      <a:srgbClr val="fdad4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9" name=""/>
          <p:cNvGraphicFramePr>
            <a:graphicFrameLocks noGrp="1"/>
          </p:cNvGraphicFramePr>
          <p:nvPr/>
        </p:nvGraphicFramePr>
        <p:xfrm>
          <a:off x="10691902" y="571750"/>
          <a:ext cx="1326031" cy="104267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326031"/>
              </a:tblGrid>
              <a:tr h="30099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country</a:t>
                      </a:r>
                      <a:endParaRPr lang="en-US" altLang="ko-KR"/>
                    </a:p>
                  </a:txBody>
                  <a:tcPr marL="91440" marR="91440">
                    <a:solidFill>
                      <a:srgbClr val="fd823d"/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country_id(PK)</a:t>
                      </a:r>
                      <a:endParaRPr lang="en-US" altLang="ko-KR"/>
                    </a:p>
                  </a:txBody>
                  <a:tcPr marL="91440" marR="91440">
                    <a:solidFill>
                      <a:srgbClr val="fdad4a"/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country</a:t>
                      </a:r>
                      <a:endParaRPr lang="en-US" altLang="ko-KR"/>
                    </a:p>
                  </a:txBody>
                  <a:tcPr marL="91440" marR="91440">
                    <a:solidFill>
                      <a:srgbClr val="fdad4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0" name=""/>
          <p:cNvGraphicFramePr>
            <a:graphicFrameLocks noGrp="1"/>
          </p:cNvGraphicFramePr>
          <p:nvPr/>
        </p:nvGraphicFramePr>
        <p:xfrm>
          <a:off x="8738719" y="5206501"/>
          <a:ext cx="1382059" cy="104267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382059"/>
              </a:tblGrid>
              <a:tr h="30099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publisher</a:t>
                      </a:r>
                      <a:endParaRPr lang="en-US" altLang="ko-KR"/>
                    </a:p>
                  </a:txBody>
                  <a:tcPr marL="91440" marR="91440">
                    <a:solidFill>
                      <a:srgbClr val="fd823d"/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pub_id(PK)</a:t>
                      </a:r>
                      <a:endParaRPr lang="en-US" altLang="ko-KR"/>
                    </a:p>
                  </a:txBody>
                  <a:tcPr marL="91440" marR="91440">
                    <a:solidFill>
                      <a:srgbClr val="fdad4a"/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publisher</a:t>
                      </a:r>
                      <a:endParaRPr lang="en-US" altLang="ko-KR"/>
                    </a:p>
                  </a:txBody>
                  <a:tcPr marL="91440" marR="91440">
                    <a:solidFill>
                      <a:srgbClr val="fdad4a"/>
                    </a:solidFill>
                  </a:tcPr>
                </a:tc>
              </a:tr>
            </a:tbl>
          </a:graphicData>
        </a:graphic>
      </p:graphicFrame>
      <p:cxnSp>
        <p:nvCxnSpPr>
          <p:cNvPr id="147" name=""/>
          <p:cNvCxnSpPr/>
          <p:nvPr/>
        </p:nvCxnSpPr>
        <p:spPr>
          <a:xfrm>
            <a:off x="2033868" y="2482103"/>
            <a:ext cx="1299881" cy="1143000"/>
          </a:xfrm>
          <a:prstGeom prst="bentConnector3">
            <a:avLst>
              <a:gd name="adj1" fmla="val 50000"/>
            </a:avLst>
          </a:prstGeom>
          <a:ln w="12700">
            <a:solidFill>
              <a:srgbClr val="833c0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"/>
          <p:cNvCxnSpPr/>
          <p:nvPr/>
        </p:nvCxnSpPr>
        <p:spPr>
          <a:xfrm rot="10800000" flipV="1">
            <a:off x="4734485" y="2695014"/>
            <a:ext cx="1361516" cy="1344706"/>
          </a:xfrm>
          <a:prstGeom prst="bentConnector3">
            <a:avLst>
              <a:gd name="adj1" fmla="val 50000"/>
            </a:avLst>
          </a:prstGeom>
          <a:ln w="12700">
            <a:solidFill>
              <a:srgbClr val="833c0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"/>
          <p:cNvCxnSpPr/>
          <p:nvPr/>
        </p:nvCxnSpPr>
        <p:spPr>
          <a:xfrm rot="10800000" flipV="1">
            <a:off x="7423896" y="2067489"/>
            <a:ext cx="1400733" cy="1361511"/>
          </a:xfrm>
          <a:prstGeom prst="bentConnector3">
            <a:avLst>
              <a:gd name="adj1" fmla="val 50000"/>
            </a:avLst>
          </a:prstGeom>
          <a:ln w="12700">
            <a:solidFill>
              <a:srgbClr val="833c0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"/>
          <p:cNvCxnSpPr/>
          <p:nvPr/>
        </p:nvCxnSpPr>
        <p:spPr>
          <a:xfrm rot="10800000">
            <a:off x="7457514" y="3748367"/>
            <a:ext cx="1378323" cy="313765"/>
          </a:xfrm>
          <a:prstGeom prst="bentConnector3">
            <a:avLst>
              <a:gd name="adj1" fmla="val 50000"/>
            </a:avLst>
          </a:prstGeom>
          <a:ln w="12700">
            <a:solidFill>
              <a:srgbClr val="833c0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"/>
          <p:cNvCxnSpPr/>
          <p:nvPr/>
        </p:nvCxnSpPr>
        <p:spPr>
          <a:xfrm rot="10800000">
            <a:off x="7311838" y="4129367"/>
            <a:ext cx="1624853" cy="1546411"/>
          </a:xfrm>
          <a:prstGeom prst="bentConnector3">
            <a:avLst>
              <a:gd name="adj1" fmla="val 50000"/>
            </a:avLst>
          </a:prstGeom>
          <a:ln w="12700">
            <a:solidFill>
              <a:srgbClr val="833c0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"/>
          <p:cNvCxnSpPr>
            <a:stCxn id="139" idx="1"/>
            <a:endCxn id="137" idx="2"/>
          </p:cNvCxnSpPr>
          <p:nvPr/>
        </p:nvCxnSpPr>
        <p:spPr>
          <a:xfrm flipH="1">
            <a:off x="9391649" y="1093085"/>
            <a:ext cx="1300284" cy="1912892"/>
          </a:xfrm>
          <a:prstGeom prst="bentConnector4">
            <a:avLst>
              <a:gd name="adj1" fmla="val 23375"/>
              <a:gd name="adj2" fmla="val 107342"/>
            </a:avLst>
          </a:prstGeom>
          <a:ln w="12700">
            <a:solidFill>
              <a:srgbClr val="833c0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aabca91c9_4_0"/>
          <p:cNvSpPr txBox="1">
            <a:spLocks noGrp="1"/>
          </p:cNvSpPr>
          <p:nvPr>
            <p:ph type="subTitle" idx="1"/>
          </p:nvPr>
        </p:nvSpPr>
        <p:spPr>
          <a:xfrm>
            <a:off x="168088" y="446900"/>
            <a:ext cx="9144000" cy="734400"/>
          </a:xfrm>
          <a:prstGeom prst="rect">
            <a:avLst/>
          </a:prstGeom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  <a:defRPr/>
            </a:pPr>
            <a:r>
              <a:rPr lang="en-US" altLang="ko-KR" sz="3200">
                <a:solidFill>
                  <a:srgbClr val="833c0b"/>
                </a:solidFill>
              </a:rPr>
              <a:t>3. </a:t>
            </a:r>
            <a:r>
              <a:rPr lang="ko-KR" altLang="en-US" sz="3200">
                <a:solidFill>
                  <a:srgbClr val="833c0b"/>
                </a:solidFill>
              </a:rPr>
              <a:t>프로그램 작동 방법</a:t>
            </a:r>
            <a:endParaRPr lang="ko-KR" altLang="en-US" sz="3200">
              <a:solidFill>
                <a:srgbClr val="833c0b"/>
              </a:solidFill>
            </a:endParaRPr>
          </a:p>
        </p:txBody>
      </p:sp>
      <p:sp>
        <p:nvSpPr>
          <p:cNvPr id="129" name="Google Shape;129;g5aabca91c9_4_0"/>
          <p:cNvSpPr/>
          <p:nvPr/>
        </p:nvSpPr>
        <p:spPr>
          <a:xfrm>
            <a:off x="159798" y="309796"/>
            <a:ext cx="11763000" cy="79800"/>
          </a:xfrm>
          <a:prstGeom prst="rect">
            <a:avLst/>
          </a:prstGeom>
          <a:gradFill>
            <a:gsLst>
              <a:gs pos="0">
                <a:srgbClr val="fd823d"/>
              </a:gs>
              <a:gs pos="85000">
                <a:srgbClr val="fdc451"/>
              </a:gs>
              <a:gs pos="100000">
                <a:srgbClr val="fdc45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lt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pic>
        <p:nvPicPr>
          <p:cNvPr id="130" name="Google Shape;130;g5aabca91c9_4_0"/>
          <p:cNvPicPr/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5907436" y="93144"/>
            <a:ext cx="450154" cy="51320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g5aabca91c9_4_0"/>
          <p:cNvSpPr/>
          <p:nvPr/>
        </p:nvSpPr>
        <p:spPr>
          <a:xfrm>
            <a:off x="159798" y="6548204"/>
            <a:ext cx="11763000" cy="79800"/>
          </a:xfrm>
          <a:prstGeom prst="rect">
            <a:avLst/>
          </a:prstGeom>
          <a:gradFill>
            <a:gsLst>
              <a:gs pos="0">
                <a:srgbClr val="fd823d"/>
              </a:gs>
              <a:gs pos="85000">
                <a:srgbClr val="fdc451"/>
              </a:gs>
              <a:gs pos="100000">
                <a:srgbClr val="fdc45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lt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grpSp>
        <p:nvGrpSpPr>
          <p:cNvPr id="161" name=""/>
          <p:cNvGrpSpPr/>
          <p:nvPr/>
        </p:nvGrpSpPr>
        <p:grpSpPr>
          <a:xfrm rot="0">
            <a:off x="6096000" y="951514"/>
            <a:ext cx="5754220" cy="5309211"/>
            <a:chOff x="6096000" y="951514"/>
            <a:chExt cx="5754220" cy="5309211"/>
          </a:xfrm>
        </p:grpSpPr>
        <p:sp>
          <p:nvSpPr>
            <p:cNvPr id="159" name=""/>
            <p:cNvSpPr/>
            <p:nvPr/>
          </p:nvSpPr>
          <p:spPr>
            <a:xfrm>
              <a:off x="6096000" y="1038785"/>
              <a:ext cx="5754220" cy="5221941"/>
            </a:xfrm>
            <a:prstGeom prst="roundRect">
              <a:avLst>
                <a:gd name="adj" fmla="val 16667"/>
              </a:avLst>
            </a:prstGeom>
            <a:solidFill>
              <a:srgbClr val="fdc250"/>
            </a:solidFill>
            <a:ln cap="flat" cmpd="sng" algn="ctr">
              <a:noFill/>
              <a:prstDash val="solid"/>
              <a:round/>
              <a:headEnd w="med" len="med"/>
              <a:tailEnd w="med" len="med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199920" indent="-199920" algn="ctr">
                <a:buClr>
                  <a:schemeClr val="lt1"/>
                </a:buClr>
                <a:buFont typeface="Wingdings"/>
                <a:buChar char="ü"/>
                <a:defRPr/>
              </a:pPr>
              <a:endParaRPr lang="ko-KR" altLang="en-US"/>
            </a:p>
          </p:txBody>
        </p:sp>
        <p:pic>
          <p:nvPicPr>
            <p:cNvPr id="160" name="Google Shape;130;g5aabca91c9_4_0"/>
            <p:cNvPicPr/>
            <p:nvPr/>
          </p:nvPicPr>
          <p:blipFill rotWithShape="1">
            <a:blip r:embed="rId4">
              <a:alphaModFix/>
            </a:blip>
            <a:srcRect/>
            <a:stretch>
              <a:fillRect/>
            </a:stretch>
          </p:blipFill>
          <p:spPr>
            <a:xfrm rot="1459367">
              <a:off x="11158512" y="951514"/>
              <a:ext cx="607037" cy="501999"/>
            </a:xfrm>
            <a:prstGeom prst="rect">
              <a:avLst/>
            </a:prstGeom>
            <a:noFill/>
            <a:ln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162" name=""/>
          <p:cNvSpPr txBox="1"/>
          <p:nvPr/>
        </p:nvSpPr>
        <p:spPr>
          <a:xfrm>
            <a:off x="6208056" y="1419223"/>
            <a:ext cx="5694384" cy="5208271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Font typeface="Wingdings"/>
              <a:buChar char="ü"/>
              <a:defRPr/>
            </a:pPr>
            <a:r>
              <a:rPr lang="ko-KR" altLang="en-US" sz="1600" b="1">
                <a:solidFill>
                  <a:srgbClr val="833c0b"/>
                </a:solidFill>
              </a:rPr>
              <a:t>프로그램을 실행시키면 왼쪽 상단에 </a:t>
            </a:r>
            <a:r>
              <a:rPr lang="en-US" altLang="ko-KR" sz="1600" b="1">
                <a:solidFill>
                  <a:srgbClr val="833c0b"/>
                </a:solidFill>
              </a:rPr>
              <a:t>member</a:t>
            </a:r>
            <a:r>
              <a:rPr lang="ko-KR" altLang="en-US" sz="1600" b="1">
                <a:solidFill>
                  <a:srgbClr val="833c0b"/>
                </a:solidFill>
              </a:rPr>
              <a:t>테이블에 있는 감귤 도서관 회원들의 이름 리스트가 스크롤 패널에 넣어져 있음을 볼 수 있음</a:t>
            </a:r>
            <a:endParaRPr lang="ko-KR" altLang="en-US" sz="1600" b="1">
              <a:solidFill>
                <a:srgbClr val="833c0b"/>
              </a:solidFill>
            </a:endParaRPr>
          </a:p>
          <a:p>
            <a:pPr marL="257040" indent="-257040">
              <a:buFont typeface="Wingdings"/>
              <a:buChar char="ü"/>
              <a:defRPr/>
            </a:pPr>
            <a:endParaRPr lang="ko-KR" altLang="en-US" sz="1600" b="1">
              <a:solidFill>
                <a:srgbClr val="833c0b"/>
              </a:solidFill>
            </a:endParaRPr>
          </a:p>
          <a:p>
            <a:pPr marL="257040" indent="-257040">
              <a:buFont typeface="Wingdings"/>
              <a:buChar char="ü"/>
              <a:defRPr/>
            </a:pPr>
            <a:r>
              <a:rPr lang="ko-KR" altLang="en-US" sz="1600" b="1">
                <a:solidFill>
                  <a:srgbClr val="833c0b"/>
                </a:solidFill>
              </a:rPr>
              <a:t>회원 리스트의 밑에는 회원의 이름을 검색할 수 있는 텍스트 필드가 있음</a:t>
            </a:r>
            <a:r>
              <a:rPr lang="en-US" altLang="ko-KR" sz="1600" b="1">
                <a:solidFill>
                  <a:srgbClr val="833c0b"/>
                </a:solidFill>
              </a:rPr>
              <a:t>.</a:t>
            </a:r>
            <a:r>
              <a:rPr lang="ko-KR" altLang="en-US" sz="1600" b="1">
                <a:solidFill>
                  <a:srgbClr val="833c0b"/>
                </a:solidFill>
              </a:rPr>
              <a:t> 여기에 이름을 입력한 뒤 검색 버튼을 눌러 회원의 정보를 볼 수 있음</a:t>
            </a:r>
            <a:endParaRPr lang="ko-KR" altLang="en-US" sz="1600" b="1">
              <a:solidFill>
                <a:srgbClr val="833c0b"/>
              </a:solidFill>
            </a:endParaRPr>
          </a:p>
          <a:p>
            <a:pPr marL="0" indent="0">
              <a:buFont typeface="Wingdings"/>
              <a:buNone/>
              <a:defRPr/>
            </a:pPr>
            <a:endParaRPr lang="ko-KR" altLang="en-US" sz="1600" b="1">
              <a:solidFill>
                <a:srgbClr val="833c0b"/>
              </a:solidFill>
            </a:endParaRPr>
          </a:p>
          <a:p>
            <a:pPr marL="257040" indent="-257040">
              <a:buFont typeface="Wingdings"/>
              <a:buChar char="ü"/>
              <a:defRPr/>
            </a:pPr>
            <a:r>
              <a:rPr lang="ko-KR" altLang="en-US" sz="1600" b="1">
                <a:solidFill>
                  <a:srgbClr val="833c0b"/>
                </a:solidFill>
              </a:rPr>
              <a:t>오른쪽 상단에는 회원리스트에서 선택되거나 텍스트 필드에서 검색된 사람의 정보를 데이터베이스의 테이블 에서 얻어 이름</a:t>
            </a:r>
            <a:r>
              <a:rPr lang="en-US" altLang="ko-KR" sz="1600" b="1">
                <a:solidFill>
                  <a:srgbClr val="833c0b"/>
                </a:solidFill>
              </a:rPr>
              <a:t>,</a:t>
            </a:r>
            <a:r>
              <a:rPr lang="ko-KR" altLang="en-US" sz="1600" b="1">
                <a:solidFill>
                  <a:srgbClr val="833c0b"/>
                </a:solidFill>
              </a:rPr>
              <a:t> 생년월일</a:t>
            </a:r>
            <a:r>
              <a:rPr lang="en-US" altLang="ko-KR" sz="1600" b="1">
                <a:solidFill>
                  <a:srgbClr val="833c0b"/>
                </a:solidFill>
              </a:rPr>
              <a:t>,</a:t>
            </a:r>
            <a:r>
              <a:rPr lang="ko-KR" altLang="en-US" sz="1600" b="1">
                <a:solidFill>
                  <a:srgbClr val="833c0b"/>
                </a:solidFill>
              </a:rPr>
              <a:t> 전화번호</a:t>
            </a:r>
            <a:r>
              <a:rPr lang="en-US" altLang="ko-KR" sz="1600" b="1">
                <a:solidFill>
                  <a:srgbClr val="833c0b"/>
                </a:solidFill>
              </a:rPr>
              <a:t>,</a:t>
            </a:r>
            <a:r>
              <a:rPr lang="ko-KR" altLang="en-US" sz="1600" b="1">
                <a:solidFill>
                  <a:srgbClr val="833c0b"/>
                </a:solidFill>
              </a:rPr>
              <a:t> 대출 도서 등의 정보가 나와있음을 볼 수 있음</a:t>
            </a:r>
            <a:endParaRPr lang="ko-KR" altLang="en-US" sz="1600" b="1">
              <a:solidFill>
                <a:srgbClr val="833c0b"/>
              </a:solidFill>
            </a:endParaRPr>
          </a:p>
          <a:p>
            <a:pPr marL="0" indent="0">
              <a:buFont typeface="Wingdings"/>
              <a:buNone/>
              <a:defRPr/>
            </a:pPr>
            <a:endParaRPr lang="ko-KR" altLang="en-US" sz="1600" b="1">
              <a:solidFill>
                <a:srgbClr val="833c0b"/>
              </a:solidFill>
            </a:endParaRPr>
          </a:p>
          <a:p>
            <a:pPr marL="257040" indent="-257040">
              <a:buFont typeface="Wingdings"/>
              <a:buChar char="ü"/>
              <a:defRPr/>
            </a:pPr>
            <a:r>
              <a:rPr lang="ko-KR" altLang="en-US" sz="1600" b="1">
                <a:solidFill>
                  <a:srgbClr val="833c0b"/>
                </a:solidFill>
              </a:rPr>
              <a:t>회원 리스트의 아래에는 </a:t>
            </a:r>
            <a:r>
              <a:rPr lang="en-US" altLang="ko-KR" sz="1600" b="1">
                <a:solidFill>
                  <a:srgbClr val="833c0b"/>
                </a:solidFill>
              </a:rPr>
              <a:t>books</a:t>
            </a:r>
            <a:r>
              <a:rPr lang="ko-KR" altLang="en-US" sz="1600" b="1">
                <a:solidFill>
                  <a:srgbClr val="833c0b"/>
                </a:solidFill>
              </a:rPr>
              <a:t>테이블에 있는 감귤 도서관의 도서들의 제목이 </a:t>
            </a:r>
            <a:r>
              <a:rPr lang="en-US" altLang="ko-KR" sz="1600" b="1">
                <a:solidFill>
                  <a:srgbClr val="833c0b"/>
                </a:solidFill>
              </a:rPr>
              <a:t>choice</a:t>
            </a:r>
            <a:r>
              <a:rPr lang="ko-KR" altLang="en-US" sz="1600" b="1">
                <a:solidFill>
                  <a:srgbClr val="833c0b"/>
                </a:solidFill>
              </a:rPr>
              <a:t>라는 드롭다운 목록으로 만들어져 나타나 있음</a:t>
            </a:r>
            <a:endParaRPr lang="ko-KR" altLang="en-US" sz="1600" b="1">
              <a:solidFill>
                <a:srgbClr val="833c0b"/>
              </a:solidFill>
            </a:endParaRPr>
          </a:p>
          <a:p>
            <a:pPr marL="257040" indent="-257040">
              <a:buFont typeface="Wingdings"/>
              <a:buChar char="ü"/>
              <a:defRPr/>
            </a:pPr>
            <a:endParaRPr lang="ko-KR" altLang="en-US" sz="1600" b="1">
              <a:solidFill>
                <a:srgbClr val="833c0b"/>
              </a:solidFill>
            </a:endParaRPr>
          </a:p>
          <a:p>
            <a:pPr marL="257040" indent="-257040">
              <a:buFont typeface="Wingdings"/>
              <a:buChar char="ü"/>
              <a:defRPr/>
            </a:pPr>
            <a:r>
              <a:rPr lang="ko-KR" altLang="en-US" sz="1600" b="1">
                <a:solidFill>
                  <a:srgbClr val="833c0b"/>
                </a:solidFill>
              </a:rPr>
              <a:t>왼쪽 하단과 오른쪽 하단에는 각각 검색</a:t>
            </a:r>
            <a:r>
              <a:rPr lang="en-US" altLang="ko-KR" sz="1600" b="1">
                <a:solidFill>
                  <a:srgbClr val="833c0b"/>
                </a:solidFill>
              </a:rPr>
              <a:t>,</a:t>
            </a:r>
            <a:r>
              <a:rPr lang="ko-KR" altLang="en-US" sz="1600" b="1">
                <a:solidFill>
                  <a:srgbClr val="833c0b"/>
                </a:solidFill>
              </a:rPr>
              <a:t> 출력</a:t>
            </a:r>
            <a:r>
              <a:rPr lang="en-US" altLang="ko-KR" sz="1600" b="1">
                <a:solidFill>
                  <a:srgbClr val="833c0b"/>
                </a:solidFill>
              </a:rPr>
              <a:t>,</a:t>
            </a:r>
            <a:r>
              <a:rPr lang="ko-KR" altLang="en-US" sz="1600" b="1">
                <a:solidFill>
                  <a:srgbClr val="833c0b"/>
                </a:solidFill>
              </a:rPr>
              <a:t> 미리보기 버튼과 대출</a:t>
            </a:r>
            <a:r>
              <a:rPr lang="en-US" altLang="ko-KR" sz="1600" b="1">
                <a:solidFill>
                  <a:srgbClr val="833c0b"/>
                </a:solidFill>
              </a:rPr>
              <a:t>,</a:t>
            </a:r>
            <a:r>
              <a:rPr lang="ko-KR" altLang="en-US" sz="1600" b="1">
                <a:solidFill>
                  <a:srgbClr val="833c0b"/>
                </a:solidFill>
              </a:rPr>
              <a:t> 반납</a:t>
            </a:r>
            <a:r>
              <a:rPr lang="en-US" altLang="ko-KR" sz="1600" b="1">
                <a:solidFill>
                  <a:srgbClr val="833c0b"/>
                </a:solidFill>
              </a:rPr>
              <a:t>,</a:t>
            </a:r>
            <a:r>
              <a:rPr lang="ko-KR" altLang="en-US" sz="1600" b="1">
                <a:solidFill>
                  <a:srgbClr val="833c0b"/>
                </a:solidFill>
              </a:rPr>
              <a:t> 수정</a:t>
            </a:r>
            <a:r>
              <a:rPr lang="en-US" altLang="ko-KR" sz="1600" b="1">
                <a:solidFill>
                  <a:srgbClr val="833c0b"/>
                </a:solidFill>
              </a:rPr>
              <a:t>,</a:t>
            </a:r>
            <a:r>
              <a:rPr lang="ko-KR" altLang="en-US" sz="1600" b="1">
                <a:solidFill>
                  <a:srgbClr val="833c0b"/>
                </a:solidFill>
              </a:rPr>
              <a:t> 삭제</a:t>
            </a:r>
            <a:r>
              <a:rPr lang="en-US" altLang="ko-KR" sz="1600" b="1">
                <a:solidFill>
                  <a:srgbClr val="833c0b"/>
                </a:solidFill>
              </a:rPr>
              <a:t>,</a:t>
            </a:r>
            <a:r>
              <a:rPr lang="ko-KR" altLang="en-US" sz="1600" b="1">
                <a:solidFill>
                  <a:srgbClr val="833c0b"/>
                </a:solidFill>
              </a:rPr>
              <a:t> 신규</a:t>
            </a:r>
            <a:r>
              <a:rPr lang="en-US" altLang="ko-KR" sz="1600" b="1">
                <a:solidFill>
                  <a:srgbClr val="833c0b"/>
                </a:solidFill>
              </a:rPr>
              <a:t>,</a:t>
            </a:r>
            <a:r>
              <a:rPr lang="ko-KR" altLang="en-US" sz="1600" b="1">
                <a:solidFill>
                  <a:srgbClr val="833c0b"/>
                </a:solidFill>
              </a:rPr>
              <a:t> 저장 버튼이 있음</a:t>
            </a:r>
            <a:endParaRPr lang="ko-KR" altLang="en-US" sz="1600" b="1">
              <a:solidFill>
                <a:srgbClr val="833c0b"/>
              </a:solidFill>
            </a:endParaRPr>
          </a:p>
          <a:p>
            <a:pPr marL="257040" indent="-257040">
              <a:buFont typeface="Wingdings"/>
              <a:buChar char="ü"/>
              <a:defRPr/>
            </a:pPr>
            <a:endParaRPr lang="ko-KR" altLang="en-US" sz="1600" b="1">
              <a:solidFill>
                <a:srgbClr val="833c0b"/>
              </a:solidFill>
            </a:endParaRPr>
          </a:p>
          <a:p>
            <a:pPr marL="0" indent="0">
              <a:buFont typeface="Wingdings"/>
              <a:buNone/>
              <a:defRPr/>
            </a:pPr>
            <a:endParaRPr lang="ko-KR" altLang="en-US" sz="1600" b="1">
              <a:solidFill>
                <a:srgbClr val="833c0b"/>
              </a:solidFill>
            </a:endParaRPr>
          </a:p>
        </p:txBody>
      </p:sp>
      <p:grpSp>
        <p:nvGrpSpPr>
          <p:cNvPr id="168" name=""/>
          <p:cNvGrpSpPr/>
          <p:nvPr/>
        </p:nvGrpSpPr>
        <p:grpSpPr>
          <a:xfrm rot="0">
            <a:off x="841077" y="1104576"/>
            <a:ext cx="4092845" cy="5263474"/>
            <a:chOff x="841076" y="1104576"/>
            <a:chExt cx="4092845" cy="5263474"/>
          </a:xfrm>
        </p:grpSpPr>
        <p:pic>
          <p:nvPicPr>
            <p:cNvPr id="154" name="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863209" y="1104576"/>
              <a:ext cx="4070712" cy="2324424"/>
            </a:xfrm>
            <a:prstGeom prst="rect">
              <a:avLst/>
            </a:prstGeom>
          </p:spPr>
        </p:pic>
        <p:pic>
          <p:nvPicPr>
            <p:cNvPr id="155" name=""/>
            <p:cNvPicPr/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841076" y="4043599"/>
              <a:ext cx="4070668" cy="2324450"/>
            </a:xfrm>
            <a:prstGeom prst="rect">
              <a:avLst/>
            </a:prstGeom>
          </p:spPr>
        </p:pic>
        <p:sp>
          <p:nvSpPr>
            <p:cNvPr id="158" name=""/>
            <p:cNvSpPr/>
            <p:nvPr/>
          </p:nvSpPr>
          <p:spPr>
            <a:xfrm>
              <a:off x="2610410" y="3467100"/>
              <a:ext cx="627529" cy="509867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fd7f3c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3" name=""/>
            <p:cNvSpPr txBox="1"/>
            <p:nvPr/>
          </p:nvSpPr>
          <p:spPr>
            <a:xfrm>
              <a:off x="1209674" y="2975161"/>
              <a:ext cx="728382" cy="194759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>
                <a:defRPr/>
              </a:pPr>
              <a:r>
                <a:rPr lang="ko-KR" altLang="en-US" sz="700"/>
                <a:t>문보미</a:t>
              </a:r>
              <a:endParaRPr lang="ko-KR" altLang="en-US" sz="700"/>
            </a:p>
          </p:txBody>
        </p:sp>
        <p:sp>
          <p:nvSpPr>
            <p:cNvPr id="164" name=""/>
            <p:cNvSpPr/>
            <p:nvPr/>
          </p:nvSpPr>
          <p:spPr>
            <a:xfrm>
              <a:off x="1205752" y="2943224"/>
              <a:ext cx="425823" cy="246529"/>
            </a:xfrm>
            <a:prstGeom prst="ellipse">
              <a:avLst/>
            </a:prstGeom>
            <a:noFill/>
            <a:ln>
              <a:solidFill>
                <a:srgbClr val="fd823d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5" name=""/>
            <p:cNvSpPr/>
            <p:nvPr/>
          </p:nvSpPr>
          <p:spPr>
            <a:xfrm>
              <a:off x="1052232" y="1529602"/>
              <a:ext cx="313764" cy="32497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d823d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67" name=""/>
          <p:cNvSpPr txBox="1"/>
          <p:nvPr/>
        </p:nvSpPr>
        <p:spPr>
          <a:xfrm>
            <a:off x="908236" y="1305485"/>
            <a:ext cx="705971" cy="29281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b="1">
                <a:solidFill>
                  <a:srgbClr val="833c0b"/>
                </a:solidFill>
              </a:rPr>
              <a:t>선택</a:t>
            </a:r>
            <a:endParaRPr lang="ko-KR" altLang="en-US" b="1">
              <a:solidFill>
                <a:srgbClr val="833c0b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aabca91c9_4_0"/>
          <p:cNvSpPr txBox="1">
            <a:spLocks noGrp="1"/>
          </p:cNvSpPr>
          <p:nvPr>
            <p:ph type="subTitle" idx="1"/>
          </p:nvPr>
        </p:nvSpPr>
        <p:spPr>
          <a:xfrm>
            <a:off x="168088" y="446900"/>
            <a:ext cx="9144000" cy="734400"/>
          </a:xfrm>
          <a:prstGeom prst="rect">
            <a:avLst/>
          </a:prstGeom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  <a:defRPr/>
            </a:pPr>
            <a:r>
              <a:rPr lang="en-US" altLang="ko-KR" sz="3200">
                <a:solidFill>
                  <a:srgbClr val="833c0b"/>
                </a:solidFill>
              </a:rPr>
              <a:t>3. </a:t>
            </a:r>
            <a:r>
              <a:rPr lang="ko-KR" altLang="en-US" sz="3200">
                <a:solidFill>
                  <a:srgbClr val="833c0b"/>
                </a:solidFill>
              </a:rPr>
              <a:t>프로그램 작동 방법</a:t>
            </a:r>
            <a:endParaRPr lang="ko-KR" altLang="en-US" sz="3200">
              <a:solidFill>
                <a:srgbClr val="833c0b"/>
              </a:solidFill>
            </a:endParaRPr>
          </a:p>
        </p:txBody>
      </p:sp>
      <p:sp>
        <p:nvSpPr>
          <p:cNvPr id="129" name="Google Shape;129;g5aabca91c9_4_0"/>
          <p:cNvSpPr/>
          <p:nvPr/>
        </p:nvSpPr>
        <p:spPr>
          <a:xfrm>
            <a:off x="159798" y="309796"/>
            <a:ext cx="11763000" cy="79800"/>
          </a:xfrm>
          <a:prstGeom prst="rect">
            <a:avLst/>
          </a:prstGeom>
          <a:gradFill>
            <a:gsLst>
              <a:gs pos="0">
                <a:srgbClr val="fd823d"/>
              </a:gs>
              <a:gs pos="85000">
                <a:srgbClr val="fdc451"/>
              </a:gs>
              <a:gs pos="100000">
                <a:srgbClr val="fdc45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lt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pic>
        <p:nvPicPr>
          <p:cNvPr id="130" name="Google Shape;130;g5aabca91c9_4_0"/>
          <p:cNvPicPr/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5907436" y="93144"/>
            <a:ext cx="450154" cy="51320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g5aabca91c9_4_0"/>
          <p:cNvSpPr/>
          <p:nvPr/>
        </p:nvSpPr>
        <p:spPr>
          <a:xfrm>
            <a:off x="159798" y="6548204"/>
            <a:ext cx="11763000" cy="79800"/>
          </a:xfrm>
          <a:prstGeom prst="rect">
            <a:avLst/>
          </a:prstGeom>
          <a:gradFill>
            <a:gsLst>
              <a:gs pos="0">
                <a:srgbClr val="fd823d"/>
              </a:gs>
              <a:gs pos="85000">
                <a:srgbClr val="fdc451"/>
              </a:gs>
              <a:gs pos="100000">
                <a:srgbClr val="fdc45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lt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grpSp>
        <p:nvGrpSpPr>
          <p:cNvPr id="161" name=""/>
          <p:cNvGrpSpPr/>
          <p:nvPr/>
        </p:nvGrpSpPr>
        <p:grpSpPr>
          <a:xfrm rot="0">
            <a:off x="6096000" y="951514"/>
            <a:ext cx="5754220" cy="5309211"/>
            <a:chOff x="6096000" y="951514"/>
            <a:chExt cx="5754220" cy="5309211"/>
          </a:xfrm>
        </p:grpSpPr>
        <p:sp>
          <p:nvSpPr>
            <p:cNvPr id="159" name=""/>
            <p:cNvSpPr/>
            <p:nvPr/>
          </p:nvSpPr>
          <p:spPr>
            <a:xfrm>
              <a:off x="6096000" y="1038785"/>
              <a:ext cx="5754220" cy="5221941"/>
            </a:xfrm>
            <a:prstGeom prst="roundRect">
              <a:avLst>
                <a:gd name="adj" fmla="val 16667"/>
              </a:avLst>
            </a:prstGeom>
            <a:solidFill>
              <a:srgbClr val="fdc25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160" name="Google Shape;130;g5aabca91c9_4_0"/>
            <p:cNvPicPr/>
            <p:nvPr/>
          </p:nvPicPr>
          <p:blipFill rotWithShape="1">
            <a:blip r:embed="rId4">
              <a:alphaModFix/>
            </a:blip>
            <a:srcRect/>
            <a:stretch>
              <a:fillRect/>
            </a:stretch>
          </p:blipFill>
          <p:spPr>
            <a:xfrm rot="1459367">
              <a:off x="11158512" y="951514"/>
              <a:ext cx="607037" cy="5019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4" name=""/>
          <p:cNvSpPr txBox="1"/>
          <p:nvPr/>
        </p:nvSpPr>
        <p:spPr>
          <a:xfrm>
            <a:off x="6280896" y="2604078"/>
            <a:ext cx="5199528" cy="2527992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Font typeface="Wingdings"/>
              <a:buChar char="ü"/>
              <a:defRPr/>
            </a:pPr>
            <a:r>
              <a:rPr lang="ko-KR" altLang="en-US" sz="1600" b="1">
                <a:solidFill>
                  <a:srgbClr val="833c0b"/>
                </a:solidFill>
              </a:rPr>
              <a:t>오른쪽에 있는 회원 정보에서 이름</a:t>
            </a:r>
            <a:r>
              <a:rPr lang="en-US" altLang="ko-KR" sz="1600" b="1">
                <a:solidFill>
                  <a:srgbClr val="833c0b"/>
                </a:solidFill>
              </a:rPr>
              <a:t>,</a:t>
            </a:r>
            <a:r>
              <a:rPr lang="ko-KR" altLang="en-US" sz="1600" b="1">
                <a:solidFill>
                  <a:srgbClr val="833c0b"/>
                </a:solidFill>
              </a:rPr>
              <a:t> 생년월일</a:t>
            </a:r>
            <a:r>
              <a:rPr lang="en-US" altLang="ko-KR" sz="1600" b="1">
                <a:solidFill>
                  <a:srgbClr val="833c0b"/>
                </a:solidFill>
              </a:rPr>
              <a:t>,</a:t>
            </a:r>
            <a:r>
              <a:rPr lang="ko-KR" altLang="en-US" sz="1600" b="1">
                <a:solidFill>
                  <a:srgbClr val="833c0b"/>
                </a:solidFill>
              </a:rPr>
              <a:t> 전화번호</a:t>
            </a:r>
            <a:r>
              <a:rPr lang="en-US" altLang="ko-KR" sz="1600" b="1">
                <a:solidFill>
                  <a:srgbClr val="833c0b"/>
                </a:solidFill>
              </a:rPr>
              <a:t>,</a:t>
            </a:r>
            <a:r>
              <a:rPr lang="ko-KR" altLang="en-US" sz="1600" b="1">
                <a:solidFill>
                  <a:srgbClr val="833c0b"/>
                </a:solidFill>
              </a:rPr>
              <a:t> 대출일</a:t>
            </a:r>
            <a:r>
              <a:rPr lang="en-US" altLang="ko-KR" sz="1600" b="1">
                <a:solidFill>
                  <a:srgbClr val="833c0b"/>
                </a:solidFill>
              </a:rPr>
              <a:t>,</a:t>
            </a:r>
            <a:r>
              <a:rPr lang="ko-KR" altLang="en-US" sz="1600" b="1">
                <a:solidFill>
                  <a:srgbClr val="833c0b"/>
                </a:solidFill>
              </a:rPr>
              <a:t> 연체 여부를 수정한 뒤 수정 버튼을 누르면 정보를 수정할 수 있음</a:t>
            </a:r>
            <a:endParaRPr lang="ko-KR" altLang="en-US" sz="1600" b="1">
              <a:solidFill>
                <a:srgbClr val="833c0b"/>
              </a:solidFill>
            </a:endParaRPr>
          </a:p>
          <a:p>
            <a:pPr marL="257040" indent="-257040">
              <a:buFont typeface="Wingdings"/>
              <a:buChar char="ü"/>
              <a:defRPr/>
            </a:pPr>
            <a:endParaRPr lang="ko-KR" altLang="en-US" sz="1600" b="1">
              <a:solidFill>
                <a:srgbClr val="833c0b"/>
              </a:solidFill>
            </a:endParaRPr>
          </a:p>
          <a:p>
            <a:pPr marL="257040" indent="-257040">
              <a:buFont typeface="Wingdings"/>
              <a:buChar char="ü"/>
              <a:defRPr/>
            </a:pPr>
            <a:r>
              <a:rPr lang="ko-KR" altLang="en-US" sz="1600" b="1">
                <a:solidFill>
                  <a:srgbClr val="833c0b"/>
                </a:solidFill>
              </a:rPr>
              <a:t>수정 버튼의 버튼 리스터에서 데이터베이스와 연결하여 </a:t>
            </a:r>
            <a:r>
              <a:rPr lang="en-US" altLang="ko-KR" sz="1600" b="1">
                <a:solidFill>
                  <a:srgbClr val="833c0b"/>
                </a:solidFill>
              </a:rPr>
              <a:t>UPDATE</a:t>
            </a:r>
            <a:r>
              <a:rPr lang="ko-KR" altLang="en-US" sz="1600" b="1">
                <a:solidFill>
                  <a:srgbClr val="833c0b"/>
                </a:solidFill>
              </a:rPr>
              <a:t>문을 사용하여 선택된 사람의 정보를 새로 입력한 값으로 바꿔줌</a:t>
            </a:r>
            <a:endParaRPr lang="ko-KR" altLang="en-US" sz="1600" b="1">
              <a:solidFill>
                <a:srgbClr val="833c0b"/>
              </a:solidFill>
            </a:endParaRPr>
          </a:p>
          <a:p>
            <a:pPr marL="0" indent="0">
              <a:buFont typeface="Wingdings"/>
              <a:buNone/>
              <a:defRPr/>
            </a:pPr>
            <a:endParaRPr lang="ko-KR" altLang="en-US" sz="1600" b="1">
              <a:solidFill>
                <a:srgbClr val="833c0b"/>
              </a:solidFill>
            </a:endParaRPr>
          </a:p>
          <a:p>
            <a:pPr marL="257040" indent="-257040">
              <a:buFont typeface="Wingdings"/>
              <a:buChar char="ü"/>
              <a:defRPr/>
            </a:pPr>
            <a:endParaRPr lang="ko-KR" altLang="en-US" sz="1600" b="1">
              <a:solidFill>
                <a:srgbClr val="833c0b"/>
              </a:solidFill>
            </a:endParaRPr>
          </a:p>
          <a:p>
            <a:pPr marL="0" indent="0">
              <a:buFont typeface="Wingdings"/>
              <a:buNone/>
              <a:defRPr/>
            </a:pPr>
            <a:endParaRPr lang="ko-KR" altLang="en-US" sz="1600" b="1">
              <a:solidFill>
                <a:srgbClr val="833c0b"/>
              </a:solidFill>
            </a:endParaRPr>
          </a:p>
        </p:txBody>
      </p:sp>
      <p:grpSp>
        <p:nvGrpSpPr>
          <p:cNvPr id="169" name=""/>
          <p:cNvGrpSpPr/>
          <p:nvPr/>
        </p:nvGrpSpPr>
        <p:grpSpPr>
          <a:xfrm rot="0">
            <a:off x="883915" y="1085526"/>
            <a:ext cx="4078533" cy="5282524"/>
            <a:chOff x="883915" y="1085526"/>
            <a:chExt cx="4078533" cy="5282524"/>
          </a:xfrm>
        </p:grpSpPr>
        <p:pic>
          <p:nvPicPr>
            <p:cNvPr id="154" name=""/>
            <p:cNvPicPr/>
            <p:nvPr/>
          </p:nvPicPr>
          <p:blipFill rotWithShape="1">
            <a:blip r:embed="rId5"/>
            <a:srcRect/>
            <a:stretch>
              <a:fillRect/>
            </a:stretch>
          </p:blipFill>
          <p:spPr>
            <a:xfrm>
              <a:off x="883915" y="1085526"/>
              <a:ext cx="4070668" cy="2324450"/>
            </a:xfrm>
            <a:prstGeom prst="rect">
              <a:avLst/>
            </a:prstGeom>
          </p:spPr>
        </p:pic>
        <p:pic>
          <p:nvPicPr>
            <p:cNvPr id="155" name=""/>
            <p:cNvPicPr/>
            <p:nvPr/>
          </p:nvPicPr>
          <p:blipFill rotWithShape="1">
            <a:blip r:embed="rId6"/>
            <a:srcRect/>
            <a:stretch>
              <a:fillRect/>
            </a:stretch>
          </p:blipFill>
          <p:spPr>
            <a:xfrm>
              <a:off x="891780" y="4043599"/>
              <a:ext cx="4070668" cy="2324450"/>
            </a:xfrm>
            <a:prstGeom prst="rect">
              <a:avLst/>
            </a:prstGeom>
          </p:spPr>
        </p:pic>
        <p:sp>
          <p:nvSpPr>
            <p:cNvPr id="158" name=""/>
            <p:cNvSpPr/>
            <p:nvPr/>
          </p:nvSpPr>
          <p:spPr>
            <a:xfrm>
              <a:off x="2610410" y="3467100"/>
              <a:ext cx="627529" cy="509867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fd7f3c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5" name=""/>
            <p:cNvSpPr/>
            <p:nvPr/>
          </p:nvSpPr>
          <p:spPr>
            <a:xfrm>
              <a:off x="2882153" y="1495985"/>
              <a:ext cx="425823" cy="156882"/>
            </a:xfrm>
            <a:prstGeom prst="ellipse">
              <a:avLst/>
            </a:prstGeom>
            <a:noFill/>
            <a:ln>
              <a:solidFill>
                <a:srgbClr val="fd7f3c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6" name=""/>
            <p:cNvSpPr/>
            <p:nvPr/>
          </p:nvSpPr>
          <p:spPr>
            <a:xfrm>
              <a:off x="4100792" y="2904564"/>
              <a:ext cx="414617" cy="246529"/>
            </a:xfrm>
            <a:prstGeom prst="ellipse">
              <a:avLst/>
            </a:prstGeom>
            <a:noFill/>
            <a:ln>
              <a:solidFill>
                <a:srgbClr val="fd7f3c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7" name=""/>
            <p:cNvSpPr/>
            <p:nvPr/>
          </p:nvSpPr>
          <p:spPr>
            <a:xfrm>
              <a:off x="1340222" y="4331073"/>
              <a:ext cx="425823" cy="156882"/>
            </a:xfrm>
            <a:prstGeom prst="ellipse">
              <a:avLst/>
            </a:prstGeom>
            <a:noFill/>
            <a:ln>
              <a:solidFill>
                <a:srgbClr val="fd7f3c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aabca91c9_4_0"/>
          <p:cNvSpPr txBox="1">
            <a:spLocks noGrp="1"/>
          </p:cNvSpPr>
          <p:nvPr>
            <p:ph type="subTitle" idx="1"/>
          </p:nvPr>
        </p:nvSpPr>
        <p:spPr>
          <a:xfrm>
            <a:off x="168088" y="446900"/>
            <a:ext cx="9144000" cy="734400"/>
          </a:xfrm>
          <a:prstGeom prst="rect">
            <a:avLst/>
          </a:prstGeom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  <a:defRPr/>
            </a:pPr>
            <a:r>
              <a:rPr lang="en-US" altLang="ko-KR" sz="3200">
                <a:solidFill>
                  <a:srgbClr val="833c0b"/>
                </a:solidFill>
              </a:rPr>
              <a:t>3. </a:t>
            </a:r>
            <a:r>
              <a:rPr lang="ko-KR" altLang="en-US" sz="3200">
                <a:solidFill>
                  <a:srgbClr val="833c0b"/>
                </a:solidFill>
              </a:rPr>
              <a:t>프로그램 작동 방법</a:t>
            </a:r>
            <a:endParaRPr lang="ko-KR" altLang="en-US" sz="3200">
              <a:solidFill>
                <a:srgbClr val="833c0b"/>
              </a:solidFill>
            </a:endParaRPr>
          </a:p>
        </p:txBody>
      </p:sp>
      <p:sp>
        <p:nvSpPr>
          <p:cNvPr id="129" name="Google Shape;129;g5aabca91c9_4_0"/>
          <p:cNvSpPr/>
          <p:nvPr/>
        </p:nvSpPr>
        <p:spPr>
          <a:xfrm>
            <a:off x="159798" y="309796"/>
            <a:ext cx="11763000" cy="79800"/>
          </a:xfrm>
          <a:prstGeom prst="rect">
            <a:avLst/>
          </a:prstGeom>
          <a:gradFill>
            <a:gsLst>
              <a:gs pos="0">
                <a:srgbClr val="fd823d"/>
              </a:gs>
              <a:gs pos="85000">
                <a:srgbClr val="fdc451"/>
              </a:gs>
              <a:gs pos="100000">
                <a:srgbClr val="fdc45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lt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pic>
        <p:nvPicPr>
          <p:cNvPr id="130" name="Google Shape;130;g5aabca91c9_4_0"/>
          <p:cNvPicPr/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5907436" y="93144"/>
            <a:ext cx="450154" cy="51320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g5aabca91c9_4_0"/>
          <p:cNvSpPr/>
          <p:nvPr/>
        </p:nvSpPr>
        <p:spPr>
          <a:xfrm>
            <a:off x="159798" y="6548204"/>
            <a:ext cx="11763000" cy="79800"/>
          </a:xfrm>
          <a:prstGeom prst="rect">
            <a:avLst/>
          </a:prstGeom>
          <a:gradFill>
            <a:gsLst>
              <a:gs pos="0">
                <a:srgbClr val="fd823d"/>
              </a:gs>
              <a:gs pos="85000">
                <a:srgbClr val="fdc451"/>
              </a:gs>
              <a:gs pos="100000">
                <a:srgbClr val="fdc45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lt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grpSp>
        <p:nvGrpSpPr>
          <p:cNvPr id="161" name=""/>
          <p:cNvGrpSpPr/>
          <p:nvPr/>
        </p:nvGrpSpPr>
        <p:grpSpPr>
          <a:xfrm rot="0">
            <a:off x="6096000" y="951514"/>
            <a:ext cx="5754220" cy="5309211"/>
            <a:chOff x="6096000" y="951514"/>
            <a:chExt cx="5754220" cy="5309211"/>
          </a:xfrm>
        </p:grpSpPr>
        <p:sp>
          <p:nvSpPr>
            <p:cNvPr id="159" name=""/>
            <p:cNvSpPr/>
            <p:nvPr/>
          </p:nvSpPr>
          <p:spPr>
            <a:xfrm>
              <a:off x="6096000" y="1038785"/>
              <a:ext cx="5754220" cy="5221941"/>
            </a:xfrm>
            <a:prstGeom prst="roundRect">
              <a:avLst>
                <a:gd name="adj" fmla="val 16667"/>
              </a:avLst>
            </a:prstGeom>
            <a:solidFill>
              <a:srgbClr val="fdc250"/>
            </a:solidFill>
            <a:ln cap="flat" cmpd="sng" algn="ctr">
              <a:noFill/>
              <a:prstDash val="solid"/>
              <a:round/>
              <a:headEnd w="med" len="med"/>
              <a:tailEnd w="med" len="med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199920" indent="-199920" algn="ctr">
                <a:buClr>
                  <a:schemeClr val="lt1"/>
                </a:buClr>
                <a:buFont typeface="Wingdings"/>
                <a:buChar char="ü"/>
                <a:defRPr/>
              </a:pPr>
              <a:endParaRPr lang="ko-KR" altLang="en-US"/>
            </a:p>
          </p:txBody>
        </p:sp>
        <p:pic>
          <p:nvPicPr>
            <p:cNvPr id="160" name="Google Shape;130;g5aabca91c9_4_0"/>
            <p:cNvPicPr/>
            <p:nvPr/>
          </p:nvPicPr>
          <p:blipFill rotWithShape="1">
            <a:blip r:embed="rId4">
              <a:alphaModFix/>
            </a:blip>
            <a:srcRect/>
            <a:stretch>
              <a:fillRect/>
            </a:stretch>
          </p:blipFill>
          <p:spPr>
            <a:xfrm rot="1459367">
              <a:off x="11158512" y="951514"/>
              <a:ext cx="607037" cy="501999"/>
            </a:xfrm>
            <a:prstGeom prst="rect">
              <a:avLst/>
            </a:prstGeom>
            <a:noFill/>
            <a:ln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162" name=""/>
          <p:cNvSpPr txBox="1"/>
          <p:nvPr/>
        </p:nvSpPr>
        <p:spPr>
          <a:xfrm>
            <a:off x="6208056" y="1732985"/>
            <a:ext cx="5722960" cy="3989635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Font typeface="Wingdings"/>
              <a:buChar char="ü"/>
              <a:defRPr/>
            </a:pPr>
            <a:r>
              <a:rPr lang="ko-KR" altLang="en-US" sz="1600" b="1">
                <a:solidFill>
                  <a:srgbClr val="833c0b"/>
                </a:solidFill>
              </a:rPr>
              <a:t>신규 버튼을 통해 새로운 회원 정보를 추가할 수 있음</a:t>
            </a:r>
            <a:endParaRPr lang="ko-KR" altLang="en-US" sz="1600" b="1">
              <a:solidFill>
                <a:srgbClr val="833c0b"/>
              </a:solidFill>
            </a:endParaRPr>
          </a:p>
          <a:p>
            <a:pPr marL="257040" indent="-257040">
              <a:buFont typeface="Wingdings"/>
              <a:buChar char="ü"/>
              <a:defRPr/>
            </a:pPr>
            <a:endParaRPr lang="ko-KR" altLang="en-US" sz="1600" b="1">
              <a:solidFill>
                <a:srgbClr val="833c0b"/>
              </a:solidFill>
            </a:endParaRPr>
          </a:p>
          <a:p>
            <a:pPr marL="257040" indent="-257040">
              <a:buFont typeface="Wingdings"/>
              <a:buChar char="ü"/>
              <a:defRPr/>
            </a:pPr>
            <a:r>
              <a:rPr lang="ko-KR" altLang="en-US" sz="1600" b="1">
                <a:solidFill>
                  <a:srgbClr val="833c0b"/>
                </a:solidFill>
              </a:rPr>
              <a:t>신규 버튼의 버튼 리스너에서 이름</a:t>
            </a:r>
            <a:r>
              <a:rPr lang="en-US" altLang="ko-KR" sz="1600" b="1">
                <a:solidFill>
                  <a:srgbClr val="833c0b"/>
                </a:solidFill>
              </a:rPr>
              <a:t>,</a:t>
            </a:r>
            <a:r>
              <a:rPr lang="ko-KR" altLang="en-US" sz="1600" b="1">
                <a:solidFill>
                  <a:srgbClr val="833c0b"/>
                </a:solidFill>
              </a:rPr>
              <a:t> 생년월일</a:t>
            </a:r>
            <a:r>
              <a:rPr lang="en-US" altLang="ko-KR" sz="1600" b="1">
                <a:solidFill>
                  <a:srgbClr val="833c0b"/>
                </a:solidFill>
              </a:rPr>
              <a:t>,</a:t>
            </a:r>
            <a:r>
              <a:rPr lang="ko-KR" altLang="en-US" sz="1600" b="1">
                <a:solidFill>
                  <a:srgbClr val="833c0b"/>
                </a:solidFill>
              </a:rPr>
              <a:t> 전화번호</a:t>
            </a:r>
            <a:r>
              <a:rPr lang="en-US" altLang="ko-KR" sz="1600" b="1">
                <a:solidFill>
                  <a:srgbClr val="833c0b"/>
                </a:solidFill>
              </a:rPr>
              <a:t>,</a:t>
            </a:r>
            <a:r>
              <a:rPr lang="ko-KR" altLang="en-US" sz="1600" b="1">
                <a:solidFill>
                  <a:srgbClr val="833c0b"/>
                </a:solidFill>
              </a:rPr>
              <a:t> 대출일</a:t>
            </a:r>
            <a:r>
              <a:rPr lang="en-US" altLang="ko-KR" sz="1600" b="1">
                <a:solidFill>
                  <a:srgbClr val="833c0b"/>
                </a:solidFill>
              </a:rPr>
              <a:t>,</a:t>
            </a:r>
            <a:r>
              <a:rPr lang="ko-KR" altLang="en-US" sz="1600" b="1">
                <a:solidFill>
                  <a:srgbClr val="833c0b"/>
                </a:solidFill>
              </a:rPr>
              <a:t> 반납일의 텍스트 필드를 지워주고 대출도서의 목록에도 아무것도 없게 만들어줌</a:t>
            </a:r>
            <a:endParaRPr lang="ko-KR" altLang="en-US" sz="1600" b="1">
              <a:solidFill>
                <a:srgbClr val="833c0b"/>
              </a:solidFill>
            </a:endParaRPr>
          </a:p>
          <a:p>
            <a:pPr marL="257040" indent="-257040">
              <a:buFont typeface="Wingdings"/>
              <a:buChar char="ü"/>
              <a:defRPr/>
            </a:pPr>
            <a:endParaRPr lang="ko-KR" altLang="en-US" sz="1600" b="1">
              <a:solidFill>
                <a:srgbClr val="833c0b"/>
              </a:solidFill>
            </a:endParaRPr>
          </a:p>
          <a:p>
            <a:pPr marL="257040" indent="-257040">
              <a:buFont typeface="Wingdings"/>
              <a:buChar char="ü"/>
              <a:defRPr/>
            </a:pPr>
            <a:r>
              <a:rPr lang="ko-KR" altLang="en-US" sz="1600" b="1">
                <a:solidFill>
                  <a:srgbClr val="833c0b"/>
                </a:solidFill>
              </a:rPr>
              <a:t>비어있는 곳에 이름</a:t>
            </a:r>
            <a:r>
              <a:rPr lang="en-US" altLang="ko-KR" sz="1600" b="1">
                <a:solidFill>
                  <a:srgbClr val="833c0b"/>
                </a:solidFill>
              </a:rPr>
              <a:t>,</a:t>
            </a:r>
            <a:r>
              <a:rPr lang="ko-KR" altLang="en-US" sz="1600" b="1">
                <a:solidFill>
                  <a:srgbClr val="833c0b"/>
                </a:solidFill>
              </a:rPr>
              <a:t> 생년월일</a:t>
            </a:r>
            <a:r>
              <a:rPr lang="en-US" altLang="ko-KR" sz="1600" b="1">
                <a:solidFill>
                  <a:srgbClr val="833c0b"/>
                </a:solidFill>
              </a:rPr>
              <a:t>,</a:t>
            </a:r>
            <a:r>
              <a:rPr lang="ko-KR" altLang="en-US" sz="1600" b="1">
                <a:solidFill>
                  <a:srgbClr val="833c0b"/>
                </a:solidFill>
              </a:rPr>
              <a:t> 전화번호를 입력한 뒤 저장 버튼을 누르면 저장 버튼의 버튼 리스너에서 데이터 베이스와 연결하여 </a:t>
            </a:r>
            <a:r>
              <a:rPr lang="en-US" altLang="ko-KR" sz="1600" b="1">
                <a:solidFill>
                  <a:srgbClr val="833c0b"/>
                </a:solidFill>
              </a:rPr>
              <a:t>INSERT</a:t>
            </a:r>
            <a:r>
              <a:rPr lang="ko-KR" altLang="en-US" sz="1600" b="1">
                <a:solidFill>
                  <a:srgbClr val="833c0b"/>
                </a:solidFill>
              </a:rPr>
              <a:t>문을 이용해서 새로 입력한 정보를 테이블에 저장해주고 대출일과 반납일은 </a:t>
            </a:r>
            <a:r>
              <a:rPr lang="en-US" altLang="ko-KR" sz="1600" b="1">
                <a:solidFill>
                  <a:srgbClr val="833c0b"/>
                </a:solidFill>
              </a:rPr>
              <a:t>2000-01-01</a:t>
            </a:r>
            <a:r>
              <a:rPr lang="ko-KR" altLang="en-US" sz="1600" b="1">
                <a:solidFill>
                  <a:srgbClr val="833c0b"/>
                </a:solidFill>
              </a:rPr>
              <a:t>로 초기화됨</a:t>
            </a:r>
            <a:endParaRPr lang="ko-KR" altLang="en-US" sz="1600" b="1">
              <a:solidFill>
                <a:srgbClr val="833c0b"/>
              </a:solidFill>
            </a:endParaRPr>
          </a:p>
          <a:p>
            <a:pPr marL="257040" indent="-257040">
              <a:buFont typeface="Wingdings"/>
              <a:buChar char="ü"/>
              <a:defRPr/>
            </a:pPr>
            <a:endParaRPr lang="ko-KR" altLang="en-US" sz="1600" b="1">
              <a:solidFill>
                <a:srgbClr val="833c0b"/>
              </a:solidFill>
            </a:endParaRPr>
          </a:p>
          <a:p>
            <a:pPr marL="257040" indent="-257040">
              <a:buFont typeface="Wingdings"/>
              <a:buChar char="ü"/>
              <a:defRPr/>
            </a:pPr>
            <a:r>
              <a:rPr lang="ko-KR" altLang="en-US" sz="1600" b="1">
                <a:solidFill>
                  <a:srgbClr val="833c0b"/>
                </a:solidFill>
              </a:rPr>
              <a:t>새로 만들어진 회원 정보의 이름이 왼쪽 상단의 회원 리스트에 추가됨</a:t>
            </a:r>
            <a:endParaRPr lang="ko-KR" altLang="en-US" sz="1600" b="1">
              <a:solidFill>
                <a:srgbClr val="833c0b"/>
              </a:solidFill>
            </a:endParaRPr>
          </a:p>
          <a:p>
            <a:pPr marL="257040" indent="-257040">
              <a:buFont typeface="Wingdings"/>
              <a:buChar char="ü"/>
              <a:defRPr/>
            </a:pPr>
            <a:endParaRPr lang="ko-KR" altLang="en-US" sz="1600" b="1">
              <a:solidFill>
                <a:srgbClr val="833c0b"/>
              </a:solidFill>
            </a:endParaRPr>
          </a:p>
          <a:p>
            <a:pPr marL="0" indent="0">
              <a:buFont typeface="Wingdings"/>
              <a:buNone/>
              <a:defRPr/>
            </a:pPr>
            <a:endParaRPr lang="ko-KR" altLang="en-US" sz="1600" b="1">
              <a:solidFill>
                <a:srgbClr val="833c0b"/>
              </a:solidFill>
            </a:endParaRPr>
          </a:p>
        </p:txBody>
      </p:sp>
      <p:grpSp>
        <p:nvGrpSpPr>
          <p:cNvPr id="177" name=""/>
          <p:cNvGrpSpPr/>
          <p:nvPr/>
        </p:nvGrpSpPr>
        <p:grpSpPr>
          <a:xfrm rot="0">
            <a:off x="809466" y="1151641"/>
            <a:ext cx="4076902" cy="5227055"/>
            <a:chOff x="809466" y="1151641"/>
            <a:chExt cx="4076902" cy="5227055"/>
          </a:xfrm>
        </p:grpSpPr>
        <p:pic>
          <p:nvPicPr>
            <p:cNvPr id="154" name=""/>
            <p:cNvPicPr/>
            <p:nvPr/>
          </p:nvPicPr>
          <p:blipFill rotWithShape="1">
            <a:blip r:embed="rId5"/>
            <a:srcRect/>
            <a:stretch>
              <a:fillRect/>
            </a:stretch>
          </p:blipFill>
          <p:spPr>
            <a:xfrm>
              <a:off x="809466" y="1151641"/>
              <a:ext cx="4070668" cy="2324450"/>
            </a:xfrm>
            <a:prstGeom prst="rect">
              <a:avLst/>
            </a:prstGeom>
          </p:spPr>
        </p:pic>
        <p:pic>
          <p:nvPicPr>
            <p:cNvPr id="155" name=""/>
            <p:cNvPicPr/>
            <p:nvPr/>
          </p:nvPicPr>
          <p:blipFill rotWithShape="1">
            <a:blip r:embed="rId6"/>
            <a:srcRect/>
            <a:stretch>
              <a:fillRect/>
            </a:stretch>
          </p:blipFill>
          <p:spPr>
            <a:xfrm>
              <a:off x="815699" y="4054245"/>
              <a:ext cx="4070668" cy="2324450"/>
            </a:xfrm>
            <a:prstGeom prst="rect">
              <a:avLst/>
            </a:prstGeom>
          </p:spPr>
        </p:pic>
        <p:sp>
          <p:nvSpPr>
            <p:cNvPr id="158" name=""/>
            <p:cNvSpPr/>
            <p:nvPr/>
          </p:nvSpPr>
          <p:spPr>
            <a:xfrm>
              <a:off x="2475939" y="3567953"/>
              <a:ext cx="627529" cy="509867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fd7f3c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74" name=""/>
            <p:cNvSpPr/>
            <p:nvPr/>
          </p:nvSpPr>
          <p:spPr>
            <a:xfrm>
              <a:off x="3694019" y="3143810"/>
              <a:ext cx="302559" cy="218515"/>
            </a:xfrm>
            <a:prstGeom prst="ellipse">
              <a:avLst/>
            </a:prstGeom>
            <a:noFill/>
            <a:ln>
              <a:solidFill>
                <a:srgbClr val="fd7f3c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75" name=""/>
            <p:cNvSpPr/>
            <p:nvPr/>
          </p:nvSpPr>
          <p:spPr>
            <a:xfrm>
              <a:off x="2657475" y="1270746"/>
              <a:ext cx="1938617" cy="1535206"/>
            </a:xfrm>
            <a:prstGeom prst="ellipse">
              <a:avLst/>
            </a:prstGeom>
            <a:noFill/>
            <a:ln>
              <a:solidFill>
                <a:srgbClr val="fd7f3c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76" name=""/>
            <p:cNvSpPr/>
            <p:nvPr/>
          </p:nvSpPr>
          <p:spPr>
            <a:xfrm>
              <a:off x="4097430" y="6057339"/>
              <a:ext cx="302559" cy="218515"/>
            </a:xfrm>
            <a:prstGeom prst="ellipse">
              <a:avLst/>
            </a:prstGeom>
            <a:noFill/>
            <a:ln>
              <a:solidFill>
                <a:srgbClr val="fd7f3c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173" name=""/>
          <p:cNvGrpSpPr/>
          <p:nvPr/>
        </p:nvGrpSpPr>
        <p:grpSpPr>
          <a:xfrm rot="0">
            <a:off x="347382" y="1820983"/>
            <a:ext cx="5327464" cy="3529808"/>
            <a:chOff x="379393" y="1832183"/>
            <a:chExt cx="5327464" cy="3529808"/>
          </a:xfrm>
        </p:grpSpPr>
        <p:pic>
          <p:nvPicPr>
            <p:cNvPr id="170" name="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379393" y="1832183"/>
              <a:ext cx="5327464" cy="3529808"/>
            </a:xfrm>
            <a:prstGeom prst="rect">
              <a:avLst/>
            </a:prstGeom>
          </p:spPr>
        </p:pic>
        <p:sp>
          <p:nvSpPr>
            <p:cNvPr id="171" name=""/>
            <p:cNvSpPr/>
            <p:nvPr/>
          </p:nvSpPr>
          <p:spPr>
            <a:xfrm>
              <a:off x="1039905" y="2245098"/>
              <a:ext cx="437029" cy="257735"/>
            </a:xfrm>
            <a:prstGeom prst="ellipse">
              <a:avLst/>
            </a:prstGeom>
            <a:noFill/>
            <a:ln>
              <a:solidFill>
                <a:srgbClr val="fd823d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72" name=""/>
            <p:cNvSpPr/>
            <p:nvPr/>
          </p:nvSpPr>
          <p:spPr>
            <a:xfrm>
              <a:off x="3325905" y="3702423"/>
              <a:ext cx="1725706" cy="257735"/>
            </a:xfrm>
            <a:prstGeom prst="ellipse">
              <a:avLst/>
            </a:prstGeom>
            <a:noFill/>
            <a:ln>
              <a:solidFill>
                <a:srgbClr val="fd823d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" grpId="0" animBg="1"/>
    </p:bldLst>
  </p:timing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aabca91c9_4_0"/>
          <p:cNvSpPr txBox="1">
            <a:spLocks noGrp="1"/>
          </p:cNvSpPr>
          <p:nvPr>
            <p:ph type="subTitle" idx="1"/>
          </p:nvPr>
        </p:nvSpPr>
        <p:spPr>
          <a:xfrm>
            <a:off x="168088" y="446900"/>
            <a:ext cx="9144000" cy="734400"/>
          </a:xfrm>
          <a:prstGeom prst="rect">
            <a:avLst/>
          </a:prstGeom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  <a:defRPr/>
            </a:pPr>
            <a:r>
              <a:rPr lang="en-US" altLang="ko-KR" sz="3200">
                <a:solidFill>
                  <a:srgbClr val="833c0b"/>
                </a:solidFill>
              </a:rPr>
              <a:t>3. </a:t>
            </a:r>
            <a:r>
              <a:rPr lang="ko-KR" altLang="en-US" sz="3200">
                <a:solidFill>
                  <a:srgbClr val="833c0b"/>
                </a:solidFill>
              </a:rPr>
              <a:t>프로그램 작동 방법</a:t>
            </a:r>
            <a:endParaRPr lang="ko-KR" altLang="en-US" sz="3200">
              <a:solidFill>
                <a:srgbClr val="833c0b"/>
              </a:solidFill>
            </a:endParaRPr>
          </a:p>
        </p:txBody>
      </p:sp>
      <p:sp>
        <p:nvSpPr>
          <p:cNvPr id="129" name="Google Shape;129;g5aabca91c9_4_0"/>
          <p:cNvSpPr/>
          <p:nvPr/>
        </p:nvSpPr>
        <p:spPr>
          <a:xfrm>
            <a:off x="159798" y="309796"/>
            <a:ext cx="11763000" cy="79800"/>
          </a:xfrm>
          <a:prstGeom prst="rect">
            <a:avLst/>
          </a:prstGeom>
          <a:gradFill>
            <a:gsLst>
              <a:gs pos="0">
                <a:srgbClr val="fd823d"/>
              </a:gs>
              <a:gs pos="85000">
                <a:srgbClr val="fdc451"/>
              </a:gs>
              <a:gs pos="100000">
                <a:srgbClr val="fdc45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lt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pic>
        <p:nvPicPr>
          <p:cNvPr id="130" name="Google Shape;130;g5aabca91c9_4_0"/>
          <p:cNvPicPr/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5907436" y="93144"/>
            <a:ext cx="450154" cy="51320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g5aabca91c9_4_0"/>
          <p:cNvSpPr/>
          <p:nvPr/>
        </p:nvSpPr>
        <p:spPr>
          <a:xfrm>
            <a:off x="159798" y="6548204"/>
            <a:ext cx="11763000" cy="79800"/>
          </a:xfrm>
          <a:prstGeom prst="rect">
            <a:avLst/>
          </a:prstGeom>
          <a:gradFill>
            <a:gsLst>
              <a:gs pos="0">
                <a:srgbClr val="fd823d"/>
              </a:gs>
              <a:gs pos="85000">
                <a:srgbClr val="fdc451"/>
              </a:gs>
              <a:gs pos="100000">
                <a:srgbClr val="fdc45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lt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grpSp>
        <p:nvGrpSpPr>
          <p:cNvPr id="161" name=""/>
          <p:cNvGrpSpPr/>
          <p:nvPr/>
        </p:nvGrpSpPr>
        <p:grpSpPr>
          <a:xfrm rot="0">
            <a:off x="6096000" y="951514"/>
            <a:ext cx="5754220" cy="5309211"/>
            <a:chOff x="6096000" y="951514"/>
            <a:chExt cx="5754220" cy="5309211"/>
          </a:xfrm>
        </p:grpSpPr>
        <p:sp>
          <p:nvSpPr>
            <p:cNvPr id="159" name=""/>
            <p:cNvSpPr/>
            <p:nvPr/>
          </p:nvSpPr>
          <p:spPr>
            <a:xfrm>
              <a:off x="6096000" y="1038785"/>
              <a:ext cx="5754220" cy="5221941"/>
            </a:xfrm>
            <a:prstGeom prst="roundRect">
              <a:avLst>
                <a:gd name="adj" fmla="val 16667"/>
              </a:avLst>
            </a:prstGeom>
            <a:solidFill>
              <a:srgbClr val="fdc25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160" name="Google Shape;130;g5aabca91c9_4_0"/>
            <p:cNvPicPr/>
            <p:nvPr/>
          </p:nvPicPr>
          <p:blipFill rotWithShape="1">
            <a:blip r:embed="rId4">
              <a:alphaModFix/>
            </a:blip>
            <a:srcRect/>
            <a:stretch>
              <a:fillRect/>
            </a:stretch>
          </p:blipFill>
          <p:spPr>
            <a:xfrm rot="1459367">
              <a:off x="11158512" y="951514"/>
              <a:ext cx="607037" cy="5019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4" name=""/>
          <p:cNvSpPr txBox="1"/>
          <p:nvPr/>
        </p:nvSpPr>
        <p:spPr>
          <a:xfrm>
            <a:off x="6280895" y="2043784"/>
            <a:ext cx="5259596" cy="3023292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Font typeface="Wingdings"/>
              <a:buChar char="ü"/>
              <a:defRPr/>
            </a:pPr>
            <a:endParaRPr lang="ko-KR" altLang="en-US" sz="1600" b="1">
              <a:solidFill>
                <a:srgbClr val="833c0b"/>
              </a:solidFill>
            </a:endParaRPr>
          </a:p>
          <a:p>
            <a:pPr marL="257040" indent="-257040">
              <a:buFont typeface="Wingdings"/>
              <a:buChar char="ü"/>
              <a:defRPr/>
            </a:pPr>
            <a:r>
              <a:rPr lang="ko-KR" altLang="en-US" sz="1600" b="1">
                <a:solidFill>
                  <a:srgbClr val="833c0b"/>
                </a:solidFill>
              </a:rPr>
              <a:t>삭제 버튼을 누르면 선택한 사람의 정보를 삭제할 수 있음</a:t>
            </a:r>
            <a:endParaRPr lang="ko-KR" altLang="en-US" sz="1600" b="1">
              <a:solidFill>
                <a:srgbClr val="833c0b"/>
              </a:solidFill>
            </a:endParaRPr>
          </a:p>
          <a:p>
            <a:pPr marL="257040" indent="-257040">
              <a:buFont typeface="Wingdings"/>
              <a:buChar char="ü"/>
              <a:defRPr/>
            </a:pPr>
            <a:endParaRPr lang="ko-KR" altLang="en-US" sz="1600" b="1">
              <a:solidFill>
                <a:srgbClr val="833c0b"/>
              </a:solidFill>
            </a:endParaRPr>
          </a:p>
          <a:p>
            <a:pPr marL="257040" indent="-257040">
              <a:buFont typeface="Wingdings"/>
              <a:buChar char="ü"/>
              <a:defRPr/>
            </a:pPr>
            <a:r>
              <a:rPr lang="ko-KR" altLang="en-US" sz="1600" b="1">
                <a:solidFill>
                  <a:srgbClr val="833c0b"/>
                </a:solidFill>
              </a:rPr>
              <a:t>삭제 버튼의 버튼 리스너에서 데이터베이서와 연결하여 </a:t>
            </a:r>
            <a:r>
              <a:rPr lang="en-US" altLang="ko-KR" sz="1600" b="1">
                <a:solidFill>
                  <a:srgbClr val="833c0b"/>
                </a:solidFill>
              </a:rPr>
              <a:t>DELETE</a:t>
            </a:r>
            <a:r>
              <a:rPr lang="ko-KR" altLang="en-US" sz="1600" b="1">
                <a:solidFill>
                  <a:srgbClr val="833c0b"/>
                </a:solidFill>
              </a:rPr>
              <a:t>문을 이용하여 선택된 사람의 이름이 있는 부분을 테이블에서 삭제하도록 함</a:t>
            </a:r>
            <a:endParaRPr lang="ko-KR" altLang="en-US" sz="1600" b="1">
              <a:solidFill>
                <a:srgbClr val="833c0b"/>
              </a:solidFill>
            </a:endParaRPr>
          </a:p>
          <a:p>
            <a:pPr marL="257040" indent="-257040">
              <a:buFont typeface="Wingdings"/>
              <a:buChar char="ü"/>
              <a:defRPr/>
            </a:pPr>
            <a:endParaRPr lang="ko-KR" altLang="en-US" sz="1600" b="1">
              <a:solidFill>
                <a:srgbClr val="833c0b"/>
              </a:solidFill>
            </a:endParaRPr>
          </a:p>
          <a:p>
            <a:pPr marL="257040" indent="-257040">
              <a:buFont typeface="Wingdings"/>
              <a:buChar char="ü"/>
              <a:defRPr/>
            </a:pPr>
            <a:r>
              <a:rPr lang="ko-KR" altLang="en-US" sz="1600" b="1">
                <a:solidFill>
                  <a:srgbClr val="833c0b"/>
                </a:solidFill>
              </a:rPr>
              <a:t>회원 정보가 삭제되면 왼쪽 상단의 회원리스트에서도 이름이 사라짐</a:t>
            </a:r>
            <a:endParaRPr lang="ko-KR" altLang="en-US" sz="1600" b="1">
              <a:solidFill>
                <a:srgbClr val="833c0b"/>
              </a:solidFill>
            </a:endParaRPr>
          </a:p>
          <a:p>
            <a:pPr marL="257040" indent="-257040">
              <a:buFont typeface="Wingdings"/>
              <a:buChar char="ü"/>
              <a:defRPr/>
            </a:pPr>
            <a:endParaRPr lang="ko-KR" altLang="en-US" sz="1600" b="1">
              <a:solidFill>
                <a:srgbClr val="833c0b"/>
              </a:solidFill>
            </a:endParaRPr>
          </a:p>
          <a:p>
            <a:pPr marL="0" indent="0">
              <a:buFont typeface="Wingdings"/>
              <a:buNone/>
              <a:defRPr/>
            </a:pPr>
            <a:endParaRPr lang="ko-KR" altLang="en-US" sz="1600" b="1">
              <a:solidFill>
                <a:srgbClr val="833c0b"/>
              </a:solidFill>
            </a:endParaRPr>
          </a:p>
        </p:txBody>
      </p:sp>
      <p:grpSp>
        <p:nvGrpSpPr>
          <p:cNvPr id="168" name=""/>
          <p:cNvGrpSpPr/>
          <p:nvPr/>
        </p:nvGrpSpPr>
        <p:grpSpPr>
          <a:xfrm rot="0">
            <a:off x="896187" y="1085526"/>
            <a:ext cx="4093381" cy="5282524"/>
            <a:chOff x="896187" y="1085526"/>
            <a:chExt cx="4093381" cy="5282524"/>
          </a:xfrm>
        </p:grpSpPr>
        <p:pic>
          <p:nvPicPr>
            <p:cNvPr id="154" name=""/>
            <p:cNvPicPr/>
            <p:nvPr/>
          </p:nvPicPr>
          <p:blipFill rotWithShape="1">
            <a:blip r:embed="rId5"/>
            <a:srcRect/>
            <a:stretch>
              <a:fillRect/>
            </a:stretch>
          </p:blipFill>
          <p:spPr>
            <a:xfrm>
              <a:off x="896187" y="1085526"/>
              <a:ext cx="4070668" cy="2324450"/>
            </a:xfrm>
            <a:prstGeom prst="rect">
              <a:avLst/>
            </a:prstGeom>
          </p:spPr>
        </p:pic>
        <p:pic>
          <p:nvPicPr>
            <p:cNvPr id="155" name=""/>
            <p:cNvPicPr/>
            <p:nvPr/>
          </p:nvPicPr>
          <p:blipFill rotWithShape="1">
            <a:blip r:embed="rId6"/>
            <a:srcRect/>
            <a:stretch>
              <a:fillRect/>
            </a:stretch>
          </p:blipFill>
          <p:spPr>
            <a:xfrm>
              <a:off x="918899" y="4043599"/>
              <a:ext cx="4070668" cy="2324450"/>
            </a:xfrm>
            <a:prstGeom prst="rect">
              <a:avLst/>
            </a:prstGeom>
          </p:spPr>
        </p:pic>
        <p:sp>
          <p:nvSpPr>
            <p:cNvPr id="158" name=""/>
            <p:cNvSpPr/>
            <p:nvPr/>
          </p:nvSpPr>
          <p:spPr>
            <a:xfrm>
              <a:off x="2610410" y="3467100"/>
              <a:ext cx="627529" cy="509867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fd7f3c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6" name=""/>
            <p:cNvSpPr/>
            <p:nvPr/>
          </p:nvSpPr>
          <p:spPr>
            <a:xfrm>
              <a:off x="3319742" y="3050241"/>
              <a:ext cx="414617" cy="246529"/>
            </a:xfrm>
            <a:prstGeom prst="ellipse">
              <a:avLst/>
            </a:prstGeom>
            <a:noFill/>
            <a:ln>
              <a:solidFill>
                <a:srgbClr val="fd7f3c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7" name=""/>
            <p:cNvSpPr/>
            <p:nvPr/>
          </p:nvSpPr>
          <p:spPr>
            <a:xfrm>
              <a:off x="1397372" y="4331073"/>
              <a:ext cx="425823" cy="156882"/>
            </a:xfrm>
            <a:prstGeom prst="ellipse">
              <a:avLst/>
            </a:prstGeom>
            <a:noFill/>
            <a:ln>
              <a:solidFill>
                <a:srgbClr val="fd7f3c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aabca91c9_4_0"/>
          <p:cNvSpPr txBox="1">
            <a:spLocks noGrp="1"/>
          </p:cNvSpPr>
          <p:nvPr>
            <p:ph type="subTitle" idx="1"/>
          </p:nvPr>
        </p:nvSpPr>
        <p:spPr>
          <a:xfrm>
            <a:off x="168088" y="446900"/>
            <a:ext cx="9144000" cy="734400"/>
          </a:xfrm>
          <a:prstGeom prst="rect">
            <a:avLst/>
          </a:prstGeom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  <a:defRPr/>
            </a:pPr>
            <a:r>
              <a:rPr lang="en-US" altLang="ko-KR" sz="3200">
                <a:solidFill>
                  <a:srgbClr val="833c0b"/>
                </a:solidFill>
              </a:rPr>
              <a:t>3. </a:t>
            </a:r>
            <a:r>
              <a:rPr lang="ko-KR" altLang="en-US" sz="3200">
                <a:solidFill>
                  <a:srgbClr val="833c0b"/>
                </a:solidFill>
              </a:rPr>
              <a:t>프로그램 작동 방법</a:t>
            </a:r>
            <a:endParaRPr lang="ko-KR" altLang="en-US" sz="3200">
              <a:solidFill>
                <a:srgbClr val="833c0b"/>
              </a:solidFill>
            </a:endParaRPr>
          </a:p>
        </p:txBody>
      </p:sp>
      <p:sp>
        <p:nvSpPr>
          <p:cNvPr id="129" name="Google Shape;129;g5aabca91c9_4_0"/>
          <p:cNvSpPr/>
          <p:nvPr/>
        </p:nvSpPr>
        <p:spPr>
          <a:xfrm>
            <a:off x="159798" y="309796"/>
            <a:ext cx="11763000" cy="79800"/>
          </a:xfrm>
          <a:prstGeom prst="rect">
            <a:avLst/>
          </a:prstGeom>
          <a:gradFill>
            <a:gsLst>
              <a:gs pos="0">
                <a:srgbClr val="fd823d"/>
              </a:gs>
              <a:gs pos="85000">
                <a:srgbClr val="fdc451"/>
              </a:gs>
              <a:gs pos="100000">
                <a:srgbClr val="fdc45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lt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pic>
        <p:nvPicPr>
          <p:cNvPr id="130" name="Google Shape;130;g5aabca91c9_4_0"/>
          <p:cNvPicPr/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5907436" y="93144"/>
            <a:ext cx="450154" cy="51320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g5aabca91c9_4_0"/>
          <p:cNvSpPr/>
          <p:nvPr/>
        </p:nvSpPr>
        <p:spPr>
          <a:xfrm>
            <a:off x="159798" y="6548204"/>
            <a:ext cx="11763000" cy="79800"/>
          </a:xfrm>
          <a:prstGeom prst="rect">
            <a:avLst/>
          </a:prstGeom>
          <a:gradFill>
            <a:gsLst>
              <a:gs pos="0">
                <a:srgbClr val="fd823d"/>
              </a:gs>
              <a:gs pos="85000">
                <a:srgbClr val="fdc451"/>
              </a:gs>
              <a:gs pos="100000">
                <a:srgbClr val="fdc45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lt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grpSp>
        <p:nvGrpSpPr>
          <p:cNvPr id="161" name=""/>
          <p:cNvGrpSpPr/>
          <p:nvPr/>
        </p:nvGrpSpPr>
        <p:grpSpPr>
          <a:xfrm rot="0">
            <a:off x="6096000" y="951514"/>
            <a:ext cx="5754220" cy="5309211"/>
            <a:chOff x="6096000" y="951514"/>
            <a:chExt cx="5754220" cy="5309211"/>
          </a:xfrm>
        </p:grpSpPr>
        <p:sp>
          <p:nvSpPr>
            <p:cNvPr id="159" name=""/>
            <p:cNvSpPr/>
            <p:nvPr/>
          </p:nvSpPr>
          <p:spPr>
            <a:xfrm>
              <a:off x="6096000" y="1038785"/>
              <a:ext cx="5754220" cy="5221941"/>
            </a:xfrm>
            <a:prstGeom prst="roundRect">
              <a:avLst>
                <a:gd name="adj" fmla="val 16667"/>
              </a:avLst>
            </a:prstGeom>
            <a:solidFill>
              <a:srgbClr val="fdc25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160" name="Google Shape;130;g5aabca91c9_4_0"/>
            <p:cNvPicPr/>
            <p:nvPr/>
          </p:nvPicPr>
          <p:blipFill rotWithShape="1">
            <a:blip r:embed="rId4">
              <a:alphaModFix/>
            </a:blip>
            <a:srcRect/>
            <a:stretch>
              <a:fillRect/>
            </a:stretch>
          </p:blipFill>
          <p:spPr>
            <a:xfrm rot="1459367">
              <a:off x="11158512" y="951514"/>
              <a:ext cx="607037" cy="5019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4" name=""/>
          <p:cNvSpPr txBox="1"/>
          <p:nvPr/>
        </p:nvSpPr>
        <p:spPr>
          <a:xfrm>
            <a:off x="6280895" y="1539518"/>
            <a:ext cx="5259596" cy="4726027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Font typeface="Wingdings"/>
              <a:buChar char="ü"/>
              <a:defRPr/>
            </a:pPr>
            <a:r>
              <a:rPr lang="ko-KR" altLang="en-US" sz="1600" b="1">
                <a:solidFill>
                  <a:srgbClr val="833c0b"/>
                </a:solidFill>
              </a:rPr>
              <a:t>왼쪽에 있는 도서목록에서 책을 선택한 후 대출 버튼을 누르면 선택된 사람의 대출도서에 추가됨</a:t>
            </a:r>
            <a:endParaRPr lang="ko-KR" altLang="en-US" sz="1600" b="1">
              <a:solidFill>
                <a:srgbClr val="833c0b"/>
              </a:solidFill>
            </a:endParaRPr>
          </a:p>
          <a:p>
            <a:pPr marL="257040" indent="-257040">
              <a:buFont typeface="Wingdings"/>
              <a:buChar char="ü"/>
              <a:defRPr/>
            </a:pPr>
            <a:endParaRPr lang="ko-KR" altLang="en-US" sz="1600" b="1">
              <a:solidFill>
                <a:srgbClr val="833c0b"/>
              </a:solidFill>
            </a:endParaRPr>
          </a:p>
          <a:p>
            <a:pPr marL="257040" indent="-257040">
              <a:buFont typeface="Wingdings"/>
              <a:buChar char="ü"/>
              <a:defRPr/>
            </a:pPr>
            <a:r>
              <a:rPr lang="ko-KR" altLang="en-US" sz="1600" b="1">
                <a:solidFill>
                  <a:srgbClr val="833c0b"/>
                </a:solidFill>
              </a:rPr>
              <a:t>서브쿼리를  이용해 출력된 대출 도서는 </a:t>
            </a:r>
            <a:r>
              <a:rPr lang="en-US" altLang="ko-KR" sz="1600" b="1">
                <a:solidFill>
                  <a:srgbClr val="833c0b"/>
                </a:solidFill>
              </a:rPr>
              <a:t>choice</a:t>
            </a:r>
            <a:r>
              <a:rPr lang="ko-KR" altLang="en-US" sz="1600" b="1">
                <a:solidFill>
                  <a:srgbClr val="833c0b"/>
                </a:solidFill>
              </a:rPr>
              <a:t> 드롭 다운 목록으로 나타남</a:t>
            </a:r>
            <a:endParaRPr lang="ko-KR" altLang="en-US" sz="1600" b="1">
              <a:solidFill>
                <a:srgbClr val="833c0b"/>
              </a:solidFill>
            </a:endParaRPr>
          </a:p>
          <a:p>
            <a:pPr marL="257040" indent="-257040">
              <a:buFont typeface="Wingdings"/>
              <a:buChar char="ü"/>
              <a:defRPr/>
            </a:pPr>
            <a:endParaRPr lang="ko-KR" altLang="en-US" sz="1600" b="1">
              <a:solidFill>
                <a:srgbClr val="833c0b"/>
              </a:solidFill>
            </a:endParaRPr>
          </a:p>
          <a:p>
            <a:pPr marL="257040" indent="-257040">
              <a:buFont typeface="Wingdings"/>
              <a:buChar char="ü"/>
              <a:defRPr/>
            </a:pPr>
            <a:r>
              <a:rPr lang="ko-KR" altLang="en-US" sz="1600" b="1">
                <a:solidFill>
                  <a:srgbClr val="833c0b"/>
                </a:solidFill>
              </a:rPr>
              <a:t>대출 버튼을 누르면 버튼 리스너에서 데이터베이스와 연결하여 </a:t>
            </a:r>
            <a:r>
              <a:rPr lang="en-US" altLang="ko-KR" sz="1600" b="1">
                <a:solidFill>
                  <a:srgbClr val="833c0b"/>
                </a:solidFill>
              </a:rPr>
              <a:t>INSERT</a:t>
            </a:r>
            <a:r>
              <a:rPr lang="ko-KR" altLang="en-US" sz="1600" b="1">
                <a:solidFill>
                  <a:srgbClr val="833c0b"/>
                </a:solidFill>
              </a:rPr>
              <a:t>문을 이용해 </a:t>
            </a:r>
            <a:r>
              <a:rPr lang="en-US" altLang="ko-KR" sz="1600" b="1">
                <a:solidFill>
                  <a:srgbClr val="833c0b"/>
                </a:solidFill>
              </a:rPr>
              <a:t>member_book</a:t>
            </a:r>
            <a:r>
              <a:rPr lang="ko-KR" altLang="en-US" sz="1600" b="1">
                <a:solidFill>
                  <a:srgbClr val="833c0b"/>
                </a:solidFill>
              </a:rPr>
              <a:t> 테이블에 고른 책의 </a:t>
            </a:r>
            <a:r>
              <a:rPr lang="en-US" altLang="ko-KR" sz="1600" b="1">
                <a:solidFill>
                  <a:srgbClr val="833c0b"/>
                </a:solidFill>
              </a:rPr>
              <a:t>book_id</a:t>
            </a:r>
            <a:r>
              <a:rPr lang="ko-KR" altLang="en-US" sz="1600" b="1">
                <a:solidFill>
                  <a:srgbClr val="833c0b"/>
                </a:solidFill>
              </a:rPr>
              <a:t>와 그 책을 빌린 회원의 </a:t>
            </a:r>
            <a:r>
              <a:rPr lang="en-US" altLang="ko-KR" sz="1600" b="1">
                <a:solidFill>
                  <a:srgbClr val="833c0b"/>
                </a:solidFill>
              </a:rPr>
              <a:t>member_id</a:t>
            </a:r>
            <a:r>
              <a:rPr lang="ko-KR" altLang="en-US" sz="1600" b="1">
                <a:solidFill>
                  <a:srgbClr val="833c0b"/>
                </a:solidFill>
              </a:rPr>
              <a:t>를 넣어줌</a:t>
            </a:r>
            <a:endParaRPr lang="ko-KR" altLang="en-US" sz="1600" b="1">
              <a:solidFill>
                <a:srgbClr val="833c0b"/>
              </a:solidFill>
            </a:endParaRPr>
          </a:p>
          <a:p>
            <a:pPr marL="0" indent="0">
              <a:buFont typeface="Wingdings"/>
              <a:buNone/>
              <a:defRPr/>
            </a:pPr>
            <a:endParaRPr lang="ko-KR" altLang="en-US" sz="1600" b="1">
              <a:solidFill>
                <a:srgbClr val="833c0b"/>
              </a:solidFill>
            </a:endParaRPr>
          </a:p>
          <a:p>
            <a:pPr marL="257040" indent="-257040">
              <a:buFont typeface="Wingdings"/>
              <a:buChar char="ü"/>
              <a:defRPr/>
            </a:pPr>
            <a:r>
              <a:rPr lang="ko-KR" altLang="en-US" sz="1600" b="1">
                <a:solidFill>
                  <a:srgbClr val="833c0b"/>
                </a:solidFill>
              </a:rPr>
              <a:t>대출 버튼 리스너에서 </a:t>
            </a:r>
            <a:r>
              <a:rPr lang="en-US" altLang="ko-KR" sz="1600" b="1">
                <a:solidFill>
                  <a:srgbClr val="833c0b"/>
                </a:solidFill>
              </a:rPr>
              <a:t>choice</a:t>
            </a:r>
            <a:r>
              <a:rPr lang="ko-KR" altLang="en-US" sz="1600" b="1">
                <a:solidFill>
                  <a:srgbClr val="833c0b"/>
                </a:solidFill>
              </a:rPr>
              <a:t> 함수 </a:t>
            </a:r>
            <a:r>
              <a:rPr lang="en-US" altLang="ko-KR" sz="1600" b="1">
                <a:solidFill>
                  <a:srgbClr val="833c0b"/>
                </a:solidFill>
              </a:rPr>
              <a:t>add()</a:t>
            </a:r>
            <a:r>
              <a:rPr lang="ko-KR" altLang="en-US" sz="1600" b="1">
                <a:solidFill>
                  <a:srgbClr val="833c0b"/>
                </a:solidFill>
              </a:rPr>
              <a:t>를 이용해 대출 도서 목록에 고른 책을 추가해줌</a:t>
            </a:r>
            <a:endParaRPr lang="ko-KR" altLang="en-US" sz="1600" b="1">
              <a:solidFill>
                <a:srgbClr val="833c0b"/>
              </a:solidFill>
            </a:endParaRPr>
          </a:p>
          <a:p>
            <a:pPr marL="257040" indent="-257040">
              <a:buFont typeface="Wingdings"/>
              <a:buChar char="ü"/>
              <a:defRPr/>
            </a:pPr>
            <a:endParaRPr lang="ko-KR" altLang="en-US" sz="1600" b="1">
              <a:solidFill>
                <a:srgbClr val="833c0b"/>
              </a:solidFill>
            </a:endParaRPr>
          </a:p>
          <a:p>
            <a:pPr marL="257040" indent="-257040">
              <a:buFont typeface="Wingdings"/>
              <a:buChar char="ü"/>
              <a:defRPr/>
            </a:pPr>
            <a:r>
              <a:rPr lang="ko-KR" altLang="en-US" sz="1600" b="1">
                <a:solidFill>
                  <a:srgbClr val="833c0b"/>
                </a:solidFill>
              </a:rPr>
              <a:t>만약 선택된 사람이 연체라면 대출이 불가능하다는 문구가 적힌 메세지가 나타남</a:t>
            </a:r>
            <a:endParaRPr lang="ko-KR" altLang="en-US" sz="1600" b="1">
              <a:solidFill>
                <a:srgbClr val="833c0b"/>
              </a:solidFill>
            </a:endParaRPr>
          </a:p>
          <a:p>
            <a:pPr marL="0" indent="0">
              <a:buFont typeface="Wingdings"/>
              <a:buNone/>
              <a:defRPr/>
            </a:pPr>
            <a:endParaRPr lang="ko-KR" altLang="en-US" sz="1600" b="1">
              <a:solidFill>
                <a:srgbClr val="833c0b"/>
              </a:solidFill>
            </a:endParaRPr>
          </a:p>
          <a:p>
            <a:pPr marL="257040" indent="-257040">
              <a:buFont typeface="Wingdings"/>
              <a:buChar char="ü"/>
              <a:defRPr/>
            </a:pPr>
            <a:endParaRPr lang="ko-KR" altLang="en-US" sz="1600" b="1">
              <a:solidFill>
                <a:srgbClr val="833c0b"/>
              </a:solidFill>
            </a:endParaRPr>
          </a:p>
          <a:p>
            <a:pPr marL="0" indent="0">
              <a:buFont typeface="Wingdings"/>
              <a:buNone/>
              <a:defRPr/>
            </a:pPr>
            <a:endParaRPr lang="ko-KR" altLang="en-US" sz="1600" b="1">
              <a:solidFill>
                <a:srgbClr val="833c0b"/>
              </a:solidFill>
            </a:endParaRPr>
          </a:p>
        </p:txBody>
      </p:sp>
      <p:grpSp>
        <p:nvGrpSpPr>
          <p:cNvPr id="169" name=""/>
          <p:cNvGrpSpPr/>
          <p:nvPr/>
        </p:nvGrpSpPr>
        <p:grpSpPr>
          <a:xfrm rot="0">
            <a:off x="886457" y="1085526"/>
            <a:ext cx="4085807" cy="5282524"/>
            <a:chOff x="886457" y="1085526"/>
            <a:chExt cx="4085807" cy="5282524"/>
          </a:xfrm>
        </p:grpSpPr>
        <p:pic>
          <p:nvPicPr>
            <p:cNvPr id="154" name=""/>
            <p:cNvPicPr/>
            <p:nvPr/>
          </p:nvPicPr>
          <p:blipFill rotWithShape="1">
            <a:blip r:embed="rId5"/>
            <a:srcRect/>
            <a:stretch>
              <a:fillRect/>
            </a:stretch>
          </p:blipFill>
          <p:spPr>
            <a:xfrm>
              <a:off x="901595" y="1085526"/>
              <a:ext cx="4070668" cy="2324450"/>
            </a:xfrm>
            <a:prstGeom prst="rect">
              <a:avLst/>
            </a:prstGeom>
          </p:spPr>
        </p:pic>
        <p:pic>
          <p:nvPicPr>
            <p:cNvPr id="155" name=""/>
            <p:cNvPicPr/>
            <p:nvPr/>
          </p:nvPicPr>
          <p:blipFill rotWithShape="1">
            <a:blip r:embed="rId6"/>
            <a:srcRect/>
            <a:stretch>
              <a:fillRect/>
            </a:stretch>
          </p:blipFill>
          <p:spPr>
            <a:xfrm>
              <a:off x="886457" y="4043599"/>
              <a:ext cx="4070668" cy="2324450"/>
            </a:xfrm>
            <a:prstGeom prst="rect">
              <a:avLst/>
            </a:prstGeom>
          </p:spPr>
        </p:pic>
        <p:sp>
          <p:nvSpPr>
            <p:cNvPr id="158" name=""/>
            <p:cNvSpPr/>
            <p:nvPr/>
          </p:nvSpPr>
          <p:spPr>
            <a:xfrm>
              <a:off x="2610410" y="3467100"/>
              <a:ext cx="627529" cy="509867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fd7f3c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5" name=""/>
            <p:cNvSpPr/>
            <p:nvPr/>
          </p:nvSpPr>
          <p:spPr>
            <a:xfrm>
              <a:off x="3307977" y="2952749"/>
              <a:ext cx="425823" cy="156882"/>
            </a:xfrm>
            <a:prstGeom prst="ellipse">
              <a:avLst/>
            </a:prstGeom>
            <a:noFill/>
            <a:ln>
              <a:solidFill>
                <a:srgbClr val="fd7f3c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6" name=""/>
            <p:cNvSpPr/>
            <p:nvPr/>
          </p:nvSpPr>
          <p:spPr>
            <a:xfrm>
              <a:off x="1276910" y="2568388"/>
              <a:ext cx="1311088" cy="224117"/>
            </a:xfrm>
            <a:prstGeom prst="ellipse">
              <a:avLst/>
            </a:prstGeom>
            <a:noFill/>
            <a:ln>
              <a:solidFill>
                <a:srgbClr val="fd7f3c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8" name=""/>
            <p:cNvSpPr/>
            <p:nvPr/>
          </p:nvSpPr>
          <p:spPr>
            <a:xfrm>
              <a:off x="2812116" y="5470712"/>
              <a:ext cx="1311088" cy="224117"/>
            </a:xfrm>
            <a:prstGeom prst="ellipse">
              <a:avLst/>
            </a:prstGeom>
            <a:noFill/>
            <a:ln>
              <a:solidFill>
                <a:srgbClr val="fd7f3c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565</ep:Words>
  <ep:PresentationFormat>와이드스크린</ep:PresentationFormat>
  <ep:Paragraphs>49</ep:Paragraphs>
  <ep:Slides>14</ep:Slides>
  <ep:Notes>14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ep:HeadingPairs>
  <ep:TitlesOfParts>
    <vt:vector size="15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2019-01-29T06:45:09.000</dcterms:created>
  <dc:creator>박수빈</dc:creator>
  <cp:lastModifiedBy>bomim</cp:lastModifiedBy>
  <dcterms:modified xsi:type="dcterms:W3CDTF">2019-12-02T13:23:40.803</dcterms:modified>
  <cp:revision>40</cp:revision>
  <dc:title>PowerPoint 프레젠테이션</dc:title>
  <cp:version>1000.0000.01</cp:version>
</cp:coreProperties>
</file>