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5762c6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5762c6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d3e00bcb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d3e00bcb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762c691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762c69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d3e00bcb_0_6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d3e00bcb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d3e00bcb_0_6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d3e00bcb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82900" y="526350"/>
            <a:ext cx="892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The Slack Workspace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https://bit.ly/2Ve9DwB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 The Raffle (in general channel)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/raffle 6 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2362525" y="576053"/>
            <a:ext cx="662700" cy="393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BU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450824" y="1873500"/>
            <a:ext cx="2479200" cy="393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Policies, Standards, Ref Archi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450825" y="2589774"/>
            <a:ext cx="2479200" cy="498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Security Review, Risk Assessment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450824" y="1242351"/>
            <a:ext cx="2479200" cy="337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150-Page Solution Design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8" name="Google Shape;68;p14"/>
          <p:cNvCxnSpPr>
            <a:stCxn id="67" idx="2"/>
            <a:endCxn id="65" idx="0"/>
          </p:cNvCxnSpPr>
          <p:nvPr/>
        </p:nvCxnSpPr>
        <p:spPr>
          <a:xfrm>
            <a:off x="2690424" y="1579551"/>
            <a:ext cx="0" cy="29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5" idx="2"/>
            <a:endCxn id="66" idx="0"/>
          </p:cNvCxnSpPr>
          <p:nvPr/>
        </p:nvCxnSpPr>
        <p:spPr>
          <a:xfrm>
            <a:off x="2690424" y="2267400"/>
            <a:ext cx="0" cy="32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/>
          <p:nvPr/>
        </p:nvSpPr>
        <p:spPr>
          <a:xfrm>
            <a:off x="4888700" y="2054025"/>
            <a:ext cx="3655800" cy="26553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Config Drift Detection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	                  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      Auto-response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487100" y="2769000"/>
            <a:ext cx="2479200" cy="133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Playground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426725" y="3316350"/>
            <a:ext cx="662700" cy="393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BU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487100" y="4105200"/>
            <a:ext cx="2479200" cy="285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Guardrails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487100" y="2483100"/>
            <a:ext cx="2479200" cy="285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Guardrails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4"/>
          <p:cNvSpPr/>
          <p:nvPr/>
        </p:nvSpPr>
        <p:spPr>
          <a:xfrm rot="5400000">
            <a:off x="7074850" y="3298350"/>
            <a:ext cx="1916400" cy="285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Guardrails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4"/>
          <p:cNvSpPr/>
          <p:nvPr/>
        </p:nvSpPr>
        <p:spPr>
          <a:xfrm rot="-5400000">
            <a:off x="4448700" y="3294150"/>
            <a:ext cx="1916400" cy="285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Guardrails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888700" y="942450"/>
            <a:ext cx="1280400" cy="8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Policies, Standards, 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Ref Archi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452600" y="969450"/>
            <a:ext cx="941700" cy="81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Guardrails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9" name="Google Shape;79;p14"/>
          <p:cNvCxnSpPr>
            <a:stCxn id="77" idx="3"/>
            <a:endCxn id="78" idx="1"/>
          </p:cNvCxnSpPr>
          <p:nvPr/>
        </p:nvCxnSpPr>
        <p:spPr>
          <a:xfrm>
            <a:off x="6169100" y="1371300"/>
            <a:ext cx="2835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7689725" y="969450"/>
            <a:ext cx="941700" cy="8139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Controls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1" name="Google Shape;81;p14"/>
          <p:cNvCxnSpPr>
            <a:stCxn id="80" idx="1"/>
            <a:endCxn id="78" idx="3"/>
          </p:cNvCxnSpPr>
          <p:nvPr/>
        </p:nvCxnSpPr>
        <p:spPr>
          <a:xfrm rot="10800000">
            <a:off x="7394225" y="1376400"/>
            <a:ext cx="2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/>
          <p:nvPr/>
        </p:nvSpPr>
        <p:spPr>
          <a:xfrm>
            <a:off x="1450816" y="3418140"/>
            <a:ext cx="2479200" cy="408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Pentest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3" name="Google Shape;83;p14"/>
          <p:cNvCxnSpPr>
            <a:stCxn id="66" idx="2"/>
            <a:endCxn id="82" idx="0"/>
          </p:cNvCxnSpPr>
          <p:nvPr/>
        </p:nvCxnSpPr>
        <p:spPr>
          <a:xfrm>
            <a:off x="2690425" y="3087774"/>
            <a:ext cx="0" cy="33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/>
          <p:nvPr/>
        </p:nvSpPr>
        <p:spPr>
          <a:xfrm>
            <a:off x="1450750" y="4165274"/>
            <a:ext cx="2479200" cy="408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Production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5" name="Google Shape;85;p14"/>
          <p:cNvCxnSpPr>
            <a:stCxn id="82" idx="2"/>
            <a:endCxn id="84" idx="0"/>
          </p:cNvCxnSpPr>
          <p:nvPr/>
        </p:nvCxnSpPr>
        <p:spPr>
          <a:xfrm>
            <a:off x="2690416" y="3826140"/>
            <a:ext cx="0" cy="33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64" idx="2"/>
            <a:endCxn id="67" idx="0"/>
          </p:cNvCxnSpPr>
          <p:nvPr/>
        </p:nvCxnSpPr>
        <p:spPr>
          <a:xfrm flipH="1">
            <a:off x="2690275" y="969953"/>
            <a:ext cx="3600" cy="27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/>
          <p:nvPr/>
        </p:nvSpPr>
        <p:spPr>
          <a:xfrm rot="-5400000">
            <a:off x="342875" y="2554546"/>
            <a:ext cx="834000" cy="5727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Controls</a:t>
            </a:r>
            <a:endParaRPr b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8" name="Google Shape;88;p14"/>
          <p:cNvCxnSpPr>
            <a:stCxn id="66" idx="1"/>
            <a:endCxn id="87" idx="2"/>
          </p:cNvCxnSpPr>
          <p:nvPr/>
        </p:nvCxnSpPr>
        <p:spPr>
          <a:xfrm flipH="1">
            <a:off x="1046125" y="2838774"/>
            <a:ext cx="404700" cy="21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87" idx="3"/>
            <a:endCxn id="67" idx="1"/>
          </p:cNvCxnSpPr>
          <p:nvPr/>
        </p:nvCxnSpPr>
        <p:spPr>
          <a:xfrm rot="-5400000">
            <a:off x="598925" y="1572046"/>
            <a:ext cx="1012800" cy="690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5"/>
          <p:cNvGrpSpPr/>
          <p:nvPr/>
        </p:nvGrpSpPr>
        <p:grpSpPr>
          <a:xfrm>
            <a:off x="6038025" y="2716010"/>
            <a:ext cx="2469661" cy="1384500"/>
            <a:chOff x="6038025" y="2903725"/>
            <a:chExt cx="2469661" cy="1384500"/>
          </a:xfrm>
        </p:grpSpPr>
        <p:cxnSp>
          <p:nvCxnSpPr>
            <p:cNvPr id="95" name="Google Shape;95;p15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6640486" y="29037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You Shall</a:t>
              </a:r>
              <a:endParaRPr b="1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You Must</a:t>
              </a:r>
              <a:endParaRPr b="1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You Must Not</a:t>
              </a:r>
              <a:endParaRPr b="1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Reference </a:t>
              </a:r>
              <a:endParaRPr b="1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Architecture</a:t>
              </a:r>
              <a:endParaRPr b="1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6348030" y="30799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290700" y="1632575"/>
            <a:ext cx="3340350" cy="1384500"/>
            <a:chOff x="290700" y="1837945"/>
            <a:chExt cx="3340350" cy="13845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290700" y="1837945"/>
              <a:ext cx="25239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Security Patterns</a:t>
              </a:r>
              <a:endParaRPr b="1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Common Controls</a:t>
              </a:r>
              <a:endParaRPr b="1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" name="Google Shape;101;p15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" name="Google Shape;102;p15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2498491" y="22975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4874602" y="427500"/>
            <a:ext cx="4109848" cy="1983900"/>
            <a:chOff x="4874602" y="579905"/>
            <a:chExt cx="4109848" cy="1983900"/>
          </a:xfrm>
        </p:grpSpPr>
        <p:cxnSp>
          <p:nvCxnSpPr>
            <p:cNvPr id="105" name="Google Shape;105;p15"/>
            <p:cNvCxnSpPr/>
            <p:nvPr/>
          </p:nvCxnSpPr>
          <p:spPr>
            <a:xfrm>
              <a:off x="4874602" y="1593265"/>
              <a:ext cx="336300" cy="36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15"/>
            <p:cNvSpPr txBox="1"/>
            <p:nvPr/>
          </p:nvSpPr>
          <p:spPr>
            <a:xfrm>
              <a:off x="5513450" y="579905"/>
              <a:ext cx="3471000" cy="19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800"/>
                <a:buFont typeface="Roboto"/>
                <a:buChar char="●"/>
              </a:pPr>
              <a:r>
                <a:rPr b="1" lang="en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{code}, code.tf etc.</a:t>
              </a:r>
              <a:endParaRPr b="1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800"/>
                <a:buFont typeface="Roboto"/>
                <a:buChar char="●"/>
              </a:pPr>
              <a:r>
                <a:rPr b="1" lang="en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“If” : {</a:t>
              </a:r>
              <a:endParaRPr b="1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	      “</a:t>
              </a:r>
              <a:r>
                <a:rPr b="1" lang="en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b="1" lang="en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ype” : “code”,</a:t>
              </a:r>
              <a:endParaRPr b="1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	      “notEquals” : “baseline”</a:t>
              </a:r>
              <a:endParaRPr b="1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    },</a:t>
              </a:r>
              <a:endParaRPr b="1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	“</a:t>
              </a:r>
              <a:r>
                <a:rPr b="1" lang="en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b="1" lang="en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hen” : {</a:t>
              </a:r>
              <a:endParaRPr b="1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	      “action” : “auto fix”</a:t>
              </a:r>
              <a:endParaRPr b="1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    }</a:t>
              </a:r>
              <a:endParaRPr b="1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208630" y="1493307"/>
              <a:ext cx="198600" cy="1983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5147302" y="13606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2814594" y="945750"/>
            <a:ext cx="3514811" cy="3252003"/>
            <a:chOff x="2991269" y="1153325"/>
            <a:chExt cx="3514811" cy="3252003"/>
          </a:xfrm>
        </p:grpSpPr>
        <p:sp>
          <p:nvSpPr>
            <p:cNvPr id="110" name="Google Shape;110;p15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1" name="Google Shape;111;p15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</p:sp>
        <p:sp>
          <p:nvSpPr>
            <p:cNvPr id="112" name="Google Shape;112;p1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</p:sp>
        <p:sp>
          <p:nvSpPr>
            <p:cNvPr id="113" name="Google Shape;113;p15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4" name="Google Shape;114;p15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</p:sp>
        <p:sp>
          <p:nvSpPr>
            <p:cNvPr id="115" name="Google Shape;115;p15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</p:sp>
        <p:sp>
          <p:nvSpPr>
            <p:cNvPr id="116" name="Google Shape;116;p15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</p:sp>
        <p:sp>
          <p:nvSpPr>
            <p:cNvPr id="117" name="Google Shape;117;p15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569700" y="379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Key Vault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874200" y="771275"/>
            <a:ext cx="76239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Must have IP whitelisting or Virtual Network</a:t>
            </a:r>
            <a:endParaRPr b="1"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Must be integrated with Log Analytics Workspace</a:t>
            </a:r>
            <a:endParaRPr b="1"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Log Analytics Workspace must be integrated with Azure Monitor -&gt; SIEM</a:t>
            </a:r>
            <a:endParaRPr b="1"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Default Access Policies must not have “delete” permission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569700" y="24001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Subnets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874200" y="3133475"/>
            <a:ext cx="7623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All subnets must have “route” UDR to force tunnel internet traffic to virtual appliance</a:t>
            </a:r>
            <a:endParaRPr b="1"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All subnets must have default NSG attached</a:t>
            </a:r>
            <a:endParaRPr b="1"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37300" y="156550"/>
            <a:ext cx="4949100" cy="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Key Vault Pattern.tf</a:t>
            </a:r>
            <a:endParaRPr sz="1200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00" y="783600"/>
            <a:ext cx="8191525" cy="429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37300" y="156550"/>
            <a:ext cx="4949100" cy="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Auto Apply </a:t>
            </a:r>
            <a:r>
              <a:rPr b="1" lang="en" sz="3000"/>
              <a:t>RouteTable</a:t>
            </a:r>
            <a:endParaRPr sz="1200"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50" y="873275"/>
            <a:ext cx="8660152" cy="39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37300" y="156550"/>
            <a:ext cx="4075200" cy="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Auto Apply NSG</a:t>
            </a:r>
            <a:endParaRPr sz="1200"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00" y="917550"/>
            <a:ext cx="8693397" cy="387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37300" y="4150"/>
            <a:ext cx="83529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Deny Storage Account Without Assigning Virtual Networks</a:t>
            </a:r>
            <a:endParaRPr sz="2600"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988" y="493302"/>
            <a:ext cx="7218425" cy="46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