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62" r:id="rId2"/>
    <p:sldId id="256" r:id="rId3"/>
    <p:sldId id="257" r:id="rId4"/>
    <p:sldId id="258" r:id="rId5"/>
    <p:sldId id="265" r:id="rId6"/>
    <p:sldId id="266" r:id="rId7"/>
    <p:sldId id="260" r:id="rId8"/>
    <p:sldId id="267" r:id="rId9"/>
    <p:sldId id="259" r:id="rId10"/>
    <p:sldId id="264"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3"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1553114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10</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3520695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3</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819417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4</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1164934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5</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3314683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6</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1324227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7</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1353237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8</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2226012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9</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1969985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49" name="Google Shape;46;p1">
            <a:extLst>
              <a:ext uri="{FF2B5EF4-FFF2-40B4-BE49-F238E27FC236}">
                <a16:creationId xmlns:a16="http://schemas.microsoft.com/office/drawing/2014/main" id="{9309E491-3C62-4212-90F5-CFC85C4B6C40}"/>
              </a:ext>
            </a:extLst>
          </p:cNvPr>
          <p:cNvSpPr txBox="1">
            <a:spLocks/>
          </p:cNvSpPr>
          <p:nvPr/>
        </p:nvSpPr>
        <p:spPr>
          <a:xfrm>
            <a:off x="361573" y="2486324"/>
            <a:ext cx="9791095" cy="38232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r>
              <a:rPr lang="en-AU" sz="2800" dirty="0">
                <a:solidFill>
                  <a:schemeClr val="tx1">
                    <a:lumMod val="90000"/>
                    <a:lumOff val="10000"/>
                  </a:schemeClr>
                </a:solidFill>
                <a:latin typeface="Quattrocento Sans"/>
                <a:ea typeface="Quattrocento Sans"/>
                <a:cs typeface="Quattrocento Sans"/>
                <a:sym typeface="Quattrocento Sans"/>
              </a:rPr>
              <a:t>Big Mountain Resort </a:t>
            </a:r>
          </a:p>
          <a:p>
            <a:r>
              <a:rPr lang="en-AU" sz="2800" dirty="0">
                <a:solidFill>
                  <a:schemeClr val="tx1">
                    <a:lumMod val="90000"/>
                    <a:lumOff val="10000"/>
                  </a:schemeClr>
                </a:solidFill>
                <a:latin typeface="Quattrocento Sans"/>
                <a:sym typeface="Quattrocento Sans"/>
              </a:rPr>
              <a:t>Pricing Strategy </a:t>
            </a:r>
          </a:p>
          <a:p>
            <a:r>
              <a:rPr lang="en-AU" sz="2800" dirty="0">
                <a:solidFill>
                  <a:schemeClr val="tx1">
                    <a:lumMod val="90000"/>
                    <a:lumOff val="10000"/>
                  </a:schemeClr>
                </a:solidFill>
                <a:latin typeface="Quattrocento Sans"/>
                <a:sym typeface="Quattrocento Sans"/>
              </a:rPr>
              <a:t>Recommendation</a:t>
            </a:r>
          </a:p>
          <a:p>
            <a:endParaRPr lang="en-AU" sz="2800" dirty="0">
              <a:solidFill>
                <a:schemeClr val="tx1">
                  <a:lumMod val="90000"/>
                  <a:lumOff val="10000"/>
                </a:schemeClr>
              </a:solidFill>
              <a:latin typeface="Quattrocento Sans"/>
              <a:sym typeface="Quattrocento Sans"/>
            </a:endParaRPr>
          </a:p>
          <a:p>
            <a:endParaRPr lang="en-AU" sz="1800" dirty="0">
              <a:solidFill>
                <a:schemeClr val="tx1">
                  <a:lumMod val="90000"/>
                  <a:lumOff val="10000"/>
                </a:schemeClr>
              </a:solidFill>
              <a:latin typeface="Quattrocento Sans"/>
              <a:sym typeface="Quattrocento Sans"/>
            </a:endParaRPr>
          </a:p>
          <a:p>
            <a:endParaRPr lang="en-AU" sz="1800" dirty="0">
              <a:solidFill>
                <a:schemeClr val="tx1">
                  <a:lumMod val="90000"/>
                  <a:lumOff val="10000"/>
                </a:schemeClr>
              </a:solidFill>
              <a:latin typeface="Quattrocento Sans"/>
              <a:sym typeface="Quattrocento Sans"/>
            </a:endParaRPr>
          </a:p>
          <a:p>
            <a:endParaRPr lang="en-AU" sz="1800" dirty="0">
              <a:solidFill>
                <a:schemeClr val="tx1">
                  <a:lumMod val="90000"/>
                  <a:lumOff val="10000"/>
                </a:schemeClr>
              </a:solidFill>
              <a:latin typeface="Quattrocento Sans"/>
              <a:sym typeface="Quattrocento Sans"/>
            </a:endParaRPr>
          </a:p>
          <a:p>
            <a:endParaRPr lang="en-AU" sz="2800" dirty="0">
              <a:solidFill>
                <a:schemeClr val="tx1">
                  <a:lumMod val="90000"/>
                  <a:lumOff val="10000"/>
                </a:schemeClr>
              </a:solidFill>
            </a:endParaRPr>
          </a:p>
        </p:txBody>
      </p:sp>
      <p:pic>
        <p:nvPicPr>
          <p:cNvPr id="5" name="Picture 4">
            <a:extLst>
              <a:ext uri="{FF2B5EF4-FFF2-40B4-BE49-F238E27FC236}">
                <a16:creationId xmlns:a16="http://schemas.microsoft.com/office/drawing/2014/main" id="{A38162B1-288F-4283-B1D2-39FD5734DF90}"/>
              </a:ext>
            </a:extLst>
          </p:cNvPr>
          <p:cNvPicPr>
            <a:picLocks noChangeAspect="1"/>
          </p:cNvPicPr>
          <p:nvPr/>
        </p:nvPicPr>
        <p:blipFill>
          <a:blip r:embed="rId3"/>
          <a:stretch>
            <a:fillRect/>
          </a:stretch>
        </p:blipFill>
        <p:spPr>
          <a:xfrm>
            <a:off x="3855563" y="1726922"/>
            <a:ext cx="5288437" cy="2781224"/>
          </a:xfrm>
          <a:prstGeom prst="rect">
            <a:avLst/>
          </a:prstGeom>
        </p:spPr>
      </p:pic>
      <p:sp>
        <p:nvSpPr>
          <p:cNvPr id="50" name="Google Shape;46;p1">
            <a:extLst>
              <a:ext uri="{FF2B5EF4-FFF2-40B4-BE49-F238E27FC236}">
                <a16:creationId xmlns:a16="http://schemas.microsoft.com/office/drawing/2014/main" id="{EEFA3AC2-63E9-4ECD-B67E-43F130F09066}"/>
              </a:ext>
            </a:extLst>
          </p:cNvPr>
          <p:cNvSpPr txBox="1">
            <a:spLocks/>
          </p:cNvSpPr>
          <p:nvPr/>
        </p:nvSpPr>
        <p:spPr>
          <a:xfrm>
            <a:off x="419706" y="4722042"/>
            <a:ext cx="8224674" cy="38232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pPr algn="r"/>
            <a:r>
              <a:rPr lang="en-AU" sz="2000" dirty="0">
                <a:solidFill>
                  <a:schemeClr val="tx1">
                    <a:lumMod val="90000"/>
                    <a:lumOff val="10000"/>
                  </a:schemeClr>
                </a:solidFill>
                <a:latin typeface="Quattrocento Sans"/>
                <a:ea typeface="Quattrocento Sans"/>
                <a:cs typeface="Quattrocento Sans"/>
                <a:sym typeface="Quattrocento Sans"/>
              </a:rPr>
              <a:t>02/15/2021</a:t>
            </a:r>
          </a:p>
          <a:p>
            <a:pPr algn="r"/>
            <a:r>
              <a:rPr lang="en-AU" sz="2000" dirty="0">
                <a:solidFill>
                  <a:schemeClr val="tx1">
                    <a:lumMod val="90000"/>
                    <a:lumOff val="10000"/>
                  </a:schemeClr>
                </a:solidFill>
                <a:latin typeface="Quattrocento Sans"/>
                <a:sym typeface="Quattrocento Sans"/>
              </a:rPr>
              <a:t>Moon Chu</a:t>
            </a:r>
          </a:p>
          <a:p>
            <a:pPr algn="r"/>
            <a:endParaRPr lang="en-AU" sz="2000" dirty="0">
              <a:solidFill>
                <a:schemeClr val="tx1">
                  <a:lumMod val="90000"/>
                  <a:lumOff val="10000"/>
                </a:schemeClr>
              </a:solidFill>
              <a:latin typeface="Quattrocento Sans"/>
              <a:sym typeface="Quattrocento Sans"/>
            </a:endParaRPr>
          </a:p>
          <a:p>
            <a:pPr algn="r"/>
            <a:endParaRPr lang="en-AU" sz="2000" dirty="0">
              <a:solidFill>
                <a:schemeClr val="tx1">
                  <a:lumMod val="90000"/>
                  <a:lumOff val="10000"/>
                </a:schemeClr>
              </a:solidFill>
              <a:latin typeface="Quattrocento Sans"/>
              <a:sym typeface="Quattrocento Sans"/>
            </a:endParaRPr>
          </a:p>
          <a:p>
            <a:pPr algn="r"/>
            <a:endParaRPr lang="en-AU" sz="2000" dirty="0">
              <a:solidFill>
                <a:schemeClr val="tx1">
                  <a:lumMod val="90000"/>
                  <a:lumOff val="10000"/>
                </a:schemeClr>
              </a:solidFill>
            </a:endParaRPr>
          </a:p>
        </p:txBody>
      </p:sp>
    </p:spTree>
    <p:extLst>
      <p:ext uri="{BB962C8B-B14F-4D97-AF65-F5344CB8AC3E}">
        <p14:creationId xmlns:p14="http://schemas.microsoft.com/office/powerpoint/2010/main" val="1536843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lvl="0"/>
            <a:r>
              <a:rPr lang="en-US" dirty="0">
                <a:solidFill>
                  <a:schemeClr val="tx1"/>
                </a:solidFill>
                <a:latin typeface="Quattrocento Sans"/>
              </a:rPr>
              <a:t>Appendix</a:t>
            </a:r>
            <a:endParaRPr dirty="0">
              <a:solidFill>
                <a:schemeClr val="tx1"/>
              </a:solidFill>
              <a:latin typeface="Quattrocento Sans"/>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DE689332-AEFE-4439-877B-2312540CBAA9}"/>
              </a:ext>
            </a:extLst>
          </p:cNvPr>
          <p:cNvPicPr>
            <a:picLocks noChangeAspect="1"/>
          </p:cNvPicPr>
          <p:nvPr/>
        </p:nvPicPr>
        <p:blipFill>
          <a:blip r:embed="rId3"/>
          <a:stretch>
            <a:fillRect/>
          </a:stretch>
        </p:blipFill>
        <p:spPr>
          <a:xfrm>
            <a:off x="184140" y="1655720"/>
            <a:ext cx="7678231" cy="3736411"/>
          </a:xfrm>
          <a:prstGeom prst="rect">
            <a:avLst/>
          </a:prstGeom>
        </p:spPr>
      </p:pic>
      <p:sp>
        <p:nvSpPr>
          <p:cNvPr id="3" name="TextBox 2">
            <a:extLst>
              <a:ext uri="{FF2B5EF4-FFF2-40B4-BE49-F238E27FC236}">
                <a16:creationId xmlns:a16="http://schemas.microsoft.com/office/drawing/2014/main" id="{CA74D402-23D0-41A4-867B-FFD6DF4E16CE}"/>
              </a:ext>
            </a:extLst>
          </p:cNvPr>
          <p:cNvSpPr txBox="1"/>
          <p:nvPr/>
        </p:nvSpPr>
        <p:spPr>
          <a:xfrm>
            <a:off x="184140" y="5816338"/>
            <a:ext cx="294555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Ski market Competitive Landscape</a:t>
            </a:r>
          </a:p>
        </p:txBody>
      </p:sp>
    </p:spTree>
    <p:extLst>
      <p:ext uri="{BB962C8B-B14F-4D97-AF65-F5344CB8AC3E}">
        <p14:creationId xmlns:p14="http://schemas.microsoft.com/office/powerpoint/2010/main" val="237072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8161280"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541652"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b="0" i="0" u="none" strike="noStrike" cap="none">
                <a:solidFill>
                  <a:schemeClr val="lt1"/>
                </a:solidFill>
                <a:sym typeface="Arial"/>
              </a:rPr>
              <a:t>1</a:t>
            </a:r>
            <a:endParaRPr sz="1200" b="0" i="0" u="none" strike="noStrike" cap="none">
              <a:solidFill>
                <a:schemeClr val="lt1"/>
              </a:solidFill>
              <a:sym typeface="Arial"/>
            </a:endParaRPr>
          </a:p>
        </p:txBody>
      </p:sp>
      <p:sp>
        <p:nvSpPr>
          <p:cNvPr id="24" name="Google Shape;24;p1"/>
          <p:cNvSpPr/>
          <p:nvPr/>
        </p:nvSpPr>
        <p:spPr>
          <a:xfrm>
            <a:off x="601195" y="1650181"/>
            <a:ext cx="6758466"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b="1" i="0" u="none" strike="noStrike" cap="none" dirty="0">
                <a:solidFill>
                  <a:schemeClr val="dk1"/>
                </a:solidFill>
                <a:sym typeface="Arial"/>
              </a:rPr>
              <a:t>      Current Issue </a:t>
            </a:r>
            <a:endParaRPr sz="1200" b="1" i="0" u="none" strike="noStrike" cap="none" dirty="0">
              <a:solidFill>
                <a:srgbClr val="000000"/>
              </a:solidFill>
              <a:sym typeface="Arial"/>
            </a:endParaRPr>
          </a:p>
        </p:txBody>
      </p:sp>
      <p:sp>
        <p:nvSpPr>
          <p:cNvPr id="27" name="Google Shape;27;p1"/>
          <p:cNvSpPr/>
          <p:nvPr/>
        </p:nvSpPr>
        <p:spPr>
          <a:xfrm>
            <a:off x="218936" y="3207096"/>
            <a:ext cx="541652"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b="0" i="0" u="none" strike="noStrike" cap="none">
                <a:solidFill>
                  <a:schemeClr val="lt1"/>
                </a:solidFill>
                <a:sym typeface="Arial"/>
              </a:rPr>
              <a:t>2</a:t>
            </a:r>
            <a:endParaRPr sz="1200" b="0" i="0" u="none" strike="noStrike" cap="none">
              <a:solidFill>
                <a:srgbClr val="000000"/>
              </a:solidFill>
              <a:sym typeface="Arial"/>
            </a:endParaRPr>
          </a:p>
        </p:txBody>
      </p:sp>
      <p:sp>
        <p:nvSpPr>
          <p:cNvPr id="28" name="Google Shape;28;p1"/>
          <p:cNvSpPr/>
          <p:nvPr/>
        </p:nvSpPr>
        <p:spPr>
          <a:xfrm>
            <a:off x="601195" y="3239152"/>
            <a:ext cx="6758466"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b="1" i="0" u="none" strike="noStrike" cap="none" dirty="0">
                <a:solidFill>
                  <a:schemeClr val="dk1"/>
                </a:solidFill>
                <a:sym typeface="Arial"/>
              </a:rPr>
              <a:t>      Criteria for success</a:t>
            </a:r>
            <a:endParaRPr sz="1200" b="1" i="0" u="none" strike="noStrike" cap="none" dirty="0">
              <a:solidFill>
                <a:srgbClr val="000000"/>
              </a:solidFill>
              <a:sym typeface="Arial"/>
            </a:endParaRPr>
          </a:p>
        </p:txBody>
      </p:sp>
      <p:sp>
        <p:nvSpPr>
          <p:cNvPr id="30" name="Google Shape;30;p1"/>
          <p:cNvSpPr/>
          <p:nvPr/>
        </p:nvSpPr>
        <p:spPr>
          <a:xfrm>
            <a:off x="218936" y="4797685"/>
            <a:ext cx="541652"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b="0" i="0" u="none" strike="noStrike" cap="none">
                <a:solidFill>
                  <a:schemeClr val="lt1"/>
                </a:solidFill>
                <a:sym typeface="Arial"/>
              </a:rPr>
              <a:t>3</a:t>
            </a:r>
            <a:endParaRPr sz="1200" b="0" i="0" u="none" strike="noStrike" cap="none">
              <a:solidFill>
                <a:srgbClr val="000000"/>
              </a:solidFill>
              <a:sym typeface="Arial"/>
            </a:endParaRPr>
          </a:p>
        </p:txBody>
      </p:sp>
      <p:sp>
        <p:nvSpPr>
          <p:cNvPr id="32" name="Google Shape;32;p1"/>
          <p:cNvSpPr/>
          <p:nvPr/>
        </p:nvSpPr>
        <p:spPr>
          <a:xfrm>
            <a:off x="601195" y="4831972"/>
            <a:ext cx="6758466"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b="1" i="0" u="none" strike="noStrike" cap="none" dirty="0">
                <a:solidFill>
                  <a:schemeClr val="dk1"/>
                </a:solidFill>
                <a:sym typeface="Arial"/>
              </a:rPr>
              <a:t>       Project Scope</a:t>
            </a:r>
            <a:endParaRPr sz="1200" b="1" i="0" u="none" strike="noStrike" cap="none" dirty="0">
              <a:solidFill>
                <a:srgbClr val="000000"/>
              </a:solidFill>
              <a:sym typeface="Arial"/>
            </a:endParaRPr>
          </a:p>
        </p:txBody>
      </p:sp>
      <p:sp>
        <p:nvSpPr>
          <p:cNvPr id="34" name="Google Shape;34;p1"/>
          <p:cNvSpPr txBox="1"/>
          <p:nvPr/>
        </p:nvSpPr>
        <p:spPr>
          <a:xfrm>
            <a:off x="143107" y="1964976"/>
            <a:ext cx="8124199"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lang="en-AU" sz="1200" b="1" dirty="0"/>
          </a:p>
          <a:p>
            <a:pPr lvl="0"/>
            <a:r>
              <a:rPr lang="en-US" sz="1200" dirty="0"/>
              <a:t>Big Mountain Resort has recently installed an additional chair lift to help increase the distribution of visitors and this additional chair increases their operating costs by $1,540,000 this season. They are charging a premium above the average price in the market but there's a suspicion that Big Mountain is not capitalizing on its facilities</a:t>
            </a:r>
            <a:endParaRPr sz="1200" dirty="0"/>
          </a:p>
        </p:txBody>
      </p:sp>
      <p:sp>
        <p:nvSpPr>
          <p:cNvPr id="35" name="Google Shape;35;p1"/>
          <p:cNvSpPr txBox="1"/>
          <p:nvPr/>
        </p:nvSpPr>
        <p:spPr>
          <a:xfrm>
            <a:off x="143107" y="3538874"/>
            <a:ext cx="8124199" cy="1410643"/>
          </a:xfrm>
          <a:prstGeom prst="rect">
            <a:avLst/>
          </a:prstGeom>
          <a:noFill/>
          <a:ln>
            <a:noFill/>
          </a:ln>
        </p:spPr>
        <p:txBody>
          <a:bodyPr spcFirstLastPara="1" wrap="square" lIns="91425" tIns="45700" rIns="91425" bIns="45700" anchor="t" anchorCtr="0">
            <a:noAutofit/>
          </a:bodyPr>
          <a:lstStyle/>
          <a:p>
            <a:pPr lvl="0"/>
            <a:r>
              <a:rPr lang="en-US" sz="1200" dirty="0"/>
              <a:t>1) Being able to come up with a strategy on selecting a better value for their ticket price</a:t>
            </a:r>
          </a:p>
          <a:p>
            <a:pPr lvl="0"/>
            <a:r>
              <a:rPr lang="en-US" sz="1200" dirty="0"/>
              <a:t>. </a:t>
            </a:r>
          </a:p>
          <a:p>
            <a:pPr lvl="0"/>
            <a:r>
              <a:rPr lang="en-US" sz="1200" dirty="0"/>
              <a:t>2) Suggestion on a number of changes that they hope will either cut costs without undermining the ticket price or will support an even higher ticket price. </a:t>
            </a:r>
            <a:endParaRPr sz="1200" b="1" i="0" u="none" strike="noStrike" cap="none" dirty="0">
              <a:solidFill>
                <a:srgbClr val="000000"/>
              </a:solidFill>
              <a:sym typeface="Arial"/>
            </a:endParaRPr>
          </a:p>
        </p:txBody>
      </p:sp>
      <p:sp>
        <p:nvSpPr>
          <p:cNvPr id="36" name="Google Shape;36;p1"/>
          <p:cNvSpPr txBox="1"/>
          <p:nvPr/>
        </p:nvSpPr>
        <p:spPr>
          <a:xfrm>
            <a:off x="186841" y="5184805"/>
            <a:ext cx="8124199" cy="751488"/>
          </a:xfrm>
          <a:prstGeom prst="rect">
            <a:avLst/>
          </a:prstGeom>
          <a:noFill/>
          <a:ln>
            <a:noFill/>
          </a:ln>
        </p:spPr>
        <p:txBody>
          <a:bodyPr spcFirstLastPara="1" wrap="square" lIns="91425" tIns="45700" rIns="91425" bIns="45700" anchor="t" anchorCtr="0">
            <a:noAutofit/>
          </a:bodyPr>
          <a:lstStyle/>
          <a:p>
            <a:pPr lvl="0"/>
            <a:r>
              <a:rPr lang="en-US" sz="1200" dirty="0"/>
              <a:t>Ticket pricing strategy, cost cutting strategy without undermining the ticket price</a:t>
            </a:r>
            <a:endParaRPr lang="en-AU" sz="1200" dirty="0"/>
          </a:p>
          <a:p>
            <a:pPr marL="0" marR="0" lvl="0" indent="0" algn="l" rtl="0">
              <a:lnSpc>
                <a:spcPct val="100000"/>
              </a:lnSpc>
              <a:spcBef>
                <a:spcPts val="0"/>
              </a:spcBef>
              <a:spcAft>
                <a:spcPts val="0"/>
              </a:spcAft>
              <a:buNone/>
            </a:pPr>
            <a:endParaRPr lang="en-AU" sz="1200" b="1" i="0" u="none" strike="noStrike" cap="none" dirty="0">
              <a:solidFill>
                <a:srgbClr val="000000"/>
              </a:solidFill>
              <a:sym typeface="Arial"/>
            </a:endParaRPr>
          </a:p>
          <a:p>
            <a:pPr marL="0" marR="0" lvl="0" indent="0" algn="l" rtl="0">
              <a:lnSpc>
                <a:spcPct val="100000"/>
              </a:lnSpc>
              <a:spcBef>
                <a:spcPts val="0"/>
              </a:spcBef>
              <a:spcAft>
                <a:spcPts val="0"/>
              </a:spcAft>
              <a:buNone/>
            </a:pPr>
            <a:endParaRPr sz="1200" b="0" i="0" u="none" strike="noStrike" cap="none" dirty="0">
              <a:solidFill>
                <a:srgbClr val="000000"/>
              </a:solidFil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tx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tx1"/>
                </a:solidFill>
                <a:latin typeface="Quattrocento Sans"/>
                <a:ea typeface="Quattrocento Sans"/>
                <a:cs typeface="Quattrocento Sans"/>
                <a:sym typeface="Quattrocento Sans"/>
              </a:rPr>
              <a:t>Current Issue </a:t>
            </a:r>
            <a:endParaRPr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49576" y="1547734"/>
            <a:ext cx="8393229" cy="4249752"/>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541652"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i="0" u="none" strike="noStrike" cap="none">
                <a:solidFill>
                  <a:schemeClr val="lt1"/>
                </a:solidFill>
                <a:latin typeface="Arial"/>
                <a:ea typeface="Arial"/>
                <a:cs typeface="Arial"/>
                <a:sym typeface="Arial"/>
              </a:rPr>
              <a:t>1</a:t>
            </a:r>
            <a:endParaRPr sz="1200" i="0" u="none" strike="noStrike" cap="none">
              <a:solidFill>
                <a:schemeClr val="lt1"/>
              </a:solidFill>
              <a:latin typeface="Arial"/>
              <a:ea typeface="Arial"/>
              <a:cs typeface="Arial"/>
              <a:sym typeface="Arial"/>
            </a:endParaRPr>
          </a:p>
        </p:txBody>
      </p:sp>
      <p:sp>
        <p:nvSpPr>
          <p:cNvPr id="24" name="Google Shape;24;p1"/>
          <p:cNvSpPr/>
          <p:nvPr/>
        </p:nvSpPr>
        <p:spPr>
          <a:xfrm>
            <a:off x="601195" y="1650181"/>
            <a:ext cx="6758466"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b="1" i="0" u="none" strike="noStrike" cap="none" dirty="0">
                <a:solidFill>
                  <a:schemeClr val="dk1"/>
                </a:solidFill>
                <a:latin typeface="Arial"/>
                <a:ea typeface="Arial"/>
                <a:cs typeface="Arial"/>
                <a:sym typeface="Arial"/>
              </a:rPr>
              <a:t>Key Findings</a:t>
            </a:r>
            <a:endParaRPr sz="1200" b="1" i="0" u="none" strike="noStrike" cap="none" dirty="0">
              <a:solidFill>
                <a:srgbClr val="000000"/>
              </a:solidFill>
              <a:latin typeface="Arial"/>
              <a:ea typeface="Arial"/>
              <a:cs typeface="Arial"/>
              <a:sym typeface="Arial"/>
            </a:endParaRPr>
          </a:p>
        </p:txBody>
      </p:sp>
      <p:sp>
        <p:nvSpPr>
          <p:cNvPr id="30" name="Google Shape;30;p1"/>
          <p:cNvSpPr/>
          <p:nvPr/>
        </p:nvSpPr>
        <p:spPr>
          <a:xfrm>
            <a:off x="218936" y="3883286"/>
            <a:ext cx="541652"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dirty="0">
                <a:solidFill>
                  <a:schemeClr val="lt1"/>
                </a:solidFill>
              </a:rPr>
              <a:t>2</a:t>
            </a:r>
            <a:endParaRPr sz="1200" i="0" u="none" strike="noStrike" cap="none" dirty="0">
              <a:solidFill>
                <a:srgbClr val="000000"/>
              </a:solidFill>
              <a:latin typeface="Arial"/>
              <a:ea typeface="Arial"/>
              <a:cs typeface="Arial"/>
              <a:sym typeface="Arial"/>
            </a:endParaRPr>
          </a:p>
        </p:txBody>
      </p:sp>
      <p:sp>
        <p:nvSpPr>
          <p:cNvPr id="32" name="Google Shape;32;p1"/>
          <p:cNvSpPr/>
          <p:nvPr/>
        </p:nvSpPr>
        <p:spPr>
          <a:xfrm>
            <a:off x="601195" y="3917573"/>
            <a:ext cx="6758466"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b="1" i="0" u="none" strike="noStrike" cap="none" dirty="0">
                <a:solidFill>
                  <a:schemeClr val="dk1"/>
                </a:solidFill>
                <a:latin typeface="Arial"/>
                <a:ea typeface="Arial"/>
                <a:cs typeface="Arial"/>
                <a:sym typeface="Arial"/>
              </a:rPr>
              <a:t>Recommendation</a:t>
            </a:r>
            <a:endParaRPr sz="1200" b="1"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7" y="1964976"/>
            <a:ext cx="8124199" cy="1245854"/>
          </a:xfrm>
          <a:prstGeom prst="rect">
            <a:avLst/>
          </a:prstGeom>
          <a:noFill/>
          <a:ln>
            <a:noFill/>
          </a:ln>
        </p:spPr>
        <p:txBody>
          <a:bodyPr spcFirstLastPara="1" wrap="square" lIns="91425" tIns="45700" rIns="91425" bIns="45700" anchor="t" anchorCtr="0">
            <a:noAutofit/>
          </a:bodyPr>
          <a:lstStyle/>
          <a:p>
            <a:pPr lvl="0"/>
            <a:r>
              <a:rPr lang="en-US" sz="1200" dirty="0"/>
              <a:t>Big Mountains facility is located at the very high end of various facilities in the market. However,  there are still rooms to improve the revenue by price increase.</a:t>
            </a:r>
          </a:p>
          <a:p>
            <a:pPr lvl="0"/>
            <a:endParaRPr lang="en-US" sz="1200" dirty="0"/>
          </a:p>
          <a:p>
            <a:pPr lvl="0"/>
            <a:r>
              <a:rPr lang="en-US" sz="1200" dirty="0"/>
              <a:t>Throughout this modeling exercise we ran linear model and random forest model (detail in slide 6,7)  and we identified that run closure, increase vertical drop and installing chair lift supports price increase and additional revenue. </a:t>
            </a:r>
          </a:p>
          <a:p>
            <a:pPr lvl="0"/>
            <a:endParaRPr lang="en-US" sz="1200" dirty="0"/>
          </a:p>
          <a:p>
            <a:pPr lvl="0"/>
            <a:endParaRPr lang="en-US" sz="1200" dirty="0"/>
          </a:p>
          <a:p>
            <a:pPr lvl="0"/>
            <a:endParaRPr lang="en-US" sz="1200" dirty="0"/>
          </a:p>
        </p:txBody>
      </p:sp>
      <p:sp>
        <p:nvSpPr>
          <p:cNvPr id="36" name="Google Shape;36;p1"/>
          <p:cNvSpPr txBox="1"/>
          <p:nvPr/>
        </p:nvSpPr>
        <p:spPr>
          <a:xfrm>
            <a:off x="186841" y="4232698"/>
            <a:ext cx="8124199" cy="751488"/>
          </a:xfrm>
          <a:prstGeom prst="rect">
            <a:avLst/>
          </a:prstGeom>
          <a:noFill/>
          <a:ln>
            <a:noFill/>
          </a:ln>
        </p:spPr>
        <p:txBody>
          <a:bodyPr spcFirstLastPara="1" wrap="square" lIns="91425" tIns="45700" rIns="91425" bIns="45700" anchor="t" anchorCtr="0">
            <a:noAutofit/>
          </a:bodyPr>
          <a:lstStyle/>
          <a:p>
            <a:r>
              <a:rPr lang="en-AU" sz="1200" i="0" u="none" strike="noStrike" cap="none" dirty="0">
                <a:solidFill>
                  <a:srgbClr val="000000"/>
                </a:solidFill>
                <a:latin typeface="Arial"/>
                <a:ea typeface="Arial"/>
                <a:cs typeface="Arial"/>
                <a:sym typeface="Arial"/>
              </a:rPr>
              <a:t>At </a:t>
            </a:r>
            <a:r>
              <a:rPr lang="en-US" sz="1200" dirty="0"/>
              <a:t>this point we only know the cost of the additional chair installation and no information was given for the rest of other variables. We can connect the dots by getting full cost information and based on this, Big Mountain will be able to come up with a profit maximization model.</a:t>
            </a:r>
          </a:p>
          <a:p>
            <a:pPr marL="0" marR="0" lvl="0" indent="0" algn="l" rtl="0">
              <a:lnSpc>
                <a:spcPct val="100000"/>
              </a:lnSpc>
              <a:spcBef>
                <a:spcPts val="0"/>
              </a:spcBef>
              <a:spcAft>
                <a:spcPts val="0"/>
              </a:spcAft>
              <a:buNone/>
            </a:pPr>
            <a:r>
              <a:rPr lang="en-AU" sz="1200" i="0" u="none" strike="noStrike" cap="none" dirty="0">
                <a:solidFill>
                  <a:srgbClr val="000000"/>
                </a:solidFill>
                <a:latin typeface="Arial"/>
                <a:ea typeface="Arial"/>
                <a:cs typeface="Arial"/>
                <a:sym typeface="Arial"/>
              </a:rPr>
              <a:t> </a:t>
            </a:r>
          </a:p>
          <a:p>
            <a:pPr marL="0" marR="0" lvl="0" indent="0" algn="l" rtl="0">
              <a:lnSpc>
                <a:spcPct val="100000"/>
              </a:lnSpc>
              <a:spcBef>
                <a:spcPts val="0"/>
              </a:spcBef>
              <a:spcAft>
                <a:spcPts val="0"/>
              </a:spcAft>
              <a:buNone/>
            </a:pPr>
            <a:endParaRPr sz="120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2000" b="1" i="0" u="none" strike="noStrike" cap="none">
                <a:solidFill>
                  <a:schemeClr val="lt1"/>
                </a:solidFill>
                <a:latin typeface="Quattrocento Sans"/>
                <a:ea typeface="Quattrocento Sans"/>
                <a:cs typeface="Quattrocento Sans"/>
                <a:sym typeface="Quattrocento Sans"/>
              </a:rPr>
              <a:t>H</a:t>
            </a:r>
            <a:endParaRPr sz="20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000" b="0" i="0" u="none" strike="noStrike" cap="none" dirty="0">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lvl="0"/>
            <a:r>
              <a:rPr lang="en-US" sz="2000" dirty="0">
                <a:latin typeface="Quattrocento Sans"/>
              </a:rPr>
              <a:t>Recommendation and key findings</a:t>
            </a:r>
            <a:endParaRPr sz="2000" dirty="0">
              <a:latin typeface="Quattrocento Sans"/>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9814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8" y="1576013"/>
            <a:ext cx="8393229"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200" b="0" i="0" u="none" strike="noStrike" cap="none" dirty="0">
              <a:solidFill>
                <a:srgbClr val="000000"/>
              </a:solidFill>
              <a:latin typeface="+mj-lt"/>
              <a:ea typeface="Arial"/>
              <a:cs typeface="Arial"/>
              <a:sym typeface="Arial"/>
            </a:endParaRPr>
          </a:p>
        </p:txBody>
      </p:sp>
      <p:sp>
        <p:nvSpPr>
          <p:cNvPr id="22" name="Google Shape;22;p1"/>
          <p:cNvSpPr/>
          <p:nvPr/>
        </p:nvSpPr>
        <p:spPr>
          <a:xfrm>
            <a:off x="218936" y="1618127"/>
            <a:ext cx="557046"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b="0" i="0" u="none" strike="noStrike" cap="none">
                <a:solidFill>
                  <a:schemeClr val="lt1"/>
                </a:solidFill>
                <a:latin typeface="+mj-lt"/>
                <a:ea typeface="Arial"/>
                <a:cs typeface="Arial"/>
                <a:sym typeface="Arial"/>
              </a:rPr>
              <a:t>1</a:t>
            </a:r>
            <a:endParaRPr sz="1200" b="0" i="0" u="none" strike="noStrike" cap="none">
              <a:solidFill>
                <a:schemeClr val="lt1"/>
              </a:solidFill>
              <a:latin typeface="+mj-lt"/>
              <a:ea typeface="Arial"/>
              <a:cs typeface="Arial"/>
              <a:sym typeface="Arial"/>
            </a:endParaRPr>
          </a:p>
        </p:txBody>
      </p:sp>
      <p:sp>
        <p:nvSpPr>
          <p:cNvPr id="24" name="Google Shape;24;p1"/>
          <p:cNvSpPr/>
          <p:nvPr/>
        </p:nvSpPr>
        <p:spPr>
          <a:xfrm>
            <a:off x="601195" y="1650181"/>
            <a:ext cx="6950546"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US" sz="1200" b="1" i="0" u="none" strike="noStrike" cap="none" dirty="0">
                <a:solidFill>
                  <a:srgbClr val="000000"/>
                </a:solidFill>
                <a:latin typeface="+mj-lt"/>
                <a:ea typeface="Arial"/>
                <a:cs typeface="Arial"/>
                <a:sym typeface="Arial"/>
              </a:rPr>
              <a:t>Statewide Ski Report Market Landscape : </a:t>
            </a:r>
            <a:endParaRPr sz="1200" b="1" i="0" u="none" strike="noStrike" cap="none" dirty="0">
              <a:solidFill>
                <a:srgbClr val="000000"/>
              </a:solidFill>
              <a:latin typeface="+mj-lt"/>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lvl="0"/>
            <a:r>
              <a:rPr lang="en-US" dirty="0">
                <a:latin typeface="Quattrocento Sans"/>
              </a:rPr>
              <a:t>Modeling results and analysis – </a:t>
            </a:r>
            <a:br>
              <a:rPr lang="en-US" dirty="0">
                <a:latin typeface="Quattrocento Sans"/>
              </a:rPr>
            </a:br>
            <a:br>
              <a:rPr lang="en-US" dirty="0">
                <a:latin typeface="Quattrocento Sans"/>
              </a:rPr>
            </a:br>
            <a:r>
              <a:rPr lang="en-US" dirty="0">
                <a:latin typeface="Quattrocento Sans"/>
              </a:rPr>
              <a:t>Descriptive Statistics </a:t>
            </a:r>
            <a:endParaRPr dirty="0">
              <a:latin typeface="Quattrocento Sans"/>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AA483D00-8CB2-48AF-B140-ADDC1C890F09}"/>
              </a:ext>
            </a:extLst>
          </p:cNvPr>
          <p:cNvSpPr/>
          <p:nvPr/>
        </p:nvSpPr>
        <p:spPr>
          <a:xfrm>
            <a:off x="334651" y="1996866"/>
            <a:ext cx="7764479" cy="1200329"/>
          </a:xfrm>
          <a:prstGeom prst="rect">
            <a:avLst/>
          </a:prstGeom>
        </p:spPr>
        <p:txBody>
          <a:bodyPr wrap="square">
            <a:spAutoFit/>
          </a:bodyPr>
          <a:lstStyle/>
          <a:p>
            <a:r>
              <a:rPr lang="en-US" sz="1200" dirty="0">
                <a:latin typeface="+mj-lt"/>
              </a:rPr>
              <a:t>Montana is the 3</a:t>
            </a:r>
            <a:r>
              <a:rPr lang="en-US" sz="1200" baseline="30000" dirty="0">
                <a:latin typeface="+mj-lt"/>
              </a:rPr>
              <a:t>rd</a:t>
            </a:r>
            <a:r>
              <a:rPr lang="en-US" sz="1200" dirty="0">
                <a:latin typeface="+mj-lt"/>
              </a:rPr>
              <a:t> largest states in U.S and has 4</a:t>
            </a:r>
            <a:r>
              <a:rPr lang="en-US" sz="1200" baseline="30000" dirty="0">
                <a:latin typeface="+mj-lt"/>
              </a:rPr>
              <a:t>th</a:t>
            </a:r>
            <a:r>
              <a:rPr lang="en-US" sz="1200" dirty="0">
                <a:latin typeface="+mj-lt"/>
              </a:rPr>
              <a:t> largest total skiable area but the population doesn’t belong to top 5 most populated states in U.S. In other words, there are states that host many resorts, but other states host a larger total skiing area.   In terms of resort per 100k capita ration, Montana is 4</a:t>
            </a:r>
            <a:r>
              <a:rPr lang="en-US" sz="1200" baseline="30000" dirty="0">
                <a:latin typeface="+mj-lt"/>
              </a:rPr>
              <a:t>th</a:t>
            </a:r>
            <a:r>
              <a:rPr lang="en-US" sz="1200" dirty="0">
                <a:latin typeface="+mj-lt"/>
              </a:rPr>
              <a:t> largest states with 1.12, meaning Montana has about 1 resort per 100K capita. </a:t>
            </a:r>
          </a:p>
          <a:p>
            <a:endParaRPr lang="en-US" sz="1200" dirty="0">
              <a:latin typeface="+mj-lt"/>
            </a:endParaRPr>
          </a:p>
          <a:p>
            <a:endParaRPr lang="en-US" sz="1200" dirty="0">
              <a:latin typeface="+mj-lt"/>
            </a:endParaRPr>
          </a:p>
        </p:txBody>
      </p:sp>
      <p:pic>
        <p:nvPicPr>
          <p:cNvPr id="10" name="Picture 9">
            <a:extLst>
              <a:ext uri="{FF2B5EF4-FFF2-40B4-BE49-F238E27FC236}">
                <a16:creationId xmlns:a16="http://schemas.microsoft.com/office/drawing/2014/main" id="{53A97013-55AD-413E-ADC7-FFA1FD6FBADA}"/>
              </a:ext>
            </a:extLst>
          </p:cNvPr>
          <p:cNvPicPr>
            <a:picLocks noChangeAspect="1"/>
          </p:cNvPicPr>
          <p:nvPr/>
        </p:nvPicPr>
        <p:blipFill>
          <a:blip r:embed="rId3"/>
          <a:stretch>
            <a:fillRect/>
          </a:stretch>
        </p:blipFill>
        <p:spPr>
          <a:xfrm>
            <a:off x="218935" y="3043061"/>
            <a:ext cx="4994087" cy="3647934"/>
          </a:xfrm>
          <a:prstGeom prst="rect">
            <a:avLst/>
          </a:prstGeom>
        </p:spPr>
      </p:pic>
      <p:sp>
        <p:nvSpPr>
          <p:cNvPr id="12" name="Rectangle 4">
            <a:extLst>
              <a:ext uri="{FF2B5EF4-FFF2-40B4-BE49-F238E27FC236}">
                <a16:creationId xmlns:a16="http://schemas.microsoft.com/office/drawing/2014/main" id="{82405E4E-1086-45A2-8E8A-E9F3C361D48B}"/>
              </a:ext>
            </a:extLst>
          </p:cNvPr>
          <p:cNvSpPr>
            <a:spLocks noChangeArrowheads="1"/>
          </p:cNvSpPr>
          <p:nvPr/>
        </p:nvSpPr>
        <p:spPr bwMode="auto">
          <a:xfrm>
            <a:off x="5316716" y="3331666"/>
            <a:ext cx="2998274" cy="2554545"/>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mj-lt"/>
                <a:ea typeface="Helvetica Neue"/>
                <a:cs typeface="Calibri" panose="020F0502020204030204" pitchFamily="34" charset="0"/>
              </a:rPr>
              <a:t>AdultWeekend</a:t>
            </a:r>
            <a:r>
              <a:rPr kumimoji="0" lang="en-US" altLang="en-US" sz="1000" b="0" i="0" u="none" strike="noStrike" cap="none" normalizeH="0" baseline="0" dirty="0">
                <a:ln>
                  <a:noFill/>
                </a:ln>
                <a:solidFill>
                  <a:srgbClr val="000000"/>
                </a:solidFill>
                <a:effectLst/>
                <a:latin typeface="+mj-lt"/>
                <a:ea typeface="Helvetica Neue"/>
                <a:cs typeface="Calibri" panose="020F0502020204030204" pitchFamily="34" charset="0"/>
              </a:rPr>
              <a:t> ticket price has quite a few reasonable correlations. </a:t>
            </a:r>
            <a:r>
              <a:rPr kumimoji="0" lang="en-US" altLang="en-US" sz="1000" b="0" i="0" u="none" strike="noStrike" cap="none" normalizeH="0" baseline="0" dirty="0" err="1">
                <a:ln>
                  <a:noFill/>
                </a:ln>
                <a:solidFill>
                  <a:srgbClr val="000000"/>
                </a:solidFill>
                <a:effectLst/>
                <a:latin typeface="+mj-lt"/>
                <a:ea typeface="Helvetica Neue"/>
                <a:cs typeface="Calibri" panose="020F0502020204030204" pitchFamily="34" charset="0"/>
              </a:rPr>
              <a:t>fastQuads</a:t>
            </a:r>
            <a:r>
              <a:rPr kumimoji="0" lang="en-US" altLang="en-US" sz="1000" b="0" i="0" u="none" strike="noStrike" cap="none" normalizeH="0" baseline="0" dirty="0">
                <a:ln>
                  <a:noFill/>
                </a:ln>
                <a:solidFill>
                  <a:srgbClr val="000000"/>
                </a:solidFill>
                <a:effectLst/>
                <a:latin typeface="+mj-lt"/>
                <a:ea typeface="Helvetica Neue"/>
                <a:cs typeface="Calibri" panose="020F0502020204030204" pitchFamily="34" charset="0"/>
              </a:rPr>
              <a:t> stands out, along with Runs and Snow </a:t>
            </a:r>
            <a:r>
              <a:rPr kumimoji="0" lang="en-US" altLang="en-US" sz="1000" b="0" i="0" u="none" strike="noStrike" cap="none" normalizeH="0" baseline="0" dirty="0" err="1">
                <a:ln>
                  <a:noFill/>
                </a:ln>
                <a:solidFill>
                  <a:srgbClr val="000000"/>
                </a:solidFill>
                <a:effectLst/>
                <a:latin typeface="+mj-lt"/>
                <a:ea typeface="Helvetica Neue"/>
                <a:cs typeface="Calibri" panose="020F0502020204030204" pitchFamily="34" charset="0"/>
              </a:rPr>
              <a:t>Making_ac</a:t>
            </a:r>
            <a:r>
              <a:rPr kumimoji="0" lang="en-US" altLang="en-US" sz="1000" b="0" i="0" u="none" strike="noStrike" cap="none" normalizeH="0" baseline="0" dirty="0">
                <a:ln>
                  <a:noFill/>
                </a:ln>
                <a:solidFill>
                  <a:srgbClr val="000000"/>
                </a:solidFill>
                <a:effectLst/>
                <a:latin typeface="+mj-lt"/>
                <a:ea typeface="Helvetica Neue"/>
                <a:cs typeface="Calibri" panose="020F0502020204030204" pitchFamily="34" charset="0"/>
              </a:rPr>
              <a:t>. Visitors would seem to value more guaranteed snow, which would cost in terms of snow making equipment, which would drive prices and costs up. Of the new features, </a:t>
            </a:r>
            <a:r>
              <a:rPr kumimoji="0" lang="en-US" altLang="en-US" sz="1000" b="0" i="0" u="none" strike="noStrike" cap="none" normalizeH="0" baseline="0" dirty="0" err="1">
                <a:ln>
                  <a:noFill/>
                </a:ln>
                <a:solidFill>
                  <a:srgbClr val="000000"/>
                </a:solidFill>
                <a:effectLst/>
                <a:latin typeface="+mj-lt"/>
                <a:ea typeface="Helvetica Neue"/>
                <a:cs typeface="Calibri" panose="020F0502020204030204" pitchFamily="34" charset="0"/>
              </a:rPr>
              <a:t>resort_night_skiing_state_ratio</a:t>
            </a:r>
            <a:r>
              <a:rPr kumimoji="0" lang="en-US" altLang="en-US" sz="1000" b="0" i="0" u="none" strike="noStrike" cap="none" normalizeH="0" baseline="0" dirty="0">
                <a:ln>
                  <a:noFill/>
                </a:ln>
                <a:solidFill>
                  <a:srgbClr val="000000"/>
                </a:solidFill>
                <a:effectLst/>
                <a:latin typeface="+mj-lt"/>
                <a:ea typeface="Helvetica Neue"/>
                <a:cs typeface="Calibri" panose="020F0502020204030204" pitchFamily="34" charset="0"/>
              </a:rPr>
              <a:t> seems the most correlated with ticket price. If this is true, then perhaps seizing a greater share of night skiing capacity is positive for the price a resort can charge.</a:t>
            </a:r>
            <a:endParaRPr kumimoji="0" lang="en-US" altLang="en-US" sz="1000" b="0" i="0" u="none" strike="noStrike" cap="none" normalizeH="0" baseline="0" dirty="0">
              <a:ln>
                <a:noFill/>
              </a:ln>
              <a:solidFill>
                <a:schemeClr val="tx1"/>
              </a:solidFill>
              <a:effectLst/>
              <a:latin typeface="+mj-l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j-lt"/>
                <a:ea typeface="Helvetica Neue"/>
                <a:cs typeface="Calibri" panose="020F0502020204030204" pitchFamily="34" charset="0"/>
              </a:rPr>
              <a:t>As well as Runs, </a:t>
            </a:r>
            <a:r>
              <a:rPr kumimoji="0" lang="en-US" altLang="en-US" sz="1000" b="0" i="0" u="none" strike="noStrike" cap="none" normalizeH="0" baseline="0" dirty="0" err="1">
                <a:ln>
                  <a:noFill/>
                </a:ln>
                <a:solidFill>
                  <a:srgbClr val="000000"/>
                </a:solidFill>
                <a:effectLst/>
                <a:latin typeface="+mj-lt"/>
                <a:ea typeface="Helvetica Neue"/>
                <a:cs typeface="Calibri" panose="020F0502020204030204" pitchFamily="34" charset="0"/>
              </a:rPr>
              <a:t>total_chairs</a:t>
            </a:r>
            <a:r>
              <a:rPr kumimoji="0" lang="en-US" altLang="en-US" sz="1000" b="0" i="0" u="none" strike="noStrike" cap="none" normalizeH="0" baseline="0" dirty="0">
                <a:ln>
                  <a:noFill/>
                </a:ln>
                <a:solidFill>
                  <a:srgbClr val="000000"/>
                </a:solidFill>
                <a:effectLst/>
                <a:latin typeface="+mj-lt"/>
                <a:ea typeface="Helvetica Neue"/>
                <a:cs typeface="Calibri" panose="020F0502020204030204" pitchFamily="34" charset="0"/>
              </a:rPr>
              <a:t> is quite well correlated with ticket price. This is plausible; the more runs you have, the more chairs you'd need to ferry people to them!</a:t>
            </a:r>
            <a:endParaRPr kumimoji="0" lang="en-US" altLang="en-US" sz="1000" b="0" i="0" u="none" strike="noStrike" cap="none" normalizeH="0" baseline="0" dirty="0">
              <a:ln>
                <a:noFill/>
              </a:ln>
              <a:solidFill>
                <a:schemeClr val="tx1"/>
              </a:solidFill>
              <a:effectLst/>
              <a:latin typeface="+mj-lt"/>
              <a:cs typeface="Calibri" panose="020F0502020204030204" pitchFamily="34" charset="0"/>
            </a:endParaRPr>
          </a:p>
        </p:txBody>
      </p:sp>
    </p:spTree>
    <p:extLst>
      <p:ext uri="{BB962C8B-B14F-4D97-AF65-F5344CB8AC3E}">
        <p14:creationId xmlns:p14="http://schemas.microsoft.com/office/powerpoint/2010/main" val="92127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8" y="1566586"/>
            <a:ext cx="8393229"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200"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557046"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b="0" i="0" u="none" strike="noStrike" cap="none">
                <a:solidFill>
                  <a:schemeClr val="lt1"/>
                </a:solidFill>
                <a:latin typeface="Arial"/>
                <a:ea typeface="Arial"/>
                <a:cs typeface="Arial"/>
                <a:sym typeface="Arial"/>
              </a:rPr>
              <a:t>1</a:t>
            </a:r>
            <a:endParaRPr sz="1200" b="0" i="0" u="none" strike="noStrike" cap="none">
              <a:solidFill>
                <a:schemeClr val="lt1"/>
              </a:solidFill>
              <a:latin typeface="Arial"/>
              <a:ea typeface="Arial"/>
              <a:cs typeface="Arial"/>
              <a:sym typeface="Arial"/>
            </a:endParaRPr>
          </a:p>
        </p:txBody>
      </p:sp>
      <p:sp>
        <p:nvSpPr>
          <p:cNvPr id="24" name="Google Shape;24;p1"/>
          <p:cNvSpPr/>
          <p:nvPr/>
        </p:nvSpPr>
        <p:spPr>
          <a:xfrm>
            <a:off x="601195" y="1650181"/>
            <a:ext cx="6950546"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US" sz="1200" b="1" i="0" u="none" strike="noStrike" cap="none" dirty="0">
                <a:solidFill>
                  <a:srgbClr val="000000"/>
                </a:solidFill>
                <a:latin typeface="Arial"/>
                <a:ea typeface="Arial"/>
                <a:cs typeface="Arial"/>
                <a:sym typeface="Arial"/>
              </a:rPr>
              <a:t>Statewide Ski Report Market Landscape : </a:t>
            </a:r>
            <a:endParaRPr sz="1200" b="1" i="0" u="none" strike="noStrike" cap="none" dirty="0">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lvl="0"/>
            <a:r>
              <a:rPr lang="en-US" dirty="0">
                <a:latin typeface="Quattrocento Sans"/>
              </a:rPr>
              <a:t>Modeling results and analysis – </a:t>
            </a:r>
            <a:br>
              <a:rPr lang="en-US" dirty="0">
                <a:latin typeface="Quattrocento Sans"/>
              </a:rPr>
            </a:br>
            <a:br>
              <a:rPr lang="en-US" dirty="0">
                <a:latin typeface="Quattrocento Sans"/>
              </a:rPr>
            </a:br>
            <a:r>
              <a:rPr lang="en-US" dirty="0">
                <a:latin typeface="Quattrocento Sans"/>
              </a:rPr>
              <a:t>Descriptive Statistics </a:t>
            </a:r>
            <a:endParaRPr dirty="0">
              <a:latin typeface="Quattrocento Sans"/>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pic>
        <p:nvPicPr>
          <p:cNvPr id="8" name="Picture 7">
            <a:extLst>
              <a:ext uri="{FF2B5EF4-FFF2-40B4-BE49-F238E27FC236}">
                <a16:creationId xmlns:a16="http://schemas.microsoft.com/office/drawing/2014/main" id="{9743CACA-A82F-496D-8A19-383D8A26271C}"/>
              </a:ext>
            </a:extLst>
          </p:cNvPr>
          <p:cNvPicPr>
            <a:picLocks noChangeAspect="1"/>
          </p:cNvPicPr>
          <p:nvPr/>
        </p:nvPicPr>
        <p:blipFill>
          <a:blip r:embed="rId3"/>
          <a:stretch>
            <a:fillRect/>
          </a:stretch>
        </p:blipFill>
        <p:spPr>
          <a:xfrm>
            <a:off x="184140" y="2483861"/>
            <a:ext cx="5851681" cy="2846511"/>
          </a:xfrm>
          <a:prstGeom prst="rect">
            <a:avLst/>
          </a:prstGeom>
        </p:spPr>
      </p:pic>
      <p:sp>
        <p:nvSpPr>
          <p:cNvPr id="9" name="TextBox 8">
            <a:extLst>
              <a:ext uri="{FF2B5EF4-FFF2-40B4-BE49-F238E27FC236}">
                <a16:creationId xmlns:a16="http://schemas.microsoft.com/office/drawing/2014/main" id="{C32CD814-39A5-4C89-9088-EE8F85FBA0C0}"/>
              </a:ext>
            </a:extLst>
          </p:cNvPr>
          <p:cNvSpPr txBox="1"/>
          <p:nvPr/>
        </p:nvSpPr>
        <p:spPr>
          <a:xfrm>
            <a:off x="5826479" y="2338167"/>
            <a:ext cx="2545237" cy="3170099"/>
          </a:xfrm>
          <a:prstGeom prst="rect">
            <a:avLst/>
          </a:prstGeom>
          <a:noFill/>
        </p:spPr>
        <p:txBody>
          <a:bodyPr wrap="square" rtlCol="0">
            <a:spAutoFit/>
          </a:bodyPr>
          <a:lstStyle/>
          <a:p>
            <a:r>
              <a:rPr lang="en-US" sz="1000" dirty="0"/>
              <a:t> It seems that the more chairs a resort has to move people around, relative to the number of runs, ticket price rapidly plummets and stays low. What we may be seeing here is an exclusive vs. mass market resort effect; if you don't have so many chairs, you can charge more for your tickets, although with fewer chairs you're inevitably going to be able to serve fewer visitors. Your price per visitor is high but your number of visitors may be low. Something very useful that's missing from the data is the number of visitors per year.</a:t>
            </a:r>
          </a:p>
          <a:p>
            <a:r>
              <a:rPr lang="en-US" sz="1000" dirty="0"/>
              <a:t>It also appears that having no fast quads may limit the ticket price, but if your resort covers a wide area then getting a small number of fast quads may be beneficial to ticket price.</a:t>
            </a:r>
          </a:p>
          <a:p>
            <a:endParaRPr lang="en-US" sz="1000" dirty="0"/>
          </a:p>
        </p:txBody>
      </p:sp>
    </p:spTree>
    <p:extLst>
      <p:ext uri="{BB962C8B-B14F-4D97-AF65-F5344CB8AC3E}">
        <p14:creationId xmlns:p14="http://schemas.microsoft.com/office/powerpoint/2010/main" val="64393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8" y="1576013"/>
            <a:ext cx="7738715"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lvl="0">
              <a:buSzPts val="1428"/>
            </a:pPr>
            <a:endParaRPr sz="1200" b="0" i="0" u="none" strike="noStrike" cap="none" dirty="0">
              <a:solidFill>
                <a:srgbClr val="000000"/>
              </a:solidFill>
              <a:latin typeface="Arial"/>
              <a:ea typeface="Arial"/>
              <a:cs typeface="Arial"/>
              <a:sym typeface="Arial"/>
            </a:endParaRPr>
          </a:p>
        </p:txBody>
      </p:sp>
      <p:sp>
        <p:nvSpPr>
          <p:cNvPr id="22" name="Google Shape;22;p1"/>
          <p:cNvSpPr/>
          <p:nvPr/>
        </p:nvSpPr>
        <p:spPr>
          <a:xfrm>
            <a:off x="218936" y="1618127"/>
            <a:ext cx="513607"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b="0" i="0" u="none" strike="noStrike" cap="none">
                <a:solidFill>
                  <a:schemeClr val="lt1"/>
                </a:solidFill>
                <a:latin typeface="Arial"/>
                <a:ea typeface="Arial"/>
                <a:cs typeface="Arial"/>
                <a:sym typeface="Arial"/>
              </a:rPr>
              <a:t>1</a:t>
            </a:r>
            <a:endParaRPr sz="1200" b="0" i="0" u="none" strike="noStrike" cap="none">
              <a:solidFill>
                <a:schemeClr val="lt1"/>
              </a:solidFill>
              <a:latin typeface="Arial"/>
              <a:ea typeface="Arial"/>
              <a:cs typeface="Arial"/>
              <a:sym typeface="Arial"/>
            </a:endParaRPr>
          </a:p>
        </p:txBody>
      </p:sp>
      <p:sp>
        <p:nvSpPr>
          <p:cNvPr id="24" name="Google Shape;24;p1"/>
          <p:cNvSpPr/>
          <p:nvPr/>
        </p:nvSpPr>
        <p:spPr>
          <a:xfrm>
            <a:off x="601195" y="1650181"/>
            <a:ext cx="640853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b="1" i="0" u="none" strike="noStrike" cap="none" dirty="0">
                <a:solidFill>
                  <a:schemeClr val="dk1"/>
                </a:solidFill>
                <a:latin typeface="Arial"/>
                <a:ea typeface="Arial"/>
                <a:cs typeface="Arial"/>
                <a:sym typeface="Arial"/>
              </a:rPr>
              <a:t>Linear Model</a:t>
            </a:r>
            <a:endParaRPr sz="1200" b="1" i="0" u="none" strike="noStrike" cap="none" dirty="0">
              <a:solidFill>
                <a:srgbClr val="000000"/>
              </a:solidFill>
              <a:latin typeface="Arial"/>
              <a:ea typeface="Arial"/>
              <a:cs typeface="Arial"/>
              <a:sym typeface="Arial"/>
            </a:endParaRPr>
          </a:p>
        </p:txBody>
      </p:sp>
      <p:sp>
        <p:nvSpPr>
          <p:cNvPr id="34" name="Google Shape;34;p1"/>
          <p:cNvSpPr txBox="1"/>
          <p:nvPr/>
        </p:nvSpPr>
        <p:spPr>
          <a:xfrm>
            <a:off x="155528" y="1995312"/>
            <a:ext cx="7703554" cy="1245854"/>
          </a:xfrm>
          <a:prstGeom prst="rect">
            <a:avLst/>
          </a:prstGeom>
          <a:noFill/>
          <a:ln>
            <a:noFill/>
          </a:ln>
        </p:spPr>
        <p:txBody>
          <a:bodyPr spcFirstLastPara="1" wrap="square" lIns="91425" tIns="45700" rIns="91425" bIns="45700" anchor="t" anchorCtr="0">
            <a:noAutofit/>
          </a:bodyPr>
          <a:lstStyle/>
          <a:p>
            <a:pPr lvl="0"/>
            <a:r>
              <a:rPr lang="en-US" sz="1200" b="1" i="0" u="none" strike="noStrike" cap="none" dirty="0">
                <a:solidFill>
                  <a:srgbClr val="000000"/>
                </a:solidFill>
                <a:latin typeface="Arial"/>
                <a:ea typeface="Arial"/>
                <a:cs typeface="Arial"/>
                <a:sym typeface="Arial"/>
              </a:rPr>
              <a:t>Process : Split the existing data with train and test set and keep shuffling the data (cross validation) k times to make sure the model </a:t>
            </a:r>
            <a:r>
              <a:rPr lang="en-US" sz="1200" dirty="0"/>
              <a:t>performs well on unseen data but without having to touch the test set.</a:t>
            </a:r>
          </a:p>
          <a:p>
            <a:pPr lvl="0"/>
            <a:endParaRPr lang="en-US" sz="1200" dirty="0"/>
          </a:p>
          <a:p>
            <a:pPr lvl="0"/>
            <a:r>
              <a:rPr lang="en-US" sz="1200" dirty="0"/>
              <a:t>Then what features were most useful? </a:t>
            </a:r>
            <a:endParaRPr sz="1200" dirty="0"/>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lvl="0"/>
            <a:r>
              <a:rPr lang="en-US" dirty="0">
                <a:latin typeface="Quattrocento Sans"/>
              </a:rPr>
              <a:t>Modeling results and analysis</a:t>
            </a:r>
            <a:endParaRPr dirty="0">
              <a:latin typeface="Quattrocento Sans"/>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57218785-AA45-4E1D-8513-C18CE01C625D}"/>
              </a:ext>
            </a:extLst>
          </p:cNvPr>
          <p:cNvPicPr>
            <a:picLocks noChangeAspect="1"/>
          </p:cNvPicPr>
          <p:nvPr/>
        </p:nvPicPr>
        <p:blipFill>
          <a:blip r:embed="rId3"/>
          <a:stretch>
            <a:fillRect/>
          </a:stretch>
        </p:blipFill>
        <p:spPr>
          <a:xfrm>
            <a:off x="482887" y="3258397"/>
            <a:ext cx="2417474" cy="1521025"/>
          </a:xfrm>
          <a:prstGeom prst="rect">
            <a:avLst/>
          </a:prstGeom>
        </p:spPr>
      </p:pic>
      <p:sp>
        <p:nvSpPr>
          <p:cNvPr id="4" name="TextBox 3">
            <a:extLst>
              <a:ext uri="{FF2B5EF4-FFF2-40B4-BE49-F238E27FC236}">
                <a16:creationId xmlns:a16="http://schemas.microsoft.com/office/drawing/2014/main" id="{4D667AB2-6B2B-41AC-9A38-93399F82BB7E}"/>
              </a:ext>
            </a:extLst>
          </p:cNvPr>
          <p:cNvSpPr txBox="1"/>
          <p:nvPr/>
        </p:nvSpPr>
        <p:spPr>
          <a:xfrm>
            <a:off x="3431356" y="3267090"/>
            <a:ext cx="4185503" cy="1323439"/>
          </a:xfrm>
          <a:prstGeom prst="rect">
            <a:avLst/>
          </a:prstGeom>
          <a:noFill/>
        </p:spPr>
        <p:txBody>
          <a:bodyPr wrap="square" rtlCol="0">
            <a:spAutoFit/>
          </a:bodyPr>
          <a:lstStyle/>
          <a:p>
            <a:r>
              <a:rPr lang="en-US" sz="1000" dirty="0"/>
              <a:t>These results suggest that vertical drop is the biggest positive feature. This makes intuitive sense and is consistent with what you saw during the EDA work. Also, the area covered by snow making equipment is a strong positive as well. One thing to note is that the coefficient for skiable terrain is negative </a:t>
            </a:r>
            <a:r>
              <a:rPr lang="en-US" sz="1000" i="1" dirty="0"/>
              <a:t>for this model</a:t>
            </a:r>
            <a:r>
              <a:rPr lang="en-US" sz="1000" dirty="0"/>
              <a:t>. For example, if you kept the total number of chairs and </a:t>
            </a:r>
            <a:r>
              <a:rPr lang="en-US" sz="1000" dirty="0" err="1"/>
              <a:t>fastQuads</a:t>
            </a:r>
            <a:r>
              <a:rPr lang="en-US" sz="1000" dirty="0"/>
              <a:t> constant, but increased the skiable terrain extent, you might imagine the resort is worse off because the chairlift capacity is stretched thinner.</a:t>
            </a:r>
          </a:p>
        </p:txBody>
      </p:sp>
    </p:spTree>
    <p:extLst>
      <p:ext uri="{BB962C8B-B14F-4D97-AF65-F5344CB8AC3E}">
        <p14:creationId xmlns:p14="http://schemas.microsoft.com/office/powerpoint/2010/main" val="4090683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8" y="1576013"/>
            <a:ext cx="7738715"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lvl="0">
              <a:buSzPts val="1428"/>
            </a:pPr>
            <a:endParaRPr sz="1200" b="0" i="0" u="none" strike="noStrike" cap="none" dirty="0">
              <a:solidFill>
                <a:srgbClr val="000000"/>
              </a:solidFill>
              <a:latin typeface="Arial"/>
              <a:ea typeface="Arial"/>
              <a:cs typeface="Arial"/>
              <a:sym typeface="Arial"/>
            </a:endParaRPr>
          </a:p>
        </p:txBody>
      </p:sp>
      <p:sp>
        <p:nvSpPr>
          <p:cNvPr id="22" name="Google Shape;22;p1"/>
          <p:cNvSpPr/>
          <p:nvPr/>
        </p:nvSpPr>
        <p:spPr>
          <a:xfrm>
            <a:off x="218936" y="1618127"/>
            <a:ext cx="513607"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dirty="0">
                <a:solidFill>
                  <a:schemeClr val="lt1"/>
                </a:solidFill>
              </a:rPr>
              <a:t>2</a:t>
            </a:r>
            <a:endParaRPr sz="1200" b="0" i="0" u="none" strike="noStrike" cap="none" dirty="0">
              <a:solidFill>
                <a:schemeClr val="lt1"/>
              </a:solidFill>
              <a:latin typeface="Arial"/>
              <a:ea typeface="Arial"/>
              <a:cs typeface="Arial"/>
              <a:sym typeface="Arial"/>
            </a:endParaRPr>
          </a:p>
        </p:txBody>
      </p:sp>
      <p:sp>
        <p:nvSpPr>
          <p:cNvPr id="24" name="Google Shape;24;p1"/>
          <p:cNvSpPr/>
          <p:nvPr/>
        </p:nvSpPr>
        <p:spPr>
          <a:xfrm>
            <a:off x="601195" y="1650181"/>
            <a:ext cx="640853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b="1" i="0" u="none" strike="noStrike" cap="none" dirty="0">
                <a:solidFill>
                  <a:schemeClr val="dk1"/>
                </a:solidFill>
                <a:latin typeface="Arial"/>
                <a:ea typeface="Arial"/>
                <a:cs typeface="Arial"/>
                <a:sym typeface="Arial"/>
              </a:rPr>
              <a:t>Random Forest Model</a:t>
            </a:r>
            <a:endParaRPr sz="1200" b="1"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lvl="0"/>
            <a:r>
              <a:rPr lang="en-US" dirty="0">
                <a:latin typeface="Quattrocento Sans"/>
              </a:rPr>
              <a:t>Modeling results and analysis</a:t>
            </a:r>
            <a:endParaRPr dirty="0">
              <a:latin typeface="Quattrocento Sans"/>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pic>
        <p:nvPicPr>
          <p:cNvPr id="5" name="Picture 4">
            <a:extLst>
              <a:ext uri="{FF2B5EF4-FFF2-40B4-BE49-F238E27FC236}">
                <a16:creationId xmlns:a16="http://schemas.microsoft.com/office/drawing/2014/main" id="{63BD01CB-674D-4528-9911-8573B4F020D1}"/>
              </a:ext>
            </a:extLst>
          </p:cNvPr>
          <p:cNvPicPr>
            <a:picLocks noChangeAspect="1"/>
          </p:cNvPicPr>
          <p:nvPr/>
        </p:nvPicPr>
        <p:blipFill>
          <a:blip r:embed="rId3"/>
          <a:stretch>
            <a:fillRect/>
          </a:stretch>
        </p:blipFill>
        <p:spPr>
          <a:xfrm>
            <a:off x="362364" y="2196687"/>
            <a:ext cx="3263286" cy="2435641"/>
          </a:xfrm>
          <a:prstGeom prst="rect">
            <a:avLst/>
          </a:prstGeom>
        </p:spPr>
      </p:pic>
      <p:sp>
        <p:nvSpPr>
          <p:cNvPr id="49" name="TextBox 48">
            <a:extLst>
              <a:ext uri="{FF2B5EF4-FFF2-40B4-BE49-F238E27FC236}">
                <a16:creationId xmlns:a16="http://schemas.microsoft.com/office/drawing/2014/main" id="{56448124-D6FE-4829-8669-65D327B489E0}"/>
              </a:ext>
            </a:extLst>
          </p:cNvPr>
          <p:cNvSpPr txBox="1"/>
          <p:nvPr/>
        </p:nvSpPr>
        <p:spPr>
          <a:xfrm>
            <a:off x="4215393" y="2332138"/>
            <a:ext cx="3071527" cy="1015663"/>
          </a:xfrm>
          <a:prstGeom prst="rect">
            <a:avLst/>
          </a:prstGeom>
          <a:noFill/>
        </p:spPr>
        <p:txBody>
          <a:bodyPr wrap="square" rtlCol="0">
            <a:spAutoFit/>
          </a:bodyPr>
          <a:lstStyle/>
          <a:p>
            <a:r>
              <a:rPr lang="en-US" sz="1000" dirty="0"/>
              <a:t>Encouragingly, the dominant top four features are in common with your linear model:</a:t>
            </a:r>
          </a:p>
          <a:p>
            <a:r>
              <a:rPr lang="en-US" sz="1000" dirty="0" err="1"/>
              <a:t>fastQuads</a:t>
            </a:r>
            <a:endParaRPr lang="en-US" sz="1000" dirty="0"/>
          </a:p>
          <a:p>
            <a:r>
              <a:rPr lang="en-US" sz="1000" dirty="0"/>
              <a:t>Runs</a:t>
            </a:r>
          </a:p>
          <a:p>
            <a:r>
              <a:rPr lang="en-US" sz="1000" dirty="0"/>
              <a:t>Snow </a:t>
            </a:r>
            <a:r>
              <a:rPr lang="en-US" sz="1000" dirty="0" err="1"/>
              <a:t>Making_ac</a:t>
            </a:r>
            <a:endParaRPr lang="en-US" sz="1000" dirty="0"/>
          </a:p>
          <a:p>
            <a:r>
              <a:rPr lang="en-US" sz="1000" dirty="0" err="1"/>
              <a:t>vertical_drop</a:t>
            </a:r>
            <a:endParaRPr lang="en-US" sz="1000" dirty="0"/>
          </a:p>
        </p:txBody>
      </p:sp>
      <p:pic>
        <p:nvPicPr>
          <p:cNvPr id="6" name="Picture 5">
            <a:extLst>
              <a:ext uri="{FF2B5EF4-FFF2-40B4-BE49-F238E27FC236}">
                <a16:creationId xmlns:a16="http://schemas.microsoft.com/office/drawing/2014/main" id="{5E3E207C-5D4B-4DCB-9139-ACF0F3E3E06C}"/>
              </a:ext>
            </a:extLst>
          </p:cNvPr>
          <p:cNvPicPr>
            <a:picLocks noChangeAspect="1"/>
          </p:cNvPicPr>
          <p:nvPr/>
        </p:nvPicPr>
        <p:blipFill>
          <a:blip r:embed="rId4"/>
          <a:stretch>
            <a:fillRect/>
          </a:stretch>
        </p:blipFill>
        <p:spPr>
          <a:xfrm>
            <a:off x="486736" y="5239873"/>
            <a:ext cx="3263286" cy="546411"/>
          </a:xfrm>
          <a:prstGeom prst="rect">
            <a:avLst/>
          </a:prstGeom>
        </p:spPr>
      </p:pic>
      <p:sp>
        <p:nvSpPr>
          <p:cNvPr id="50" name="Google Shape;22;p1">
            <a:extLst>
              <a:ext uri="{FF2B5EF4-FFF2-40B4-BE49-F238E27FC236}">
                <a16:creationId xmlns:a16="http://schemas.microsoft.com/office/drawing/2014/main" id="{AE6FCB62-0609-40BB-AB8C-7F59D96D51A8}"/>
              </a:ext>
            </a:extLst>
          </p:cNvPr>
          <p:cNvSpPr/>
          <p:nvPr/>
        </p:nvSpPr>
        <p:spPr>
          <a:xfrm>
            <a:off x="229933" y="4721114"/>
            <a:ext cx="513607"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US" sz="1200" b="0" i="0" u="none" strike="noStrike" cap="none" dirty="0">
                <a:solidFill>
                  <a:schemeClr val="lt1"/>
                </a:solidFill>
                <a:latin typeface="Arial"/>
                <a:ea typeface="Arial"/>
                <a:cs typeface="Arial"/>
                <a:sym typeface="Arial"/>
              </a:rPr>
              <a:t>3</a:t>
            </a:r>
            <a:endParaRPr sz="1200" b="0" i="0" u="none" strike="noStrike" cap="none" dirty="0">
              <a:solidFill>
                <a:schemeClr val="lt1"/>
              </a:solidFill>
              <a:latin typeface="Arial"/>
              <a:ea typeface="Arial"/>
              <a:cs typeface="Arial"/>
              <a:sym typeface="Arial"/>
            </a:endParaRPr>
          </a:p>
        </p:txBody>
      </p:sp>
      <p:sp>
        <p:nvSpPr>
          <p:cNvPr id="51" name="Google Shape;24;p1">
            <a:extLst>
              <a:ext uri="{FF2B5EF4-FFF2-40B4-BE49-F238E27FC236}">
                <a16:creationId xmlns:a16="http://schemas.microsoft.com/office/drawing/2014/main" id="{04A8A7F5-FA85-4D1A-9222-81F031A5CB81}"/>
              </a:ext>
            </a:extLst>
          </p:cNvPr>
          <p:cNvSpPr/>
          <p:nvPr/>
        </p:nvSpPr>
        <p:spPr>
          <a:xfrm>
            <a:off x="612192" y="4753168"/>
            <a:ext cx="640853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b="1" i="0" u="none" strike="noStrike" cap="none" dirty="0">
                <a:solidFill>
                  <a:schemeClr val="dk1"/>
                </a:solidFill>
                <a:latin typeface="Arial"/>
                <a:ea typeface="Arial"/>
                <a:cs typeface="Arial"/>
                <a:sym typeface="Arial"/>
              </a:rPr>
              <a:t>Model Selection</a:t>
            </a:r>
            <a:endParaRPr sz="1200" b="1" i="0" u="none" strike="noStrike" cap="none" dirty="0">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D0337029-0442-448A-B13C-9B1723100513}"/>
              </a:ext>
            </a:extLst>
          </p:cNvPr>
          <p:cNvSpPr txBox="1"/>
          <p:nvPr/>
        </p:nvSpPr>
        <p:spPr>
          <a:xfrm>
            <a:off x="4215393" y="4721110"/>
            <a:ext cx="2958405" cy="1015663"/>
          </a:xfrm>
          <a:prstGeom prst="rect">
            <a:avLst/>
          </a:prstGeom>
          <a:noFill/>
        </p:spPr>
        <p:txBody>
          <a:bodyPr wrap="square" rtlCol="0">
            <a:spAutoFit/>
          </a:bodyPr>
          <a:lstStyle/>
          <a:p>
            <a:r>
              <a:rPr lang="en-US" sz="1000" dirty="0"/>
              <a:t>The random forest model has a lower cross-validation mean absolute error by almost $1. It also exhibits less variability. Verifying performance on the test set produces performance consistent with the cross-validation results.</a:t>
            </a:r>
          </a:p>
        </p:txBody>
      </p:sp>
    </p:spTree>
    <p:extLst>
      <p:ext uri="{BB962C8B-B14F-4D97-AF65-F5344CB8AC3E}">
        <p14:creationId xmlns:p14="http://schemas.microsoft.com/office/powerpoint/2010/main" val="215863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8" y="1576013"/>
            <a:ext cx="7724911"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200" b="0" i="0" u="none" strike="noStrike" cap="none">
              <a:solidFill>
                <a:srgbClr val="000000"/>
              </a:solidFill>
              <a:latin typeface="+mj-lt"/>
              <a:ea typeface="Arial"/>
              <a:cs typeface="Arial"/>
              <a:sym typeface="Arial"/>
            </a:endParaRPr>
          </a:p>
        </p:txBody>
      </p:sp>
      <p:sp>
        <p:nvSpPr>
          <p:cNvPr id="22" name="Google Shape;22;p1"/>
          <p:cNvSpPr/>
          <p:nvPr/>
        </p:nvSpPr>
        <p:spPr>
          <a:xfrm>
            <a:off x="218936" y="1618127"/>
            <a:ext cx="557317"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b="0" i="0" u="none" strike="noStrike" cap="none">
                <a:solidFill>
                  <a:schemeClr val="lt1"/>
                </a:solidFill>
                <a:latin typeface="+mj-lt"/>
                <a:ea typeface="Arial"/>
                <a:cs typeface="Arial"/>
                <a:sym typeface="Arial"/>
              </a:rPr>
              <a:t>1</a:t>
            </a:r>
            <a:endParaRPr sz="1200" b="0" i="0" u="none" strike="noStrike" cap="none">
              <a:solidFill>
                <a:schemeClr val="lt1"/>
              </a:solidFill>
              <a:latin typeface="+mj-lt"/>
              <a:ea typeface="Arial"/>
              <a:cs typeface="Arial"/>
              <a:sym typeface="Arial"/>
            </a:endParaRPr>
          </a:p>
        </p:txBody>
      </p:sp>
      <p:sp>
        <p:nvSpPr>
          <p:cNvPr id="24" name="Google Shape;24;p1"/>
          <p:cNvSpPr/>
          <p:nvPr/>
        </p:nvSpPr>
        <p:spPr>
          <a:xfrm>
            <a:off x="601194" y="1650181"/>
            <a:ext cx="6953922" cy="224203"/>
          </a:xfrm>
          <a:prstGeom prst="rect">
            <a:avLst/>
          </a:prstGeom>
          <a:noFill/>
          <a:ln>
            <a:noFill/>
          </a:ln>
        </p:spPr>
        <p:txBody>
          <a:bodyPr spcFirstLastPara="1" wrap="square" lIns="0" tIns="0" rIns="0" bIns="0" anchor="ctr" anchorCtr="0">
            <a:noAutofit/>
          </a:bodyPr>
          <a:lstStyle/>
          <a:p>
            <a:pPr lvl="0">
              <a:buSzPts val="1428"/>
            </a:pPr>
            <a:r>
              <a:rPr lang="en-US" sz="1200" b="1" dirty="0">
                <a:latin typeface="+mj-lt"/>
              </a:rPr>
              <a:t>Permanently closing down up to 10 of the least used runs</a:t>
            </a:r>
            <a:endParaRPr sz="1200" b="1" i="0" u="none" strike="noStrike" cap="none" dirty="0">
              <a:solidFill>
                <a:srgbClr val="000000"/>
              </a:solidFill>
              <a:latin typeface="+mj-lt"/>
              <a:sym typeface="Arial"/>
            </a:endParaRPr>
          </a:p>
        </p:txBody>
      </p:sp>
      <p:sp>
        <p:nvSpPr>
          <p:cNvPr id="27" name="Google Shape;27;p1"/>
          <p:cNvSpPr/>
          <p:nvPr/>
        </p:nvSpPr>
        <p:spPr>
          <a:xfrm>
            <a:off x="218936" y="3857546"/>
            <a:ext cx="557317"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b="0" i="0" u="none" strike="noStrike" cap="none">
                <a:solidFill>
                  <a:schemeClr val="lt1"/>
                </a:solidFill>
                <a:latin typeface="+mj-lt"/>
                <a:ea typeface="Arial"/>
                <a:cs typeface="Arial"/>
                <a:sym typeface="Arial"/>
              </a:rPr>
              <a:t>2</a:t>
            </a:r>
            <a:endParaRPr sz="1200" b="0" i="0" u="none" strike="noStrike" cap="none">
              <a:solidFill>
                <a:srgbClr val="000000"/>
              </a:solidFill>
              <a:latin typeface="+mj-lt"/>
              <a:ea typeface="Arial"/>
              <a:cs typeface="Arial"/>
              <a:sym typeface="Arial"/>
            </a:endParaRPr>
          </a:p>
        </p:txBody>
      </p:sp>
      <p:sp>
        <p:nvSpPr>
          <p:cNvPr id="28" name="Google Shape;28;p1"/>
          <p:cNvSpPr/>
          <p:nvPr/>
        </p:nvSpPr>
        <p:spPr>
          <a:xfrm>
            <a:off x="601194" y="3889602"/>
            <a:ext cx="6953922" cy="224203"/>
          </a:xfrm>
          <a:prstGeom prst="rect">
            <a:avLst/>
          </a:prstGeom>
          <a:noFill/>
          <a:ln>
            <a:noFill/>
          </a:ln>
        </p:spPr>
        <p:txBody>
          <a:bodyPr spcFirstLastPara="1" wrap="square" lIns="0" tIns="0" rIns="0" bIns="0" anchor="ctr" anchorCtr="0">
            <a:noAutofit/>
          </a:bodyPr>
          <a:lstStyle/>
          <a:p>
            <a:r>
              <a:rPr lang="en-US" sz="1200" b="1" dirty="0">
                <a:latin typeface="+mj-lt"/>
              </a:rPr>
              <a:t>Adding a run, increasing the vertical drop by 150 feet, and installing an additional chair lift.</a:t>
            </a:r>
          </a:p>
        </p:txBody>
      </p:sp>
      <p:sp>
        <p:nvSpPr>
          <p:cNvPr id="30" name="Google Shape;30;p1"/>
          <p:cNvSpPr/>
          <p:nvPr/>
        </p:nvSpPr>
        <p:spPr>
          <a:xfrm>
            <a:off x="218936" y="4957943"/>
            <a:ext cx="557317"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b="0" i="0" u="none" strike="noStrike" cap="none">
                <a:solidFill>
                  <a:schemeClr val="lt1"/>
                </a:solidFill>
                <a:latin typeface="+mj-lt"/>
                <a:ea typeface="Arial"/>
                <a:cs typeface="Arial"/>
                <a:sym typeface="Arial"/>
              </a:rPr>
              <a:t>3</a:t>
            </a:r>
            <a:endParaRPr sz="1200" b="0" i="0" u="none" strike="noStrike" cap="none">
              <a:solidFill>
                <a:srgbClr val="000000"/>
              </a:solidFill>
              <a:latin typeface="+mj-lt"/>
              <a:ea typeface="Arial"/>
              <a:cs typeface="Arial"/>
              <a:sym typeface="Arial"/>
            </a:endParaRPr>
          </a:p>
        </p:txBody>
      </p:sp>
      <p:sp>
        <p:nvSpPr>
          <p:cNvPr id="32" name="Google Shape;32;p1"/>
          <p:cNvSpPr/>
          <p:nvPr/>
        </p:nvSpPr>
        <p:spPr>
          <a:xfrm>
            <a:off x="601194" y="5097728"/>
            <a:ext cx="6953922" cy="219740"/>
          </a:xfrm>
          <a:prstGeom prst="rect">
            <a:avLst/>
          </a:prstGeom>
          <a:noFill/>
          <a:ln>
            <a:noFill/>
          </a:ln>
        </p:spPr>
        <p:txBody>
          <a:bodyPr spcFirstLastPara="1" wrap="square" lIns="0" tIns="0" rIns="0" bIns="0" anchor="ctr" anchorCtr="0">
            <a:noAutofit/>
          </a:bodyPr>
          <a:lstStyle/>
          <a:p>
            <a:r>
              <a:rPr lang="en-US" sz="1200" b="1" dirty="0">
                <a:latin typeface="+mj-lt"/>
              </a:rPr>
              <a:t>Increase the longest run by 0.2 mile to boast 3.5 miles length, requiring an additional snow making coverage of 4 acres</a:t>
            </a:r>
          </a:p>
        </p:txBody>
      </p:sp>
      <p:sp>
        <p:nvSpPr>
          <p:cNvPr id="34" name="Google Shape;34;p1"/>
          <p:cNvSpPr txBox="1"/>
          <p:nvPr/>
        </p:nvSpPr>
        <p:spPr>
          <a:xfrm>
            <a:off x="3925013" y="2470141"/>
            <a:ext cx="3274559" cy="1245854"/>
          </a:xfrm>
          <a:prstGeom prst="rect">
            <a:avLst/>
          </a:prstGeom>
          <a:noFill/>
          <a:ln>
            <a:noFill/>
          </a:ln>
        </p:spPr>
        <p:txBody>
          <a:bodyPr spcFirstLastPara="1" wrap="square" lIns="91425" tIns="45700" rIns="91425" bIns="45700" anchor="t" anchorCtr="0">
            <a:noAutofit/>
          </a:bodyPr>
          <a:lstStyle/>
          <a:p>
            <a:pPr lvl="0"/>
            <a:r>
              <a:rPr lang="en-US" sz="1200" dirty="0">
                <a:latin typeface="+mj-lt"/>
              </a:rPr>
              <a:t>Closing one run makes no difference. Closing 2 and 3 successively reduces support for ticket price and so revenue</a:t>
            </a:r>
            <a:endParaRPr sz="1200" dirty="0">
              <a:latin typeface="+mj-lt"/>
            </a:endParaRPr>
          </a:p>
        </p:txBody>
      </p:sp>
      <p:sp>
        <p:nvSpPr>
          <p:cNvPr id="35" name="Google Shape;35;p1"/>
          <p:cNvSpPr txBox="1"/>
          <p:nvPr/>
        </p:nvSpPr>
        <p:spPr>
          <a:xfrm>
            <a:off x="475556" y="7156242"/>
            <a:ext cx="5646837" cy="1410643"/>
          </a:xfrm>
          <a:prstGeom prst="rect">
            <a:avLst/>
          </a:prstGeom>
          <a:noFill/>
          <a:ln>
            <a:noFill/>
          </a:ln>
        </p:spPr>
        <p:txBody>
          <a:bodyPr spcFirstLastPara="1" wrap="square" lIns="91425" tIns="45700" rIns="91425" bIns="45700" anchor="t" anchorCtr="0">
            <a:noAutofit/>
          </a:bodyPr>
          <a:lstStyle/>
          <a:p>
            <a:pPr lvl="0"/>
            <a:endParaRPr sz="1000"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337673" y="5524165"/>
            <a:ext cx="7689812"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mj-lt"/>
                <a:ea typeface="Arial"/>
                <a:cs typeface="Arial"/>
                <a:sym typeface="Arial"/>
              </a:rPr>
              <a:t>No difference </a:t>
            </a:r>
            <a:endParaRPr lang="en-AU" sz="1200" b="1" i="0" u="none" strike="noStrike" cap="none" dirty="0">
              <a:solidFill>
                <a:srgbClr val="000000"/>
              </a:solidFill>
              <a:latin typeface="+mj-lt"/>
              <a:ea typeface="Arial"/>
              <a:cs typeface="Arial"/>
              <a:sym typeface="Arial"/>
            </a:endParaRPr>
          </a:p>
          <a:p>
            <a:pPr marL="0" marR="0" lvl="0" indent="0" algn="l" rtl="0">
              <a:lnSpc>
                <a:spcPct val="100000"/>
              </a:lnSpc>
              <a:spcBef>
                <a:spcPts val="0"/>
              </a:spcBef>
              <a:spcAft>
                <a:spcPts val="0"/>
              </a:spcAft>
              <a:buNone/>
            </a:pPr>
            <a:endParaRPr sz="1200" b="0" i="0" u="none" strike="noStrike" cap="none" dirty="0">
              <a:solidFill>
                <a:srgbClr val="000000"/>
              </a:solidFill>
              <a:latin typeface="+mj-lt"/>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lvl="0"/>
            <a:r>
              <a:rPr lang="en-US" dirty="0">
                <a:latin typeface="Quattrocento Sans"/>
              </a:rPr>
              <a:t>Modeling Scenarios</a:t>
            </a:r>
            <a:endParaRPr dirty="0">
              <a:latin typeface="Quattrocento Sans"/>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1232E129-328E-4E13-84C2-D90B9AF82328}"/>
              </a:ext>
            </a:extLst>
          </p:cNvPr>
          <p:cNvPicPr>
            <a:picLocks noChangeAspect="1"/>
          </p:cNvPicPr>
          <p:nvPr/>
        </p:nvPicPr>
        <p:blipFill>
          <a:blip r:embed="rId3"/>
          <a:stretch>
            <a:fillRect/>
          </a:stretch>
        </p:blipFill>
        <p:spPr>
          <a:xfrm>
            <a:off x="322272" y="2083008"/>
            <a:ext cx="3418417" cy="1608647"/>
          </a:xfrm>
          <a:prstGeom prst="rect">
            <a:avLst/>
          </a:prstGeom>
        </p:spPr>
      </p:pic>
      <p:sp>
        <p:nvSpPr>
          <p:cNvPr id="3" name="Rectangle 1">
            <a:extLst>
              <a:ext uri="{FF2B5EF4-FFF2-40B4-BE49-F238E27FC236}">
                <a16:creationId xmlns:a16="http://schemas.microsoft.com/office/drawing/2014/main" id="{2AA74C6C-19F5-40A9-A765-03D12C8AFF4B}"/>
              </a:ext>
            </a:extLst>
          </p:cNvPr>
          <p:cNvSpPr>
            <a:spLocks noChangeArrowheads="1"/>
          </p:cNvSpPr>
          <p:nvPr/>
        </p:nvSpPr>
        <p:spPr bwMode="auto">
          <a:xfrm>
            <a:off x="421404" y="4311752"/>
            <a:ext cx="729914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mj-lt"/>
                <a:cs typeface="Courier New" panose="02070309020205020404" pitchFamily="49" charset="0"/>
              </a:rPr>
              <a:t>This scenario increases support for ticket price by $5.52 Over the season, this could be expected to amount to $9651515</a:t>
            </a:r>
            <a:r>
              <a:rPr kumimoji="0" lang="en-US" altLang="en-US" sz="1200" b="0" i="0" u="none" strike="noStrike" cap="none" normalizeH="0" baseline="0">
                <a:ln>
                  <a:noFill/>
                </a:ln>
                <a:solidFill>
                  <a:schemeClr val="tx1"/>
                </a:solidFill>
                <a:effectLst/>
                <a:latin typeface="+mj-lt"/>
              </a:rPr>
              <a:t> </a:t>
            </a:r>
          </a:p>
        </p:txBody>
      </p:sp>
    </p:spTree>
    <p:extLst>
      <p:ext uri="{BB962C8B-B14F-4D97-AF65-F5344CB8AC3E}">
        <p14:creationId xmlns:p14="http://schemas.microsoft.com/office/powerpoint/2010/main" val="844184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7724912" cy="5092397"/>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200"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b="0" i="0" u="none" strike="noStrike" cap="none">
                <a:solidFill>
                  <a:schemeClr val="lt1"/>
                </a:solidFill>
                <a:latin typeface="Arial"/>
                <a:ea typeface="Arial"/>
                <a:cs typeface="Arial"/>
                <a:sym typeface="Arial"/>
              </a:rPr>
              <a:t>1</a:t>
            </a:r>
            <a:endParaRPr sz="1200" b="0" i="0" u="none" strike="noStrike" cap="none">
              <a:solidFill>
                <a:schemeClr val="lt1"/>
              </a:solidFill>
              <a:latin typeface="Arial"/>
              <a:ea typeface="Arial"/>
              <a:cs typeface="Arial"/>
              <a:sym typeface="Arial"/>
            </a:endParaRPr>
          </a:p>
        </p:txBody>
      </p:sp>
      <p:sp>
        <p:nvSpPr>
          <p:cNvPr id="24" name="Google Shape;24;p1"/>
          <p:cNvSpPr/>
          <p:nvPr/>
        </p:nvSpPr>
        <p:spPr>
          <a:xfrm>
            <a:off x="601195" y="1650181"/>
            <a:ext cx="639710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b="1" i="0" u="none" strike="noStrike" cap="none" dirty="0">
                <a:solidFill>
                  <a:schemeClr val="dk1"/>
                </a:solidFill>
                <a:latin typeface="Arial"/>
                <a:ea typeface="Arial"/>
                <a:cs typeface="Arial"/>
                <a:sym typeface="Arial"/>
              </a:rPr>
              <a:t>Summary </a:t>
            </a:r>
            <a:endParaRPr sz="1200" b="1"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512691"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dirty="0">
                <a:solidFill>
                  <a:schemeClr val="lt1"/>
                </a:solidFill>
              </a:rPr>
              <a:t>2</a:t>
            </a:r>
            <a:endParaRPr sz="1200" i="0" u="none" strike="noStrike" cap="none" dirty="0">
              <a:solidFill>
                <a:srgbClr val="000000"/>
              </a:solidFill>
              <a:latin typeface="Arial"/>
              <a:ea typeface="Arial"/>
              <a:cs typeface="Arial"/>
              <a:sym typeface="Arial"/>
            </a:endParaRPr>
          </a:p>
        </p:txBody>
      </p:sp>
      <p:sp>
        <p:nvSpPr>
          <p:cNvPr id="32" name="Google Shape;32;p1"/>
          <p:cNvSpPr/>
          <p:nvPr/>
        </p:nvSpPr>
        <p:spPr>
          <a:xfrm>
            <a:off x="601195" y="4831972"/>
            <a:ext cx="639710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200" b="1" i="0" u="none" strike="noStrike" cap="none" dirty="0">
                <a:solidFill>
                  <a:schemeClr val="dk1"/>
                </a:solidFill>
                <a:latin typeface="Arial"/>
                <a:ea typeface="Arial"/>
                <a:cs typeface="Arial"/>
                <a:sym typeface="Arial"/>
              </a:rPr>
              <a:t>Recommendation and next steps</a:t>
            </a:r>
            <a:endParaRPr sz="1200" b="1"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7" y="1964975"/>
            <a:ext cx="7689813" cy="3018641"/>
          </a:xfrm>
          <a:prstGeom prst="rect">
            <a:avLst/>
          </a:prstGeom>
          <a:noFill/>
          <a:ln>
            <a:noFill/>
          </a:ln>
        </p:spPr>
        <p:txBody>
          <a:bodyPr spcFirstLastPara="1" wrap="square" lIns="91425" tIns="45700" rIns="91425" bIns="45700" anchor="t" anchorCtr="0">
            <a:noAutofit/>
          </a:bodyPr>
          <a:lstStyle/>
          <a:p>
            <a:r>
              <a:rPr lang="en-US" sz="1100" b="1" dirty="0"/>
              <a:t>By reviewing multiple scenarios, it was found out that two scenarios out of four that we reviewed makes difference</a:t>
            </a:r>
            <a:r>
              <a:rPr lang="en-US" sz="1100" dirty="0"/>
              <a:t>. 1) Closing the run or 2) Adding a run, increasing the vertical drop by 150 feet, and installing an additional chair lift. </a:t>
            </a:r>
          </a:p>
          <a:p>
            <a:endParaRPr lang="en-US" sz="1100" dirty="0"/>
          </a:p>
          <a:p>
            <a:pPr lvl="0"/>
            <a:r>
              <a:rPr lang="en-US" sz="1100" dirty="0"/>
              <a:t>- Closing the run will improve the operating cost and there are large revenue drops after 8 run closure so we would need careful approach to close the run. </a:t>
            </a:r>
          </a:p>
          <a:p>
            <a:pPr lvl="0"/>
            <a:endParaRPr lang="en-US" sz="1100" dirty="0"/>
          </a:p>
          <a:p>
            <a:pPr lvl="0"/>
            <a:r>
              <a:rPr lang="en-US" sz="1100" dirty="0"/>
              <a:t>- As for the second scenario, adding 1 additional chair doesn’t support price increase, but adding 2 chairs will support ticket price increase by $2.06 and it will bring $3.6 million. Also adding 3 chairs will support price increase by $5 dollar and bring $9.6 million additional revenue. However, we can only add chairs when the increase revenue will well cover the additional operating cost. One additional chair increase cost $1.54 million per season. However, we already know that adding 1 chair won't do anything and we will start to see the increase of the revenue of 3.6 million, in case of two chairs that cost 3.08 million. 3 chairs will bring $9.6 million but it will cost $4.5 million of operating cost. So do we just want to increase the number of chairs? Probably not. Big mountain is already high end of number of chair distribution and we would need more comprehensive strategies. </a:t>
            </a:r>
            <a:endParaRPr sz="1100" dirty="0"/>
          </a:p>
        </p:txBody>
      </p:sp>
      <p:sp>
        <p:nvSpPr>
          <p:cNvPr id="36" name="Google Shape;36;p1"/>
          <p:cNvSpPr txBox="1"/>
          <p:nvPr/>
        </p:nvSpPr>
        <p:spPr>
          <a:xfrm>
            <a:off x="186841" y="5184805"/>
            <a:ext cx="7689813"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Not we know the important features that supports price increase and expected revenue increase. However we still have a gap that we do not know all the cost related to this except that we know of operating cost of additional chair increase. </a:t>
            </a:r>
          </a:p>
          <a:p>
            <a:pPr marL="0" marR="0" lvl="0" indent="0" algn="l" rtl="0">
              <a:lnSpc>
                <a:spcPct val="100000"/>
              </a:lnSpc>
              <a:spcBef>
                <a:spcPts val="0"/>
              </a:spcBef>
              <a:spcAft>
                <a:spcPts val="0"/>
              </a:spcAft>
              <a:buNone/>
            </a:pPr>
            <a:endParaRPr lang="en-US" sz="12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200" b="1" i="0" u="none" strike="noStrike" cap="none" dirty="0">
                <a:solidFill>
                  <a:srgbClr val="000000"/>
                </a:solidFill>
                <a:latin typeface="Arial"/>
                <a:ea typeface="Arial"/>
                <a:cs typeface="Arial"/>
                <a:sym typeface="Arial"/>
              </a:rPr>
              <a:t>As a next step, it is recommended to find out the operating cost of adding </a:t>
            </a:r>
            <a:r>
              <a:rPr lang="en-US" sz="1200" b="1" dirty="0"/>
              <a:t>a run and increasing vertical drop as well so we can come up with a formula that maximize the profit.</a:t>
            </a:r>
            <a:endParaRPr lang="en-AU" sz="12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lvl="0"/>
            <a:r>
              <a:rPr lang="en-US" dirty="0">
                <a:solidFill>
                  <a:schemeClr val="tx1"/>
                </a:solidFill>
                <a:latin typeface="Quattrocento Sans"/>
              </a:rPr>
              <a:t>Summary and conclusion</a:t>
            </a:r>
            <a:endParaRPr dirty="0">
              <a:solidFill>
                <a:schemeClr val="tx1"/>
              </a:solidFill>
              <a:latin typeface="Quattrocento Sans"/>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99741357"/>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929</TotalTime>
  <Words>1357</Words>
  <Application>Microsoft Office PowerPoint</Application>
  <PresentationFormat>On-screen Show (4:3)</PresentationFormat>
  <Paragraphs>100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Quattrocento Sans</vt:lpstr>
      <vt:lpstr>Arial</vt:lpstr>
      <vt:lpstr>Calibri</vt:lpstr>
      <vt:lpstr>Synergy_CF_YNR002</vt:lpstr>
      <vt:lpstr>PowerPoint Presentation</vt:lpstr>
      <vt:lpstr>Current Issue </vt:lpstr>
      <vt:lpstr>Recommendation and key findings</vt:lpstr>
      <vt:lpstr>Modeling results and analysis –   Descriptive Statistics </vt:lpstr>
      <vt:lpstr>Modeling results and analysis –   Descriptive Statistics </vt:lpstr>
      <vt:lpstr>Modeling results and analysis</vt:lpstr>
      <vt:lpstr>Modeling results and analysis</vt:lpstr>
      <vt:lpstr>Modeling Scenarios</vt:lpstr>
      <vt:lpstr>Summary and 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Moon Eun Young Chu</cp:lastModifiedBy>
  <cp:revision>22</cp:revision>
  <dcterms:modified xsi:type="dcterms:W3CDTF">2021-02-16T08:27:43Z</dcterms:modified>
</cp:coreProperties>
</file>