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13470"/>
    <p:restoredTop sz="97022"/>
  </p:normalViewPr>
  <p:slideViewPr>
    <p:cSldViewPr>
      <p:cViewPr varScale="1">
        <p:scale>
          <a:sx n="105" d="100"/>
          <a:sy n="105" d="100"/>
        </p:scale>
        <p:origin x="1308" y="11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9FC3D0-1572-4F7A-8F7F-A675F7981F1D}" type="datetime1">
              <a:rPr lang="ko-KR" altLang="en-US"/>
              <a:pPr lvl="0">
                <a:defRPr lang="ko-KR" altLang="en-US"/>
              </a:pPr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F2045C3-483F-491C-B81F-B818FF1ADAE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EF2045C3-483F-491C-B81F-B818FF1ADAE6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4343400"/>
            <a:ext cx="5181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181600"/>
            <a:ext cx="5181600" cy="45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57CB1-EDDA-4657-BC9C-96508E2897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9EB2B-6823-4136-A230-79B8D5B4F22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FF61-BDD3-4960-AFEC-219EC7DC3DE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E4C74-81DF-42A7-B7D5-3A35B1C97DE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DF49-6896-46B3-ABF7-069B3CDD39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826F1-CC8F-48B7-890E-D9D88836C9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B6559-D17D-4B16-A5A0-14F42965E7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C72E-6146-46B0-9B9A-86C0E00CA3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CA2-2089-4403-A970-C272928BC7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7BF21-63BE-4802-9960-2B7B197499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6363C-004B-4A13-9CEE-9D40C74EFD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4638"/>
            <a:ext cx="8153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AFCEB75C-B87C-4ECE-86D6-732903688F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FF66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66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rgbClr val="FF66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cafe.naver.com/pipc" TargetMode="External" /><Relationship Id="rId4" Type="http://schemas.openxmlformats.org/officeDocument/2006/relationships/hyperlink" Target="http://www.rasplay.org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oondada125/S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124745"/>
            <a:ext cx="8424936" cy="56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rgbClr val="002060"/>
                </a:solidFill>
              </a:rPr>
              <a:t>스마트폰을 이용한 가전기기 제어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11560" y="6021288"/>
            <a:ext cx="5181600" cy="457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50000"/>
                  </a:schemeClr>
                </a:solidFill>
              </a:rPr>
              <a:t>종합설계제안서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88024" y="4653136"/>
            <a:ext cx="4176464" cy="864096"/>
          </a:xfrm>
        </p:spPr>
        <p:txBody>
          <a:bodyPr/>
          <a:lstStyle/>
          <a:p>
            <a:pPr>
              <a:spcBef>
                <a:spcPct val="20000"/>
              </a:spcBef>
              <a:defRPr lang="ko-KR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2014152047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백승범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2014154043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김용휘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2011151016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박우현 컴퓨터 공학과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726688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rgbClr val="002060"/>
                </a:solidFill>
              </a:rPr>
              <a:t>Devices Control using Smart Phone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업무분담</a:t>
            </a:r>
          </a:p>
        </p:txBody>
      </p:sp>
      <p:graphicFrame>
        <p:nvGraphicFramePr>
          <p:cNvPr id="10" name="표 7"/>
          <p:cNvGraphicFramePr>
            <a:graphicFrameLocks noGrp="1"/>
          </p:cNvGraphicFramePr>
          <p:nvPr/>
        </p:nvGraphicFramePr>
        <p:xfrm>
          <a:off x="1331640" y="1520788"/>
          <a:ext cx="6732747" cy="48965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7530"/>
                <a:gridCol w="1860027"/>
                <a:gridCol w="2022595"/>
                <a:gridCol w="2022595"/>
              </a:tblGrid>
              <a:tr h="44741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백승범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김용휘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박우현</a:t>
                      </a: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자료수집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사용할 하드웨어에  대해조사</a:t>
                      </a:r>
                      <a:endParaRPr lang="en-US" altLang="ko-KR" sz="1300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/>
                        <a:t>UI</a:t>
                      </a:r>
                      <a:r>
                        <a:rPr lang="ko-KR" altLang="en-US" sz="1300" b="1"/>
                        <a:t>표시 방식에 대해 조사</a:t>
                      </a:r>
                      <a:endParaRPr lang="en-US" altLang="ko-KR" sz="13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서버 구조에 대해 조사</a:t>
                      </a:r>
                      <a:endParaRPr lang="en-US" altLang="ko-KR" sz="1300" b="1"/>
                    </a:p>
                  </a:txBody>
                  <a:tcPr anchor="ctr"/>
                </a:tc>
              </a:tr>
              <a:tr h="114075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설  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사용할 하드웨어의 구조 설계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라즈베리파이에서의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연동 방식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버튼의 객체생성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위치 설계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정밀하게 조작할 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 있도록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PWM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방식 설개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구  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하드웨어  장치의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동작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서버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 객체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디자인  구현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클라이언트 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PWM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각도 및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신호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수신에 관하여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테스트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스마트폰  조작에  따른  하드웨어 장치들의 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 테스트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센서에 의한 자동제어 테스트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 lang="ko-KR" altLang="en-US"/>
            </a:pPr>
            <a:r>
              <a:rPr lang="ko-KR" altLang="en-US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55576" y="1556792"/>
          <a:ext cx="7710320" cy="4865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420380"/>
                <a:gridCol w="432048"/>
                <a:gridCol w="432048"/>
                <a:gridCol w="396044"/>
                <a:gridCol w="396044"/>
                <a:gridCol w="432048"/>
                <a:gridCol w="432048"/>
                <a:gridCol w="401508"/>
              </a:tblGrid>
              <a:tr h="3955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/>
                        <a:t>추진 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1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2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3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4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5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6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7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0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/>
                        <a:t>- 구현할 기능에 맞는 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56424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스마트폰 </a:t>
                      </a:r>
                      <a:r>
                        <a:rPr lang="en-US" altLang="ko-KR" sz="1300"/>
                        <a:t>UI</a:t>
                      </a:r>
                      <a:r>
                        <a:rPr lang="ko-KR" altLang="en-US" sz="1300"/>
                        <a:t> 설계 및 사용할 함수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58381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전등 구현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커튼 구현 및 조도 센서와 결합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 dirty="0"/>
                        <a:t>-</a:t>
                      </a:r>
                      <a:r>
                        <a:rPr lang="ko-KR" altLang="en-US" sz="1300" dirty="0"/>
                        <a:t> 카메라 및 </a:t>
                      </a:r>
                      <a:r>
                        <a:rPr lang="ko-KR" altLang="en-US" sz="1300" dirty="0" err="1"/>
                        <a:t>웹캠</a:t>
                      </a:r>
                      <a:r>
                        <a:rPr lang="ko-KR" altLang="en-US" sz="1300" dirty="0"/>
                        <a:t> 구현 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카메라와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결합 구현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200" dirty="0" err="1"/>
                        <a:t>와이파이로</a:t>
                      </a:r>
                      <a:r>
                        <a:rPr lang="ko-KR" altLang="en-US" sz="1200" dirty="0"/>
                        <a:t> 만든 것들과 </a:t>
                      </a:r>
                      <a:r>
                        <a:rPr lang="ko-KR" altLang="en-US" sz="1200" dirty="0" err="1"/>
                        <a:t>라즈베리파이</a:t>
                      </a:r>
                      <a:r>
                        <a:rPr lang="ko-KR" altLang="en-US" sz="1200" dirty="0"/>
                        <a:t> 연동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300" dirty="0" err="1"/>
                        <a:t>스마트폰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 제작 및 만든 것들과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  <a:tr h="95587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데모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데모 기능 테스트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버그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544108" y="2060848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1982" y="2550840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926" y="3104964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8224" y="3507864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3861048"/>
            <a:ext cx="972108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4293096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4745023"/>
            <a:ext cx="118813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0332" y="5733256"/>
            <a:ext cx="900100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0312" y="5136098"/>
            <a:ext cx="936104" cy="1651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2340" y="6093296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780184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참고문헌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1772816"/>
            <a:ext cx="6048672" cy="428447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사물인터넷을 품은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</a:t>
            </a:r>
            <a:r>
              <a:rPr lang="en-US" alt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제이펍, 저자 : 김성우, 출판일 2016.01.25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손에 잡히는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 인사이트, 저자 : 매트 리처드슨, 숀 월리스, 출판일 : 2015.09.15, 황주선 역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카페 파이 피씨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3"/>
              </a:rPr>
              <a:t>http://cafe.naver.com/pipc</a:t>
            </a: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산딸기 마을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4"/>
              </a:rPr>
              <a:t>http://www.rasplay.org/</a:t>
            </a:r>
            <a:endParaRPr lang="ko-KR" alt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213176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개요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내용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전채적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하드웨어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데모세트장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컨트롤 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구성,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조절버튼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시스템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시나리오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서버구조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.API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함수 및 알고리즘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업무분담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개발일정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참고문헌</a:t>
            </a:r>
          </a:p>
          <a:p>
            <a:pPr marL="0" indent="0">
              <a:buNone/>
              <a:defRPr lang="ko-KR" altLang="en-US"/>
            </a:pP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r>
              <a:rPr lang="ko-KR" altLang="en-US"/>
              <a:t>전체적 </a:t>
            </a:r>
            <a:r>
              <a:rPr lang="en-US" altLang="ko-KR"/>
              <a:t>H/W</a:t>
            </a:r>
            <a:r>
              <a:rPr lang="ko-KR" altLang="en-US"/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64804"/>
            <a:ext cx="756084" cy="3960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/>
          <a:lstStyle/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H/W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5876" y="2024844"/>
            <a:ext cx="198022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홈 제어 장치</a:t>
            </a:r>
          </a:p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라즈베리파이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636" y="3212976"/>
            <a:ext cx="936104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1823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카메라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51820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온도 센서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19972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습도 센서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6804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전구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2818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도어락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8832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커튼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88224" y="4329100"/>
            <a:ext cx="126014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모터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DC /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서보)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4329100"/>
            <a:ext cx="1116124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 카메라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6376" y="4329100"/>
            <a:ext cx="108012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조도센서</a:t>
            </a:r>
          </a:p>
        </p:txBody>
      </p:sp>
      <p:cxnSp>
        <p:nvCxnSpPr>
          <p:cNvPr id="18" name="꺾인 연결선 17"/>
          <p:cNvCxnSpPr>
            <a:stCxn id="8" idx="0"/>
            <a:endCxn id="7" idx="2"/>
          </p:cNvCxnSpPr>
          <p:nvPr/>
        </p:nvCxnSpPr>
        <p:spPr>
          <a:xfrm rot="5400000" flipH="1" flipV="1">
            <a:off x="2870811" y="1637801"/>
            <a:ext cx="468052" cy="26822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9" name="꺾인 연결선 18"/>
          <p:cNvCxnSpPr>
            <a:stCxn id="13" idx="0"/>
            <a:endCxn id="7" idx="2"/>
          </p:cNvCxnSpPr>
          <p:nvPr/>
        </p:nvCxnSpPr>
        <p:spPr>
          <a:xfrm rot="5400000" flipH="1">
            <a:off x="6003159" y="1187751"/>
            <a:ext cx="468052" cy="3582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2" name="꺾인 연결선 21"/>
          <p:cNvCxnSpPr>
            <a:stCxn id="11" idx="0"/>
            <a:endCxn id="7" idx="2"/>
          </p:cNvCxnSpPr>
          <p:nvPr/>
        </p:nvCxnSpPr>
        <p:spPr>
          <a:xfrm rot="5400000" flipH="1">
            <a:off x="4743019" y="2447891"/>
            <a:ext cx="468052" cy="10621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3" name="꺾인 연결선 22"/>
          <p:cNvCxnSpPr>
            <a:stCxn id="12" idx="0"/>
            <a:endCxn id="7" idx="2"/>
          </p:cNvCxnSpPr>
          <p:nvPr/>
        </p:nvCxnSpPr>
        <p:spPr>
          <a:xfrm rot="5400000" flipH="1">
            <a:off x="5373089" y="1817821"/>
            <a:ext cx="468052" cy="23222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4" name="꺾인 연결선 23"/>
          <p:cNvCxnSpPr>
            <a:stCxn id="15" idx="0"/>
            <a:endCxn id="8" idx="2"/>
          </p:cNvCxnSpPr>
          <p:nvPr/>
        </p:nvCxnSpPr>
        <p:spPr>
          <a:xfrm rot="5400000" flipH="1" flipV="1">
            <a:off x="1196625" y="3762037"/>
            <a:ext cx="612068" cy="5220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5" name="꺾인 연결선 24"/>
          <p:cNvCxnSpPr>
            <a:stCxn id="14" idx="0"/>
            <a:endCxn id="13" idx="2"/>
          </p:cNvCxnSpPr>
          <p:nvPr/>
        </p:nvCxnSpPr>
        <p:spPr>
          <a:xfrm rot="5400000" flipH="1" flipV="1">
            <a:off x="7317305" y="3618021"/>
            <a:ext cx="612068" cy="8100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6" name="꺾인 연결선 25"/>
          <p:cNvCxnSpPr>
            <a:stCxn id="16" idx="0"/>
            <a:endCxn id="13" idx="2"/>
          </p:cNvCxnSpPr>
          <p:nvPr/>
        </p:nvCxnSpPr>
        <p:spPr>
          <a:xfrm rot="5400000" flipH="1">
            <a:off x="7956376" y="3789040"/>
            <a:ext cx="612068" cy="4680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1943708" y="4329100"/>
            <a:ext cx="720080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2065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웹캠</a:t>
            </a:r>
          </a:p>
        </p:txBody>
      </p:sp>
      <p:cxnSp>
        <p:nvCxnSpPr>
          <p:cNvPr id="28" name="꺾인 연결선 27"/>
          <p:cNvCxnSpPr>
            <a:stCxn id="27" idx="0"/>
            <a:endCxn id="8" idx="2"/>
          </p:cNvCxnSpPr>
          <p:nvPr/>
        </p:nvCxnSpPr>
        <p:spPr>
          <a:xfrm rot="5400000" flipH="1">
            <a:off x="1727684" y="3753036"/>
            <a:ext cx="612068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1943708" y="5265204"/>
            <a:ext cx="72008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69813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Tilt</a:t>
            </a:r>
          </a:p>
        </p:txBody>
      </p:sp>
      <p:cxnSp>
        <p:nvCxnSpPr>
          <p:cNvPr id="30" name="꺾인 연결선 29"/>
          <p:cNvCxnSpPr>
            <a:stCxn id="27" idx="2"/>
            <a:endCxn id="29" idx="0"/>
          </p:cNvCxnSpPr>
          <p:nvPr/>
        </p:nvCxnSpPr>
        <p:spPr>
          <a:xfrm rot="5400000" flipV="1">
            <a:off x="2142524" y="5102392"/>
            <a:ext cx="32403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3599892" y="3212976"/>
            <a:ext cx="126014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실내 환경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and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창문</a:t>
            </a:r>
          </a:p>
        </p:txBody>
      </p:sp>
      <p:cxnSp>
        <p:nvCxnSpPr>
          <p:cNvPr id="32" name="꺾인 연결선 31"/>
          <p:cNvCxnSpPr>
            <a:stCxn id="31" idx="0"/>
            <a:endCxn id="7" idx="2"/>
          </p:cNvCxnSpPr>
          <p:nvPr/>
        </p:nvCxnSpPr>
        <p:spPr>
          <a:xfrm rot="5400000" flipH="1" flipV="1">
            <a:off x="4103948" y="2870938"/>
            <a:ext cx="468052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3" name="꺾인 연결선 32"/>
          <p:cNvCxnSpPr>
            <a:stCxn id="9" idx="0"/>
            <a:endCxn id="31" idx="2"/>
          </p:cNvCxnSpPr>
          <p:nvPr/>
        </p:nvCxnSpPr>
        <p:spPr>
          <a:xfrm rot="5400000" flipH="1" flipV="1">
            <a:off x="3626895" y="3726033"/>
            <a:ext cx="504056" cy="702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꺾인 연결선 33"/>
          <p:cNvCxnSpPr>
            <a:stCxn id="10" idx="0"/>
            <a:endCxn id="31" idx="2"/>
          </p:cNvCxnSpPr>
          <p:nvPr/>
        </p:nvCxnSpPr>
        <p:spPr>
          <a:xfrm rot="5400000" flipH="1">
            <a:off x="4310971" y="3744035"/>
            <a:ext cx="504056" cy="6660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2951820" y="5085184"/>
            <a:ext cx="1152128" cy="6480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초음파 센서</a:t>
            </a:r>
          </a:p>
        </p:txBody>
      </p:sp>
      <p:cxnSp>
        <p:nvCxnSpPr>
          <p:cNvPr id="36" name="꺾인 연결선 35"/>
          <p:cNvCxnSpPr>
            <a:stCxn id="35" idx="0"/>
            <a:endCxn id="31" idx="2"/>
          </p:cNvCxnSpPr>
          <p:nvPr/>
        </p:nvCxnSpPr>
        <p:spPr>
          <a:xfrm rot="5400000" flipH="1" flipV="1">
            <a:off x="3248853" y="4104075"/>
            <a:ext cx="1260140" cy="702078"/>
          </a:xfrm>
          <a:prstGeom prst="bentConnector3">
            <a:avLst>
              <a:gd name="adj1" fmla="val 95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데모 세트장 구조</a:t>
            </a:r>
          </a:p>
        </p:txBody>
      </p:sp>
      <p:sp>
        <p:nvSpPr>
          <p:cNvPr id="4" name="액자 3"/>
          <p:cNvSpPr/>
          <p:nvPr/>
        </p:nvSpPr>
        <p:spPr>
          <a:xfrm>
            <a:off x="1727684" y="2060848"/>
            <a:ext cx="6444716" cy="4032447"/>
          </a:xfrm>
          <a:prstGeom prst="frame">
            <a:avLst>
              <a:gd name="adj1" fmla="val 14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537012"/>
            <a:ext cx="307275" cy="1353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85890" y="4895354"/>
            <a:ext cx="326349" cy="326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6453" y="2132856"/>
            <a:ext cx="3763659" cy="32403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3868" y="2852936"/>
            <a:ext cx="118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커튼 </a:t>
            </a:r>
            <a:r>
              <a:rPr lang="en-US" altLang="ko-KR" dirty="0" smtClean="0"/>
              <a:t>10%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43908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>
          <a:xfrm>
            <a:off x="7557382" y="3768276"/>
            <a:ext cx="3282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23540" y="3584632"/>
            <a:ext cx="969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err="1" smtClean="0"/>
              <a:t>도어락</a:t>
            </a:r>
            <a:endParaRPr lang="en-US" altLang="ko-KR" dirty="0" smtClean="0"/>
          </a:p>
          <a:p>
            <a:pPr algn="ctr">
              <a:defRPr lang="ko-KR" altLang="en-US"/>
            </a:pPr>
            <a:r>
              <a:rPr lang="en-US" altLang="ko-KR" dirty="0" smtClean="0"/>
              <a:t>0%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8424428" y="5297418"/>
            <a:ext cx="376567" cy="31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8302474" y="5581743"/>
            <a:ext cx="969158" cy="36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카메라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35696" y="1700808"/>
            <a:ext cx="432047" cy="432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321284" y="1737683"/>
            <a:ext cx="306500" cy="157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72100" y="1414517"/>
            <a:ext cx="121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조도 센서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43426" y="3746086"/>
            <a:ext cx="498780" cy="44878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959464" y="3970477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91512" y="3786890"/>
            <a:ext cx="728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전구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en-US" altLang="ko-KR" dirty="0" smtClean="0"/>
              <a:t>40%</a:t>
            </a:r>
            <a:endParaRPr lang="ko-KR" altLang="en-US" dirty="0"/>
          </a:p>
        </p:txBody>
      </p:sp>
      <p:pic>
        <p:nvPicPr>
          <p:cNvPr id="44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9533" y="3156592"/>
            <a:ext cx="1548171" cy="1548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6" name="직사각형 45"/>
          <p:cNvSpPr/>
          <p:nvPr/>
        </p:nvSpPr>
        <p:spPr>
          <a:xfrm>
            <a:off x="1799692" y="5841268"/>
            <a:ext cx="2088232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47" name="직사각형 29"/>
          <p:cNvSpPr/>
          <p:nvPr/>
        </p:nvSpPr>
        <p:spPr>
          <a:xfrm>
            <a:off x="5976156" y="5553236"/>
            <a:ext cx="324036" cy="324036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1823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48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908108" y="3619646"/>
            <a:ext cx="643595" cy="622341"/>
          </a:xfrm>
          <a:prstGeom prst="rect">
            <a:avLst/>
          </a:prstGeom>
          <a:noFill/>
        </p:spPr>
      </p:pic>
      <p:cxnSp>
        <p:nvCxnSpPr>
          <p:cNvPr id="52" name="직선 화살표 연결선 27"/>
          <p:cNvCxnSpPr>
            <a:stCxn id="53" idx="1"/>
            <a:endCxn id="46" idx="3"/>
          </p:cNvCxnSpPr>
          <p:nvPr/>
        </p:nvCxnSpPr>
        <p:spPr>
          <a:xfrm flipH="1">
            <a:off x="3887924" y="5650519"/>
            <a:ext cx="324036" cy="28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53" name="TextBox 30"/>
          <p:cNvSpPr txBox="1"/>
          <p:nvPr/>
        </p:nvSpPr>
        <p:spPr>
          <a:xfrm>
            <a:off x="4211960" y="5465853"/>
            <a:ext cx="110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창문 </a:t>
            </a:r>
            <a:r>
              <a:rPr lang="en-US" altLang="ko-KR" dirty="0" smtClean="0"/>
              <a:t>0%</a:t>
            </a:r>
            <a:endParaRPr lang="ko-KR" altLang="en-US" dirty="0"/>
          </a:p>
        </p:txBody>
      </p:sp>
      <p:sp>
        <p:nvSpPr>
          <p:cNvPr id="54" name="사다리꼴 53"/>
          <p:cNvSpPr/>
          <p:nvPr/>
        </p:nvSpPr>
        <p:spPr>
          <a:xfrm flipV="1">
            <a:off x="5112060" y="5013176"/>
            <a:ext cx="2016224" cy="504056"/>
          </a:xfrm>
          <a:prstGeom prst="trapezoid">
            <a:avLst>
              <a:gd name="adj" fmla="val 169261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5" name="사다리꼴 54"/>
          <p:cNvSpPr/>
          <p:nvPr/>
        </p:nvSpPr>
        <p:spPr>
          <a:xfrm rot="16200000">
            <a:off x="8483835" y="4813057"/>
            <a:ext cx="648072" cy="529258"/>
          </a:xfrm>
          <a:prstGeom prst="trapezoid">
            <a:avLst>
              <a:gd name="adj" fmla="val 29687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56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16200000" flipH="1">
            <a:off x="2786903" y="3619647"/>
            <a:ext cx="643595" cy="622341"/>
          </a:xfrm>
          <a:prstGeom prst="rect">
            <a:avLst/>
          </a:prstGeom>
          <a:noFill/>
        </p:spPr>
      </p:pic>
      <p:sp>
        <p:nvSpPr>
          <p:cNvPr id="58" name="왼쪽으로 구부러진 화살표 57"/>
          <p:cNvSpPr/>
          <p:nvPr/>
        </p:nvSpPr>
        <p:spPr>
          <a:xfrm flipH="1">
            <a:off x="5616116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9" name="왼쪽으로 구부러진 화살표 58"/>
          <p:cNvSpPr/>
          <p:nvPr/>
        </p:nvSpPr>
        <p:spPr>
          <a:xfrm flipV="1">
            <a:off x="6408204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60" name="꺾인 연결선 59"/>
          <p:cNvCxnSpPr>
            <a:endCxn id="47" idx="2"/>
          </p:cNvCxnSpPr>
          <p:nvPr/>
        </p:nvCxnSpPr>
        <p:spPr>
          <a:xfrm rot="10800000">
            <a:off x="6138174" y="5877272"/>
            <a:ext cx="701560" cy="133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61" name="직사각형 29"/>
          <p:cNvSpPr/>
          <p:nvPr/>
        </p:nvSpPr>
        <p:spPr>
          <a:xfrm>
            <a:off x="1799692" y="5517232"/>
            <a:ext cx="324036" cy="324036"/>
          </a:xfrm>
          <a:prstGeom prst="rect">
            <a:avLst/>
          </a:prstGeom>
          <a:solidFill>
            <a:srgbClr val="BAFF1A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2" name="TextBox 30"/>
          <p:cNvSpPr txBox="1"/>
          <p:nvPr/>
        </p:nvSpPr>
        <p:spPr>
          <a:xfrm>
            <a:off x="2541076" y="4717228"/>
            <a:ext cx="120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err="1"/>
              <a:t>온습도</a:t>
            </a:r>
            <a:r>
              <a:rPr lang="ko-KR" altLang="en-US" dirty="0"/>
              <a:t>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0%</a:t>
            </a:r>
          </a:p>
        </p:txBody>
      </p:sp>
      <p:cxnSp>
        <p:nvCxnSpPr>
          <p:cNvPr id="63" name="꺾인 연결선 62"/>
          <p:cNvCxnSpPr>
            <a:stCxn id="62" idx="1"/>
            <a:endCxn id="61" idx="0"/>
          </p:cNvCxnSpPr>
          <p:nvPr/>
        </p:nvCxnSpPr>
        <p:spPr>
          <a:xfrm rot="10800000" flipV="1">
            <a:off x="1961710" y="5040394"/>
            <a:ext cx="579366" cy="4768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674348" y="5401723"/>
            <a:ext cx="120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내부 </a:t>
            </a:r>
            <a:r>
              <a:rPr lang="ko-KR" altLang="en-US" dirty="0" err="1" smtClean="0"/>
              <a:t>웹캠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90%</a:t>
            </a:r>
          </a:p>
        </p:txBody>
      </p:sp>
      <p:sp>
        <p:nvSpPr>
          <p:cNvPr id="45" name="TextBox 30"/>
          <p:cNvSpPr txBox="1"/>
          <p:nvPr/>
        </p:nvSpPr>
        <p:spPr>
          <a:xfrm>
            <a:off x="6950719" y="4859514"/>
            <a:ext cx="125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smtClean="0"/>
              <a:t>외부 </a:t>
            </a:r>
            <a:r>
              <a:rPr lang="ko-KR" altLang="en-US" dirty="0" err="1" smtClean="0"/>
              <a:t>웹캠</a:t>
            </a:r>
            <a:endParaRPr lang="en-US" altLang="ko-KR" dirty="0" smtClean="0"/>
          </a:p>
          <a:p>
            <a:pPr lvl="0" algn="ctr">
              <a:defRPr lang="ko-KR" altLang="en-US"/>
            </a:pPr>
            <a:r>
              <a:rPr lang="en-US" altLang="ko-KR" dirty="0" smtClean="0"/>
              <a:t>50%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6928" y="4807111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90%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6839734" y="5765511"/>
            <a:ext cx="0" cy="244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572000" y="4632765"/>
            <a:ext cx="118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틸트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16453" y="4263433"/>
            <a:ext cx="1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구현 </a:t>
            </a:r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43684" y="3324147"/>
            <a:ext cx="149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카메라 연동 </a:t>
            </a:r>
            <a:r>
              <a:rPr lang="en-US" altLang="ko-KR" dirty="0" smtClean="0"/>
              <a:t>70%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현황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/>
        </p:nvSpPr>
        <p:spPr bwMode="gray">
          <a:xfrm>
            <a:off x="575556" y="1448780"/>
            <a:ext cx="8229600" cy="4716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v"/>
              <a:defRPr sz="2400" b="1">
                <a:solidFill>
                  <a:srgbClr val="000000"/>
                </a:solidFill>
                <a:latin typeface="맑은 고딕"/>
                <a:ea typeface="맑은 고딕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Ø"/>
              <a:defRPr sz="2000" b="0">
                <a:solidFill>
                  <a:srgbClr val="000000"/>
                </a:solidFill>
                <a:latin typeface="맑은 고딕"/>
                <a:ea typeface="맑은 고딕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ü"/>
              <a:defRPr sz="1800" b="0">
                <a:solidFill>
                  <a:srgbClr val="000000"/>
                </a:solidFill>
                <a:latin typeface="맑은 고딕"/>
                <a:ea typeface="맑은 고딕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 완료한 기능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카메라 스트리밍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틸드 카메라 </a:t>
            </a:r>
            <a:r>
              <a:rPr lang="en-US" altLang="ko-KR"/>
              <a:t>(</a:t>
            </a:r>
            <a:r>
              <a:rPr lang="ko-KR" altLang="en-US"/>
              <a:t>카메라 상하좌우 회전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스마트폰 </a:t>
            </a:r>
            <a:r>
              <a:rPr lang="en-US" altLang="ko-KR"/>
              <a:t>UI</a:t>
            </a:r>
            <a:endParaRPr lang="en-US" altLang="ko-KR"/>
          </a:p>
          <a:p>
            <a:pPr lvl="1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개발할 기능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전등</a:t>
            </a:r>
            <a:r>
              <a:rPr lang="en-US" altLang="ko-KR"/>
              <a:t>, </a:t>
            </a:r>
            <a:r>
              <a:rPr lang="ko-KR" altLang="en-US"/>
              <a:t>도어락</a:t>
            </a:r>
            <a:r>
              <a:rPr lang="en-US" altLang="ko-KR"/>
              <a:t>, </a:t>
            </a:r>
            <a:r>
              <a:rPr lang="ko-KR" altLang="en-US"/>
              <a:t>창문</a:t>
            </a:r>
            <a:r>
              <a:rPr lang="en-US" altLang="ko-KR"/>
              <a:t>, </a:t>
            </a:r>
            <a:r>
              <a:rPr lang="ko-KR" altLang="en-US"/>
              <a:t>조도센서</a:t>
            </a:r>
            <a:r>
              <a:rPr lang="en-US" altLang="ko-KR"/>
              <a:t>, </a:t>
            </a:r>
            <a:r>
              <a:rPr lang="ko-KR" altLang="en-US"/>
              <a:t>서버구조 구현</a:t>
            </a:r>
            <a:endParaRPr lang="ko-KR" altLang="en-US"/>
          </a:p>
          <a:p>
            <a:pPr lvl="1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개발에서 제외할 기능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미지정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915816" y="1412777"/>
            <a:ext cx="3240360" cy="5093526"/>
          </a:xfrm>
          <a:prstGeom prst="roundRect">
            <a:avLst>
              <a:gd name="adj" fmla="val 12302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/>
              <a:t>UI</a:t>
            </a:r>
            <a:r>
              <a:rPr lang="ko-KR" altLang="en-US"/>
              <a:t> 구성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31840" y="1860025"/>
          <a:ext cx="2844315" cy="439248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9772"/>
                <a:gridCol w="1364543"/>
              </a:tblGrid>
              <a:tr h="12608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전등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도어락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12608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커튼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창문 제어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12608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내부 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카메라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외부</a:t>
                      </a:r>
                      <a:endParaRPr lang="ko-KR" altLang="en-US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카메라</a:t>
                      </a:r>
                      <a:endParaRPr lang="ko-KR" altLang="en-US" b="1"/>
                    </a:p>
                  </a:txBody>
                  <a:tcPr marL="91440" marR="91440" anchor="ctr"/>
                </a:tc>
              </a:tr>
              <a:tr h="610068">
                <a:tc grid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나가기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5495" y="1484784"/>
          <a:ext cx="792088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4080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밝음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80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중간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80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꺼짐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03447" y="3032956"/>
          <a:ext cx="1224136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4132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올림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542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내림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542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자동제어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64288" y="1617361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0939" y="1851602"/>
            <a:ext cx="972108" cy="350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>
            <a:off x="1920939" y="350778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직선 화살표 연결선 23"/>
          <p:cNvCxnSpPr>
            <a:endCxn id="12" idx="1"/>
          </p:cNvCxnSpPr>
          <p:nvPr/>
        </p:nvCxnSpPr>
        <p:spPr>
          <a:xfrm flipV="1">
            <a:off x="6228184" y="1985026"/>
            <a:ext cx="936104" cy="29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>
          <a:xfrm>
            <a:off x="6156176" y="5049180"/>
            <a:ext cx="5400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6" name="Picture 2" descr="C:\Users\백승범\Desktop\말똥가리\asdsd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31840" y="1604341"/>
            <a:ext cx="2808312" cy="247261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272300" y="3320988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6210182" y="375303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모서리가 둥근 직사각형 8"/>
          <p:cNvSpPr/>
          <p:nvPr/>
        </p:nvSpPr>
        <p:spPr>
          <a:xfrm>
            <a:off x="6696236" y="4841788"/>
            <a:ext cx="2196244" cy="35140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ko-KR" altLang="en-US" sz="1400"/>
              <a:t>누르면</a:t>
            </a:r>
            <a:r>
              <a:rPr lang="en-US" altLang="ko-KR" sz="1400"/>
              <a:t> </a:t>
            </a:r>
            <a:r>
              <a:rPr lang="ko-KR" altLang="en-US" sz="1400"/>
              <a:t>카메라뷰로 이동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5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6038" y="2067601"/>
            <a:ext cx="1523831" cy="15241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오른쪽 화살표 5"/>
          <p:cNvSpPr/>
          <p:nvPr/>
        </p:nvSpPr>
        <p:spPr>
          <a:xfrm>
            <a:off x="2015872" y="2540351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195735" y="3051657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045866"/>
            <a:ext cx="2160587" cy="152308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/>
            </a:pPr>
            <a:r>
              <a:rPr lang="ko-KR" altLang="en-US"/>
              <a:t>해당 명령어와</a:t>
            </a:r>
          </a:p>
          <a:p>
            <a:pPr algn="ctr">
              <a:defRPr lang="ko-KR"/>
            </a:pPr>
            <a:r>
              <a:rPr lang="ko-KR" altLang="en-US"/>
              <a:t>맞는 기능 실행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877170" y="2756251"/>
            <a:ext cx="648494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>
          <a:xfrm>
            <a:off x="3752432" y="3064645"/>
            <a:ext cx="1783497" cy="3675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라즈베리 파이</a:t>
            </a:r>
            <a:endParaRPr lang="en-US" altLang="ko-KR" b="1"/>
          </a:p>
        </p:txBody>
      </p:sp>
      <p:sp>
        <p:nvSpPr>
          <p:cNvPr id="16" name="TextBox 15"/>
          <p:cNvSpPr txBox="1"/>
          <p:nvPr/>
        </p:nvSpPr>
        <p:spPr>
          <a:xfrm>
            <a:off x="893101" y="1520788"/>
            <a:ext cx="1136725" cy="51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스마트폰  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68" y="1934605"/>
            <a:ext cx="1328697" cy="519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입력에  따른</a:t>
            </a:r>
          </a:p>
          <a:p>
            <a:pPr lvl="0">
              <a:defRPr lang="ko-KR" altLang="en-US"/>
            </a:pPr>
            <a:r>
              <a:rPr lang="ko-KR" altLang="en-US" sz="1400" b="1"/>
              <a:t>명령어 전달</a:t>
            </a:r>
          </a:p>
        </p:txBody>
      </p:sp>
      <p:pic>
        <p:nvPicPr>
          <p:cNvPr id="22" name="Picture 6" descr="C:\Users\백승범\Desktop\말똥가리\도어락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49413" y="1993726"/>
            <a:ext cx="1195249" cy="806708"/>
          </a:xfrm>
          <a:prstGeom prst="rect">
            <a:avLst/>
          </a:prstGeom>
          <a:noFill/>
        </p:spPr>
      </p:pic>
      <p:pic>
        <p:nvPicPr>
          <p:cNvPr id="25" name="Picture 12" descr="C:\Users\백승범\Desktop\말똥가리\전등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43439" y="2800434"/>
            <a:ext cx="700869" cy="985139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907704" y="3342302"/>
            <a:ext cx="1580186" cy="729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명령 실행</a:t>
            </a:r>
            <a:r>
              <a:rPr lang="en-US" altLang="ko-KR" sz="1400" b="1"/>
              <a:t> </a:t>
            </a:r>
            <a:r>
              <a:rPr lang="ko-KR" altLang="en-US" sz="1400" b="1"/>
              <a:t>여부  및 </a:t>
            </a:r>
          </a:p>
          <a:p>
            <a:pPr lvl="0" algn="ctr">
              <a:defRPr lang="ko-KR" altLang="en-US"/>
            </a:pPr>
            <a:r>
              <a:rPr lang="ko-KR" altLang="en-US" sz="1400" b="1"/>
              <a:t>사진 전송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3915" y="3711634"/>
            <a:ext cx="1128076" cy="30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클라이언트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4962" y="3630186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서버</a:t>
            </a:r>
          </a:p>
        </p:txBody>
      </p:sp>
      <p:pic>
        <p:nvPicPr>
          <p:cNvPr id="36" name="Picture 7" descr="C:\Users\백승범\Desktop\말똥가리\커튼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08304" y="2816458"/>
            <a:ext cx="792088" cy="982084"/>
          </a:xfrm>
          <a:prstGeom prst="rect">
            <a:avLst/>
          </a:prstGeom>
          <a:noFill/>
        </p:spPr>
      </p:pic>
      <p:pic>
        <p:nvPicPr>
          <p:cNvPr id="37" name="Picture 2" descr="C:\Users\백승범\Desktop\말똥가리\카메라모듈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100391" y="2816458"/>
            <a:ext cx="936103" cy="972108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57390" y="1988366"/>
            <a:ext cx="1179105" cy="817663"/>
          </a:xfrm>
          <a:prstGeom prst="rect">
            <a:avLst/>
          </a:prstGeom>
        </p:spPr>
      </p:pic>
      <p:sp>
        <p:nvSpPr>
          <p:cNvPr id="39" name="원통 38"/>
          <p:cNvSpPr/>
          <p:nvPr/>
        </p:nvSpPr>
        <p:spPr>
          <a:xfrm>
            <a:off x="3599892" y="4545124"/>
            <a:ext cx="2124236" cy="1224136"/>
          </a:xfrm>
          <a:prstGeom prst="can">
            <a:avLst>
              <a:gd name="adj" fmla="val 14843"/>
            </a:avLst>
          </a:prstGeom>
          <a:solidFill>
            <a:schemeClr val="accent1">
              <a:lumMod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센서에서 측정한 결과를 수신 및 저장하고</a:t>
            </a:r>
          </a:p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필요 정보를 송신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4055992" y="5805264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/>
              <a:t>Database</a:t>
            </a:r>
          </a:p>
        </p:txBody>
      </p:sp>
      <p:sp>
        <p:nvSpPr>
          <p:cNvPr id="41" name="오른쪽 화살표 5"/>
          <p:cNvSpPr/>
          <p:nvPr/>
        </p:nvSpPr>
        <p:spPr>
          <a:xfrm rot="16200000">
            <a:off x="3779912" y="3969060"/>
            <a:ext cx="719769" cy="216333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42" name="오른쪽 화살표 6"/>
          <p:cNvSpPr/>
          <p:nvPr/>
        </p:nvSpPr>
        <p:spPr>
          <a:xfrm rot="5400000">
            <a:off x="4590312" y="3986752"/>
            <a:ext cx="755774" cy="2163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방법</a:t>
            </a:r>
          </a:p>
        </p:txBody>
      </p:sp>
      <p:pic>
        <p:nvPicPr>
          <p:cNvPr id="14" name="Picture 2" descr="C:\Users\김우빈\Desktop\%B4%EB%C0%FCJAVA%C7п%F83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00973" y="2156781"/>
            <a:ext cx="2993756" cy="1434682"/>
          </a:xfrm>
          <a:prstGeom prst="rect">
            <a:avLst/>
          </a:prstGeom>
          <a:noFill/>
        </p:spPr>
      </p:pic>
      <p:pic>
        <p:nvPicPr>
          <p:cNvPr id="16" name="Picture 2" descr="C:\Users\백승범\Desktop\말똥가리\파이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80012" y="3807487"/>
            <a:ext cx="1332148" cy="1385710"/>
          </a:xfrm>
          <a:prstGeom prst="rect">
            <a:avLst/>
          </a:prstGeom>
          <a:noFill/>
        </p:spPr>
      </p:pic>
      <p:pic>
        <p:nvPicPr>
          <p:cNvPr id="5122" name="Picture 2" descr="C:\Users\백승범\Desktop\말똥가리\파이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80012" y="2136991"/>
            <a:ext cx="1326893" cy="1670496"/>
          </a:xfrm>
          <a:prstGeom prst="rect">
            <a:avLst/>
          </a:prstGeom>
          <a:noFill/>
        </p:spPr>
      </p:pic>
      <p:pic>
        <p:nvPicPr>
          <p:cNvPr id="3074" name="Picture 2" descr="C:\Users\백승범\Desktop\말똥가리\C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17923" y="3599687"/>
            <a:ext cx="1254377" cy="15481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06578" y="1664804"/>
            <a:ext cx="4225462" cy="475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라즈베리파이</a:t>
            </a:r>
          </a:p>
          <a:p>
            <a:pPr lvl="0">
              <a:defRPr lang="ko-KR" altLang="en-US"/>
            </a:pPr>
            <a:r>
              <a:rPr lang="en-US" altLang="ko-KR"/>
              <a:t>hardware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아두이노 모듈을 사용하여 구현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C</a:t>
            </a:r>
            <a:r>
              <a:rPr lang="ko-KR" altLang="en-US"/>
              <a:t>언어와 파이썬을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라즈베리파이의 터미널에서 개발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Web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에서 할당</a:t>
            </a:r>
            <a:r>
              <a:rPr lang="en-US" altLang="ko-KR"/>
              <a:t> </a:t>
            </a:r>
            <a:r>
              <a:rPr lang="ko-KR" altLang="en-US"/>
              <a:t>받은 주소를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JSP</a:t>
            </a:r>
            <a:r>
              <a:rPr lang="ko-KR" altLang="en-US"/>
              <a:t>를 이용하여 버튼  및 </a:t>
            </a:r>
            <a:r>
              <a:rPr lang="en-US" altLang="ko-KR"/>
              <a:t>UI</a:t>
            </a:r>
            <a:r>
              <a:rPr lang="ko-KR" altLang="en-US"/>
              <a:t>구현</a:t>
            </a:r>
          </a:p>
          <a:p>
            <a:pPr lvl="0">
              <a:defRPr lang="ko-KR" altLang="en-US"/>
            </a:pPr>
            <a:r>
              <a:rPr lang="en-US" altLang="ko-KR"/>
              <a:t>    HTML </a:t>
            </a:r>
            <a:r>
              <a:rPr lang="ko-KR" altLang="en-US"/>
              <a:t>사용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Server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를 사용하여 서버 구축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endParaRPr lang="ko-KR" altLang="en-US"/>
          </a:p>
          <a:p>
            <a:pPr marL="285750" indent="-285750">
              <a:buFont typeface="Wingdings"/>
              <a:buNone/>
              <a:defRPr lang="ko-KR" altLang="en-US"/>
            </a:pPr>
            <a:r>
              <a:rPr lang="en-US" altLang="ko-KR"/>
              <a:t>Database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MySQL</a:t>
            </a:r>
            <a:r>
              <a:rPr lang="ko-KR" altLang="en-US"/>
              <a:t>을 사용하여 </a:t>
            </a:r>
            <a:r>
              <a:rPr lang="en-US" altLang="ko-KR"/>
              <a:t>DB</a:t>
            </a:r>
            <a:r>
              <a:rPr lang="ko-KR" altLang="en-US"/>
              <a:t> 구축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44280" y="3599687"/>
            <a:ext cx="1756212" cy="1548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644" y="1592796"/>
            <a:ext cx="6084676" cy="457250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졸업작품 </a:t>
            </a:r>
            <a:r>
              <a:rPr lang="en-US" altLang="ko-KR" sz="2500">
                <a:latin typeface="Arial"/>
                <a:cs typeface="Arial"/>
              </a:rPr>
              <a:t>GitHub</a:t>
            </a:r>
            <a:r>
              <a:rPr lang="ko-KR" altLang="en-US" sz="2500">
                <a:latin typeface="Arial"/>
                <a:cs typeface="Arial"/>
              </a:rPr>
              <a:t> 주소</a:t>
            </a:r>
          </a:p>
          <a:p>
            <a:pPr>
              <a:defRPr lang="ko-KR" altLang="en-US"/>
            </a:pPr>
            <a:endParaRPr lang="ko-KR" altLang="en-US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▶</a:t>
            </a:r>
            <a:r>
              <a:rPr lang="en-US" altLang="ko-KR" sz="2000">
                <a:latin typeface="Arial"/>
                <a:cs typeface="Arial"/>
                <a:hlinkClick r:id="rId2"/>
              </a:rPr>
              <a:t>https://github.com/moondada125/SY</a:t>
            </a: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endParaRPr lang="en-US" altLang="ko-KR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팀원별 </a:t>
            </a:r>
            <a:r>
              <a:rPr lang="en-US" altLang="ko-KR" sz="2500">
                <a:latin typeface="Arial"/>
                <a:cs typeface="Arial"/>
              </a:rPr>
              <a:t>GitHub ID</a:t>
            </a:r>
          </a:p>
          <a:p>
            <a:pPr>
              <a:defRPr lang="ko-KR" altLang="en-US"/>
            </a:pPr>
            <a:endParaRPr lang="en-US" altLang="ko-KR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▶팀장 : 백승범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123tmd123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김용휘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moondada125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박우현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woohyun1112</a:t>
            </a: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lightly_digital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353</ep:Words>
  <ep:PresentationFormat>화면 슬라이드 쇼(4:3)</ep:PresentationFormat>
  <ep:Paragraphs>119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slightly_digital</vt:lpstr>
      <vt:lpstr>2014152047 백승범 컴퓨터 공학과 2014154043 김용휘 컴퓨터 공학과 2011151016 박우현 컴퓨터 공학과</vt:lpstr>
      <vt:lpstr>목차</vt:lpstr>
      <vt:lpstr>전체적 H/W 구조</vt:lpstr>
      <vt:lpstr>데모 세트장 구조</vt:lpstr>
      <vt:lpstr>개발 현황</vt:lpstr>
      <vt:lpstr>UI 구성</vt:lpstr>
      <vt:lpstr>시스템 구성도</vt:lpstr>
      <vt:lpstr>개발 방법</vt:lpstr>
      <vt:lpstr>개발 환경</vt:lpstr>
      <vt:lpstr>업무분담</vt:lpstr>
      <vt:lpstr>개발일정</vt:lpstr>
      <vt:lpstr>참고문헌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2015-05-07T10:07:09.000</dcterms:created>
  <dc:creator>Windows 사용자</dc:creator>
  <cp:lastModifiedBy>YongHwi</cp:lastModifiedBy>
  <dcterms:modified xsi:type="dcterms:W3CDTF">2017-04-20T06:24:23.974</dcterms:modified>
  <cp:revision>751</cp:revision>
  <dc:title>slightly digital</dc:title>
</cp:coreProperties>
</file>