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6" r:id="rId4"/>
    <p:sldId id="258" r:id="rId5"/>
    <p:sldId id="284" r:id="rId6"/>
    <p:sldId id="259" r:id="rId7"/>
    <p:sldId id="260" r:id="rId8"/>
    <p:sldId id="261" r:id="rId9"/>
    <p:sldId id="262" r:id="rId10"/>
    <p:sldId id="263" r:id="rId11"/>
    <p:sldId id="285" r:id="rId12"/>
    <p:sldId id="265" r:id="rId13"/>
    <p:sldId id="266" r:id="rId14"/>
    <p:sldId id="281" r:id="rId15"/>
    <p:sldId id="287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CFD2B-D79F-4CCE-BAFE-DDCACA127A8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B213-F1D1-4A7F-A2D1-81C585AA3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Internal processing stage  </a:t>
            </a:r>
          </a:p>
          <a:p>
            <a:r>
              <a:rPr lang="en-US" altLang="zh-CN"/>
              <a:t>Communication service phase</a:t>
            </a:r>
          </a:p>
          <a:p>
            <a:r>
              <a:rPr lang="en-US" altLang="zh-CN"/>
              <a:t>Input processing stage</a:t>
            </a:r>
          </a:p>
          <a:p>
            <a:r>
              <a:rPr lang="en-US" altLang="zh-CN"/>
              <a:t>Program processing stage</a:t>
            </a:r>
          </a:p>
          <a:p>
            <a:r>
              <a:rPr lang="en-US" altLang="zh-CN"/>
              <a:t>Output stage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65C4-BDD0-48CB-A392-6FBE1F864096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1"/>
          <p:cNvSpPr/>
          <p:nvPr/>
        </p:nvSpPr>
        <p:spPr>
          <a:xfrm>
            <a:off x="966001" y="1290918"/>
            <a:ext cx="1742920" cy="3637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模型特点</a:t>
            </a:r>
          </a:p>
        </p:txBody>
      </p:sp>
      <p:sp>
        <p:nvSpPr>
          <p:cNvPr id="6" name="矩形: 剪去对角 2"/>
          <p:cNvSpPr/>
          <p:nvPr/>
        </p:nvSpPr>
        <p:spPr>
          <a:xfrm>
            <a:off x="4477301" y="1472055"/>
            <a:ext cx="1963272" cy="879609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: 剪去对角 3"/>
          <p:cNvSpPr/>
          <p:nvPr/>
        </p:nvSpPr>
        <p:spPr>
          <a:xfrm>
            <a:off x="4481855" y="3971068"/>
            <a:ext cx="1963272" cy="87961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矩形: 剪去对角 4"/>
          <p:cNvSpPr/>
          <p:nvPr/>
        </p:nvSpPr>
        <p:spPr>
          <a:xfrm>
            <a:off x="7417796" y="2780993"/>
            <a:ext cx="1862404" cy="842667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事件触发、</a:t>
            </a:r>
            <a:endParaRPr lang="en-US" altLang="zh-CN">
              <a:solidFill>
                <a:schemeClr val="accent1"/>
              </a:solidFill>
            </a:endParaRPr>
          </a:p>
          <a:p>
            <a:pPr algn="ctr"/>
            <a:r>
              <a:rPr lang="zh-CN" altLang="en-US">
                <a:solidFill>
                  <a:schemeClr val="accent1"/>
                </a:solidFill>
              </a:rPr>
              <a:t>通信任务协同</a:t>
            </a:r>
          </a:p>
        </p:txBody>
      </p:sp>
      <p:cxnSp>
        <p:nvCxnSpPr>
          <p:cNvPr id="9" name="直接箭头连接符 6"/>
          <p:cNvCxnSpPr>
            <a:stCxn id="7" idx="3"/>
            <a:endCxn id="6" idx="1"/>
          </p:cNvCxnSpPr>
          <p:nvPr/>
        </p:nvCxnSpPr>
        <p:spPr>
          <a:xfrm flipH="1" flipV="1">
            <a:off x="5458937" y="2351664"/>
            <a:ext cx="4554" cy="161940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8"/>
          <p:cNvCxnSpPr>
            <a:stCxn id="7" idx="0"/>
            <a:endCxn id="8" idx="2"/>
          </p:cNvCxnSpPr>
          <p:nvPr/>
        </p:nvCxnSpPr>
        <p:spPr>
          <a:xfrm flipV="1">
            <a:off x="6445127" y="3202327"/>
            <a:ext cx="972669" cy="120854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" idx="3"/>
          </p:cNvCxnSpPr>
          <p:nvPr/>
        </p:nvCxnSpPr>
        <p:spPr>
          <a:xfrm>
            <a:off x="6440573" y="1911860"/>
            <a:ext cx="1908425" cy="86913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52804" y="2818786"/>
            <a:ext cx="147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群体模型生成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1586" y="1867508"/>
            <a:ext cx="241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系统行为（事件触发条件、状态）</a:t>
            </a:r>
            <a:endParaRPr lang="en-US" altLang="zh-CN" sz="1200"/>
          </a:p>
          <a:p>
            <a:r>
              <a:rPr lang="zh-CN" altLang="en-US" sz="1200"/>
              <a:t>通信模式、同步方式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54676" y="3911871"/>
            <a:ext cx="186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形式化通信方式</a:t>
            </a:r>
          </a:p>
        </p:txBody>
      </p:sp>
      <p:sp>
        <p:nvSpPr>
          <p:cNvPr id="15" name="矩形: 圆角 24"/>
          <p:cNvSpPr/>
          <p:nvPr/>
        </p:nvSpPr>
        <p:spPr>
          <a:xfrm>
            <a:off x="4167752" y="1290918"/>
            <a:ext cx="5334042" cy="3678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30"/>
          <p:cNvCxnSpPr/>
          <p:nvPr/>
        </p:nvCxnSpPr>
        <p:spPr>
          <a:xfrm>
            <a:off x="2690207" y="1929993"/>
            <a:ext cx="147692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32"/>
          <p:cNvCxnSpPr/>
          <p:nvPr/>
        </p:nvCxnSpPr>
        <p:spPr>
          <a:xfrm>
            <a:off x="2690207" y="3077436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/>
          <p:nvPr/>
        </p:nvCxnSpPr>
        <p:spPr>
          <a:xfrm>
            <a:off x="2690207" y="4204739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6"/>
          <p:cNvSpPr txBox="1"/>
          <p:nvPr/>
        </p:nvSpPr>
        <p:spPr>
          <a:xfrm>
            <a:off x="2876857" y="1554281"/>
            <a:ext cx="126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系统依赖图</a:t>
            </a:r>
          </a:p>
        </p:txBody>
      </p:sp>
      <p:sp>
        <p:nvSpPr>
          <p:cNvPr id="20" name="文本框 37"/>
          <p:cNvSpPr txBox="1"/>
          <p:nvPr/>
        </p:nvSpPr>
        <p:spPr>
          <a:xfrm>
            <a:off x="2730499" y="2702164"/>
            <a:ext cx="141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通信协议</a:t>
            </a:r>
          </a:p>
        </p:txBody>
      </p:sp>
      <p:sp>
        <p:nvSpPr>
          <p:cNvPr id="22" name="流程图: 文档 7"/>
          <p:cNvSpPr/>
          <p:nvPr/>
        </p:nvSpPr>
        <p:spPr>
          <a:xfrm>
            <a:off x="4645238" y="1956969"/>
            <a:ext cx="690282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3" name="流程图: 文档 25"/>
          <p:cNvSpPr/>
          <p:nvPr/>
        </p:nvSpPr>
        <p:spPr>
          <a:xfrm>
            <a:off x="5655113" y="1947300"/>
            <a:ext cx="701749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n</a:t>
            </a:r>
            <a:endParaRPr lang="zh-CN" altLang="en-US" sz="1050"/>
          </a:p>
        </p:txBody>
      </p:sp>
      <p:sp>
        <p:nvSpPr>
          <p:cNvPr id="24" name="文本框 17"/>
          <p:cNvSpPr txBox="1"/>
          <p:nvPr/>
        </p:nvSpPr>
        <p:spPr>
          <a:xfrm>
            <a:off x="5308309" y="1872053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5" name="文本框 18"/>
          <p:cNvSpPr txBox="1"/>
          <p:nvPr/>
        </p:nvSpPr>
        <p:spPr>
          <a:xfrm>
            <a:off x="4578238" y="1552826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控制逻辑元模型</a:t>
            </a:r>
          </a:p>
        </p:txBody>
      </p:sp>
      <p:sp>
        <p:nvSpPr>
          <p:cNvPr id="26" name="矩形 21"/>
          <p:cNvSpPr/>
          <p:nvPr/>
        </p:nvSpPr>
        <p:spPr>
          <a:xfrm>
            <a:off x="4667165" y="404332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资源约束模块</a:t>
            </a:r>
          </a:p>
        </p:txBody>
      </p:sp>
      <p:sp>
        <p:nvSpPr>
          <p:cNvPr id="27" name="流程图: 文档 34"/>
          <p:cNvSpPr/>
          <p:nvPr/>
        </p:nvSpPr>
        <p:spPr>
          <a:xfrm>
            <a:off x="4712474" y="4506068"/>
            <a:ext cx="623046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8" name="文本框 35"/>
          <p:cNvSpPr txBox="1"/>
          <p:nvPr/>
        </p:nvSpPr>
        <p:spPr>
          <a:xfrm>
            <a:off x="5286967" y="4466279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流程图: 文档 40"/>
          <p:cNvSpPr/>
          <p:nvPr/>
        </p:nvSpPr>
        <p:spPr>
          <a:xfrm>
            <a:off x="5614855" y="4495081"/>
            <a:ext cx="621969" cy="279929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n</a:t>
            </a:r>
            <a:endParaRPr lang="zh-CN" altLang="en-US"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158" y="517895"/>
            <a:ext cx="1400804" cy="1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81706" y="711362"/>
            <a:ext cx="267650" cy="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706" y="1168444"/>
            <a:ext cx="25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74236" y="1601343"/>
            <a:ext cx="9598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88396" y="582752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158" y="102994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3158" y="146284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6275" y="840068"/>
            <a:ext cx="71628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PLC </a:t>
            </a:r>
          </a:p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S7-300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2759" y="784804"/>
            <a:ext cx="34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47965" y="64981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618481" y="588955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20862" y="1043528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74236" y="712802"/>
            <a:ext cx="46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4236" y="1169317"/>
            <a:ext cx="4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4236" y="711547"/>
            <a:ext cx="0" cy="89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8632" y="1335050"/>
            <a:ext cx="66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Com1</a:t>
            </a:r>
          </a:p>
        </p:txBody>
      </p:sp>
      <p:cxnSp>
        <p:nvCxnSpPr>
          <p:cNvPr id="41" name="Straight Connector 40"/>
          <p:cNvCxnSpPr>
            <a:endCxn id="65" idx="4"/>
          </p:cNvCxnSpPr>
          <p:nvPr/>
        </p:nvCxnSpPr>
        <p:spPr>
          <a:xfrm>
            <a:off x="3401102" y="1503292"/>
            <a:ext cx="418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55254" y="680723"/>
            <a:ext cx="50341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19373" y="488392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Rectangle: Beveled 64"/>
          <p:cNvSpPr/>
          <p:nvPr/>
        </p:nvSpPr>
        <p:spPr>
          <a:xfrm>
            <a:off x="3819931" y="1394547"/>
            <a:ext cx="428004" cy="21748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3988" y="1379348"/>
            <a:ext cx="479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220V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3" name="Connector: Elbow 72"/>
          <p:cNvCxnSpPr>
            <a:stCxn id="43" idx="3"/>
            <a:endCxn id="65" idx="0"/>
          </p:cNvCxnSpPr>
          <p:nvPr/>
        </p:nvCxnSpPr>
        <p:spPr>
          <a:xfrm flipH="1">
            <a:off x="4247935" y="811528"/>
            <a:ext cx="10734" cy="691764"/>
          </a:xfrm>
          <a:prstGeom prst="bentConnector3">
            <a:avLst>
              <a:gd name="adj1" fmla="val -212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01075" y="942333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z_Stop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50436" y="3387802"/>
            <a:ext cx="1" cy="181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56901" y="3871025"/>
            <a:ext cx="321893" cy="2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7879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9944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3" idx="1"/>
          </p:cNvCxnSpPr>
          <p:nvPr/>
        </p:nvCxnSpPr>
        <p:spPr>
          <a:xfrm flipV="1">
            <a:off x="1704131" y="3871025"/>
            <a:ext cx="527560" cy="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238965" y="3539420"/>
            <a:ext cx="1065980" cy="166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256901" y="4829593"/>
            <a:ext cx="327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8406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0598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711485" y="4825690"/>
            <a:ext cx="522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31691" y="3732525"/>
            <a:ext cx="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05578" y="4045891"/>
            <a:ext cx="351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TY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21919" y="4183139"/>
            <a:ext cx="121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97778" y="4675691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66420" y="3482071"/>
            <a:ext cx="661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S_ODBS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83105" y="374073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016971" y="422594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52705" y="4691899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308559" y="3872348"/>
            <a:ext cx="4457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1092" y="437660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301092" y="483039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32867" y="4251173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9674" y="469486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08880" y="319021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46262" y="333760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开启按钮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08626" y="435112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IS2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关闭按钮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z_Close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3756785" y="3801560"/>
            <a:ext cx="142398" cy="15190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803764" y="3772485"/>
            <a:ext cx="45719" cy="2198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142932" y="3752909"/>
            <a:ext cx="0" cy="231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898639" y="3871971"/>
            <a:ext cx="244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191551" y="337535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Montor</a:t>
            </a:r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5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683958" y="4072707"/>
            <a:ext cx="53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S5T#5S</a:t>
            </a:r>
            <a:endParaRPr lang="zh-CN" altLang="en-US" sz="90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101075" y="2484450"/>
            <a:ext cx="223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PLC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的梯形图</a:t>
            </a: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428172" y="2813242"/>
            <a:ext cx="2556828" cy="267765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DEVICE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kern="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program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T1(PARAM:status)[]{</a:t>
            </a:r>
          </a:p>
          <a:p>
            <a:pPr lvl="0"/>
            <a:r>
              <a:rPr lang="en-US" altLang="zh-CN" sz="1050" b="1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altLang="zh-CN" sz="1050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(IS1 == TRUE)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IF (status == FALSE){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:= TRUE;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kumimoji="0" lang="en-US" altLang="zh-CN" sz="1050" b="1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TRIGGER</a:t>
            </a:r>
            <a:r>
              <a:rPr kumimoji="0" lang="en-US" altLang="zh-CN" sz="1050" b="0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(IS2 == TRUE)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(status == TRUE){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:= FALSE;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constraint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PLC{IS1,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74236" y="2813242"/>
            <a:ext cx="3015630" cy="26835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294906" y="2536242"/>
            <a:ext cx="83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IMCL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336941" y="3329154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Rectangle 192"/>
          <p:cNvSpPr/>
          <p:nvPr/>
        </p:nvSpPr>
        <p:spPr>
          <a:xfrm>
            <a:off x="3326169" y="3391345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Rectangle 193"/>
          <p:cNvSpPr/>
          <p:nvPr/>
        </p:nvSpPr>
        <p:spPr>
          <a:xfrm>
            <a:off x="1333851" y="4368988"/>
            <a:ext cx="808837" cy="330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Rectangle 194"/>
          <p:cNvSpPr/>
          <p:nvPr/>
        </p:nvSpPr>
        <p:spPr>
          <a:xfrm>
            <a:off x="4519613" y="2831529"/>
            <a:ext cx="1902685" cy="21891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Connector: Elbow 198"/>
          <p:cNvCxnSpPr>
            <a:stCxn id="191" idx="0"/>
            <a:endCxn id="195" idx="1"/>
          </p:cNvCxnSpPr>
          <p:nvPr/>
        </p:nvCxnSpPr>
        <p:spPr>
          <a:xfrm rot="5400000" flipH="1" flipV="1">
            <a:off x="2936404" y="1745946"/>
            <a:ext cx="388165" cy="2778253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/>
          <p:cNvCxnSpPr/>
          <p:nvPr/>
        </p:nvCxnSpPr>
        <p:spPr>
          <a:xfrm flipV="1">
            <a:off x="1488745" y="2861242"/>
            <a:ext cx="3029434" cy="1489881"/>
          </a:xfrm>
          <a:prstGeom prst="bentConnector3">
            <a:avLst>
              <a:gd name="adj1" fmla="val -55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/>
          <p:cNvCxnSpPr>
            <a:stCxn id="193" idx="0"/>
          </p:cNvCxnSpPr>
          <p:nvPr/>
        </p:nvCxnSpPr>
        <p:spPr>
          <a:xfrm rot="5400000" flipH="1" flipV="1">
            <a:off x="3941599" y="2809526"/>
            <a:ext cx="370808" cy="792830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606558" y="3264718"/>
            <a:ext cx="346147" cy="21735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Connector: Elbow 213"/>
          <p:cNvCxnSpPr>
            <a:stCxn id="107" idx="0"/>
            <a:endCxn id="218" idx="1"/>
          </p:cNvCxnSpPr>
          <p:nvPr/>
        </p:nvCxnSpPr>
        <p:spPr>
          <a:xfrm rot="16200000" flipH="1">
            <a:off x="3419748" y="2859567"/>
            <a:ext cx="683772" cy="1928780"/>
          </a:xfrm>
          <a:prstGeom prst="bentConnector4">
            <a:avLst>
              <a:gd name="adj1" fmla="val 100297"/>
              <a:gd name="adj2" fmla="val 58576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726024" y="3207235"/>
            <a:ext cx="1902685" cy="191721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4507249" y="5271979"/>
            <a:ext cx="2414251" cy="1725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Connector: Elbow 229"/>
          <p:cNvCxnSpPr>
            <a:endCxn id="227" idx="1"/>
          </p:cNvCxnSpPr>
          <p:nvPr/>
        </p:nvCxnSpPr>
        <p:spPr>
          <a:xfrm rot="16200000" flipH="1">
            <a:off x="3142066" y="3993051"/>
            <a:ext cx="2496995" cy="233371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593669" y="982826"/>
            <a:ext cx="4354273" cy="213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7727" y="2171435"/>
            <a:ext cx="2266940" cy="761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46069" y="1836616"/>
            <a:ext cx="407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0"/>
          </p:cNvCxnSpPr>
          <p:nvPr/>
        </p:nvCxnSpPr>
        <p:spPr>
          <a:xfrm flipV="1">
            <a:off x="3741197" y="1836616"/>
            <a:ext cx="0" cy="33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40766" y="137495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#1</a:t>
            </a:r>
            <a:endParaRPr lang="zh-CN" altLang="en-US" sz="1200">
              <a:latin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9552" y="138264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#n</a:t>
            </a:r>
            <a:endParaRPr lang="zh-CN" altLang="en-US" sz="1200">
              <a:latin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9113" y="138728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#2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4701" y="1420984"/>
            <a:ext cx="45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+mn-ea"/>
              </a:rPr>
              <a:t>……</a:t>
            </a:r>
            <a:endParaRPr lang="zh-CN" altLang="en-US" sz="1200">
              <a:latin typeface="+mn-ea"/>
            </a:endParaRPr>
          </a:p>
        </p:txBody>
      </p:sp>
      <p:cxnSp>
        <p:nvCxnSpPr>
          <p:cNvPr id="21" name="Straight Connector 20"/>
          <p:cNvCxnSpPr>
            <a:stCxn id="14" idx="0"/>
            <a:endCxn id="22" idx="2"/>
          </p:cNvCxnSpPr>
          <p:nvPr/>
        </p:nvCxnSpPr>
        <p:spPr>
          <a:xfrm flipV="1">
            <a:off x="2063932" y="1245264"/>
            <a:ext cx="290740" cy="12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2464" y="983654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1</a:t>
            </a:r>
            <a:endParaRPr lang="zh-CN" altLang="en-US">
              <a:latin typeface="+mn-ea"/>
            </a:endParaRPr>
          </a:p>
        </p:txBody>
      </p:sp>
      <p:cxnSp>
        <p:nvCxnSpPr>
          <p:cNvPr id="25" name="Straight Connector 24"/>
          <p:cNvCxnSpPr>
            <a:stCxn id="16" idx="0"/>
            <a:endCxn id="33" idx="2"/>
          </p:cNvCxnSpPr>
          <p:nvPr/>
        </p:nvCxnSpPr>
        <p:spPr>
          <a:xfrm flipV="1">
            <a:off x="3142279" y="1244437"/>
            <a:ext cx="278276" cy="14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0"/>
            <a:endCxn id="34" idx="2"/>
          </p:cNvCxnSpPr>
          <p:nvPr/>
        </p:nvCxnSpPr>
        <p:spPr>
          <a:xfrm flipV="1">
            <a:off x="4952718" y="1244437"/>
            <a:ext cx="323165" cy="13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68347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2</a:t>
            </a:r>
            <a:endParaRPr lang="zh-CN" altLang="en-US">
              <a:latin typeface="+mn-e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23675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3</a:t>
            </a:r>
            <a:endParaRPr lang="zh-CN" altLang="en-US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07726" y="2389723"/>
            <a:ext cx="74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44383" y="2244518"/>
            <a:ext cx="1409361" cy="307777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Data Area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44384" y="2588837"/>
            <a:ext cx="1409360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Instruction Area</a:t>
            </a:r>
            <a:endParaRPr lang="zh-CN" altLang="en-US" sz="1400">
              <a:latin typeface="+mn-ea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227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/>
          <p:cNvSpPr/>
          <p:nvPr/>
        </p:nvSpPr>
        <p:spPr>
          <a:xfrm>
            <a:off x="1490415" y="2452869"/>
            <a:ext cx="1096387" cy="4571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7292" y="3344091"/>
            <a:ext cx="769971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Devices</a:t>
            </a:r>
            <a:r>
              <a:rPr lang="en-US" altLang="zh-CN" sz="1400">
                <a:latin typeface="+mn-ea"/>
              </a:rPr>
              <a:t> </a:t>
            </a:r>
            <a:endParaRPr lang="zh-CN" altLang="en-US" sz="1400">
              <a:latin typeface="+mn-ea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33099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33278" y="3344358"/>
            <a:ext cx="995440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Resources</a:t>
            </a:r>
            <a:endParaRPr lang="zh-CN" altLang="en-US" sz="1400">
              <a:latin typeface="+mn-ea"/>
            </a:endParaRPr>
          </a:p>
        </p:txBody>
      </p:sp>
      <p:sp>
        <p:nvSpPr>
          <p:cNvPr id="78" name="Arrow: Right 77"/>
          <p:cNvSpPr/>
          <p:nvPr/>
        </p:nvSpPr>
        <p:spPr>
          <a:xfrm>
            <a:off x="4907351" y="2462261"/>
            <a:ext cx="1154543" cy="5370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33395" y="2180154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08059" y="2212776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01046" y="1400159"/>
            <a:ext cx="2106926" cy="198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6583734" y="1732067"/>
            <a:ext cx="1946907" cy="16120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57856" y="95647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91465" y="987186"/>
            <a:ext cx="17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</a:rPr>
              <a:t>Resource Definition</a:t>
            </a:r>
            <a:endParaRPr lang="zh-CN" altLang="en-US" sz="140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53972" y="1427655"/>
            <a:ext cx="100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System</a:t>
            </a:r>
            <a:endParaRPr lang="zh-CN" altLang="en-US" sz="140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62000" y="1868652"/>
            <a:ext cx="114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IMCL Model</a:t>
            </a:r>
            <a:endParaRPr lang="zh-CN" altLang="en-US" sz="1400">
              <a:latin typeface="+mn-e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21400" y="2551487"/>
            <a:ext cx="153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Communication</a:t>
            </a:r>
            <a:endParaRPr lang="zh-CN" altLang="en-US" sz="1200">
              <a:latin typeface="+mn-e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26894" y="2835947"/>
            <a:ext cx="143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Resource scheduling</a:t>
            </a:r>
            <a:endParaRPr lang="zh-CN" altLang="en-US" sz="120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16701" y="2246861"/>
            <a:ext cx="114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</a:rPr>
              <a:t>Event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657856" y="3498779"/>
            <a:ext cx="1789458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57856" y="3506240"/>
            <a:ext cx="17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Resource Constraint</a:t>
            </a:r>
            <a:endParaRPr lang="zh-CN" altLang="en-US" sz="1200">
              <a:latin typeface="+mn-e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817271" y="2256066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54648" y="1417462"/>
            <a:ext cx="4054098" cy="37347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17269" y="2538142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17632" y="2851681"/>
            <a:ext cx="1493521" cy="38283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07727" y="3202781"/>
            <a:ext cx="2478079" cy="53319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05" name="Connector: Elbow 104"/>
          <p:cNvCxnSpPr>
            <a:stCxn id="97" idx="3"/>
            <a:endCxn id="95" idx="1"/>
          </p:cNvCxnSpPr>
          <p:nvPr/>
        </p:nvCxnSpPr>
        <p:spPr>
          <a:xfrm>
            <a:off x="5808746" y="1604199"/>
            <a:ext cx="1008525" cy="79998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stCxn id="103" idx="3"/>
            <a:endCxn id="94" idx="1"/>
          </p:cNvCxnSpPr>
          <p:nvPr/>
        </p:nvCxnSpPr>
        <p:spPr>
          <a:xfrm>
            <a:off x="5085806" y="3469379"/>
            <a:ext cx="1572050" cy="17536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/>
          <p:cNvCxnSpPr>
            <a:stCxn id="103" idx="3"/>
          </p:cNvCxnSpPr>
          <p:nvPr/>
        </p:nvCxnSpPr>
        <p:spPr>
          <a:xfrm flipV="1">
            <a:off x="5085806" y="2994020"/>
            <a:ext cx="1731463" cy="475359"/>
          </a:xfrm>
          <a:prstGeom prst="bentConnector3">
            <a:avLst>
              <a:gd name="adj1" fmla="val 60562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/>
          <p:cNvCxnSpPr>
            <a:stCxn id="103" idx="3"/>
            <a:endCxn id="86" idx="1"/>
          </p:cNvCxnSpPr>
          <p:nvPr/>
        </p:nvCxnSpPr>
        <p:spPr>
          <a:xfrm flipV="1">
            <a:off x="5085806" y="1132878"/>
            <a:ext cx="1572050" cy="233650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619796" y="2226545"/>
            <a:ext cx="945003" cy="15960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8816" y="2243512"/>
            <a:ext cx="917539" cy="17322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22" name="Connector: Elbow 121"/>
          <p:cNvCxnSpPr>
            <a:stCxn id="121" idx="2"/>
            <a:endCxn id="101" idx="1"/>
          </p:cNvCxnSpPr>
          <p:nvPr/>
        </p:nvCxnSpPr>
        <p:spPr>
          <a:xfrm rot="16200000" flipH="1">
            <a:off x="6002666" y="1871653"/>
            <a:ext cx="269523" cy="135968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/>
          <p:cNvCxnSpPr>
            <a:stCxn id="120" idx="2"/>
          </p:cNvCxnSpPr>
          <p:nvPr/>
        </p:nvCxnSpPr>
        <p:spPr>
          <a:xfrm rot="16200000" flipH="1">
            <a:off x="4301522" y="176924"/>
            <a:ext cx="306525" cy="472497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 rot="10800000">
            <a:off x="8686556" y="942296"/>
            <a:ext cx="183833" cy="2843347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45032" y="2194461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916" y="2151267"/>
            <a:ext cx="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148740" y="958655"/>
            <a:ext cx="347032" cy="284094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81" y="244276"/>
          <a:ext cx="2002790" cy="4777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38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triggerDefine	: 'TRIGGER'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codeBlock 		: assignDefine | whileDefine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whileDefine		: 'WHILE'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assignDefine	: varAtom ':=' conditionExpr ';'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conditionExpr   : varAtom op (varAtom| valueAtom) )*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780" y="3923136"/>
          <a:ext cx="2002791" cy="1696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TRIGGER(mess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WHILE(ret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	var1 := var2 * 2;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}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ret := FALSE;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}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6883" y="244276"/>
            <a:ext cx="7769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TRIGGER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675" y="1071371"/>
            <a:ext cx="48436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6383" y="177611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mess</a:t>
            </a:r>
            <a:endParaRPr lang="zh-CN" altLang="en-US" sz="12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154" y="177999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7095" y="1071371"/>
            <a:ext cx="62492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WHILE</a:t>
            </a:r>
            <a:endParaRPr lang="zh-CN" altLang="en-US" sz="12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0150" y="1779900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2133" y="2463892"/>
            <a:ext cx="55124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1722" y="1778525"/>
            <a:ext cx="4506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0354" y="2450968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var1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58223" y="2450968"/>
            <a:ext cx="31560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+mn-ea"/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205" y="3154764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var2</a:t>
            </a:r>
            <a:endParaRPr lang="zh-CN" altLang="en-US" sz="120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3832" y="3154764"/>
            <a:ext cx="39962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2</a:t>
            </a:r>
            <a:endParaRPr lang="zh-CN" altLang="en-US" sz="12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43930" y="1053594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8525" y="1736313"/>
            <a:ext cx="4002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ret</a:t>
            </a:r>
            <a:endParaRPr lang="zh-CN" altLang="en-US" sz="120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31183" y="1724312"/>
            <a:ext cx="59780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FALSE</a:t>
            </a:r>
            <a:endParaRPr lang="zh-CN" altLang="en-US" sz="1200">
              <a:latin typeface="+mn-ea"/>
            </a:endParaRPr>
          </a:p>
        </p:txBody>
      </p: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flipH="1">
            <a:off x="6084860" y="521275"/>
            <a:ext cx="2040476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2" idx="0"/>
          </p:cNvCxnSpPr>
          <p:nvPr/>
        </p:nvCxnSpPr>
        <p:spPr>
          <a:xfrm flipH="1">
            <a:off x="8119555" y="521275"/>
            <a:ext cx="5781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6" idx="0"/>
          </p:cNvCxnSpPr>
          <p:nvPr/>
        </p:nvCxnSpPr>
        <p:spPr>
          <a:xfrm>
            <a:off x="8125336" y="521275"/>
            <a:ext cx="2418728" cy="53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5585286" y="1348370"/>
            <a:ext cx="499574" cy="42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11" idx="0"/>
          </p:cNvCxnSpPr>
          <p:nvPr/>
        </p:nvCxnSpPr>
        <p:spPr>
          <a:xfrm>
            <a:off x="6084860" y="1348370"/>
            <a:ext cx="281197" cy="4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3" idx="0"/>
          </p:cNvCxnSpPr>
          <p:nvPr/>
        </p:nvCxnSpPr>
        <p:spPr>
          <a:xfrm flipH="1">
            <a:off x="7370284" y="1348370"/>
            <a:ext cx="749271" cy="4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6" idx="0"/>
          </p:cNvCxnSpPr>
          <p:nvPr/>
        </p:nvCxnSpPr>
        <p:spPr>
          <a:xfrm>
            <a:off x="8119555" y="1348370"/>
            <a:ext cx="787500" cy="43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</p:cNvCxnSpPr>
          <p:nvPr/>
        </p:nvCxnSpPr>
        <p:spPr>
          <a:xfrm flipH="1">
            <a:off x="7027596" y="2056899"/>
            <a:ext cx="342688" cy="4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15" idx="0"/>
          </p:cNvCxnSpPr>
          <p:nvPr/>
        </p:nvCxnSpPr>
        <p:spPr>
          <a:xfrm>
            <a:off x="7370284" y="2056899"/>
            <a:ext cx="367471" cy="40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7" idx="0"/>
          </p:cNvCxnSpPr>
          <p:nvPr/>
        </p:nvCxnSpPr>
        <p:spPr>
          <a:xfrm flipH="1">
            <a:off x="8508205" y="2055524"/>
            <a:ext cx="398850" cy="39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2"/>
          </p:cNvCxnSpPr>
          <p:nvPr/>
        </p:nvCxnSpPr>
        <p:spPr>
          <a:xfrm>
            <a:off x="8907055" y="2055524"/>
            <a:ext cx="298053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20" idx="0"/>
          </p:cNvCxnSpPr>
          <p:nvPr/>
        </p:nvCxnSpPr>
        <p:spPr>
          <a:xfrm flipH="1">
            <a:off x="8907056" y="2727967"/>
            <a:ext cx="408972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2"/>
            <a:endCxn id="28" idx="0"/>
          </p:cNvCxnSpPr>
          <p:nvPr/>
        </p:nvCxnSpPr>
        <p:spPr>
          <a:xfrm>
            <a:off x="10544064" y="1330593"/>
            <a:ext cx="386021" cy="39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27" idx="0"/>
          </p:cNvCxnSpPr>
          <p:nvPr/>
        </p:nvCxnSpPr>
        <p:spPr>
          <a:xfrm flipH="1">
            <a:off x="10108658" y="1330593"/>
            <a:ext cx="4354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21" idx="0"/>
          </p:cNvCxnSpPr>
          <p:nvPr/>
        </p:nvCxnSpPr>
        <p:spPr>
          <a:xfrm>
            <a:off x="9316028" y="2727967"/>
            <a:ext cx="357615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5439" y="794372"/>
            <a:ext cx="612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89296" y="810127"/>
            <a:ext cx="698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循环语句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95091" y="863551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87093" y="1543009"/>
            <a:ext cx="61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56120" y="1536426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205108" y="2260395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计算表达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37668" y="4520843"/>
            <a:ext cx="2766753" cy="18158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TRIGGER(mess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WHILE(ret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	var1 := var2 * 2;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ret := FALSE;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/>
          </a:p>
        </p:txBody>
      </p:sp>
      <p:sp>
        <p:nvSpPr>
          <p:cNvPr id="6" name="Arrow: Right 5"/>
          <p:cNvSpPr/>
          <p:nvPr/>
        </p:nvSpPr>
        <p:spPr>
          <a:xfrm>
            <a:off x="5844594" y="5259592"/>
            <a:ext cx="540571" cy="34505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74"/>
          <p:cNvGrpSpPr/>
          <p:nvPr/>
        </p:nvGrpSpPr>
        <p:grpSpPr>
          <a:xfrm>
            <a:off x="0" y="-34608"/>
            <a:ext cx="12405995" cy="6927215"/>
            <a:chOff x="540" y="182"/>
            <a:chExt cx="19537" cy="10909"/>
          </a:xfrm>
        </p:grpSpPr>
        <p:sp>
          <p:nvSpPr>
            <p:cNvPr id="67" name="文本框 63"/>
            <p:cNvSpPr txBox="1"/>
            <p:nvPr/>
          </p:nvSpPr>
          <p:spPr>
            <a:xfrm>
              <a:off x="12073" y="10463"/>
              <a:ext cx="46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</a:rPr>
                <a:t>var2                       2</a:t>
              </a:r>
            </a:p>
          </p:txBody>
        </p:sp>
        <p:grpSp>
          <p:nvGrpSpPr>
            <p:cNvPr id="68" name="组合 70"/>
            <p:cNvGrpSpPr/>
            <p:nvPr/>
          </p:nvGrpSpPr>
          <p:grpSpPr>
            <a:xfrm>
              <a:off x="540" y="182"/>
              <a:ext cx="19537" cy="10281"/>
              <a:chOff x="190" y="481"/>
              <a:chExt cx="19537" cy="10281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90" y="2080"/>
                <a:ext cx="22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</a:rPr>
                  <a:t>TRIGGER</a:t>
                </a:r>
              </a:p>
            </p:txBody>
          </p:sp>
          <p:grpSp>
            <p:nvGrpSpPr>
              <p:cNvPr id="70" name="组合 66"/>
              <p:cNvGrpSpPr/>
              <p:nvPr/>
            </p:nvGrpSpPr>
            <p:grpSpPr>
              <a:xfrm>
                <a:off x="1329" y="481"/>
                <a:ext cx="18398" cy="10281"/>
                <a:chOff x="1329" y="481"/>
                <a:chExt cx="18398" cy="10281"/>
              </a:xfrm>
            </p:grpSpPr>
            <p:sp>
              <p:nvSpPr>
                <p:cNvPr id="71" name="文本框 3"/>
                <p:cNvSpPr txBox="1"/>
                <p:nvPr/>
              </p:nvSpPr>
              <p:spPr>
                <a:xfrm>
                  <a:off x="7682" y="481"/>
                  <a:ext cx="2547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triggerDefine</a:t>
                  </a:r>
                </a:p>
              </p:txBody>
            </p:sp>
            <p:sp>
              <p:nvSpPr>
                <p:cNvPr id="72" name="文本框 6"/>
                <p:cNvSpPr txBox="1"/>
                <p:nvPr/>
              </p:nvSpPr>
              <p:spPr>
                <a:xfrm>
                  <a:off x="2358" y="2080"/>
                  <a:ext cx="413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(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 conditionExpr:1</a:t>
                  </a:r>
                  <a:r>
                    <a:rPr lang="en-US" altLang="zh-CN"/>
                    <a:t>    )</a:t>
                  </a:r>
                </a:p>
              </p:txBody>
            </p:sp>
            <p:cxnSp>
              <p:nvCxnSpPr>
                <p:cNvPr id="73" name="直接连接符 8"/>
                <p:cNvCxnSpPr>
                  <a:stCxn id="69" idx="0"/>
                  <a:endCxn id="71" idx="2"/>
                </p:cNvCxnSpPr>
                <p:nvPr/>
              </p:nvCxnSpPr>
              <p:spPr>
                <a:xfrm flipV="1">
                  <a:off x="1329" y="1111"/>
                  <a:ext cx="7627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10"/>
                <p:cNvCxnSpPr>
                  <a:endCxn id="71" idx="2"/>
                </p:cNvCxnSpPr>
                <p:nvPr/>
              </p:nvCxnSpPr>
              <p:spPr>
                <a:xfrm flipV="1">
                  <a:off x="2632" y="1111"/>
                  <a:ext cx="6324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11"/>
                <p:cNvCxnSpPr>
                  <a:stCxn id="72" idx="0"/>
                  <a:endCxn id="71" idx="2"/>
                </p:cNvCxnSpPr>
                <p:nvPr/>
              </p:nvCxnSpPr>
              <p:spPr>
                <a:xfrm flipV="1">
                  <a:off x="4428" y="1111"/>
                  <a:ext cx="4528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12"/>
                <p:cNvCxnSpPr>
                  <a:endCxn id="71" idx="2"/>
                </p:cNvCxnSpPr>
                <p:nvPr/>
              </p:nvCxnSpPr>
              <p:spPr>
                <a:xfrm flipV="1">
                  <a:off x="5896" y="1111"/>
                  <a:ext cx="3060" cy="11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文本框 13"/>
                <p:cNvSpPr txBox="1"/>
                <p:nvPr/>
              </p:nvSpPr>
              <p:spPr>
                <a:xfrm>
                  <a:off x="7298" y="2058"/>
                  <a:ext cx="1104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{        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codeBlock:3                                        codeBlock:1</a:t>
                  </a:r>
                  <a:r>
                    <a:rPr lang="en-US" altLang="zh-CN"/>
                    <a:t>      }</a:t>
                  </a:r>
                </a:p>
              </p:txBody>
            </p:sp>
            <p:cxnSp>
              <p:nvCxnSpPr>
                <p:cNvPr id="78" name="直接连接符 14"/>
                <p:cNvCxnSpPr>
                  <a:endCxn id="71" idx="2"/>
                </p:cNvCxnSpPr>
                <p:nvPr/>
              </p:nvCxnSpPr>
              <p:spPr>
                <a:xfrm flipV="1">
                  <a:off x="7569" y="1111"/>
                  <a:ext cx="1387" cy="1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15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212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16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6535" cy="10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17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7906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18"/>
                <p:cNvSpPr txBox="1"/>
                <p:nvPr/>
              </p:nvSpPr>
              <p:spPr>
                <a:xfrm>
                  <a:off x="1546" y="3942"/>
                  <a:ext cx="459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  ==    varAtom</a:t>
                  </a:r>
                </a:p>
              </p:txBody>
            </p:sp>
            <p:cxnSp>
              <p:nvCxnSpPr>
                <p:cNvPr id="83" name="直接连接符 19"/>
                <p:cNvCxnSpPr/>
                <p:nvPr/>
              </p:nvCxnSpPr>
              <p:spPr>
                <a:xfrm flipH="1">
                  <a:off x="2465" y="2628"/>
                  <a:ext cx="1314" cy="13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20"/>
                <p:cNvCxnSpPr>
                  <a:endCxn id="82" idx="0"/>
                </p:cNvCxnSpPr>
                <p:nvPr/>
              </p:nvCxnSpPr>
              <p:spPr>
                <a:xfrm>
                  <a:off x="3779" y="2606"/>
                  <a:ext cx="67" cy="133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22"/>
                <p:cNvCxnSpPr/>
                <p:nvPr/>
              </p:nvCxnSpPr>
              <p:spPr>
                <a:xfrm>
                  <a:off x="3757" y="2628"/>
                  <a:ext cx="1468" cy="1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文本框 23"/>
                <p:cNvSpPr txBox="1"/>
                <p:nvPr/>
              </p:nvSpPr>
              <p:spPr>
                <a:xfrm>
                  <a:off x="1546" y="5300"/>
                  <a:ext cx="173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mess</a:t>
                  </a:r>
                </a:p>
              </p:txBody>
            </p:sp>
            <p:cxnSp>
              <p:nvCxnSpPr>
                <p:cNvPr id="87" name="直接连接符 24"/>
                <p:cNvCxnSpPr>
                  <a:endCxn id="86" idx="0"/>
                </p:cNvCxnSpPr>
                <p:nvPr/>
              </p:nvCxnSpPr>
              <p:spPr>
                <a:xfrm>
                  <a:off x="2399" y="4490"/>
                  <a:ext cx="13" cy="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文本框 25"/>
                <p:cNvSpPr txBox="1"/>
                <p:nvPr/>
              </p:nvSpPr>
              <p:spPr>
                <a:xfrm>
                  <a:off x="3846" y="5300"/>
                  <a:ext cx="158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TRUE  WHILE  (  conditionExpr:1  )   {     codeBlock:1   }   varAtom    :=   conditionExpr:1   ;</a:t>
                  </a:r>
                </a:p>
              </p:txBody>
            </p:sp>
            <p:sp>
              <p:nvSpPr>
                <p:cNvPr id="89" name="文本框 26"/>
                <p:cNvSpPr txBox="1"/>
                <p:nvPr/>
              </p:nvSpPr>
              <p:spPr>
                <a:xfrm>
                  <a:off x="7569" y="3986"/>
                  <a:ext cx="378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WhileDefine</a:t>
                  </a:r>
                </a:p>
              </p:txBody>
            </p:sp>
            <p:cxnSp>
              <p:nvCxnSpPr>
                <p:cNvPr id="90" name="直接连接符 27"/>
                <p:cNvCxnSpPr/>
                <p:nvPr/>
              </p:nvCxnSpPr>
              <p:spPr>
                <a:xfrm>
                  <a:off x="9216" y="2650"/>
                  <a:ext cx="0" cy="1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文本框 28"/>
                <p:cNvSpPr txBox="1"/>
                <p:nvPr/>
              </p:nvSpPr>
              <p:spPr>
                <a:xfrm>
                  <a:off x="13904" y="3942"/>
                  <a:ext cx="55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assignDefine : assignVariable</a:t>
                  </a:r>
                </a:p>
              </p:txBody>
            </p:sp>
            <p:cxnSp>
              <p:nvCxnSpPr>
                <p:cNvPr id="92" name="直接连接符 29"/>
                <p:cNvCxnSpPr/>
                <p:nvPr/>
              </p:nvCxnSpPr>
              <p:spPr>
                <a:xfrm>
                  <a:off x="15700" y="2759"/>
                  <a:ext cx="22" cy="12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30"/>
                <p:cNvCxnSpPr/>
                <p:nvPr/>
              </p:nvCxnSpPr>
              <p:spPr>
                <a:xfrm>
                  <a:off x="4736" y="4534"/>
                  <a:ext cx="0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31"/>
                <p:cNvCxnSpPr>
                  <a:stCxn id="89" idx="2"/>
                </p:cNvCxnSpPr>
                <p:nvPr/>
              </p:nvCxnSpPr>
              <p:spPr>
                <a:xfrm flipH="1">
                  <a:off x="6050" y="4614"/>
                  <a:ext cx="34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32"/>
                <p:cNvCxnSpPr/>
                <p:nvPr/>
              </p:nvCxnSpPr>
              <p:spPr>
                <a:xfrm flipH="1">
                  <a:off x="6773" y="4621"/>
                  <a:ext cx="2673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33"/>
                <p:cNvCxnSpPr>
                  <a:stCxn id="89" idx="2"/>
                </p:cNvCxnSpPr>
                <p:nvPr/>
              </p:nvCxnSpPr>
              <p:spPr>
                <a:xfrm flipH="1">
                  <a:off x="8350" y="4614"/>
                  <a:ext cx="11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34"/>
                <p:cNvCxnSpPr/>
                <p:nvPr/>
              </p:nvCxnSpPr>
              <p:spPr>
                <a:xfrm>
                  <a:off x="9468" y="4621"/>
                  <a:ext cx="368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35"/>
                <p:cNvCxnSpPr/>
                <p:nvPr/>
              </p:nvCxnSpPr>
              <p:spPr>
                <a:xfrm>
                  <a:off x="9446" y="4599"/>
                  <a:ext cx="920" cy="7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36"/>
                <p:cNvCxnSpPr>
                  <a:endCxn id="88" idx="0"/>
                </p:cNvCxnSpPr>
                <p:nvPr/>
              </p:nvCxnSpPr>
              <p:spPr>
                <a:xfrm>
                  <a:off x="9468" y="4621"/>
                  <a:ext cx="2319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37"/>
                <p:cNvCxnSpPr/>
                <p:nvPr/>
              </p:nvCxnSpPr>
              <p:spPr>
                <a:xfrm>
                  <a:off x="9490" y="4621"/>
                  <a:ext cx="3833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38"/>
                <p:cNvCxnSpPr/>
                <p:nvPr/>
              </p:nvCxnSpPr>
              <p:spPr>
                <a:xfrm flipH="1">
                  <a:off x="14638" y="4599"/>
                  <a:ext cx="1708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39"/>
                <p:cNvCxnSpPr/>
                <p:nvPr/>
              </p:nvCxnSpPr>
              <p:spPr>
                <a:xfrm flipH="1">
                  <a:off x="15843" y="4621"/>
                  <a:ext cx="481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40"/>
                <p:cNvCxnSpPr/>
                <p:nvPr/>
              </p:nvCxnSpPr>
              <p:spPr>
                <a:xfrm>
                  <a:off x="16346" y="4599"/>
                  <a:ext cx="986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41"/>
                <p:cNvCxnSpPr/>
                <p:nvPr/>
              </p:nvCxnSpPr>
              <p:spPr>
                <a:xfrm>
                  <a:off x="16303" y="4578"/>
                  <a:ext cx="2694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文本框 42"/>
                <p:cNvSpPr txBox="1"/>
                <p:nvPr/>
              </p:nvSpPr>
              <p:spPr>
                <a:xfrm>
                  <a:off x="5763" y="6638"/>
                  <a:ext cx="136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==  varAtom     assignDefine:assignVariable   ret                 varAtom</a:t>
                  </a:r>
                </a:p>
              </p:txBody>
            </p:sp>
            <p:cxnSp>
              <p:nvCxnSpPr>
                <p:cNvPr id="106" name="直接连接符 43"/>
                <p:cNvCxnSpPr/>
                <p:nvPr/>
              </p:nvCxnSpPr>
              <p:spPr>
                <a:xfrm flipH="1">
                  <a:off x="6773" y="5892"/>
                  <a:ext cx="1161" cy="7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44"/>
                <p:cNvCxnSpPr/>
                <p:nvPr/>
              </p:nvCxnSpPr>
              <p:spPr>
                <a:xfrm flipH="1">
                  <a:off x="7781" y="5892"/>
                  <a:ext cx="109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45"/>
                <p:cNvCxnSpPr/>
                <p:nvPr/>
              </p:nvCxnSpPr>
              <p:spPr>
                <a:xfrm>
                  <a:off x="7890" y="5849"/>
                  <a:ext cx="877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46"/>
                <p:cNvCxnSpPr>
                  <a:stCxn id="88" idx="2"/>
                </p:cNvCxnSpPr>
                <p:nvPr/>
              </p:nvCxnSpPr>
              <p:spPr>
                <a:xfrm>
                  <a:off x="11787" y="5928"/>
                  <a:ext cx="25" cy="7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47"/>
                <p:cNvCxnSpPr/>
                <p:nvPr/>
              </p:nvCxnSpPr>
              <p:spPr>
                <a:xfrm>
                  <a:off x="14879" y="5892"/>
                  <a:ext cx="65" cy="8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49"/>
                <p:cNvCxnSpPr/>
                <p:nvPr/>
              </p:nvCxnSpPr>
              <p:spPr>
                <a:xfrm>
                  <a:off x="17398" y="5958"/>
                  <a:ext cx="0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50"/>
                <p:cNvSpPr txBox="1"/>
                <p:nvPr/>
              </p:nvSpPr>
              <p:spPr>
                <a:xfrm>
                  <a:off x="5875" y="8061"/>
                  <a:ext cx="1345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   ret                TRUE   varAtom   :=   conditionExpr:1   ;                    FALSE</a:t>
                  </a:r>
                </a:p>
              </p:txBody>
            </p:sp>
            <p:cxnSp>
              <p:nvCxnSpPr>
                <p:cNvPr id="113" name="直接连接符 51"/>
                <p:cNvCxnSpPr/>
                <p:nvPr/>
              </p:nvCxnSpPr>
              <p:spPr>
                <a:xfrm flipH="1">
                  <a:off x="6445" y="7250"/>
                  <a:ext cx="21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52"/>
                <p:cNvCxnSpPr/>
                <p:nvPr/>
              </p:nvCxnSpPr>
              <p:spPr>
                <a:xfrm>
                  <a:off x="8701" y="7228"/>
                  <a:ext cx="0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53"/>
                <p:cNvCxnSpPr>
                  <a:stCxn id="105" idx="2"/>
                </p:cNvCxnSpPr>
                <p:nvPr/>
              </p:nvCxnSpPr>
              <p:spPr>
                <a:xfrm flipH="1">
                  <a:off x="10563" y="7266"/>
                  <a:ext cx="2041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54"/>
                <p:cNvCxnSpPr/>
                <p:nvPr/>
              </p:nvCxnSpPr>
              <p:spPr>
                <a:xfrm flipH="1">
                  <a:off x="11680" y="7228"/>
                  <a:ext cx="898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55"/>
                <p:cNvCxnSpPr/>
                <p:nvPr/>
              </p:nvCxnSpPr>
              <p:spPr>
                <a:xfrm>
                  <a:off x="12557" y="7250"/>
                  <a:ext cx="306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56"/>
                <p:cNvCxnSpPr/>
                <p:nvPr/>
              </p:nvCxnSpPr>
              <p:spPr>
                <a:xfrm>
                  <a:off x="12535" y="7266"/>
                  <a:ext cx="2146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57"/>
                <p:cNvCxnSpPr/>
                <p:nvPr/>
              </p:nvCxnSpPr>
              <p:spPr>
                <a:xfrm>
                  <a:off x="17486" y="7206"/>
                  <a:ext cx="0" cy="8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文本框 58"/>
                <p:cNvSpPr txBox="1"/>
                <p:nvPr/>
              </p:nvSpPr>
              <p:spPr>
                <a:xfrm>
                  <a:off x="9818" y="9485"/>
                  <a:ext cx="6485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var1        varAtom    *    valueAtom</a:t>
                  </a:r>
                </a:p>
              </p:txBody>
            </p:sp>
            <p:cxnSp>
              <p:nvCxnSpPr>
                <p:cNvPr id="121" name="直接连接符 59"/>
                <p:cNvCxnSpPr/>
                <p:nvPr/>
              </p:nvCxnSpPr>
              <p:spPr>
                <a:xfrm flipH="1">
                  <a:off x="10147" y="8630"/>
                  <a:ext cx="22" cy="9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60"/>
                <p:cNvCxnSpPr/>
                <p:nvPr/>
              </p:nvCxnSpPr>
              <p:spPr>
                <a:xfrm flipH="1">
                  <a:off x="12096" y="8652"/>
                  <a:ext cx="1183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61"/>
                <p:cNvCxnSpPr/>
                <p:nvPr/>
              </p:nvCxnSpPr>
              <p:spPr>
                <a:xfrm>
                  <a:off x="13301" y="8630"/>
                  <a:ext cx="66" cy="8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62"/>
                <p:cNvCxnSpPr/>
                <p:nvPr/>
              </p:nvCxnSpPr>
              <p:spPr>
                <a:xfrm>
                  <a:off x="13258" y="8630"/>
                  <a:ext cx="1621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64"/>
                <p:cNvCxnSpPr/>
                <p:nvPr/>
              </p:nvCxnSpPr>
              <p:spPr>
                <a:xfrm>
                  <a:off x="12118" y="10061"/>
                  <a:ext cx="22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65"/>
                <p:cNvCxnSpPr/>
                <p:nvPr/>
              </p:nvCxnSpPr>
              <p:spPr>
                <a:xfrm>
                  <a:off x="14901" y="10083"/>
                  <a:ext cx="21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217" y="1249757"/>
            <a:ext cx="1543067" cy="2103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90" y="1253329"/>
            <a:ext cx="154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673" y="1631190"/>
            <a:ext cx="135438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4673" y="3045450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191" y="2695139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1869" y="2351236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4994348" y="2154410"/>
            <a:ext cx="150189" cy="89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flipH="1">
            <a:off x="5451863" y="2154410"/>
            <a:ext cx="1" cy="54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5785904" y="2154410"/>
            <a:ext cx="158847" cy="196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44959" y="1253328"/>
            <a:ext cx="1701369" cy="21030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2675" y="1253329"/>
            <a:ext cx="12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4671" y="1622299"/>
            <a:ext cx="1371655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6446" y="3049022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4178" y="2702318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2462" y="2343320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7662889" y="2133160"/>
            <a:ext cx="123232" cy="91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26" idx="0"/>
          </p:cNvCxnSpPr>
          <p:nvPr/>
        </p:nvCxnSpPr>
        <p:spPr>
          <a:xfrm>
            <a:off x="7320499" y="2145519"/>
            <a:ext cx="8351" cy="556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6805344" y="2139340"/>
            <a:ext cx="118031" cy="203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96000" y="176079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118461" y="201859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27" idx="1"/>
          </p:cNvCxnSpPr>
          <p:nvPr/>
        </p:nvCxnSpPr>
        <p:spPr>
          <a:xfrm flipV="1">
            <a:off x="6137632" y="2470278"/>
            <a:ext cx="474830" cy="791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26" idx="1"/>
          </p:cNvCxnSpPr>
          <p:nvPr/>
        </p:nvCxnSpPr>
        <p:spPr>
          <a:xfrm>
            <a:off x="5806534" y="2822097"/>
            <a:ext cx="1167644" cy="7179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3"/>
            <a:endCxn id="25" idx="1"/>
          </p:cNvCxnSpPr>
          <p:nvPr/>
        </p:nvCxnSpPr>
        <p:spPr>
          <a:xfrm>
            <a:off x="5214022" y="3168561"/>
            <a:ext cx="2352424" cy="3572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3950F1-726E-4250-B269-1C85A6331CC5}"/>
              </a:ext>
            </a:extLst>
          </p:cNvPr>
          <p:cNvSpPr txBox="1"/>
          <p:nvPr/>
        </p:nvSpPr>
        <p:spPr>
          <a:xfrm>
            <a:off x="4208928" y="1492622"/>
            <a:ext cx="2004749" cy="338554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rgbClr val="00B050"/>
                </a:solidFill>
              </a:rPr>
              <a:t>{ varA, numA, result }</a:t>
            </a:r>
            <a:endParaRPr lang="zh-CN" altLang="en-US" sz="160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9C299-6B3B-46E5-99F5-B6D0E1F2FCF2}"/>
              </a:ext>
            </a:extLst>
          </p:cNvPr>
          <p:cNvSpPr txBox="1"/>
          <p:nvPr/>
        </p:nvSpPr>
        <p:spPr>
          <a:xfrm>
            <a:off x="2539577" y="3381961"/>
            <a:ext cx="1529381" cy="369332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{ varC, result }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2C915-7722-49FA-8A9C-A4C6B1975BE9}"/>
              </a:ext>
            </a:extLst>
          </p:cNvPr>
          <p:cNvSpPr txBox="1"/>
          <p:nvPr/>
        </p:nvSpPr>
        <p:spPr>
          <a:xfrm>
            <a:off x="5597741" y="3381961"/>
            <a:ext cx="1663671" cy="369332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{ varB, result }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B743A28-3303-4FBE-AE35-E201D68BC32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012140" y="1661899"/>
            <a:ext cx="1196788" cy="1733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136C0E3-E297-4B1B-8D36-9B613C2E8BB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13677" y="1661899"/>
            <a:ext cx="805688" cy="17335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6F344F2-3DCC-48E6-AD3D-AEC6C831E65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5045048" y="1997432"/>
            <a:ext cx="1550785" cy="1218274"/>
          </a:xfrm>
          <a:prstGeom prst="curvedConnector3">
            <a:avLst>
              <a:gd name="adj1" fmla="val -58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6F8798-CB6A-42CC-A5FE-C836EC0E27C7}"/>
              </a:ext>
            </a:extLst>
          </p:cNvPr>
          <p:cNvSpPr txBox="1"/>
          <p:nvPr/>
        </p:nvSpPr>
        <p:spPr>
          <a:xfrm>
            <a:off x="3552501" y="2078340"/>
            <a:ext cx="92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SPI</a:t>
            </a:r>
            <a:endParaRPr lang="zh-CN" altLang="en-US" sz="2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275A14-80F4-4D7A-A72A-411D120CE12F}"/>
              </a:ext>
            </a:extLst>
          </p:cNvPr>
          <p:cNvSpPr txBox="1"/>
          <p:nvPr/>
        </p:nvSpPr>
        <p:spPr>
          <a:xfrm>
            <a:off x="5583049" y="2268013"/>
            <a:ext cx="102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UART</a:t>
            </a:r>
            <a:endParaRPr lang="zh-CN" altLang="en-US" sz="2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7C9696-31D2-4456-99A3-A7FC72E15E17}"/>
              </a:ext>
            </a:extLst>
          </p:cNvPr>
          <p:cNvSpPr txBox="1"/>
          <p:nvPr/>
        </p:nvSpPr>
        <p:spPr>
          <a:xfrm>
            <a:off x="6213677" y="1948051"/>
            <a:ext cx="25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&lt;channel.DD.2, result&gt;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E09CD6-C5D6-4A2F-9FBA-FAFE3FE6F475}"/>
              </a:ext>
            </a:extLst>
          </p:cNvPr>
          <p:cNvSpPr txBox="1"/>
          <p:nvPr/>
        </p:nvSpPr>
        <p:spPr>
          <a:xfrm>
            <a:off x="4134226" y="2865149"/>
            <a:ext cx="25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&lt;channel.DD.1, result&gt;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FBDCC7-F466-40E4-AA92-6AE7A0072F63}"/>
              </a:ext>
            </a:extLst>
          </p:cNvPr>
          <p:cNvSpPr txBox="1"/>
          <p:nvPr/>
        </p:nvSpPr>
        <p:spPr>
          <a:xfrm>
            <a:off x="1483357" y="2552821"/>
            <a:ext cx="25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&lt;channel.DD.3, result&gt;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5C8935-30B9-49C3-BA54-453D8CE78F25}"/>
              </a:ext>
            </a:extLst>
          </p:cNvPr>
          <p:cNvSpPr/>
          <p:nvPr/>
        </p:nvSpPr>
        <p:spPr>
          <a:xfrm>
            <a:off x="4617703" y="1024777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</a:rPr>
              <a:t>FPGA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AFF964-F549-4A3A-980F-EDF7459AD1CE}"/>
              </a:ext>
            </a:extLst>
          </p:cNvPr>
          <p:cNvSpPr/>
          <p:nvPr/>
        </p:nvSpPr>
        <p:spPr>
          <a:xfrm>
            <a:off x="6213677" y="3782107"/>
            <a:ext cx="688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</a:rPr>
              <a:t>PLC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284410-6D79-41F2-B3D5-282464B1DEFF}"/>
              </a:ext>
            </a:extLst>
          </p:cNvPr>
          <p:cNvSpPr/>
          <p:nvPr/>
        </p:nvSpPr>
        <p:spPr>
          <a:xfrm>
            <a:off x="2935825" y="3811341"/>
            <a:ext cx="545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</a:rPr>
              <a:t>PC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0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21B7FA-14B0-40B2-BB96-918A7F867327}"/>
              </a:ext>
            </a:extLst>
          </p:cNvPr>
          <p:cNvSpPr/>
          <p:nvPr/>
        </p:nvSpPr>
        <p:spPr>
          <a:xfrm>
            <a:off x="684810" y="351892"/>
            <a:ext cx="2105891" cy="247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program:FPGA(..)[..]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TRIGGER(TRUE)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CHANNEL.CD.!2;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CHANNEL.CD.!1;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varA:=a;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numA:=aa;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result:=numA;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CHANNEL.DD.!2:result;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CHANNEL.DD.?1:result;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result:=result*varA;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CHANNEL.DD.!3:result;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87430-F6B2-4BEB-B612-0ED0C36CC1E2}"/>
              </a:ext>
            </a:extLst>
          </p:cNvPr>
          <p:cNvSpPr/>
          <p:nvPr/>
        </p:nvSpPr>
        <p:spPr>
          <a:xfrm>
            <a:off x="2510841" y="351892"/>
            <a:ext cx="2317470" cy="167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program:PLC(..)[..]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TRIGGER(CHANNEL.CD.?1)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varB:=b;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CHANNEL.DD.?2:result;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result:=result+varB;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CHANNEL.DD.!1:result;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2E6B-0A64-4D1E-BB2F-37F8261622D2}"/>
              </a:ext>
            </a:extLst>
          </p:cNvPr>
          <p:cNvSpPr/>
          <p:nvPr/>
        </p:nvSpPr>
        <p:spPr>
          <a:xfrm>
            <a:off x="4398822" y="351892"/>
            <a:ext cx="1981658" cy="167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program:PC(..)[..]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TRIGGER(CHANNEL.CD.?2)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varC:=c;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CHANNEL.DD.?3:result;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result:=result+varC;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result&gt;&gt;Scream;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900" kern="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0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55001" y="584261"/>
            <a:ext cx="6817888" cy="346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325078" y="768059"/>
            <a:ext cx="125175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/>
              <a:t>复杂工控系统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45607" y="768059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结构体系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45607" y="128510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系统层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68285" y="768059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系统特性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68285" y="1290218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异构式并发性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53746" y="1744997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场景层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80128" y="175011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实时控制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82443" y="749291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元模型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67645" y="1286910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多并发模型</a:t>
            </a:r>
            <a:endParaRPr lang="en-US" altLang="zh-CN" sz="1400"/>
          </a:p>
        </p:txBody>
      </p:sp>
      <p:sp>
        <p:nvSpPr>
          <p:cNvPr id="94" name="TextBox 93"/>
          <p:cNvSpPr txBox="1"/>
          <p:nvPr/>
        </p:nvSpPr>
        <p:spPr>
          <a:xfrm>
            <a:off x="6382443" y="1738857"/>
            <a:ext cx="1255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事件驱动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53746" y="2183948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功能层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80128" y="2185466"/>
            <a:ext cx="1902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触发事件、通信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82443" y="21829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系统逻辑描述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配置层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70603" y="2685164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异构模块特性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72918" y="26790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资源约束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06212" y="3552519"/>
            <a:ext cx="11148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/>
              <a:t>系统环境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2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系统物理资源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733118" y="3506435"/>
            <a:ext cx="146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异构式计算模块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963653" y="1243343"/>
            <a:ext cx="0" cy="2179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52765" y="1438955"/>
            <a:ext cx="574798" cy="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87338" y="1440799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96458" y="3660324"/>
            <a:ext cx="195644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75000"/>
            <a:ext cx="0" cy="488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718528" y="1895944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724022" y="2333008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748886" y="2839053"/>
            <a:ext cx="490355" cy="1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551379" y="1895944"/>
            <a:ext cx="5761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551379" y="2333008"/>
            <a:ext cx="601986" cy="48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551379" y="2833938"/>
            <a:ext cx="616874" cy="7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787455" y="3664670"/>
            <a:ext cx="78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资源约束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2680001" y="1438955"/>
            <a:ext cx="2373" cy="1394946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047397" y="1895944"/>
            <a:ext cx="762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层次精化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15080" y="971549"/>
            <a:ext cx="6817888" cy="307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282205" y="1103418"/>
            <a:ext cx="1407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Complex System</a:t>
            </a:r>
            <a:endParaRPr lang="zh-CN" altLang="en-US" sz="1200" b="1"/>
          </a:p>
        </p:txBody>
      </p:sp>
      <p:sp>
        <p:nvSpPr>
          <p:cNvPr id="86" name="TextBox 85"/>
          <p:cNvSpPr txBox="1"/>
          <p:nvPr/>
        </p:nvSpPr>
        <p:spPr>
          <a:xfrm>
            <a:off x="2804831" y="1083749"/>
            <a:ext cx="140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Architectural </a:t>
            </a:r>
            <a:endParaRPr lang="zh-CN" altLang="en-US" sz="1400" b="1"/>
          </a:p>
        </p:txBody>
      </p:sp>
      <p:sp>
        <p:nvSpPr>
          <p:cNvPr id="87" name="TextBox 86"/>
          <p:cNvSpPr txBox="1"/>
          <p:nvPr/>
        </p:nvSpPr>
        <p:spPr>
          <a:xfrm>
            <a:off x="2787041" y="1559612"/>
            <a:ext cx="122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Layer</a:t>
            </a:r>
            <a:endParaRPr lang="zh-CN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4873166" y="1092568"/>
            <a:ext cx="1361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Characteristic</a:t>
            </a:r>
            <a:endParaRPr lang="zh-CN" altLang="en-US" sz="1400" b="1"/>
          </a:p>
        </p:txBody>
      </p:sp>
      <p:sp>
        <p:nvSpPr>
          <p:cNvPr id="89" name="TextBox 88"/>
          <p:cNvSpPr txBox="1"/>
          <p:nvPr/>
        </p:nvSpPr>
        <p:spPr>
          <a:xfrm>
            <a:off x="4857704" y="1556003"/>
            <a:ext cx="119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Concurrency</a:t>
            </a:r>
            <a:endParaRPr lang="zh-CN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771257" y="1931240"/>
            <a:ext cx="119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Scene Layer</a:t>
            </a:r>
            <a:endParaRPr lang="zh-CN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4873166" y="1925506"/>
            <a:ext cx="121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Real-control</a:t>
            </a:r>
            <a:endParaRPr lang="zh-CN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775121" y="1095544"/>
            <a:ext cx="8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Model</a:t>
            </a:r>
            <a:endParaRPr lang="zh-CN" altLang="en-US" sz="1400" b="1"/>
          </a:p>
        </p:txBody>
      </p:sp>
      <p:sp>
        <p:nvSpPr>
          <p:cNvPr id="93" name="TextBox 92"/>
          <p:cNvSpPr txBox="1"/>
          <p:nvPr/>
        </p:nvSpPr>
        <p:spPr>
          <a:xfrm>
            <a:off x="6635025" y="1566813"/>
            <a:ext cx="111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Multi model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2143" y="1922356"/>
            <a:ext cx="12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/>
              <a:t>Event-driven</a:t>
            </a:r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758157" y="2308198"/>
            <a:ext cx="134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Function Layer</a:t>
            </a:r>
            <a:endParaRPr lang="zh-CN" altLang="en-US" sz="1400"/>
          </a:p>
        </p:txBody>
      </p:sp>
      <p:sp>
        <p:nvSpPr>
          <p:cNvPr id="96" name="TextBox 95"/>
          <p:cNvSpPr txBox="1"/>
          <p:nvPr/>
        </p:nvSpPr>
        <p:spPr>
          <a:xfrm>
            <a:off x="4861423" y="2302044"/>
            <a:ext cx="141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Communication</a:t>
            </a:r>
            <a:endParaRPr lang="zh-CN" alt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6658918" y="2300837"/>
            <a:ext cx="119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logic</a:t>
            </a:r>
            <a:endParaRPr lang="zh-CN" alt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8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Confuguration Layer</a:t>
            </a:r>
            <a:endParaRPr lang="zh-CN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4861423" y="2680162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Event-Triggered</a:t>
            </a:r>
            <a:endParaRPr lang="zh-CN" alt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6692549" y="2691886"/>
            <a:ext cx="95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Resource </a:t>
            </a:r>
            <a:endParaRPr lang="zh-CN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1155001" y="3552519"/>
            <a:ext cx="16544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System Environment</a:t>
            </a:r>
            <a:endParaRPr lang="zh-CN" altLang="en-US" sz="1200" b="1"/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57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Resources</a:t>
            </a:r>
            <a:endParaRPr lang="zh-CN" alt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3029912" y="3506435"/>
            <a:ext cx="108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Controller</a:t>
            </a:r>
            <a:endParaRPr lang="zh-CN" altLang="en-US" sz="140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5" idx="2"/>
          </p:cNvCxnSpPr>
          <p:nvPr/>
        </p:nvCxnSpPr>
        <p:spPr>
          <a:xfrm flipH="1">
            <a:off x="1982227" y="1380417"/>
            <a:ext cx="3856" cy="2126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19459" y="3660324"/>
            <a:ext cx="203344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30550"/>
            <a:ext cx="0" cy="533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09555" y="2849226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445883" y="2851082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87424" y="3664670"/>
            <a:ext cx="1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resource constraint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680001" y="1709891"/>
            <a:ext cx="1" cy="112401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115168" y="1973512"/>
            <a:ext cx="628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0070C0"/>
                </a:solidFill>
              </a:rPr>
              <a:t>Refine</a:t>
            </a:r>
            <a:endParaRPr lang="zh-CN" altLang="en-US" sz="1050">
              <a:solidFill>
                <a:srgbClr val="0070C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445883" y="2462023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57405" y="2079394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440090" y="1709891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4143" y="2491060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78706" y="2079394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253738" y="1720702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74800" y="68391"/>
            <a:ext cx="10515600" cy="6688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关键技术 </a:t>
            </a:r>
            <a:r>
              <a:rPr lang="en-US" altLang="zh-CN" sz="3200"/>
              <a:t>-</a:t>
            </a:r>
            <a:r>
              <a:rPr lang="zh-CN" altLang="en-US" sz="3200"/>
              <a:t>多平台环境协作式异构计算操作系统实现技术</a:t>
            </a:r>
            <a:endParaRPr lang="en-US" sz="3200"/>
          </a:p>
        </p:txBody>
      </p:sp>
      <p:grpSp>
        <p:nvGrpSpPr>
          <p:cNvPr id="5" name="Group 4"/>
          <p:cNvGrpSpPr/>
          <p:nvPr/>
        </p:nvGrpSpPr>
        <p:grpSpPr>
          <a:xfrm>
            <a:off x="3812276" y="3621642"/>
            <a:ext cx="5906827" cy="3105683"/>
            <a:chOff x="2877739" y="3404562"/>
            <a:chExt cx="5906827" cy="3105683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923" y="3576006"/>
              <a:ext cx="3943350" cy="28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7228936" y="3404562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7898921" y="5546786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5089680" y="3494653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2877739" y="4880768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058968" y="5929400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6060734" y="5265703"/>
              <a:ext cx="95856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STM32-429</a:t>
              </a:r>
              <a:endParaRPr lang="en-US" sz="11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508545" y="3716671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852119" y="4990606"/>
              <a:ext cx="1012046" cy="357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pic>
        <p:nvPicPr>
          <p:cNvPr id="15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3" y="1155826"/>
            <a:ext cx="2341251" cy="13161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056" y="90991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协作式异构程序</a:t>
            </a:r>
            <a:endParaRPr lang="en-US" sz="1200" b="1"/>
          </a:p>
        </p:txBody>
      </p:sp>
      <p:sp>
        <p:nvSpPr>
          <p:cNvPr id="17" name="矩形 5"/>
          <p:cNvSpPr/>
          <p:nvPr/>
        </p:nvSpPr>
        <p:spPr>
          <a:xfrm>
            <a:off x="805537" y="4740189"/>
            <a:ext cx="122412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TRIGGER(CHANNEL.CD.?6){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CHANNEL.DD.?1:info2;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mark2:=checkProduct(info2);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mark2&gt;&gt;SWRITE2;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TRIGGER(sortSensor==TRUE){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mark&lt;&lt;SCANNER;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IF(mark==TRUE){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countQuality:=countQuality+1;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CHANNEL.CD.!8;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CHANNEL.CD.?9;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countUnQuality:=countUnQuality+1;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CHANNEL.CD.?11;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picked:=TRUE;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538360" y="4632467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</a:p>
        </p:txBody>
      </p:sp>
      <p:sp>
        <p:nvSpPr>
          <p:cNvPr id="19" name="矩形 6"/>
          <p:cNvSpPr/>
          <p:nvPr/>
        </p:nvSpPr>
        <p:spPr>
          <a:xfrm>
            <a:off x="2475780" y="3240140"/>
            <a:ext cx="1163476" cy="17851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TRIGGER(pathSensor==TRUE){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cycles:=cycles+1;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IF(cycles%2==1){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ELSIF(cycles%2==0){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TRIGGER(picked==TRUE){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SYNC.DATA.2:countUnQuality;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IF(countUnQuality/countQuality&gt;0.01){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STOP;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2240829" y="3257768"/>
            <a:ext cx="15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</a:p>
        </p:txBody>
      </p:sp>
      <p:sp>
        <p:nvSpPr>
          <p:cNvPr id="21" name="文本框 10"/>
          <p:cNvSpPr txBox="1"/>
          <p:nvPr/>
        </p:nvSpPr>
        <p:spPr>
          <a:xfrm>
            <a:off x="3678277" y="1366014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</a:t>
            </a:r>
          </a:p>
        </p:txBody>
      </p:sp>
      <p:sp>
        <p:nvSpPr>
          <p:cNvPr id="22" name="矩形 7"/>
          <p:cNvSpPr/>
          <p:nvPr/>
        </p:nvSpPr>
        <p:spPr>
          <a:xfrm>
            <a:off x="3880377" y="1437417"/>
            <a:ext cx="1081837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TRIGGER(CHANNEL.CD.?3){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PATHSET&lt;&lt;'path2';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PATHSET&lt;&lt;'path1';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TRIGGER(sensor1==TRUE){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TRIGGER(sensor2==TRUE){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CHANNEL.CD.!7;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CHANNEL.CD.!6;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349574" y="3215683"/>
            <a:ext cx="386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11425" y="2795174"/>
            <a:ext cx="306267" cy="40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11425" y="2213350"/>
            <a:ext cx="106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61321" y="19642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2900883" y="28174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630944" y="35357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9" name="TextBox 28"/>
          <p:cNvSpPr txBox="1"/>
          <p:nvPr/>
        </p:nvSpPr>
        <p:spPr>
          <a:xfrm>
            <a:off x="7608181" y="341256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协作通讯链路</a:t>
            </a:r>
            <a:endParaRPr lang="en-US" sz="900"/>
          </a:p>
        </p:txBody>
      </p:sp>
      <p:grpSp>
        <p:nvGrpSpPr>
          <p:cNvPr id="30" name="Group 29"/>
          <p:cNvGrpSpPr/>
          <p:nvPr/>
        </p:nvGrpSpPr>
        <p:grpSpPr>
          <a:xfrm>
            <a:off x="5786656" y="1406998"/>
            <a:ext cx="3375797" cy="1995137"/>
            <a:chOff x="4944614" y="1314444"/>
            <a:chExt cx="3314594" cy="1995137"/>
          </a:xfrm>
        </p:grpSpPr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614" y="1314444"/>
              <a:ext cx="3314594" cy="199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238895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8364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4651324" y="2076053"/>
            <a:ext cx="1413647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4689" y="2068958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抽象通讯接口</a:t>
            </a:r>
            <a:endParaRPr lang="en-US" sz="7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85523" y="3057012"/>
            <a:ext cx="1147077" cy="73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06144" y="3917859"/>
            <a:ext cx="657802" cy="36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1586" y="5436149"/>
            <a:ext cx="169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9807" y="37524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sp>
        <p:nvSpPr>
          <p:cNvPr id="40" name="TextBox 39"/>
          <p:cNvSpPr txBox="1"/>
          <p:nvPr/>
        </p:nvSpPr>
        <p:spPr>
          <a:xfrm>
            <a:off x="2698578" y="520837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转译部署</a:t>
            </a:r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5119867" y="30887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436651" y="3143771"/>
            <a:ext cx="262221" cy="10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04051" y="1311494"/>
            <a:ext cx="19094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对等式异构计算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抽象接口简单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无平台限制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轻量化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通讯链路多样化</a:t>
            </a:r>
            <a:endParaRPr lang="en-US" sz="160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28" y="2728389"/>
            <a:ext cx="2123042" cy="40741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5234" y="24981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资源约束</a:t>
            </a:r>
            <a:endParaRPr lang="en-US" sz="1200" b="1"/>
          </a:p>
        </p:txBody>
      </p:sp>
      <p:sp>
        <p:nvSpPr>
          <p:cNvPr id="46" name="Rectangle 45"/>
          <p:cNvSpPr/>
          <p:nvPr/>
        </p:nvSpPr>
        <p:spPr>
          <a:xfrm>
            <a:off x="313788" y="841621"/>
            <a:ext cx="2444243" cy="2347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>
          <a:xfrm>
            <a:off x="5723750" y="1095443"/>
            <a:ext cx="2990079" cy="18672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37"/>
          <p:cNvSpPr/>
          <p:nvPr/>
        </p:nvSpPr>
        <p:spPr>
          <a:xfrm>
            <a:off x="4113173" y="3447546"/>
            <a:ext cx="4178632" cy="21624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280622" y="3614063"/>
            <a:ext cx="3812206" cy="1970017"/>
            <a:chOff x="3146783" y="3500845"/>
            <a:chExt cx="3956242" cy="2118259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594" y="3659892"/>
              <a:ext cx="2885942" cy="1796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6217380" y="3547108"/>
              <a:ext cx="885645" cy="3341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28492" y="3500845"/>
              <a:ext cx="885645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3146783" y="4479536"/>
              <a:ext cx="646577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287677" y="5409881"/>
              <a:ext cx="530480" cy="2092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. . . 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5924409" y="4292112"/>
              <a:ext cx="693784" cy="3589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STM32-429</a:t>
              </a:r>
              <a:endParaRPr lang="en-US" sz="10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228284" y="3632820"/>
              <a:ext cx="1018396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933928" y="4787196"/>
              <a:ext cx="990481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sp>
        <p:nvSpPr>
          <p:cNvPr id="17" name="矩形 5"/>
          <p:cNvSpPr/>
          <p:nvPr/>
        </p:nvSpPr>
        <p:spPr>
          <a:xfrm>
            <a:off x="1456455" y="3709108"/>
            <a:ext cx="989373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IMCL-FPGA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2898768" y="3136147"/>
            <a:ext cx="935045" cy="4308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IMCL-PLC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7"/>
          <p:cNvSpPr/>
          <p:nvPr/>
        </p:nvSpPr>
        <p:spPr>
          <a:xfrm>
            <a:off x="3731401" y="1290261"/>
            <a:ext cx="88418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IMCL-PC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Model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1951142" y="2999189"/>
            <a:ext cx="0" cy="70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8" idx="3"/>
            <a:endCxn id="19" idx="0"/>
          </p:cNvCxnSpPr>
          <p:nvPr/>
        </p:nvCxnSpPr>
        <p:spPr>
          <a:xfrm>
            <a:off x="2807162" y="2044148"/>
            <a:ext cx="559129" cy="109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94086" y="1513451"/>
            <a:ext cx="93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259" y="3168647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</a:t>
            </a:r>
          </a:p>
          <a:p>
            <a:r>
              <a:rPr lang="en-US" altLang="zh-CN"/>
              <a:t>generation</a:t>
            </a:r>
          </a:p>
        </p:txBody>
      </p: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615588" y="1505705"/>
            <a:ext cx="1108077" cy="77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7863" y="127653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00B050"/>
                </a:solidFill>
              </a:rPr>
              <a:t>Network Protocol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>
            <a:off x="4173495" y="1721148"/>
            <a:ext cx="651049" cy="17532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</p:cNvCxnSpPr>
          <p:nvPr/>
        </p:nvCxnSpPr>
        <p:spPr>
          <a:xfrm>
            <a:off x="3366291" y="3567034"/>
            <a:ext cx="765566" cy="823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</p:cNvCxnSpPr>
          <p:nvPr/>
        </p:nvCxnSpPr>
        <p:spPr>
          <a:xfrm>
            <a:off x="1951142" y="4139995"/>
            <a:ext cx="2162031" cy="10449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70803" y="3766473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Platform</a:t>
            </a:r>
            <a:r>
              <a:rPr lang="en-US" sz="1050"/>
              <a:t> </a:t>
            </a:r>
            <a:r>
              <a:rPr lang="en-US" sz="800"/>
              <a:t>mapping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59504" y="2219730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 mapping</a:t>
            </a:r>
          </a:p>
        </p:txBody>
      </p:sp>
      <p:cxnSp>
        <p:nvCxnSpPr>
          <p:cNvPr id="42" name="Straight Arrow Connector 41"/>
          <p:cNvCxnSpPr>
            <a:stCxn id="222" idx="2"/>
          </p:cNvCxnSpPr>
          <p:nvPr/>
        </p:nvCxnSpPr>
        <p:spPr>
          <a:xfrm flipH="1">
            <a:off x="6443574" y="2962674"/>
            <a:ext cx="775216" cy="4739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45389" y="4532075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</a:t>
            </a:r>
            <a:r>
              <a:rPr lang="en-US" altLang="zh-CN" sz="1050"/>
              <a:t> </a:t>
            </a:r>
            <a:r>
              <a:rPr lang="en-US" altLang="zh-CN" sz="800"/>
              <a:t>mapping</a:t>
            </a:r>
            <a:endParaRPr lang="en-US" altLang="zh-CN" sz="1050"/>
          </a:p>
        </p:txBody>
      </p:sp>
      <p:sp>
        <p:nvSpPr>
          <p:cNvPr id="108" name="Rectangle 107"/>
          <p:cNvSpPr/>
          <p:nvPr/>
        </p:nvSpPr>
        <p:spPr>
          <a:xfrm>
            <a:off x="238038" y="1089222"/>
            <a:ext cx="2569124" cy="190985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9" name="TextBox 108"/>
          <p:cNvSpPr txBox="1"/>
          <p:nvPr/>
        </p:nvSpPr>
        <p:spPr>
          <a:xfrm>
            <a:off x="1075567" y="1175532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6710" y="1623020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66710" y="2035652"/>
            <a:ext cx="1754728" cy="3761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64506" y="2122153"/>
            <a:ext cx="50457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71949" y="2122268"/>
            <a:ext cx="10293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</a:t>
            </a:r>
            <a:endParaRPr lang="zh-CN" altLang="en-US" sz="10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4" name="Connector: Elbow 113"/>
          <p:cNvCxnSpPr>
            <a:stCxn id="113" idx="1"/>
            <a:endCxn id="112" idx="0"/>
          </p:cNvCxnSpPr>
          <p:nvPr/>
        </p:nvCxnSpPr>
        <p:spPr>
          <a:xfrm rot="10800000">
            <a:off x="1316793" y="2122153"/>
            <a:ext cx="355157" cy="123226"/>
          </a:xfrm>
          <a:prstGeom prst="bentConnector4">
            <a:avLst>
              <a:gd name="adj1" fmla="val 14483"/>
              <a:gd name="adj2" fmla="val 28551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V="1">
            <a:off x="2186622" y="1872648"/>
            <a:ext cx="1593" cy="249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231903" y="186385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277379" y="2362325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8" name="Straight Arrow Connector 117"/>
          <p:cNvCxnSpPr>
            <a:stCxn id="109" idx="2"/>
            <a:endCxn id="110" idx="0"/>
          </p:cNvCxnSpPr>
          <p:nvPr/>
        </p:nvCxnSpPr>
        <p:spPr>
          <a:xfrm>
            <a:off x="1715490" y="1421753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41386" y="2561949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34788" y="2667182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235418" y="1521189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89620" y="1196450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7103" y="195808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5588" y="264805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295299" y="2318879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361380" y="2318879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37324" y="1298643"/>
            <a:ext cx="809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generation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23285" y="2438930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Model </a:t>
            </a:r>
          </a:p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generation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723750" y="1095444"/>
            <a:ext cx="1409994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827887" y="1073544"/>
            <a:ext cx="120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850389" y="1416519"/>
            <a:ext cx="1128991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799765" y="2721368"/>
            <a:ext cx="398162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22502" y="2373211"/>
            <a:ext cx="591395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00194" y="2083667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2" name="Straight Arrow Connector 191"/>
          <p:cNvCxnSpPr>
            <a:cxnSpLocks/>
            <a:endCxn id="189" idx="0"/>
          </p:cNvCxnSpPr>
          <p:nvPr/>
        </p:nvCxnSpPr>
        <p:spPr>
          <a:xfrm>
            <a:off x="5998846" y="1832958"/>
            <a:ext cx="0" cy="888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  <a:stCxn id="188" idx="2"/>
            <a:endCxn id="190" idx="0"/>
          </p:cNvCxnSpPr>
          <p:nvPr/>
        </p:nvCxnSpPr>
        <p:spPr>
          <a:xfrm>
            <a:off x="6414885" y="1847406"/>
            <a:ext cx="3315" cy="525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  <a:endCxn id="191" idx="0"/>
          </p:cNvCxnSpPr>
          <p:nvPr/>
        </p:nvCxnSpPr>
        <p:spPr>
          <a:xfrm>
            <a:off x="6793076" y="1847406"/>
            <a:ext cx="0" cy="236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303834" y="1095443"/>
            <a:ext cx="1409995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523135" y="1073544"/>
            <a:ext cx="105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485131" y="1408816"/>
            <a:ext cx="1095938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72261" y="2718012"/>
            <a:ext cx="39753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737133" y="2372281"/>
            <a:ext cx="591934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462922" y="2080890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1" name="Straight Arrow Connector 200"/>
          <p:cNvCxnSpPr>
            <a:endCxn id="198" idx="0"/>
          </p:cNvCxnSpPr>
          <p:nvPr/>
        </p:nvCxnSpPr>
        <p:spPr>
          <a:xfrm>
            <a:off x="8462140" y="1832958"/>
            <a:ext cx="8888" cy="88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7" idx="2"/>
            <a:endCxn id="199" idx="0"/>
          </p:cNvCxnSpPr>
          <p:nvPr/>
        </p:nvCxnSpPr>
        <p:spPr>
          <a:xfrm>
            <a:off x="8033100" y="1839703"/>
            <a:ext cx="0" cy="53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00" idx="0"/>
          </p:cNvCxnSpPr>
          <p:nvPr/>
        </p:nvCxnSpPr>
        <p:spPr>
          <a:xfrm>
            <a:off x="7655804" y="1839703"/>
            <a:ext cx="0" cy="241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6946460" y="149836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6968921" y="175616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1" idx="3"/>
            <a:endCxn id="200" idx="1"/>
          </p:cNvCxnSpPr>
          <p:nvPr/>
        </p:nvCxnSpPr>
        <p:spPr>
          <a:xfrm flipV="1">
            <a:off x="6985957" y="2188612"/>
            <a:ext cx="476965" cy="2777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0" idx="3"/>
            <a:endCxn id="199" idx="1"/>
          </p:cNvCxnSpPr>
          <p:nvPr/>
        </p:nvCxnSpPr>
        <p:spPr>
          <a:xfrm flipV="1">
            <a:off x="6713897" y="2480003"/>
            <a:ext cx="1023236" cy="930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89" idx="3"/>
            <a:endCxn id="198" idx="1"/>
          </p:cNvCxnSpPr>
          <p:nvPr/>
        </p:nvCxnSpPr>
        <p:spPr>
          <a:xfrm flipV="1">
            <a:off x="6197927" y="2825734"/>
            <a:ext cx="2074334" cy="335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9"/>
          <p:cNvSpPr/>
          <p:nvPr/>
        </p:nvSpPr>
        <p:spPr>
          <a:xfrm>
            <a:off x="7656089" y="5110716"/>
            <a:ext cx="511167" cy="2163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. . . 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6985037" y="3144489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FF0000"/>
                </a:solidFill>
              </a:rPr>
              <a:t>Communication mapping</a:t>
            </a:r>
          </a:p>
        </p:txBody>
      </p:sp>
      <p:sp>
        <p:nvSpPr>
          <p:cNvPr id="305" name="Arrow: Down 304"/>
          <p:cNvSpPr/>
          <p:nvPr/>
        </p:nvSpPr>
        <p:spPr>
          <a:xfrm rot="10800000" flipH="1">
            <a:off x="866782" y="3005703"/>
            <a:ext cx="94986" cy="155677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TextBox 308"/>
          <p:cNvSpPr txBox="1"/>
          <p:nvPr/>
        </p:nvSpPr>
        <p:spPr>
          <a:xfrm>
            <a:off x="379471" y="4759177"/>
            <a:ext cx="1169137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B050"/>
                </a:solidFill>
              </a:rPr>
              <a:t>Configuration</a:t>
            </a:r>
          </a:p>
          <a:p>
            <a:r>
              <a:rPr lang="en-US" altLang="zh-CN" sz="1200">
                <a:solidFill>
                  <a:srgbClr val="00B050"/>
                </a:solidFill>
              </a:rPr>
              <a:t>for platforms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310" name="Flowchart: Multidocument 309"/>
          <p:cNvSpPr/>
          <p:nvPr/>
        </p:nvSpPr>
        <p:spPr>
          <a:xfrm>
            <a:off x="318961" y="4572775"/>
            <a:ext cx="1396529" cy="764036"/>
          </a:xfrm>
          <a:prstGeom prst="flowChartMulti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10" y="827313"/>
            <a:ext cx="4745899" cy="318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74560" y="985884"/>
            <a:ext cx="181515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资源管理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6099" y="1676037"/>
            <a:ext cx="278129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复杂系统场景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1545" y="2389836"/>
            <a:ext cx="3460899" cy="8188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5086" y="2508184"/>
            <a:ext cx="11270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事件驱动机制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8244" y="2507236"/>
            <a:ext cx="11270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通信协同机制</a:t>
            </a:r>
          </a:p>
        </p:txBody>
      </p:sp>
      <p:cxnSp>
        <p:nvCxnSpPr>
          <p:cNvPr id="11" name="Connector: Elbow 10"/>
          <p:cNvCxnSpPr>
            <a:stCxn id="9" idx="1"/>
            <a:endCxn id="8" idx="0"/>
          </p:cNvCxnSpPr>
          <p:nvPr/>
        </p:nvCxnSpPr>
        <p:spPr>
          <a:xfrm rot="10800000">
            <a:off x="2958606" y="2508184"/>
            <a:ext cx="1359639" cy="137552"/>
          </a:xfrm>
          <a:prstGeom prst="bentConnector4">
            <a:avLst>
              <a:gd name="adj1" fmla="val 27876"/>
              <a:gd name="adj2" fmla="val 26619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80118" y="2017860"/>
            <a:ext cx="0" cy="489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50956" y="2020504"/>
            <a:ext cx="0" cy="4867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99332" y="2908641"/>
            <a:ext cx="112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系统功能业务</a:t>
            </a:r>
          </a:p>
        </p:txBody>
      </p: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3882138" y="1324438"/>
            <a:ext cx="4609" cy="351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63535" y="3381102"/>
            <a:ext cx="473637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50956" y="3612690"/>
            <a:ext cx="20177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多异构处理模块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054010" y="1481799"/>
            <a:ext cx="474589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66287" y="1063344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66287" y="246862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66286" y="36414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13216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68914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02264" y="985884"/>
            <a:ext cx="2569124" cy="204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5" name="TextBox 44"/>
          <p:cNvSpPr txBox="1"/>
          <p:nvPr/>
        </p:nvSpPr>
        <p:spPr>
          <a:xfrm>
            <a:off x="7645761" y="1067681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6904" y="1515169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36905" y="1890700"/>
            <a:ext cx="1754728" cy="5482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4700" y="2014302"/>
            <a:ext cx="5636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driving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13315" y="2014417"/>
            <a:ext cx="89018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 synergy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3" name="Connector: Elbow 52"/>
          <p:cNvCxnSpPr>
            <a:stCxn id="51" idx="1"/>
            <a:endCxn id="48" idx="0"/>
          </p:cNvCxnSpPr>
          <p:nvPr/>
        </p:nvCxnSpPr>
        <p:spPr>
          <a:xfrm rot="10800000">
            <a:off x="7916513" y="2014302"/>
            <a:ext cx="396803" cy="169392"/>
          </a:xfrm>
          <a:prstGeom prst="bentConnector4">
            <a:avLst>
              <a:gd name="adj1" fmla="val 14490"/>
              <a:gd name="adj2" fmla="val 21527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0"/>
          </p:cNvCxnSpPr>
          <p:nvPr/>
        </p:nvCxnSpPr>
        <p:spPr>
          <a:xfrm flipV="1">
            <a:off x="8758409" y="176479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802097" y="1756005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41605" y="2396386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9" name="Straight Arrow Connector 58"/>
          <p:cNvCxnSpPr>
            <a:stCxn id="45" idx="2"/>
            <a:endCxn id="46" idx="0"/>
          </p:cNvCxnSpPr>
          <p:nvPr/>
        </p:nvCxnSpPr>
        <p:spPr>
          <a:xfrm>
            <a:off x="8285684" y="1313902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05612" y="2596010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99014" y="2701243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805612" y="1413338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59814" y="1088599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27297" y="185023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59814" y="268211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859525" y="2352940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925606" y="2352940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690114" y="1538834"/>
            <a:ext cx="2106926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4773930" y="1988185"/>
            <a:ext cx="1946910" cy="1621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8231" y="1032825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99260" y="1538834"/>
            <a:ext cx="2266950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874521" y="1657378"/>
            <a:ext cx="1828800" cy="3569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861182" y="2131377"/>
            <a:ext cx="2025017" cy="1453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61183" y="3842430"/>
            <a:ext cx="1933578" cy="352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81213" y="975745"/>
            <a:ext cx="1415415" cy="4620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71" y="2364138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VHDL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1338257" y="1025766"/>
            <a:ext cx="232410" cy="311258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230" y="1037623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Library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795" y="168034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Entity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1670" y="2192047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Architecture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7872" y="2624246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Structure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7872" y="289778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Dataflow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7872" y="318982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Behavior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664" y="3851105"/>
            <a:ext cx="190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Configuration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0450" y="1053465"/>
            <a:ext cx="1850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Resource Definition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0028" y="1592277"/>
            <a:ext cx="187451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System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8864" y="2100324"/>
            <a:ext cx="18935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IMCL Model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6340" y="2743200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Communication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6340" y="3018790"/>
            <a:ext cx="1649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Resource scheduling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6025" y="2486845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  <a:sym typeface="+mn-ea"/>
              </a:rPr>
              <a:t>Event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65372" y="382973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0120" y="3853180"/>
            <a:ext cx="1946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Resource Constraint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Straight Arrow Connector 35"/>
          <p:cNvCxnSpPr>
            <a:stCxn id="13" idx="6"/>
            <a:endCxn id="29" idx="1"/>
          </p:cNvCxnSpPr>
          <p:nvPr/>
        </p:nvCxnSpPr>
        <p:spPr>
          <a:xfrm>
            <a:off x="3496628" y="1206785"/>
            <a:ext cx="1371603" cy="244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/>
          <p:nvPr/>
        </p:nvCxnSpPr>
        <p:spPr>
          <a:xfrm flipV="1">
            <a:off x="3714747" y="1343423"/>
            <a:ext cx="1150625" cy="555500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5" idx="1"/>
          </p:cNvCxnSpPr>
          <p:nvPr/>
        </p:nvCxnSpPr>
        <p:spPr>
          <a:xfrm>
            <a:off x="3628072" y="2926080"/>
            <a:ext cx="1378268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027872" y="2592255"/>
            <a:ext cx="1600200" cy="8530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5006340" y="2407285"/>
            <a:ext cx="1493520" cy="10375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Left Brace 52"/>
          <p:cNvSpPr/>
          <p:nvPr/>
        </p:nvSpPr>
        <p:spPr>
          <a:xfrm rot="10800000">
            <a:off x="6977065" y="1060995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93474" y="2413861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6" name="Straight Arrow Connector 55"/>
          <p:cNvCxnSpPr>
            <a:stCxn id="12" idx="3"/>
            <a:endCxn id="33" idx="1"/>
          </p:cNvCxnSpPr>
          <p:nvPr/>
        </p:nvCxnSpPr>
        <p:spPr>
          <a:xfrm>
            <a:off x="3794761" y="4004994"/>
            <a:ext cx="1070611" cy="114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1726" y="5466549"/>
            <a:ext cx="3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r>
              <a:rPr lang="zh-CN" altLang="en-US"/>
              <a:t>对</a:t>
            </a:r>
            <a:r>
              <a:rPr lang="en-US" altLang="zh-CN"/>
              <a:t>VHDL</a:t>
            </a:r>
            <a:r>
              <a:rPr lang="zh-CN" altLang="en-US"/>
              <a:t>描述电路建模原理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2552700"/>
            <a:ext cx="2314575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62965" y="821849"/>
            <a:ext cx="2508885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LIBRARY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IEEE_STD_LOGIC_1164.ALL;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ENTITY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  <a:endParaRPr lang="zh-CN" altLang="zh-CN" sz="1100" b="1" kern="100">
              <a:solidFill>
                <a:schemeClr val="accent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s: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STD_LOGIC; 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Y: 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STD_LOGIC)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ARCHITECTURE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behavior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OF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BEGIN 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s)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IF (s = ‘0’) THEN y &lt;= a;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ELSE y &lt;= b;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lvl="0" algn="just"/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0937" y="821848"/>
            <a:ext cx="3159443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IN_a, IN_b, IN_s, OUT_y;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 : mux21()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[VAR: LOGIC_a, LOGIC_b, LOGIC_s, LOGIC_y]{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TRIGGER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(TRUE)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IN_a;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IN_b;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LOGIC_s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IN_s;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IF (LOGIC_s == '0’){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ELSE{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constraint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FPGA{IN_a, IN_b, IN_s, OUT_y};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7675" y="2057400"/>
            <a:ext cx="1971675" cy="971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Connector: Elbow 16"/>
          <p:cNvCxnSpPr>
            <a:stCxn id="12" idx="3"/>
            <a:endCxn id="13" idx="1"/>
          </p:cNvCxnSpPr>
          <p:nvPr/>
        </p:nvCxnSpPr>
        <p:spPr>
          <a:xfrm flipV="1">
            <a:off x="3228975" y="2543175"/>
            <a:ext cx="1028700" cy="3476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04876" y="1375331"/>
            <a:ext cx="2033586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3743325" y="844312"/>
            <a:ext cx="2200275" cy="2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Connector: Elbow 23"/>
          <p:cNvCxnSpPr>
            <a:stCxn id="22" idx="3"/>
            <a:endCxn id="23" idx="1"/>
          </p:cNvCxnSpPr>
          <p:nvPr/>
        </p:nvCxnSpPr>
        <p:spPr>
          <a:xfrm flipV="1">
            <a:off x="2938462" y="950794"/>
            <a:ext cx="804863" cy="762675"/>
          </a:xfrm>
          <a:prstGeom prst="bentConnector3">
            <a:avLst>
              <a:gd name="adj1" fmla="val 31065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2965" y="5048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VHDL</a:t>
            </a:r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904875" y="883366"/>
            <a:ext cx="2033587" cy="3230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Connector: Elbow 32"/>
          <p:cNvCxnSpPr/>
          <p:nvPr/>
        </p:nvCxnSpPr>
        <p:spPr>
          <a:xfrm flipV="1">
            <a:off x="2957514" y="1004034"/>
            <a:ext cx="823911" cy="106482"/>
          </a:xfrm>
          <a:prstGeom prst="bentConnector3">
            <a:avLst>
              <a:gd name="adj1" fmla="val -2409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86487" y="481091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endParaRPr lang="zh-CN" altLang="en-US"/>
          </a:p>
        </p:txBody>
      </p:sp>
      <p:sp>
        <p:nvSpPr>
          <p:cNvPr id="50" name="Left Brace 49"/>
          <p:cNvSpPr/>
          <p:nvPr/>
        </p:nvSpPr>
        <p:spPr>
          <a:xfrm>
            <a:off x="735012" y="908032"/>
            <a:ext cx="82550" cy="255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/>
          <p:cNvSpPr/>
          <p:nvPr/>
        </p:nvSpPr>
        <p:spPr>
          <a:xfrm>
            <a:off x="743106" y="1392228"/>
            <a:ext cx="65247" cy="676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/>
          <p:cNvSpPr/>
          <p:nvPr/>
        </p:nvSpPr>
        <p:spPr>
          <a:xfrm>
            <a:off x="711834" y="2297072"/>
            <a:ext cx="105728" cy="1223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22095" y="928123"/>
            <a:ext cx="26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库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1140" y="1622643"/>
            <a:ext cx="444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实体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3370" y="2794842"/>
            <a:ext cx="4638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架构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48474" y="2100748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46571" y="864295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6097" y="3337201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约束</a:t>
            </a:r>
          </a:p>
        </p:txBody>
      </p:sp>
      <p:sp>
        <p:nvSpPr>
          <p:cNvPr id="68" name="Left Brace 67"/>
          <p:cNvSpPr/>
          <p:nvPr/>
        </p:nvSpPr>
        <p:spPr>
          <a:xfrm rot="10800000">
            <a:off x="6884194" y="1226403"/>
            <a:ext cx="117634" cy="2002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9" name="Left Brace 68"/>
          <p:cNvSpPr/>
          <p:nvPr/>
        </p:nvSpPr>
        <p:spPr>
          <a:xfrm rot="10800000">
            <a:off x="6894433" y="3345616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Left Brace 69"/>
          <p:cNvSpPr/>
          <p:nvPr/>
        </p:nvSpPr>
        <p:spPr>
          <a:xfrm rot="10800000">
            <a:off x="6881099" y="850415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76586" y="745897"/>
            <a:ext cx="3693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https://wenku.baidu.com/view/a5a83bbd7fd5360cba1adbd3.html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082087" y="2615241"/>
            <a:ext cx="978694" cy="573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8891587" y="268735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89206" y="289690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889206" y="3113126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69384" y="2511994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69386" y="2721016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69384" y="2921198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313069" y="2736404"/>
            <a:ext cx="56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mux21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36153" y="2687353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0060781" y="2902544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2953427" y="1314450"/>
            <a:ext cx="536789" cy="21145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3644900" y="1031875"/>
            <a:ext cx="1782445" cy="2711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2219037" y="2227996"/>
            <a:ext cx="197223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Input interface module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1089" y="976254"/>
            <a:ext cx="149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43530" y="983614"/>
            <a:ext cx="3386455" cy="330315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3657211" y="3466301"/>
            <a:ext cx="1723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LR/IL/FBD/SFC/ST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cxnSp>
        <p:nvCxnSpPr>
          <p:cNvPr id="42" name="Straight Arrow Connector 41"/>
          <p:cNvCxnSpPr>
            <a:cxnSpLocks/>
            <a:stCxn id="19" idx="0"/>
            <a:endCxn id="216" idx="1"/>
          </p:cNvCxnSpPr>
          <p:nvPr/>
        </p:nvCxnSpPr>
        <p:spPr>
          <a:xfrm>
            <a:off x="3359045" y="2381885"/>
            <a:ext cx="42936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6" idx="3"/>
            <a:endCxn id="61" idx="2"/>
          </p:cNvCxnSpPr>
          <p:nvPr/>
        </p:nvCxnSpPr>
        <p:spPr>
          <a:xfrm flipV="1">
            <a:off x="5427345" y="2374903"/>
            <a:ext cx="294431" cy="1269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518750" y="3742690"/>
            <a:ext cx="0" cy="16738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660857" y="1284031"/>
            <a:ext cx="445780" cy="22642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Rectangle 141"/>
          <p:cNvSpPr/>
          <p:nvPr/>
        </p:nvSpPr>
        <p:spPr>
          <a:xfrm>
            <a:off x="3619022" y="3853423"/>
            <a:ext cx="1838389" cy="4001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Rectangle 142"/>
          <p:cNvSpPr/>
          <p:nvPr/>
        </p:nvSpPr>
        <p:spPr>
          <a:xfrm>
            <a:off x="3708400" y="1236345"/>
            <a:ext cx="1652905" cy="250634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Connector: Elbow 149"/>
          <p:cNvCxnSpPr>
            <a:cxnSpLocks/>
            <a:stCxn id="141" idx="0"/>
          </p:cNvCxnSpPr>
          <p:nvPr/>
        </p:nvCxnSpPr>
        <p:spPr>
          <a:xfrm rot="5400000" flipH="1" flipV="1">
            <a:off x="6337391" y="697339"/>
            <a:ext cx="133048" cy="10403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/>
          <p:cNvCxnSpPr>
            <a:cxnSpLocks/>
          </p:cNvCxnSpPr>
          <p:nvPr/>
        </p:nvCxnSpPr>
        <p:spPr>
          <a:xfrm flipV="1">
            <a:off x="5459950" y="1031570"/>
            <a:ext cx="1467326" cy="3046891"/>
          </a:xfrm>
          <a:prstGeom prst="bentConnector3">
            <a:avLst>
              <a:gd name="adj1" fmla="val 92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/>
          <p:cNvCxnSpPr>
            <a:cxnSpLocks/>
            <a:stCxn id="130" idx="0"/>
          </p:cNvCxnSpPr>
          <p:nvPr/>
        </p:nvCxnSpPr>
        <p:spPr>
          <a:xfrm rot="5400000" flipH="1" flipV="1">
            <a:off x="4852000" y="-742728"/>
            <a:ext cx="427000" cy="368735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88316"/>
              </p:ext>
            </p:extLst>
          </p:nvPr>
        </p:nvGraphicFramePr>
        <p:xfrm>
          <a:off x="3788410" y="1314450"/>
          <a:ext cx="1494155" cy="2134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Internal processing stage  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Communication service phase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Input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Program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Output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807271" y="238881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PLC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2410474" y="940923"/>
            <a:ext cx="232410" cy="331266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eft Brace 81"/>
          <p:cNvSpPr/>
          <p:nvPr/>
        </p:nvSpPr>
        <p:spPr>
          <a:xfrm rot="10800000">
            <a:off x="9044151" y="856438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85708" y="2238374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3644823" y="3901846"/>
            <a:ext cx="17824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external device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08750" y="834847"/>
            <a:ext cx="2635250" cy="3171306"/>
            <a:chOff x="10250" y="1315"/>
            <a:chExt cx="4150" cy="4994"/>
          </a:xfrm>
        </p:grpSpPr>
        <p:sp>
          <p:nvSpPr>
            <p:cNvPr id="118" name="Rectangle 117"/>
            <p:cNvSpPr/>
            <p:nvPr/>
          </p:nvSpPr>
          <p:spPr>
            <a:xfrm>
              <a:off x="10605" y="2146"/>
              <a:ext cx="3318" cy="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Rectangle: Rounded Corners 118"/>
            <p:cNvSpPr/>
            <p:nvPr/>
          </p:nvSpPr>
          <p:spPr>
            <a:xfrm>
              <a:off x="10737" y="2629"/>
              <a:ext cx="3066" cy="2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885" y="1349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229" y="1315"/>
              <a:ext cx="2460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楷体" panose="02010609060101010101" pitchFamily="49" charset="-122"/>
                  <a:ea typeface="楷体" panose="02010609060101010101" pitchFamily="49" charset="-122"/>
                </a:rPr>
                <a:t>资源统一描述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448" y="2146"/>
              <a:ext cx="295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+mn-ea"/>
                  <a:sym typeface="+mn-ea"/>
                </a:rPr>
                <a:t>System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788" y="2767"/>
              <a:ext cx="2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IMCL Model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151" y="3816"/>
              <a:ext cx="26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Communication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151" y="4250"/>
              <a:ext cx="198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Resource scheduling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51" y="3382"/>
              <a:ext cx="180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sz="1200"/>
              </a:lvl1pPr>
            </a:lstStyle>
            <a:p>
              <a:r>
                <a:rPr lang="en-US" altLang="zh-CN">
                  <a:latin typeface="+mn-ea"/>
                  <a:sym typeface="+mn-ea"/>
                </a:rPr>
                <a:t>Event</a:t>
              </a:r>
              <a:endParaRPr lang="en-US" altLang="zh-CN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881" y="5753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634" y="5790"/>
              <a:ext cx="31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Resource Constraint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103" y="3249"/>
              <a:ext cx="2469" cy="189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2" name="Connector: Elbow 261"/>
            <p:cNvCxnSpPr>
              <a:endCxn id="127" idx="1"/>
            </p:cNvCxnSpPr>
            <p:nvPr/>
          </p:nvCxnSpPr>
          <p:spPr>
            <a:xfrm rot="16200000" flipH="1">
              <a:off x="8266" y="3416"/>
              <a:ext cx="4599" cy="631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0909" y="1349"/>
              <a:ext cx="2894" cy="556"/>
              <a:chOff x="10909" y="1349"/>
              <a:chExt cx="2894" cy="556"/>
            </a:xfrm>
          </p:grpSpPr>
          <p:sp>
            <p:nvSpPr>
              <p:cNvPr id="25" name="Rectangle 119"/>
              <p:cNvSpPr/>
              <p:nvPr/>
            </p:nvSpPr>
            <p:spPr>
              <a:xfrm>
                <a:off x="10909" y="1349"/>
                <a:ext cx="2664" cy="5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TextBox 120"/>
              <p:cNvSpPr txBox="1"/>
              <p:nvPr/>
            </p:nvSpPr>
            <p:spPr>
              <a:xfrm>
                <a:off x="10970" y="1398"/>
                <a:ext cx="2833" cy="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+mn-ea"/>
                    <a:sym typeface="+mn-ea"/>
                  </a:rPr>
                  <a:t>Resource Definition</a:t>
                </a:r>
                <a:endParaRPr lang="zh-CN" altLang="en-US" sz="1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C2D5DB8-2AB0-46BE-BD25-FF58462AA514}"/>
              </a:ext>
            </a:extLst>
          </p:cNvPr>
          <p:cNvSpPr txBox="1"/>
          <p:nvPr/>
        </p:nvSpPr>
        <p:spPr>
          <a:xfrm rot="5400000">
            <a:off x="4815214" y="2221014"/>
            <a:ext cx="212090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Output interface module</a:t>
            </a:r>
            <a:endParaRPr lang="zh-CN" altLang="en-US" sz="1400"/>
          </a:p>
        </p:txBody>
      </p:sp>
      <p:cxnSp>
        <p:nvCxnSpPr>
          <p:cNvPr id="168" name="Connector: Elbow 167"/>
          <p:cNvCxnSpPr>
            <a:cxnSpLocks/>
            <a:endCxn id="129" idx="1"/>
          </p:cNvCxnSpPr>
          <p:nvPr/>
        </p:nvCxnSpPr>
        <p:spPr>
          <a:xfrm>
            <a:off x="5361305" y="2553622"/>
            <a:ext cx="1689100" cy="112315"/>
          </a:xfrm>
          <a:prstGeom prst="bentConnector3">
            <a:avLst>
              <a:gd name="adj1" fmla="val 0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1601</Words>
  <Application>Microsoft Office PowerPoint</Application>
  <PresentationFormat>Widescreen</PresentationFormat>
  <Paragraphs>488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仿宋</vt:lpstr>
      <vt:lpstr>楷体</vt:lpstr>
      <vt:lpstr>宋体</vt:lpstr>
      <vt:lpstr>微软雅黑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Li</dc:creator>
  <cp:lastModifiedBy>Li Ju</cp:lastModifiedBy>
  <cp:revision>604</cp:revision>
  <dcterms:created xsi:type="dcterms:W3CDTF">2018-03-10T01:31:00Z</dcterms:created>
  <dcterms:modified xsi:type="dcterms:W3CDTF">2018-05-19T09:36:00Z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