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1" roundtripDataSignature="AMtx7mh+xZLYitFPMtprWmMnKEMQVMS7L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292935D-CB6F-4C4B-86FD-3F9B872D2E06}">
  <a:tblStyle styleId="{0292935D-CB6F-4C4B-86FD-3F9B872D2E0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customschemas.google.com/relationships/presentationmetadata" Target="metadata"/><Relationship Id="rId50" Type="http://schemas.openxmlformats.org/officeDocument/2006/relationships/slide" Target="slides/slide4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def1dc4125_15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def1dc4125_1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def1dc4125_14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def1dc4125_14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ef1dc4125_1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def1dc4125_1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ef1dc4125_14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def1dc4125_14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ef1dc4125_1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def1dc4125_14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def1dc4125_14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def1dc4125_14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def1dc4125_14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def1dc4125_14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def1dc4125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def1dc4125_1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def1dc4125_1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def1dc4125_12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def1dc4125_1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def1dc4125_12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def76610f9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def76610f9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def76610f9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def76610f9_4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def1dc4125_1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def1dc412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def1dc4125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def1dc412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def1dc4125_1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def1dc4125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def1dc4125_1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def1dc4125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def1dc4125_1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def1dc4125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def1dc4125_14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def1dc4125_14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def1dc4125_14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def1dc4125_14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def1dc4125_1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def1dc412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def1dc4125_14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def1dc4125_14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def1dc4125_14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def1dc4125_14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def1dc4125_1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def1dc4125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def1dc4125_1_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def1dc4125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def76610f9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def76610f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def1dc4125_1_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def1dc4125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def1dc4125_1_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def1dc4125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def76610f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def76610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def1dc4125_1_1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def1dc4125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def1dc4125_9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def1dc4125_9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def1dc4125_1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def1dc4125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def1dc4125_12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def1dc4125_1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def1dc4125_12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def1dc4125_1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def1dc4125_12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def1dc4125_1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def1dc4125_12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def1dc4125_12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def1dc4125_12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def1dc4125_12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ef1dc4125_1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ef1dc4125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def1dc4125_9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def1dc4125_9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ef1dc4125_15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def1dc4125_15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def1dc4125_15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def1dc4125_15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ef1dc4125_15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def1dc4125_15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6"/>
          <p:cNvSpPr txBox="1"/>
          <p:nvPr>
            <p:ph type="ctrTitle"/>
          </p:nvPr>
        </p:nvSpPr>
        <p:spPr>
          <a:xfrm>
            <a:off x="1143000" y="1538287"/>
            <a:ext cx="6858000" cy="2387600"/>
          </a:xfrm>
          <a:prstGeom prst="rect">
            <a:avLst/>
          </a:prstGeom>
          <a:noFill/>
          <a:ln>
            <a:noFill/>
          </a:ln>
        </p:spPr>
        <p:txBody>
          <a:bodyPr anchorCtr="0" anchor="b" bIns="45700" lIns="91425" spcFirstLastPara="1" rIns="91425" wrap="square" tIns="45700">
            <a:normAutofit/>
          </a:bodyPr>
          <a:lstStyle>
            <a:lvl1pPr lvl="0" marR="0" algn="ctr">
              <a:lnSpc>
                <a:spcPct val="90000"/>
              </a:lnSpc>
              <a:spcBef>
                <a:spcPts val="0"/>
              </a:spcBef>
              <a:spcAft>
                <a:spcPts val="0"/>
              </a:spcAft>
              <a:buClr>
                <a:srgbClr val="3F3F3F"/>
              </a:buClr>
              <a:buSzPts val="4400"/>
              <a:buFont typeface="Calibri"/>
              <a:buNone/>
              <a:defRPr sz="4400">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6"/>
          <p:cNvSpPr txBox="1"/>
          <p:nvPr>
            <p:ph idx="1" type="subTitle"/>
          </p:nvPr>
        </p:nvSpPr>
        <p:spPr>
          <a:xfrm>
            <a:off x="1143000" y="43132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lt1"/>
              </a:buClr>
              <a:buSzPts val="2800"/>
              <a:buNone/>
              <a:defRPr sz="2800">
                <a:solidFill>
                  <a:schemeClr val="lt1"/>
                </a:solidFill>
              </a:defRPr>
            </a:lvl1pPr>
            <a:lvl2pPr lvl="1" algn="ctr">
              <a:lnSpc>
                <a:spcPct val="90000"/>
              </a:lnSpc>
              <a:spcBef>
                <a:spcPts val="375"/>
              </a:spcBef>
              <a:spcAft>
                <a:spcPts val="0"/>
              </a:spcAft>
              <a:buClr>
                <a:srgbClr val="3F3F3F"/>
              </a:buClr>
              <a:buSzPts val="1500"/>
              <a:buNone/>
              <a:defRPr sz="1500"/>
            </a:lvl2pPr>
            <a:lvl3pPr lvl="2" algn="ctr">
              <a:lnSpc>
                <a:spcPct val="90000"/>
              </a:lnSpc>
              <a:spcBef>
                <a:spcPts val="375"/>
              </a:spcBef>
              <a:spcAft>
                <a:spcPts val="0"/>
              </a:spcAft>
              <a:buClr>
                <a:srgbClr val="3F3F3F"/>
              </a:buClr>
              <a:buSzPts val="1350"/>
              <a:buNone/>
              <a:defRPr sz="1350"/>
            </a:lvl3pPr>
            <a:lvl4pPr lvl="3" algn="ctr">
              <a:lnSpc>
                <a:spcPct val="90000"/>
              </a:lnSpc>
              <a:spcBef>
                <a:spcPts val="375"/>
              </a:spcBef>
              <a:spcAft>
                <a:spcPts val="0"/>
              </a:spcAft>
              <a:buClr>
                <a:srgbClr val="3F3F3F"/>
              </a:buClr>
              <a:buSzPts val="1200"/>
              <a:buNone/>
              <a:defRPr sz="1200"/>
            </a:lvl4pPr>
            <a:lvl5pPr lvl="4" algn="ctr">
              <a:lnSpc>
                <a:spcPct val="90000"/>
              </a:lnSpc>
              <a:spcBef>
                <a:spcPts val="375"/>
              </a:spcBef>
              <a:spcAft>
                <a:spcPts val="0"/>
              </a:spcAft>
              <a:buClr>
                <a:srgbClr val="3F3F3F"/>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4" name="Google Shape;14;p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7" name="Shape 67"/>
        <p:cNvGrpSpPr/>
        <p:nvPr/>
      </p:nvGrpSpPr>
      <p:grpSpPr>
        <a:xfrm>
          <a:off x="0" y="0"/>
          <a:ext cx="0" cy="0"/>
          <a:chOff x="0" y="0"/>
          <a:chExt cx="0" cy="0"/>
        </a:xfrm>
      </p:grpSpPr>
      <p:sp>
        <p:nvSpPr>
          <p:cNvPr id="68" name="Google Shape;68;p15"/>
          <p:cNvSpPr txBox="1"/>
          <p:nvPr>
            <p:ph type="title"/>
          </p:nvPr>
        </p:nvSpPr>
        <p:spPr>
          <a:xfrm>
            <a:off x="488950" y="-87315"/>
            <a:ext cx="80264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5"/>
          <p:cNvSpPr txBox="1"/>
          <p:nvPr>
            <p:ph idx="1" type="body"/>
          </p:nvPr>
        </p:nvSpPr>
        <p:spPr>
          <a:xfrm rot="5400000">
            <a:off x="2051050" y="-215901"/>
            <a:ext cx="4902199" cy="8026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rgbClr val="3F3F3F"/>
              </a:buClr>
              <a:buSzPts val="1800"/>
              <a:buChar char="•"/>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0" name="Google Shape;70;p1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3" name="Shape 73"/>
        <p:cNvGrpSpPr/>
        <p:nvPr/>
      </p:nvGrpSpPr>
      <p:grpSpPr>
        <a:xfrm>
          <a:off x="0" y="0"/>
          <a:ext cx="0" cy="0"/>
          <a:chOff x="0" y="0"/>
          <a:chExt cx="0" cy="0"/>
        </a:xfrm>
      </p:grpSpPr>
      <p:sp>
        <p:nvSpPr>
          <p:cNvPr id="74" name="Google Shape;74;p16"/>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6"/>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rgbClr val="3F3F3F"/>
              </a:buClr>
              <a:buSzPts val="1800"/>
              <a:buChar char="•"/>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6" name="Google Shape;76;p1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7"/>
          <p:cNvSpPr txBox="1"/>
          <p:nvPr>
            <p:ph type="title"/>
          </p:nvPr>
        </p:nvSpPr>
        <p:spPr>
          <a:xfrm>
            <a:off x="488950" y="-87315"/>
            <a:ext cx="80264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7"/>
          <p:cNvSpPr txBox="1"/>
          <p:nvPr>
            <p:ph idx="1" type="body"/>
          </p:nvPr>
        </p:nvSpPr>
        <p:spPr>
          <a:xfrm>
            <a:off x="488950" y="1346200"/>
            <a:ext cx="8026400" cy="490219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rgbClr val="3F3F3F"/>
              </a:buClr>
              <a:buSzPts val="1800"/>
              <a:buChar char="•"/>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0" name="Google Shape;20;p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9"/>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9"/>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0" name="Google Shape;30;p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0"/>
          <p:cNvSpPr txBox="1"/>
          <p:nvPr>
            <p:ph type="title"/>
          </p:nvPr>
        </p:nvSpPr>
        <p:spPr>
          <a:xfrm>
            <a:off x="488950" y="-87315"/>
            <a:ext cx="80264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0"/>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rgbClr val="3F3F3F"/>
              </a:buClr>
              <a:buSzPts val="1800"/>
              <a:buChar char="•"/>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6" name="Google Shape;36;p10"/>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rgbClr val="3F3F3F"/>
              </a:buClr>
              <a:buSzPts val="1800"/>
              <a:buChar char="•"/>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7" name="Google Shape;37;p1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1"/>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1"/>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rgbClr val="3F3F3F"/>
              </a:buClr>
              <a:buSzPts val="1800"/>
              <a:buNone/>
              <a:defRPr b="1" sz="1800"/>
            </a:lvl1pPr>
            <a:lvl2pPr indent="-228600" lvl="1" marL="914400" algn="l">
              <a:lnSpc>
                <a:spcPct val="90000"/>
              </a:lnSpc>
              <a:spcBef>
                <a:spcPts val="375"/>
              </a:spcBef>
              <a:spcAft>
                <a:spcPts val="0"/>
              </a:spcAft>
              <a:buClr>
                <a:srgbClr val="3F3F3F"/>
              </a:buClr>
              <a:buSzPts val="1500"/>
              <a:buNone/>
              <a:defRPr b="1" sz="1500"/>
            </a:lvl2pPr>
            <a:lvl3pPr indent="-228600" lvl="2" marL="1371600" algn="l">
              <a:lnSpc>
                <a:spcPct val="90000"/>
              </a:lnSpc>
              <a:spcBef>
                <a:spcPts val="375"/>
              </a:spcBef>
              <a:spcAft>
                <a:spcPts val="0"/>
              </a:spcAft>
              <a:buClr>
                <a:srgbClr val="3F3F3F"/>
              </a:buClr>
              <a:buSzPts val="1350"/>
              <a:buNone/>
              <a:defRPr b="1" sz="1350"/>
            </a:lvl3pPr>
            <a:lvl4pPr indent="-228600" lvl="3" marL="1828800" algn="l">
              <a:lnSpc>
                <a:spcPct val="90000"/>
              </a:lnSpc>
              <a:spcBef>
                <a:spcPts val="375"/>
              </a:spcBef>
              <a:spcAft>
                <a:spcPts val="0"/>
              </a:spcAft>
              <a:buClr>
                <a:srgbClr val="3F3F3F"/>
              </a:buClr>
              <a:buSzPts val="1200"/>
              <a:buNone/>
              <a:defRPr b="1" sz="1200"/>
            </a:lvl4pPr>
            <a:lvl5pPr indent="-228600" lvl="4" marL="2286000" algn="l">
              <a:lnSpc>
                <a:spcPct val="90000"/>
              </a:lnSpc>
              <a:spcBef>
                <a:spcPts val="375"/>
              </a:spcBef>
              <a:spcAft>
                <a:spcPts val="0"/>
              </a:spcAft>
              <a:buClr>
                <a:srgbClr val="3F3F3F"/>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3" name="Google Shape;43;p11"/>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rgbClr val="3F3F3F"/>
              </a:buClr>
              <a:buSzPts val="1800"/>
              <a:buChar char="•"/>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4" name="Google Shape;44;p11"/>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rgbClr val="3F3F3F"/>
              </a:buClr>
              <a:buSzPts val="1800"/>
              <a:buNone/>
              <a:defRPr b="1" sz="1800"/>
            </a:lvl1pPr>
            <a:lvl2pPr indent="-228600" lvl="1" marL="914400" algn="l">
              <a:lnSpc>
                <a:spcPct val="90000"/>
              </a:lnSpc>
              <a:spcBef>
                <a:spcPts val="375"/>
              </a:spcBef>
              <a:spcAft>
                <a:spcPts val="0"/>
              </a:spcAft>
              <a:buClr>
                <a:srgbClr val="3F3F3F"/>
              </a:buClr>
              <a:buSzPts val="1500"/>
              <a:buNone/>
              <a:defRPr b="1" sz="1500"/>
            </a:lvl2pPr>
            <a:lvl3pPr indent="-228600" lvl="2" marL="1371600" algn="l">
              <a:lnSpc>
                <a:spcPct val="90000"/>
              </a:lnSpc>
              <a:spcBef>
                <a:spcPts val="375"/>
              </a:spcBef>
              <a:spcAft>
                <a:spcPts val="0"/>
              </a:spcAft>
              <a:buClr>
                <a:srgbClr val="3F3F3F"/>
              </a:buClr>
              <a:buSzPts val="1350"/>
              <a:buNone/>
              <a:defRPr b="1" sz="1350"/>
            </a:lvl3pPr>
            <a:lvl4pPr indent="-228600" lvl="3" marL="1828800" algn="l">
              <a:lnSpc>
                <a:spcPct val="90000"/>
              </a:lnSpc>
              <a:spcBef>
                <a:spcPts val="375"/>
              </a:spcBef>
              <a:spcAft>
                <a:spcPts val="0"/>
              </a:spcAft>
              <a:buClr>
                <a:srgbClr val="3F3F3F"/>
              </a:buClr>
              <a:buSzPts val="1200"/>
              <a:buNone/>
              <a:defRPr b="1" sz="1200"/>
            </a:lvl4pPr>
            <a:lvl5pPr indent="-228600" lvl="4" marL="2286000" algn="l">
              <a:lnSpc>
                <a:spcPct val="90000"/>
              </a:lnSpc>
              <a:spcBef>
                <a:spcPts val="375"/>
              </a:spcBef>
              <a:spcAft>
                <a:spcPts val="0"/>
              </a:spcAft>
              <a:buClr>
                <a:srgbClr val="3F3F3F"/>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5" name="Google Shape;45;p11"/>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rgbClr val="3F3F3F"/>
              </a:buClr>
              <a:buSzPts val="1800"/>
              <a:buChar char="•"/>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6" name="Google Shape;46;p1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49" name="Shape 49"/>
        <p:cNvGrpSpPr/>
        <p:nvPr/>
      </p:nvGrpSpPr>
      <p:grpSpPr>
        <a:xfrm>
          <a:off x="0" y="0"/>
          <a:ext cx="0" cy="0"/>
          <a:chOff x="0" y="0"/>
          <a:chExt cx="0" cy="0"/>
        </a:xfrm>
      </p:grpSpPr>
      <p:sp>
        <p:nvSpPr>
          <p:cNvPr id="50" name="Google Shape;50;p1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3" name="Shape 53"/>
        <p:cNvGrpSpPr/>
        <p:nvPr/>
      </p:nvGrpSpPr>
      <p:grpSpPr>
        <a:xfrm>
          <a:off x="0" y="0"/>
          <a:ext cx="0" cy="0"/>
          <a:chOff x="0" y="0"/>
          <a:chExt cx="0" cy="0"/>
        </a:xfrm>
      </p:grpSpPr>
      <p:sp>
        <p:nvSpPr>
          <p:cNvPr id="54" name="Google Shape;54;p13"/>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3"/>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rgbClr val="3F3F3F"/>
              </a:buClr>
              <a:buSzPts val="2400"/>
              <a:buChar char="•"/>
              <a:defRPr sz="2400"/>
            </a:lvl1pPr>
            <a:lvl2pPr indent="-361950" lvl="1" marL="914400" algn="l">
              <a:lnSpc>
                <a:spcPct val="90000"/>
              </a:lnSpc>
              <a:spcBef>
                <a:spcPts val="375"/>
              </a:spcBef>
              <a:spcAft>
                <a:spcPts val="0"/>
              </a:spcAft>
              <a:buClr>
                <a:srgbClr val="3F3F3F"/>
              </a:buClr>
              <a:buSzPts val="2100"/>
              <a:buChar char="•"/>
              <a:defRPr sz="2100"/>
            </a:lvl2pPr>
            <a:lvl3pPr indent="-342900" lvl="2" marL="1371600" algn="l">
              <a:lnSpc>
                <a:spcPct val="90000"/>
              </a:lnSpc>
              <a:spcBef>
                <a:spcPts val="375"/>
              </a:spcBef>
              <a:spcAft>
                <a:spcPts val="0"/>
              </a:spcAft>
              <a:buClr>
                <a:srgbClr val="3F3F3F"/>
              </a:buClr>
              <a:buSzPts val="1800"/>
              <a:buChar char="•"/>
              <a:defRPr sz="1800"/>
            </a:lvl3pPr>
            <a:lvl4pPr indent="-323850" lvl="3" marL="1828800" algn="l">
              <a:lnSpc>
                <a:spcPct val="90000"/>
              </a:lnSpc>
              <a:spcBef>
                <a:spcPts val="375"/>
              </a:spcBef>
              <a:spcAft>
                <a:spcPts val="0"/>
              </a:spcAft>
              <a:buClr>
                <a:srgbClr val="3F3F3F"/>
              </a:buClr>
              <a:buSzPts val="1500"/>
              <a:buChar char="•"/>
              <a:defRPr sz="1500"/>
            </a:lvl4pPr>
            <a:lvl5pPr indent="-323850" lvl="4" marL="2286000" algn="l">
              <a:lnSpc>
                <a:spcPct val="90000"/>
              </a:lnSpc>
              <a:spcBef>
                <a:spcPts val="375"/>
              </a:spcBef>
              <a:spcAft>
                <a:spcPts val="0"/>
              </a:spcAft>
              <a:buClr>
                <a:srgbClr val="3F3F3F"/>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56" name="Google Shape;56;p13"/>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3F3F3F"/>
              </a:buClr>
              <a:buSzPts val="1200"/>
              <a:buNone/>
              <a:defRPr sz="1200"/>
            </a:lvl1pPr>
            <a:lvl2pPr indent="-228600" lvl="1" marL="914400" algn="l">
              <a:lnSpc>
                <a:spcPct val="90000"/>
              </a:lnSpc>
              <a:spcBef>
                <a:spcPts val="375"/>
              </a:spcBef>
              <a:spcAft>
                <a:spcPts val="0"/>
              </a:spcAft>
              <a:buClr>
                <a:srgbClr val="3F3F3F"/>
              </a:buClr>
              <a:buSzPts val="1050"/>
              <a:buNone/>
              <a:defRPr sz="1050"/>
            </a:lvl2pPr>
            <a:lvl3pPr indent="-228600" lvl="2" marL="1371600" algn="l">
              <a:lnSpc>
                <a:spcPct val="90000"/>
              </a:lnSpc>
              <a:spcBef>
                <a:spcPts val="375"/>
              </a:spcBef>
              <a:spcAft>
                <a:spcPts val="0"/>
              </a:spcAft>
              <a:buClr>
                <a:srgbClr val="3F3F3F"/>
              </a:buClr>
              <a:buSzPts val="900"/>
              <a:buNone/>
              <a:defRPr sz="900"/>
            </a:lvl3pPr>
            <a:lvl4pPr indent="-228600" lvl="3" marL="1828800" algn="l">
              <a:lnSpc>
                <a:spcPct val="90000"/>
              </a:lnSpc>
              <a:spcBef>
                <a:spcPts val="375"/>
              </a:spcBef>
              <a:spcAft>
                <a:spcPts val="0"/>
              </a:spcAft>
              <a:buClr>
                <a:srgbClr val="3F3F3F"/>
              </a:buClr>
              <a:buSzPts val="750"/>
              <a:buNone/>
              <a:defRPr sz="750"/>
            </a:lvl4pPr>
            <a:lvl5pPr indent="-228600" lvl="4" marL="2286000" algn="l">
              <a:lnSpc>
                <a:spcPct val="90000"/>
              </a:lnSpc>
              <a:spcBef>
                <a:spcPts val="375"/>
              </a:spcBef>
              <a:spcAft>
                <a:spcPts val="0"/>
              </a:spcAft>
              <a:buClr>
                <a:srgbClr val="3F3F3F"/>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57" name="Google Shape;57;p1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0" name="Shape 60"/>
        <p:cNvGrpSpPr/>
        <p:nvPr/>
      </p:nvGrpSpPr>
      <p:grpSpPr>
        <a:xfrm>
          <a:off x="0" y="0"/>
          <a:ext cx="0" cy="0"/>
          <a:chOff x="0" y="0"/>
          <a:chExt cx="0" cy="0"/>
        </a:xfrm>
      </p:grpSpPr>
      <p:sp>
        <p:nvSpPr>
          <p:cNvPr id="61" name="Google Shape;61;p14"/>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4"/>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750"/>
              </a:spcBef>
              <a:spcAft>
                <a:spcPts val="0"/>
              </a:spcAft>
              <a:buClr>
                <a:srgbClr val="3F3F3F"/>
              </a:buClr>
              <a:buSzPts val="2400"/>
              <a:buFont typeface="Arial"/>
              <a:buNone/>
              <a:defRPr b="0" i="0" sz="2400" u="none" cap="none" strike="noStrike">
                <a:solidFill>
                  <a:srgbClr val="3F3F3F"/>
                </a:solidFill>
                <a:latin typeface="Calibri"/>
                <a:ea typeface="Calibri"/>
                <a:cs typeface="Calibri"/>
                <a:sym typeface="Calibri"/>
              </a:defRPr>
            </a:lvl1pPr>
            <a:lvl2pPr lvl="1" marR="0" rtl="0" algn="l">
              <a:lnSpc>
                <a:spcPct val="90000"/>
              </a:lnSpc>
              <a:spcBef>
                <a:spcPts val="375"/>
              </a:spcBef>
              <a:spcAft>
                <a:spcPts val="0"/>
              </a:spcAft>
              <a:buClr>
                <a:srgbClr val="3F3F3F"/>
              </a:buClr>
              <a:buSzPts val="2100"/>
              <a:buFont typeface="Arial"/>
              <a:buNone/>
              <a:defRPr b="0" i="0" sz="2100" u="none" cap="none" strike="noStrike">
                <a:solidFill>
                  <a:srgbClr val="3F3F3F"/>
                </a:solidFill>
                <a:latin typeface="Calibri"/>
                <a:ea typeface="Calibri"/>
                <a:cs typeface="Calibri"/>
                <a:sym typeface="Calibri"/>
              </a:defRPr>
            </a:lvl2pPr>
            <a:lvl3pPr lvl="2" marR="0" rtl="0" algn="l">
              <a:lnSpc>
                <a:spcPct val="90000"/>
              </a:lnSpc>
              <a:spcBef>
                <a:spcPts val="375"/>
              </a:spcBef>
              <a:spcAft>
                <a:spcPts val="0"/>
              </a:spcAft>
              <a:buClr>
                <a:srgbClr val="3F3F3F"/>
              </a:buClr>
              <a:buSzPts val="1800"/>
              <a:buFont typeface="Arial"/>
              <a:buNone/>
              <a:defRPr b="0" i="0" sz="1800" u="none" cap="none" strike="noStrike">
                <a:solidFill>
                  <a:srgbClr val="3F3F3F"/>
                </a:solidFill>
                <a:latin typeface="Calibri"/>
                <a:ea typeface="Calibri"/>
                <a:cs typeface="Calibri"/>
                <a:sym typeface="Calibri"/>
              </a:defRPr>
            </a:lvl3pPr>
            <a:lvl4pPr lvl="3" marR="0" rtl="0" algn="l">
              <a:lnSpc>
                <a:spcPct val="90000"/>
              </a:lnSpc>
              <a:spcBef>
                <a:spcPts val="375"/>
              </a:spcBef>
              <a:spcAft>
                <a:spcPts val="0"/>
              </a:spcAft>
              <a:buClr>
                <a:srgbClr val="3F3F3F"/>
              </a:buClr>
              <a:buSzPts val="1500"/>
              <a:buFont typeface="Arial"/>
              <a:buNone/>
              <a:defRPr b="0" i="0" sz="1500" u="none" cap="none" strike="noStrike">
                <a:solidFill>
                  <a:srgbClr val="3F3F3F"/>
                </a:solidFill>
                <a:latin typeface="Calibri"/>
                <a:ea typeface="Calibri"/>
                <a:cs typeface="Calibri"/>
                <a:sym typeface="Calibri"/>
              </a:defRPr>
            </a:lvl4pPr>
            <a:lvl5pPr lvl="4" marR="0" rtl="0" algn="l">
              <a:lnSpc>
                <a:spcPct val="90000"/>
              </a:lnSpc>
              <a:spcBef>
                <a:spcPts val="375"/>
              </a:spcBef>
              <a:spcAft>
                <a:spcPts val="0"/>
              </a:spcAft>
              <a:buClr>
                <a:srgbClr val="3F3F3F"/>
              </a:buClr>
              <a:buSzPts val="1500"/>
              <a:buFont typeface="Arial"/>
              <a:buNone/>
              <a:defRPr b="0" i="0" sz="1500" u="none" cap="none" strike="noStrike">
                <a:solidFill>
                  <a:srgbClr val="3F3F3F"/>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63" name="Google Shape;63;p14"/>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3F3F3F"/>
              </a:buClr>
              <a:buSzPts val="1200"/>
              <a:buNone/>
              <a:defRPr sz="1200"/>
            </a:lvl1pPr>
            <a:lvl2pPr indent="-228600" lvl="1" marL="914400" algn="l">
              <a:lnSpc>
                <a:spcPct val="90000"/>
              </a:lnSpc>
              <a:spcBef>
                <a:spcPts val="375"/>
              </a:spcBef>
              <a:spcAft>
                <a:spcPts val="0"/>
              </a:spcAft>
              <a:buClr>
                <a:srgbClr val="3F3F3F"/>
              </a:buClr>
              <a:buSzPts val="1050"/>
              <a:buNone/>
              <a:defRPr sz="1050"/>
            </a:lvl2pPr>
            <a:lvl3pPr indent="-228600" lvl="2" marL="1371600" algn="l">
              <a:lnSpc>
                <a:spcPct val="90000"/>
              </a:lnSpc>
              <a:spcBef>
                <a:spcPts val="375"/>
              </a:spcBef>
              <a:spcAft>
                <a:spcPts val="0"/>
              </a:spcAft>
              <a:buClr>
                <a:srgbClr val="3F3F3F"/>
              </a:buClr>
              <a:buSzPts val="900"/>
              <a:buNone/>
              <a:defRPr sz="900"/>
            </a:lvl3pPr>
            <a:lvl4pPr indent="-228600" lvl="3" marL="1828800" algn="l">
              <a:lnSpc>
                <a:spcPct val="90000"/>
              </a:lnSpc>
              <a:spcBef>
                <a:spcPts val="375"/>
              </a:spcBef>
              <a:spcAft>
                <a:spcPts val="0"/>
              </a:spcAft>
              <a:buClr>
                <a:srgbClr val="3F3F3F"/>
              </a:buClr>
              <a:buSzPts val="750"/>
              <a:buNone/>
              <a:defRPr sz="750"/>
            </a:lvl4pPr>
            <a:lvl5pPr indent="-228600" lvl="4" marL="2286000" algn="l">
              <a:lnSpc>
                <a:spcPct val="90000"/>
              </a:lnSpc>
              <a:spcBef>
                <a:spcPts val="375"/>
              </a:spcBef>
              <a:spcAft>
                <a:spcPts val="0"/>
              </a:spcAft>
              <a:buClr>
                <a:srgbClr val="3F3F3F"/>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4" name="Google Shape;64;p1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5"/>
          <p:cNvSpPr txBox="1"/>
          <p:nvPr>
            <p:ph type="title"/>
          </p:nvPr>
        </p:nvSpPr>
        <p:spPr>
          <a:xfrm>
            <a:off x="488950" y="-87315"/>
            <a:ext cx="80264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Calibri"/>
              <a:buNone/>
              <a:defRPr b="1" i="0" sz="36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5"/>
          <p:cNvSpPr txBox="1"/>
          <p:nvPr>
            <p:ph idx="1" type="body"/>
          </p:nvPr>
        </p:nvSpPr>
        <p:spPr>
          <a:xfrm>
            <a:off x="488950" y="1346200"/>
            <a:ext cx="8026400" cy="4902199"/>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rgbClr val="3F3F3F"/>
              </a:buClr>
              <a:buSzPts val="2100"/>
              <a:buFont typeface="Arial"/>
              <a:buChar char="•"/>
              <a:defRPr b="0" i="0" sz="2100" u="none" cap="none" strike="noStrike">
                <a:solidFill>
                  <a:srgbClr val="3F3F3F"/>
                </a:solidFill>
                <a:latin typeface="Calibri"/>
                <a:ea typeface="Calibri"/>
                <a:cs typeface="Calibri"/>
                <a:sym typeface="Calibri"/>
              </a:defRPr>
            </a:lvl1pPr>
            <a:lvl2pPr indent="-342900" lvl="1" marL="914400" marR="0" rtl="0" algn="l">
              <a:lnSpc>
                <a:spcPct val="90000"/>
              </a:lnSpc>
              <a:spcBef>
                <a:spcPts val="375"/>
              </a:spcBef>
              <a:spcAft>
                <a:spcPts val="0"/>
              </a:spcAft>
              <a:buClr>
                <a:srgbClr val="3F3F3F"/>
              </a:buClr>
              <a:buSzPts val="1800"/>
              <a:buFont typeface="Arial"/>
              <a:buChar char="•"/>
              <a:defRPr b="0" i="0" sz="1800" u="none" cap="none" strike="noStrike">
                <a:solidFill>
                  <a:srgbClr val="3F3F3F"/>
                </a:solidFill>
                <a:latin typeface="Calibri"/>
                <a:ea typeface="Calibri"/>
                <a:cs typeface="Calibri"/>
                <a:sym typeface="Calibri"/>
              </a:defRPr>
            </a:lvl2pPr>
            <a:lvl3pPr indent="-323850" lvl="2" marL="1371600" marR="0" rtl="0" algn="l">
              <a:lnSpc>
                <a:spcPct val="90000"/>
              </a:lnSpc>
              <a:spcBef>
                <a:spcPts val="375"/>
              </a:spcBef>
              <a:spcAft>
                <a:spcPts val="0"/>
              </a:spcAft>
              <a:buClr>
                <a:srgbClr val="3F3F3F"/>
              </a:buClr>
              <a:buSzPts val="1500"/>
              <a:buFont typeface="Arial"/>
              <a:buChar char="•"/>
              <a:defRPr b="0" i="0" sz="1500" u="none" cap="none" strike="noStrike">
                <a:solidFill>
                  <a:srgbClr val="3F3F3F"/>
                </a:solidFill>
                <a:latin typeface="Calibri"/>
                <a:ea typeface="Calibri"/>
                <a:cs typeface="Calibri"/>
                <a:sym typeface="Calibri"/>
              </a:defRPr>
            </a:lvl3pPr>
            <a:lvl4pPr indent="-314325" lvl="3" marL="18288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Calibri"/>
                <a:ea typeface="Calibri"/>
                <a:cs typeface="Calibri"/>
                <a:sym typeface="Calibri"/>
              </a:defRPr>
            </a:lvl4pPr>
            <a:lvl5pPr indent="-314325" lvl="4" marL="22860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 name="Google Shape;8;p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1.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22.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
          <p:cNvSpPr txBox="1"/>
          <p:nvPr>
            <p:ph type="ctrTitle"/>
          </p:nvPr>
        </p:nvSpPr>
        <p:spPr>
          <a:xfrm>
            <a:off x="1143000" y="1538287"/>
            <a:ext cx="6858000" cy="2387600"/>
          </a:xfrm>
          <a:prstGeom prst="rect">
            <a:avLst/>
          </a:prstGeom>
          <a:noFill/>
          <a:ln>
            <a:noFill/>
          </a:ln>
        </p:spPr>
        <p:txBody>
          <a:bodyPr anchorCtr="0" anchor="b" bIns="45700" lIns="91425" spcFirstLastPara="1" rIns="91425" wrap="square" tIns="45700">
            <a:normAutofit/>
          </a:bodyPr>
          <a:lstStyle/>
          <a:p>
            <a:pPr indent="0" lvl="0" marL="0" marR="0" rtl="0" algn="ctr">
              <a:lnSpc>
                <a:spcPct val="90000"/>
              </a:lnSpc>
              <a:spcBef>
                <a:spcPts val="0"/>
              </a:spcBef>
              <a:spcAft>
                <a:spcPts val="0"/>
              </a:spcAft>
              <a:buClr>
                <a:srgbClr val="3F3F3F"/>
              </a:buClr>
              <a:buSzPts val="4400"/>
              <a:buFont typeface="Calibri"/>
              <a:buNone/>
            </a:pPr>
            <a:r>
              <a:rPr lang="en-US"/>
              <a:t>Design Pattern</a:t>
            </a:r>
            <a:endParaRPr/>
          </a:p>
          <a:p>
            <a:pPr indent="0" lvl="0" marL="0" marR="0" rtl="0" algn="l">
              <a:lnSpc>
                <a:spcPct val="90000"/>
              </a:lnSpc>
              <a:spcBef>
                <a:spcPts val="0"/>
              </a:spcBef>
              <a:spcAft>
                <a:spcPts val="0"/>
              </a:spcAft>
              <a:buClr>
                <a:srgbClr val="3F3F3F"/>
              </a:buClr>
              <a:buSzPts val="4400"/>
              <a:buFont typeface="Calibri"/>
              <a:buNone/>
            </a:pPr>
            <a:r>
              <a:t/>
            </a:r>
            <a:endParaRPr/>
          </a:p>
          <a:p>
            <a:pPr indent="0" lvl="0" marL="0" marR="0" rtl="0" algn="ctr">
              <a:lnSpc>
                <a:spcPct val="90000"/>
              </a:lnSpc>
              <a:spcBef>
                <a:spcPts val="0"/>
              </a:spcBef>
              <a:spcAft>
                <a:spcPts val="0"/>
              </a:spcAft>
              <a:buClr>
                <a:srgbClr val="3F3F3F"/>
              </a:buClr>
              <a:buSzPts val="4400"/>
              <a:buFont typeface="Calibri"/>
              <a:buNone/>
            </a:pPr>
            <a:r>
              <a:rPr lang="en-US"/>
              <a:t>Nhóm 10</a:t>
            </a:r>
            <a:endParaRPr/>
          </a:p>
        </p:txBody>
      </p:sp>
      <p:sp>
        <p:nvSpPr>
          <p:cNvPr id="84" name="Google Shape;84;p1"/>
          <p:cNvSpPr txBox="1"/>
          <p:nvPr>
            <p:ph idx="1" type="subTitle"/>
          </p:nvPr>
        </p:nvSpPr>
        <p:spPr>
          <a:xfrm>
            <a:off x="414000" y="4313250"/>
            <a:ext cx="8370000" cy="1655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2800"/>
              <a:buNone/>
            </a:pPr>
            <a:r>
              <a:rPr lang="en-US"/>
              <a:t>Thành viên trong nhóm: </a:t>
            </a:r>
            <a:r>
              <a:rPr lang="en-US"/>
              <a:t>Nguyễn Bá Quân 20173315</a:t>
            </a:r>
            <a:endParaRPr/>
          </a:p>
          <a:p>
            <a:pPr indent="457200" lvl="0" marL="2743200" rtl="0" algn="ctr">
              <a:lnSpc>
                <a:spcPct val="90000"/>
              </a:lnSpc>
              <a:spcBef>
                <a:spcPts val="0"/>
              </a:spcBef>
              <a:spcAft>
                <a:spcPts val="0"/>
              </a:spcAft>
              <a:buClr>
                <a:schemeClr val="lt1"/>
              </a:buClr>
              <a:buSzPts val="2800"/>
              <a:buNone/>
            </a:pPr>
            <a:r>
              <a:rPr lang="en-US"/>
              <a:t>     Phạm Thế Tài       20173351</a:t>
            </a:r>
            <a:endParaRPr/>
          </a:p>
          <a:p>
            <a:pPr indent="457200" lvl="0" marL="3200400" rtl="0" algn="l">
              <a:lnSpc>
                <a:spcPct val="90000"/>
              </a:lnSpc>
              <a:spcBef>
                <a:spcPts val="0"/>
              </a:spcBef>
              <a:spcAft>
                <a:spcPts val="0"/>
              </a:spcAft>
              <a:buClr>
                <a:schemeClr val="lt1"/>
              </a:buClr>
              <a:buSzPts val="2800"/>
              <a:buNone/>
            </a:pPr>
            <a:r>
              <a:rPr lang="en-US"/>
              <a:t>   Vũ Văn Quân        20173313</a:t>
            </a:r>
            <a:endParaRPr/>
          </a:p>
          <a:p>
            <a:pPr indent="457200" lvl="0" marL="3200400" rtl="0" algn="l">
              <a:lnSpc>
                <a:spcPct val="90000"/>
              </a:lnSpc>
              <a:spcBef>
                <a:spcPts val="0"/>
              </a:spcBef>
              <a:spcAft>
                <a:spcPts val="0"/>
              </a:spcAft>
              <a:buClr>
                <a:schemeClr val="lt1"/>
              </a:buClr>
              <a:buSzPts val="2800"/>
              <a:buFont typeface="Arial"/>
              <a:buNone/>
            </a:pPr>
            <a:r>
              <a:rPr lang="en-US"/>
              <a:t>   Lê Xuân Quang    20173330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def1dc4125_15_26"/>
          <p:cNvSpPr txBox="1"/>
          <p:nvPr>
            <p:ph type="title"/>
          </p:nvPr>
        </p:nvSpPr>
        <p:spPr>
          <a:xfrm>
            <a:off x="488950" y="-87315"/>
            <a:ext cx="80265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Coupling và Cohesion</a:t>
            </a:r>
            <a:endParaRPr/>
          </a:p>
        </p:txBody>
      </p:sp>
      <p:sp>
        <p:nvSpPr>
          <p:cNvPr id="144" name="Google Shape;144;gdef1dc4125_15_26"/>
          <p:cNvSpPr txBox="1"/>
          <p:nvPr>
            <p:ph idx="1" type="body"/>
          </p:nvPr>
        </p:nvSpPr>
        <p:spPr>
          <a:xfrm>
            <a:off x="488950" y="1346200"/>
            <a:ext cx="8026500" cy="4902300"/>
          </a:xfrm>
          <a:prstGeom prst="rect">
            <a:avLst/>
          </a:prstGeom>
        </p:spPr>
        <p:txBody>
          <a:bodyPr anchorCtr="0" anchor="t" bIns="45700" lIns="91425" spcFirstLastPara="1" rIns="91425" wrap="square" tIns="45700">
            <a:normAutofit lnSpcReduction="10000"/>
          </a:bodyPr>
          <a:lstStyle/>
          <a:p>
            <a:pPr indent="-342900" lvl="0" marL="457200" rtl="0" algn="l">
              <a:spcBef>
                <a:spcPts val="750"/>
              </a:spcBef>
              <a:spcAft>
                <a:spcPts val="0"/>
              </a:spcAft>
              <a:buSzPts val="1800"/>
              <a:buChar char="●"/>
            </a:pPr>
            <a:r>
              <a:rPr lang="en-US"/>
              <a:t>Tr</a:t>
            </a:r>
            <a:r>
              <a:rPr lang="en-US"/>
              <a:t>ong phương thức setDeliveryInfo các dòng lệnh không có sự liên kết mà chỉ dùng chung data =&gt; comunication cohesion</a:t>
            </a:r>
            <a:endParaRPr/>
          </a:p>
          <a:p>
            <a:pPr indent="0" lvl="0" marL="0" rtl="0" algn="l">
              <a:spcBef>
                <a:spcPts val="750"/>
              </a:spcBef>
              <a:spcAft>
                <a:spcPts val="0"/>
              </a:spcAft>
              <a:buNone/>
            </a:pPr>
            <a:r>
              <a:t/>
            </a:r>
            <a:endParaRPr/>
          </a:p>
          <a:p>
            <a:pPr indent="0" lvl="0" marL="457200" rtl="0" algn="l">
              <a:lnSpc>
                <a:spcPct val="135714"/>
              </a:lnSpc>
              <a:spcBef>
                <a:spcPts val="0"/>
              </a:spcBef>
              <a:spcAft>
                <a:spcPts val="0"/>
              </a:spcAft>
              <a:buNone/>
            </a:pPr>
            <a:r>
              <a:rPr lang="en-US" sz="1800">
                <a:solidFill>
                  <a:srgbClr val="3F3F3F"/>
                </a:solidFill>
                <a:highlight>
                  <a:schemeClr val="lt1"/>
                </a:highlight>
                <a:latin typeface="Cambria"/>
                <a:ea typeface="Cambria"/>
                <a:cs typeface="Cambria"/>
                <a:sym typeface="Cambria"/>
              </a:rPr>
              <a:t>   public void setDeliveryInfo(DeliveryInfo deliveryInfo) {</a:t>
            </a:r>
            <a:endParaRPr sz="1800">
              <a:solidFill>
                <a:srgbClr val="3F3F3F"/>
              </a:solidFill>
              <a:highlight>
                <a:schemeClr val="lt1"/>
              </a:highlight>
              <a:latin typeface="Cambria"/>
              <a:ea typeface="Cambria"/>
              <a:cs typeface="Cambria"/>
              <a:sym typeface="Cambria"/>
            </a:endParaRPr>
          </a:p>
          <a:p>
            <a:pPr indent="0" lvl="0" marL="457200" rtl="0" algn="l">
              <a:lnSpc>
                <a:spcPct val="135714"/>
              </a:lnSpc>
              <a:spcBef>
                <a:spcPts val="0"/>
              </a:spcBef>
              <a:spcAft>
                <a:spcPts val="0"/>
              </a:spcAft>
              <a:buNone/>
            </a:pPr>
            <a:r>
              <a:rPr lang="en-US" sz="1800">
                <a:solidFill>
                  <a:srgbClr val="3F3F3F"/>
                </a:solidFill>
                <a:highlight>
                  <a:schemeClr val="lt1"/>
                </a:highlight>
                <a:latin typeface="Cambria"/>
                <a:ea typeface="Cambria"/>
                <a:cs typeface="Cambria"/>
                <a:sym typeface="Cambria"/>
              </a:rPr>
              <a:t>       this.deliveryInfo = deliveryInfo;</a:t>
            </a:r>
            <a:endParaRPr sz="1800">
              <a:solidFill>
                <a:srgbClr val="3F3F3F"/>
              </a:solidFill>
              <a:highlight>
                <a:schemeClr val="lt1"/>
              </a:highlight>
              <a:latin typeface="Cambria"/>
              <a:ea typeface="Cambria"/>
              <a:cs typeface="Cambria"/>
              <a:sym typeface="Cambria"/>
            </a:endParaRPr>
          </a:p>
          <a:p>
            <a:pPr indent="0" lvl="0" marL="457200" rtl="0" algn="l">
              <a:lnSpc>
                <a:spcPct val="135714"/>
              </a:lnSpc>
              <a:spcBef>
                <a:spcPts val="0"/>
              </a:spcBef>
              <a:spcAft>
                <a:spcPts val="0"/>
              </a:spcAft>
              <a:buNone/>
            </a:pPr>
            <a:r>
              <a:rPr lang="en-US" sz="1800">
                <a:solidFill>
                  <a:srgbClr val="3F3F3F"/>
                </a:solidFill>
                <a:highlight>
                  <a:schemeClr val="lt1"/>
                </a:highlight>
                <a:latin typeface="Cambria"/>
                <a:ea typeface="Cambria"/>
                <a:cs typeface="Cambria"/>
                <a:sym typeface="Cambria"/>
              </a:rPr>
              <a:t>       this.shippingFees = deliveryInfo.calculateShippingFee(this);</a:t>
            </a:r>
            <a:endParaRPr sz="1800">
              <a:solidFill>
                <a:srgbClr val="3F3F3F"/>
              </a:solidFill>
              <a:highlight>
                <a:schemeClr val="lt1"/>
              </a:highlight>
              <a:latin typeface="Cambria"/>
              <a:ea typeface="Cambria"/>
              <a:cs typeface="Cambria"/>
              <a:sym typeface="Cambria"/>
            </a:endParaRPr>
          </a:p>
          <a:p>
            <a:pPr indent="0" lvl="0" marL="457200" rtl="0" algn="l">
              <a:lnSpc>
                <a:spcPct val="135714"/>
              </a:lnSpc>
              <a:spcBef>
                <a:spcPts val="0"/>
              </a:spcBef>
              <a:spcAft>
                <a:spcPts val="0"/>
              </a:spcAft>
              <a:buNone/>
            </a:pPr>
            <a:r>
              <a:rPr lang="en-US" sz="1800">
                <a:solidFill>
                  <a:srgbClr val="3F3F3F"/>
                </a:solidFill>
                <a:highlight>
                  <a:schemeClr val="lt1"/>
                </a:highlight>
                <a:latin typeface="Cambria"/>
                <a:ea typeface="Cambria"/>
                <a:cs typeface="Cambria"/>
                <a:sym typeface="Cambria"/>
              </a:rPr>
              <a:t>   }</a:t>
            </a:r>
            <a:endParaRPr sz="1800">
              <a:solidFill>
                <a:srgbClr val="3F3F3F"/>
              </a:solidFill>
              <a:highlight>
                <a:schemeClr val="lt1"/>
              </a:highlight>
              <a:latin typeface="Cambria"/>
              <a:ea typeface="Cambria"/>
              <a:cs typeface="Cambria"/>
              <a:sym typeface="Cambria"/>
            </a:endParaRPr>
          </a:p>
          <a:p>
            <a:pPr indent="-342900" lvl="0" marL="457200" rtl="0" algn="l">
              <a:spcBef>
                <a:spcPts val="750"/>
              </a:spcBef>
              <a:spcAft>
                <a:spcPts val="0"/>
              </a:spcAft>
              <a:buSzPts val="1800"/>
              <a:buChar char="●"/>
            </a:pPr>
            <a:r>
              <a:rPr lang="en-US"/>
              <a:t>Trong class PopupScreen vi phạm logical cohesion vì có hai phương thức success và error chỉ cùng thực hiện một loại công việc là đưa ra thông báo </a:t>
            </a:r>
            <a:endParaRPr/>
          </a:p>
          <a:p>
            <a:pPr indent="0" lvl="0" marL="457200" rtl="0" algn="l">
              <a:spcBef>
                <a:spcPts val="750"/>
              </a:spcBef>
              <a:spcAft>
                <a:spcPts val="0"/>
              </a:spcAft>
              <a:buNone/>
            </a:pPr>
            <a:r>
              <a:t/>
            </a:r>
            <a:endParaRPr/>
          </a:p>
          <a:p>
            <a:pPr indent="-342900" lvl="0" marL="457200" rtl="0" algn="l">
              <a:spcBef>
                <a:spcPts val="750"/>
              </a:spcBef>
              <a:spcAft>
                <a:spcPts val="0"/>
              </a:spcAft>
              <a:buSzPts val="1800"/>
              <a:buChar char="●"/>
            </a:pPr>
            <a:r>
              <a:rPr lang="en-US"/>
              <a:t>Trong class AuthenticateController có phương thức logout được gom vào trong class để tuân theo tuần tự thực thi login -&gt; logout </a:t>
            </a:r>
            <a:endParaRPr/>
          </a:p>
          <a:p>
            <a:pPr indent="0" lvl="0" marL="457200" rtl="0" algn="l">
              <a:spcBef>
                <a:spcPts val="750"/>
              </a:spcBef>
              <a:spcAft>
                <a:spcPts val="0"/>
              </a:spcAft>
              <a:buNone/>
            </a:pPr>
            <a:r>
              <a:rPr lang="en-US"/>
              <a:t>=&gt; procedural cohesion</a:t>
            </a:r>
            <a:endParaRPr/>
          </a:p>
          <a:p>
            <a:pPr indent="0" lvl="0" marL="457200" rtl="0" algn="l">
              <a:spcBef>
                <a:spcPts val="75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def1dc4125_14_30"/>
          <p:cNvSpPr txBox="1"/>
          <p:nvPr>
            <p:ph type="title"/>
          </p:nvPr>
        </p:nvSpPr>
        <p:spPr>
          <a:xfrm>
            <a:off x="488950" y="-87315"/>
            <a:ext cx="8026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alibri"/>
              <a:buNone/>
            </a:pPr>
            <a:r>
              <a:rPr lang="en-US"/>
              <a:t>SOLID</a:t>
            </a:r>
            <a:endParaRPr/>
          </a:p>
        </p:txBody>
      </p:sp>
      <p:sp>
        <p:nvSpPr>
          <p:cNvPr id="150" name="Google Shape;150;gdef1dc4125_14_30"/>
          <p:cNvSpPr txBox="1"/>
          <p:nvPr>
            <p:ph idx="1" type="body"/>
          </p:nvPr>
        </p:nvSpPr>
        <p:spPr>
          <a:xfrm>
            <a:off x="488950" y="1346200"/>
            <a:ext cx="8026500" cy="4902300"/>
          </a:xfrm>
          <a:prstGeom prst="rect">
            <a:avLst/>
          </a:prstGeom>
          <a:noFill/>
          <a:ln>
            <a:noFill/>
          </a:ln>
        </p:spPr>
        <p:txBody>
          <a:bodyPr anchorCtr="0" anchor="t" bIns="45700" lIns="91425" spcFirstLastPara="1" rIns="91425" wrap="square" tIns="45700">
            <a:normAutofit/>
          </a:bodyPr>
          <a:lstStyle/>
          <a:p>
            <a:pPr indent="-393700" lvl="0" marL="457200" rtl="0" algn="l">
              <a:lnSpc>
                <a:spcPct val="90000"/>
              </a:lnSpc>
              <a:spcBef>
                <a:spcPts val="0"/>
              </a:spcBef>
              <a:spcAft>
                <a:spcPts val="0"/>
              </a:spcAft>
              <a:buSzPts val="2600"/>
              <a:buChar char="●"/>
            </a:pPr>
            <a:r>
              <a:rPr lang="en-US" sz="2600"/>
              <a:t>Thiết kế mã nguồn hiện tại còn tồn tại một số chỗ chưa tuân theo các nguyên lý SOLID</a:t>
            </a:r>
            <a:endParaRPr sz="2600"/>
          </a:p>
          <a:p>
            <a:pPr indent="0" lvl="0" marL="457200" rtl="0" algn="l">
              <a:lnSpc>
                <a:spcPct val="90000"/>
              </a:lnSpc>
              <a:spcBef>
                <a:spcPts val="0"/>
              </a:spcBef>
              <a:spcAft>
                <a:spcPts val="0"/>
              </a:spcAft>
              <a:buNone/>
            </a:pPr>
            <a:r>
              <a:t/>
            </a:r>
            <a:endParaRPr sz="2600"/>
          </a:p>
          <a:p>
            <a:pPr indent="-393700" lvl="0" marL="457200" rtl="0" algn="l">
              <a:lnSpc>
                <a:spcPct val="90000"/>
              </a:lnSpc>
              <a:spcBef>
                <a:spcPts val="0"/>
              </a:spcBef>
              <a:spcAft>
                <a:spcPts val="0"/>
              </a:spcAft>
              <a:buSzPts val="2600"/>
              <a:buChar char="●"/>
            </a:pPr>
            <a:r>
              <a:rPr lang="en-US" sz="2600"/>
              <a:t>Khi phải chỉnh sửa mã nguồn theo các yêu cầu phát sinh sẽ xảy ra vi phạm SOLID ở một vài class</a:t>
            </a:r>
            <a:endParaRPr sz="2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
          <p:cNvSpPr txBox="1"/>
          <p:nvPr>
            <p:ph type="title"/>
          </p:nvPr>
        </p:nvSpPr>
        <p:spPr>
          <a:xfrm>
            <a:off x="488950" y="-87315"/>
            <a:ext cx="80264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alibri"/>
              <a:buNone/>
            </a:pPr>
            <a:r>
              <a:rPr lang="en-US"/>
              <a:t>SOLID - </a:t>
            </a:r>
            <a:r>
              <a:rPr lang="en-US"/>
              <a:t>Single Responsibility Principle</a:t>
            </a:r>
            <a:endParaRPr/>
          </a:p>
        </p:txBody>
      </p:sp>
      <p:sp>
        <p:nvSpPr>
          <p:cNvPr id="156" name="Google Shape;156;p3"/>
          <p:cNvSpPr txBox="1"/>
          <p:nvPr>
            <p:ph idx="1" type="body"/>
          </p:nvPr>
        </p:nvSpPr>
        <p:spPr>
          <a:xfrm>
            <a:off x="488950" y="1346200"/>
            <a:ext cx="8026400" cy="4902199"/>
          </a:xfrm>
          <a:prstGeom prst="rect">
            <a:avLst/>
          </a:prstGeom>
          <a:noFill/>
          <a:ln>
            <a:noFill/>
          </a:ln>
        </p:spPr>
        <p:txBody>
          <a:bodyPr anchorCtr="0" anchor="t" bIns="45700" lIns="91425" spcFirstLastPara="1" rIns="91425" wrap="square" tIns="45700">
            <a:normAutofit/>
          </a:bodyPr>
          <a:lstStyle/>
          <a:p>
            <a:pPr indent="-393700" lvl="0" marL="457200" rtl="0" algn="l">
              <a:lnSpc>
                <a:spcPct val="90000"/>
              </a:lnSpc>
              <a:spcBef>
                <a:spcPts val="0"/>
              </a:spcBef>
              <a:spcAft>
                <a:spcPts val="0"/>
              </a:spcAft>
              <a:buSzPts val="2600"/>
              <a:buChar char="●"/>
            </a:pPr>
            <a:r>
              <a:rPr lang="en-US" sz="2600"/>
              <a:t>Nhiệm vụ của class </a:t>
            </a:r>
            <a:r>
              <a:rPr lang="en-US" sz="2600"/>
              <a:t>AuthenticationController </a:t>
            </a:r>
            <a:r>
              <a:rPr lang="en-US" sz="2600"/>
              <a:t>là xác thực người dùng nhưng trong class lại có phương thức md5() sử dụng để mã hóa dữ liệu khiến cho class phải thực hiện nhiều hơn 1 nhiệm vụ, dẫn đến vi phạm SRP</a:t>
            </a:r>
            <a:endParaRPr sz="2600"/>
          </a:p>
          <a:p>
            <a:pPr indent="0" lvl="0" marL="457200" rtl="0" algn="l">
              <a:lnSpc>
                <a:spcPct val="90000"/>
              </a:lnSpc>
              <a:spcBef>
                <a:spcPts val="0"/>
              </a:spcBef>
              <a:spcAft>
                <a:spcPts val="0"/>
              </a:spcAft>
              <a:buNone/>
            </a:pPr>
            <a:r>
              <a:t/>
            </a:r>
            <a:endParaRPr sz="2600"/>
          </a:p>
          <a:p>
            <a:pPr indent="-393700" lvl="0" marL="457200" rtl="0" algn="l">
              <a:lnSpc>
                <a:spcPct val="90000"/>
              </a:lnSpc>
              <a:spcBef>
                <a:spcPts val="0"/>
              </a:spcBef>
              <a:spcAft>
                <a:spcPts val="0"/>
              </a:spcAft>
              <a:buSzPts val="2600"/>
              <a:buChar char="●"/>
            </a:pPr>
            <a:r>
              <a:rPr lang="en-US" sz="2600"/>
              <a:t>Giải pháp: Có thể chuyển phương thức md5() sang class Utils để controller có thể gọi đến khi cần sử dụng.</a:t>
            </a:r>
            <a:endParaRPr sz="2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def1dc4125_14_0"/>
          <p:cNvSpPr txBox="1"/>
          <p:nvPr>
            <p:ph type="title"/>
          </p:nvPr>
        </p:nvSpPr>
        <p:spPr>
          <a:xfrm>
            <a:off x="488950" y="-87315"/>
            <a:ext cx="8026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alibri"/>
              <a:buNone/>
            </a:pPr>
            <a:r>
              <a:rPr lang="en-US"/>
              <a:t>SOLID - Single Responsibility Principle (2)</a:t>
            </a:r>
            <a:endParaRPr/>
          </a:p>
        </p:txBody>
      </p:sp>
      <p:sp>
        <p:nvSpPr>
          <p:cNvPr id="162" name="Google Shape;162;gdef1dc4125_14_0"/>
          <p:cNvSpPr txBox="1"/>
          <p:nvPr>
            <p:ph idx="1" type="body"/>
          </p:nvPr>
        </p:nvSpPr>
        <p:spPr>
          <a:xfrm>
            <a:off x="488950" y="1346200"/>
            <a:ext cx="8026500" cy="4902300"/>
          </a:xfrm>
          <a:prstGeom prst="rect">
            <a:avLst/>
          </a:prstGeom>
          <a:noFill/>
          <a:ln>
            <a:noFill/>
          </a:ln>
        </p:spPr>
        <p:txBody>
          <a:bodyPr anchorCtr="0" anchor="t" bIns="45700" lIns="91425" spcFirstLastPara="1" rIns="91425" wrap="square" tIns="45700">
            <a:normAutofit/>
          </a:bodyPr>
          <a:lstStyle/>
          <a:p>
            <a:pPr indent="-393700" lvl="0" marL="457200" rtl="0" algn="l">
              <a:lnSpc>
                <a:spcPct val="90000"/>
              </a:lnSpc>
              <a:spcBef>
                <a:spcPts val="0"/>
              </a:spcBef>
              <a:spcAft>
                <a:spcPts val="0"/>
              </a:spcAft>
              <a:buSzPts val="2600"/>
              <a:buChar char="●"/>
            </a:pPr>
            <a:r>
              <a:rPr lang="en-US" sz="2600"/>
              <a:t>Class PlaceOrderController phải thực hiện nhiều hơn 1 nhiệm vụ, vừa phải điều khiển luồng dữ liệu như tạo đơn hàng, vừa phải validate dữ liệu.</a:t>
            </a:r>
            <a:endParaRPr sz="2600"/>
          </a:p>
          <a:p>
            <a:pPr indent="0" lvl="0" marL="457200" rtl="0" algn="l">
              <a:lnSpc>
                <a:spcPct val="90000"/>
              </a:lnSpc>
              <a:spcBef>
                <a:spcPts val="0"/>
              </a:spcBef>
              <a:spcAft>
                <a:spcPts val="0"/>
              </a:spcAft>
              <a:buNone/>
            </a:pPr>
            <a:r>
              <a:t/>
            </a:r>
            <a:endParaRPr sz="2600"/>
          </a:p>
          <a:p>
            <a:pPr indent="-393700" lvl="0" marL="457200" rtl="0" algn="l">
              <a:lnSpc>
                <a:spcPct val="90000"/>
              </a:lnSpc>
              <a:spcBef>
                <a:spcPts val="0"/>
              </a:spcBef>
              <a:spcAft>
                <a:spcPts val="0"/>
              </a:spcAft>
              <a:buSzPts val="2600"/>
              <a:buChar char="●"/>
            </a:pPr>
            <a:r>
              <a:rPr lang="en-US" sz="2600"/>
              <a:t>Giải pháp: Có thể chuyển các phương thức sử dụng để validate dữ liệu như validateDeliveryInfo(), validatePhoneNumber(), validateName(), validateAddress() sang 1 class OrderDataValidate riêng để controller có thể gọi đến khi cần sử dụng.</a:t>
            </a:r>
            <a:endParaRPr sz="2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def1dc4125_14_16"/>
          <p:cNvSpPr txBox="1"/>
          <p:nvPr>
            <p:ph type="title"/>
          </p:nvPr>
        </p:nvSpPr>
        <p:spPr>
          <a:xfrm>
            <a:off x="488950" y="-87315"/>
            <a:ext cx="8026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alibri"/>
              <a:buNone/>
            </a:pPr>
            <a:r>
              <a:rPr lang="en-US"/>
              <a:t>SOLID - Single Responsibility Principle (3)</a:t>
            </a:r>
            <a:endParaRPr/>
          </a:p>
        </p:txBody>
      </p:sp>
      <p:sp>
        <p:nvSpPr>
          <p:cNvPr id="168" name="Google Shape;168;gdef1dc4125_14_16"/>
          <p:cNvSpPr txBox="1"/>
          <p:nvPr>
            <p:ph idx="1" type="body"/>
          </p:nvPr>
        </p:nvSpPr>
        <p:spPr>
          <a:xfrm>
            <a:off x="488950" y="1346200"/>
            <a:ext cx="8026500" cy="4902300"/>
          </a:xfrm>
          <a:prstGeom prst="rect">
            <a:avLst/>
          </a:prstGeom>
          <a:noFill/>
          <a:ln>
            <a:noFill/>
          </a:ln>
        </p:spPr>
        <p:txBody>
          <a:bodyPr anchorCtr="0" anchor="t" bIns="45700" lIns="91425" spcFirstLastPara="1" rIns="91425" wrap="square" tIns="45700">
            <a:normAutofit/>
          </a:bodyPr>
          <a:lstStyle/>
          <a:p>
            <a:pPr indent="-393700" lvl="0" marL="457200" rtl="0" algn="l">
              <a:lnSpc>
                <a:spcPct val="90000"/>
              </a:lnSpc>
              <a:spcBef>
                <a:spcPts val="0"/>
              </a:spcBef>
              <a:spcAft>
                <a:spcPts val="0"/>
              </a:spcAft>
              <a:buSzPts val="2600"/>
              <a:buChar char="●"/>
            </a:pPr>
            <a:r>
              <a:rPr lang="en-US" sz="2600"/>
              <a:t>Class </a:t>
            </a:r>
            <a:r>
              <a:rPr lang="en-US" sz="2600"/>
              <a:t>PaymentController </a:t>
            </a:r>
            <a:r>
              <a:rPr lang="en-US" sz="2600"/>
              <a:t>phải thực hiện nhiều hơn 1 nhiệm vụ, vừa phải thực hiện thanh toán đơn hàng, vừa phải validate dữ liệu.</a:t>
            </a:r>
            <a:endParaRPr sz="2600"/>
          </a:p>
          <a:p>
            <a:pPr indent="0" lvl="0" marL="457200" rtl="0" algn="l">
              <a:lnSpc>
                <a:spcPct val="90000"/>
              </a:lnSpc>
              <a:spcBef>
                <a:spcPts val="0"/>
              </a:spcBef>
              <a:spcAft>
                <a:spcPts val="0"/>
              </a:spcAft>
              <a:buNone/>
            </a:pPr>
            <a:r>
              <a:t/>
            </a:r>
            <a:endParaRPr sz="2600"/>
          </a:p>
          <a:p>
            <a:pPr indent="-393700" lvl="0" marL="457200" rtl="0" algn="l">
              <a:lnSpc>
                <a:spcPct val="90000"/>
              </a:lnSpc>
              <a:spcBef>
                <a:spcPts val="0"/>
              </a:spcBef>
              <a:spcAft>
                <a:spcPts val="0"/>
              </a:spcAft>
              <a:buSzPts val="2600"/>
              <a:buChar char="●"/>
            </a:pPr>
            <a:r>
              <a:rPr lang="en-US" sz="2600"/>
              <a:t>Giải pháp: Có thể chuyển phương thức sử dụng để validate dữ liệu </a:t>
            </a:r>
            <a:r>
              <a:rPr lang="en-US" sz="2600"/>
              <a:t>getExpirationDate()</a:t>
            </a:r>
            <a:r>
              <a:rPr lang="en-US" sz="2600"/>
              <a:t> sang 1 class Utils riêng để controller có thể gọi đến khi cần sử dụng.</a:t>
            </a:r>
            <a:endParaRPr sz="2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def1dc4125_14_24"/>
          <p:cNvSpPr txBox="1"/>
          <p:nvPr>
            <p:ph type="title"/>
          </p:nvPr>
        </p:nvSpPr>
        <p:spPr>
          <a:xfrm>
            <a:off x="488950" y="-87315"/>
            <a:ext cx="8026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alibri"/>
              <a:buNone/>
            </a:pPr>
            <a:r>
              <a:rPr lang="en-US"/>
              <a:t>SOLID - </a:t>
            </a:r>
            <a:r>
              <a:rPr lang="en-US"/>
              <a:t>Open-Close Principle</a:t>
            </a:r>
            <a:endParaRPr/>
          </a:p>
        </p:txBody>
      </p:sp>
      <p:sp>
        <p:nvSpPr>
          <p:cNvPr id="174" name="Google Shape;174;gdef1dc4125_14_24"/>
          <p:cNvSpPr txBox="1"/>
          <p:nvPr>
            <p:ph idx="1" type="body"/>
          </p:nvPr>
        </p:nvSpPr>
        <p:spPr>
          <a:xfrm>
            <a:off x="488950" y="1346200"/>
            <a:ext cx="8026500" cy="4902300"/>
          </a:xfrm>
          <a:prstGeom prst="rect">
            <a:avLst/>
          </a:prstGeom>
          <a:noFill/>
          <a:ln>
            <a:noFill/>
          </a:ln>
        </p:spPr>
        <p:txBody>
          <a:bodyPr anchorCtr="0" anchor="t" bIns="45700" lIns="91425" spcFirstLastPara="1" rIns="91425" wrap="square" tIns="45700">
            <a:normAutofit/>
          </a:bodyPr>
          <a:lstStyle/>
          <a:p>
            <a:pPr indent="-393700" lvl="0" marL="457200" rtl="0" algn="l">
              <a:lnSpc>
                <a:spcPct val="90000"/>
              </a:lnSpc>
              <a:spcBef>
                <a:spcPts val="0"/>
              </a:spcBef>
              <a:spcAft>
                <a:spcPts val="0"/>
              </a:spcAft>
              <a:buSzPts val="2600"/>
              <a:buChar char="●"/>
            </a:pPr>
            <a:r>
              <a:rPr lang="en-US" sz="2600"/>
              <a:t>Phương thức createInvoice() trong class PlaceOrderController truyền vào tham số là 1 class cụ thể Order, khi có nhu cầu thêm loại đơn hàng mới trong tương lai sẽ phải thay đổi trực tiếp code tại đây, gây vi phạm nguyên lý OCP</a:t>
            </a:r>
            <a:endParaRPr sz="2600"/>
          </a:p>
          <a:p>
            <a:pPr indent="0" lvl="0" marL="457200" rtl="0" algn="l">
              <a:lnSpc>
                <a:spcPct val="90000"/>
              </a:lnSpc>
              <a:spcBef>
                <a:spcPts val="0"/>
              </a:spcBef>
              <a:spcAft>
                <a:spcPts val="0"/>
              </a:spcAft>
              <a:buNone/>
            </a:pPr>
            <a:r>
              <a:t/>
            </a:r>
            <a:endParaRPr sz="2600"/>
          </a:p>
          <a:p>
            <a:pPr indent="-393700" lvl="0" marL="457200" rtl="0" algn="l">
              <a:lnSpc>
                <a:spcPct val="90000"/>
              </a:lnSpc>
              <a:spcBef>
                <a:spcPts val="0"/>
              </a:spcBef>
              <a:spcAft>
                <a:spcPts val="0"/>
              </a:spcAft>
              <a:buSzPts val="2600"/>
              <a:buChar char="●"/>
            </a:pPr>
            <a:r>
              <a:rPr lang="en-US" sz="2600"/>
              <a:t>Giải pháp: Có thể thay thế tham số truyền vào là 1 interface iOrder, class Order sẽ implement interface đó.</a:t>
            </a:r>
            <a:endParaRPr sz="2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def1dc4125_14_35"/>
          <p:cNvSpPr txBox="1"/>
          <p:nvPr>
            <p:ph type="title"/>
          </p:nvPr>
        </p:nvSpPr>
        <p:spPr>
          <a:xfrm>
            <a:off x="488950" y="-87315"/>
            <a:ext cx="8026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alibri"/>
              <a:buNone/>
            </a:pPr>
            <a:r>
              <a:rPr lang="en-US"/>
              <a:t>SOLID - Open-Close Principle (2)</a:t>
            </a:r>
            <a:endParaRPr/>
          </a:p>
        </p:txBody>
      </p:sp>
      <p:sp>
        <p:nvSpPr>
          <p:cNvPr id="180" name="Google Shape;180;gdef1dc4125_14_35"/>
          <p:cNvSpPr txBox="1"/>
          <p:nvPr>
            <p:ph idx="1" type="body"/>
          </p:nvPr>
        </p:nvSpPr>
        <p:spPr>
          <a:xfrm>
            <a:off x="488950" y="1346200"/>
            <a:ext cx="8026500" cy="4902300"/>
          </a:xfrm>
          <a:prstGeom prst="rect">
            <a:avLst/>
          </a:prstGeom>
          <a:noFill/>
          <a:ln>
            <a:noFill/>
          </a:ln>
        </p:spPr>
        <p:txBody>
          <a:bodyPr anchorCtr="0" anchor="t" bIns="45700" lIns="91425" spcFirstLastPara="1" rIns="91425" wrap="square" tIns="45700">
            <a:normAutofit/>
          </a:bodyPr>
          <a:lstStyle/>
          <a:p>
            <a:pPr indent="-393700" lvl="0" marL="457200" rtl="0" algn="l">
              <a:lnSpc>
                <a:spcPct val="90000"/>
              </a:lnSpc>
              <a:spcBef>
                <a:spcPts val="0"/>
              </a:spcBef>
              <a:spcAft>
                <a:spcPts val="0"/>
              </a:spcAft>
              <a:buSzPts val="2600"/>
              <a:buChar char="●"/>
            </a:pPr>
            <a:r>
              <a:rPr lang="en-US" sz="2600"/>
              <a:t>Phương thức caculateShippingFee() trong class DeliveryInfo phụ thuộc trực tiếp vào class DistanceCalculator, khi cần thay đổi thư viện tính khoảng cách trong tương lai sẽ phải thay đổi mã nguồn ở đây, gây vi phạm nguyên lý OCP</a:t>
            </a:r>
            <a:endParaRPr sz="2600"/>
          </a:p>
          <a:p>
            <a:pPr indent="0" lvl="0" marL="457200" rtl="0" algn="l">
              <a:lnSpc>
                <a:spcPct val="90000"/>
              </a:lnSpc>
              <a:spcBef>
                <a:spcPts val="0"/>
              </a:spcBef>
              <a:spcAft>
                <a:spcPts val="0"/>
              </a:spcAft>
              <a:buNone/>
            </a:pPr>
            <a:r>
              <a:t/>
            </a:r>
            <a:endParaRPr sz="2600"/>
          </a:p>
          <a:p>
            <a:pPr indent="-393700" lvl="0" marL="457200" rtl="0" algn="l">
              <a:lnSpc>
                <a:spcPct val="90000"/>
              </a:lnSpc>
              <a:spcBef>
                <a:spcPts val="0"/>
              </a:spcBef>
              <a:spcAft>
                <a:spcPts val="0"/>
              </a:spcAft>
              <a:buSzPts val="2600"/>
              <a:buChar char="●"/>
            </a:pPr>
            <a:r>
              <a:rPr lang="en-US" sz="2600"/>
              <a:t>Giải pháp: Có thể thực hiện mẫu thiết kế Adapter để thư viện mới cần sử dụng trong tương lai có thể tương thích với hệ thống hiện tại</a:t>
            </a:r>
            <a:endParaRPr sz="2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def1dc4125_14_42"/>
          <p:cNvSpPr txBox="1"/>
          <p:nvPr>
            <p:ph type="title"/>
          </p:nvPr>
        </p:nvSpPr>
        <p:spPr>
          <a:xfrm>
            <a:off x="488950" y="-87315"/>
            <a:ext cx="8026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alibri"/>
              <a:buNone/>
            </a:pPr>
            <a:r>
              <a:rPr lang="en-US"/>
              <a:t>SOLID - Open-Close Principle (3)</a:t>
            </a:r>
            <a:endParaRPr/>
          </a:p>
        </p:txBody>
      </p:sp>
      <p:sp>
        <p:nvSpPr>
          <p:cNvPr id="186" name="Google Shape;186;gdef1dc4125_14_42"/>
          <p:cNvSpPr txBox="1"/>
          <p:nvPr>
            <p:ph idx="1" type="body"/>
          </p:nvPr>
        </p:nvSpPr>
        <p:spPr>
          <a:xfrm>
            <a:off x="488950" y="1346200"/>
            <a:ext cx="8026500" cy="4902300"/>
          </a:xfrm>
          <a:prstGeom prst="rect">
            <a:avLst/>
          </a:prstGeom>
          <a:noFill/>
          <a:ln>
            <a:noFill/>
          </a:ln>
        </p:spPr>
        <p:txBody>
          <a:bodyPr anchorCtr="0" anchor="t" bIns="45700" lIns="91425" spcFirstLastPara="1" rIns="91425" wrap="square" tIns="45700">
            <a:normAutofit/>
          </a:bodyPr>
          <a:lstStyle/>
          <a:p>
            <a:pPr indent="-393700" lvl="0" marL="457200" rtl="0" algn="l">
              <a:lnSpc>
                <a:spcPct val="90000"/>
              </a:lnSpc>
              <a:spcBef>
                <a:spcPts val="0"/>
              </a:spcBef>
              <a:spcAft>
                <a:spcPts val="0"/>
              </a:spcAft>
              <a:buSzPts val="2600"/>
              <a:buChar char="●"/>
            </a:pPr>
            <a:r>
              <a:rPr lang="en-US" sz="2600"/>
              <a:t>Phương thức </a:t>
            </a:r>
            <a:r>
              <a:rPr lang="en-US" sz="2600"/>
              <a:t>payOrder</a:t>
            </a:r>
            <a:r>
              <a:rPr lang="en-US" sz="2600"/>
              <a:t>() trong class PaymentController có tham số truyền vào là một đối tượng card cụ thể của class CreditCard, khi có sự thay đổi trong tương lai như thêm loại card mới, sẽ cần thay đổi mã nguồn trong lớp này, gây vi phạm nguyên lý OCP</a:t>
            </a:r>
            <a:endParaRPr sz="2600"/>
          </a:p>
          <a:p>
            <a:pPr indent="0" lvl="0" marL="457200" rtl="0" algn="l">
              <a:lnSpc>
                <a:spcPct val="90000"/>
              </a:lnSpc>
              <a:spcBef>
                <a:spcPts val="0"/>
              </a:spcBef>
              <a:spcAft>
                <a:spcPts val="0"/>
              </a:spcAft>
              <a:buNone/>
            </a:pPr>
            <a:r>
              <a:t/>
            </a:r>
            <a:endParaRPr sz="2600"/>
          </a:p>
          <a:p>
            <a:pPr indent="-393700" lvl="0" marL="457200" rtl="0" algn="l">
              <a:lnSpc>
                <a:spcPct val="90000"/>
              </a:lnSpc>
              <a:spcBef>
                <a:spcPts val="0"/>
              </a:spcBef>
              <a:spcAft>
                <a:spcPts val="0"/>
              </a:spcAft>
              <a:buSzPts val="2600"/>
              <a:buChar char="●"/>
            </a:pPr>
            <a:r>
              <a:rPr lang="en-US" sz="2600"/>
              <a:t>Giải pháp: Có thể thực hiện truyền vào interface iCard, class CreditCard hiện tại và các class Card mới trong tương lai có thể implement interface này.</a:t>
            </a:r>
            <a:endParaRPr sz="2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def1dc4125_12_0"/>
          <p:cNvSpPr txBox="1"/>
          <p:nvPr>
            <p:ph type="title"/>
          </p:nvPr>
        </p:nvSpPr>
        <p:spPr>
          <a:xfrm>
            <a:off x="488950" y="-87315"/>
            <a:ext cx="8026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alibri"/>
              <a:buNone/>
            </a:pPr>
            <a:r>
              <a:rPr lang="en-US"/>
              <a:t>SOLID - L</a:t>
            </a:r>
            <a:r>
              <a:rPr lang="en-US"/>
              <a:t>iskov Substitution Principle</a:t>
            </a:r>
            <a:endParaRPr/>
          </a:p>
        </p:txBody>
      </p:sp>
      <p:sp>
        <p:nvSpPr>
          <p:cNvPr id="192" name="Google Shape;192;gdef1dc4125_12_0"/>
          <p:cNvSpPr txBox="1"/>
          <p:nvPr>
            <p:ph idx="1" type="body"/>
          </p:nvPr>
        </p:nvSpPr>
        <p:spPr>
          <a:xfrm>
            <a:off x="488950" y="1346200"/>
            <a:ext cx="8026500" cy="4902300"/>
          </a:xfrm>
          <a:prstGeom prst="rect">
            <a:avLst/>
          </a:prstGeom>
          <a:noFill/>
          <a:ln>
            <a:noFill/>
          </a:ln>
        </p:spPr>
        <p:txBody>
          <a:bodyPr anchorCtr="0" anchor="t" bIns="45700" lIns="91425" spcFirstLastPara="1" rIns="91425" wrap="square" tIns="45700">
            <a:normAutofit/>
          </a:bodyPr>
          <a:lstStyle/>
          <a:p>
            <a:pPr indent="-393700" lvl="0" marL="457200" rtl="0" algn="l">
              <a:lnSpc>
                <a:spcPct val="90000"/>
              </a:lnSpc>
              <a:spcBef>
                <a:spcPts val="0"/>
              </a:spcBef>
              <a:spcAft>
                <a:spcPts val="0"/>
              </a:spcAft>
              <a:buSzPts val="2600"/>
              <a:buChar char="●"/>
            </a:pPr>
            <a:r>
              <a:rPr lang="en-US" sz="2600"/>
              <a:t>Với package </a:t>
            </a:r>
            <a:r>
              <a:rPr b="1" lang="en-US" sz="2600"/>
              <a:t>controller</a:t>
            </a:r>
            <a:endParaRPr b="1" sz="2600"/>
          </a:p>
          <a:p>
            <a:pPr indent="0" lvl="0" marL="457200" rtl="0" algn="l">
              <a:lnSpc>
                <a:spcPct val="90000"/>
              </a:lnSpc>
              <a:spcBef>
                <a:spcPts val="0"/>
              </a:spcBef>
              <a:spcAft>
                <a:spcPts val="0"/>
              </a:spcAft>
              <a:buNone/>
            </a:pPr>
            <a:r>
              <a:t/>
            </a:r>
            <a:endParaRPr sz="2600"/>
          </a:p>
          <a:p>
            <a:pPr indent="0" lvl="0" marL="0" rtl="0" algn="l">
              <a:lnSpc>
                <a:spcPct val="90000"/>
              </a:lnSpc>
              <a:spcBef>
                <a:spcPts val="0"/>
              </a:spcBef>
              <a:spcAft>
                <a:spcPts val="0"/>
              </a:spcAft>
              <a:buNone/>
            </a:pPr>
            <a:r>
              <a:rPr lang="en-US" sz="2600"/>
              <a:t>  Lớp BaseController có các phương thức:</a:t>
            </a:r>
            <a:endParaRPr sz="2600"/>
          </a:p>
          <a:p>
            <a:pPr indent="0" lvl="0" marL="133350" rtl="0" algn="l">
              <a:lnSpc>
                <a:spcPct val="90000"/>
              </a:lnSpc>
              <a:spcBef>
                <a:spcPts val="0"/>
              </a:spcBef>
              <a:spcAft>
                <a:spcPts val="0"/>
              </a:spcAft>
              <a:buClr>
                <a:srgbClr val="3F3F3F"/>
              </a:buClr>
              <a:buSzPts val="2100"/>
              <a:buNone/>
            </a:pPr>
            <a:r>
              <a:rPr lang="en-US" sz="2600"/>
              <a:t>	</a:t>
            </a:r>
            <a:r>
              <a:rPr lang="en-US" sz="2600">
                <a:solidFill>
                  <a:schemeClr val="dk1"/>
                </a:solidFill>
                <a:highlight>
                  <a:srgbClr val="FFFFFF"/>
                </a:highlight>
                <a:latin typeface="Courier New"/>
                <a:ea typeface="Courier New"/>
                <a:cs typeface="Courier New"/>
                <a:sym typeface="Courier New"/>
              </a:rPr>
              <a:t>CartItem </a:t>
            </a:r>
            <a:r>
              <a:rPr lang="en-US" sz="2600">
                <a:solidFill>
                  <a:srgbClr val="00627A"/>
                </a:solidFill>
                <a:highlight>
                  <a:srgbClr val="FFFFFF"/>
                </a:highlight>
                <a:latin typeface="Courier New"/>
                <a:ea typeface="Courier New"/>
                <a:cs typeface="Courier New"/>
                <a:sym typeface="Courier New"/>
              </a:rPr>
              <a:t>checkMediaInCart</a:t>
            </a:r>
            <a:r>
              <a:rPr lang="en-US" sz="2600">
                <a:solidFill>
                  <a:srgbClr val="080808"/>
                </a:solidFill>
                <a:highlight>
                  <a:srgbClr val="FFFFFF"/>
                </a:highlight>
                <a:latin typeface="Courier New"/>
                <a:ea typeface="Courier New"/>
                <a:cs typeface="Courier New"/>
                <a:sym typeface="Courier New"/>
              </a:rPr>
              <a:t>(</a:t>
            </a:r>
            <a:r>
              <a:rPr lang="en-US" sz="2600">
                <a:solidFill>
                  <a:schemeClr val="dk1"/>
                </a:solidFill>
                <a:highlight>
                  <a:srgbClr val="FFFFFF"/>
                </a:highlight>
                <a:latin typeface="Courier New"/>
                <a:ea typeface="Courier New"/>
                <a:cs typeface="Courier New"/>
                <a:sym typeface="Courier New"/>
              </a:rPr>
              <a:t>Media </a:t>
            </a:r>
            <a:r>
              <a:rPr lang="en-US" sz="2600">
                <a:solidFill>
                  <a:srgbClr val="080808"/>
                </a:solidFill>
                <a:highlight>
                  <a:srgbClr val="FFFFFF"/>
                </a:highlight>
                <a:latin typeface="Courier New"/>
                <a:ea typeface="Courier New"/>
                <a:cs typeface="Courier New"/>
                <a:sym typeface="Courier New"/>
              </a:rPr>
              <a:t>media)</a:t>
            </a:r>
            <a:endParaRPr sz="2600">
              <a:solidFill>
                <a:srgbClr val="080808"/>
              </a:solidFill>
              <a:highlight>
                <a:srgbClr val="FFFFFF"/>
              </a:highlight>
              <a:latin typeface="Courier New"/>
              <a:ea typeface="Courier New"/>
              <a:cs typeface="Courier New"/>
              <a:sym typeface="Courier New"/>
            </a:endParaRPr>
          </a:p>
          <a:p>
            <a:pPr indent="0" lvl="0" marL="133350" rtl="0" algn="l">
              <a:lnSpc>
                <a:spcPct val="90000"/>
              </a:lnSpc>
              <a:spcBef>
                <a:spcPts val="0"/>
              </a:spcBef>
              <a:spcAft>
                <a:spcPts val="0"/>
              </a:spcAft>
              <a:buClr>
                <a:srgbClr val="3F3F3F"/>
              </a:buClr>
              <a:buSzPts val="2100"/>
              <a:buNone/>
            </a:pPr>
            <a:r>
              <a:rPr lang="en-US" sz="2600"/>
              <a:t>	</a:t>
            </a:r>
            <a:r>
              <a:rPr lang="en-US" sz="2600">
                <a:solidFill>
                  <a:schemeClr val="dk1"/>
                </a:solidFill>
                <a:highlight>
                  <a:srgbClr val="FFFFFF"/>
                </a:highlight>
                <a:latin typeface="Courier New"/>
                <a:ea typeface="Courier New"/>
                <a:cs typeface="Courier New"/>
                <a:sym typeface="Courier New"/>
              </a:rPr>
              <a:t>List </a:t>
            </a:r>
            <a:r>
              <a:rPr lang="en-US" sz="2600">
                <a:solidFill>
                  <a:srgbClr val="00627A"/>
                </a:solidFill>
                <a:highlight>
                  <a:srgbClr val="FFFFFF"/>
                </a:highlight>
                <a:latin typeface="Courier New"/>
                <a:ea typeface="Courier New"/>
                <a:cs typeface="Courier New"/>
                <a:sym typeface="Courier New"/>
              </a:rPr>
              <a:t>getListCartMedia</a:t>
            </a:r>
            <a:r>
              <a:rPr lang="en-US" sz="2600">
                <a:solidFill>
                  <a:srgbClr val="080808"/>
                </a:solidFill>
                <a:highlight>
                  <a:srgbClr val="FFFFFF"/>
                </a:highlight>
                <a:latin typeface="Courier New"/>
                <a:ea typeface="Courier New"/>
                <a:cs typeface="Courier New"/>
                <a:sym typeface="Courier New"/>
              </a:rPr>
              <a:t>()</a:t>
            </a:r>
            <a:endParaRPr sz="2600">
              <a:solidFill>
                <a:srgbClr val="080808"/>
              </a:solidFill>
              <a:highlight>
                <a:srgbClr val="FFFFFF"/>
              </a:highlight>
              <a:latin typeface="Courier New"/>
              <a:ea typeface="Courier New"/>
              <a:cs typeface="Courier New"/>
              <a:sym typeface="Courier New"/>
            </a:endParaRPr>
          </a:p>
          <a:p>
            <a:pPr indent="0" lvl="0" marL="133350" rtl="0" algn="l">
              <a:lnSpc>
                <a:spcPct val="90000"/>
              </a:lnSpc>
              <a:spcBef>
                <a:spcPts val="0"/>
              </a:spcBef>
              <a:spcAft>
                <a:spcPts val="0"/>
              </a:spcAft>
              <a:buClr>
                <a:srgbClr val="3F3F3F"/>
              </a:buClr>
              <a:buSzPts val="2100"/>
              <a:buNone/>
            </a:pPr>
            <a:r>
              <a:t/>
            </a:r>
            <a:endParaRPr sz="2600"/>
          </a:p>
          <a:p>
            <a:pPr indent="0" lvl="0" marL="133350" rtl="0" algn="l">
              <a:lnSpc>
                <a:spcPct val="90000"/>
              </a:lnSpc>
              <a:spcBef>
                <a:spcPts val="0"/>
              </a:spcBef>
              <a:spcAft>
                <a:spcPts val="0"/>
              </a:spcAft>
              <a:buClr>
                <a:srgbClr val="3F3F3F"/>
              </a:buClr>
              <a:buSzPts val="2100"/>
              <a:buNone/>
            </a:pPr>
            <a:r>
              <a:rPr lang="en-US" sz="2600"/>
              <a:t>Trong class AuthenticationController, PaymentController là các lớp hoàn toàn không sử dụng đến các phương thức trên vì thế việc kế thừa này đã vi phạm LSP.</a:t>
            </a:r>
            <a:endParaRPr sz="26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def1dc4125_12_15"/>
          <p:cNvSpPr txBox="1"/>
          <p:nvPr>
            <p:ph type="title"/>
          </p:nvPr>
        </p:nvSpPr>
        <p:spPr>
          <a:xfrm>
            <a:off x="488950" y="-87315"/>
            <a:ext cx="8026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alibri"/>
              <a:buNone/>
            </a:pPr>
            <a:r>
              <a:rPr lang="en-US"/>
              <a:t>SOLID - Liskov Substitution Principle (2)</a:t>
            </a:r>
            <a:endParaRPr/>
          </a:p>
        </p:txBody>
      </p:sp>
      <p:sp>
        <p:nvSpPr>
          <p:cNvPr id="198" name="Google Shape;198;gdef1dc4125_12_15"/>
          <p:cNvSpPr txBox="1"/>
          <p:nvPr>
            <p:ph idx="1" type="body"/>
          </p:nvPr>
        </p:nvSpPr>
        <p:spPr>
          <a:xfrm>
            <a:off x="488950" y="1346200"/>
            <a:ext cx="8026500" cy="4902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100"/>
              <a:buNone/>
            </a:pPr>
            <a:r>
              <a:t/>
            </a:r>
            <a:endParaRPr/>
          </a:p>
          <a:p>
            <a:pPr indent="-393700" lvl="0" marL="457200" rtl="0" algn="l">
              <a:lnSpc>
                <a:spcPct val="90000"/>
              </a:lnSpc>
              <a:spcBef>
                <a:spcPts val="0"/>
              </a:spcBef>
              <a:spcAft>
                <a:spcPts val="0"/>
              </a:spcAft>
              <a:buSzPts val="2600"/>
              <a:buChar char="●"/>
            </a:pPr>
            <a:r>
              <a:rPr lang="en-US" sz="2600"/>
              <a:t>Với package </a:t>
            </a:r>
            <a:r>
              <a:rPr b="1" lang="en-US" sz="2600"/>
              <a:t>dao/media</a:t>
            </a:r>
            <a:endParaRPr b="1" sz="2600"/>
          </a:p>
          <a:p>
            <a:pPr indent="0" lvl="0" marL="457200" rtl="0" algn="l">
              <a:lnSpc>
                <a:spcPct val="90000"/>
              </a:lnSpc>
              <a:spcBef>
                <a:spcPts val="0"/>
              </a:spcBef>
              <a:spcAft>
                <a:spcPts val="0"/>
              </a:spcAft>
              <a:buNone/>
            </a:pPr>
            <a:r>
              <a:t/>
            </a:r>
            <a:endParaRPr sz="2500"/>
          </a:p>
          <a:p>
            <a:pPr indent="457200" lvl="0" marL="0" rtl="0" algn="l">
              <a:lnSpc>
                <a:spcPct val="120000"/>
              </a:lnSpc>
              <a:spcBef>
                <a:spcPts val="600"/>
              </a:spcBef>
              <a:spcAft>
                <a:spcPts val="0"/>
              </a:spcAft>
              <a:buClr>
                <a:schemeClr val="dk1"/>
              </a:buClr>
              <a:buSzPts val="1100"/>
              <a:buNone/>
            </a:pPr>
            <a:r>
              <a:rPr lang="en-US">
                <a:solidFill>
                  <a:schemeClr val="dk1"/>
                </a:solidFill>
                <a:latin typeface="Times New Roman"/>
                <a:ea typeface="Times New Roman"/>
                <a:cs typeface="Times New Roman"/>
                <a:sym typeface="Times New Roman"/>
              </a:rPr>
              <a:t>Phương thức getAllMedia của lớp MediaDAO được override sai ý nghĩa tại các lớp BookDAO, CDDAO, DVDDAO.</a:t>
            </a:r>
            <a:endParaRPr>
              <a:solidFill>
                <a:schemeClr val="dk1"/>
              </a:solidFill>
              <a:latin typeface="Times New Roman"/>
              <a:ea typeface="Times New Roman"/>
              <a:cs typeface="Times New Roman"/>
              <a:sym typeface="Times New Roman"/>
            </a:endParaRPr>
          </a:p>
          <a:p>
            <a:pPr indent="457200" lvl="0" marL="0" rtl="0" algn="l">
              <a:lnSpc>
                <a:spcPct val="120000"/>
              </a:lnSpc>
              <a:spcBef>
                <a:spcPts val="600"/>
              </a:spcBef>
              <a:spcAft>
                <a:spcPts val="0"/>
              </a:spcAft>
              <a:buClr>
                <a:schemeClr val="dk1"/>
              </a:buClr>
              <a:buSzPts val="1100"/>
              <a:buNone/>
            </a:pPr>
            <a:r>
              <a:rPr lang="en-US">
                <a:solidFill>
                  <a:schemeClr val="dk1"/>
                </a:solidFill>
                <a:latin typeface="Times New Roman"/>
                <a:ea typeface="Times New Roman"/>
                <a:cs typeface="Times New Roman"/>
                <a:sym typeface="Times New Roman"/>
              </a:rPr>
              <a:t>Vì phương thức getAllMedia ở lớp MediaDAO mang ý nghĩa là lấy ra tất cả các Media từ bảng media trong database. Nhưng khi BookDAO override lại thì nó lại mang ý nghĩa là lấy tất cả các Book trong database.  </a:t>
            </a:r>
            <a:endParaRPr>
              <a:solidFill>
                <a:schemeClr val="dk1"/>
              </a:solidFill>
              <a:latin typeface="Times New Roman"/>
              <a:ea typeface="Times New Roman"/>
              <a:cs typeface="Times New Roman"/>
              <a:sym typeface="Times New Roman"/>
            </a:endParaRPr>
          </a:p>
          <a:p>
            <a:pPr indent="457200" lvl="0" marL="0" rtl="0" algn="l">
              <a:lnSpc>
                <a:spcPct val="120000"/>
              </a:lnSpc>
              <a:spcBef>
                <a:spcPts val="600"/>
              </a:spcBef>
              <a:spcAft>
                <a:spcPts val="0"/>
              </a:spcAft>
              <a:buClr>
                <a:schemeClr val="dk1"/>
              </a:buClr>
              <a:buSzPts val="1100"/>
              <a:buNone/>
            </a:pPr>
            <a:r>
              <a:rPr lang="en-US">
                <a:solidFill>
                  <a:schemeClr val="dk1"/>
                </a:solidFill>
                <a:latin typeface="Times New Roman"/>
                <a:ea typeface="Times New Roman"/>
                <a:cs typeface="Times New Roman"/>
                <a:sym typeface="Times New Roman"/>
              </a:rPr>
              <a:t>Hai hành vi trên bản chất là khác nhau, một cái lấy ra tất cả còn một cái lấy theo tiêu chí như theo Book, DVD, CD.</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txBox="1"/>
          <p:nvPr>
            <p:ph type="title"/>
          </p:nvPr>
        </p:nvSpPr>
        <p:spPr>
          <a:xfrm>
            <a:off x="488950" y="-87315"/>
            <a:ext cx="80264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alibri"/>
              <a:buNone/>
            </a:pPr>
            <a:r>
              <a:rPr lang="en-US"/>
              <a:t>Nội dung trình bày </a:t>
            </a:r>
            <a:endParaRPr/>
          </a:p>
        </p:txBody>
      </p:sp>
      <p:sp>
        <p:nvSpPr>
          <p:cNvPr id="90" name="Google Shape;90;p2"/>
          <p:cNvSpPr txBox="1"/>
          <p:nvPr>
            <p:ph idx="1" type="body"/>
          </p:nvPr>
        </p:nvSpPr>
        <p:spPr>
          <a:xfrm>
            <a:off x="488950" y="1849575"/>
            <a:ext cx="8026500" cy="43989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SzPts val="1800"/>
              <a:buAutoNum type="arabicPeriod"/>
            </a:pPr>
            <a:r>
              <a:rPr lang="en-US"/>
              <a:t>Giới thiệu thành viên và nhiệm vụ</a:t>
            </a:r>
            <a:endParaRPr/>
          </a:p>
          <a:p>
            <a:pPr indent="0" lvl="0" marL="0" rtl="0" algn="l">
              <a:lnSpc>
                <a:spcPct val="90000"/>
              </a:lnSpc>
              <a:spcBef>
                <a:spcPts val="0"/>
              </a:spcBef>
              <a:spcAft>
                <a:spcPts val="0"/>
              </a:spcAft>
              <a:buNone/>
            </a:pPr>
            <a:r>
              <a:t/>
            </a:r>
            <a:endParaRPr/>
          </a:p>
          <a:p>
            <a:pPr indent="-342900" lvl="0" marL="457200" rtl="0" algn="l">
              <a:lnSpc>
                <a:spcPct val="90000"/>
              </a:lnSpc>
              <a:spcBef>
                <a:spcPts val="0"/>
              </a:spcBef>
              <a:spcAft>
                <a:spcPts val="0"/>
              </a:spcAft>
              <a:buSzPts val="1800"/>
              <a:buAutoNum type="arabicPeriod"/>
            </a:pPr>
            <a:r>
              <a:rPr lang="en-US"/>
              <a:t>Mô tả hệ thống </a:t>
            </a:r>
            <a:endParaRPr/>
          </a:p>
          <a:p>
            <a:pPr indent="0" lvl="0" marL="457200" rtl="0" algn="l">
              <a:lnSpc>
                <a:spcPct val="90000"/>
              </a:lnSpc>
              <a:spcBef>
                <a:spcPts val="0"/>
              </a:spcBef>
              <a:spcAft>
                <a:spcPts val="0"/>
              </a:spcAft>
              <a:buNone/>
            </a:pPr>
            <a:r>
              <a:t/>
            </a:r>
            <a:endParaRPr/>
          </a:p>
          <a:p>
            <a:pPr indent="-342900" lvl="0" marL="457200" rtl="0" algn="l">
              <a:lnSpc>
                <a:spcPct val="90000"/>
              </a:lnSpc>
              <a:spcBef>
                <a:spcPts val="0"/>
              </a:spcBef>
              <a:spcAft>
                <a:spcPts val="0"/>
              </a:spcAft>
              <a:buSzPts val="1800"/>
              <a:buAutoNum type="arabicPeriod"/>
            </a:pPr>
            <a:r>
              <a:rPr lang="en-US"/>
              <a:t>Các vấn đề trong hệ thống </a:t>
            </a:r>
            <a:endParaRPr/>
          </a:p>
          <a:p>
            <a:pPr indent="0" lvl="0" marL="0" rtl="0" algn="l">
              <a:lnSpc>
                <a:spcPct val="90000"/>
              </a:lnSpc>
              <a:spcBef>
                <a:spcPts val="0"/>
              </a:spcBef>
              <a:spcAft>
                <a:spcPts val="0"/>
              </a:spcAft>
              <a:buNone/>
            </a:pPr>
            <a:r>
              <a:t/>
            </a:r>
            <a:endParaRPr/>
          </a:p>
          <a:p>
            <a:pPr indent="-342900" lvl="0" marL="457200" rtl="0" algn="l">
              <a:lnSpc>
                <a:spcPct val="90000"/>
              </a:lnSpc>
              <a:spcBef>
                <a:spcPts val="0"/>
              </a:spcBef>
              <a:spcAft>
                <a:spcPts val="0"/>
              </a:spcAft>
              <a:buSzPts val="1800"/>
              <a:buAutoNum type="arabicPeriod"/>
            </a:pPr>
            <a:r>
              <a:rPr lang="en-US"/>
              <a:t>Vấn đề và giải pháp với các yêu cầu trong tương lai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def1dc4125_12_6"/>
          <p:cNvSpPr txBox="1"/>
          <p:nvPr>
            <p:ph type="title"/>
          </p:nvPr>
        </p:nvSpPr>
        <p:spPr>
          <a:xfrm>
            <a:off x="488950" y="-87324"/>
            <a:ext cx="8440800" cy="1258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alibri"/>
              <a:buNone/>
            </a:pPr>
            <a:r>
              <a:rPr lang="en-US"/>
              <a:t>SOLID - D</a:t>
            </a:r>
            <a:r>
              <a:rPr lang="en-US"/>
              <a:t>ependency Inversion P</a:t>
            </a:r>
            <a:r>
              <a:rPr lang="en-US"/>
              <a:t>rinciple</a:t>
            </a:r>
            <a:endParaRPr/>
          </a:p>
        </p:txBody>
      </p:sp>
      <p:sp>
        <p:nvSpPr>
          <p:cNvPr id="204" name="Google Shape;204;gdef1dc4125_12_6"/>
          <p:cNvSpPr txBox="1"/>
          <p:nvPr>
            <p:ph idx="1" type="body"/>
          </p:nvPr>
        </p:nvSpPr>
        <p:spPr>
          <a:xfrm>
            <a:off x="488950" y="1346200"/>
            <a:ext cx="8026500" cy="4902300"/>
          </a:xfrm>
          <a:prstGeom prst="rect">
            <a:avLst/>
          </a:prstGeom>
          <a:noFill/>
          <a:ln>
            <a:noFill/>
          </a:ln>
        </p:spPr>
        <p:txBody>
          <a:bodyPr anchorCtr="0" anchor="t" bIns="45700" lIns="91425" spcFirstLastPara="1" rIns="91425" wrap="square" tIns="45700">
            <a:normAutofit/>
          </a:bodyPr>
          <a:lstStyle/>
          <a:p>
            <a:pPr indent="-393700" lvl="0" marL="457200" rtl="0" algn="l">
              <a:lnSpc>
                <a:spcPct val="90000"/>
              </a:lnSpc>
              <a:spcBef>
                <a:spcPts val="0"/>
              </a:spcBef>
              <a:spcAft>
                <a:spcPts val="0"/>
              </a:spcAft>
              <a:buSzPts val="2600"/>
              <a:buChar char="●"/>
            </a:pPr>
            <a:r>
              <a:rPr lang="en-US" sz="2600"/>
              <a:t>Với package </a:t>
            </a:r>
            <a:r>
              <a:rPr b="1" lang="en-US" sz="2600"/>
              <a:t>dao</a:t>
            </a:r>
            <a:r>
              <a:rPr lang="en-US" sz="2600"/>
              <a:t>:</a:t>
            </a:r>
            <a:endParaRPr sz="2600"/>
          </a:p>
          <a:p>
            <a:pPr indent="457200" lvl="0" marL="0" rtl="0" algn="l">
              <a:lnSpc>
                <a:spcPct val="120000"/>
              </a:lnSpc>
              <a:spcBef>
                <a:spcPts val="600"/>
              </a:spcBef>
              <a:spcAft>
                <a:spcPts val="0"/>
              </a:spcAft>
              <a:buClr>
                <a:schemeClr val="dk1"/>
              </a:buClr>
              <a:buSzPts val="1100"/>
              <a:buNone/>
            </a:pPr>
            <a:r>
              <a:rPr lang="en-US" sz="2600">
                <a:solidFill>
                  <a:schemeClr val="dk1"/>
                </a:solidFill>
                <a:latin typeface="Times New Roman"/>
                <a:ea typeface="Times New Roman"/>
                <a:cs typeface="Times New Roman"/>
                <a:sym typeface="Times New Roman"/>
              </a:rPr>
              <a:t>Các lớp trong package này thuộc persistence layer nhưng chúng không implement từ interface chung. Điều này dẫn đến việc upper-layer phải phụ thuộc trực tiếp vào các lớp DAO rời rạc</a:t>
            </a:r>
            <a:endParaRPr sz="2600">
              <a:solidFill>
                <a:schemeClr val="dk1"/>
              </a:solidFill>
              <a:latin typeface="Times New Roman"/>
              <a:ea typeface="Times New Roman"/>
              <a:cs typeface="Times New Roman"/>
              <a:sym typeface="Times New Roman"/>
            </a:endParaRPr>
          </a:p>
          <a:p>
            <a:pPr indent="457200" lvl="0" marL="0" rtl="0" algn="l">
              <a:lnSpc>
                <a:spcPct val="120000"/>
              </a:lnSpc>
              <a:spcBef>
                <a:spcPts val="600"/>
              </a:spcBef>
              <a:spcAft>
                <a:spcPts val="0"/>
              </a:spcAft>
              <a:buClr>
                <a:schemeClr val="dk1"/>
              </a:buClr>
              <a:buSzPts val="1100"/>
              <a:buFont typeface="Arial"/>
              <a:buNone/>
            </a:pPr>
            <a:r>
              <a:rPr lang="en-US" sz="2600">
                <a:solidFill>
                  <a:schemeClr val="dk1"/>
                </a:solidFill>
                <a:latin typeface="Times New Roman"/>
                <a:ea typeface="Times New Roman"/>
                <a:cs typeface="Times New Roman"/>
                <a:sym typeface="Times New Roman"/>
              </a:rPr>
              <a:t>Khi các lớp trong module này thay đổi dẫn đến việc các class ở tầng upper-layer phải sửa theo.</a:t>
            </a:r>
            <a:endParaRPr sz="2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def76610f9_4_0"/>
          <p:cNvSpPr txBox="1"/>
          <p:nvPr>
            <p:ph type="title"/>
          </p:nvPr>
        </p:nvSpPr>
        <p:spPr>
          <a:xfrm>
            <a:off x="488950" y="-87324"/>
            <a:ext cx="8526600" cy="1187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alibri"/>
              <a:buNone/>
            </a:pPr>
            <a:r>
              <a:rPr lang="en-US"/>
              <a:t>SOLID - Dependency Inversion Principle (2)</a:t>
            </a:r>
            <a:endParaRPr/>
          </a:p>
        </p:txBody>
      </p:sp>
      <p:sp>
        <p:nvSpPr>
          <p:cNvPr id="210" name="Google Shape;210;gdef76610f9_4_0"/>
          <p:cNvSpPr txBox="1"/>
          <p:nvPr>
            <p:ph idx="1" type="body"/>
          </p:nvPr>
        </p:nvSpPr>
        <p:spPr>
          <a:xfrm>
            <a:off x="488950" y="1346200"/>
            <a:ext cx="8026500" cy="4902300"/>
          </a:xfrm>
          <a:prstGeom prst="rect">
            <a:avLst/>
          </a:prstGeom>
          <a:noFill/>
          <a:ln>
            <a:noFill/>
          </a:ln>
        </p:spPr>
        <p:txBody>
          <a:bodyPr anchorCtr="0" anchor="t" bIns="45700" lIns="91425" spcFirstLastPara="1" rIns="91425" wrap="square" tIns="45700">
            <a:noAutofit/>
          </a:bodyPr>
          <a:lstStyle/>
          <a:p>
            <a:pPr indent="-361950" lvl="0" marL="457200" rtl="0" algn="l">
              <a:lnSpc>
                <a:spcPct val="90000"/>
              </a:lnSpc>
              <a:spcBef>
                <a:spcPts val="0"/>
              </a:spcBef>
              <a:spcAft>
                <a:spcPts val="0"/>
              </a:spcAft>
              <a:buSzPts val="2100"/>
              <a:buChar char="●"/>
            </a:pPr>
            <a:r>
              <a:rPr lang="en-US">
                <a:solidFill>
                  <a:schemeClr val="dk1"/>
                </a:solidFill>
                <a:latin typeface="Times New Roman"/>
                <a:ea typeface="Times New Roman"/>
                <a:cs typeface="Times New Roman"/>
                <a:sym typeface="Times New Roman"/>
              </a:rPr>
              <a:t>Controller/PlaceOrderController</a:t>
            </a:r>
            <a:r>
              <a:rPr lang="en-US"/>
              <a:t>:</a:t>
            </a:r>
            <a:endParaRPr/>
          </a:p>
          <a:p>
            <a:pPr indent="0" lvl="0" marL="0" rtl="0" algn="l">
              <a:lnSpc>
                <a:spcPct val="120000"/>
              </a:lnSpc>
              <a:spcBef>
                <a:spcPts val="600"/>
              </a:spcBef>
              <a:spcAft>
                <a:spcPts val="0"/>
              </a:spcAft>
              <a:buNone/>
            </a:pPr>
            <a:r>
              <a:rPr lang="en-US">
                <a:solidFill>
                  <a:schemeClr val="dk1"/>
                </a:solidFill>
                <a:latin typeface="Times New Roman"/>
                <a:ea typeface="Times New Roman"/>
                <a:cs typeface="Times New Roman"/>
                <a:sym typeface="Times New Roman"/>
              </a:rPr>
              <a:t>Phương thức createInvoice có tham số là Order nếu sau này có xuất hiện loại đơn hàng khác thì sẽ ảnh hưởng đến mã nguồn</a:t>
            </a:r>
            <a:endParaRPr>
              <a:solidFill>
                <a:schemeClr val="dk1"/>
              </a:solidFill>
              <a:latin typeface="Times New Roman"/>
              <a:ea typeface="Times New Roman"/>
              <a:cs typeface="Times New Roman"/>
              <a:sym typeface="Times New Roman"/>
            </a:endParaRPr>
          </a:p>
          <a:p>
            <a:pPr indent="0" lvl="0" marL="0" rtl="0" algn="l">
              <a:lnSpc>
                <a:spcPct val="120000"/>
              </a:lnSpc>
              <a:spcBef>
                <a:spcPts val="60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Ảnh hưởng đến các class như Order, Invoice, DeliveryInfo, InvoiceScreenHandler nên khi thay đổi ở phương thức createInvoice sẽ dẫn đến các class/module phụ thuộc thay đổi theo.</a:t>
            </a:r>
            <a:endParaRPr>
              <a:solidFill>
                <a:schemeClr val="dk1"/>
              </a:solidFill>
              <a:latin typeface="Times New Roman"/>
              <a:ea typeface="Times New Roman"/>
              <a:cs typeface="Times New Roman"/>
              <a:sym typeface="Times New Roman"/>
            </a:endParaRPr>
          </a:p>
          <a:p>
            <a:pPr indent="-361950" lvl="0" marL="457200" rtl="0" algn="just">
              <a:lnSpc>
                <a:spcPct val="120000"/>
              </a:lnSpc>
              <a:spcBef>
                <a:spcPts val="600"/>
              </a:spcBef>
              <a:spcAft>
                <a:spcPts val="0"/>
              </a:spcAft>
              <a:buClr>
                <a:schemeClr val="dk1"/>
              </a:buClr>
              <a:buSzPts val="2100"/>
              <a:buFont typeface="Times New Roman"/>
              <a:buChar char="●"/>
            </a:pPr>
            <a:r>
              <a:rPr lang="en-US">
                <a:solidFill>
                  <a:schemeClr val="dk1"/>
                </a:solidFill>
                <a:latin typeface="Times New Roman"/>
                <a:ea typeface="Times New Roman"/>
                <a:cs typeface="Times New Roman"/>
                <a:sym typeface="Times New Roman"/>
              </a:rPr>
              <a:t>Controller/PaymentController</a:t>
            </a:r>
            <a:endParaRPr>
              <a:solidFill>
                <a:schemeClr val="dk1"/>
              </a:solidFill>
              <a:latin typeface="Times New Roman"/>
              <a:ea typeface="Times New Roman"/>
              <a:cs typeface="Times New Roman"/>
              <a:sym typeface="Times New Roman"/>
            </a:endParaRPr>
          </a:p>
          <a:p>
            <a:pPr indent="0" lvl="0" marL="0" rtl="0" algn="just">
              <a:lnSpc>
                <a:spcPct val="120000"/>
              </a:lnSpc>
              <a:spcBef>
                <a:spcPts val="600"/>
              </a:spcBef>
              <a:spcAft>
                <a:spcPts val="0"/>
              </a:spcAft>
              <a:buNone/>
            </a:pPr>
            <a:r>
              <a:rPr lang="en-US">
                <a:solidFill>
                  <a:schemeClr val="dk1"/>
                </a:solidFill>
                <a:latin typeface="Times New Roman"/>
                <a:ea typeface="Times New Roman"/>
                <a:cs typeface="Times New Roman"/>
                <a:sym typeface="Times New Roman"/>
              </a:rPr>
              <a:t>Lớp Payment đóng vai trò là lớp high-level module phụ thuộc vào nhiều module ở dưới như Invoie, DeleveryInfo, PaymentScreenHandler vì vậy mà khi thay đổi ở các module ở dưới sẽ ảnh hưởng đến lớp payment.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def76610f9_4_10"/>
          <p:cNvSpPr txBox="1"/>
          <p:nvPr>
            <p:ph type="title"/>
          </p:nvPr>
        </p:nvSpPr>
        <p:spPr>
          <a:xfrm>
            <a:off x="488950" y="-87324"/>
            <a:ext cx="8526600" cy="1187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alibri"/>
              <a:buNone/>
            </a:pPr>
            <a:r>
              <a:rPr lang="en-US"/>
              <a:t>SOLID - Dependency Inversion Principle (3)</a:t>
            </a:r>
            <a:endParaRPr/>
          </a:p>
        </p:txBody>
      </p:sp>
      <p:sp>
        <p:nvSpPr>
          <p:cNvPr id="216" name="Google Shape;216;gdef76610f9_4_10"/>
          <p:cNvSpPr txBox="1"/>
          <p:nvPr>
            <p:ph idx="1" type="body"/>
          </p:nvPr>
        </p:nvSpPr>
        <p:spPr>
          <a:xfrm>
            <a:off x="488950" y="1346200"/>
            <a:ext cx="8026500" cy="4902300"/>
          </a:xfrm>
          <a:prstGeom prst="rect">
            <a:avLst/>
          </a:prstGeom>
          <a:noFill/>
          <a:ln>
            <a:noFill/>
          </a:ln>
        </p:spPr>
        <p:txBody>
          <a:bodyPr anchorCtr="0" anchor="t" bIns="45700" lIns="91425" spcFirstLastPara="1" rIns="91425" wrap="square" tIns="45700">
            <a:noAutofit/>
          </a:bodyPr>
          <a:lstStyle/>
          <a:p>
            <a:pPr indent="-342900" lvl="0" marL="457200" rtl="0" algn="just">
              <a:lnSpc>
                <a:spcPct val="120000"/>
              </a:lnSpc>
              <a:spcBef>
                <a:spcPts val="600"/>
              </a:spcBef>
              <a:spcAft>
                <a:spcPts val="0"/>
              </a:spcAft>
              <a:buClr>
                <a:schemeClr val="dk1"/>
              </a:buClr>
              <a:buSzPts val="1800"/>
              <a:buFont typeface="Times New Roman"/>
              <a:buChar char="●"/>
            </a:pPr>
            <a:r>
              <a:rPr lang="en-US">
                <a:solidFill>
                  <a:schemeClr val="dk1"/>
                </a:solidFill>
                <a:latin typeface="Times New Roman"/>
                <a:ea typeface="Times New Roman"/>
                <a:cs typeface="Times New Roman"/>
                <a:sym typeface="Times New Roman"/>
              </a:rPr>
              <a:t>e</a:t>
            </a:r>
            <a:r>
              <a:rPr lang="en-US">
                <a:solidFill>
                  <a:schemeClr val="dk1"/>
                </a:solidFill>
                <a:latin typeface="Times New Roman"/>
                <a:ea typeface="Times New Roman"/>
                <a:cs typeface="Times New Roman"/>
                <a:sym typeface="Times New Roman"/>
              </a:rPr>
              <a:t>ntity/shipping/DeliveryInfo</a:t>
            </a:r>
            <a:endParaRPr>
              <a:solidFill>
                <a:schemeClr val="dk1"/>
              </a:solidFill>
              <a:latin typeface="Times New Roman"/>
              <a:ea typeface="Times New Roman"/>
              <a:cs typeface="Times New Roman"/>
              <a:sym typeface="Times New Roman"/>
            </a:endParaRPr>
          </a:p>
          <a:p>
            <a:pPr indent="0" lvl="0" marL="0" rtl="0" algn="l">
              <a:lnSpc>
                <a:spcPct val="120000"/>
              </a:lnSpc>
              <a:spcBef>
                <a:spcPts val="600"/>
              </a:spcBef>
              <a:spcAft>
                <a:spcPts val="0"/>
              </a:spcAft>
              <a:buNone/>
            </a:pPr>
            <a:r>
              <a:rPr lang="en-US">
                <a:solidFill>
                  <a:schemeClr val="dk1"/>
                </a:solidFill>
                <a:latin typeface="Times New Roman"/>
                <a:ea typeface="Times New Roman"/>
                <a:cs typeface="Times New Roman"/>
                <a:sym typeface="Times New Roman"/>
              </a:rPr>
              <a:t>Phương thức caculateShippingFree phụ thuộc vào class DistanceCalculator nên những thay đổi trong tương lai của phương thức calculateDistance sẽ làm thay đổi cách tính khoảng cách ví dụ như thay đổi thư viện tính khoảng cách </a:t>
            </a:r>
            <a:endParaRPr>
              <a:solidFill>
                <a:schemeClr val="dk1"/>
              </a:solidFill>
              <a:latin typeface="Times New Roman"/>
              <a:ea typeface="Times New Roman"/>
              <a:cs typeface="Times New Roman"/>
              <a:sym typeface="Times New Roman"/>
            </a:endParaRPr>
          </a:p>
          <a:p>
            <a:pPr indent="457200" lvl="0" marL="0" rtl="0" algn="just">
              <a:lnSpc>
                <a:spcPct val="120000"/>
              </a:lnSpc>
              <a:spcBef>
                <a:spcPts val="600"/>
              </a:spcBef>
              <a:spcAft>
                <a:spcPts val="0"/>
              </a:spcAft>
              <a:buNone/>
            </a:pPr>
            <a:r>
              <a:rPr lang="en-US">
                <a:solidFill>
                  <a:schemeClr val="dk1"/>
                </a:solidFill>
                <a:latin typeface="Times New Roman"/>
                <a:ea typeface="Times New Roman"/>
                <a:cs typeface="Times New Roman"/>
                <a:sym typeface="Times New Roman"/>
              </a:rPr>
              <a:t>Class DeliveryInfo đóng vai trò như là lớp low-level module cung cấp phương thức tính phí vận chuyển để các class/module như payment, Invoice, ShippingScreenHandler sử dụng nên khi có thay đổi trong module DeliveryInfo  sẽ kéo theo các module khác thay đổi theo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def1dc4125_1_5"/>
          <p:cNvSpPr txBox="1"/>
          <p:nvPr>
            <p:ph type="title"/>
          </p:nvPr>
        </p:nvSpPr>
        <p:spPr>
          <a:xfrm>
            <a:off x="488950" y="-87315"/>
            <a:ext cx="80265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Clean code </a:t>
            </a:r>
            <a:endParaRPr/>
          </a:p>
        </p:txBody>
      </p:sp>
      <p:sp>
        <p:nvSpPr>
          <p:cNvPr id="222" name="Google Shape;222;gdef1dc4125_1_5"/>
          <p:cNvSpPr txBox="1"/>
          <p:nvPr>
            <p:ph idx="1" type="body"/>
          </p:nvPr>
        </p:nvSpPr>
        <p:spPr>
          <a:xfrm>
            <a:off x="488950" y="1346200"/>
            <a:ext cx="8026500" cy="4902300"/>
          </a:xfrm>
          <a:prstGeom prst="rect">
            <a:avLst/>
          </a:prstGeom>
        </p:spPr>
        <p:txBody>
          <a:bodyPr anchorCtr="0" anchor="t" bIns="45700" lIns="91425" spcFirstLastPara="1" rIns="91425" wrap="square" tIns="45700">
            <a:normAutofit/>
          </a:bodyPr>
          <a:lstStyle/>
          <a:p>
            <a:pPr indent="-342900" lvl="0" marL="457200" rtl="0" algn="l">
              <a:spcBef>
                <a:spcPts val="750"/>
              </a:spcBef>
              <a:spcAft>
                <a:spcPts val="0"/>
              </a:spcAft>
              <a:buSzPts val="1800"/>
              <a:buChar char="•"/>
            </a:pPr>
            <a:r>
              <a:rPr lang="en-US"/>
              <a:t>Tên của một số  biến, hàm / phương thức, lớp trong mã nguồn vẫn chưa thể hiện được mục đích, ý định sử dụng </a:t>
            </a:r>
            <a:endParaRPr/>
          </a:p>
          <a:p>
            <a:pPr indent="0" lvl="0" marL="457200" rtl="0" algn="l">
              <a:spcBef>
                <a:spcPts val="750"/>
              </a:spcBef>
              <a:spcAft>
                <a:spcPts val="0"/>
              </a:spcAft>
              <a:buNone/>
            </a:pPr>
            <a:r>
              <a:t/>
            </a:r>
            <a:endParaRPr/>
          </a:p>
          <a:p>
            <a:pPr indent="-342900" lvl="0" marL="457200" rtl="0" algn="l">
              <a:spcBef>
                <a:spcPts val="750"/>
              </a:spcBef>
              <a:spcAft>
                <a:spcPts val="0"/>
              </a:spcAft>
              <a:buSzPts val="1800"/>
              <a:buChar char="•"/>
            </a:pPr>
            <a:r>
              <a:rPr lang="en-US"/>
              <a:t>Mã nguồn hiện tại chưa đáp ứng được clean Function/Method vì một số class hiện tại có dấu hiệu code smell về Function/Method như Large loop body or deep nesting ,Data-Level Refactorings ..</a:t>
            </a:r>
            <a:endParaRPr/>
          </a:p>
          <a:p>
            <a:pPr indent="0" lvl="0" marL="457200" rtl="0" algn="l">
              <a:spcBef>
                <a:spcPts val="750"/>
              </a:spcBef>
              <a:spcAft>
                <a:spcPts val="0"/>
              </a:spcAft>
              <a:buNone/>
            </a:pPr>
            <a:r>
              <a:t/>
            </a:r>
            <a:endParaRPr/>
          </a:p>
          <a:p>
            <a:pPr indent="-342900" lvl="0" marL="457200" rtl="0" algn="l">
              <a:spcBef>
                <a:spcPts val="750"/>
              </a:spcBef>
              <a:spcAft>
                <a:spcPts val="0"/>
              </a:spcAft>
              <a:buSzPts val="1800"/>
              <a:buChar char="•"/>
            </a:pPr>
            <a:r>
              <a:rPr lang="en-US"/>
              <a:t>Một số class hiện tại có dấu hiệu code smell về class như large class, Divergent change,..</a:t>
            </a:r>
            <a:endParaRPr/>
          </a:p>
          <a:p>
            <a:pPr indent="0" lvl="0" marL="457200" rtl="0" algn="l">
              <a:spcBef>
                <a:spcPts val="750"/>
              </a:spcBef>
              <a:spcAft>
                <a:spcPts val="0"/>
              </a:spcAft>
              <a:buNone/>
            </a:pPr>
            <a:r>
              <a:t/>
            </a:r>
            <a:endParaRPr/>
          </a:p>
          <a:p>
            <a:pPr indent="0" lvl="0" marL="0" rtl="0" algn="l">
              <a:spcBef>
                <a:spcPts val="750"/>
              </a:spcBef>
              <a:spcAft>
                <a:spcPts val="0"/>
              </a:spcAft>
              <a:buClr>
                <a:schemeClr val="dk1"/>
              </a:buClr>
              <a:buSzPts val="1100"/>
              <a:buFont typeface="Arial"/>
              <a:buNone/>
            </a:pPr>
            <a:r>
              <a:t/>
            </a:r>
            <a:endParaRPr/>
          </a:p>
          <a:p>
            <a:pPr indent="0" lvl="0" marL="0" rtl="0" algn="l">
              <a:spcBef>
                <a:spcPts val="75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def1dc4125_1_0"/>
          <p:cNvSpPr txBox="1"/>
          <p:nvPr>
            <p:ph type="title"/>
          </p:nvPr>
        </p:nvSpPr>
        <p:spPr>
          <a:xfrm>
            <a:off x="488950" y="-87315"/>
            <a:ext cx="80265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Clean code</a:t>
            </a:r>
            <a:endParaRPr/>
          </a:p>
        </p:txBody>
      </p:sp>
      <p:sp>
        <p:nvSpPr>
          <p:cNvPr id="228" name="Google Shape;228;gdef1dc4125_1_0"/>
          <p:cNvSpPr txBox="1"/>
          <p:nvPr>
            <p:ph idx="1" type="body"/>
          </p:nvPr>
        </p:nvSpPr>
        <p:spPr>
          <a:xfrm>
            <a:off x="488950" y="1346200"/>
            <a:ext cx="8026500" cy="4902300"/>
          </a:xfrm>
          <a:prstGeom prst="rect">
            <a:avLst/>
          </a:prstGeom>
        </p:spPr>
        <p:txBody>
          <a:bodyPr anchorCtr="0" anchor="t" bIns="45700" lIns="91425" spcFirstLastPara="1" rIns="91425" wrap="square" tIns="45700">
            <a:normAutofit/>
          </a:bodyPr>
          <a:lstStyle/>
          <a:p>
            <a:pPr indent="0" lvl="0" marL="0" rtl="0" algn="l">
              <a:spcBef>
                <a:spcPts val="750"/>
              </a:spcBef>
              <a:spcAft>
                <a:spcPts val="0"/>
              </a:spcAft>
              <a:buNone/>
            </a:pPr>
            <a:r>
              <a:rPr lang="en-US"/>
              <a:t>Một số vấn đề về clean code mà nhóm đã tìm được </a:t>
            </a:r>
            <a:endParaRPr/>
          </a:p>
          <a:p>
            <a:pPr indent="0" lvl="0" marL="0" rtl="0" algn="l">
              <a:spcBef>
                <a:spcPts val="750"/>
              </a:spcBef>
              <a:spcAft>
                <a:spcPts val="0"/>
              </a:spcAft>
              <a:buNone/>
            </a:pPr>
            <a:r>
              <a:t/>
            </a:r>
            <a:endParaRPr/>
          </a:p>
        </p:txBody>
      </p:sp>
      <p:pic>
        <p:nvPicPr>
          <p:cNvPr id="229" name="Google Shape;229;gdef1dc4125_1_0"/>
          <p:cNvPicPr preferRelativeResize="0"/>
          <p:nvPr/>
        </p:nvPicPr>
        <p:blipFill>
          <a:blip r:embed="rId3">
            <a:alphaModFix/>
          </a:blip>
          <a:stretch>
            <a:fillRect/>
          </a:stretch>
        </p:blipFill>
        <p:spPr>
          <a:xfrm>
            <a:off x="1592525" y="2091825"/>
            <a:ext cx="6409625" cy="422125"/>
          </a:xfrm>
          <a:prstGeom prst="rect">
            <a:avLst/>
          </a:prstGeom>
          <a:noFill/>
          <a:ln>
            <a:noFill/>
          </a:ln>
        </p:spPr>
      </p:pic>
      <p:pic>
        <p:nvPicPr>
          <p:cNvPr id="230" name="Google Shape;230;gdef1dc4125_1_0"/>
          <p:cNvPicPr preferRelativeResize="0"/>
          <p:nvPr/>
        </p:nvPicPr>
        <p:blipFill>
          <a:blip r:embed="rId4">
            <a:alphaModFix/>
          </a:blip>
          <a:stretch>
            <a:fillRect/>
          </a:stretch>
        </p:blipFill>
        <p:spPr>
          <a:xfrm>
            <a:off x="1592499" y="2513950"/>
            <a:ext cx="6315202" cy="23055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def1dc4125_1_53"/>
          <p:cNvSpPr txBox="1"/>
          <p:nvPr>
            <p:ph type="title"/>
          </p:nvPr>
        </p:nvSpPr>
        <p:spPr>
          <a:xfrm>
            <a:off x="488950" y="-87315"/>
            <a:ext cx="80265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Clean function/method</a:t>
            </a:r>
            <a:endParaRPr/>
          </a:p>
        </p:txBody>
      </p:sp>
      <p:pic>
        <p:nvPicPr>
          <p:cNvPr id="236" name="Google Shape;236;gdef1dc4125_1_53"/>
          <p:cNvPicPr preferRelativeResize="0"/>
          <p:nvPr/>
        </p:nvPicPr>
        <p:blipFill>
          <a:blip r:embed="rId3">
            <a:alphaModFix/>
          </a:blip>
          <a:stretch>
            <a:fillRect/>
          </a:stretch>
        </p:blipFill>
        <p:spPr>
          <a:xfrm>
            <a:off x="1433675" y="1238375"/>
            <a:ext cx="6430692" cy="56196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def1dc4125_1_48"/>
          <p:cNvSpPr txBox="1"/>
          <p:nvPr>
            <p:ph type="title"/>
          </p:nvPr>
        </p:nvSpPr>
        <p:spPr>
          <a:xfrm>
            <a:off x="488950" y="-87315"/>
            <a:ext cx="80265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Clean class </a:t>
            </a:r>
            <a:endParaRPr/>
          </a:p>
        </p:txBody>
      </p:sp>
      <p:pic>
        <p:nvPicPr>
          <p:cNvPr id="242" name="Google Shape;242;gdef1dc4125_1_48"/>
          <p:cNvPicPr preferRelativeResize="0"/>
          <p:nvPr/>
        </p:nvPicPr>
        <p:blipFill>
          <a:blip r:embed="rId3">
            <a:alphaModFix/>
          </a:blip>
          <a:stretch>
            <a:fillRect/>
          </a:stretch>
        </p:blipFill>
        <p:spPr>
          <a:xfrm>
            <a:off x="1066903" y="1115903"/>
            <a:ext cx="6575475" cy="54621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def1dc4125_1_66"/>
          <p:cNvSpPr txBox="1"/>
          <p:nvPr>
            <p:ph type="title"/>
          </p:nvPr>
        </p:nvSpPr>
        <p:spPr>
          <a:xfrm>
            <a:off x="488950" y="-87315"/>
            <a:ext cx="80265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Vấn đề và giải pháp đối với các yêu cầu </a:t>
            </a:r>
            <a:endParaRPr/>
          </a:p>
        </p:txBody>
      </p:sp>
      <p:sp>
        <p:nvSpPr>
          <p:cNvPr id="248" name="Google Shape;248;gdef1dc4125_1_66"/>
          <p:cNvSpPr txBox="1"/>
          <p:nvPr>
            <p:ph idx="1" type="body"/>
          </p:nvPr>
        </p:nvSpPr>
        <p:spPr>
          <a:xfrm>
            <a:off x="0" y="1328200"/>
            <a:ext cx="8026500" cy="4902300"/>
          </a:xfrm>
          <a:prstGeom prst="rect">
            <a:avLst/>
          </a:prstGeom>
        </p:spPr>
        <p:txBody>
          <a:bodyPr anchorCtr="0" anchor="t" bIns="45700" lIns="91425" spcFirstLastPara="1" rIns="91425" wrap="square" tIns="45700">
            <a:normAutofit/>
          </a:bodyPr>
          <a:lstStyle/>
          <a:p>
            <a:pPr indent="-374650" lvl="0" marL="457200" rtl="0" algn="l">
              <a:spcBef>
                <a:spcPts val="750"/>
              </a:spcBef>
              <a:spcAft>
                <a:spcPts val="0"/>
              </a:spcAft>
              <a:buSzPts val="2300"/>
              <a:buAutoNum type="arabicPeriod"/>
            </a:pPr>
            <a:r>
              <a:rPr b="1" lang="en-US" sz="2600"/>
              <a:t>Vấn đề về thêm phương thức thanh toán mới</a:t>
            </a:r>
            <a:endParaRPr b="1" sz="2600"/>
          </a:p>
          <a:p>
            <a:pPr indent="0" lvl="0" marL="457200" rtl="0" algn="l">
              <a:spcBef>
                <a:spcPts val="750"/>
              </a:spcBef>
              <a:spcAft>
                <a:spcPts val="0"/>
              </a:spcAft>
              <a:buNone/>
            </a:pPr>
            <a:r>
              <a:rPr lang="en-US" sz="2600"/>
              <a:t>Thiết kế ban đầu: Vi phạm nguyên lý OCP</a:t>
            </a:r>
            <a:endParaRPr sz="2600"/>
          </a:p>
        </p:txBody>
      </p:sp>
      <p:pic>
        <p:nvPicPr>
          <p:cNvPr id="249" name="Google Shape;249;gdef1dc4125_1_66"/>
          <p:cNvPicPr preferRelativeResize="0"/>
          <p:nvPr/>
        </p:nvPicPr>
        <p:blipFill>
          <a:blip r:embed="rId3">
            <a:alphaModFix/>
          </a:blip>
          <a:stretch>
            <a:fillRect/>
          </a:stretch>
        </p:blipFill>
        <p:spPr>
          <a:xfrm>
            <a:off x="0" y="2659100"/>
            <a:ext cx="9143947" cy="4198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def1dc4125_14_50"/>
          <p:cNvSpPr txBox="1"/>
          <p:nvPr>
            <p:ph type="title"/>
          </p:nvPr>
        </p:nvSpPr>
        <p:spPr>
          <a:xfrm>
            <a:off x="488950" y="-87315"/>
            <a:ext cx="80265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Vấn đề và giải pháp đối với các yêu cầu </a:t>
            </a:r>
            <a:endParaRPr/>
          </a:p>
        </p:txBody>
      </p:sp>
      <p:sp>
        <p:nvSpPr>
          <p:cNvPr id="255" name="Google Shape;255;gdef1dc4125_14_50"/>
          <p:cNvSpPr txBox="1"/>
          <p:nvPr>
            <p:ph idx="1" type="body"/>
          </p:nvPr>
        </p:nvSpPr>
        <p:spPr>
          <a:xfrm>
            <a:off x="488950" y="1346200"/>
            <a:ext cx="8026500" cy="4902300"/>
          </a:xfrm>
          <a:prstGeom prst="rect">
            <a:avLst/>
          </a:prstGeom>
        </p:spPr>
        <p:txBody>
          <a:bodyPr anchorCtr="0" anchor="t" bIns="45700" lIns="91425" spcFirstLastPara="1" rIns="91425" wrap="square" tIns="45700">
            <a:normAutofit/>
          </a:bodyPr>
          <a:lstStyle/>
          <a:p>
            <a:pPr indent="0" lvl="0" marL="457200" rtl="0" algn="l">
              <a:spcBef>
                <a:spcPts val="750"/>
              </a:spcBef>
              <a:spcAft>
                <a:spcPts val="0"/>
              </a:spcAft>
              <a:buNone/>
            </a:pPr>
            <a:r>
              <a:rPr lang="en-US" sz="2600"/>
              <a:t>Giải pháp: Sử dụng mẫu thiết kế Factory Method</a:t>
            </a:r>
            <a:endParaRPr sz="2600"/>
          </a:p>
          <a:p>
            <a:pPr indent="0" lvl="0" marL="457200" rtl="0" algn="l">
              <a:spcBef>
                <a:spcPts val="750"/>
              </a:spcBef>
              <a:spcAft>
                <a:spcPts val="0"/>
              </a:spcAft>
              <a:buNone/>
            </a:pPr>
            <a:r>
              <a:t/>
            </a:r>
            <a:endParaRPr sz="2600"/>
          </a:p>
        </p:txBody>
      </p:sp>
      <p:pic>
        <p:nvPicPr>
          <p:cNvPr id="256" name="Google Shape;256;gdef1dc4125_14_50"/>
          <p:cNvPicPr preferRelativeResize="0"/>
          <p:nvPr/>
        </p:nvPicPr>
        <p:blipFill>
          <a:blip r:embed="rId3">
            <a:alphaModFix/>
          </a:blip>
          <a:stretch>
            <a:fillRect/>
          </a:stretch>
        </p:blipFill>
        <p:spPr>
          <a:xfrm>
            <a:off x="0" y="2567455"/>
            <a:ext cx="9144000" cy="429054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def1dc4125_14_59"/>
          <p:cNvSpPr txBox="1"/>
          <p:nvPr>
            <p:ph type="title"/>
          </p:nvPr>
        </p:nvSpPr>
        <p:spPr>
          <a:xfrm>
            <a:off x="488950" y="-87315"/>
            <a:ext cx="80265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Vấn đề và giải pháp đối với các yêu cầu </a:t>
            </a:r>
            <a:endParaRPr/>
          </a:p>
        </p:txBody>
      </p:sp>
      <p:sp>
        <p:nvSpPr>
          <p:cNvPr id="262" name="Google Shape;262;gdef1dc4125_14_59"/>
          <p:cNvSpPr txBox="1"/>
          <p:nvPr>
            <p:ph idx="1" type="body"/>
          </p:nvPr>
        </p:nvSpPr>
        <p:spPr>
          <a:xfrm>
            <a:off x="488950" y="1346200"/>
            <a:ext cx="8026500" cy="4902300"/>
          </a:xfrm>
          <a:prstGeom prst="rect">
            <a:avLst/>
          </a:prstGeom>
        </p:spPr>
        <p:txBody>
          <a:bodyPr anchorCtr="0" anchor="t" bIns="45700" lIns="91425" spcFirstLastPara="1" rIns="91425" wrap="square" tIns="45700">
            <a:normAutofit/>
          </a:bodyPr>
          <a:lstStyle/>
          <a:p>
            <a:pPr indent="0" lvl="0" marL="0" rtl="0" algn="l">
              <a:spcBef>
                <a:spcPts val="750"/>
              </a:spcBef>
              <a:spcAft>
                <a:spcPts val="0"/>
              </a:spcAft>
              <a:buNone/>
            </a:pPr>
            <a:r>
              <a:rPr lang="en-US" sz="2600">
                <a:solidFill>
                  <a:schemeClr val="dk1"/>
                </a:solidFill>
              </a:rPr>
              <a:t>Với thiết kế trên:</a:t>
            </a:r>
            <a:endParaRPr sz="2600">
              <a:solidFill>
                <a:schemeClr val="dk1"/>
              </a:solidFill>
            </a:endParaRPr>
          </a:p>
          <a:p>
            <a:pPr indent="-393700" lvl="0" marL="457200" rtl="0" algn="l">
              <a:spcBef>
                <a:spcPts val="750"/>
              </a:spcBef>
              <a:spcAft>
                <a:spcPts val="0"/>
              </a:spcAft>
              <a:buClr>
                <a:schemeClr val="dk1"/>
              </a:buClr>
              <a:buSzPts val="2600"/>
              <a:buChar char="•"/>
            </a:pPr>
            <a:r>
              <a:rPr lang="en-US" sz="2600">
                <a:solidFill>
                  <a:schemeClr val="dk1"/>
                </a:solidFill>
              </a:rPr>
              <a:t>Interface Card đóng vai trò là superclass để các subclass implement các phương thức superclass theo cách riêng của từng subclass</a:t>
            </a:r>
            <a:endParaRPr sz="2600">
              <a:solidFill>
                <a:schemeClr val="dk1"/>
              </a:solidFill>
            </a:endParaRPr>
          </a:p>
          <a:p>
            <a:pPr indent="-393700" lvl="0" marL="457200" rtl="0" algn="l">
              <a:spcBef>
                <a:spcPts val="0"/>
              </a:spcBef>
              <a:spcAft>
                <a:spcPts val="0"/>
              </a:spcAft>
              <a:buClr>
                <a:schemeClr val="dk1"/>
              </a:buClr>
              <a:buSzPts val="2600"/>
              <a:buChar char="•"/>
            </a:pPr>
            <a:r>
              <a:rPr lang="en-US" sz="2600">
                <a:solidFill>
                  <a:schemeClr val="dk1"/>
                </a:solidFill>
              </a:rPr>
              <a:t>Abstract factory CardFactory đóng vai trò khởi tạo đối tượng subclass như CreditCard, Domestic theo các tham số đầu vào vì vậy mà đã giảm được sự phụ thuộc giữa các module (loose coupling)</a:t>
            </a:r>
            <a:endParaRPr sz="2600">
              <a:solidFill>
                <a:schemeClr val="dk1"/>
              </a:solidFill>
            </a:endParaRPr>
          </a:p>
          <a:p>
            <a:pPr indent="-393700" lvl="0" marL="457200" rtl="0" algn="l">
              <a:spcBef>
                <a:spcPts val="0"/>
              </a:spcBef>
              <a:spcAft>
                <a:spcPts val="0"/>
              </a:spcAft>
              <a:buClr>
                <a:schemeClr val="dk1"/>
              </a:buClr>
              <a:buSzPts val="2600"/>
              <a:buChar char="•"/>
            </a:pPr>
            <a:r>
              <a:rPr lang="en-US" sz="2600">
                <a:solidFill>
                  <a:schemeClr val="dk1"/>
                </a:solidFill>
              </a:rPr>
              <a:t>Trong tương lai, khi cần thêm 1 phương thức thanh toán mới thì chỉ cần tạo ra subclass mới và implement interface Card</a:t>
            </a:r>
            <a:endParaRPr sz="2600"/>
          </a:p>
          <a:p>
            <a:pPr indent="0" lvl="0" marL="457200" rtl="0" algn="l">
              <a:spcBef>
                <a:spcPts val="750"/>
              </a:spcBef>
              <a:spcAft>
                <a:spcPts val="0"/>
              </a:spcAft>
              <a:buNone/>
            </a:pPr>
            <a:r>
              <a:t/>
            </a:r>
            <a:endParaRPr sz="2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def1dc4125_1_10"/>
          <p:cNvSpPr txBox="1"/>
          <p:nvPr>
            <p:ph type="title"/>
          </p:nvPr>
        </p:nvSpPr>
        <p:spPr>
          <a:xfrm>
            <a:off x="488950" y="-87315"/>
            <a:ext cx="80265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Giới thiệu thành viên và nhiệm vụ </a:t>
            </a:r>
            <a:endParaRPr/>
          </a:p>
        </p:txBody>
      </p:sp>
      <p:graphicFrame>
        <p:nvGraphicFramePr>
          <p:cNvPr id="96" name="Google Shape;96;gdef1dc4125_1_10"/>
          <p:cNvGraphicFramePr/>
          <p:nvPr/>
        </p:nvGraphicFramePr>
        <p:xfrm>
          <a:off x="1017775" y="1238375"/>
          <a:ext cx="3000000" cy="3000000"/>
        </p:xfrm>
        <a:graphic>
          <a:graphicData uri="http://schemas.openxmlformats.org/drawingml/2006/table">
            <a:tbl>
              <a:tblPr>
                <a:noFill/>
                <a:tableStyleId>{0292935D-CB6F-4C4B-86FD-3F9B872D2E06}</a:tableStyleId>
              </a:tblPr>
              <a:tblGrid>
                <a:gridCol w="719300"/>
                <a:gridCol w="2651975"/>
                <a:gridCol w="3867725"/>
              </a:tblGrid>
              <a:tr h="381000">
                <a:tc>
                  <a:txBody>
                    <a:bodyPr/>
                    <a:lstStyle/>
                    <a:p>
                      <a:pPr indent="0" lvl="0" marL="0" rtl="0" algn="l">
                        <a:spcBef>
                          <a:spcPts val="0"/>
                        </a:spcBef>
                        <a:spcAft>
                          <a:spcPts val="0"/>
                        </a:spcAft>
                        <a:buNone/>
                      </a:pPr>
                      <a:r>
                        <a:rPr lang="en-US"/>
                        <a:t>STT</a:t>
                      </a:r>
                      <a:endParaRPr/>
                    </a:p>
                  </a:txBody>
                  <a:tcPr marT="91425" marB="91425" marR="91425" marL="91425"/>
                </a:tc>
                <a:tc>
                  <a:txBody>
                    <a:bodyPr/>
                    <a:lstStyle/>
                    <a:p>
                      <a:pPr indent="0" lvl="0" marL="0" rtl="0" algn="l">
                        <a:spcBef>
                          <a:spcPts val="0"/>
                        </a:spcBef>
                        <a:spcAft>
                          <a:spcPts val="0"/>
                        </a:spcAft>
                        <a:buNone/>
                      </a:pPr>
                      <a:r>
                        <a:rPr lang="en-US"/>
                        <a:t>Họ tên </a:t>
                      </a:r>
                      <a:endParaRPr/>
                    </a:p>
                  </a:txBody>
                  <a:tcPr marT="91425" marB="91425" marR="91425" marL="91425"/>
                </a:tc>
                <a:tc>
                  <a:txBody>
                    <a:bodyPr/>
                    <a:lstStyle/>
                    <a:p>
                      <a:pPr indent="0" lvl="0" marL="0" rtl="0" algn="l">
                        <a:spcBef>
                          <a:spcPts val="0"/>
                        </a:spcBef>
                        <a:spcAft>
                          <a:spcPts val="0"/>
                        </a:spcAft>
                        <a:buNone/>
                      </a:pPr>
                      <a:r>
                        <a:rPr lang="en-US"/>
                        <a:t>Nhiệm vụ </a:t>
                      </a:r>
                      <a:endParaRPr/>
                    </a:p>
                  </a:txBody>
                  <a:tcPr marT="91425" marB="91425" marR="91425" marL="91425"/>
                </a:tc>
              </a:tr>
              <a:tr h="381000">
                <a:tc>
                  <a:txBody>
                    <a:bodyPr/>
                    <a:lstStyle/>
                    <a:p>
                      <a:pPr indent="0" lvl="0" marL="0" rtl="0" algn="l">
                        <a:spcBef>
                          <a:spcPts val="0"/>
                        </a:spcBef>
                        <a:spcAft>
                          <a:spcPts val="0"/>
                        </a:spcAft>
                        <a:buNone/>
                      </a:pPr>
                      <a:r>
                        <a:rPr lang="en-US"/>
                        <a:t>1</a:t>
                      </a:r>
                      <a:endParaRPr/>
                    </a:p>
                  </a:txBody>
                  <a:tcPr marT="91425" marB="91425" marR="91425" marL="91425"/>
                </a:tc>
                <a:tc>
                  <a:txBody>
                    <a:bodyPr/>
                    <a:lstStyle/>
                    <a:p>
                      <a:pPr indent="0" lvl="0" marL="0" rtl="0" algn="l">
                        <a:spcBef>
                          <a:spcPts val="0"/>
                        </a:spcBef>
                        <a:spcAft>
                          <a:spcPts val="0"/>
                        </a:spcAft>
                        <a:buNone/>
                      </a:pPr>
                      <a:r>
                        <a:rPr lang="en-US"/>
                        <a:t>Vũ Văn Quân - 20173313</a:t>
                      </a:r>
                      <a:endParaRPr/>
                    </a:p>
                  </a:txBody>
                  <a:tcPr marT="91425" marB="91425" marR="91425" marL="91425"/>
                </a:tc>
                <a:tc>
                  <a:txBody>
                    <a:bodyPr/>
                    <a:lstStyle/>
                    <a:p>
                      <a:pPr indent="0" lvl="0" marL="0" rtl="0" algn="l">
                        <a:spcBef>
                          <a:spcPts val="0"/>
                        </a:spcBef>
                        <a:spcAft>
                          <a:spcPts val="0"/>
                        </a:spcAft>
                        <a:buNone/>
                      </a:pPr>
                      <a:r>
                        <a:rPr lang="en-US"/>
                        <a:t>Tìm các vấn đề liên quan Coupling,cohesion, SOLID,clean code, Thiết kế và refactor với các Vấn đề module DAO vi phạm nguyên lý DIP, Vấn đề thay đổi yêu cầu khi load giao diện và áp dụng Singleton Pattern vào Codebase</a:t>
                      </a:r>
                      <a:endParaRPr/>
                    </a:p>
                  </a:txBody>
                  <a:tcPr marT="91425" marB="91425" marR="91425" marL="91425"/>
                </a:tc>
              </a:tr>
              <a:tr h="381000">
                <a:tc>
                  <a:txBody>
                    <a:bodyPr/>
                    <a:lstStyle/>
                    <a:p>
                      <a:pPr indent="0" lvl="0" marL="0" rtl="0" algn="l">
                        <a:spcBef>
                          <a:spcPts val="0"/>
                        </a:spcBef>
                        <a:spcAft>
                          <a:spcPts val="0"/>
                        </a:spcAft>
                        <a:buNone/>
                      </a:pPr>
                      <a:r>
                        <a:rPr lang="en-US"/>
                        <a:t>2</a:t>
                      </a:r>
                      <a:endParaRPr/>
                    </a:p>
                  </a:txBody>
                  <a:tcPr marT="91425" marB="91425" marR="91425" marL="91425"/>
                </a:tc>
                <a:tc>
                  <a:txBody>
                    <a:bodyPr/>
                    <a:lstStyle/>
                    <a:p>
                      <a:pPr indent="0" lvl="0" marL="0" rtl="0" algn="l">
                        <a:spcBef>
                          <a:spcPts val="0"/>
                        </a:spcBef>
                        <a:spcAft>
                          <a:spcPts val="0"/>
                        </a:spcAft>
                        <a:buNone/>
                      </a:pPr>
                      <a:r>
                        <a:rPr lang="en-US"/>
                        <a:t>Nguyễn Bá Quân - 20173315</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Tìm các vấn đề liên quan Coupling,cohesion, SOLID,clean code, Thiết kế và refactor với các yêu cầu thêm phương thức thanh toán mới và áp dụng Observer Pattern vào Codebase</a:t>
                      </a:r>
                      <a:endParaRPr/>
                    </a:p>
                  </a:txBody>
                  <a:tcPr marT="91425" marB="91425" marR="91425" marL="91425"/>
                </a:tc>
              </a:tr>
              <a:tr h="381000">
                <a:tc>
                  <a:txBody>
                    <a:bodyPr/>
                    <a:lstStyle/>
                    <a:p>
                      <a:pPr indent="0" lvl="0" marL="0" rtl="0" algn="l">
                        <a:spcBef>
                          <a:spcPts val="0"/>
                        </a:spcBef>
                        <a:spcAft>
                          <a:spcPts val="0"/>
                        </a:spcAft>
                        <a:buNone/>
                      </a:pPr>
                      <a:r>
                        <a:rPr lang="en-US"/>
                        <a:t>3</a:t>
                      </a:r>
                      <a:endParaRPr/>
                    </a:p>
                  </a:txBody>
                  <a:tcPr marT="91425" marB="91425" marR="91425" marL="91425"/>
                </a:tc>
                <a:tc>
                  <a:txBody>
                    <a:bodyPr/>
                    <a:lstStyle/>
                    <a:p>
                      <a:pPr indent="0" lvl="0" marL="0" rtl="0" algn="l">
                        <a:spcBef>
                          <a:spcPts val="0"/>
                        </a:spcBef>
                        <a:spcAft>
                          <a:spcPts val="0"/>
                        </a:spcAft>
                        <a:buNone/>
                      </a:pPr>
                      <a:r>
                        <a:rPr lang="en-US"/>
                        <a:t>Lê Xuân Quang  - 20173330</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Tìm các vấn đề liên quan Coupling,Cohesion, SOLID,Clean Code, áp dụng State Pattern vào yêu cầu hủy đơn hàng và áp dụng Singleton Pattern vào Codebase</a:t>
                      </a:r>
                      <a:endParaRPr/>
                    </a:p>
                  </a:txBody>
                  <a:tcPr marT="91425" marB="91425" marR="91425" marL="91425"/>
                </a:tc>
              </a:tr>
              <a:tr h="381000">
                <a:tc>
                  <a:txBody>
                    <a:bodyPr/>
                    <a:lstStyle/>
                    <a:p>
                      <a:pPr indent="0" lvl="0" marL="0" rtl="0" algn="l">
                        <a:spcBef>
                          <a:spcPts val="0"/>
                        </a:spcBef>
                        <a:spcAft>
                          <a:spcPts val="0"/>
                        </a:spcAft>
                        <a:buNone/>
                      </a:pPr>
                      <a:r>
                        <a:rPr lang="en-US"/>
                        <a:t>4</a:t>
                      </a:r>
                      <a:endParaRPr/>
                    </a:p>
                  </a:txBody>
                  <a:tcPr marT="91425" marB="91425" marR="91425" marL="91425"/>
                </a:tc>
                <a:tc>
                  <a:txBody>
                    <a:bodyPr/>
                    <a:lstStyle/>
                    <a:p>
                      <a:pPr indent="0" lvl="0" marL="0" rtl="0" algn="l">
                        <a:spcBef>
                          <a:spcPts val="0"/>
                        </a:spcBef>
                        <a:spcAft>
                          <a:spcPts val="0"/>
                        </a:spcAft>
                        <a:buNone/>
                      </a:pPr>
                      <a:r>
                        <a:rPr lang="en-US"/>
                        <a:t>Phạm Thế Tài - 20173351</a:t>
                      </a:r>
                      <a:endParaRPr/>
                    </a:p>
                  </a:txBody>
                  <a:tcPr marT="91425" marB="91425" marR="91425" marL="91425"/>
                </a:tc>
                <a:tc>
                  <a:txBody>
                    <a:bodyPr/>
                    <a:lstStyle/>
                    <a:p>
                      <a:pPr indent="0" lvl="0" marL="0" rtl="0" algn="l">
                        <a:spcBef>
                          <a:spcPts val="0"/>
                        </a:spcBef>
                        <a:spcAft>
                          <a:spcPts val="0"/>
                        </a:spcAft>
                        <a:buNone/>
                      </a:pPr>
                      <a:r>
                        <a:rPr lang="en-US"/>
                        <a:t>Tìm các vấn đề liên quan Coupling,cohesion, SOLID,clean code, Thiết kế và refactor với các yêu cầu thêm thư viện mới và thay đổi cách tính phí vận chuyển, </a:t>
                      </a:r>
                      <a:r>
                        <a:rPr lang="en-US">
                          <a:solidFill>
                            <a:schemeClr val="dk1"/>
                          </a:solidFill>
                        </a:rPr>
                        <a:t>áp dụng Singleton Pattern vào Codebase</a:t>
                      </a:r>
                      <a:endParaRPr>
                        <a:solidFill>
                          <a:schemeClr val="dk1"/>
                        </a:solidFill>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def1dc4125_14_72"/>
          <p:cNvSpPr txBox="1"/>
          <p:nvPr>
            <p:ph type="title"/>
          </p:nvPr>
        </p:nvSpPr>
        <p:spPr>
          <a:xfrm>
            <a:off x="488950" y="-87315"/>
            <a:ext cx="80265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Vấn đề và giải pháp đối với các yêu cầu </a:t>
            </a:r>
            <a:endParaRPr/>
          </a:p>
        </p:txBody>
      </p:sp>
      <p:sp>
        <p:nvSpPr>
          <p:cNvPr id="268" name="Google Shape;268;gdef1dc4125_14_72"/>
          <p:cNvSpPr txBox="1"/>
          <p:nvPr>
            <p:ph idx="1" type="body"/>
          </p:nvPr>
        </p:nvSpPr>
        <p:spPr>
          <a:xfrm>
            <a:off x="0" y="1328200"/>
            <a:ext cx="8026500" cy="4902300"/>
          </a:xfrm>
          <a:prstGeom prst="rect">
            <a:avLst/>
          </a:prstGeom>
        </p:spPr>
        <p:txBody>
          <a:bodyPr anchorCtr="0" anchor="t" bIns="45700" lIns="91425" spcFirstLastPara="1" rIns="91425" wrap="square" tIns="45700">
            <a:normAutofit/>
          </a:bodyPr>
          <a:lstStyle/>
          <a:p>
            <a:pPr indent="0" lvl="0" marL="0" rtl="0" algn="l">
              <a:spcBef>
                <a:spcPts val="750"/>
              </a:spcBef>
              <a:spcAft>
                <a:spcPts val="0"/>
              </a:spcAft>
              <a:buNone/>
            </a:pPr>
            <a:r>
              <a:rPr b="1" lang="en-US" sz="2600"/>
              <a:t>2. Áp dụng Observer pattern</a:t>
            </a:r>
            <a:endParaRPr b="1" sz="2600"/>
          </a:p>
          <a:p>
            <a:pPr indent="0" lvl="0" marL="457200" rtl="0" algn="l">
              <a:spcBef>
                <a:spcPts val="750"/>
              </a:spcBef>
              <a:spcAft>
                <a:spcPts val="0"/>
              </a:spcAft>
              <a:buNone/>
            </a:pPr>
            <a:r>
              <a:t/>
            </a:r>
            <a:endParaRPr sz="2600"/>
          </a:p>
        </p:txBody>
      </p:sp>
      <p:pic>
        <p:nvPicPr>
          <p:cNvPr id="269" name="Google Shape;269;gdef1dc4125_14_72"/>
          <p:cNvPicPr preferRelativeResize="0"/>
          <p:nvPr/>
        </p:nvPicPr>
        <p:blipFill>
          <a:blip r:embed="rId3">
            <a:alphaModFix/>
          </a:blip>
          <a:stretch>
            <a:fillRect/>
          </a:stretch>
        </p:blipFill>
        <p:spPr>
          <a:xfrm>
            <a:off x="0" y="1746000"/>
            <a:ext cx="9144001" cy="50686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def1dc4125_14_81"/>
          <p:cNvSpPr txBox="1"/>
          <p:nvPr>
            <p:ph type="title"/>
          </p:nvPr>
        </p:nvSpPr>
        <p:spPr>
          <a:xfrm>
            <a:off x="488950" y="-87315"/>
            <a:ext cx="80265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Vấn đề và giải pháp đối với các yêu cầu </a:t>
            </a:r>
            <a:endParaRPr/>
          </a:p>
        </p:txBody>
      </p:sp>
      <p:sp>
        <p:nvSpPr>
          <p:cNvPr id="275" name="Google Shape;275;gdef1dc4125_14_81"/>
          <p:cNvSpPr txBox="1"/>
          <p:nvPr>
            <p:ph idx="1" type="body"/>
          </p:nvPr>
        </p:nvSpPr>
        <p:spPr>
          <a:xfrm>
            <a:off x="0" y="1328200"/>
            <a:ext cx="9144000" cy="5529900"/>
          </a:xfrm>
          <a:prstGeom prst="rect">
            <a:avLst/>
          </a:prstGeom>
        </p:spPr>
        <p:txBody>
          <a:bodyPr anchorCtr="0" anchor="t" bIns="45700" lIns="91425" spcFirstLastPara="1" rIns="91425" wrap="square" tIns="45700">
            <a:normAutofit/>
          </a:bodyPr>
          <a:lstStyle/>
          <a:p>
            <a:pPr indent="0" lvl="0" marL="0" rtl="0" algn="l">
              <a:spcBef>
                <a:spcPts val="750"/>
              </a:spcBef>
              <a:spcAft>
                <a:spcPts val="0"/>
              </a:spcAft>
              <a:buNone/>
            </a:pPr>
            <a:r>
              <a:rPr lang="en-US" sz="2600"/>
              <a:t>Trong thiết kế trên:</a:t>
            </a:r>
            <a:endParaRPr sz="2600"/>
          </a:p>
          <a:p>
            <a:pPr indent="-393700" lvl="0" marL="457200" rtl="0" algn="l">
              <a:spcBef>
                <a:spcPts val="750"/>
              </a:spcBef>
              <a:spcAft>
                <a:spcPts val="0"/>
              </a:spcAft>
              <a:buSzPts val="2600"/>
              <a:buChar char="•"/>
            </a:pPr>
            <a:r>
              <a:rPr lang="en-US" sz="2600"/>
              <a:t>MediaHandler sẽ đóng vai trò là Publisher để update thông tin trên các Observer đã subscribe mỗi khi có thay đổi xảy ra</a:t>
            </a:r>
            <a:endParaRPr sz="2600"/>
          </a:p>
          <a:p>
            <a:pPr indent="-393700" lvl="0" marL="457200" rtl="0" algn="l">
              <a:spcBef>
                <a:spcPts val="0"/>
              </a:spcBef>
              <a:spcAft>
                <a:spcPts val="0"/>
              </a:spcAft>
              <a:buSzPts val="2600"/>
              <a:buChar char="•"/>
            </a:pPr>
            <a:r>
              <a:rPr lang="en-US" sz="2600"/>
              <a:t>CartScreenHandler sẽ đóng vai trò là Subcriber, mỗi khi nhận được thông báo thay đổi từ MediaHandler, sẽ update thông tin Cart thông qua hàm update()</a:t>
            </a:r>
            <a:endParaRPr sz="2600"/>
          </a:p>
          <a:p>
            <a:pPr indent="0" lvl="0" marL="457200" rtl="0" algn="l">
              <a:spcBef>
                <a:spcPts val="750"/>
              </a:spcBef>
              <a:spcAft>
                <a:spcPts val="0"/>
              </a:spcAft>
              <a:buNone/>
            </a:pPr>
            <a:r>
              <a:t/>
            </a:r>
            <a:endParaRPr sz="26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def1dc4125_1_71"/>
          <p:cNvSpPr txBox="1"/>
          <p:nvPr>
            <p:ph type="title"/>
          </p:nvPr>
        </p:nvSpPr>
        <p:spPr>
          <a:xfrm>
            <a:off x="488950" y="-87315"/>
            <a:ext cx="80265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Vấn đề và giải pháp đối với các yêu cầu</a:t>
            </a:r>
            <a:endParaRPr/>
          </a:p>
        </p:txBody>
      </p:sp>
      <p:sp>
        <p:nvSpPr>
          <p:cNvPr id="281" name="Google Shape;281;gdef1dc4125_1_71"/>
          <p:cNvSpPr txBox="1"/>
          <p:nvPr>
            <p:ph idx="1" type="body"/>
          </p:nvPr>
        </p:nvSpPr>
        <p:spPr>
          <a:xfrm>
            <a:off x="488950" y="1346200"/>
            <a:ext cx="8026500" cy="4902300"/>
          </a:xfrm>
          <a:prstGeom prst="rect">
            <a:avLst/>
          </a:prstGeom>
        </p:spPr>
        <p:txBody>
          <a:bodyPr anchorCtr="0" anchor="t" bIns="45700" lIns="91425" spcFirstLastPara="1" rIns="91425" wrap="square" tIns="45700">
            <a:normAutofit/>
          </a:bodyPr>
          <a:lstStyle/>
          <a:p>
            <a:pPr indent="0" lvl="0" marL="0" rtl="0" algn="l">
              <a:spcBef>
                <a:spcPts val="750"/>
              </a:spcBef>
              <a:spcAft>
                <a:spcPts val="0"/>
              </a:spcAft>
              <a:buNone/>
            </a:pPr>
            <a:r>
              <a:rPr b="1" lang="en-US"/>
              <a:t>3. Với yêu cầu thay đổi thư viện tính khoảng cách ( yêu cầu 4)</a:t>
            </a:r>
            <a:endParaRPr b="1"/>
          </a:p>
          <a:p>
            <a:pPr indent="-342900" lvl="0" marL="457200" rtl="0" algn="l">
              <a:spcBef>
                <a:spcPts val="750"/>
              </a:spcBef>
              <a:spcAft>
                <a:spcPts val="0"/>
              </a:spcAft>
              <a:buSzPts val="1800"/>
              <a:buChar char="-"/>
            </a:pPr>
            <a:r>
              <a:rPr lang="en-US"/>
              <a:t>Thiết kế ban đầu source code </a:t>
            </a:r>
            <a:endParaRPr/>
          </a:p>
        </p:txBody>
      </p:sp>
      <p:pic>
        <p:nvPicPr>
          <p:cNvPr id="282" name="Google Shape;282;gdef1dc4125_1_71"/>
          <p:cNvPicPr preferRelativeResize="0"/>
          <p:nvPr/>
        </p:nvPicPr>
        <p:blipFill>
          <a:blip r:embed="rId3">
            <a:alphaModFix/>
          </a:blip>
          <a:stretch>
            <a:fillRect/>
          </a:stretch>
        </p:blipFill>
        <p:spPr>
          <a:xfrm>
            <a:off x="2158475" y="2018525"/>
            <a:ext cx="5486400" cy="44481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def1dc4125_1_78"/>
          <p:cNvSpPr txBox="1"/>
          <p:nvPr>
            <p:ph type="title"/>
          </p:nvPr>
        </p:nvSpPr>
        <p:spPr>
          <a:xfrm>
            <a:off x="488950" y="-87315"/>
            <a:ext cx="80265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Vấn đề và giải pháp đối với các yêu cầu</a:t>
            </a:r>
            <a:endParaRPr/>
          </a:p>
        </p:txBody>
      </p:sp>
      <p:sp>
        <p:nvSpPr>
          <p:cNvPr id="288" name="Google Shape;288;gdef1dc4125_1_78"/>
          <p:cNvSpPr txBox="1"/>
          <p:nvPr>
            <p:ph idx="1" type="body"/>
          </p:nvPr>
        </p:nvSpPr>
        <p:spPr>
          <a:xfrm>
            <a:off x="488950" y="1346200"/>
            <a:ext cx="8026500" cy="4902300"/>
          </a:xfrm>
          <a:prstGeom prst="rect">
            <a:avLst/>
          </a:prstGeom>
        </p:spPr>
        <p:txBody>
          <a:bodyPr anchorCtr="0" anchor="t" bIns="45700" lIns="91425" spcFirstLastPara="1" rIns="91425" wrap="square" tIns="45700">
            <a:normAutofit/>
          </a:bodyPr>
          <a:lstStyle/>
          <a:p>
            <a:pPr indent="-342900" lvl="0" marL="457200" rtl="0" algn="l">
              <a:spcBef>
                <a:spcPts val="750"/>
              </a:spcBef>
              <a:spcAft>
                <a:spcPts val="0"/>
              </a:spcAft>
              <a:buSzPts val="1800"/>
              <a:buChar char="-"/>
            </a:pPr>
            <a:r>
              <a:rPr lang="en-US"/>
              <a:t>Vi phạm Nguyên Lý OCP</a:t>
            </a:r>
            <a:endParaRPr/>
          </a:p>
          <a:p>
            <a:pPr indent="-342900" lvl="0" marL="457200" rtl="0" algn="l">
              <a:spcBef>
                <a:spcPts val="0"/>
              </a:spcBef>
              <a:spcAft>
                <a:spcPts val="0"/>
              </a:spcAft>
              <a:buSzPts val="1800"/>
              <a:buChar char="-"/>
            </a:pPr>
            <a:r>
              <a:rPr lang="en-US"/>
              <a:t>cải tiến thiết kế : Áp dụng thiết kế Adapter Pattern </a:t>
            </a:r>
            <a:endParaRPr/>
          </a:p>
          <a:p>
            <a:pPr indent="0" lvl="0" marL="457200" rtl="0" algn="l">
              <a:spcBef>
                <a:spcPts val="750"/>
              </a:spcBef>
              <a:spcAft>
                <a:spcPts val="0"/>
              </a:spcAft>
              <a:buNone/>
            </a:pPr>
            <a:r>
              <a:t/>
            </a:r>
            <a:endParaRPr/>
          </a:p>
          <a:p>
            <a:pPr indent="0" lvl="0" marL="0" rtl="0" algn="l">
              <a:spcBef>
                <a:spcPts val="750"/>
              </a:spcBef>
              <a:spcAft>
                <a:spcPts val="0"/>
              </a:spcAft>
              <a:buNone/>
            </a:pPr>
            <a:r>
              <a:t/>
            </a:r>
            <a:endParaRPr/>
          </a:p>
        </p:txBody>
      </p:sp>
      <p:pic>
        <p:nvPicPr>
          <p:cNvPr id="289" name="Google Shape;289;gdef1dc4125_1_78"/>
          <p:cNvPicPr preferRelativeResize="0"/>
          <p:nvPr/>
        </p:nvPicPr>
        <p:blipFill>
          <a:blip r:embed="rId3">
            <a:alphaModFix/>
          </a:blip>
          <a:stretch>
            <a:fillRect/>
          </a:stretch>
        </p:blipFill>
        <p:spPr>
          <a:xfrm>
            <a:off x="365063" y="2168875"/>
            <a:ext cx="8274275" cy="39647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def76610f9_0_5"/>
          <p:cNvSpPr txBox="1"/>
          <p:nvPr>
            <p:ph type="title"/>
          </p:nvPr>
        </p:nvSpPr>
        <p:spPr>
          <a:xfrm>
            <a:off x="488950" y="-87315"/>
            <a:ext cx="80265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95" name="Google Shape;295;gdef76610f9_0_5"/>
          <p:cNvSpPr txBox="1"/>
          <p:nvPr>
            <p:ph idx="1" type="body"/>
          </p:nvPr>
        </p:nvSpPr>
        <p:spPr>
          <a:xfrm>
            <a:off x="488950" y="1346200"/>
            <a:ext cx="8026500" cy="4902300"/>
          </a:xfrm>
          <a:prstGeom prst="rect">
            <a:avLst/>
          </a:prstGeom>
        </p:spPr>
        <p:txBody>
          <a:bodyPr anchorCtr="0" anchor="t" bIns="45700" lIns="91425" spcFirstLastPara="1" rIns="91425" wrap="square" tIns="45700">
            <a:normAutofit/>
          </a:bodyPr>
          <a:lstStyle/>
          <a:p>
            <a:pPr indent="-361950" lvl="0" marL="457200" rtl="0" algn="just">
              <a:lnSpc>
                <a:spcPct val="120000"/>
              </a:lnSpc>
              <a:spcBef>
                <a:spcPts val="600"/>
              </a:spcBef>
              <a:spcAft>
                <a:spcPts val="0"/>
              </a:spcAft>
              <a:buClr>
                <a:schemeClr val="dk1"/>
              </a:buClr>
              <a:buSzPts val="2100"/>
              <a:buFont typeface="Times New Roman"/>
              <a:buChar char="•"/>
            </a:pPr>
            <a:r>
              <a:rPr lang="en-US">
                <a:solidFill>
                  <a:schemeClr val="dk1"/>
                </a:solidFill>
                <a:latin typeface="Times New Roman"/>
                <a:ea typeface="Times New Roman"/>
                <a:cs typeface="Times New Roman"/>
                <a:sym typeface="Times New Roman"/>
              </a:rPr>
              <a:t>Với thiết kế trên interface calcuDistance sẽ đóng vai trò giao tiếp với application AdapterDistance và AltAdapterDistance đóng vai trò chuyển đổi (hay wrapper) 2 interface tính khoảng cách thành một interface để có thể sử dụng được giúp cho các interface không tương thích có thể hoạt động được với nhau trong cùng 1 class/interface.</a:t>
            </a:r>
            <a:endParaRPr>
              <a:solidFill>
                <a:schemeClr val="dk1"/>
              </a:solidFill>
              <a:latin typeface="Times New Roman"/>
              <a:ea typeface="Times New Roman"/>
              <a:cs typeface="Times New Roman"/>
              <a:sym typeface="Times New Roman"/>
            </a:endParaRPr>
          </a:p>
          <a:p>
            <a:pPr indent="0" lvl="0" marL="457200" rtl="0" algn="just">
              <a:lnSpc>
                <a:spcPct val="120000"/>
              </a:lnSpc>
              <a:spcBef>
                <a:spcPts val="600"/>
              </a:spcBef>
              <a:spcAft>
                <a:spcPts val="0"/>
              </a:spcAft>
              <a:buNone/>
            </a:pPr>
            <a:r>
              <a:t/>
            </a:r>
            <a:endParaRPr>
              <a:solidFill>
                <a:schemeClr val="dk1"/>
              </a:solidFill>
              <a:latin typeface="Times New Roman"/>
              <a:ea typeface="Times New Roman"/>
              <a:cs typeface="Times New Roman"/>
              <a:sym typeface="Times New Roman"/>
            </a:endParaRPr>
          </a:p>
          <a:p>
            <a:pPr indent="-361950" lvl="0" marL="457200" rtl="0" algn="just">
              <a:lnSpc>
                <a:spcPct val="120000"/>
              </a:lnSpc>
              <a:spcBef>
                <a:spcPts val="600"/>
              </a:spcBef>
              <a:spcAft>
                <a:spcPts val="0"/>
              </a:spcAft>
              <a:buClr>
                <a:schemeClr val="dk1"/>
              </a:buClr>
              <a:buSzPts val="2100"/>
              <a:buFont typeface="Times New Roman"/>
              <a:buChar char="•"/>
            </a:pPr>
            <a:r>
              <a:rPr lang="en-US">
                <a:solidFill>
                  <a:schemeClr val="dk1"/>
                </a:solidFill>
                <a:latin typeface="Times New Roman"/>
                <a:ea typeface="Times New Roman"/>
                <a:cs typeface="Times New Roman"/>
                <a:sym typeface="Times New Roman"/>
              </a:rPr>
              <a:t> Với thiết kế như trên thì hầu như chúng ta không phải modify vào các code cũ vẫn đảm bảo được nguyên lý OCP (open for extension but closed for modification) cũng như đáp ứng được yêu cầu thêm thư viện tính khoảng cách mới.</a:t>
            </a:r>
            <a:endParaRPr>
              <a:solidFill>
                <a:schemeClr val="dk1"/>
              </a:solidFill>
              <a:latin typeface="Times New Roman"/>
              <a:ea typeface="Times New Roman"/>
              <a:cs typeface="Times New Roman"/>
              <a:sym typeface="Times New Roman"/>
            </a:endParaRPr>
          </a:p>
          <a:p>
            <a:pPr indent="0" lvl="0" marL="0" rtl="0" algn="l">
              <a:spcBef>
                <a:spcPts val="75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def1dc4125_1_87"/>
          <p:cNvSpPr txBox="1"/>
          <p:nvPr>
            <p:ph type="title"/>
          </p:nvPr>
        </p:nvSpPr>
        <p:spPr>
          <a:xfrm>
            <a:off x="488950" y="-87315"/>
            <a:ext cx="80265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Vấn đề và giải pháp đối với các yêu cầu</a:t>
            </a:r>
            <a:endParaRPr/>
          </a:p>
        </p:txBody>
      </p:sp>
      <p:sp>
        <p:nvSpPr>
          <p:cNvPr id="301" name="Google Shape;301;gdef1dc4125_1_87"/>
          <p:cNvSpPr txBox="1"/>
          <p:nvPr>
            <p:ph idx="1" type="body"/>
          </p:nvPr>
        </p:nvSpPr>
        <p:spPr>
          <a:xfrm>
            <a:off x="488950" y="1346200"/>
            <a:ext cx="8026500" cy="4902300"/>
          </a:xfrm>
          <a:prstGeom prst="rect">
            <a:avLst/>
          </a:prstGeom>
        </p:spPr>
        <p:txBody>
          <a:bodyPr anchorCtr="0" anchor="t" bIns="45700" lIns="91425" spcFirstLastPara="1" rIns="91425" wrap="square" tIns="45700">
            <a:normAutofit/>
          </a:bodyPr>
          <a:lstStyle/>
          <a:p>
            <a:pPr indent="0" lvl="0" marL="0" rtl="0" algn="l">
              <a:spcBef>
                <a:spcPts val="750"/>
              </a:spcBef>
              <a:spcAft>
                <a:spcPts val="0"/>
              </a:spcAft>
              <a:buNone/>
            </a:pPr>
            <a:r>
              <a:rPr b="1" lang="en-US"/>
              <a:t>4. Vấn đề thay đổi cách tính phí vận chuyển ( yêu cầu 6)</a:t>
            </a:r>
            <a:endParaRPr b="1"/>
          </a:p>
          <a:p>
            <a:pPr indent="-342900" lvl="0" marL="457200" rtl="0" algn="l">
              <a:spcBef>
                <a:spcPts val="750"/>
              </a:spcBef>
              <a:spcAft>
                <a:spcPts val="0"/>
              </a:spcAft>
              <a:buSzPts val="1800"/>
              <a:buChar char="-"/>
            </a:pPr>
            <a:r>
              <a:rPr lang="en-US"/>
              <a:t>Thiết kế ban đầu  </a:t>
            </a:r>
            <a:endParaRPr/>
          </a:p>
          <a:p>
            <a:pPr indent="0" lvl="0" marL="457200" rtl="0" algn="l">
              <a:spcBef>
                <a:spcPts val="750"/>
              </a:spcBef>
              <a:spcAft>
                <a:spcPts val="0"/>
              </a:spcAft>
              <a:buNone/>
            </a:pPr>
            <a:r>
              <a:t/>
            </a:r>
            <a:endParaRPr/>
          </a:p>
        </p:txBody>
      </p:sp>
      <p:pic>
        <p:nvPicPr>
          <p:cNvPr id="302" name="Google Shape;302;gdef1dc4125_1_87"/>
          <p:cNvPicPr preferRelativeResize="0"/>
          <p:nvPr/>
        </p:nvPicPr>
        <p:blipFill>
          <a:blip r:embed="rId3">
            <a:alphaModFix/>
          </a:blip>
          <a:stretch>
            <a:fillRect/>
          </a:stretch>
        </p:blipFill>
        <p:spPr>
          <a:xfrm>
            <a:off x="1925225" y="2321750"/>
            <a:ext cx="5107725" cy="414115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gdef1dc4125_1_94"/>
          <p:cNvSpPr txBox="1"/>
          <p:nvPr>
            <p:ph type="title"/>
          </p:nvPr>
        </p:nvSpPr>
        <p:spPr>
          <a:xfrm>
            <a:off x="488950" y="-87315"/>
            <a:ext cx="80265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Vấn đề và giải pháp đối với các yêu cầu</a:t>
            </a:r>
            <a:endParaRPr/>
          </a:p>
        </p:txBody>
      </p:sp>
      <p:sp>
        <p:nvSpPr>
          <p:cNvPr id="308" name="Google Shape;308;gdef1dc4125_1_94"/>
          <p:cNvSpPr txBox="1"/>
          <p:nvPr>
            <p:ph idx="1" type="body"/>
          </p:nvPr>
        </p:nvSpPr>
        <p:spPr>
          <a:xfrm>
            <a:off x="488950" y="1346200"/>
            <a:ext cx="8026500" cy="4902300"/>
          </a:xfrm>
          <a:prstGeom prst="rect">
            <a:avLst/>
          </a:prstGeom>
        </p:spPr>
        <p:txBody>
          <a:bodyPr anchorCtr="0" anchor="t" bIns="45700" lIns="91425" spcFirstLastPara="1" rIns="91425" wrap="square" tIns="45700">
            <a:normAutofit/>
          </a:bodyPr>
          <a:lstStyle/>
          <a:p>
            <a:pPr indent="-342900" lvl="0" marL="457200" rtl="0" algn="l">
              <a:spcBef>
                <a:spcPts val="750"/>
              </a:spcBef>
              <a:spcAft>
                <a:spcPts val="0"/>
              </a:spcAft>
              <a:buSzPts val="1800"/>
              <a:buChar char="-"/>
            </a:pPr>
            <a:r>
              <a:rPr lang="en-US"/>
              <a:t>Vi phạm nguyên lý OCP VÀ DIP</a:t>
            </a:r>
            <a:endParaRPr/>
          </a:p>
          <a:p>
            <a:pPr indent="-342900" lvl="0" marL="457200" rtl="0" algn="l">
              <a:spcBef>
                <a:spcPts val="0"/>
              </a:spcBef>
              <a:spcAft>
                <a:spcPts val="0"/>
              </a:spcAft>
              <a:buSzPts val="1800"/>
              <a:buChar char="-"/>
            </a:pPr>
            <a:r>
              <a:rPr lang="en-US"/>
              <a:t>Cải tiến thiết kế : Áp dụng mẫu thiết kế Strategy pattern</a:t>
            </a:r>
            <a:endParaRPr/>
          </a:p>
          <a:p>
            <a:pPr indent="0" lvl="0" marL="457200" rtl="0" algn="l">
              <a:spcBef>
                <a:spcPts val="750"/>
              </a:spcBef>
              <a:spcAft>
                <a:spcPts val="0"/>
              </a:spcAft>
              <a:buNone/>
            </a:pPr>
            <a:r>
              <a:t/>
            </a:r>
            <a:endParaRPr/>
          </a:p>
        </p:txBody>
      </p:sp>
      <p:pic>
        <p:nvPicPr>
          <p:cNvPr id="309" name="Google Shape;309;gdef1dc4125_1_94"/>
          <p:cNvPicPr preferRelativeResize="0"/>
          <p:nvPr/>
        </p:nvPicPr>
        <p:blipFill>
          <a:blip r:embed="rId3">
            <a:alphaModFix/>
          </a:blip>
          <a:stretch>
            <a:fillRect/>
          </a:stretch>
        </p:blipFill>
        <p:spPr>
          <a:xfrm>
            <a:off x="651000" y="2485050"/>
            <a:ext cx="8026500" cy="3414053"/>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def76610f9_0_0"/>
          <p:cNvSpPr txBox="1"/>
          <p:nvPr>
            <p:ph type="title"/>
          </p:nvPr>
        </p:nvSpPr>
        <p:spPr>
          <a:xfrm>
            <a:off x="488950" y="-87315"/>
            <a:ext cx="80265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15" name="Google Shape;315;gdef76610f9_0_0"/>
          <p:cNvSpPr txBox="1"/>
          <p:nvPr>
            <p:ph idx="1" type="body"/>
          </p:nvPr>
        </p:nvSpPr>
        <p:spPr>
          <a:xfrm>
            <a:off x="488950" y="1346200"/>
            <a:ext cx="8026500" cy="4902300"/>
          </a:xfrm>
          <a:prstGeom prst="rect">
            <a:avLst/>
          </a:prstGeom>
        </p:spPr>
        <p:txBody>
          <a:bodyPr anchorCtr="0" anchor="t" bIns="45700" lIns="91425" spcFirstLastPara="1" rIns="91425" wrap="square" tIns="45700">
            <a:normAutofit/>
          </a:bodyPr>
          <a:lstStyle/>
          <a:p>
            <a:pPr indent="-361950" lvl="0" marL="457200" rtl="0" algn="just">
              <a:lnSpc>
                <a:spcPct val="120000"/>
              </a:lnSpc>
              <a:spcBef>
                <a:spcPts val="600"/>
              </a:spcBef>
              <a:spcAft>
                <a:spcPts val="0"/>
              </a:spcAft>
              <a:buClr>
                <a:schemeClr val="dk1"/>
              </a:buClr>
              <a:buSzPts val="2100"/>
              <a:buFont typeface="Times New Roman"/>
              <a:buChar char="•"/>
            </a:pPr>
            <a:r>
              <a:rPr lang="en-US">
                <a:solidFill>
                  <a:schemeClr val="dk1"/>
                </a:solidFill>
                <a:latin typeface="Times New Roman"/>
                <a:ea typeface="Times New Roman"/>
                <a:cs typeface="Times New Roman"/>
                <a:sym typeface="Times New Roman"/>
              </a:rPr>
              <a:t>Với thiết kế trên ta thấy interface CalculateShipFeeStrategy sẽ định nghĩa các hành vi có thể có của một strategy cụ thể là cách tính phí vận chuyển còn các class calShippingFee và NewCalculShippingFee đóng vai trò như các concreteStrategy cài đặt hình vi tính phí vận chuyển cụ thể theo từng yêu cầu.</a:t>
            </a:r>
            <a:endParaRPr>
              <a:solidFill>
                <a:schemeClr val="dk1"/>
              </a:solidFill>
              <a:latin typeface="Times New Roman"/>
              <a:ea typeface="Times New Roman"/>
              <a:cs typeface="Times New Roman"/>
              <a:sym typeface="Times New Roman"/>
            </a:endParaRPr>
          </a:p>
          <a:p>
            <a:pPr indent="-361950" lvl="0" marL="457200" rtl="0" algn="just">
              <a:lnSpc>
                <a:spcPct val="120000"/>
              </a:lnSpc>
              <a:spcBef>
                <a:spcPts val="0"/>
              </a:spcBef>
              <a:spcAft>
                <a:spcPts val="0"/>
              </a:spcAft>
              <a:buClr>
                <a:schemeClr val="dk1"/>
              </a:buClr>
              <a:buSzPts val="2100"/>
              <a:buFont typeface="Times New Roman"/>
              <a:buChar char="•"/>
            </a:pPr>
            <a:r>
              <a:rPr lang="en-US">
                <a:solidFill>
                  <a:schemeClr val="dk1"/>
                </a:solidFill>
                <a:latin typeface="Times New Roman"/>
                <a:ea typeface="Times New Roman"/>
                <a:cs typeface="Times New Roman"/>
                <a:sym typeface="Times New Roman"/>
              </a:rPr>
              <a:t>DeleveriInfo sẽ chứa một tham chiếu đến đối tượng  CalculateShipFeeStrategy và ủy quyền tính phí vận chuyển cho đối tượng này thực hiện. Vì vậy với thiết kế trên vẫn đảm bảo được nguyên lý OCP, chúng ta dễ dàng mở rộng và kết hợp hành vi mới mà không thay đổi ứng dụng, thay đổi code cũ nhiều. </a:t>
            </a:r>
            <a:endParaRPr sz="30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def1dc4125_1_103"/>
          <p:cNvSpPr txBox="1"/>
          <p:nvPr>
            <p:ph type="title"/>
          </p:nvPr>
        </p:nvSpPr>
        <p:spPr>
          <a:xfrm>
            <a:off x="488950" y="-87315"/>
            <a:ext cx="80265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Vấn đề và giải pháp đối với các yêu cầu</a:t>
            </a:r>
            <a:endParaRPr/>
          </a:p>
        </p:txBody>
      </p:sp>
      <p:sp>
        <p:nvSpPr>
          <p:cNvPr id="321" name="Google Shape;321;gdef1dc4125_1_103"/>
          <p:cNvSpPr txBox="1"/>
          <p:nvPr>
            <p:ph idx="1" type="body"/>
          </p:nvPr>
        </p:nvSpPr>
        <p:spPr>
          <a:xfrm>
            <a:off x="488950" y="1346200"/>
            <a:ext cx="8026500" cy="4902300"/>
          </a:xfrm>
          <a:prstGeom prst="rect">
            <a:avLst/>
          </a:prstGeom>
        </p:spPr>
        <p:txBody>
          <a:bodyPr anchorCtr="0" anchor="t" bIns="45700" lIns="91425" spcFirstLastPara="1" rIns="91425" wrap="square" tIns="45700">
            <a:normAutofit/>
          </a:bodyPr>
          <a:lstStyle/>
          <a:p>
            <a:pPr indent="0" lvl="0" marL="0" rtl="0" algn="l">
              <a:spcBef>
                <a:spcPts val="750"/>
              </a:spcBef>
              <a:spcAft>
                <a:spcPts val="0"/>
              </a:spcAft>
              <a:buNone/>
            </a:pPr>
            <a:r>
              <a:rPr b="1" lang="en-US"/>
              <a:t>5. V</a:t>
            </a:r>
            <a:r>
              <a:rPr b="1" lang="en-US"/>
              <a:t>ấn đề cập nhật lại chức năng hủy đơn hàng</a:t>
            </a:r>
            <a:r>
              <a:rPr b="1" lang="en-US"/>
              <a:t> </a:t>
            </a:r>
            <a:endParaRPr b="1"/>
          </a:p>
          <a:p>
            <a:pPr indent="0" lvl="0" marL="0" rtl="0" algn="l">
              <a:spcBef>
                <a:spcPts val="750"/>
              </a:spcBef>
              <a:spcAft>
                <a:spcPts val="0"/>
              </a:spcAft>
              <a:buNone/>
            </a:pPr>
            <a:r>
              <a:rPr lang="en-US"/>
              <a:t>	- S</a:t>
            </a:r>
            <a:r>
              <a:rPr lang="en-US"/>
              <a:t>ử dụng mẫu thiết kế State Pattern</a:t>
            </a:r>
            <a:endParaRPr/>
          </a:p>
          <a:p>
            <a:pPr indent="0" lvl="0" marL="0" rtl="0" algn="l">
              <a:spcBef>
                <a:spcPts val="750"/>
              </a:spcBef>
              <a:spcAft>
                <a:spcPts val="0"/>
              </a:spcAft>
              <a:buNone/>
            </a:pPr>
            <a:r>
              <a:rPr lang="en-US"/>
              <a:t>	- Mẫu thiết kế này sẽ đảm bảo được nguyên lý OCP và SRP</a:t>
            </a:r>
            <a:endParaRPr/>
          </a:p>
          <a:p>
            <a:pPr indent="0" lvl="0" marL="0" rtl="0" algn="l">
              <a:spcBef>
                <a:spcPts val="750"/>
              </a:spcBef>
              <a:spcAft>
                <a:spcPts val="0"/>
              </a:spcAft>
              <a:buNone/>
            </a:pPr>
            <a:r>
              <a:t/>
            </a:r>
            <a:endParaRPr/>
          </a:p>
          <a:p>
            <a:pPr indent="0" lvl="0" marL="0" rtl="0" algn="l">
              <a:spcBef>
                <a:spcPts val="750"/>
              </a:spcBef>
              <a:spcAft>
                <a:spcPts val="0"/>
              </a:spcAft>
              <a:buNone/>
            </a:pPr>
            <a:r>
              <a:t/>
            </a:r>
            <a:endParaRPr/>
          </a:p>
        </p:txBody>
      </p:sp>
      <p:pic>
        <p:nvPicPr>
          <p:cNvPr id="322" name="Google Shape;322;gdef1dc4125_1_103"/>
          <p:cNvPicPr preferRelativeResize="0"/>
          <p:nvPr/>
        </p:nvPicPr>
        <p:blipFill>
          <a:blip r:embed="rId3">
            <a:alphaModFix/>
          </a:blip>
          <a:stretch>
            <a:fillRect/>
          </a:stretch>
        </p:blipFill>
        <p:spPr>
          <a:xfrm>
            <a:off x="424200" y="2617925"/>
            <a:ext cx="8295600" cy="39349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gdef1dc4125_9_4"/>
          <p:cNvSpPr txBox="1"/>
          <p:nvPr>
            <p:ph type="title"/>
          </p:nvPr>
        </p:nvSpPr>
        <p:spPr>
          <a:xfrm>
            <a:off x="488950" y="-87315"/>
            <a:ext cx="80265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Vấn đề và giải pháp đối với các yêu cầu</a:t>
            </a:r>
            <a:endParaRPr/>
          </a:p>
        </p:txBody>
      </p:sp>
      <p:sp>
        <p:nvSpPr>
          <p:cNvPr id="328" name="Google Shape;328;gdef1dc4125_9_4"/>
          <p:cNvSpPr txBox="1"/>
          <p:nvPr>
            <p:ph idx="1" type="body"/>
          </p:nvPr>
        </p:nvSpPr>
        <p:spPr>
          <a:xfrm>
            <a:off x="488950" y="1346200"/>
            <a:ext cx="8026500" cy="4902300"/>
          </a:xfrm>
          <a:prstGeom prst="rect">
            <a:avLst/>
          </a:prstGeom>
        </p:spPr>
        <p:txBody>
          <a:bodyPr anchorCtr="0" anchor="t" bIns="45700" lIns="91425" spcFirstLastPara="1" rIns="91425" wrap="square" tIns="45700">
            <a:normAutofit/>
          </a:bodyPr>
          <a:lstStyle/>
          <a:p>
            <a:pPr indent="0" lvl="0" marL="0" rtl="0" algn="l">
              <a:spcBef>
                <a:spcPts val="750"/>
              </a:spcBef>
              <a:spcAft>
                <a:spcPts val="0"/>
              </a:spcAft>
              <a:buNone/>
            </a:pPr>
            <a:r>
              <a:rPr b="1" lang="en-US"/>
              <a:t>6. </a:t>
            </a:r>
            <a:r>
              <a:rPr b="1" lang="en-US"/>
              <a:t>Áp dụng singleton pattern vào codebase</a:t>
            </a:r>
            <a:endParaRPr b="1"/>
          </a:p>
          <a:p>
            <a:pPr indent="457200" lvl="0" marL="0" rtl="0" algn="l">
              <a:spcBef>
                <a:spcPts val="750"/>
              </a:spcBef>
              <a:spcAft>
                <a:spcPts val="0"/>
              </a:spcAft>
              <a:buNone/>
            </a:pPr>
            <a:r>
              <a:t/>
            </a:r>
            <a:endParaRPr/>
          </a:p>
          <a:p>
            <a:pPr indent="457200" lvl="0" marL="0" rtl="0" algn="l">
              <a:spcBef>
                <a:spcPts val="750"/>
              </a:spcBef>
              <a:spcAft>
                <a:spcPts val="0"/>
              </a:spcAft>
              <a:buNone/>
            </a:pPr>
            <a:r>
              <a:rPr lang="en-US"/>
              <a:t>- Áp dụng singleton pattern vào cart, </a:t>
            </a:r>
            <a:r>
              <a:rPr lang="en-US">
                <a:solidFill>
                  <a:schemeClr val="dk1"/>
                </a:solidFill>
                <a:latin typeface="Cambria"/>
                <a:ea typeface="Cambria"/>
                <a:cs typeface="Cambria"/>
                <a:sym typeface="Cambria"/>
              </a:rPr>
              <a:t>sessionInfomation, AIMSDB</a:t>
            </a:r>
            <a:endParaRPr>
              <a:latin typeface="Cambria"/>
              <a:ea typeface="Cambria"/>
              <a:cs typeface="Cambria"/>
              <a:sym typeface="Cambria"/>
            </a:endParaRPr>
          </a:p>
          <a:p>
            <a:pPr indent="0" lvl="0" marL="0" rtl="0" algn="l">
              <a:spcBef>
                <a:spcPts val="750"/>
              </a:spcBef>
              <a:spcAft>
                <a:spcPts val="0"/>
              </a:spcAft>
              <a:buNone/>
            </a:pPr>
            <a:r>
              <a:rPr lang="en-US"/>
              <a:t>	</a:t>
            </a:r>
            <a:endParaRPr/>
          </a:p>
          <a:p>
            <a:pPr indent="0" lvl="0" marL="0" rtl="0" algn="l">
              <a:spcBef>
                <a:spcPts val="750"/>
              </a:spcBef>
              <a:spcAft>
                <a:spcPts val="0"/>
              </a:spcAft>
              <a:buNone/>
            </a:pPr>
            <a:r>
              <a:rPr lang="en-US"/>
              <a:t>	- Tạo duy nhất một cart để đảm bảo về mặt nghiệp vụ</a:t>
            </a:r>
            <a:endParaRPr/>
          </a:p>
          <a:p>
            <a:pPr indent="0" lvl="0" marL="0" rtl="0" algn="l">
              <a:spcBef>
                <a:spcPts val="750"/>
              </a:spcBef>
              <a:spcAft>
                <a:spcPts val="0"/>
              </a:spcAft>
              <a:buNone/>
            </a:pPr>
            <a:r>
              <a:t/>
            </a:r>
            <a:endParaRPr/>
          </a:p>
          <a:p>
            <a:pPr indent="0" lvl="0" marL="0" rtl="0" algn="l">
              <a:lnSpc>
                <a:spcPct val="115000"/>
              </a:lnSpc>
              <a:spcBef>
                <a:spcPts val="750"/>
              </a:spcBef>
              <a:spcAft>
                <a:spcPts val="0"/>
              </a:spcAft>
              <a:buNone/>
            </a:pPr>
            <a:r>
              <a:rPr lang="en-US"/>
              <a:t>	- Tạo duy nhất một sessionInfomation để đảm bảo về mặt nghiệp vụ  chỉ có một người dùng đăng nhập</a:t>
            </a:r>
            <a:endParaRPr/>
          </a:p>
          <a:p>
            <a:pPr indent="0" lvl="0" marL="0" rtl="0" algn="l">
              <a:lnSpc>
                <a:spcPct val="115000"/>
              </a:lnSpc>
              <a:spcBef>
                <a:spcPts val="750"/>
              </a:spcBef>
              <a:spcAft>
                <a:spcPts val="0"/>
              </a:spcAft>
              <a:buNone/>
            </a:pPr>
            <a:r>
              <a:t/>
            </a:r>
            <a:endParaRPr/>
          </a:p>
          <a:p>
            <a:pPr indent="0" lvl="0" marL="0" rtl="0" algn="l">
              <a:lnSpc>
                <a:spcPct val="115000"/>
              </a:lnSpc>
              <a:spcBef>
                <a:spcPts val="750"/>
              </a:spcBef>
              <a:spcAft>
                <a:spcPts val="0"/>
              </a:spcAft>
              <a:buNone/>
            </a:pPr>
            <a:r>
              <a:rPr lang="en-US"/>
              <a:t>	- Tạo duy nhất một connection vì nếu tạo nhiều connection sẽ gây ảnh hưởng tới tốc độ của chương trình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def1dc4125_1_17"/>
          <p:cNvSpPr txBox="1"/>
          <p:nvPr>
            <p:ph type="title"/>
          </p:nvPr>
        </p:nvSpPr>
        <p:spPr>
          <a:xfrm>
            <a:off x="488950" y="-87315"/>
            <a:ext cx="80265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Mô tả hệ thống </a:t>
            </a:r>
            <a:endParaRPr/>
          </a:p>
        </p:txBody>
      </p:sp>
      <p:sp>
        <p:nvSpPr>
          <p:cNvPr id="102" name="Google Shape;102;gdef1dc4125_1_17"/>
          <p:cNvSpPr txBox="1"/>
          <p:nvPr>
            <p:ph idx="1" type="body"/>
          </p:nvPr>
        </p:nvSpPr>
        <p:spPr>
          <a:xfrm>
            <a:off x="488950" y="1346200"/>
            <a:ext cx="8026500" cy="4902300"/>
          </a:xfrm>
          <a:prstGeom prst="rect">
            <a:avLst/>
          </a:prstGeom>
        </p:spPr>
        <p:txBody>
          <a:bodyPr anchorCtr="0" anchor="t" bIns="45700" lIns="91425" spcFirstLastPara="1" rIns="91425" wrap="square" tIns="45700">
            <a:normAutofit/>
          </a:bodyPr>
          <a:lstStyle/>
          <a:p>
            <a:pPr indent="-342900" lvl="0" marL="457200" rtl="0" algn="l">
              <a:spcBef>
                <a:spcPts val="750"/>
              </a:spcBef>
              <a:spcAft>
                <a:spcPts val="0"/>
              </a:spcAft>
              <a:buSzPts val="1800"/>
              <a:buChar char="●"/>
            </a:pPr>
            <a:r>
              <a:rPr lang="en-US"/>
              <a:t>Biểu đồ Use case tổng quan </a:t>
            </a:r>
            <a:endParaRPr/>
          </a:p>
        </p:txBody>
      </p:sp>
      <p:pic>
        <p:nvPicPr>
          <p:cNvPr id="103" name="Google Shape;103;gdef1dc4125_1_17"/>
          <p:cNvPicPr preferRelativeResize="0"/>
          <p:nvPr/>
        </p:nvPicPr>
        <p:blipFill>
          <a:blip r:embed="rId3">
            <a:alphaModFix/>
          </a:blip>
          <a:stretch>
            <a:fillRect/>
          </a:stretch>
        </p:blipFill>
        <p:spPr>
          <a:xfrm>
            <a:off x="1143000" y="1674948"/>
            <a:ext cx="7117775" cy="51830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gdef1dc4125_12_25"/>
          <p:cNvSpPr txBox="1"/>
          <p:nvPr>
            <p:ph type="title"/>
          </p:nvPr>
        </p:nvSpPr>
        <p:spPr>
          <a:xfrm>
            <a:off x="488950" y="-87315"/>
            <a:ext cx="80265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Vấn đề và giải pháp đối với các yêu cầu</a:t>
            </a:r>
            <a:endParaRPr sz="2600"/>
          </a:p>
        </p:txBody>
      </p:sp>
      <p:sp>
        <p:nvSpPr>
          <p:cNvPr id="334" name="Google Shape;334;gdef1dc4125_12_25"/>
          <p:cNvSpPr txBox="1"/>
          <p:nvPr>
            <p:ph idx="1" type="body"/>
          </p:nvPr>
        </p:nvSpPr>
        <p:spPr>
          <a:xfrm>
            <a:off x="488950" y="1346200"/>
            <a:ext cx="8026500" cy="4902300"/>
          </a:xfrm>
          <a:prstGeom prst="rect">
            <a:avLst/>
          </a:prstGeom>
        </p:spPr>
        <p:txBody>
          <a:bodyPr anchorCtr="0" anchor="t" bIns="45700" lIns="91425" spcFirstLastPara="1" rIns="91425" wrap="square" tIns="45700">
            <a:normAutofit/>
          </a:bodyPr>
          <a:lstStyle/>
          <a:p>
            <a:pPr indent="0" lvl="0" marL="0" rtl="0" algn="l">
              <a:spcBef>
                <a:spcPts val="750"/>
              </a:spcBef>
              <a:spcAft>
                <a:spcPts val="0"/>
              </a:spcAft>
              <a:buNone/>
            </a:pPr>
            <a:r>
              <a:rPr b="1" lang="en-US" sz="2600">
                <a:solidFill>
                  <a:schemeClr val="dk1"/>
                </a:solidFill>
              </a:rPr>
              <a:t>7. </a:t>
            </a:r>
            <a:r>
              <a:rPr b="1" lang="en-US" sz="2600">
                <a:solidFill>
                  <a:schemeClr val="dk1"/>
                </a:solidFill>
              </a:rPr>
              <a:t>Vấn đề module DAO vi phạm nguyên lý DIP</a:t>
            </a:r>
            <a:endParaRPr b="1" sz="2600">
              <a:solidFill>
                <a:schemeClr val="dk1"/>
              </a:solidFill>
            </a:endParaRPr>
          </a:p>
          <a:p>
            <a:pPr indent="-342900" lvl="0" marL="457200" rtl="0" algn="l">
              <a:spcBef>
                <a:spcPts val="750"/>
              </a:spcBef>
              <a:spcAft>
                <a:spcPts val="0"/>
              </a:spcAft>
              <a:buClr>
                <a:schemeClr val="dk1"/>
              </a:buClr>
              <a:buSzPts val="1800"/>
              <a:buFont typeface="Times New Roman"/>
              <a:buChar char="-"/>
            </a:pPr>
            <a:r>
              <a:rPr lang="en-US">
                <a:solidFill>
                  <a:schemeClr val="dk1"/>
                </a:solidFill>
                <a:latin typeface="Times New Roman"/>
                <a:ea typeface="Times New Roman"/>
                <a:cs typeface="Times New Roman"/>
                <a:sym typeface="Times New Roman"/>
              </a:rPr>
              <a:t>Trong thiết kế cũ, các lớp trong package dao thuộc persistence layer nhưng chúng không implement từ interface chung. </a:t>
            </a:r>
            <a:endParaRPr>
              <a:solidFill>
                <a:schemeClr val="dk1"/>
              </a:solidFill>
              <a:latin typeface="Times New Roman"/>
              <a:ea typeface="Times New Roman"/>
              <a:cs typeface="Times New Roman"/>
              <a:sym typeface="Times New Roman"/>
            </a:endParaRPr>
          </a:p>
          <a:p>
            <a:pPr indent="0" lvl="0" marL="457200" rtl="0" algn="l">
              <a:spcBef>
                <a:spcPts val="750"/>
              </a:spcBef>
              <a:spcAft>
                <a:spcPts val="0"/>
              </a:spcAft>
              <a:buNone/>
            </a:pPr>
            <a:r>
              <a:rPr lang="en-US">
                <a:solidFill>
                  <a:schemeClr val="dk1"/>
                </a:solidFill>
                <a:latin typeface="Times New Roman"/>
                <a:ea typeface="Times New Roman"/>
                <a:cs typeface="Times New Roman"/>
                <a:sym typeface="Times New Roman"/>
              </a:rPr>
              <a:t>=&gt; Điều này dẫn đến việc upper-layer phải phụ thuộc trực tiếp vào các lớp DAO rời rạc. Do đó, khi các lớp trong package dao thay đổi dẫn đến việc các class ở tầng trên phải sửa theo.</a:t>
            </a:r>
            <a:endParaRPr>
              <a:solidFill>
                <a:schemeClr val="dk1"/>
              </a:solidFill>
              <a:latin typeface="Times New Roman"/>
              <a:ea typeface="Times New Roman"/>
              <a:cs typeface="Times New Roman"/>
              <a:sym typeface="Times New Roman"/>
            </a:endParaRPr>
          </a:p>
          <a:p>
            <a:pPr indent="-342900" lvl="0" marL="457200" rtl="0" algn="l">
              <a:spcBef>
                <a:spcPts val="750"/>
              </a:spcBef>
              <a:spcAft>
                <a:spcPts val="0"/>
              </a:spcAft>
              <a:buClr>
                <a:schemeClr val="dk1"/>
              </a:buClr>
              <a:buSzPts val="1800"/>
              <a:buFont typeface="Times New Roman"/>
              <a:buChar char="-"/>
            </a:pPr>
            <a:r>
              <a:rPr lang="en-US">
                <a:solidFill>
                  <a:schemeClr val="dk1"/>
                </a:solidFill>
                <a:latin typeface="Times New Roman"/>
                <a:ea typeface="Times New Roman"/>
                <a:cs typeface="Times New Roman"/>
                <a:sym typeface="Times New Roman"/>
              </a:rPr>
              <a:t>Như đã trình bày ở trên, việc các lớp con của lớp MediaDAO override lại phương thức getAllMedias từ lớp cha là vi phạm LSP</a:t>
            </a:r>
            <a:endParaRPr>
              <a:solidFill>
                <a:schemeClr val="dk1"/>
              </a:solidFill>
              <a:latin typeface="Times New Roman"/>
              <a:ea typeface="Times New Roman"/>
              <a:cs typeface="Times New Roman"/>
              <a:sym typeface="Times New Roman"/>
            </a:endParaRPr>
          </a:p>
        </p:txBody>
      </p:sp>
      <p:pic>
        <p:nvPicPr>
          <p:cNvPr id="335" name="Google Shape;335;gdef1dc4125_12_25"/>
          <p:cNvPicPr preferRelativeResize="0"/>
          <p:nvPr/>
        </p:nvPicPr>
        <p:blipFill>
          <a:blip r:embed="rId3">
            <a:alphaModFix/>
          </a:blip>
          <a:stretch>
            <a:fillRect/>
          </a:stretch>
        </p:blipFill>
        <p:spPr>
          <a:xfrm>
            <a:off x="634850" y="4442275"/>
            <a:ext cx="8322101" cy="1926750"/>
          </a:xfrm>
          <a:prstGeom prst="rect">
            <a:avLst/>
          </a:prstGeom>
          <a:noFill/>
          <a:ln>
            <a:noFill/>
          </a:ln>
        </p:spPr>
      </p:pic>
      <p:sp>
        <p:nvSpPr>
          <p:cNvPr id="336" name="Google Shape;336;gdef1dc4125_12_25"/>
          <p:cNvSpPr txBox="1"/>
          <p:nvPr/>
        </p:nvSpPr>
        <p:spPr>
          <a:xfrm>
            <a:off x="793225" y="4442275"/>
            <a:ext cx="2561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latin typeface="Calibri"/>
                <a:ea typeface="Calibri"/>
                <a:cs typeface="Calibri"/>
                <a:sym typeface="Calibri"/>
              </a:rPr>
              <a:t>Thiết kế cũ</a:t>
            </a:r>
            <a:endParaRPr b="1" sz="2200">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gdef1dc4125_12_30"/>
          <p:cNvSpPr txBox="1"/>
          <p:nvPr>
            <p:ph type="title"/>
          </p:nvPr>
        </p:nvSpPr>
        <p:spPr>
          <a:xfrm>
            <a:off x="488950" y="-87315"/>
            <a:ext cx="8026500" cy="1325700"/>
          </a:xfrm>
          <a:prstGeom prst="rect">
            <a:avLst/>
          </a:prstGeom>
        </p:spPr>
        <p:txBody>
          <a:bodyPr anchorCtr="0" anchor="ctr" bIns="45700" lIns="91425" spcFirstLastPara="1" rIns="91425" wrap="square" tIns="45700">
            <a:normAutofit/>
          </a:bodyPr>
          <a:lstStyle/>
          <a:p>
            <a:pPr indent="0" lvl="0" marL="0" rtl="0" algn="l">
              <a:spcBef>
                <a:spcPts val="750"/>
              </a:spcBef>
              <a:spcAft>
                <a:spcPts val="0"/>
              </a:spcAft>
              <a:buNone/>
            </a:pPr>
            <a:r>
              <a:rPr lang="en-US" sz="2600"/>
              <a:t>Vấn đề module DAO vi phạm nguyên lý DIP</a:t>
            </a:r>
            <a:endParaRPr/>
          </a:p>
        </p:txBody>
      </p:sp>
      <p:sp>
        <p:nvSpPr>
          <p:cNvPr id="342" name="Google Shape;342;gdef1dc4125_12_30"/>
          <p:cNvSpPr txBox="1"/>
          <p:nvPr>
            <p:ph idx="1" type="body"/>
          </p:nvPr>
        </p:nvSpPr>
        <p:spPr>
          <a:xfrm>
            <a:off x="488950" y="1346200"/>
            <a:ext cx="8026500" cy="4902300"/>
          </a:xfrm>
          <a:prstGeom prst="rect">
            <a:avLst/>
          </a:prstGeom>
        </p:spPr>
        <p:txBody>
          <a:bodyPr anchorCtr="0" anchor="t" bIns="45700" lIns="91425" spcFirstLastPara="1" rIns="91425" wrap="square" tIns="45700">
            <a:normAutofit/>
          </a:bodyPr>
          <a:lstStyle/>
          <a:p>
            <a:pPr indent="0" lvl="0" marL="0" rtl="0" algn="l">
              <a:spcBef>
                <a:spcPts val="750"/>
              </a:spcBef>
              <a:spcAft>
                <a:spcPts val="0"/>
              </a:spcAft>
              <a:buNone/>
            </a:pPr>
            <a:r>
              <a:t/>
            </a:r>
            <a:endParaRPr b="1">
              <a:solidFill>
                <a:schemeClr val="dk1"/>
              </a:solidFill>
            </a:endParaRPr>
          </a:p>
          <a:p>
            <a:pPr indent="0" lvl="0" marL="0" rtl="0" algn="l">
              <a:spcBef>
                <a:spcPts val="750"/>
              </a:spcBef>
              <a:spcAft>
                <a:spcPts val="0"/>
              </a:spcAft>
              <a:buNone/>
            </a:pPr>
            <a:r>
              <a:rPr b="1" lang="en-US">
                <a:solidFill>
                  <a:schemeClr val="dk1"/>
                </a:solidFill>
              </a:rPr>
              <a:t>	</a:t>
            </a:r>
            <a:endParaRPr b="1">
              <a:solidFill>
                <a:schemeClr val="dk1"/>
              </a:solidFill>
            </a:endParaRPr>
          </a:p>
        </p:txBody>
      </p:sp>
      <p:pic>
        <p:nvPicPr>
          <p:cNvPr id="343" name="Google Shape;343;gdef1dc4125_12_30"/>
          <p:cNvPicPr preferRelativeResize="0"/>
          <p:nvPr/>
        </p:nvPicPr>
        <p:blipFill>
          <a:blip r:embed="rId3">
            <a:alphaModFix/>
          </a:blip>
          <a:stretch>
            <a:fillRect/>
          </a:stretch>
        </p:blipFill>
        <p:spPr>
          <a:xfrm>
            <a:off x="663975" y="1105400"/>
            <a:ext cx="7816033" cy="5752600"/>
          </a:xfrm>
          <a:prstGeom prst="rect">
            <a:avLst/>
          </a:prstGeom>
          <a:noFill/>
          <a:ln>
            <a:noFill/>
          </a:ln>
        </p:spPr>
      </p:pic>
      <p:sp>
        <p:nvSpPr>
          <p:cNvPr id="344" name="Google Shape;344;gdef1dc4125_12_30"/>
          <p:cNvSpPr txBox="1"/>
          <p:nvPr/>
        </p:nvSpPr>
        <p:spPr>
          <a:xfrm>
            <a:off x="363575" y="1238375"/>
            <a:ext cx="2991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latin typeface="Calibri"/>
                <a:ea typeface="Calibri"/>
                <a:cs typeface="Calibri"/>
                <a:sym typeface="Calibri"/>
              </a:rPr>
              <a:t>Thiết kế mới</a:t>
            </a:r>
            <a:endParaRPr b="1" sz="2200">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def1dc4125_12_45"/>
          <p:cNvSpPr txBox="1"/>
          <p:nvPr>
            <p:ph type="title"/>
          </p:nvPr>
        </p:nvSpPr>
        <p:spPr>
          <a:xfrm>
            <a:off x="488950" y="-87315"/>
            <a:ext cx="8026500" cy="1325700"/>
          </a:xfrm>
          <a:prstGeom prst="rect">
            <a:avLst/>
          </a:prstGeom>
        </p:spPr>
        <p:txBody>
          <a:bodyPr anchorCtr="0" anchor="ctr" bIns="45700" lIns="91425" spcFirstLastPara="1" rIns="91425" wrap="square" tIns="45700">
            <a:normAutofit/>
          </a:bodyPr>
          <a:lstStyle/>
          <a:p>
            <a:pPr indent="0" lvl="0" marL="0" rtl="0" algn="l">
              <a:spcBef>
                <a:spcPts val="750"/>
              </a:spcBef>
              <a:spcAft>
                <a:spcPts val="0"/>
              </a:spcAft>
              <a:buNone/>
            </a:pPr>
            <a:r>
              <a:rPr lang="en-US" sz="2600"/>
              <a:t>Vấn đề module DAO vi phạm nguyên lý DIP</a:t>
            </a:r>
            <a:endParaRPr/>
          </a:p>
        </p:txBody>
      </p:sp>
      <p:pic>
        <p:nvPicPr>
          <p:cNvPr id="350" name="Google Shape;350;gdef1dc4125_12_45"/>
          <p:cNvPicPr preferRelativeResize="0"/>
          <p:nvPr/>
        </p:nvPicPr>
        <p:blipFill>
          <a:blip r:embed="rId3">
            <a:alphaModFix/>
          </a:blip>
          <a:stretch>
            <a:fillRect/>
          </a:stretch>
        </p:blipFill>
        <p:spPr>
          <a:xfrm>
            <a:off x="1040949" y="1123550"/>
            <a:ext cx="6922500" cy="3653550"/>
          </a:xfrm>
          <a:prstGeom prst="rect">
            <a:avLst/>
          </a:prstGeom>
          <a:noFill/>
          <a:ln>
            <a:noFill/>
          </a:ln>
        </p:spPr>
      </p:pic>
      <p:sp>
        <p:nvSpPr>
          <p:cNvPr id="351" name="Google Shape;351;gdef1dc4125_12_45"/>
          <p:cNvSpPr txBox="1"/>
          <p:nvPr/>
        </p:nvSpPr>
        <p:spPr>
          <a:xfrm>
            <a:off x="105250" y="4777100"/>
            <a:ext cx="8793900" cy="2447400"/>
          </a:xfrm>
          <a:prstGeom prst="rect">
            <a:avLst/>
          </a:prstGeom>
          <a:noFill/>
          <a:ln>
            <a:noFill/>
          </a:ln>
        </p:spPr>
        <p:txBody>
          <a:bodyPr anchorCtr="0" anchor="t" bIns="91425" lIns="91425" spcFirstLastPara="1" rIns="91425" wrap="square" tIns="91425">
            <a:spAutoFit/>
          </a:bodyPr>
          <a:lstStyle/>
          <a:p>
            <a:pPr indent="-361950" lvl="0" marL="457200" rtl="0" algn="just">
              <a:lnSpc>
                <a:spcPct val="120000"/>
              </a:lnSpc>
              <a:spcBef>
                <a:spcPts val="600"/>
              </a:spcBef>
              <a:spcAft>
                <a:spcPts val="0"/>
              </a:spcAft>
              <a:buClr>
                <a:schemeClr val="dk1"/>
              </a:buClr>
              <a:buSzPts val="2100"/>
              <a:buFont typeface="Times New Roman"/>
              <a:buChar char="-"/>
            </a:pPr>
            <a:r>
              <a:rPr lang="en-US" sz="2100">
                <a:solidFill>
                  <a:schemeClr val="dk1"/>
                </a:solidFill>
                <a:latin typeface="Times New Roman"/>
                <a:ea typeface="Times New Roman"/>
                <a:cs typeface="Times New Roman"/>
                <a:sym typeface="Times New Roman"/>
              </a:rPr>
              <a:t>Trong thiết kế mới này, các lớp DAO phải implements từ interface của nó. Khi ta thay đổi code bên trong các lớp DAOImpl thì các lớp ở tầng trên sẽ không bị ảnh hưởng. Hơn thế nữa, về sau khi ta muốn đổi từ SQLite sang MySQL chẳng hạn, thì ta chỉ việc viết các class implements lại các interface DAO.</a:t>
            </a:r>
            <a:endParaRPr sz="2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100">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gdef1dc4125_12_62"/>
          <p:cNvSpPr txBox="1"/>
          <p:nvPr>
            <p:ph type="title"/>
          </p:nvPr>
        </p:nvSpPr>
        <p:spPr>
          <a:xfrm>
            <a:off x="488950" y="-87315"/>
            <a:ext cx="80265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Vấn đề và giải pháp đối với các yêu cầu</a:t>
            </a:r>
            <a:endParaRPr/>
          </a:p>
        </p:txBody>
      </p:sp>
      <p:sp>
        <p:nvSpPr>
          <p:cNvPr id="357" name="Google Shape;357;gdef1dc4125_12_62"/>
          <p:cNvSpPr txBox="1"/>
          <p:nvPr>
            <p:ph idx="1" type="body"/>
          </p:nvPr>
        </p:nvSpPr>
        <p:spPr>
          <a:xfrm>
            <a:off x="488950" y="1346200"/>
            <a:ext cx="8026500" cy="4902300"/>
          </a:xfrm>
          <a:prstGeom prst="rect">
            <a:avLst/>
          </a:prstGeom>
        </p:spPr>
        <p:txBody>
          <a:bodyPr anchorCtr="0" anchor="t" bIns="45700" lIns="91425" spcFirstLastPara="1" rIns="91425" wrap="square" tIns="45700">
            <a:normAutofit/>
          </a:bodyPr>
          <a:lstStyle/>
          <a:p>
            <a:pPr indent="0" lvl="0" marL="0" rtl="0" algn="l">
              <a:spcBef>
                <a:spcPts val="750"/>
              </a:spcBef>
              <a:spcAft>
                <a:spcPts val="0"/>
              </a:spcAft>
              <a:buNone/>
            </a:pPr>
            <a:r>
              <a:rPr b="1" lang="en-US" sz="2600">
                <a:solidFill>
                  <a:schemeClr val="dk1"/>
                </a:solidFill>
              </a:rPr>
              <a:t>8</a:t>
            </a:r>
            <a:r>
              <a:rPr b="1" lang="en-US" sz="2600">
                <a:solidFill>
                  <a:schemeClr val="dk1"/>
                </a:solidFill>
              </a:rPr>
              <a:t>. </a:t>
            </a:r>
            <a:r>
              <a:rPr b="1" lang="en-US" sz="2600">
                <a:solidFill>
                  <a:schemeClr val="dk1"/>
                </a:solidFill>
                <a:latin typeface="Arial"/>
                <a:ea typeface="Arial"/>
                <a:cs typeface="Arial"/>
                <a:sym typeface="Arial"/>
              </a:rPr>
              <a:t>Vấn đề thay đổi yêu cầu khi load giao diện</a:t>
            </a:r>
            <a:endParaRPr b="1" sz="2600">
              <a:solidFill>
                <a:schemeClr val="dk1"/>
              </a:solidFill>
              <a:latin typeface="Arial"/>
              <a:ea typeface="Arial"/>
              <a:cs typeface="Arial"/>
              <a:sym typeface="Arial"/>
            </a:endParaRPr>
          </a:p>
          <a:p>
            <a:pPr indent="0" lvl="0" marL="0" rtl="0" algn="l">
              <a:spcBef>
                <a:spcPts val="750"/>
              </a:spcBef>
              <a:spcAft>
                <a:spcPts val="0"/>
              </a:spcAft>
              <a:buNone/>
            </a:pPr>
            <a:r>
              <a:rPr b="1" lang="en-US">
                <a:solidFill>
                  <a:schemeClr val="dk1"/>
                </a:solidFill>
              </a:rPr>
              <a:t>	</a:t>
            </a:r>
            <a:r>
              <a:rPr lang="en-US">
                <a:solidFill>
                  <a:schemeClr val="dk1"/>
                </a:solidFill>
                <a:latin typeface="Times New Roman"/>
                <a:ea typeface="Times New Roman"/>
                <a:cs typeface="Times New Roman"/>
                <a:sym typeface="Times New Roman"/>
              </a:rPr>
              <a:t>Với thiết kế trước đó, các hàm setupData, setupFunctionality được gọi riêng lẻ tại các constructor lớp con của lớp BaseScreenHandler. Việc bắt lỗi IOException của các hàm setup trên cũng được bắt tại các contructor của lớp con, điều này dẫn đến sự lặp code tại nhiều class.</a:t>
            </a:r>
            <a:endParaRPr>
              <a:solidFill>
                <a:schemeClr val="dk1"/>
              </a:solidFill>
              <a:latin typeface="Times New Roman"/>
              <a:ea typeface="Times New Roman"/>
              <a:cs typeface="Times New Roman"/>
              <a:sym typeface="Times New Roman"/>
            </a:endParaRPr>
          </a:p>
          <a:p>
            <a:pPr indent="0" lvl="0" marL="0" rtl="0" algn="l">
              <a:spcBef>
                <a:spcPts val="750"/>
              </a:spcBef>
              <a:spcAft>
                <a:spcPts val="0"/>
              </a:spcAft>
              <a:buClr>
                <a:schemeClr val="dk1"/>
              </a:buClr>
              <a:buSzPts val="1100"/>
              <a:buFont typeface="Arial"/>
              <a:buNone/>
            </a:pPr>
            <a:r>
              <a:t/>
            </a:r>
            <a:endParaRPr b="1" sz="2600">
              <a:solidFill>
                <a:schemeClr val="dk1"/>
              </a:solidFill>
            </a:endParaRPr>
          </a:p>
          <a:p>
            <a:pPr indent="0" lvl="0" marL="0" rtl="0" algn="l">
              <a:spcBef>
                <a:spcPts val="750"/>
              </a:spcBef>
              <a:spcAft>
                <a:spcPts val="0"/>
              </a:spcAft>
              <a:buNone/>
            </a:pPr>
            <a:r>
              <a:t/>
            </a:r>
            <a:endParaRPr/>
          </a:p>
        </p:txBody>
      </p:sp>
      <p:pic>
        <p:nvPicPr>
          <p:cNvPr id="358" name="Google Shape;358;gdef1dc4125_12_62"/>
          <p:cNvPicPr preferRelativeResize="0"/>
          <p:nvPr/>
        </p:nvPicPr>
        <p:blipFill rotWithShape="1">
          <a:blip r:embed="rId3">
            <a:alphaModFix/>
          </a:blip>
          <a:srcRect b="4967" l="2836" r="1979" t="28450"/>
          <a:stretch/>
        </p:blipFill>
        <p:spPr>
          <a:xfrm>
            <a:off x="1350125" y="3283750"/>
            <a:ext cx="6175749" cy="29647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gdef1dc4125_12_71"/>
          <p:cNvSpPr txBox="1"/>
          <p:nvPr>
            <p:ph type="title"/>
          </p:nvPr>
        </p:nvSpPr>
        <p:spPr>
          <a:xfrm>
            <a:off x="488950" y="-87315"/>
            <a:ext cx="80265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Vấn đề và giải pháp đối với các yêu cầu</a:t>
            </a:r>
            <a:endParaRPr/>
          </a:p>
        </p:txBody>
      </p:sp>
      <p:sp>
        <p:nvSpPr>
          <p:cNvPr id="364" name="Google Shape;364;gdef1dc4125_12_71"/>
          <p:cNvSpPr txBox="1"/>
          <p:nvPr>
            <p:ph idx="1" type="body"/>
          </p:nvPr>
        </p:nvSpPr>
        <p:spPr>
          <a:xfrm>
            <a:off x="488950" y="1346200"/>
            <a:ext cx="8026500" cy="4902300"/>
          </a:xfrm>
          <a:prstGeom prst="rect">
            <a:avLst/>
          </a:prstGeom>
        </p:spPr>
        <p:txBody>
          <a:bodyPr anchorCtr="0" anchor="t" bIns="45700" lIns="91425" spcFirstLastPara="1" rIns="91425" wrap="square" tIns="45700">
            <a:normAutofit/>
          </a:bodyPr>
          <a:lstStyle/>
          <a:p>
            <a:pPr indent="0" lvl="0" marL="0" rtl="0" algn="l">
              <a:spcBef>
                <a:spcPts val="750"/>
              </a:spcBef>
              <a:spcAft>
                <a:spcPts val="0"/>
              </a:spcAft>
              <a:buNone/>
            </a:pPr>
            <a:r>
              <a:t/>
            </a:r>
            <a:endParaRPr b="1" sz="2600">
              <a:solidFill>
                <a:schemeClr val="dk1"/>
              </a:solidFill>
            </a:endParaRPr>
          </a:p>
          <a:p>
            <a:pPr indent="0" lvl="0" marL="0" rtl="0" algn="l">
              <a:spcBef>
                <a:spcPts val="750"/>
              </a:spcBef>
              <a:spcAft>
                <a:spcPts val="0"/>
              </a:spcAft>
              <a:buNone/>
            </a:pPr>
            <a:r>
              <a:t/>
            </a:r>
            <a:endParaRPr/>
          </a:p>
        </p:txBody>
      </p:sp>
      <p:pic>
        <p:nvPicPr>
          <p:cNvPr id="365" name="Google Shape;365;gdef1dc4125_12_71"/>
          <p:cNvPicPr preferRelativeResize="0"/>
          <p:nvPr/>
        </p:nvPicPr>
        <p:blipFill>
          <a:blip r:embed="rId3">
            <a:alphaModFix/>
          </a:blip>
          <a:stretch>
            <a:fillRect/>
          </a:stretch>
        </p:blipFill>
        <p:spPr>
          <a:xfrm>
            <a:off x="963325" y="2758775"/>
            <a:ext cx="7077750" cy="3489725"/>
          </a:xfrm>
          <a:prstGeom prst="rect">
            <a:avLst/>
          </a:prstGeom>
          <a:noFill/>
          <a:ln>
            <a:noFill/>
          </a:ln>
        </p:spPr>
      </p:pic>
      <p:sp>
        <p:nvSpPr>
          <p:cNvPr id="366" name="Google Shape;366;gdef1dc4125_12_71"/>
          <p:cNvSpPr txBox="1"/>
          <p:nvPr/>
        </p:nvSpPr>
        <p:spPr>
          <a:xfrm>
            <a:off x="421550" y="1346200"/>
            <a:ext cx="7960500" cy="1283700"/>
          </a:xfrm>
          <a:prstGeom prst="rect">
            <a:avLst/>
          </a:prstGeom>
          <a:noFill/>
          <a:ln>
            <a:noFill/>
          </a:ln>
        </p:spPr>
        <p:txBody>
          <a:bodyPr anchorCtr="0" anchor="t" bIns="91425" lIns="91425" spcFirstLastPara="1" rIns="91425" wrap="square" tIns="91425">
            <a:spAutoFit/>
          </a:bodyPr>
          <a:lstStyle/>
          <a:p>
            <a:pPr indent="-361950" lvl="0" marL="457200" rtl="0" algn="just">
              <a:lnSpc>
                <a:spcPct val="120000"/>
              </a:lnSpc>
              <a:spcBef>
                <a:spcPts val="600"/>
              </a:spcBef>
              <a:spcAft>
                <a:spcPts val="0"/>
              </a:spcAft>
              <a:buClr>
                <a:schemeClr val="dk1"/>
              </a:buClr>
              <a:buSzPts val="2100"/>
              <a:buFont typeface="Times New Roman"/>
              <a:buChar char="-"/>
            </a:pPr>
            <a:r>
              <a:rPr lang="en-US" sz="2100">
                <a:solidFill>
                  <a:schemeClr val="dk1"/>
                </a:solidFill>
                <a:latin typeface="Times New Roman"/>
                <a:ea typeface="Times New Roman"/>
                <a:cs typeface="Times New Roman"/>
                <a:sym typeface="Times New Roman"/>
              </a:rPr>
              <a:t>Cải tiến thiết kế: sử dụng template method</a:t>
            </a:r>
            <a:endParaRPr sz="2100">
              <a:solidFill>
                <a:schemeClr val="dk1"/>
              </a:solidFill>
              <a:latin typeface="Times New Roman"/>
              <a:ea typeface="Times New Roman"/>
              <a:cs typeface="Times New Roman"/>
              <a:sym typeface="Times New Roman"/>
            </a:endParaRPr>
          </a:p>
          <a:p>
            <a:pPr indent="-361950" lvl="0" marL="457200" rtl="0" algn="just">
              <a:lnSpc>
                <a:spcPct val="120000"/>
              </a:lnSpc>
              <a:spcBef>
                <a:spcPts val="0"/>
              </a:spcBef>
              <a:spcAft>
                <a:spcPts val="0"/>
              </a:spcAft>
              <a:buClr>
                <a:schemeClr val="dk1"/>
              </a:buClr>
              <a:buSzPts val="2100"/>
              <a:buFont typeface="Times New Roman"/>
              <a:buChar char="-"/>
            </a:pPr>
            <a:r>
              <a:rPr lang="en-US" sz="2100">
                <a:solidFill>
                  <a:schemeClr val="dk1"/>
                </a:solidFill>
                <a:latin typeface="Times New Roman"/>
                <a:ea typeface="Times New Roman"/>
                <a:cs typeface="Times New Roman"/>
                <a:sym typeface="Times New Roman"/>
              </a:rPr>
              <a:t>Với mỗi lớp con, khi cần hiển thị những lỗi riêng thì cần phải override lại phương thức getErrorMessage.</a:t>
            </a:r>
            <a:endParaRPr sz="2100">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pic>
        <p:nvPicPr>
          <p:cNvPr id="371" name="Google Shape;371;p4"/>
          <p:cNvPicPr preferRelativeResize="0"/>
          <p:nvPr/>
        </p:nvPicPr>
        <p:blipFill>
          <a:blip r:embed="rId3">
            <a:alphaModFix/>
          </a:blip>
          <a:stretch>
            <a:fillRect/>
          </a:stretch>
        </p:blipFill>
        <p:spPr>
          <a:xfrm>
            <a:off x="1196400" y="1294674"/>
            <a:ext cx="7947600" cy="5563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def1dc4125_1_26"/>
          <p:cNvSpPr txBox="1"/>
          <p:nvPr>
            <p:ph type="title"/>
          </p:nvPr>
        </p:nvSpPr>
        <p:spPr>
          <a:xfrm>
            <a:off x="488950" y="-87315"/>
            <a:ext cx="80265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Các vấn đề trong hệ thống hiện tại </a:t>
            </a:r>
            <a:endParaRPr/>
          </a:p>
        </p:txBody>
      </p:sp>
      <p:sp>
        <p:nvSpPr>
          <p:cNvPr id="109" name="Google Shape;109;gdef1dc4125_1_26"/>
          <p:cNvSpPr txBox="1"/>
          <p:nvPr>
            <p:ph idx="1" type="body"/>
          </p:nvPr>
        </p:nvSpPr>
        <p:spPr>
          <a:xfrm>
            <a:off x="488950" y="1346200"/>
            <a:ext cx="8026500" cy="4902300"/>
          </a:xfrm>
          <a:prstGeom prst="rect">
            <a:avLst/>
          </a:prstGeom>
        </p:spPr>
        <p:txBody>
          <a:bodyPr anchorCtr="0" anchor="t" bIns="45700" lIns="91425" spcFirstLastPara="1" rIns="91425" wrap="square" tIns="45700">
            <a:normAutofit/>
          </a:bodyPr>
          <a:lstStyle/>
          <a:p>
            <a:pPr indent="-342900" lvl="0" marL="457200" rtl="0" algn="l">
              <a:spcBef>
                <a:spcPts val="750"/>
              </a:spcBef>
              <a:spcAft>
                <a:spcPts val="0"/>
              </a:spcAft>
              <a:buSzPts val="1800"/>
              <a:buChar char="●"/>
            </a:pPr>
            <a:r>
              <a:rPr lang="en-US"/>
              <a:t>Mã nguồn hiện tại có sử dụng các tính chất của lập trình hướng đối tượng, việc tổ chức mã nguồn có hệ thống và được phân tách thành các package rõ ràng. </a:t>
            </a:r>
            <a:endParaRPr/>
          </a:p>
          <a:p>
            <a:pPr indent="0" lvl="0" marL="0" rtl="0" algn="l">
              <a:spcBef>
                <a:spcPts val="750"/>
              </a:spcBef>
              <a:spcAft>
                <a:spcPts val="0"/>
              </a:spcAft>
              <a:buNone/>
            </a:pPr>
            <a:r>
              <a:t/>
            </a:r>
            <a:endParaRPr/>
          </a:p>
          <a:p>
            <a:pPr indent="-342900" lvl="0" marL="457200" rtl="0" algn="l">
              <a:spcBef>
                <a:spcPts val="750"/>
              </a:spcBef>
              <a:spcAft>
                <a:spcPts val="0"/>
              </a:spcAft>
              <a:buSzPts val="1800"/>
              <a:buChar char="●"/>
            </a:pPr>
            <a:r>
              <a:rPr lang="en-US"/>
              <a:t>Tuy nhiên, vẫn còn nhiều vấn đề trong việc thiết kế như vi phạm nguyên lý SOLID, mức độ coupling giữa các module và độ cohesion bên trong module chưa được tốt, có những đoạn code bị code smell (bad code) gây khó đọc, khó hiểu, khả năng tái sử dụng code kém, phát sinh các vấn đề như phá vỡ cấu trúc về hướng đối tượng, vi phạm các nguyên lý về hướng đối tượng  khi có thêm yêu cầu mới . </a:t>
            </a:r>
            <a:endParaRPr/>
          </a:p>
          <a:p>
            <a:pPr indent="0" lvl="0" marL="0" rtl="0" algn="l">
              <a:spcBef>
                <a:spcPts val="750"/>
              </a:spcBef>
              <a:spcAft>
                <a:spcPts val="0"/>
              </a:spcAft>
              <a:buClr>
                <a:schemeClr val="dk1"/>
              </a:buClr>
              <a:buSzPts val="1100"/>
              <a:buFont typeface="Arial"/>
              <a:buNone/>
            </a:pPr>
            <a:r>
              <a:t/>
            </a:r>
            <a:endParaRPr/>
          </a:p>
          <a:p>
            <a:pPr indent="0" lvl="0" marL="0" rtl="0" algn="l">
              <a:spcBef>
                <a:spcPts val="75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def1dc4125_9_26"/>
          <p:cNvSpPr txBox="1"/>
          <p:nvPr>
            <p:ph type="title"/>
          </p:nvPr>
        </p:nvSpPr>
        <p:spPr>
          <a:xfrm>
            <a:off x="488950" y="-87315"/>
            <a:ext cx="80265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Coupling và Cohesion</a:t>
            </a:r>
            <a:endParaRPr/>
          </a:p>
        </p:txBody>
      </p:sp>
      <p:sp>
        <p:nvSpPr>
          <p:cNvPr id="115" name="Google Shape;115;gdef1dc4125_9_26"/>
          <p:cNvSpPr txBox="1"/>
          <p:nvPr>
            <p:ph idx="1" type="body"/>
          </p:nvPr>
        </p:nvSpPr>
        <p:spPr>
          <a:xfrm>
            <a:off x="488950" y="1346200"/>
            <a:ext cx="8026500" cy="4902300"/>
          </a:xfrm>
          <a:prstGeom prst="rect">
            <a:avLst/>
          </a:prstGeom>
        </p:spPr>
        <p:txBody>
          <a:bodyPr anchorCtr="0" anchor="t" bIns="45700" lIns="91425" spcFirstLastPara="1" rIns="91425" wrap="square" tIns="45700">
            <a:normAutofit/>
          </a:bodyPr>
          <a:lstStyle/>
          <a:p>
            <a:pPr indent="-393700" lvl="0" marL="457200" rtl="0" algn="l">
              <a:lnSpc>
                <a:spcPct val="115000"/>
              </a:lnSpc>
              <a:spcBef>
                <a:spcPts val="750"/>
              </a:spcBef>
              <a:spcAft>
                <a:spcPts val="0"/>
              </a:spcAft>
              <a:buSzPts val="2600"/>
              <a:buChar char="●"/>
            </a:pPr>
            <a:r>
              <a:rPr lang="en-US" sz="2600"/>
              <a:t>Mã nguồn hiện tại vẫn còn vi phạm các coupling như common coupling, stamp coupling, content coupling. Dưới đây là một số ví dụ về các trường hợp vi phạm coupling trong mã nguồn </a:t>
            </a:r>
            <a:endParaRPr sz="2600"/>
          </a:p>
          <a:p>
            <a:pPr indent="0" lvl="0" marL="0" rtl="0" algn="l">
              <a:lnSpc>
                <a:spcPct val="115000"/>
              </a:lnSpc>
              <a:spcBef>
                <a:spcPts val="750"/>
              </a:spcBef>
              <a:spcAft>
                <a:spcPts val="0"/>
              </a:spcAft>
              <a:buNone/>
            </a:pPr>
            <a:r>
              <a:t/>
            </a:r>
            <a:endParaRPr sz="2600"/>
          </a:p>
          <a:p>
            <a:pPr indent="-393700" lvl="0" marL="457200" rtl="0" algn="l">
              <a:lnSpc>
                <a:spcPct val="115000"/>
              </a:lnSpc>
              <a:spcBef>
                <a:spcPts val="750"/>
              </a:spcBef>
              <a:spcAft>
                <a:spcPts val="0"/>
              </a:spcAft>
              <a:buSzPts val="2600"/>
              <a:buChar char="●"/>
            </a:pPr>
            <a:r>
              <a:rPr lang="en-US" sz="2600"/>
              <a:t>Phương thức checkMediaInCart truyền vào media nhưng chỉ sử dụng id của media =&gt; stamp coupling</a:t>
            </a:r>
            <a:endParaRPr sz="2600"/>
          </a:p>
        </p:txBody>
      </p:sp>
      <p:pic>
        <p:nvPicPr>
          <p:cNvPr id="116" name="Google Shape;116;gdef1dc4125_9_26"/>
          <p:cNvPicPr preferRelativeResize="0"/>
          <p:nvPr/>
        </p:nvPicPr>
        <p:blipFill>
          <a:blip r:embed="rId3">
            <a:alphaModFix/>
          </a:blip>
          <a:stretch>
            <a:fillRect/>
          </a:stretch>
        </p:blipFill>
        <p:spPr>
          <a:xfrm>
            <a:off x="1397050" y="4972325"/>
            <a:ext cx="6210300" cy="1409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def1dc4125_15_3"/>
          <p:cNvSpPr txBox="1"/>
          <p:nvPr>
            <p:ph type="title"/>
          </p:nvPr>
        </p:nvSpPr>
        <p:spPr>
          <a:xfrm>
            <a:off x="488950" y="-87315"/>
            <a:ext cx="80265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Coupling và Cohesion</a:t>
            </a:r>
            <a:endParaRPr/>
          </a:p>
        </p:txBody>
      </p:sp>
      <p:sp>
        <p:nvSpPr>
          <p:cNvPr id="122" name="Google Shape;122;gdef1dc4125_15_3"/>
          <p:cNvSpPr txBox="1"/>
          <p:nvPr>
            <p:ph idx="1" type="body"/>
          </p:nvPr>
        </p:nvSpPr>
        <p:spPr>
          <a:xfrm>
            <a:off x="488950" y="1346200"/>
            <a:ext cx="8026500" cy="4902300"/>
          </a:xfrm>
          <a:prstGeom prst="rect">
            <a:avLst/>
          </a:prstGeom>
        </p:spPr>
        <p:txBody>
          <a:bodyPr anchorCtr="0" anchor="t" bIns="45700" lIns="91425" spcFirstLastPara="1" rIns="91425" wrap="square" tIns="45700">
            <a:normAutofit/>
          </a:bodyPr>
          <a:lstStyle/>
          <a:p>
            <a:pPr indent="-342900" lvl="0" marL="457200" rtl="0" algn="l">
              <a:spcBef>
                <a:spcPts val="750"/>
              </a:spcBef>
              <a:spcAft>
                <a:spcPts val="0"/>
              </a:spcAft>
              <a:buSzPts val="1800"/>
              <a:buChar char="●"/>
            </a:pPr>
            <a:r>
              <a:rPr lang="en-US"/>
              <a:t>C</a:t>
            </a:r>
            <a:r>
              <a:rPr lang="en-US"/>
              <a:t>ác phương thức getMainUser, login, getListCartMedia, .. dùng chung data global của sessionInfomation =&gt;  common coupling</a:t>
            </a:r>
            <a:endParaRPr/>
          </a:p>
        </p:txBody>
      </p:sp>
      <p:pic>
        <p:nvPicPr>
          <p:cNvPr id="123" name="Google Shape;123;gdef1dc4125_15_3"/>
          <p:cNvPicPr preferRelativeResize="0"/>
          <p:nvPr/>
        </p:nvPicPr>
        <p:blipFill>
          <a:blip r:embed="rId3">
            <a:alphaModFix/>
          </a:blip>
          <a:stretch>
            <a:fillRect/>
          </a:stretch>
        </p:blipFill>
        <p:spPr>
          <a:xfrm>
            <a:off x="858350" y="2176475"/>
            <a:ext cx="7591425" cy="1325700"/>
          </a:xfrm>
          <a:prstGeom prst="rect">
            <a:avLst/>
          </a:prstGeom>
          <a:noFill/>
          <a:ln>
            <a:noFill/>
          </a:ln>
        </p:spPr>
      </p:pic>
      <p:pic>
        <p:nvPicPr>
          <p:cNvPr id="124" name="Google Shape;124;gdef1dc4125_15_3"/>
          <p:cNvPicPr preferRelativeResize="0"/>
          <p:nvPr/>
        </p:nvPicPr>
        <p:blipFill>
          <a:blip r:embed="rId4">
            <a:alphaModFix/>
          </a:blip>
          <a:stretch>
            <a:fillRect/>
          </a:stretch>
        </p:blipFill>
        <p:spPr>
          <a:xfrm>
            <a:off x="858350" y="3571650"/>
            <a:ext cx="7591426" cy="1866900"/>
          </a:xfrm>
          <a:prstGeom prst="rect">
            <a:avLst/>
          </a:prstGeom>
          <a:noFill/>
          <a:ln>
            <a:noFill/>
          </a:ln>
        </p:spPr>
      </p:pic>
      <p:pic>
        <p:nvPicPr>
          <p:cNvPr id="125" name="Google Shape;125;gdef1dc4125_15_3"/>
          <p:cNvPicPr preferRelativeResize="0"/>
          <p:nvPr/>
        </p:nvPicPr>
        <p:blipFill>
          <a:blip r:embed="rId5">
            <a:alphaModFix/>
          </a:blip>
          <a:stretch>
            <a:fillRect/>
          </a:stretch>
        </p:blipFill>
        <p:spPr>
          <a:xfrm>
            <a:off x="858350" y="5562700"/>
            <a:ext cx="7591425" cy="685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def1dc4125_15_14"/>
          <p:cNvSpPr txBox="1"/>
          <p:nvPr>
            <p:ph type="title"/>
          </p:nvPr>
        </p:nvSpPr>
        <p:spPr>
          <a:xfrm>
            <a:off x="488950" y="-87315"/>
            <a:ext cx="80265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Coupling và Cohesion</a:t>
            </a:r>
            <a:endParaRPr/>
          </a:p>
        </p:txBody>
      </p:sp>
      <p:sp>
        <p:nvSpPr>
          <p:cNvPr id="131" name="Google Shape;131;gdef1dc4125_15_14"/>
          <p:cNvSpPr txBox="1"/>
          <p:nvPr>
            <p:ph idx="1" type="body"/>
          </p:nvPr>
        </p:nvSpPr>
        <p:spPr>
          <a:xfrm>
            <a:off x="488950" y="1346200"/>
            <a:ext cx="8026500" cy="4902300"/>
          </a:xfrm>
          <a:prstGeom prst="rect">
            <a:avLst/>
          </a:prstGeom>
        </p:spPr>
        <p:txBody>
          <a:bodyPr anchorCtr="0" anchor="t" bIns="45700" lIns="91425" spcFirstLastPara="1" rIns="91425" wrap="square" tIns="45700">
            <a:normAutofit/>
          </a:bodyPr>
          <a:lstStyle/>
          <a:p>
            <a:pPr indent="-342900" lvl="0" marL="457200" rtl="0" algn="l">
              <a:spcBef>
                <a:spcPts val="750"/>
              </a:spcBef>
              <a:spcAft>
                <a:spcPts val="0"/>
              </a:spcAft>
              <a:buSzPts val="1800"/>
              <a:buChar char="●"/>
            </a:pPr>
            <a:r>
              <a:rPr lang="en-US"/>
              <a:t>Ph</a:t>
            </a:r>
            <a:r>
              <a:rPr lang="en-US"/>
              <a:t>ương thức allowMethods() sử dụng setAccessible(true) để thay đổi sự truy cập vào data =&gt; content coupling</a:t>
            </a:r>
            <a:endParaRPr/>
          </a:p>
        </p:txBody>
      </p:sp>
      <p:pic>
        <p:nvPicPr>
          <p:cNvPr id="132" name="Google Shape;132;gdef1dc4125_15_14"/>
          <p:cNvPicPr preferRelativeResize="0"/>
          <p:nvPr/>
        </p:nvPicPr>
        <p:blipFill>
          <a:blip r:embed="rId3">
            <a:alphaModFix/>
          </a:blip>
          <a:stretch>
            <a:fillRect/>
          </a:stretch>
        </p:blipFill>
        <p:spPr>
          <a:xfrm>
            <a:off x="735050" y="2377213"/>
            <a:ext cx="7534275" cy="3324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def1dc4125_15_21"/>
          <p:cNvSpPr txBox="1"/>
          <p:nvPr>
            <p:ph type="title"/>
          </p:nvPr>
        </p:nvSpPr>
        <p:spPr>
          <a:xfrm>
            <a:off x="488950" y="-87315"/>
            <a:ext cx="80265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Coupling và Cohesion</a:t>
            </a:r>
            <a:endParaRPr/>
          </a:p>
        </p:txBody>
      </p:sp>
      <p:sp>
        <p:nvSpPr>
          <p:cNvPr id="138" name="Google Shape;138;gdef1dc4125_15_21"/>
          <p:cNvSpPr txBox="1"/>
          <p:nvPr>
            <p:ph idx="1" type="body"/>
          </p:nvPr>
        </p:nvSpPr>
        <p:spPr>
          <a:xfrm>
            <a:off x="488950" y="1346200"/>
            <a:ext cx="8026500" cy="4902300"/>
          </a:xfrm>
          <a:prstGeom prst="rect">
            <a:avLst/>
          </a:prstGeom>
        </p:spPr>
        <p:txBody>
          <a:bodyPr anchorCtr="0" anchor="t" bIns="45700" lIns="91425" spcFirstLastPara="1" rIns="91425" wrap="square" tIns="45700">
            <a:normAutofit lnSpcReduction="10000"/>
          </a:bodyPr>
          <a:lstStyle/>
          <a:p>
            <a:pPr indent="-393700" lvl="0" marL="457200" rtl="0" algn="l">
              <a:lnSpc>
                <a:spcPct val="115000"/>
              </a:lnSpc>
              <a:spcBef>
                <a:spcPts val="750"/>
              </a:spcBef>
              <a:spcAft>
                <a:spcPts val="0"/>
              </a:spcAft>
              <a:buSzPts val="2600"/>
              <a:buChar char="●"/>
            </a:pPr>
            <a:r>
              <a:rPr lang="en-US" sz="2600"/>
              <a:t>Mã nguồn hiện tại vẫn còn vi phạm các cohesion như coincidental cohesion, procedural cohesion, comunication cohesion, logical cohesion. Dưới đây là một số ví dụ về trường hợp vi phạm cohesion trong mã nguồn</a:t>
            </a:r>
            <a:endParaRPr sz="2600"/>
          </a:p>
          <a:p>
            <a:pPr indent="0" lvl="0" marL="0" rtl="0" algn="l">
              <a:lnSpc>
                <a:spcPct val="115000"/>
              </a:lnSpc>
              <a:spcBef>
                <a:spcPts val="750"/>
              </a:spcBef>
              <a:spcAft>
                <a:spcPts val="0"/>
              </a:spcAft>
              <a:buNone/>
            </a:pPr>
            <a:r>
              <a:t/>
            </a:r>
            <a:endParaRPr sz="2600"/>
          </a:p>
          <a:p>
            <a:pPr indent="-393700" lvl="0" marL="457200" rtl="0" algn="l">
              <a:lnSpc>
                <a:spcPct val="115000"/>
              </a:lnSpc>
              <a:spcBef>
                <a:spcPts val="750"/>
              </a:spcBef>
              <a:spcAft>
                <a:spcPts val="0"/>
              </a:spcAft>
              <a:buSzPts val="2600"/>
              <a:buChar char="●"/>
            </a:pPr>
            <a:r>
              <a:rPr lang="en-US" sz="2600"/>
              <a:t>Trong class PlaceOrderController có phương thức như processDeliveryInfo và các phương thức liên quan tới validate như validateName, validateAddress, ..xử lý không liên quan tới nghiệp vụ của class nhưng vẫn được gom vào class =&gt; coincidental cohesion</a:t>
            </a:r>
            <a:endParaRPr sz="26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2016-07-25T07:53:11Z</dcterms:created>
  <dc:creator>Hang</dc:creator>
</cp:coreProperties>
</file>