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790201a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790201a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790201a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790201a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90201a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790201a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790201a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790201a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790201aa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790201a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790201a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790201a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790201aa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790201aa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790201aa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790201aa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790201aa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790201aa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615efa1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615efa1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615efa1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615efa1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7615efa1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7615efa1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7615efa1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7615efa1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7615efa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7615efa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790201a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790201a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790201a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790201a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790201aa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790201a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452800" y="1032950"/>
            <a:ext cx="28866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josephvm/major-league-soccer-dataset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19650" y="1263900"/>
            <a:ext cx="4794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rgbClr val="98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Win/Loss Prediction in Major League Soccer using Deep Learning model</a:t>
            </a:r>
            <a:endParaRPr sz="47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013926"/>
            <a:ext cx="53613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Team-11</a:t>
            </a:r>
            <a:r>
              <a:rPr lang="en"/>
              <a:t>: &lt;[Sean Tyson,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Ben Reed,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Daniel Gonzalez,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M A Moonem]&gt;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747" y="478472"/>
            <a:ext cx="1985000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500775" y="583825"/>
            <a:ext cx="2817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Database in PostgreSQL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225" y="249550"/>
            <a:ext cx="3823826" cy="455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622600" y="2391350"/>
            <a:ext cx="217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Creating an empty database named “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major_league_soccer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516600" y="329125"/>
            <a:ext cx="40554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in PostgreSQL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96200" y="1577725"/>
            <a:ext cx="3058500" cy="21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Created a database</a:t>
            </a:r>
            <a:r>
              <a:rPr lang="en"/>
              <a:t> “major_league_soccer” in PgAdmin</a:t>
            </a:r>
            <a:endParaRPr/>
          </a:p>
          <a:p>
            <a:pPr indent="-196850" lvl="0" marL="2286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Exported </a:t>
            </a:r>
            <a:r>
              <a:rPr lang="en"/>
              <a:t>6 cleaned DataFrames to SQL tables</a:t>
            </a:r>
            <a:endParaRPr/>
          </a:p>
          <a:p>
            <a:pPr indent="-196850" lvl="0" marL="2286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2 tables are </a:t>
            </a:r>
            <a:r>
              <a:rPr b="1" lang="en"/>
              <a:t>joined </a:t>
            </a:r>
            <a:r>
              <a:rPr lang="en"/>
              <a:t>using SQL Query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650" y="957350"/>
            <a:ext cx="5403135" cy="37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635200" y="385725"/>
            <a:ext cx="3213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data from SQL Database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762550" y="1629900"/>
            <a:ext cx="2159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Deep Learning preprocessing, data tables are imported from the SQL database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675" y="1174350"/>
            <a:ext cx="5507505" cy="34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500775" y="399875"/>
            <a:ext cx="38292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452800" y="1032950"/>
            <a:ext cx="28866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Read data</a:t>
            </a:r>
            <a:r>
              <a:rPr lang="en"/>
              <a:t> from SQL database: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 </a:t>
            </a:r>
            <a:r>
              <a:rPr b="1" lang="en"/>
              <a:t>categorical variables</a:t>
            </a:r>
            <a:r>
              <a:rPr lang="en"/>
              <a:t> for OneHotEncoding: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650" y="880550"/>
            <a:ext cx="4759799" cy="16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650" y="2791025"/>
            <a:ext cx="3922060" cy="17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500775" y="323675"/>
            <a:ext cx="4939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 </a:t>
            </a:r>
            <a:r>
              <a:rPr lang="en" sz="1777"/>
              <a:t>(continued)</a:t>
            </a:r>
            <a:endParaRPr sz="1777"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2800" y="1032950"/>
            <a:ext cx="26532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b="1" lang="en"/>
              <a:t> OneHotEncoder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 </a:t>
            </a:r>
            <a:r>
              <a:rPr b="1" lang="en"/>
              <a:t>Merging </a:t>
            </a:r>
            <a:r>
              <a:rPr i="1" lang="en"/>
              <a:t>encode_df</a:t>
            </a:r>
            <a:r>
              <a:rPr lang="en"/>
              <a:t> with original </a:t>
            </a:r>
            <a:r>
              <a:rPr i="1" lang="en"/>
              <a:t>mls_matches</a:t>
            </a:r>
            <a:r>
              <a:rPr lang="en"/>
              <a:t>: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25" y="940125"/>
            <a:ext cx="5572551" cy="12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925" y="2945725"/>
            <a:ext cx="5709400" cy="13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500775" y="323675"/>
            <a:ext cx="4939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 </a:t>
            </a:r>
            <a:r>
              <a:rPr lang="en" sz="1777"/>
              <a:t>(continued)</a:t>
            </a:r>
            <a:endParaRPr sz="1777"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52800" y="1032950"/>
            <a:ext cx="24267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r>
              <a:rPr b="1" lang="en"/>
              <a:t> </a:t>
            </a:r>
            <a:r>
              <a:rPr lang="en"/>
              <a:t>Define </a:t>
            </a:r>
            <a:r>
              <a:rPr b="1" lang="en"/>
              <a:t>features </a:t>
            </a:r>
            <a:r>
              <a:rPr lang="en"/>
              <a:t>and </a:t>
            </a:r>
            <a:r>
              <a:rPr b="1" lang="en"/>
              <a:t>output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6.  </a:t>
            </a:r>
            <a:r>
              <a:rPr b="1" lang="en"/>
              <a:t>Scaling </a:t>
            </a:r>
            <a:r>
              <a:rPr i="1" lang="en"/>
              <a:t>training </a:t>
            </a:r>
            <a:r>
              <a:rPr lang="en"/>
              <a:t>and </a:t>
            </a:r>
            <a:r>
              <a:rPr i="1" lang="en"/>
              <a:t>testing </a:t>
            </a:r>
            <a:r>
              <a:rPr lang="en"/>
              <a:t>dataset</a:t>
            </a:r>
            <a:r>
              <a:rPr lang="en"/>
              <a:t>: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325" y="969299"/>
            <a:ext cx="5872225" cy="10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325" y="2914150"/>
            <a:ext cx="5654349" cy="1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500775" y="323675"/>
            <a:ext cx="4939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 </a:t>
            </a:r>
            <a:r>
              <a:rPr lang="en" sz="1777"/>
              <a:t>(continued)</a:t>
            </a:r>
            <a:endParaRPr sz="1777"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452800" y="1032950"/>
            <a:ext cx="24267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</a:t>
            </a:r>
            <a:r>
              <a:rPr b="1" lang="en"/>
              <a:t> </a:t>
            </a:r>
            <a:r>
              <a:rPr lang="en"/>
              <a:t>Define </a:t>
            </a:r>
            <a:r>
              <a:rPr b="1" lang="en"/>
              <a:t>neural network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075" y="885875"/>
            <a:ext cx="4180289" cy="395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500775" y="323675"/>
            <a:ext cx="4939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 </a:t>
            </a:r>
            <a:r>
              <a:rPr lang="en" sz="1777"/>
              <a:t>(continued)</a:t>
            </a:r>
            <a:endParaRPr sz="1777"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452800" y="1032950"/>
            <a:ext cx="24267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</a:t>
            </a:r>
            <a:r>
              <a:rPr b="1" lang="en"/>
              <a:t>  </a:t>
            </a:r>
            <a:r>
              <a:rPr b="1" lang="en"/>
              <a:t>Compile </a:t>
            </a:r>
            <a:r>
              <a:rPr lang="en"/>
              <a:t>and </a:t>
            </a:r>
            <a:r>
              <a:rPr b="1" lang="en"/>
              <a:t>Evaluate </a:t>
            </a:r>
            <a:r>
              <a:rPr lang="en"/>
              <a:t>the neural network model</a:t>
            </a:r>
            <a:r>
              <a:rPr lang="en"/>
              <a:t>:</a:t>
            </a:r>
            <a:endParaRPr/>
          </a:p>
          <a:p>
            <a:pPr indent="-22860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Finding</a:t>
            </a:r>
            <a:r>
              <a:rPr lang="en"/>
              <a:t>: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outcome for “Win” in a game is 99% accurate</a:t>
            </a:r>
            <a:endParaRPr/>
          </a:p>
          <a:p>
            <a:pPr indent="-22860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r>
              <a:rPr lang="en"/>
              <a:t>: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accuracy of the model seems “too good to be true”.</a:t>
            </a:r>
            <a:endParaRPr/>
          </a:p>
          <a:p>
            <a:pPr indent="0" lvl="0" marL="1143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We’ve checked back again and made sure we followed all the steps we’ve learned in Module-19.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75" y="885875"/>
            <a:ext cx="5479276" cy="382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75125" y="1793650"/>
            <a:ext cx="2527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Thank You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512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Topic:</a:t>
            </a:r>
            <a:endParaRPr b="1" sz="17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Win/Loss Prediction in Major League Soccer using Deep Learning model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2278150"/>
            <a:ext cx="7505700" cy="21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D7E6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Reasons behind the topic:</a:t>
            </a:r>
            <a:endParaRPr b="1" sz="1200">
              <a:solidFill>
                <a:srgbClr val="DD7E6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team decided on this project because our home city, Austin, Texas, recently got its first MLS soccer club.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Austin FC, a new member of the Western Conference, has had a hot start to the 2021 season.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wanted to dig into the historic performance of rival clubs and develop a machine learning model to predict outcomes for our home team's first season.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388" y="4447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541375"/>
            <a:ext cx="75057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365550"/>
            <a:ext cx="7748700" cy="30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Source is the Kaggle data, Major League Soccer Dataset - by Joseph Mohr, last updated 11th July, 2021; version 34. The weblink: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https://www.kaggle.com/josephvm/major-league-soccer-dataset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dataset contains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player, game, event, and table data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from Major League Soccer (MLS).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is currently information on over 6000 matches and almost 420,000 events from those matches.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Kaggle webpage, this dataset is rated with a score of </a:t>
            </a:r>
            <a:r>
              <a:rPr b="1" lang="en"/>
              <a:t>8.8</a:t>
            </a:r>
            <a:r>
              <a:rPr lang="en"/>
              <a:t> for </a:t>
            </a:r>
            <a:r>
              <a:rPr i="1" lang="en"/>
              <a:t>Data Usability</a:t>
            </a:r>
            <a:r>
              <a:rPr lang="en"/>
              <a:t> which seems good.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075" y="3077475"/>
            <a:ext cx="6388700" cy="15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734250" y="527225"/>
            <a:ext cx="75057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answers from the data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276150"/>
            <a:ext cx="75057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figure shows the column headers which are essentially the FEATURES (X) and the last “outcome” column is the OUTCOME (y) for the Deep Learning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the headers say, we expect to relate a good prediction of outcome based on the feature columns.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25" y="2571750"/>
            <a:ext cx="59626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790850" y="1608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data exploration stage, each member worked on their own .csv file to understand the data content i.e., columns, empty or null values.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key task in exploration was to understand most of the abbreviated column headers using Google search and match key columns (e.g., Team / CLub) with all 4 .csv files.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Deciding which columns seem insignificant in decision making and may be dropped.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Identified columns with data anomaly which needed to be cleaned.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697025"/>
            <a:ext cx="750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966850" y="1492825"/>
            <a:ext cx="6357900" cy="26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Updated column titles for clarity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Fixed Goal_Differential calculation errors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Removed all data prior to 2004 (due to most of the columns having null values)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Removed seemingly insignificant data column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Cleaned, renamed mismatching club names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Removed duplicate entries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Applied regex on a date column with anomaly in entry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Fixed Points column calculations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Reordered columns for clarity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Exported the cleaned .csv files to the project folder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clean files are used in DB forming and ML processing phases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592750" y="470625"/>
            <a:ext cx="18198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75" y="297150"/>
            <a:ext cx="5507574" cy="45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790850" y="364500"/>
            <a:ext cx="75057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Exporting data From DataFrame to SQL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38" y="1121600"/>
            <a:ext cx="6556826" cy="33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592750" y="675800"/>
            <a:ext cx="33903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ERD for SQL Database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675" y="296788"/>
            <a:ext cx="2939524" cy="454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