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7.xml" ContentType="application/vnd.openxmlformats-officedocument.presentationml.tags+xml"/>
  <Override PartName="/ppt/notesSlides/notesSlide27.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71.xml" ContentType="application/vnd.openxmlformats-officedocument.presentationml.tags+xml"/>
  <Override PartName="/ppt/notesSlides/notesSlide29.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3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6" r:id="rId2"/>
    <p:sldId id="288" r:id="rId3"/>
    <p:sldId id="283" r:id="rId4"/>
    <p:sldId id="293" r:id="rId5"/>
    <p:sldId id="303" r:id="rId6"/>
    <p:sldId id="264" r:id="rId7"/>
    <p:sldId id="269" r:id="rId8"/>
    <p:sldId id="296" r:id="rId9"/>
    <p:sldId id="267" r:id="rId10"/>
    <p:sldId id="297" r:id="rId11"/>
    <p:sldId id="317" r:id="rId12"/>
    <p:sldId id="298" r:id="rId13"/>
    <p:sldId id="299" r:id="rId14"/>
    <p:sldId id="300" r:id="rId15"/>
    <p:sldId id="301" r:id="rId16"/>
    <p:sldId id="316" r:id="rId17"/>
    <p:sldId id="309" r:id="rId18"/>
    <p:sldId id="310" r:id="rId19"/>
    <p:sldId id="311" r:id="rId20"/>
    <p:sldId id="312" r:id="rId21"/>
    <p:sldId id="313" r:id="rId22"/>
    <p:sldId id="304" r:id="rId23"/>
    <p:sldId id="305" r:id="rId24"/>
    <p:sldId id="306" r:id="rId25"/>
    <p:sldId id="307" r:id="rId26"/>
    <p:sldId id="308" r:id="rId27"/>
    <p:sldId id="285" r:id="rId28"/>
    <p:sldId id="271" r:id="rId29"/>
    <p:sldId id="314" r:id="rId30"/>
    <p:sldId id="294" r:id="rId31"/>
    <p:sldId id="318" r:id="rId32"/>
    <p:sldId id="261" r:id="rId33"/>
  </p:sldIdLst>
  <p:sldSz cx="22860000" cy="12801600"/>
  <p:notesSz cx="6858000" cy="91440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7200" userDrawn="1">
          <p15:clr>
            <a:srgbClr val="A4A3A4"/>
          </p15:clr>
        </p15:guide>
        <p15:guide id="3" orient="horz" pos="1174" userDrawn="1">
          <p15:clr>
            <a:srgbClr val="A4A3A4"/>
          </p15:clr>
        </p15:guide>
        <p15:guide id="4" orient="horz" pos="4599" userDrawn="1">
          <p15:clr>
            <a:srgbClr val="A4A3A4"/>
          </p15:clr>
        </p15:guide>
        <p15:guide id="5" pos="8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B43"/>
    <a:srgbClr val="0F85F1"/>
    <a:srgbClr val="32589A"/>
    <a:srgbClr val="86BACC"/>
    <a:srgbClr val="64ADD3"/>
    <a:srgbClr val="3D9DE0"/>
    <a:srgbClr val="667F99"/>
    <a:srgbClr val="287ED7"/>
    <a:srgbClr val="1B7EE4"/>
    <a:srgbClr val="347F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25" autoAdjust="0"/>
  </p:normalViewPr>
  <p:slideViewPr>
    <p:cSldViewPr snapToGrid="0" showGuides="1">
      <p:cViewPr varScale="1">
        <p:scale>
          <a:sx n="43" d="100"/>
          <a:sy n="43" d="100"/>
        </p:scale>
        <p:origin x="768" y="77"/>
      </p:cViewPr>
      <p:guideLst>
        <p:guide orient="horz" pos="4032"/>
        <p:guide pos="7200"/>
        <p:guide orient="horz" pos="1174"/>
        <p:guide orient="horz" pos="4599"/>
        <p:guide pos="804"/>
      </p:guideLst>
    </p:cSldViewPr>
  </p:slideViewPr>
  <p:notesTextViewPr>
    <p:cViewPr>
      <p:scale>
        <a:sx n="1" d="1"/>
        <a:sy n="1" d="1"/>
      </p:scale>
      <p:origin x="0" y="0"/>
    </p:cViewPr>
  </p:notesTextViewPr>
  <p:sorterViewPr>
    <p:cViewPr>
      <p:scale>
        <a:sx n="50" d="100"/>
        <a:sy n="50" d="100"/>
      </p:scale>
      <p:origin x="0" y="-5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object 1</c:v>
                </c:pt>
              </c:strCache>
            </c:strRef>
          </c:tx>
          <c:spPr>
            <a:solidFill>
              <a:srgbClr val="FFC000"/>
            </a:solidFill>
            <a:ln w="19050">
              <a:noFill/>
            </a:ln>
            <a:effectLst/>
          </c:spPr>
          <c:invertIfNegative val="0"/>
          <c:cat>
            <c:numRef>
              <c:f>Sheet1!$A$2:$A$4</c:f>
              <c:numCache>
                <c:formatCode>General</c:formatCode>
                <c:ptCount val="3"/>
                <c:pt idx="0">
                  <c:v>2003</c:v>
                </c:pt>
                <c:pt idx="1">
                  <c:v>2004</c:v>
                </c:pt>
                <c:pt idx="2">
                  <c:v>2005</c:v>
                </c:pt>
              </c:numCache>
            </c:numRef>
          </c:cat>
          <c:val>
            <c:numRef>
              <c:f>Sheet1!$B$2:$B$4</c:f>
              <c:numCache>
                <c:formatCode>General</c:formatCode>
                <c:ptCount val="3"/>
                <c:pt idx="0">
                  <c:v>1660315</c:v>
                </c:pt>
                <c:pt idx="1">
                  <c:v>2389129</c:v>
                </c:pt>
                <c:pt idx="2">
                  <c:v>929829</c:v>
                </c:pt>
              </c:numCache>
            </c:numRef>
          </c:val>
          <c:extLst>
            <c:ext xmlns:c16="http://schemas.microsoft.com/office/drawing/2014/chart" uri="{C3380CC4-5D6E-409C-BE32-E72D297353CC}">
              <c16:uniqueId val="{00000000-60DF-4914-B9E3-6A466C300C8B}"/>
            </c:ext>
          </c:extLst>
        </c:ser>
        <c:dLbls>
          <c:showLegendKey val="0"/>
          <c:showVal val="0"/>
          <c:showCatName val="0"/>
          <c:showSerName val="0"/>
          <c:showPercent val="0"/>
          <c:showBubbleSize val="0"/>
        </c:dLbls>
        <c:gapWidth val="150"/>
        <c:axId val="258978640"/>
        <c:axId val="252573344"/>
      </c:barChart>
      <c:catAx>
        <c:axId val="25897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2573344"/>
        <c:crosses val="autoZero"/>
        <c:auto val="1"/>
        <c:lblAlgn val="ctr"/>
        <c:lblOffset val="100"/>
        <c:noMultiLvlLbl val="0"/>
      </c:catAx>
      <c:valAx>
        <c:axId val="2525733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978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YOY Sales (2003-2004)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Japan</c:v>
                </c:pt>
                <c:pt idx="1">
                  <c:v>EMEA</c:v>
                </c:pt>
                <c:pt idx="2">
                  <c:v>NA</c:v>
                </c:pt>
                <c:pt idx="3">
                  <c:v>APAC</c:v>
                </c:pt>
              </c:strCache>
            </c:strRef>
          </c:cat>
          <c:val>
            <c:numRef>
              <c:f>Sheet1!$B$2:$B$5</c:f>
              <c:numCache>
                <c:formatCode>0%</c:formatCode>
                <c:ptCount val="4"/>
                <c:pt idx="0">
                  <c:v>1.1200000000000001</c:v>
                </c:pt>
                <c:pt idx="1">
                  <c:v>0.43</c:v>
                </c:pt>
                <c:pt idx="2">
                  <c:v>0.33</c:v>
                </c:pt>
                <c:pt idx="3">
                  <c:v>0.16</c:v>
                </c:pt>
              </c:numCache>
            </c:numRef>
          </c:val>
          <c:extLst>
            <c:ext xmlns:c16="http://schemas.microsoft.com/office/drawing/2014/chart" uri="{C3380CC4-5D6E-409C-BE32-E72D297353CC}">
              <c16:uniqueId val="{00000000-6E8F-4A8A-9576-8F1FB546EE70}"/>
            </c:ext>
          </c:extLst>
        </c:ser>
        <c:dLbls>
          <c:dLblPos val="inEnd"/>
          <c:showLegendKey val="0"/>
          <c:showVal val="1"/>
          <c:showCatName val="0"/>
          <c:showSerName val="0"/>
          <c:showPercent val="0"/>
          <c:showBubbleSize val="0"/>
        </c:dLbls>
        <c:gapWidth val="219"/>
        <c:overlap val="-27"/>
        <c:axId val="1710344768"/>
        <c:axId val="1655241760"/>
      </c:barChart>
      <c:catAx>
        <c:axId val="171034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5241760"/>
        <c:crosses val="autoZero"/>
        <c:auto val="1"/>
        <c:lblAlgn val="ctr"/>
        <c:lblOffset val="100"/>
        <c:noMultiLvlLbl val="0"/>
      </c:catAx>
      <c:valAx>
        <c:axId val="1655241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0344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a:t>Product Line</a:t>
            </a:r>
            <a:endParaRPr lang="zh-C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68131868131868E-3"/>
          <c:y val="8.9003820622373886E-2"/>
          <c:w val="0.94963369963369959"/>
          <c:h val="0.68812218676650527"/>
        </c:manualLayout>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D98-4670-B345-D3EB82EF65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D98-4670-B345-D3EB82EF65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D98-4670-B345-D3EB82EF65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D98-4670-B345-D3EB82EF65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D98-4670-B345-D3EB82EF65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D98-4670-B345-D3EB82EF650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D98-4670-B345-D3EB82EF650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Classic Cars</c:v>
                </c:pt>
                <c:pt idx="1">
                  <c:v>Vintage Cars</c:v>
                </c:pt>
                <c:pt idx="2">
                  <c:v>Motorcycles</c:v>
                </c:pt>
                <c:pt idx="3">
                  <c:v>Trucks and Buses</c:v>
                </c:pt>
                <c:pt idx="4">
                  <c:v>Planes</c:v>
                </c:pt>
                <c:pt idx="5">
                  <c:v>Ships</c:v>
                </c:pt>
                <c:pt idx="6">
                  <c:v>Trains</c:v>
                </c:pt>
              </c:strCache>
            </c:strRef>
          </c:cat>
          <c:val>
            <c:numRef>
              <c:f>Sheet1!$B$2:$B$8</c:f>
              <c:numCache>
                <c:formatCode>General</c:formatCode>
                <c:ptCount val="7"/>
                <c:pt idx="0">
                  <c:v>3919616</c:v>
                </c:pt>
                <c:pt idx="1">
                  <c:v>1903151</c:v>
                </c:pt>
                <c:pt idx="2">
                  <c:v>1166388</c:v>
                </c:pt>
                <c:pt idx="3">
                  <c:v>1127790</c:v>
                </c:pt>
                <c:pt idx="4">
                  <c:v>975004</c:v>
                </c:pt>
                <c:pt idx="5">
                  <c:v>714437</c:v>
                </c:pt>
                <c:pt idx="6">
                  <c:v>226243</c:v>
                </c:pt>
              </c:numCache>
            </c:numRef>
          </c:val>
          <c:extLst>
            <c:ext xmlns:c16="http://schemas.microsoft.com/office/drawing/2014/chart" uri="{C3380CC4-5D6E-409C-BE32-E72D297353CC}">
              <c16:uniqueId val="{00000000-0B18-47A4-ACAD-1D5264865F3C}"/>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object 1</c:v>
                </c:pt>
              </c:strCache>
            </c:strRef>
          </c:tx>
          <c:spPr>
            <a:solidFill>
              <a:srgbClr val="FFC000"/>
            </a:solidFill>
            <a:ln w="19050">
              <a:noFill/>
            </a:ln>
            <a:effectLst/>
          </c:spPr>
          <c:invertIfNegative val="0"/>
          <c:cat>
            <c:numRef>
              <c:f>Sheet1!$A$2:$A$4</c:f>
              <c:numCache>
                <c:formatCode>General</c:formatCode>
                <c:ptCount val="3"/>
                <c:pt idx="0">
                  <c:v>2003</c:v>
                </c:pt>
                <c:pt idx="1">
                  <c:v>2004</c:v>
                </c:pt>
                <c:pt idx="2">
                  <c:v>2005</c:v>
                </c:pt>
              </c:numCache>
            </c:numRef>
          </c:cat>
          <c:val>
            <c:numRef>
              <c:f>Sheet1!$B$2:$B$4</c:f>
              <c:numCache>
                <c:formatCode>General</c:formatCode>
                <c:ptCount val="3"/>
                <c:pt idx="0">
                  <c:v>1359757</c:v>
                </c:pt>
                <c:pt idx="1">
                  <c:v>1821247</c:v>
                </c:pt>
                <c:pt idx="2">
                  <c:v>671057</c:v>
                </c:pt>
              </c:numCache>
            </c:numRef>
          </c:val>
          <c:extLst>
            <c:ext xmlns:c16="http://schemas.microsoft.com/office/drawing/2014/chart" uri="{C3380CC4-5D6E-409C-BE32-E72D297353CC}">
              <c16:uniqueId val="{00000000-60DF-4914-B9E3-6A466C300C8B}"/>
            </c:ext>
          </c:extLst>
        </c:ser>
        <c:dLbls>
          <c:showLegendKey val="0"/>
          <c:showVal val="0"/>
          <c:showCatName val="0"/>
          <c:showSerName val="0"/>
          <c:showPercent val="0"/>
          <c:showBubbleSize val="0"/>
        </c:dLbls>
        <c:gapWidth val="150"/>
        <c:axId val="258978640"/>
        <c:axId val="252573344"/>
      </c:barChart>
      <c:catAx>
        <c:axId val="25897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2573344"/>
        <c:crosses val="autoZero"/>
        <c:auto val="1"/>
        <c:lblAlgn val="ctr"/>
        <c:lblOffset val="100"/>
        <c:noMultiLvlLbl val="0"/>
      </c:catAx>
      <c:valAx>
        <c:axId val="2525733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978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a:t>Product Line</a:t>
            </a:r>
            <a:endParaRPr lang="zh-C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68131868131868E-3"/>
          <c:y val="8.9003820622373886E-2"/>
          <c:w val="0.94963369963369959"/>
          <c:h val="0.68812218676650527"/>
        </c:manualLayout>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7F3-43AB-ADDE-B9BB0EE8E44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7F3-43AB-ADDE-B9BB0EE8E44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7F3-43AB-ADDE-B9BB0EE8E44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7F3-43AB-ADDE-B9BB0EE8E44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7F3-43AB-ADDE-B9BB0EE8E44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7F3-43AB-ADDE-B9BB0EE8E44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7F3-43AB-ADDE-B9BB0EE8E44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Classic Cars</c:v>
                </c:pt>
                <c:pt idx="1">
                  <c:v>Vintage Cars</c:v>
                </c:pt>
                <c:pt idx="2">
                  <c:v>Motorcycles</c:v>
                </c:pt>
                <c:pt idx="3">
                  <c:v>Trucks and Buses</c:v>
                </c:pt>
                <c:pt idx="4">
                  <c:v>Planes</c:v>
                </c:pt>
                <c:pt idx="5">
                  <c:v>Ships</c:v>
                </c:pt>
                <c:pt idx="6">
                  <c:v>Trains</c:v>
                </c:pt>
              </c:strCache>
            </c:strRef>
          </c:cat>
          <c:val>
            <c:numRef>
              <c:f>Sheet1!$B$2:$B$8</c:f>
              <c:numCache>
                <c:formatCode>General</c:formatCode>
                <c:ptCount val="7"/>
                <c:pt idx="0">
                  <c:v>1406261</c:v>
                </c:pt>
                <c:pt idx="1">
                  <c:v>798269</c:v>
                </c:pt>
                <c:pt idx="2">
                  <c:v>524549</c:v>
                </c:pt>
                <c:pt idx="3">
                  <c:v>449788</c:v>
                </c:pt>
                <c:pt idx="4">
                  <c:v>353943</c:v>
                </c:pt>
                <c:pt idx="5">
                  <c:v>249997</c:v>
                </c:pt>
                <c:pt idx="6">
                  <c:v>69254</c:v>
                </c:pt>
              </c:numCache>
            </c:numRef>
          </c:val>
          <c:extLst>
            <c:ext xmlns:c16="http://schemas.microsoft.com/office/drawing/2014/chart" uri="{C3380CC4-5D6E-409C-BE32-E72D297353CC}">
              <c16:uniqueId val="{00000000-0B18-47A4-ACAD-1D5264865F3C}"/>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object 1</c:v>
                </c:pt>
              </c:strCache>
            </c:strRef>
          </c:tx>
          <c:spPr>
            <a:solidFill>
              <a:srgbClr val="FFC000"/>
            </a:solidFill>
            <a:ln w="19050">
              <a:noFill/>
            </a:ln>
            <a:effectLst/>
          </c:spPr>
          <c:invertIfNegative val="0"/>
          <c:cat>
            <c:numRef>
              <c:f>Sheet1!$A$2:$A$4</c:f>
              <c:numCache>
                <c:formatCode>General</c:formatCode>
                <c:ptCount val="3"/>
                <c:pt idx="0">
                  <c:v>2003</c:v>
                </c:pt>
                <c:pt idx="1">
                  <c:v>2004</c:v>
                </c:pt>
                <c:pt idx="2">
                  <c:v>2005</c:v>
                </c:pt>
              </c:numCache>
            </c:numRef>
          </c:cat>
          <c:val>
            <c:numRef>
              <c:f>Sheet1!$B$2:$B$4</c:f>
              <c:numCache>
                <c:formatCode>General</c:formatCode>
                <c:ptCount val="3"/>
                <c:pt idx="0">
                  <c:v>418821</c:v>
                </c:pt>
                <c:pt idx="1">
                  <c:v>348436</c:v>
                </c:pt>
                <c:pt idx="2">
                  <c:v>151855</c:v>
                </c:pt>
              </c:numCache>
            </c:numRef>
          </c:val>
          <c:extLst>
            <c:ext xmlns:c16="http://schemas.microsoft.com/office/drawing/2014/chart" uri="{C3380CC4-5D6E-409C-BE32-E72D297353CC}">
              <c16:uniqueId val="{00000000-60DF-4914-B9E3-6A466C300C8B}"/>
            </c:ext>
          </c:extLst>
        </c:ser>
        <c:dLbls>
          <c:showLegendKey val="0"/>
          <c:showVal val="0"/>
          <c:showCatName val="0"/>
          <c:showSerName val="0"/>
          <c:showPercent val="0"/>
          <c:showBubbleSize val="0"/>
        </c:dLbls>
        <c:gapWidth val="150"/>
        <c:axId val="258978640"/>
        <c:axId val="252573344"/>
      </c:barChart>
      <c:catAx>
        <c:axId val="25897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2573344"/>
        <c:crosses val="autoZero"/>
        <c:auto val="1"/>
        <c:lblAlgn val="ctr"/>
        <c:lblOffset val="100"/>
        <c:noMultiLvlLbl val="0"/>
      </c:catAx>
      <c:valAx>
        <c:axId val="2525733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978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a:t>Product Line</a:t>
            </a:r>
            <a:endParaRPr lang="zh-C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68131868131868E-3"/>
          <c:y val="8.9003820622373886E-2"/>
          <c:w val="0.94963369963369959"/>
          <c:h val="0.68812218676650527"/>
        </c:manualLayout>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24A-45BA-A716-AD5B0A9867D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24A-45BA-A716-AD5B0A9867D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24A-45BA-A716-AD5B0A9867D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24A-45BA-A716-AD5B0A9867D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24A-45BA-A716-AD5B0A9867D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24A-45BA-A716-AD5B0A9867D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24A-45BA-A716-AD5B0A9867D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Classic Cars</c:v>
                </c:pt>
                <c:pt idx="1">
                  <c:v>Vintage Cars</c:v>
                </c:pt>
                <c:pt idx="2">
                  <c:v>Motorcycles</c:v>
                </c:pt>
                <c:pt idx="3">
                  <c:v>Trucks and Buses</c:v>
                </c:pt>
                <c:pt idx="4">
                  <c:v>Planes</c:v>
                </c:pt>
                <c:pt idx="5">
                  <c:v>Ships</c:v>
                </c:pt>
                <c:pt idx="6">
                  <c:v>Trains</c:v>
                </c:pt>
              </c:strCache>
            </c:strRef>
          </c:cat>
          <c:val>
            <c:numRef>
              <c:f>Sheet1!$B$2:$B$8</c:f>
              <c:numCache>
                <c:formatCode>General</c:formatCode>
                <c:ptCount val="7"/>
                <c:pt idx="0">
                  <c:v>325976</c:v>
                </c:pt>
                <c:pt idx="1">
                  <c:v>224516</c:v>
                </c:pt>
                <c:pt idx="2">
                  <c:v>166346</c:v>
                </c:pt>
                <c:pt idx="3">
                  <c:v>94144</c:v>
                </c:pt>
                <c:pt idx="4">
                  <c:v>74854</c:v>
                </c:pt>
                <c:pt idx="5">
                  <c:v>18315</c:v>
                </c:pt>
                <c:pt idx="6">
                  <c:v>14960</c:v>
                </c:pt>
              </c:numCache>
            </c:numRef>
          </c:val>
          <c:extLst>
            <c:ext xmlns:c16="http://schemas.microsoft.com/office/drawing/2014/chart" uri="{C3380CC4-5D6E-409C-BE32-E72D297353CC}">
              <c16:uniqueId val="{00000000-0B18-47A4-ACAD-1D5264865F3C}"/>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object 1</c:v>
                </c:pt>
              </c:strCache>
            </c:strRef>
          </c:tx>
          <c:spPr>
            <a:solidFill>
              <a:srgbClr val="FFC000"/>
            </a:solidFill>
            <a:ln w="19050">
              <a:noFill/>
            </a:ln>
            <a:effectLst/>
          </c:spPr>
          <c:invertIfNegative val="0"/>
          <c:cat>
            <c:numRef>
              <c:f>Sheet1!$A$2:$A$4</c:f>
              <c:numCache>
                <c:formatCode>General</c:formatCode>
                <c:ptCount val="3"/>
                <c:pt idx="0">
                  <c:v>2003</c:v>
                </c:pt>
                <c:pt idx="1">
                  <c:v>2004</c:v>
                </c:pt>
                <c:pt idx="2">
                  <c:v>2005</c:v>
                </c:pt>
              </c:numCache>
            </c:numRef>
          </c:cat>
          <c:val>
            <c:numRef>
              <c:f>Sheet1!$B$2:$B$4</c:f>
              <c:numCache>
                <c:formatCode>General</c:formatCode>
                <c:ptCount val="3"/>
                <c:pt idx="0">
                  <c:v>778087</c:v>
                </c:pt>
                <c:pt idx="1">
                  <c:v>165351</c:v>
                </c:pt>
                <c:pt idx="2">
                  <c:v>38745</c:v>
                </c:pt>
              </c:numCache>
            </c:numRef>
          </c:val>
          <c:extLst>
            <c:ext xmlns:c16="http://schemas.microsoft.com/office/drawing/2014/chart" uri="{C3380CC4-5D6E-409C-BE32-E72D297353CC}">
              <c16:uniqueId val="{00000000-60DF-4914-B9E3-6A466C300C8B}"/>
            </c:ext>
          </c:extLst>
        </c:ser>
        <c:dLbls>
          <c:showLegendKey val="0"/>
          <c:showVal val="0"/>
          <c:showCatName val="0"/>
          <c:showSerName val="0"/>
          <c:showPercent val="0"/>
          <c:showBubbleSize val="0"/>
        </c:dLbls>
        <c:gapWidth val="150"/>
        <c:axId val="258978640"/>
        <c:axId val="252573344"/>
      </c:barChart>
      <c:catAx>
        <c:axId val="25897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2573344"/>
        <c:crosses val="autoZero"/>
        <c:auto val="1"/>
        <c:lblAlgn val="ctr"/>
        <c:lblOffset val="100"/>
        <c:noMultiLvlLbl val="0"/>
      </c:catAx>
      <c:valAx>
        <c:axId val="2525733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978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a:t>Product Line</a:t>
            </a:r>
            <a:endParaRPr lang="zh-C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68131868131868E-3"/>
          <c:y val="8.9003820622373886E-2"/>
          <c:w val="0.94963369963369959"/>
          <c:h val="0.68812218676650527"/>
        </c:manualLayout>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18C-4E2A-84F9-C9960343051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18C-4E2A-84F9-C9960343051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18C-4E2A-84F9-C9960343051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18C-4E2A-84F9-C9960343051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18C-4E2A-84F9-C9960343051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18C-4E2A-84F9-C9960343051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18C-4E2A-84F9-C9960343051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Classic Cars</c:v>
                </c:pt>
                <c:pt idx="1">
                  <c:v>Vintage Cars</c:v>
                </c:pt>
                <c:pt idx="2">
                  <c:v>Motorcycles</c:v>
                </c:pt>
                <c:pt idx="3">
                  <c:v>Trucks and Buses</c:v>
                </c:pt>
                <c:pt idx="4">
                  <c:v>Planes</c:v>
                </c:pt>
                <c:pt idx="5">
                  <c:v>Ships</c:v>
                </c:pt>
                <c:pt idx="6">
                  <c:v>Trains</c:v>
                </c:pt>
              </c:strCache>
            </c:strRef>
          </c:cat>
          <c:val>
            <c:numRef>
              <c:f>Sheet1!$B$2:$B$8</c:f>
              <c:numCache>
                <c:formatCode>General</c:formatCode>
                <c:ptCount val="7"/>
                <c:pt idx="0">
                  <c:v>100384</c:v>
                </c:pt>
                <c:pt idx="1">
                  <c:v>70084</c:v>
                </c:pt>
                <c:pt idx="2">
                  <c:v>44598</c:v>
                </c:pt>
                <c:pt idx="3">
                  <c:v>31385</c:v>
                </c:pt>
                <c:pt idx="4">
                  <c:v>18860</c:v>
                </c:pt>
                <c:pt idx="5">
                  <c:v>13349</c:v>
                </c:pt>
                <c:pt idx="6">
                  <c:v>3524</c:v>
                </c:pt>
              </c:numCache>
            </c:numRef>
          </c:val>
          <c:extLst>
            <c:ext xmlns:c16="http://schemas.microsoft.com/office/drawing/2014/chart" uri="{C3380CC4-5D6E-409C-BE32-E72D297353CC}">
              <c16:uniqueId val="{00000000-0B18-47A4-ACAD-1D5264865F3C}"/>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altLang="zh-CN" dirty="0"/>
              <a:t>Sales</a:t>
            </a:r>
            <a:endParaRPr lang="en-US" altLang="zh-C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116879023310532"/>
          <c:y val="0.15928468424165498"/>
          <c:w val="0.86049064601004055"/>
          <c:h val="0.66171691731072113"/>
        </c:manualLayout>
      </c:layout>
      <c:lineChart>
        <c:grouping val="standard"/>
        <c:varyColors val="0"/>
        <c:ser>
          <c:idx val="0"/>
          <c:order val="0"/>
          <c:tx>
            <c:strRef>
              <c:f>Sheet1!$B$1</c:f>
              <c:strCache>
                <c:ptCount val="1"/>
                <c:pt idx="0">
                  <c:v>Sales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Sheet1!$A$2:$A$5</c:f>
              <c:numCache>
                <c:formatCode>General</c:formatCode>
                <c:ptCount val="4"/>
                <c:pt idx="0">
                  <c:v>2003</c:v>
                </c:pt>
                <c:pt idx="1">
                  <c:v>2004</c:v>
                </c:pt>
                <c:pt idx="2">
                  <c:v>2005</c:v>
                </c:pt>
                <c:pt idx="3">
                  <c:v>2006</c:v>
                </c:pt>
              </c:numCache>
            </c:numRef>
          </c:cat>
          <c:val>
            <c:numRef>
              <c:f>Sheet1!$B$2:$B$5</c:f>
              <c:numCache>
                <c:formatCode>General</c:formatCode>
                <c:ptCount val="4"/>
                <c:pt idx="0">
                  <c:v>3516980</c:v>
                </c:pt>
                <c:pt idx="1">
                  <c:v>4724163</c:v>
                </c:pt>
                <c:pt idx="2">
                  <c:v>5771997</c:v>
                </c:pt>
                <c:pt idx="3">
                  <c:v>6796785</c:v>
                </c:pt>
              </c:numCache>
            </c:numRef>
          </c:val>
          <c:smooth val="0"/>
          <c:extLst>
            <c:ext xmlns:c16="http://schemas.microsoft.com/office/drawing/2014/chart" uri="{C3380CC4-5D6E-409C-BE32-E72D297353CC}">
              <c16:uniqueId val="{00000000-1BBB-4B2B-946F-6F9C9A344AE5}"/>
            </c:ext>
          </c:extLst>
        </c:ser>
        <c:dLbls>
          <c:showLegendKey val="0"/>
          <c:showVal val="0"/>
          <c:showCatName val="0"/>
          <c:showSerName val="0"/>
          <c:showPercent val="0"/>
          <c:showBubbleSize val="0"/>
        </c:dLbls>
        <c:marker val="1"/>
        <c:smooth val="0"/>
        <c:axId val="1710341968"/>
        <c:axId val="1702854928"/>
      </c:lineChart>
      <c:catAx>
        <c:axId val="1710341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2854928"/>
        <c:crosses val="autoZero"/>
        <c:auto val="1"/>
        <c:lblAlgn val="ctr"/>
        <c:lblOffset val="100"/>
        <c:noMultiLvlLbl val="0"/>
      </c:catAx>
      <c:valAx>
        <c:axId val="1702854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0341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1E938-F94A-4286-93AF-D040DC8A328F}" type="datetimeFigureOut">
              <a:rPr lang="zh-CN" altLang="en-US" smtClean="0"/>
              <a:t>2019/2/4</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45CA2-A917-4794-99A0-0B8098000A2E}" type="slidenum">
              <a:rPr lang="zh-CN" altLang="en-US" smtClean="0"/>
              <a:t>‹#›</a:t>
            </a:fld>
            <a:endParaRPr lang="zh-CN" altLang="en-US"/>
          </a:p>
        </p:txBody>
      </p:sp>
    </p:spTree>
    <p:extLst>
      <p:ext uri="{BB962C8B-B14F-4D97-AF65-F5344CB8AC3E}">
        <p14:creationId xmlns:p14="http://schemas.microsoft.com/office/powerpoint/2010/main" val="2843772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a:t>
            </a:fld>
            <a:endParaRPr lang="zh-CN" altLang="en-US"/>
          </a:p>
        </p:txBody>
      </p:sp>
    </p:spTree>
    <p:extLst>
      <p:ext uri="{BB962C8B-B14F-4D97-AF65-F5344CB8AC3E}">
        <p14:creationId xmlns:p14="http://schemas.microsoft.com/office/powerpoint/2010/main" val="80427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10</a:t>
            </a:fld>
            <a:endParaRPr lang="zh-CN" altLang="en-US"/>
          </a:p>
        </p:txBody>
      </p:sp>
    </p:spTree>
    <p:extLst>
      <p:ext uri="{BB962C8B-B14F-4D97-AF65-F5344CB8AC3E}">
        <p14:creationId xmlns:p14="http://schemas.microsoft.com/office/powerpoint/2010/main" val="3367531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11</a:t>
            </a:fld>
            <a:endParaRPr lang="zh-CN" altLang="en-US"/>
          </a:p>
        </p:txBody>
      </p:sp>
    </p:spTree>
    <p:extLst>
      <p:ext uri="{BB962C8B-B14F-4D97-AF65-F5344CB8AC3E}">
        <p14:creationId xmlns:p14="http://schemas.microsoft.com/office/powerpoint/2010/main" val="2390775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045CA2-A917-4794-99A0-0B8098000A2E}" type="slidenum">
              <a:rPr lang="zh-CN" altLang="en-US" smtClean="0"/>
              <a:t>12</a:t>
            </a:fld>
            <a:endParaRPr lang="zh-CN" altLang="en-US"/>
          </a:p>
        </p:txBody>
      </p:sp>
    </p:spTree>
    <p:extLst>
      <p:ext uri="{BB962C8B-B14F-4D97-AF65-F5344CB8AC3E}">
        <p14:creationId xmlns:p14="http://schemas.microsoft.com/office/powerpoint/2010/main" val="2085692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045CA2-A917-4794-99A0-0B8098000A2E}" type="slidenum">
              <a:rPr lang="zh-CN" altLang="en-US" smtClean="0"/>
              <a:t>13</a:t>
            </a:fld>
            <a:endParaRPr lang="zh-CN" altLang="en-US"/>
          </a:p>
        </p:txBody>
      </p:sp>
    </p:spTree>
    <p:extLst>
      <p:ext uri="{BB962C8B-B14F-4D97-AF65-F5344CB8AC3E}">
        <p14:creationId xmlns:p14="http://schemas.microsoft.com/office/powerpoint/2010/main" val="3716377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14</a:t>
            </a:fld>
            <a:endParaRPr lang="zh-CN" altLang="en-US"/>
          </a:p>
        </p:txBody>
      </p:sp>
    </p:spTree>
    <p:extLst>
      <p:ext uri="{BB962C8B-B14F-4D97-AF65-F5344CB8AC3E}">
        <p14:creationId xmlns:p14="http://schemas.microsoft.com/office/powerpoint/2010/main" val="1800808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15</a:t>
            </a:fld>
            <a:endParaRPr lang="zh-CN" altLang="en-US"/>
          </a:p>
        </p:txBody>
      </p:sp>
    </p:spTree>
    <p:extLst>
      <p:ext uri="{BB962C8B-B14F-4D97-AF65-F5344CB8AC3E}">
        <p14:creationId xmlns:p14="http://schemas.microsoft.com/office/powerpoint/2010/main" val="1973832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16</a:t>
            </a:fld>
            <a:endParaRPr lang="zh-CN" altLang="en-US"/>
          </a:p>
        </p:txBody>
      </p:sp>
    </p:spTree>
    <p:extLst>
      <p:ext uri="{BB962C8B-B14F-4D97-AF65-F5344CB8AC3E}">
        <p14:creationId xmlns:p14="http://schemas.microsoft.com/office/powerpoint/2010/main" val="1961722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045CA2-A917-4794-99A0-0B8098000A2E}" type="slidenum">
              <a:rPr lang="zh-CN" altLang="en-US" smtClean="0"/>
              <a:t>17</a:t>
            </a:fld>
            <a:endParaRPr lang="zh-CN" altLang="en-US"/>
          </a:p>
        </p:txBody>
      </p:sp>
    </p:spTree>
    <p:extLst>
      <p:ext uri="{BB962C8B-B14F-4D97-AF65-F5344CB8AC3E}">
        <p14:creationId xmlns:p14="http://schemas.microsoft.com/office/powerpoint/2010/main" val="1823080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045CA2-A917-4794-99A0-0B8098000A2E}" type="slidenum">
              <a:rPr lang="zh-CN" altLang="en-US" smtClean="0"/>
              <a:t>18</a:t>
            </a:fld>
            <a:endParaRPr lang="zh-CN" altLang="en-US"/>
          </a:p>
        </p:txBody>
      </p:sp>
    </p:spTree>
    <p:extLst>
      <p:ext uri="{BB962C8B-B14F-4D97-AF65-F5344CB8AC3E}">
        <p14:creationId xmlns:p14="http://schemas.microsoft.com/office/powerpoint/2010/main" val="2967222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19</a:t>
            </a:fld>
            <a:endParaRPr lang="zh-CN" altLang="en-US"/>
          </a:p>
        </p:txBody>
      </p:sp>
    </p:spTree>
    <p:extLst>
      <p:ext uri="{BB962C8B-B14F-4D97-AF65-F5344CB8AC3E}">
        <p14:creationId xmlns:p14="http://schemas.microsoft.com/office/powerpoint/2010/main" val="1990379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2</a:t>
            </a:fld>
            <a:endParaRPr lang="zh-CN" altLang="en-US"/>
          </a:p>
        </p:txBody>
      </p:sp>
    </p:spTree>
    <p:extLst>
      <p:ext uri="{BB962C8B-B14F-4D97-AF65-F5344CB8AC3E}">
        <p14:creationId xmlns:p14="http://schemas.microsoft.com/office/powerpoint/2010/main" val="405765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20</a:t>
            </a:fld>
            <a:endParaRPr lang="zh-CN" altLang="en-US"/>
          </a:p>
        </p:txBody>
      </p:sp>
    </p:spTree>
    <p:extLst>
      <p:ext uri="{BB962C8B-B14F-4D97-AF65-F5344CB8AC3E}">
        <p14:creationId xmlns:p14="http://schemas.microsoft.com/office/powerpoint/2010/main" val="2841548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21</a:t>
            </a:fld>
            <a:endParaRPr lang="zh-CN" altLang="en-US"/>
          </a:p>
        </p:txBody>
      </p:sp>
    </p:spTree>
    <p:extLst>
      <p:ext uri="{BB962C8B-B14F-4D97-AF65-F5344CB8AC3E}">
        <p14:creationId xmlns:p14="http://schemas.microsoft.com/office/powerpoint/2010/main" val="4238158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045CA2-A917-4794-99A0-0B8098000A2E}" type="slidenum">
              <a:rPr lang="zh-CN" altLang="en-US" smtClean="0"/>
              <a:t>22</a:t>
            </a:fld>
            <a:endParaRPr lang="zh-CN" altLang="en-US"/>
          </a:p>
        </p:txBody>
      </p:sp>
    </p:spTree>
    <p:extLst>
      <p:ext uri="{BB962C8B-B14F-4D97-AF65-F5344CB8AC3E}">
        <p14:creationId xmlns:p14="http://schemas.microsoft.com/office/powerpoint/2010/main" val="2557985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045CA2-A917-4794-99A0-0B8098000A2E}" type="slidenum">
              <a:rPr lang="zh-CN" altLang="en-US" smtClean="0"/>
              <a:t>23</a:t>
            </a:fld>
            <a:endParaRPr lang="zh-CN" altLang="en-US"/>
          </a:p>
        </p:txBody>
      </p:sp>
    </p:spTree>
    <p:extLst>
      <p:ext uri="{BB962C8B-B14F-4D97-AF65-F5344CB8AC3E}">
        <p14:creationId xmlns:p14="http://schemas.microsoft.com/office/powerpoint/2010/main" val="1952602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24</a:t>
            </a:fld>
            <a:endParaRPr lang="zh-CN" altLang="en-US"/>
          </a:p>
        </p:txBody>
      </p:sp>
    </p:spTree>
    <p:extLst>
      <p:ext uri="{BB962C8B-B14F-4D97-AF65-F5344CB8AC3E}">
        <p14:creationId xmlns:p14="http://schemas.microsoft.com/office/powerpoint/2010/main" val="2835880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25</a:t>
            </a:fld>
            <a:endParaRPr lang="zh-CN" altLang="en-US"/>
          </a:p>
        </p:txBody>
      </p:sp>
    </p:spTree>
    <p:extLst>
      <p:ext uri="{BB962C8B-B14F-4D97-AF65-F5344CB8AC3E}">
        <p14:creationId xmlns:p14="http://schemas.microsoft.com/office/powerpoint/2010/main" val="3794381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26</a:t>
            </a:fld>
            <a:endParaRPr lang="zh-CN" altLang="en-US"/>
          </a:p>
        </p:txBody>
      </p:sp>
    </p:spTree>
    <p:extLst>
      <p:ext uri="{BB962C8B-B14F-4D97-AF65-F5344CB8AC3E}">
        <p14:creationId xmlns:p14="http://schemas.microsoft.com/office/powerpoint/2010/main" val="3798882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27</a:t>
            </a:fld>
            <a:endParaRPr lang="zh-CN" altLang="en-US"/>
          </a:p>
        </p:txBody>
      </p:sp>
    </p:spTree>
    <p:extLst>
      <p:ext uri="{BB962C8B-B14F-4D97-AF65-F5344CB8AC3E}">
        <p14:creationId xmlns:p14="http://schemas.microsoft.com/office/powerpoint/2010/main" val="1850541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28</a:t>
            </a:fld>
            <a:endParaRPr lang="zh-CN" altLang="en-US"/>
          </a:p>
        </p:txBody>
      </p:sp>
    </p:spTree>
    <p:extLst>
      <p:ext uri="{BB962C8B-B14F-4D97-AF65-F5344CB8AC3E}">
        <p14:creationId xmlns:p14="http://schemas.microsoft.com/office/powerpoint/2010/main" val="2713344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29</a:t>
            </a:fld>
            <a:endParaRPr lang="zh-CN" altLang="en-US"/>
          </a:p>
        </p:txBody>
      </p:sp>
    </p:spTree>
    <p:extLst>
      <p:ext uri="{BB962C8B-B14F-4D97-AF65-F5344CB8AC3E}">
        <p14:creationId xmlns:p14="http://schemas.microsoft.com/office/powerpoint/2010/main" val="134592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3</a:t>
            </a:fld>
            <a:endParaRPr lang="zh-CN" altLang="en-US"/>
          </a:p>
        </p:txBody>
      </p:sp>
    </p:spTree>
    <p:extLst>
      <p:ext uri="{BB962C8B-B14F-4D97-AF65-F5344CB8AC3E}">
        <p14:creationId xmlns:p14="http://schemas.microsoft.com/office/powerpoint/2010/main" val="427663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B7434A-B064-4353-84A0-DA34C91662F7}" type="slidenum">
              <a:rPr lang="zh-CN" altLang="en-US" smtClean="0"/>
              <a:t>30</a:t>
            </a:fld>
            <a:endParaRPr lang="zh-CN" altLang="en-US"/>
          </a:p>
        </p:txBody>
      </p:sp>
    </p:spTree>
    <p:extLst>
      <p:ext uri="{BB962C8B-B14F-4D97-AF65-F5344CB8AC3E}">
        <p14:creationId xmlns:p14="http://schemas.microsoft.com/office/powerpoint/2010/main" val="2703483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31</a:t>
            </a:fld>
            <a:endParaRPr lang="zh-CN" altLang="en-US"/>
          </a:p>
        </p:txBody>
      </p:sp>
    </p:spTree>
    <p:extLst>
      <p:ext uri="{BB962C8B-B14F-4D97-AF65-F5344CB8AC3E}">
        <p14:creationId xmlns:p14="http://schemas.microsoft.com/office/powerpoint/2010/main" val="3843720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32</a:t>
            </a:fld>
            <a:endParaRPr lang="zh-CN" altLang="en-US"/>
          </a:p>
        </p:txBody>
      </p:sp>
    </p:spTree>
    <p:extLst>
      <p:ext uri="{BB962C8B-B14F-4D97-AF65-F5344CB8AC3E}">
        <p14:creationId xmlns:p14="http://schemas.microsoft.com/office/powerpoint/2010/main" val="3530736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B7434A-B064-4353-84A0-DA34C91662F7}" type="slidenum">
              <a:rPr lang="zh-CN" altLang="en-US" smtClean="0"/>
              <a:t>4</a:t>
            </a:fld>
            <a:endParaRPr lang="zh-CN" altLang="en-US"/>
          </a:p>
        </p:txBody>
      </p:sp>
    </p:spTree>
    <p:extLst>
      <p:ext uri="{BB962C8B-B14F-4D97-AF65-F5344CB8AC3E}">
        <p14:creationId xmlns:p14="http://schemas.microsoft.com/office/powerpoint/2010/main" val="93922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5</a:t>
            </a:fld>
            <a:endParaRPr lang="zh-CN" altLang="en-US"/>
          </a:p>
        </p:txBody>
      </p:sp>
    </p:spTree>
    <p:extLst>
      <p:ext uri="{BB962C8B-B14F-4D97-AF65-F5344CB8AC3E}">
        <p14:creationId xmlns:p14="http://schemas.microsoft.com/office/powerpoint/2010/main" val="3422314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6</a:t>
            </a:fld>
            <a:endParaRPr lang="zh-CN" altLang="en-US"/>
          </a:p>
        </p:txBody>
      </p:sp>
    </p:spTree>
    <p:extLst>
      <p:ext uri="{BB962C8B-B14F-4D97-AF65-F5344CB8AC3E}">
        <p14:creationId xmlns:p14="http://schemas.microsoft.com/office/powerpoint/2010/main" val="135084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045CA2-A917-4794-99A0-0B8098000A2E}" type="slidenum">
              <a:rPr lang="zh-CN" altLang="en-US" smtClean="0"/>
              <a:t>7</a:t>
            </a:fld>
            <a:endParaRPr lang="zh-CN" altLang="en-US"/>
          </a:p>
        </p:txBody>
      </p:sp>
    </p:spTree>
    <p:extLst>
      <p:ext uri="{BB962C8B-B14F-4D97-AF65-F5344CB8AC3E}">
        <p14:creationId xmlns:p14="http://schemas.microsoft.com/office/powerpoint/2010/main" val="559338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8</a:t>
            </a:fld>
            <a:endParaRPr lang="zh-CN" altLang="en-US"/>
          </a:p>
        </p:txBody>
      </p:sp>
    </p:spTree>
    <p:extLst>
      <p:ext uri="{BB962C8B-B14F-4D97-AF65-F5344CB8AC3E}">
        <p14:creationId xmlns:p14="http://schemas.microsoft.com/office/powerpoint/2010/main" val="1210071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9</a:t>
            </a:fld>
            <a:endParaRPr lang="zh-CN" altLang="en-US"/>
          </a:p>
        </p:txBody>
      </p:sp>
    </p:spTree>
    <p:extLst>
      <p:ext uri="{BB962C8B-B14F-4D97-AF65-F5344CB8AC3E}">
        <p14:creationId xmlns:p14="http://schemas.microsoft.com/office/powerpoint/2010/main" val="345970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65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4" name="图片 3" descr="图片包含 围栏, 天空, 建筑物, 户外&#10;&#10;已生成高可信度的说明">
            <a:extLst>
              <a:ext uri="{FF2B5EF4-FFF2-40B4-BE49-F238E27FC236}">
                <a16:creationId xmlns:a16="http://schemas.microsoft.com/office/drawing/2014/main" id="{BE72334B-ECAB-4C57-B1B8-A0A16CF097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860000" cy="12858750"/>
          </a:xfrm>
          <a:prstGeom prst="rect">
            <a:avLst/>
          </a:prstGeom>
        </p:spPr>
      </p:pic>
    </p:spTree>
    <p:extLst>
      <p:ext uri="{BB962C8B-B14F-4D97-AF65-F5344CB8AC3E}">
        <p14:creationId xmlns:p14="http://schemas.microsoft.com/office/powerpoint/2010/main" val="26954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84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四项目录">
    <p:spTree>
      <p:nvGrpSpPr>
        <p:cNvPr id="1" name=""/>
        <p:cNvGrpSpPr/>
        <p:nvPr/>
      </p:nvGrpSpPr>
      <p:grpSpPr>
        <a:xfrm>
          <a:off x="0" y="0"/>
          <a:ext cx="0" cy="0"/>
          <a:chOff x="0" y="0"/>
          <a:chExt cx="0" cy="0"/>
        </a:xfrm>
      </p:grpSpPr>
      <p:sp>
        <p:nvSpPr>
          <p:cNvPr id="2" name="矩形 1"/>
          <p:cNvSpPr/>
          <p:nvPr userDrawn="1"/>
        </p:nvSpPr>
        <p:spPr>
          <a:xfrm>
            <a:off x="0" y="-165947"/>
            <a:ext cx="10953750" cy="12967547"/>
          </a:xfrm>
          <a:prstGeom prst="rect">
            <a:avLst/>
          </a:prstGeom>
          <a:blipFill dpi="0" rotWithShape="1">
            <a:blip r:embed="rId2"/>
            <a:srcRect/>
            <a:stretch>
              <a:fillRect l="-53543" r="-5354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p>
        </p:txBody>
      </p:sp>
      <p:sp>
        <p:nvSpPr>
          <p:cNvPr id="9" name="文本占位符 7"/>
          <p:cNvSpPr>
            <a:spLocks noGrp="1"/>
          </p:cNvSpPr>
          <p:nvPr>
            <p:ph type="body" sz="quarter" idx="10" hasCustomPrompt="1"/>
          </p:nvPr>
        </p:nvSpPr>
        <p:spPr>
          <a:xfrm>
            <a:off x="11239500" y="5369875"/>
            <a:ext cx="11453813" cy="1815882"/>
          </a:xfrm>
          <a:prstGeom prst="rect">
            <a:avLst/>
          </a:prstGeom>
        </p:spPr>
        <p:txBody>
          <a:bodyPr>
            <a:spAutoFit/>
          </a:bodyPr>
          <a:lstStyle>
            <a:lvl1pPr marL="0" indent="0" algn="ctr">
              <a:lnSpc>
                <a:spcPct val="100000"/>
              </a:lnSpc>
              <a:spcBef>
                <a:spcPts val="0"/>
              </a:spcBef>
              <a:buNone/>
              <a:defRPr sz="11200">
                <a:solidFill>
                  <a:schemeClr val="accent2"/>
                </a:solidFill>
              </a:defRPr>
            </a:lvl1pPr>
          </a:lstStyle>
          <a:p>
            <a:pPr lvl="0"/>
            <a:r>
              <a:rPr lang="en-US" altLang="zh-CN" dirty="0"/>
              <a:t>CONTENT</a:t>
            </a:r>
          </a:p>
        </p:txBody>
      </p:sp>
      <p:cxnSp>
        <p:nvCxnSpPr>
          <p:cNvPr id="10" name="直接连接符 9"/>
          <p:cNvCxnSpPr/>
          <p:nvPr userDrawn="1"/>
        </p:nvCxnSpPr>
        <p:spPr>
          <a:xfrm flipH="1">
            <a:off x="2108426" y="2183259"/>
            <a:ext cx="419839" cy="817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占位符 7"/>
          <p:cNvSpPr>
            <a:spLocks noGrp="1"/>
          </p:cNvSpPr>
          <p:nvPr>
            <p:ph type="body" sz="quarter" idx="11" hasCustomPrompt="1"/>
          </p:nvPr>
        </p:nvSpPr>
        <p:spPr>
          <a:xfrm>
            <a:off x="775068" y="1988678"/>
            <a:ext cx="1231232" cy="1126462"/>
          </a:xfrm>
          <a:prstGeom prst="rect">
            <a:avLst/>
          </a:prstGeom>
        </p:spPr>
        <p:txBody>
          <a:bodyPr wrap="square">
            <a:spAutoFit/>
          </a:bodyPr>
          <a:lstStyle>
            <a:lvl1pPr marL="0" indent="0" algn="ctr">
              <a:lnSpc>
                <a:spcPct val="100000"/>
              </a:lnSpc>
              <a:spcBef>
                <a:spcPts val="0"/>
              </a:spcBef>
              <a:buNone/>
              <a:defRPr sz="6720">
                <a:solidFill>
                  <a:schemeClr val="bg1"/>
                </a:solidFill>
              </a:defRPr>
            </a:lvl1pPr>
          </a:lstStyle>
          <a:p>
            <a:pPr lvl="0"/>
            <a:r>
              <a:rPr lang="en-US" altLang="zh-CN" dirty="0"/>
              <a:t>1</a:t>
            </a:r>
          </a:p>
        </p:txBody>
      </p:sp>
      <p:sp>
        <p:nvSpPr>
          <p:cNvPr id="15" name="文本占位符 7"/>
          <p:cNvSpPr>
            <a:spLocks noGrp="1"/>
          </p:cNvSpPr>
          <p:nvPr>
            <p:ph type="body" sz="quarter" idx="12" hasCustomPrompt="1"/>
          </p:nvPr>
        </p:nvSpPr>
        <p:spPr>
          <a:xfrm>
            <a:off x="2761217" y="1988678"/>
            <a:ext cx="7959578" cy="1126462"/>
          </a:xfrm>
          <a:prstGeom prst="rect">
            <a:avLst/>
          </a:prstGeom>
        </p:spPr>
        <p:txBody>
          <a:bodyPr wrap="square">
            <a:spAutoFit/>
          </a:bodyPr>
          <a:lstStyle>
            <a:lvl1pPr marL="0" indent="0" algn="l">
              <a:lnSpc>
                <a:spcPct val="100000"/>
              </a:lnSpc>
              <a:spcBef>
                <a:spcPts val="0"/>
              </a:spcBef>
              <a:buNone/>
              <a:defRPr sz="6720">
                <a:solidFill>
                  <a:schemeClr val="bg1"/>
                </a:solidFill>
              </a:defRPr>
            </a:lvl1pPr>
          </a:lstStyle>
          <a:p>
            <a:pPr lvl="0"/>
            <a:r>
              <a:rPr lang="en-US" altLang="zh-CN" dirty="0"/>
              <a:t>Your Title Here</a:t>
            </a:r>
          </a:p>
        </p:txBody>
      </p:sp>
      <p:cxnSp>
        <p:nvCxnSpPr>
          <p:cNvPr id="26" name="直接连接符 25"/>
          <p:cNvCxnSpPr/>
          <p:nvPr userDrawn="1"/>
        </p:nvCxnSpPr>
        <p:spPr>
          <a:xfrm flipH="1">
            <a:off x="2108426" y="4617142"/>
            <a:ext cx="419839" cy="817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占位符 7"/>
          <p:cNvSpPr>
            <a:spLocks noGrp="1"/>
          </p:cNvSpPr>
          <p:nvPr>
            <p:ph type="body" sz="quarter" idx="13" hasCustomPrompt="1"/>
          </p:nvPr>
        </p:nvSpPr>
        <p:spPr>
          <a:xfrm>
            <a:off x="775068" y="4422562"/>
            <a:ext cx="1231232" cy="1126462"/>
          </a:xfrm>
          <a:prstGeom prst="rect">
            <a:avLst/>
          </a:prstGeom>
        </p:spPr>
        <p:txBody>
          <a:bodyPr wrap="square">
            <a:spAutoFit/>
          </a:bodyPr>
          <a:lstStyle>
            <a:lvl1pPr marL="0" indent="0" algn="ctr">
              <a:lnSpc>
                <a:spcPct val="100000"/>
              </a:lnSpc>
              <a:spcBef>
                <a:spcPts val="0"/>
              </a:spcBef>
              <a:buNone/>
              <a:defRPr sz="6720">
                <a:solidFill>
                  <a:schemeClr val="bg1"/>
                </a:solidFill>
              </a:defRPr>
            </a:lvl1pPr>
          </a:lstStyle>
          <a:p>
            <a:pPr lvl="0"/>
            <a:r>
              <a:rPr lang="en-US" altLang="zh-CN" dirty="0"/>
              <a:t>1</a:t>
            </a:r>
          </a:p>
        </p:txBody>
      </p:sp>
      <p:sp>
        <p:nvSpPr>
          <p:cNvPr id="28" name="文本占位符 7"/>
          <p:cNvSpPr>
            <a:spLocks noGrp="1"/>
          </p:cNvSpPr>
          <p:nvPr>
            <p:ph type="body" sz="quarter" idx="14" hasCustomPrompt="1"/>
          </p:nvPr>
        </p:nvSpPr>
        <p:spPr>
          <a:xfrm>
            <a:off x="2761217" y="4422562"/>
            <a:ext cx="7959578" cy="1126462"/>
          </a:xfrm>
          <a:prstGeom prst="rect">
            <a:avLst/>
          </a:prstGeom>
        </p:spPr>
        <p:txBody>
          <a:bodyPr wrap="square">
            <a:spAutoFit/>
          </a:bodyPr>
          <a:lstStyle>
            <a:lvl1pPr marL="0" indent="0" algn="l">
              <a:lnSpc>
                <a:spcPct val="100000"/>
              </a:lnSpc>
              <a:spcBef>
                <a:spcPts val="0"/>
              </a:spcBef>
              <a:buNone/>
              <a:defRPr sz="6720">
                <a:solidFill>
                  <a:schemeClr val="bg1"/>
                </a:solidFill>
              </a:defRPr>
            </a:lvl1pPr>
          </a:lstStyle>
          <a:p>
            <a:pPr lvl="0"/>
            <a:r>
              <a:rPr lang="en-US" altLang="zh-CN" dirty="0"/>
              <a:t>Your Title Here</a:t>
            </a:r>
          </a:p>
        </p:txBody>
      </p:sp>
      <p:cxnSp>
        <p:nvCxnSpPr>
          <p:cNvPr id="29" name="直接连接符 28"/>
          <p:cNvCxnSpPr/>
          <p:nvPr userDrawn="1"/>
        </p:nvCxnSpPr>
        <p:spPr>
          <a:xfrm flipH="1">
            <a:off x="2108426" y="7245607"/>
            <a:ext cx="419839" cy="817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文本占位符 7"/>
          <p:cNvSpPr>
            <a:spLocks noGrp="1"/>
          </p:cNvSpPr>
          <p:nvPr>
            <p:ph type="body" sz="quarter" idx="15" hasCustomPrompt="1"/>
          </p:nvPr>
        </p:nvSpPr>
        <p:spPr>
          <a:xfrm>
            <a:off x="775068" y="7051026"/>
            <a:ext cx="1231232" cy="1126462"/>
          </a:xfrm>
          <a:prstGeom prst="rect">
            <a:avLst/>
          </a:prstGeom>
        </p:spPr>
        <p:txBody>
          <a:bodyPr wrap="square">
            <a:spAutoFit/>
          </a:bodyPr>
          <a:lstStyle>
            <a:lvl1pPr marL="0" indent="0" algn="ctr">
              <a:lnSpc>
                <a:spcPct val="100000"/>
              </a:lnSpc>
              <a:spcBef>
                <a:spcPts val="0"/>
              </a:spcBef>
              <a:buNone/>
              <a:defRPr sz="6720">
                <a:solidFill>
                  <a:schemeClr val="bg1"/>
                </a:solidFill>
              </a:defRPr>
            </a:lvl1pPr>
          </a:lstStyle>
          <a:p>
            <a:pPr lvl="0"/>
            <a:r>
              <a:rPr lang="en-US" altLang="zh-CN" dirty="0"/>
              <a:t>1</a:t>
            </a:r>
          </a:p>
        </p:txBody>
      </p:sp>
      <p:sp>
        <p:nvSpPr>
          <p:cNvPr id="31" name="文本占位符 7"/>
          <p:cNvSpPr>
            <a:spLocks noGrp="1"/>
          </p:cNvSpPr>
          <p:nvPr>
            <p:ph type="body" sz="quarter" idx="16" hasCustomPrompt="1"/>
          </p:nvPr>
        </p:nvSpPr>
        <p:spPr>
          <a:xfrm>
            <a:off x="2761217" y="7051026"/>
            <a:ext cx="7959578" cy="1126462"/>
          </a:xfrm>
          <a:prstGeom prst="rect">
            <a:avLst/>
          </a:prstGeom>
        </p:spPr>
        <p:txBody>
          <a:bodyPr wrap="square">
            <a:spAutoFit/>
          </a:bodyPr>
          <a:lstStyle>
            <a:lvl1pPr marL="0" indent="0" algn="l">
              <a:lnSpc>
                <a:spcPct val="100000"/>
              </a:lnSpc>
              <a:spcBef>
                <a:spcPts val="0"/>
              </a:spcBef>
              <a:buNone/>
              <a:defRPr sz="6720">
                <a:solidFill>
                  <a:schemeClr val="bg1"/>
                </a:solidFill>
              </a:defRPr>
            </a:lvl1pPr>
          </a:lstStyle>
          <a:p>
            <a:pPr lvl="0"/>
            <a:r>
              <a:rPr lang="en-US" altLang="zh-CN" dirty="0"/>
              <a:t>Your Title Here</a:t>
            </a:r>
          </a:p>
        </p:txBody>
      </p:sp>
      <p:cxnSp>
        <p:nvCxnSpPr>
          <p:cNvPr id="32" name="直接连接符 31"/>
          <p:cNvCxnSpPr/>
          <p:nvPr userDrawn="1"/>
        </p:nvCxnSpPr>
        <p:spPr>
          <a:xfrm flipH="1">
            <a:off x="2108426" y="9878982"/>
            <a:ext cx="419839" cy="817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文本占位符 7"/>
          <p:cNvSpPr>
            <a:spLocks noGrp="1"/>
          </p:cNvSpPr>
          <p:nvPr>
            <p:ph type="body" sz="quarter" idx="17" hasCustomPrompt="1"/>
          </p:nvPr>
        </p:nvSpPr>
        <p:spPr>
          <a:xfrm>
            <a:off x="775068" y="9684402"/>
            <a:ext cx="1231232" cy="1126462"/>
          </a:xfrm>
          <a:prstGeom prst="rect">
            <a:avLst/>
          </a:prstGeom>
        </p:spPr>
        <p:txBody>
          <a:bodyPr wrap="square">
            <a:spAutoFit/>
          </a:bodyPr>
          <a:lstStyle>
            <a:lvl1pPr marL="0" indent="0" algn="ctr">
              <a:lnSpc>
                <a:spcPct val="100000"/>
              </a:lnSpc>
              <a:spcBef>
                <a:spcPts val="0"/>
              </a:spcBef>
              <a:buNone/>
              <a:defRPr sz="6720">
                <a:solidFill>
                  <a:schemeClr val="bg1"/>
                </a:solidFill>
              </a:defRPr>
            </a:lvl1pPr>
          </a:lstStyle>
          <a:p>
            <a:pPr lvl="0"/>
            <a:r>
              <a:rPr lang="en-US" altLang="zh-CN" dirty="0"/>
              <a:t>1</a:t>
            </a:r>
          </a:p>
        </p:txBody>
      </p:sp>
      <p:sp>
        <p:nvSpPr>
          <p:cNvPr id="34" name="文本占位符 7"/>
          <p:cNvSpPr>
            <a:spLocks noGrp="1"/>
          </p:cNvSpPr>
          <p:nvPr>
            <p:ph type="body" sz="quarter" idx="18" hasCustomPrompt="1"/>
          </p:nvPr>
        </p:nvSpPr>
        <p:spPr>
          <a:xfrm>
            <a:off x="2761217" y="9684402"/>
            <a:ext cx="7959578" cy="1126462"/>
          </a:xfrm>
          <a:prstGeom prst="rect">
            <a:avLst/>
          </a:prstGeom>
        </p:spPr>
        <p:txBody>
          <a:bodyPr wrap="square">
            <a:spAutoFit/>
          </a:bodyPr>
          <a:lstStyle>
            <a:lvl1pPr marL="0" indent="0" algn="l">
              <a:lnSpc>
                <a:spcPct val="100000"/>
              </a:lnSpc>
              <a:spcBef>
                <a:spcPts val="0"/>
              </a:spcBef>
              <a:buNone/>
              <a:defRPr sz="6720">
                <a:solidFill>
                  <a:schemeClr val="bg1"/>
                </a:solidFill>
              </a:defRPr>
            </a:lvl1pPr>
          </a:lstStyle>
          <a:p>
            <a:pPr lvl="0"/>
            <a:r>
              <a:rPr lang="en-US" altLang="zh-CN" dirty="0"/>
              <a:t>Your Title Here</a:t>
            </a:r>
          </a:p>
        </p:txBody>
      </p:sp>
    </p:spTree>
    <p:extLst>
      <p:ext uri="{BB962C8B-B14F-4D97-AF65-F5344CB8AC3E}">
        <p14:creationId xmlns:p14="http://schemas.microsoft.com/office/powerpoint/2010/main" val="357975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内容页_5">
    <p:spTree>
      <p:nvGrpSpPr>
        <p:cNvPr id="1" name=""/>
        <p:cNvGrpSpPr/>
        <p:nvPr/>
      </p:nvGrpSpPr>
      <p:grpSpPr>
        <a:xfrm>
          <a:off x="0" y="0"/>
          <a:ext cx="0" cy="0"/>
          <a:chOff x="0" y="0"/>
          <a:chExt cx="0" cy="0"/>
        </a:xfrm>
      </p:grpSpPr>
      <p:sp>
        <p:nvSpPr>
          <p:cNvPr id="2" name="平行四边形 1"/>
          <p:cNvSpPr/>
          <p:nvPr userDrawn="1"/>
        </p:nvSpPr>
        <p:spPr>
          <a:xfrm>
            <a:off x="11715750" y="0"/>
            <a:ext cx="14978063" cy="12801600"/>
          </a:xfrm>
          <a:prstGeom prst="parallelogram">
            <a:avLst>
              <a:gd name="adj" fmla="val 53895"/>
            </a:avLst>
          </a:prstGeom>
          <a:solidFill>
            <a:srgbClr val="FFC00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240" dirty="0">
              <a:latin typeface="微软雅黑" panose="020B0503020204020204" pitchFamily="34" charset="-122"/>
              <a:ea typeface="微软雅黑" panose="020B0503020204020204" pitchFamily="34" charset="-122"/>
            </a:endParaRPr>
          </a:p>
        </p:txBody>
      </p:sp>
      <p:sp>
        <p:nvSpPr>
          <p:cNvPr id="3" name="文本占位符 7"/>
          <p:cNvSpPr>
            <a:spLocks noGrp="1"/>
          </p:cNvSpPr>
          <p:nvPr>
            <p:ph type="body" sz="quarter" idx="11" hasCustomPrompt="1"/>
          </p:nvPr>
        </p:nvSpPr>
        <p:spPr>
          <a:xfrm>
            <a:off x="1331512" y="1173239"/>
            <a:ext cx="10384238" cy="2700227"/>
          </a:xfrm>
          <a:prstGeom prst="rect">
            <a:avLst/>
          </a:prstGeom>
        </p:spPr>
        <p:txBody>
          <a:bodyPr wrap="square">
            <a:spAutoFit/>
          </a:bodyPr>
          <a:lstStyle>
            <a:lvl1pPr marL="0" indent="0" algn="l">
              <a:lnSpc>
                <a:spcPct val="100000"/>
              </a:lnSpc>
              <a:spcBef>
                <a:spcPts val="0"/>
              </a:spcBef>
              <a:buNone/>
              <a:defRPr sz="8213" b="1" baseline="0">
                <a:solidFill>
                  <a:srgbClr val="FFC000"/>
                </a:solidFill>
              </a:defRPr>
            </a:lvl1pPr>
          </a:lstStyle>
          <a:p>
            <a:pPr lvl="0"/>
            <a:r>
              <a:rPr lang="en-US" altLang="zh-CN" dirty="0"/>
              <a:t>Please add </a:t>
            </a:r>
          </a:p>
          <a:p>
            <a:pPr lvl="0"/>
            <a:r>
              <a:rPr lang="en-US" altLang="zh-CN" dirty="0"/>
              <a:t>your title here</a:t>
            </a:r>
          </a:p>
        </p:txBody>
      </p:sp>
    </p:spTree>
    <p:extLst>
      <p:ext uri="{BB962C8B-B14F-4D97-AF65-F5344CB8AC3E}">
        <p14:creationId xmlns:p14="http://schemas.microsoft.com/office/powerpoint/2010/main" val="390931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20661948"/>
      </p:ext>
    </p:extLst>
  </p:cSld>
  <p:clrMapOvr>
    <a:masterClrMapping/>
  </p:clrMapOvr>
  <mc:AlternateContent xmlns:mc="http://schemas.openxmlformats.org/markup-compatibility/2006" xmlns:p14="http://schemas.microsoft.com/office/powerpoint/2010/main">
    <mc:Choice Requires="p14">
      <p:transition spd="slow" p14:dur="3400" advClick="0" advTm="2000">
        <p14:reveal/>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726389"/>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76" r:id="rId3"/>
    <p:sldLayoutId id="2147483677" r:id="rId4"/>
    <p:sldLayoutId id="2147483678" r:id="rId5"/>
    <p:sldLayoutId id="2147483680" r:id="rId6"/>
  </p:sldLayoutIdLst>
  <p:txStyles>
    <p:titleStyle>
      <a:lvl1pPr algn="l" defTabSz="1706910" rtl="0" eaLnBrk="1" latinLnBrk="0" hangingPunct="1">
        <a:lnSpc>
          <a:spcPct val="90000"/>
        </a:lnSpc>
        <a:spcBef>
          <a:spcPct val="0"/>
        </a:spcBef>
        <a:buNone/>
        <a:defRPr sz="8213" kern="1200">
          <a:solidFill>
            <a:schemeClr val="tx1"/>
          </a:solidFill>
          <a:latin typeface="+mj-lt"/>
          <a:ea typeface="+mj-ea"/>
          <a:cs typeface="+mj-cs"/>
        </a:defRPr>
      </a:lvl1pPr>
    </p:titleStyle>
    <p:bodyStyle>
      <a:lvl1pPr marL="426728" indent="-426728" algn="l" defTabSz="1706910" rtl="0" eaLnBrk="1" latinLnBrk="0" hangingPunct="1">
        <a:lnSpc>
          <a:spcPct val="90000"/>
        </a:lnSpc>
        <a:spcBef>
          <a:spcPts val="1867"/>
        </a:spcBef>
        <a:buFont typeface="Arial" panose="020B0604020202020204" pitchFamily="34" charset="0"/>
        <a:buChar char="•"/>
        <a:defRPr sz="5227" kern="1200">
          <a:solidFill>
            <a:schemeClr val="tx1"/>
          </a:solidFill>
          <a:latin typeface="+mn-lt"/>
          <a:ea typeface="+mn-ea"/>
          <a:cs typeface="+mn-cs"/>
        </a:defRPr>
      </a:lvl1pPr>
      <a:lvl2pPr marL="1280183" indent="-426728" algn="l" defTabSz="1706910" rtl="0" eaLnBrk="1" latinLnBrk="0" hangingPunct="1">
        <a:lnSpc>
          <a:spcPct val="90000"/>
        </a:lnSpc>
        <a:spcBef>
          <a:spcPts val="933"/>
        </a:spcBef>
        <a:buFont typeface="Arial" panose="020B0604020202020204" pitchFamily="34" charset="0"/>
        <a:buChar char="•"/>
        <a:defRPr sz="4480" kern="1200">
          <a:solidFill>
            <a:schemeClr val="tx1"/>
          </a:solidFill>
          <a:latin typeface="+mn-lt"/>
          <a:ea typeface="+mn-ea"/>
          <a:cs typeface="+mn-cs"/>
        </a:defRPr>
      </a:lvl2pPr>
      <a:lvl3pPr marL="2133638" indent="-426728" algn="l" defTabSz="1706910" rtl="0" eaLnBrk="1" latinLnBrk="0" hangingPunct="1">
        <a:lnSpc>
          <a:spcPct val="90000"/>
        </a:lnSpc>
        <a:spcBef>
          <a:spcPts val="933"/>
        </a:spcBef>
        <a:buFont typeface="Arial" panose="020B0604020202020204" pitchFamily="34" charset="0"/>
        <a:buChar char="•"/>
        <a:defRPr sz="3733" kern="1200">
          <a:solidFill>
            <a:schemeClr val="tx1"/>
          </a:solidFill>
          <a:latin typeface="+mn-lt"/>
          <a:ea typeface="+mn-ea"/>
          <a:cs typeface="+mn-cs"/>
        </a:defRPr>
      </a:lvl3pPr>
      <a:lvl4pPr marL="2987093"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4pPr>
      <a:lvl5pPr marL="384054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5pPr>
      <a:lvl6pPr marL="469400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6pPr>
      <a:lvl7pPr marL="554745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7pPr>
      <a:lvl8pPr marL="640091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8pPr>
      <a:lvl9pPr marL="7254370"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9pPr>
    </p:bodyStyle>
    <p:otherStyle>
      <a:defPPr>
        <a:defRPr lang="en-US"/>
      </a:defPPr>
      <a:lvl1pPr marL="0" algn="l" defTabSz="1706910" rtl="0" eaLnBrk="1" latinLnBrk="0" hangingPunct="1">
        <a:defRPr sz="3360" kern="1200">
          <a:solidFill>
            <a:schemeClr val="tx1"/>
          </a:solidFill>
          <a:latin typeface="+mn-lt"/>
          <a:ea typeface="+mn-ea"/>
          <a:cs typeface="+mn-cs"/>
        </a:defRPr>
      </a:lvl1pPr>
      <a:lvl2pPr marL="853455" algn="l" defTabSz="1706910" rtl="0" eaLnBrk="1" latinLnBrk="0" hangingPunct="1">
        <a:defRPr sz="3360" kern="1200">
          <a:solidFill>
            <a:schemeClr val="tx1"/>
          </a:solidFill>
          <a:latin typeface="+mn-lt"/>
          <a:ea typeface="+mn-ea"/>
          <a:cs typeface="+mn-cs"/>
        </a:defRPr>
      </a:lvl2pPr>
      <a:lvl3pPr marL="1706910" algn="l" defTabSz="1706910" rtl="0" eaLnBrk="1" latinLnBrk="0" hangingPunct="1">
        <a:defRPr sz="3360" kern="1200">
          <a:solidFill>
            <a:schemeClr val="tx1"/>
          </a:solidFill>
          <a:latin typeface="+mn-lt"/>
          <a:ea typeface="+mn-ea"/>
          <a:cs typeface="+mn-cs"/>
        </a:defRPr>
      </a:lvl3pPr>
      <a:lvl4pPr marL="2560366" algn="l" defTabSz="1706910" rtl="0" eaLnBrk="1" latinLnBrk="0" hangingPunct="1">
        <a:defRPr sz="3360" kern="1200">
          <a:solidFill>
            <a:schemeClr val="tx1"/>
          </a:solidFill>
          <a:latin typeface="+mn-lt"/>
          <a:ea typeface="+mn-ea"/>
          <a:cs typeface="+mn-cs"/>
        </a:defRPr>
      </a:lvl4pPr>
      <a:lvl5pPr marL="3413821" algn="l" defTabSz="1706910" rtl="0" eaLnBrk="1" latinLnBrk="0" hangingPunct="1">
        <a:defRPr sz="3360" kern="1200">
          <a:solidFill>
            <a:schemeClr val="tx1"/>
          </a:solidFill>
          <a:latin typeface="+mn-lt"/>
          <a:ea typeface="+mn-ea"/>
          <a:cs typeface="+mn-cs"/>
        </a:defRPr>
      </a:lvl5pPr>
      <a:lvl6pPr marL="4267276" algn="l" defTabSz="1706910" rtl="0" eaLnBrk="1" latinLnBrk="0" hangingPunct="1">
        <a:defRPr sz="3360" kern="1200">
          <a:solidFill>
            <a:schemeClr val="tx1"/>
          </a:solidFill>
          <a:latin typeface="+mn-lt"/>
          <a:ea typeface="+mn-ea"/>
          <a:cs typeface="+mn-cs"/>
        </a:defRPr>
      </a:lvl6pPr>
      <a:lvl7pPr marL="5120731" algn="l" defTabSz="1706910" rtl="0" eaLnBrk="1" latinLnBrk="0" hangingPunct="1">
        <a:defRPr sz="3360" kern="1200">
          <a:solidFill>
            <a:schemeClr val="tx1"/>
          </a:solidFill>
          <a:latin typeface="+mn-lt"/>
          <a:ea typeface="+mn-ea"/>
          <a:cs typeface="+mn-cs"/>
        </a:defRPr>
      </a:lvl7pPr>
      <a:lvl8pPr marL="5974187" algn="l" defTabSz="1706910" rtl="0" eaLnBrk="1" latinLnBrk="0" hangingPunct="1">
        <a:defRPr sz="3360" kern="1200">
          <a:solidFill>
            <a:schemeClr val="tx1"/>
          </a:solidFill>
          <a:latin typeface="+mn-lt"/>
          <a:ea typeface="+mn-ea"/>
          <a:cs typeface="+mn-cs"/>
        </a:defRPr>
      </a:lvl8pPr>
      <a:lvl9pPr marL="6827642" algn="l" defTabSz="1706910" rtl="0" eaLnBrk="1" latinLnBrk="0" hangingPunct="1">
        <a:defRPr sz="3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4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48.xml"/><Relationship Id="rId7" Type="http://schemas.openxmlformats.org/officeDocument/2006/relationships/slideLayout" Target="../slideLayouts/slideLayout5.xml"/><Relationship Id="rId12" Type="http://schemas.openxmlformats.org/officeDocument/2006/relationships/image" Target="../media/image13.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7.png"/><Relationship Id="rId5" Type="http://schemas.openxmlformats.org/officeDocument/2006/relationships/tags" Target="../tags/tag50.xml"/><Relationship Id="rId10" Type="http://schemas.openxmlformats.org/officeDocument/2006/relationships/image" Target="../media/image6.png"/><Relationship Id="rId4" Type="http://schemas.openxmlformats.org/officeDocument/2006/relationships/tags" Target="../tags/tag49.xml"/><Relationship Id="rId9"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13" Type="http://schemas.openxmlformats.org/officeDocument/2006/relationships/image" Target="../media/image17.png"/><Relationship Id="rId3" Type="http://schemas.openxmlformats.org/officeDocument/2006/relationships/tags" Target="../tags/tag55.xml"/><Relationship Id="rId7" Type="http://schemas.openxmlformats.org/officeDocument/2006/relationships/slideLayout" Target="../slideLayouts/slideLayout5.xml"/><Relationship Id="rId12" Type="http://schemas.openxmlformats.org/officeDocument/2006/relationships/image" Target="../media/image16.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image" Target="../media/image7.png"/><Relationship Id="rId5" Type="http://schemas.openxmlformats.org/officeDocument/2006/relationships/tags" Target="../tags/tag57.xml"/><Relationship Id="rId10" Type="http://schemas.openxmlformats.org/officeDocument/2006/relationships/image" Target="../media/image6.png"/><Relationship Id="rId4" Type="http://schemas.openxmlformats.org/officeDocument/2006/relationships/tags" Target="../tags/tag56.xml"/><Relationship Id="rId9"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notesSlide" Target="../notesSlides/notesSlide2.xml"/><Relationship Id="rId2" Type="http://schemas.openxmlformats.org/officeDocument/2006/relationships/tags" Target="../tags/tag8.xml"/><Relationship Id="rId16"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59.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62.xml"/><Relationship Id="rId7" Type="http://schemas.openxmlformats.org/officeDocument/2006/relationships/slideLayout" Target="../slideLayouts/slideLayout5.xml"/><Relationship Id="rId12" Type="http://schemas.openxmlformats.org/officeDocument/2006/relationships/image" Target="../media/image20.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7.png"/><Relationship Id="rId5" Type="http://schemas.openxmlformats.org/officeDocument/2006/relationships/tags" Target="../tags/tag64.xml"/><Relationship Id="rId10" Type="http://schemas.openxmlformats.org/officeDocument/2006/relationships/image" Target="../media/image6.png"/><Relationship Id="rId4" Type="http://schemas.openxmlformats.org/officeDocument/2006/relationships/tags" Target="../tags/tag63.xml"/><Relationship Id="rId9" Type="http://schemas.openxmlformats.org/officeDocument/2006/relationships/image" Target="../media/image2.jpg"/></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66.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7.xml"/><Relationship Id="rId5" Type="http://schemas.openxmlformats.org/officeDocument/2006/relationships/image" Target="../media/image2.jpg"/><Relationship Id="rId4" Type="http://schemas.openxmlformats.org/officeDocument/2006/relationships/slide" Target="slide3.xml"/></Relationships>
</file>

<file path=ppt/slides/_rels/slide28.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chart" Target="../charts/chart9.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 Target="slide3.xml"/><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71.xml"/><Relationship Id="rId5" Type="http://schemas.openxmlformats.org/officeDocument/2006/relationships/image" Target="../media/image2.jpg"/><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2.jpg"/><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chart" Target="../charts/chart10.xml"/><Relationship Id="rId5" Type="http://schemas.openxmlformats.org/officeDocument/2006/relationships/tags" Target="../tags/tag76.xml"/><Relationship Id="rId10" Type="http://schemas.openxmlformats.org/officeDocument/2006/relationships/notesSlide" Target="../notesSlides/notesSlide30.xml"/><Relationship Id="rId4" Type="http://schemas.openxmlformats.org/officeDocument/2006/relationships/tags" Target="../tags/tag75.xml"/><Relationship Id="rId9"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image" Target="../media/image3.jp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notesSlide" Target="../notesSlides/notesSlide4.xml"/><Relationship Id="rId2" Type="http://schemas.openxmlformats.org/officeDocument/2006/relationships/tags" Target="../tags/tag24.xml"/><Relationship Id="rId16" Type="http://schemas.openxmlformats.org/officeDocument/2006/relationships/slideLayout" Target="../slideLayouts/slideLayout6.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8.xml"/><Relationship Id="rId5" Type="http://schemas.openxmlformats.org/officeDocument/2006/relationships/image" Target="../media/image2.jpg"/><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9.png"/><Relationship Id="rId3" Type="http://schemas.openxmlformats.org/officeDocument/2006/relationships/tags" Target="../tags/tag41.xml"/><Relationship Id="rId7" Type="http://schemas.openxmlformats.org/officeDocument/2006/relationships/slideLayout" Target="../slideLayouts/slideLayout5.xml"/><Relationship Id="rId12" Type="http://schemas.openxmlformats.org/officeDocument/2006/relationships/image" Target="../media/image8.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7.png"/><Relationship Id="rId5" Type="http://schemas.openxmlformats.org/officeDocument/2006/relationships/tags" Target="../tags/tag43.xml"/><Relationship Id="rId10" Type="http://schemas.openxmlformats.org/officeDocument/2006/relationships/image" Target="../media/image6.png"/><Relationship Id="rId4" Type="http://schemas.openxmlformats.org/officeDocument/2006/relationships/tags" Target="../tags/tag42.xml"/><Relationship Id="rId9"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矩形 8"/>
          <p:cNvSpPr/>
          <p:nvPr>
            <p:custDataLst>
              <p:tags r:id="rId1"/>
            </p:custDataLst>
          </p:nvPr>
        </p:nvSpPr>
        <p:spPr>
          <a:xfrm rot="2299722">
            <a:off x="3162237" y="-216601"/>
            <a:ext cx="22436557" cy="16563837"/>
          </a:xfrm>
          <a:custGeom>
            <a:avLst/>
            <a:gdLst>
              <a:gd name="connsiteX0" fmla="*/ 0 w 18130457"/>
              <a:gd name="connsiteY0" fmla="*/ 0 h 13384849"/>
              <a:gd name="connsiteX1" fmla="*/ 18130457 w 18130457"/>
              <a:gd name="connsiteY1" fmla="*/ 0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3791785 w 18130457"/>
              <a:gd name="connsiteY1" fmla="*/ 10019628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4361664 w 18130457"/>
              <a:gd name="connsiteY1" fmla="*/ 9456297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10545771 w 18130457"/>
              <a:gd name="connsiteY1" fmla="*/ 4341745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8002030 w 18130457"/>
              <a:gd name="connsiteY1" fmla="*/ 6879157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8312532 w 18130457"/>
              <a:gd name="connsiteY1" fmla="*/ 6558482 h 13384849"/>
              <a:gd name="connsiteX2" fmla="*/ 18130457 w 18130457"/>
              <a:gd name="connsiteY2" fmla="*/ 13384849 h 13384849"/>
              <a:gd name="connsiteX3" fmla="*/ 0 w 18130457"/>
              <a:gd name="connsiteY3" fmla="*/ 13384849 h 13384849"/>
              <a:gd name="connsiteX4" fmla="*/ 0 w 18130457"/>
              <a:gd name="connsiteY4" fmla="*/ 0 h 13384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0457" h="13384849">
                <a:moveTo>
                  <a:pt x="0" y="0"/>
                </a:moveTo>
                <a:lnTo>
                  <a:pt x="8312532" y="6558482"/>
                </a:lnTo>
                <a:lnTo>
                  <a:pt x="18130457" y="13384849"/>
                </a:lnTo>
                <a:lnTo>
                  <a:pt x="0" y="13384849"/>
                </a:lnTo>
                <a:lnTo>
                  <a:pt x="0" y="0"/>
                </a:lnTo>
                <a:close/>
              </a:path>
            </a:pathLst>
          </a:custGeom>
          <a:gradFill>
            <a:gsLst>
              <a:gs pos="0">
                <a:schemeClr val="bg1">
                  <a:alpha val="18000"/>
                </a:schemeClr>
              </a:gs>
              <a:gs pos="100000">
                <a:schemeClr val="bg1">
                  <a:alpha val="4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2" name="PA_矩形 1"/>
          <p:cNvSpPr/>
          <p:nvPr>
            <p:custDataLst>
              <p:tags r:id="rId2"/>
            </p:custDataLst>
          </p:nvPr>
        </p:nvSpPr>
        <p:spPr>
          <a:xfrm>
            <a:off x="1788481" y="6767398"/>
            <a:ext cx="11602087" cy="2131674"/>
          </a:xfrm>
          <a:prstGeom prst="rect">
            <a:avLst/>
          </a:prstGeom>
          <a:effectLst>
            <a:outerShdw blurRad="63500" sx="102000" sy="102000" algn="ctr" rotWithShape="0">
              <a:prstClr val="black">
                <a:alpha val="40000"/>
              </a:prstClr>
            </a:outerShdw>
          </a:effectLst>
        </p:spPr>
        <p:txBody>
          <a:bodyPr wrap="none">
            <a:spAutoFit/>
          </a:bodyPr>
          <a:lstStyle/>
          <a:p>
            <a:pPr algn="ctr">
              <a:lnSpc>
                <a:spcPct val="150000"/>
              </a:lnSpc>
            </a:pPr>
            <a:r>
              <a:rPr lang="en-US" altLang="zh-CN" sz="10080" dirty="0">
                <a:solidFill>
                  <a:srgbClr val="FFC000"/>
                </a:solidFill>
                <a:effectLst>
                  <a:outerShdw blurRad="50800" dist="88900" dir="2700000" algn="tl" rotWithShape="0">
                    <a:prstClr val="black">
                      <a:alpha val="40000"/>
                    </a:prstClr>
                  </a:outerShdw>
                </a:effectLst>
                <a:latin typeface="Helvetica" panose="020B0604020202030204" pitchFamily="34" charset="0"/>
                <a:ea typeface="微软雅黑" panose="020B0503020204020204" pitchFamily="34" charset="-122"/>
              </a:rPr>
              <a:t>Sales </a:t>
            </a:r>
            <a:r>
              <a:rPr lang="en-US" altLang="zh-CN" sz="10080" dirty="0">
                <a:effectLst>
                  <a:outerShdw blurRad="38100" dist="88900" dir="2700000" algn="tl">
                    <a:srgbClr val="000000">
                      <a:alpha val="43137"/>
                    </a:srgbClr>
                  </a:outerShdw>
                </a:effectLst>
                <a:latin typeface="Helvetica" panose="020B0604020202030204" pitchFamily="34" charset="0"/>
                <a:ea typeface="微软雅黑" panose="020B0503020204020204" pitchFamily="34" charset="-122"/>
              </a:rPr>
              <a:t>Data Analysis</a:t>
            </a:r>
          </a:p>
        </p:txBody>
      </p:sp>
      <p:cxnSp>
        <p:nvCxnSpPr>
          <p:cNvPr id="4" name="PA_直接连接符 3"/>
          <p:cNvCxnSpPr/>
          <p:nvPr>
            <p:custDataLst>
              <p:tags r:id="rId3"/>
            </p:custDataLst>
          </p:nvPr>
        </p:nvCxnSpPr>
        <p:spPr>
          <a:xfrm>
            <a:off x="1271695" y="8986828"/>
            <a:ext cx="12635653" cy="0"/>
          </a:xfrm>
          <a:prstGeom prst="line">
            <a:avLst/>
          </a:prstGeom>
          <a:ln w="19050">
            <a:solidFill>
              <a:srgbClr val="FFC000"/>
            </a:solidFill>
          </a:ln>
          <a:effectLst>
            <a:outerShdw blurRad="50800" dist="139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PA_文本框 5"/>
          <p:cNvSpPr txBox="1"/>
          <p:nvPr>
            <p:custDataLst>
              <p:tags r:id="rId4"/>
            </p:custDataLst>
          </p:nvPr>
        </p:nvSpPr>
        <p:spPr>
          <a:xfrm>
            <a:off x="443945" y="9219497"/>
            <a:ext cx="12630324" cy="580608"/>
          </a:xfrm>
          <a:prstGeom prst="rect">
            <a:avLst/>
          </a:prstGeom>
          <a:noFill/>
        </p:spPr>
        <p:txBody>
          <a:bodyPr wrap="square" lIns="0" rIns="0" rtlCol="0">
            <a:spAutoFit/>
          </a:bodyPr>
          <a:lstStyle/>
          <a:p>
            <a:pPr algn="r"/>
            <a:r>
              <a:rPr lang="en-US" altLang="zh-CN" sz="3173" b="1" dirty="0">
                <a:effectLst>
                  <a:outerShdw blurRad="50800" dist="63500" dir="2700000" algn="tl" rotWithShape="0">
                    <a:prstClr val="black">
                      <a:alpha val="40000"/>
                    </a:prstClr>
                  </a:outerShdw>
                </a:effectLst>
                <a:latin typeface="微软雅黑 Light" panose="020B0502040204020203" pitchFamily="34" charset="-122"/>
                <a:ea typeface="微软雅黑 Light" panose="020B0502040204020203" pitchFamily="34" charset="-122"/>
              </a:rPr>
              <a:t>Jane Shan</a:t>
            </a:r>
            <a:endParaRPr lang="zh-CN" altLang="en-US" sz="3173" b="1" dirty="0">
              <a:effectLst>
                <a:outerShdw blurRad="50800" dist="63500" dir="2700000" algn="tl"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3" name="PA_文本框 2"/>
          <p:cNvSpPr txBox="1"/>
          <p:nvPr>
            <p:custDataLst>
              <p:tags r:id="rId5"/>
            </p:custDataLst>
          </p:nvPr>
        </p:nvSpPr>
        <p:spPr>
          <a:xfrm>
            <a:off x="1271694" y="4420753"/>
            <a:ext cx="13015805" cy="3154710"/>
          </a:xfrm>
          <a:prstGeom prst="rect">
            <a:avLst/>
          </a:prstGeom>
          <a:noFill/>
        </p:spPr>
        <p:txBody>
          <a:bodyPr wrap="square" rtlCol="0">
            <a:spAutoFit/>
          </a:bodyPr>
          <a:lstStyle/>
          <a:p>
            <a:r>
              <a:rPr lang="en-US" altLang="zh-CN" sz="19900" dirty="0">
                <a:solidFill>
                  <a:srgbClr val="FFC000"/>
                </a:solidFill>
                <a:effectLst>
                  <a:outerShdw blurRad="50800" dist="88900" dir="2700000" algn="tl" rotWithShape="0">
                    <a:prstClr val="black">
                      <a:alpha val="40000"/>
                    </a:prstClr>
                  </a:outerShdw>
                </a:effectLst>
                <a:latin typeface="Impact" panose="020B0806030902050204" pitchFamily="34" charset="0"/>
              </a:rPr>
              <a:t>2003-2005</a:t>
            </a:r>
            <a:endParaRPr lang="zh-CN" altLang="en-US" sz="19900" dirty="0">
              <a:solidFill>
                <a:srgbClr val="FFC000"/>
              </a:solidFill>
              <a:effectLst>
                <a:outerShdw blurRad="50800" dist="88900" dir="2700000" algn="tl" rotWithShape="0">
                  <a:prstClr val="black">
                    <a:alpha val="40000"/>
                  </a:prstClr>
                </a:outerShdw>
              </a:effectLst>
              <a:latin typeface="Impact" panose="020B0806030902050204" pitchFamily="34" charset="0"/>
            </a:endParaRPr>
          </a:p>
        </p:txBody>
      </p:sp>
    </p:spTree>
    <p:extLst>
      <p:ext uri="{BB962C8B-B14F-4D97-AF65-F5344CB8AC3E}">
        <p14:creationId xmlns:p14="http://schemas.microsoft.com/office/powerpoint/2010/main" val="42891390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15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7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3"/>
          <p:cNvSpPr txBox="1"/>
          <p:nvPr/>
        </p:nvSpPr>
        <p:spPr>
          <a:xfrm>
            <a:off x="1505353" y="1480087"/>
            <a:ext cx="8667795" cy="1634678"/>
          </a:xfrm>
          <a:prstGeom prst="rect">
            <a:avLst/>
          </a:prstGeom>
          <a:noFill/>
        </p:spPr>
        <p:txBody>
          <a:bodyPr wrap="square" rtlCol="0">
            <a:spAutoFit/>
          </a:bodyPr>
          <a:lstStyle/>
          <a:p>
            <a:pPr defTabSz="1765901">
              <a:lnSpc>
                <a:spcPct val="150000"/>
              </a:lnSpc>
            </a:pPr>
            <a:r>
              <a:rPr lang="en-US" sz="2800" b="1" dirty="0">
                <a:solidFill>
                  <a:prstClr val="black">
                    <a:lumMod val="65000"/>
                    <a:lumOff val="35000"/>
                  </a:prstClr>
                </a:solidFill>
                <a:latin typeface="+mj-ea"/>
                <a:ea typeface="+mj-ea"/>
              </a:rPr>
              <a:t>Sale</a:t>
            </a:r>
            <a:r>
              <a:rPr lang="en-US" sz="2800" dirty="0"/>
              <a:t> </a:t>
            </a:r>
            <a:r>
              <a:rPr lang="en-US" sz="2800" b="1" dirty="0">
                <a:solidFill>
                  <a:prstClr val="black">
                    <a:lumMod val="65000"/>
                    <a:lumOff val="35000"/>
                  </a:prstClr>
                </a:solidFill>
                <a:latin typeface="+mj-ea"/>
                <a:ea typeface="+mj-ea"/>
              </a:rPr>
              <a:t>vs</a:t>
            </a:r>
            <a:r>
              <a:rPr lang="en-US" sz="2800" dirty="0"/>
              <a:t> </a:t>
            </a:r>
            <a:r>
              <a:rPr lang="en-US" sz="2800" b="1" dirty="0">
                <a:solidFill>
                  <a:prstClr val="black">
                    <a:lumMod val="65000"/>
                    <a:lumOff val="35000"/>
                  </a:prstClr>
                </a:solidFill>
                <a:latin typeface="+mj-ea"/>
                <a:ea typeface="+mj-ea"/>
              </a:rPr>
              <a:t>Discount</a:t>
            </a:r>
          </a:p>
          <a:p>
            <a:pPr defTabSz="1765901">
              <a:lnSpc>
                <a:spcPct val="150000"/>
              </a:lnSpc>
            </a:pPr>
            <a:endParaRPr lang="en-US" sz="4400" b="1" dirty="0">
              <a:solidFill>
                <a:srgbClr val="00A8A7"/>
              </a:solidFill>
              <a:latin typeface="+mj-ea"/>
              <a:ea typeface="+mj-ea"/>
            </a:endParaRPr>
          </a:p>
        </p:txBody>
      </p:sp>
      <p:sp>
        <p:nvSpPr>
          <p:cNvPr id="11" name="矩形 10"/>
          <p:cNvSpPr/>
          <p:nvPr/>
        </p:nvSpPr>
        <p:spPr>
          <a:xfrm>
            <a:off x="1348434" y="3642666"/>
            <a:ext cx="8324850" cy="7478970"/>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Meanwhile, products 'order number also positive relative with discount but not as obvious as NA territory.  </a:t>
            </a:r>
          </a:p>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Both Classic Cars and Ships’ discount growth greater than sales growth. Classic Cars increase 75% discount, but order number only increase for 52%. Ships increase 54% discount, but order number only increase for 8%.</a:t>
            </a:r>
          </a:p>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 Both Planes and Vintage’ growth rate greater than discount rate. Compared with Planes which discount has increased 30%, orders have increased 48%, Vintage Cars have relatively large growth potential. As discount increases for 55%, it’s order number can increase to 78%.</a:t>
            </a:r>
          </a:p>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It is clear that in EMEA territory Vintage Cars have the best potential growth space.</a:t>
            </a:r>
          </a:p>
          <a:p>
            <a:endParaRPr lang="en-US" sz="2400" dirty="0">
              <a:solidFill>
                <a:srgbClr val="959595"/>
              </a:solidFill>
              <a:latin typeface="微软雅黑" panose="020B0503020204020204" pitchFamily="34" charset="-122"/>
              <a:ea typeface="微软雅黑" panose="020B0503020204020204" pitchFamily="34" charset="-122"/>
            </a:endParaRPr>
          </a:p>
        </p:txBody>
      </p:sp>
      <p:sp>
        <p:nvSpPr>
          <p:cNvPr id="8" name="Shape 2413"/>
          <p:cNvSpPr/>
          <p:nvPr/>
        </p:nvSpPr>
        <p:spPr>
          <a:xfrm>
            <a:off x="11849101" y="2974776"/>
            <a:ext cx="650033" cy="63521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2" name="Shape 2430"/>
          <p:cNvSpPr/>
          <p:nvPr/>
        </p:nvSpPr>
        <p:spPr>
          <a:xfrm>
            <a:off x="14430936" y="2992682"/>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3" name="Shape 2465"/>
          <p:cNvSpPr/>
          <p:nvPr/>
        </p:nvSpPr>
        <p:spPr>
          <a:xfrm>
            <a:off x="13140018" y="2974776"/>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6" name="PA_文本框 13">
            <a:extLst>
              <a:ext uri="{FF2B5EF4-FFF2-40B4-BE49-F238E27FC236}">
                <a16:creationId xmlns:a16="http://schemas.microsoft.com/office/drawing/2014/main" id="{4907FF46-ED9A-4167-8AE8-5300586B3496}"/>
              </a:ext>
            </a:extLst>
          </p:cNvPr>
          <p:cNvSpPr txBox="1"/>
          <p:nvPr>
            <p:custDataLst>
              <p:tags r:id="rId1"/>
            </p:custDataLst>
          </p:nvPr>
        </p:nvSpPr>
        <p:spPr>
          <a:xfrm>
            <a:off x="1176962" y="365341"/>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ea typeface="+mj-ea"/>
              </a:rPr>
              <a:t>TERRITORY-EMMA</a:t>
            </a:r>
            <a:endParaRPr lang="en-US" sz="4400" b="1" dirty="0">
              <a:solidFill>
                <a:srgbClr val="00A8A7"/>
              </a:solidFill>
              <a:latin typeface="+mj-ea"/>
              <a:ea typeface="+mj-ea"/>
            </a:endParaRPr>
          </a:p>
        </p:txBody>
      </p:sp>
      <p:pic>
        <p:nvPicPr>
          <p:cNvPr id="17" name="图片 16">
            <a:extLst>
              <a:ext uri="{FF2B5EF4-FFF2-40B4-BE49-F238E27FC236}">
                <a16:creationId xmlns:a16="http://schemas.microsoft.com/office/drawing/2014/main" id="{D4285D47-25AC-4DD2-A0D1-CD5E66B6D27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949095" y="2297426"/>
            <a:ext cx="10405552" cy="7894324"/>
          </a:xfrm>
          <a:prstGeom prst="rect">
            <a:avLst/>
          </a:prstGeom>
          <a:noFill/>
          <a:ln>
            <a:noFill/>
          </a:ln>
        </p:spPr>
      </p:pic>
    </p:spTree>
    <p:extLst>
      <p:ext uri="{BB962C8B-B14F-4D97-AF65-F5344CB8AC3E}">
        <p14:creationId xmlns:p14="http://schemas.microsoft.com/office/powerpoint/2010/main" val="383702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
                                        <p:tgtEl>
                                          <p:spTgt spid="11"/>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 calcmode="lin" valueType="num">
                                      <p:cBhvr>
                                        <p:cTn id="12" dur="500" fill="hold"/>
                                        <p:tgtEl>
                                          <p:spTgt spid="8"/>
                                        </p:tgtEl>
                                        <p:attrNameLst>
                                          <p:attrName>style.rotation</p:attrName>
                                        </p:attrNameLst>
                                      </p:cBhvr>
                                      <p:tavLst>
                                        <p:tav tm="0">
                                          <p:val>
                                            <p:fltVal val="360"/>
                                          </p:val>
                                        </p:tav>
                                        <p:tav tm="100000">
                                          <p:val>
                                            <p:fltVal val="0"/>
                                          </p:val>
                                        </p:tav>
                                      </p:tavLst>
                                    </p:anim>
                                    <p:animEffect transition="in" filter="fade">
                                      <p:cBhvr>
                                        <p:cTn id="13" dur="500"/>
                                        <p:tgtEl>
                                          <p:spTgt spid="8"/>
                                        </p:tgtEl>
                                      </p:cBhvr>
                                    </p:animEffect>
                                  </p:childTnLst>
                                </p:cTn>
                              </p:par>
                              <p:par>
                                <p:cTn id="14" presetID="49" presetClass="entr" presetSubtype="0" decel="10000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par>
                                <p:cTn id="20" presetID="49" presetClass="entr" presetSubtype="0" decel="10000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 calcmode="lin" valueType="num">
                                      <p:cBhvr>
                                        <p:cTn id="24" dur="500" fill="hold"/>
                                        <p:tgtEl>
                                          <p:spTgt spid="12"/>
                                        </p:tgtEl>
                                        <p:attrNameLst>
                                          <p:attrName>style.rotation</p:attrName>
                                        </p:attrNameLst>
                                      </p:cBhvr>
                                      <p:tavLst>
                                        <p:tav tm="0">
                                          <p:val>
                                            <p:fltVal val="360"/>
                                          </p:val>
                                        </p:tav>
                                        <p:tav tm="100000">
                                          <p:val>
                                            <p:fltVal val="0"/>
                                          </p:val>
                                        </p:tav>
                                      </p:tavLst>
                                    </p:anim>
                                    <p:animEffect transition="in" filter="fade">
                                      <p:cBhvr>
                                        <p:cTn id="25" dur="500"/>
                                        <p:tgtEl>
                                          <p:spTgt spid="12"/>
                                        </p:tgtEl>
                                      </p:cBhvr>
                                    </p:animEffect>
                                  </p:childTnLst>
                                </p:cTn>
                              </p:par>
                              <p:par>
                                <p:cTn id="26" presetID="16" presetClass="entr" presetSubtype="37" fill="hold" grpId="0" nodeType="withEffect">
                                  <p:stCondLst>
                                    <p:cond delay="1500"/>
                                  </p:stCondLst>
                                  <p:childTnLst>
                                    <p:set>
                                      <p:cBhvr>
                                        <p:cTn id="27" dur="1" fill="hold">
                                          <p:stCondLst>
                                            <p:cond delay="0"/>
                                          </p:stCondLst>
                                        </p:cTn>
                                        <p:tgtEl>
                                          <p:spTgt spid="16"/>
                                        </p:tgtEl>
                                        <p:attrNameLst>
                                          <p:attrName>style.visibility</p:attrName>
                                        </p:attrNameLst>
                                      </p:cBhvr>
                                      <p:to>
                                        <p:strVal val="visible"/>
                                      </p:to>
                                    </p:set>
                                    <p:animEffect transition="in" filter="barn(outVertic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2" grpId="0" animBg="1"/>
      <p:bldP spid="13"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9247" y="0"/>
            <a:ext cx="21461506" cy="9717741"/>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941293" y="-197223"/>
            <a:ext cx="20977413" cy="96818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17290" y="3228142"/>
            <a:ext cx="19025420" cy="2446182"/>
          </a:xfrm>
          <a:prstGeom prst="rect">
            <a:avLst/>
          </a:prstGeom>
        </p:spPr>
        <p:txBody>
          <a:bodyPr wrap="square">
            <a:spAutoFit/>
          </a:bodyPr>
          <a:lstStyle/>
          <a:p>
            <a:pPr marL="342900" indent="-342900">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The EMEA territory total sale for 2004 was 44% higher than 2003. And the 2004 quantity number is 43% higher than 2003. All product lines have grown, except for Trucks and Buses. The sales of Trucks and Buses decreased 20%, it is necessary to pay attention to marketing strategies in the next year, such as discount to enhance market competitiveness. </a:t>
            </a:r>
          </a:p>
          <a:p>
            <a:pPr marL="342900" indent="-342900" algn="just">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Discount is the key variable for maximum revenue.</a:t>
            </a:r>
          </a:p>
          <a:p>
            <a:pPr marL="342900" indent="-342900">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In EMMA territory Vintage Cars have the best potential growth space.</a:t>
            </a:r>
            <a:r>
              <a:rPr lang="en-US" altLang="zh-CN" sz="2400" dirty="0">
                <a:solidFill>
                  <a:schemeClr val="bg1">
                    <a:lumMod val="85000"/>
                  </a:schemeClr>
                </a:solidFill>
                <a:latin typeface="微软雅黑" panose="020B0503020204020204" pitchFamily="34" charset="-122"/>
                <a:ea typeface="微软雅黑" panose="020B0503020204020204" pitchFamily="34" charset="-122"/>
              </a:rPr>
              <a:t> </a:t>
            </a:r>
          </a:p>
        </p:txBody>
      </p:sp>
      <p:sp>
        <p:nvSpPr>
          <p:cNvPr id="7" name="Shape 2702"/>
          <p:cNvSpPr/>
          <p:nvPr/>
        </p:nvSpPr>
        <p:spPr>
          <a:xfrm>
            <a:off x="9639986"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8" name="Shape 2703"/>
          <p:cNvSpPr/>
          <p:nvPr/>
        </p:nvSpPr>
        <p:spPr>
          <a:xfrm>
            <a:off x="11161803"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9" name="Shape 2708"/>
          <p:cNvSpPr/>
          <p:nvPr/>
        </p:nvSpPr>
        <p:spPr>
          <a:xfrm>
            <a:off x="12683620"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1" name="矩形 10"/>
          <p:cNvSpPr/>
          <p:nvPr/>
        </p:nvSpPr>
        <p:spPr>
          <a:xfrm>
            <a:off x="6549818" y="11375976"/>
            <a:ext cx="9760364" cy="507831"/>
          </a:xfrm>
          <a:prstGeom prst="rect">
            <a:avLst/>
          </a:prstGeom>
        </p:spPr>
        <p:txBody>
          <a:bodyPr wrap="none">
            <a:spAutoFit/>
          </a:bodyPr>
          <a:lstStyle/>
          <a:p>
            <a:pPr algn="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8EF03099-4A93-46ED-A38F-CB968FEC0410}"/>
              </a:ext>
            </a:extLst>
          </p:cNvPr>
          <p:cNvSpPr txBox="1"/>
          <p:nvPr/>
        </p:nvSpPr>
        <p:spPr>
          <a:xfrm>
            <a:off x="1427014" y="2348729"/>
            <a:ext cx="5547527" cy="646331"/>
          </a:xfrm>
          <a:prstGeom prst="rect">
            <a:avLst/>
          </a:prstGeom>
          <a:noFill/>
        </p:spPr>
        <p:txBody>
          <a:bodyPr wrap="square" rtlCol="0">
            <a:spAutoFit/>
          </a:bodyPr>
          <a:lstStyle/>
          <a:p>
            <a:r>
              <a:rPr lang="en-US" altLang="zh-CN" sz="3600" dirty="0">
                <a:solidFill>
                  <a:schemeClr val="bg1">
                    <a:lumMod val="85000"/>
                  </a:schemeClr>
                </a:solidFill>
                <a:latin typeface="微软雅黑" panose="020B0503020204020204" pitchFamily="34" charset="-122"/>
                <a:ea typeface="微软雅黑" panose="020B0503020204020204" pitchFamily="34" charset="-122"/>
              </a:rPr>
              <a:t>SUMMARY</a:t>
            </a:r>
            <a:endParaRPr lang="zh-CN" altLang="en-US" sz="3600" dirty="0">
              <a:solidFill>
                <a:schemeClr val="bg1">
                  <a:lumMod val="8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96150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rPr>
              <a:t>TERRITORY-NA</a:t>
            </a:r>
            <a:endParaRPr lang="en-US" sz="4400" b="1" dirty="0">
              <a:solidFill>
                <a:srgbClr val="00A8A7"/>
              </a:solidFill>
              <a:latin typeface="+mj-ea"/>
            </a:endParaRPr>
          </a:p>
        </p:txBody>
      </p:sp>
      <p:sp>
        <p:nvSpPr>
          <p:cNvPr id="10" name="Rectangle 14"/>
          <p:cNvSpPr/>
          <p:nvPr/>
        </p:nvSpPr>
        <p:spPr>
          <a:xfrm>
            <a:off x="1551073" y="1563128"/>
            <a:ext cx="9878927" cy="581057"/>
          </a:xfrm>
          <a:prstGeom prst="rect">
            <a:avLst/>
          </a:prstGeom>
        </p:spPr>
        <p:txBody>
          <a:bodyPr wrap="square">
            <a:spAutoFit/>
          </a:bodyPr>
          <a:lstStyle/>
          <a:p>
            <a:pPr defTabSz="1765901">
              <a:lnSpc>
                <a:spcPct val="150000"/>
              </a:lnSpc>
            </a:pPr>
            <a:r>
              <a:rPr lang="en-US" altLang="zh-CN" sz="2400" b="1" dirty="0">
                <a:solidFill>
                  <a:prstClr val="black">
                    <a:lumMod val="65000"/>
                    <a:lumOff val="35000"/>
                  </a:prstClr>
                </a:solidFill>
                <a:latin typeface="+mj-ea"/>
                <a:ea typeface="+mj-ea"/>
                <a:cs typeface="Open Sans Light" panose="020B0306030504020204" pitchFamily="34" charset="0"/>
              </a:rPr>
              <a:t>Overview</a:t>
            </a:r>
          </a:p>
        </p:txBody>
      </p:sp>
      <p:sp>
        <p:nvSpPr>
          <p:cNvPr id="11" name="矩形 10"/>
          <p:cNvSpPr/>
          <p:nvPr/>
        </p:nvSpPr>
        <p:spPr>
          <a:xfrm>
            <a:off x="11849101" y="4122883"/>
            <a:ext cx="10078508" cy="2926314"/>
          </a:xfrm>
          <a:prstGeom prst="rect">
            <a:avLst/>
          </a:prstGeom>
        </p:spPr>
        <p:txBody>
          <a:bodyPr wrap="square">
            <a:spAutoFit/>
          </a:bodyPr>
          <a:lstStyle/>
          <a:p>
            <a:pPr marL="342900" indent="-342900">
              <a:lnSpc>
                <a:spcPct val="130000"/>
              </a:lnSpc>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The NA territory total sale for 2004 was 34% higher than 2003. And the 2004 quantity number is 39% higher than 2003.</a:t>
            </a:r>
          </a:p>
          <a:p>
            <a:pPr marL="342900" indent="-342900">
              <a:lnSpc>
                <a:spcPct val="130000"/>
              </a:lnSpc>
              <a:buFont typeface="Arial" panose="020B0604020202020204" pitchFamily="34" charset="0"/>
              <a:buChar char="•"/>
            </a:pPr>
            <a:r>
              <a:rPr lang="en-CA" sz="2400" dirty="0">
                <a:solidFill>
                  <a:srgbClr val="959595"/>
                </a:solidFill>
                <a:latin typeface="微软雅黑" panose="020B0503020204020204" pitchFamily="34" charset="-122"/>
                <a:ea typeface="微软雅黑" panose="020B0503020204020204" pitchFamily="34" charset="-122"/>
              </a:rPr>
              <a:t>Main Client : Mini Gifts distributors Ltd</a:t>
            </a:r>
          </a:p>
          <a:p>
            <a:pPr marL="342900" indent="-342900">
              <a:lnSpc>
                <a:spcPct val="130000"/>
              </a:lnSpc>
              <a:buFont typeface="Arial" panose="020B0604020202020204" pitchFamily="34" charset="0"/>
              <a:buChar char="•"/>
            </a:pPr>
            <a:r>
              <a:rPr lang="en-CA" sz="2400" dirty="0">
                <a:solidFill>
                  <a:srgbClr val="959595"/>
                </a:solidFill>
                <a:latin typeface="微软雅黑" panose="020B0503020204020204" pitchFamily="34" charset="-122"/>
                <a:ea typeface="微软雅黑" panose="020B0503020204020204" pitchFamily="34" charset="-122"/>
              </a:rPr>
              <a:t>Main City: San Rafael</a:t>
            </a: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a:lnSpc>
                <a:spcPct val="130000"/>
              </a:lnSpc>
            </a:pPr>
            <a:endParaRPr lang="en-US" altLang="zh-CN" sz="2400" dirty="0">
              <a:solidFill>
                <a:srgbClr val="959595"/>
              </a:solidFill>
              <a:latin typeface="微软雅黑" panose="020B0503020204020204" pitchFamily="34" charset="-122"/>
              <a:ea typeface="微软雅黑" panose="020B0503020204020204" pitchFamily="34" charset="-122"/>
            </a:endParaRPr>
          </a:p>
        </p:txBody>
      </p:sp>
      <p:graphicFrame>
        <p:nvGraphicFramePr>
          <p:cNvPr id="15" name="图表 14"/>
          <p:cNvGraphicFramePr/>
          <p:nvPr>
            <p:extLst>
              <p:ext uri="{D42A27DB-BD31-4B8C-83A1-F6EECF244321}">
                <p14:modId xmlns:p14="http://schemas.microsoft.com/office/powerpoint/2010/main" val="2363999776"/>
              </p:ext>
            </p:extLst>
          </p:nvPr>
        </p:nvGraphicFramePr>
        <p:xfrm>
          <a:off x="12174117" y="6720840"/>
          <a:ext cx="9217867" cy="4358640"/>
        </p:xfrm>
        <a:graphic>
          <a:graphicData uri="http://schemas.openxmlformats.org/drawingml/2006/chart">
            <c:chart xmlns:c="http://schemas.openxmlformats.org/drawingml/2006/chart" xmlns:r="http://schemas.openxmlformats.org/officeDocument/2006/relationships" r:id="rId3"/>
          </a:graphicData>
        </a:graphic>
      </p:graphicFrame>
      <p:sp>
        <p:nvSpPr>
          <p:cNvPr id="8" name="Shape 2413"/>
          <p:cNvSpPr/>
          <p:nvPr/>
        </p:nvSpPr>
        <p:spPr>
          <a:xfrm>
            <a:off x="11849101" y="2974776"/>
            <a:ext cx="650033" cy="63521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2" name="Shape 2430"/>
          <p:cNvSpPr/>
          <p:nvPr/>
        </p:nvSpPr>
        <p:spPr>
          <a:xfrm>
            <a:off x="14430936" y="2992682"/>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3" name="Shape 2465"/>
          <p:cNvSpPr/>
          <p:nvPr/>
        </p:nvSpPr>
        <p:spPr>
          <a:xfrm>
            <a:off x="13140018" y="2974776"/>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graphicFrame>
        <p:nvGraphicFramePr>
          <p:cNvPr id="5" name="图表 4">
            <a:extLst>
              <a:ext uri="{FF2B5EF4-FFF2-40B4-BE49-F238E27FC236}">
                <a16:creationId xmlns:a16="http://schemas.microsoft.com/office/drawing/2014/main" id="{65258240-9D2A-4695-A7FE-D745A7DFD400}"/>
              </a:ext>
            </a:extLst>
          </p:cNvPr>
          <p:cNvGraphicFramePr/>
          <p:nvPr>
            <p:extLst>
              <p:ext uri="{D42A27DB-BD31-4B8C-83A1-F6EECF244321}">
                <p14:modId xmlns:p14="http://schemas.microsoft.com/office/powerpoint/2010/main" val="1153271761"/>
              </p:ext>
            </p:extLst>
          </p:nvPr>
        </p:nvGraphicFramePr>
        <p:xfrm>
          <a:off x="2881705" y="3292384"/>
          <a:ext cx="5547360" cy="76555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03030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
                                        <p:tgtEl>
                                          <p:spTgt spid="11"/>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 calcmode="lin" valueType="num">
                                      <p:cBhvr>
                                        <p:cTn id="12" dur="500" fill="hold"/>
                                        <p:tgtEl>
                                          <p:spTgt spid="8"/>
                                        </p:tgtEl>
                                        <p:attrNameLst>
                                          <p:attrName>style.rotation</p:attrName>
                                        </p:attrNameLst>
                                      </p:cBhvr>
                                      <p:tavLst>
                                        <p:tav tm="0">
                                          <p:val>
                                            <p:fltVal val="360"/>
                                          </p:val>
                                        </p:tav>
                                        <p:tav tm="100000">
                                          <p:val>
                                            <p:fltVal val="0"/>
                                          </p:val>
                                        </p:tav>
                                      </p:tavLst>
                                    </p:anim>
                                    <p:animEffect transition="in" filter="fade">
                                      <p:cBhvr>
                                        <p:cTn id="13" dur="500"/>
                                        <p:tgtEl>
                                          <p:spTgt spid="8"/>
                                        </p:tgtEl>
                                      </p:cBhvr>
                                    </p:animEffect>
                                  </p:childTnLst>
                                </p:cTn>
                              </p:par>
                              <p:par>
                                <p:cTn id="14" presetID="49" presetClass="entr" presetSubtype="0" decel="10000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par>
                                <p:cTn id="20" presetID="49" presetClass="entr" presetSubtype="0" decel="10000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 calcmode="lin" valueType="num">
                                      <p:cBhvr>
                                        <p:cTn id="24" dur="500" fill="hold"/>
                                        <p:tgtEl>
                                          <p:spTgt spid="12"/>
                                        </p:tgtEl>
                                        <p:attrNameLst>
                                          <p:attrName>style.rotation</p:attrName>
                                        </p:attrNameLst>
                                      </p:cBhvr>
                                      <p:tavLst>
                                        <p:tav tm="0">
                                          <p:val>
                                            <p:fltVal val="360"/>
                                          </p:val>
                                        </p:tav>
                                        <p:tav tm="100000">
                                          <p:val>
                                            <p:fltVal val="0"/>
                                          </p:val>
                                        </p:tav>
                                      </p:tavLst>
                                    </p:anim>
                                    <p:animEffect transition="in" filter="fade">
                                      <p:cBhvr>
                                        <p:cTn id="25" dur="500"/>
                                        <p:tgtEl>
                                          <p:spTgt spid="12"/>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wipe(down)">
                                      <p:cBhvr>
                                        <p:cTn id="28" dur="500"/>
                                        <p:tgtEl>
                                          <p:spTgt spid="15">
                                            <p:graphicEl>
                                              <a:chart seriesIdx="-3" categoryIdx="-3" bldStep="gridLegend"/>
                                            </p:graphicEl>
                                          </p:spTgt>
                                        </p:tgtEl>
                                      </p:cBhvr>
                                    </p:animEffec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wipe(down)">
                                      <p:cBhvr>
                                        <p:cTn id="32" dur="500"/>
                                        <p:tgtEl>
                                          <p:spTgt spid="15">
                                            <p:graphicEl>
                                              <a:chart seriesIdx="-4" categoryIdx="0" bldStep="category"/>
                                            </p:graphicEl>
                                          </p:spTgt>
                                        </p:tgtEl>
                                      </p:cBhvr>
                                    </p:animEffect>
                                  </p:childTnLst>
                                </p:cTn>
                              </p:par>
                            </p:childTnLst>
                          </p:cTn>
                        </p:par>
                        <p:par>
                          <p:cTn id="33" fill="hold">
                            <p:stCondLst>
                              <p:cond delay="1500"/>
                            </p:stCondLst>
                            <p:childTnLst>
                              <p:par>
                                <p:cTn id="34" presetID="22" presetClass="entr" presetSubtype="4" fill="hold" grpId="0" nodeType="afterEffect">
                                  <p:stCondLst>
                                    <p:cond delay="0"/>
                                  </p:stCondLst>
                                  <p:childTnLst>
                                    <p:set>
                                      <p:cBhvr>
                                        <p:cTn id="35"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wipe(down)">
                                      <p:cBhvr>
                                        <p:cTn id="36" dur="500"/>
                                        <p:tgtEl>
                                          <p:spTgt spid="15">
                                            <p:graphicEl>
                                              <a:chart seriesIdx="-4" categoryIdx="1" bldStep="category"/>
                                            </p:graphicEl>
                                          </p:spTgt>
                                        </p:tgtEl>
                                      </p:cBhvr>
                                    </p:animEffect>
                                  </p:childTnLst>
                                </p:cTn>
                              </p:par>
                            </p:childTnLst>
                          </p:cTn>
                        </p:par>
                        <p:par>
                          <p:cTn id="37" fill="hold">
                            <p:stCondLst>
                              <p:cond delay="2000"/>
                            </p:stCondLst>
                            <p:childTnLst>
                              <p:par>
                                <p:cTn id="38" presetID="22" presetClass="entr" presetSubtype="4" fill="hold" grpId="0" nodeType="afterEffect">
                                  <p:stCondLst>
                                    <p:cond delay="0"/>
                                  </p:stCondLst>
                                  <p:childTnLst>
                                    <p:set>
                                      <p:cBhvr>
                                        <p:cTn id="39"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wipe(down)">
                                      <p:cBhvr>
                                        <p:cTn id="40" dur="500"/>
                                        <p:tgtEl>
                                          <p:spTgt spid="15">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Graphic spid="15" grpId="0" uiExpand="1">
        <p:bldSub>
          <a:bldChart bld="category"/>
        </p:bldSub>
      </p:bldGraphic>
      <p:bldP spid="8"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A_图片 2"/>
          <p:cNvPicPr>
            <a:picLocks noChangeAspect="1" noChangeArrowheads="1"/>
          </p:cNvPicPr>
          <p:nvPr>
            <p:custDataLst>
              <p:tags r:id="rId1"/>
            </p:custDataLst>
          </p:nvPr>
        </p:nvPicPr>
        <p:blipFill rotWithShape="1">
          <a:blip r:embed="rId9">
            <a:extLst>
              <a:ext uri="{28A0092B-C50C-407E-A947-70E740481C1C}">
                <a14:useLocalDpi xmlns:a14="http://schemas.microsoft.com/office/drawing/2010/main" val="0"/>
              </a:ext>
            </a:extLst>
          </a:blip>
          <a:srcRect l="2339" r="2339"/>
          <a:stretch/>
        </p:blipFill>
        <p:spPr bwMode="auto">
          <a:xfrm>
            <a:off x="14155611" y="2377576"/>
            <a:ext cx="12045139" cy="7223760"/>
          </a:xfrm>
          <a:prstGeom prst="rect">
            <a:avLst/>
          </a:prstGeom>
          <a:noFill/>
          <a:extLst>
            <a:ext uri="{909E8E84-426E-40DD-AFC4-6F175D3DCCD1}">
              <a14:hiddenFill xmlns:a14="http://schemas.microsoft.com/office/drawing/2010/main">
                <a:solidFill>
                  <a:srgbClr val="FFFFFF"/>
                </a:solidFill>
              </a14:hiddenFill>
            </a:ext>
          </a:extLst>
        </p:spPr>
      </p:pic>
      <p:pic>
        <p:nvPicPr>
          <p:cNvPr id="7" name="PA_图片 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a:xfrm>
            <a:off x="11714480" y="1780457"/>
            <a:ext cx="16497096" cy="9341214"/>
          </a:xfrm>
          <a:custGeom>
            <a:avLst/>
            <a:gdLst>
              <a:gd name="connsiteX0" fmla="*/ 982580 w 6010509"/>
              <a:gd name="connsiteY0" fmla="*/ 225533 h 3403353"/>
              <a:gd name="connsiteX1" fmla="*/ 982580 w 6010509"/>
              <a:gd name="connsiteY1" fmla="*/ 2839341 h 3403353"/>
              <a:gd name="connsiteX2" fmla="*/ 5066488 w 6010509"/>
              <a:gd name="connsiteY2" fmla="*/ 2839341 h 3403353"/>
              <a:gd name="connsiteX3" fmla="*/ 5066488 w 6010509"/>
              <a:gd name="connsiteY3" fmla="*/ 225533 h 3403353"/>
              <a:gd name="connsiteX4" fmla="*/ 0 w 6010509"/>
              <a:gd name="connsiteY4" fmla="*/ 0 h 3403353"/>
              <a:gd name="connsiteX5" fmla="*/ 6010509 w 6010509"/>
              <a:gd name="connsiteY5" fmla="*/ 0 h 3403353"/>
              <a:gd name="connsiteX6" fmla="*/ 6010509 w 6010509"/>
              <a:gd name="connsiteY6" fmla="*/ 3403353 h 3403353"/>
              <a:gd name="connsiteX7" fmla="*/ 0 w 6010509"/>
              <a:gd name="connsiteY7" fmla="*/ 3403353 h 340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0509" h="3403353">
                <a:moveTo>
                  <a:pt x="982580" y="225533"/>
                </a:moveTo>
                <a:lnTo>
                  <a:pt x="982580" y="2839341"/>
                </a:lnTo>
                <a:lnTo>
                  <a:pt x="5066488" y="2839341"/>
                </a:lnTo>
                <a:lnTo>
                  <a:pt x="5066488" y="225533"/>
                </a:lnTo>
                <a:close/>
                <a:moveTo>
                  <a:pt x="0" y="0"/>
                </a:moveTo>
                <a:lnTo>
                  <a:pt x="6010509" y="0"/>
                </a:lnTo>
                <a:lnTo>
                  <a:pt x="6010509" y="3403353"/>
                </a:lnTo>
                <a:lnTo>
                  <a:pt x="0" y="3403353"/>
                </a:lnTo>
                <a:close/>
              </a:path>
            </a:pathLst>
          </a:custGeom>
        </p:spPr>
      </p:pic>
      <p:sp>
        <p:nvSpPr>
          <p:cNvPr id="20" name="PA_文本框 13">
            <a:extLst>
              <a:ext uri="{FF2B5EF4-FFF2-40B4-BE49-F238E27FC236}">
                <a16:creationId xmlns:a16="http://schemas.microsoft.com/office/drawing/2014/main" id="{ABC030FA-1A14-4B41-8F83-6E02CEF91F1C}"/>
              </a:ext>
            </a:extLst>
          </p:cNvPr>
          <p:cNvSpPr txBox="1"/>
          <p:nvPr>
            <p:custDataLst>
              <p:tags r:id="rId3"/>
            </p:custDataLst>
          </p:nvPr>
        </p:nvSpPr>
        <p:spPr>
          <a:xfrm>
            <a:off x="1176962" y="365341"/>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ea typeface="+mj-ea"/>
              </a:rPr>
              <a:t>TERRITORY-NA</a:t>
            </a:r>
            <a:endParaRPr lang="en-US" sz="4400" b="1" dirty="0">
              <a:solidFill>
                <a:srgbClr val="00A8A7"/>
              </a:solidFill>
              <a:latin typeface="+mj-ea"/>
              <a:ea typeface="+mj-ea"/>
            </a:endParaRPr>
          </a:p>
        </p:txBody>
      </p:sp>
      <p:sp>
        <p:nvSpPr>
          <p:cNvPr id="21" name="PA_矩形 14">
            <a:extLst>
              <a:ext uri="{FF2B5EF4-FFF2-40B4-BE49-F238E27FC236}">
                <a16:creationId xmlns:a16="http://schemas.microsoft.com/office/drawing/2014/main" id="{3BB3B7E9-20A1-46C5-A289-32791D74125B}"/>
              </a:ext>
            </a:extLst>
          </p:cNvPr>
          <p:cNvSpPr/>
          <p:nvPr>
            <p:custDataLst>
              <p:tags r:id="rId4"/>
            </p:custDataLst>
          </p:nvPr>
        </p:nvSpPr>
        <p:spPr>
          <a:xfrm>
            <a:off x="1276753" y="1480087"/>
            <a:ext cx="9878927" cy="581057"/>
          </a:xfrm>
          <a:prstGeom prst="rect">
            <a:avLst/>
          </a:prstGeom>
        </p:spPr>
        <p:txBody>
          <a:bodyPr wrap="square">
            <a:spAutoFit/>
          </a:bodyPr>
          <a:lstStyle/>
          <a:p>
            <a:pPr defTabSz="1765901">
              <a:lnSpc>
                <a:spcPct val="150000"/>
              </a:lnSpc>
            </a:pPr>
            <a:r>
              <a:rPr lang="en-US" altLang="zh-CN" sz="2400" b="1" dirty="0">
                <a:solidFill>
                  <a:prstClr val="black">
                    <a:lumMod val="65000"/>
                    <a:lumOff val="35000"/>
                  </a:prstClr>
                </a:solidFill>
                <a:latin typeface="+mj-ea"/>
                <a:ea typeface="+mj-ea"/>
                <a:cs typeface="Open Sans Light" panose="020B0306030504020204" pitchFamily="34" charset="0"/>
              </a:rPr>
              <a:t>Product Analysis</a:t>
            </a:r>
            <a:r>
              <a:rPr lang="en-US" altLang="zh-CN" dirty="0">
                <a:solidFill>
                  <a:prstClr val="black">
                    <a:lumMod val="65000"/>
                    <a:lumOff val="35000"/>
                  </a:prstClr>
                </a:solidFill>
                <a:latin typeface="+mj-ea"/>
                <a:ea typeface="+mj-ea"/>
                <a:cs typeface="Open Sans Light" panose="020B0306030504020204" pitchFamily="34" charset="0"/>
              </a:rPr>
              <a:t> </a:t>
            </a:r>
          </a:p>
        </p:txBody>
      </p:sp>
      <p:sp>
        <p:nvSpPr>
          <p:cNvPr id="22" name="PA_矩形 21">
            <a:extLst>
              <a:ext uri="{FF2B5EF4-FFF2-40B4-BE49-F238E27FC236}">
                <a16:creationId xmlns:a16="http://schemas.microsoft.com/office/drawing/2014/main" id="{22A15031-82BC-44B3-804F-0B927E835D5F}"/>
              </a:ext>
            </a:extLst>
          </p:cNvPr>
          <p:cNvSpPr/>
          <p:nvPr>
            <p:custDataLst>
              <p:tags r:id="rId5"/>
            </p:custDataLst>
          </p:nvPr>
        </p:nvSpPr>
        <p:spPr>
          <a:xfrm>
            <a:off x="1276753" y="3076813"/>
            <a:ext cx="11594808" cy="6647974"/>
          </a:xfrm>
          <a:prstGeom prst="rect">
            <a:avLst/>
          </a:prstGeom>
        </p:spPr>
        <p:txBody>
          <a:bodyPr wrap="square">
            <a:spAutoFit/>
          </a:bodyPr>
          <a:lstStyle/>
          <a:p>
            <a:r>
              <a:rPr lang="en-US" sz="2400" dirty="0">
                <a:solidFill>
                  <a:srgbClr val="959595"/>
                </a:solidFill>
                <a:latin typeface="微软雅黑" panose="020B0503020204020204" pitchFamily="34" charset="-122"/>
                <a:ea typeface="微软雅黑" panose="020B0503020204020204" pitchFamily="34" charset="-122"/>
              </a:rPr>
              <a:t>			NA territory 2003- 2004 Product sales data</a:t>
            </a:r>
          </a:p>
          <a:p>
            <a:endParaRPr lang="en-CA" sz="2400" dirty="0">
              <a:solidFill>
                <a:srgbClr val="959595"/>
              </a:solidFill>
              <a:latin typeface="微软雅黑" panose="020B0503020204020204" pitchFamily="34" charset="-122"/>
              <a:ea typeface="微软雅黑" panose="020B0503020204020204" pitchFamily="34" charset="-122"/>
            </a:endParaRPr>
          </a:p>
          <a:p>
            <a:r>
              <a:rPr lang="en-US" sz="2400" dirty="0">
                <a:solidFill>
                  <a:srgbClr val="959595"/>
                </a:solidFill>
                <a:latin typeface="微软雅黑" panose="020B0503020204020204" pitchFamily="34" charset="-122"/>
                <a:ea typeface="微软雅黑" panose="020B0503020204020204" pitchFamily="34" charset="-122"/>
              </a:rPr>
              <a:t>Product line:</a:t>
            </a: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Classic Cars: sale for 2004 was 1% lower than 2003. And the 2004 quantity number is 5.6% higher than 2003.</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Trains: sale for 2004 was 10% lower than 2003. And the 2004 quantity number is 17% lower than 2003.</a:t>
            </a:r>
          </a:p>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Overall, all product lines have grown, except for classic cars and trains. Although the sales of classic car have dropped, it has only dropped by 1%, sales have increased by 6%. So that it is feasible to reduce the unit price in exchange for more sales and thus increase market share. The sales of train decreased more, it has 10%. For train, it is necessary to pay attention to marketing strategies in the next year, such as discount to enhance market competitiveness.</a:t>
            </a:r>
          </a:p>
          <a:p>
            <a:endParaRPr lang="en-US" sz="2400" dirty="0">
              <a:solidFill>
                <a:srgbClr val="959595"/>
              </a:solidFill>
              <a:latin typeface="微软雅黑" panose="020B0503020204020204" pitchFamily="34" charset="-122"/>
              <a:ea typeface="微软雅黑" panose="020B0503020204020204" pitchFamily="34" charset="-122"/>
            </a:endParaRPr>
          </a:p>
          <a:p>
            <a:endParaRPr lang="en-US" dirty="0"/>
          </a:p>
        </p:txBody>
      </p:sp>
      <p:cxnSp>
        <p:nvCxnSpPr>
          <p:cNvPr id="23" name="PA_直接连接符 22">
            <a:extLst>
              <a:ext uri="{FF2B5EF4-FFF2-40B4-BE49-F238E27FC236}">
                <a16:creationId xmlns:a16="http://schemas.microsoft.com/office/drawing/2014/main" id="{77BE3AA5-95F5-4DAB-89BC-346424E69BBE}"/>
              </a:ext>
            </a:extLst>
          </p:cNvPr>
          <p:cNvCxnSpPr/>
          <p:nvPr>
            <p:custDataLst>
              <p:tags r:id="rId6"/>
            </p:custDataLst>
          </p:nvPr>
        </p:nvCxnSpPr>
        <p:spPr>
          <a:xfrm>
            <a:off x="16252332" y="1565418"/>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pic>
        <p:nvPicPr>
          <p:cNvPr id="3" name="图片 2">
            <a:extLst>
              <a:ext uri="{FF2B5EF4-FFF2-40B4-BE49-F238E27FC236}">
                <a16:creationId xmlns:a16="http://schemas.microsoft.com/office/drawing/2014/main" id="{9E23C1A5-CE73-4221-85E6-7BD1547BD49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473026" y="500679"/>
            <a:ext cx="1102359" cy="1027198"/>
          </a:xfrm>
          <a:prstGeom prst="rect">
            <a:avLst/>
          </a:prstGeom>
        </p:spPr>
      </p:pic>
      <p:pic>
        <p:nvPicPr>
          <p:cNvPr id="11" name="图片 10">
            <a:extLst>
              <a:ext uri="{FF2B5EF4-FFF2-40B4-BE49-F238E27FC236}">
                <a16:creationId xmlns:a16="http://schemas.microsoft.com/office/drawing/2014/main" id="{02FDD79F-19B8-4990-A802-D17E3C4AB7CA}"/>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14057528" y="2313724"/>
            <a:ext cx="11811000" cy="7287612"/>
          </a:xfrm>
          <a:prstGeom prst="rect">
            <a:avLst/>
          </a:prstGeom>
          <a:noFill/>
          <a:ln>
            <a:noFill/>
          </a:ln>
        </p:spPr>
      </p:pic>
    </p:spTree>
    <p:extLst>
      <p:ext uri="{BB962C8B-B14F-4D97-AF65-F5344CB8AC3E}">
        <p14:creationId xmlns:p14="http://schemas.microsoft.com/office/powerpoint/2010/main" val="27668059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1000"/>
                                  </p:stCondLst>
                                  <p:childTnLst>
                                    <p:set>
                                      <p:cBhvr>
                                        <p:cTn id="6" dur="1" fill="hold">
                                          <p:stCondLst>
                                            <p:cond delay="0"/>
                                          </p:stCondLst>
                                        </p:cTn>
                                        <p:tgtEl>
                                          <p:spTgt spid="2050"/>
                                        </p:tgtEl>
                                        <p:attrNameLst>
                                          <p:attrName>style.visibility</p:attrName>
                                        </p:attrNameLst>
                                      </p:cBhvr>
                                      <p:to>
                                        <p:strVal val="visible"/>
                                      </p:to>
                                    </p:set>
                                    <p:animEffect transition="in" filter="barn(outVertical)">
                                      <p:cBhvr>
                                        <p:cTn id="7" dur="500"/>
                                        <p:tgtEl>
                                          <p:spTgt spid="2050"/>
                                        </p:tgtEl>
                                      </p:cBhvr>
                                    </p:animEffect>
                                  </p:childTnLst>
                                </p:cTn>
                              </p:par>
                              <p:par>
                                <p:cTn id="8" presetID="16" presetClass="entr" presetSubtype="37" fill="hold" nodeType="withEffect">
                                  <p:stCondLst>
                                    <p:cond delay="125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20"/>
                                        </p:tgtEl>
                                        <p:attrNameLst>
                                          <p:attrName>style.visibility</p:attrName>
                                        </p:attrNameLst>
                                      </p:cBhvr>
                                      <p:to>
                                        <p:strVal val="visible"/>
                                      </p:to>
                                    </p:set>
                                    <p:animEffect transition="in" filter="barn(outVertical)">
                                      <p:cBhvr>
                                        <p:cTn id="13" dur="500"/>
                                        <p:tgtEl>
                                          <p:spTgt spid="20"/>
                                        </p:tgtEl>
                                      </p:cBhvr>
                                    </p:animEffect>
                                  </p:childTnLst>
                                </p:cTn>
                              </p:par>
                              <p:par>
                                <p:cTn id="14" presetID="16" presetClass="entr" presetSubtype="37" fill="hold" grpId="0" nodeType="withEffect">
                                  <p:stCondLst>
                                    <p:cond delay="1750"/>
                                  </p:stCondLst>
                                  <p:childTnLst>
                                    <p:set>
                                      <p:cBhvr>
                                        <p:cTn id="15" dur="1" fill="hold">
                                          <p:stCondLst>
                                            <p:cond delay="0"/>
                                          </p:stCondLst>
                                        </p:cTn>
                                        <p:tgtEl>
                                          <p:spTgt spid="21"/>
                                        </p:tgtEl>
                                        <p:attrNameLst>
                                          <p:attrName>style.visibility</p:attrName>
                                        </p:attrNameLst>
                                      </p:cBhvr>
                                      <p:to>
                                        <p:strVal val="visible"/>
                                      </p:to>
                                    </p:set>
                                    <p:animEffect transition="in" filter="barn(outVertical)">
                                      <p:cBhvr>
                                        <p:cTn id="16" dur="500"/>
                                        <p:tgtEl>
                                          <p:spTgt spid="21"/>
                                        </p:tgtEl>
                                      </p:cBhvr>
                                    </p:animEffect>
                                  </p:childTnLst>
                                </p:cTn>
                              </p:par>
                              <p:par>
                                <p:cTn id="17" presetID="16" presetClass="entr" presetSubtype="37" fill="hold" grpId="0" nodeType="withEffect">
                                  <p:stCondLst>
                                    <p:cond delay="2000"/>
                                  </p:stCondLst>
                                  <p:childTnLst>
                                    <p:set>
                                      <p:cBhvr>
                                        <p:cTn id="18" dur="1" fill="hold">
                                          <p:stCondLst>
                                            <p:cond delay="0"/>
                                          </p:stCondLst>
                                        </p:cTn>
                                        <p:tgtEl>
                                          <p:spTgt spid="22"/>
                                        </p:tgtEl>
                                        <p:attrNameLst>
                                          <p:attrName>style.visibility</p:attrName>
                                        </p:attrNameLst>
                                      </p:cBhvr>
                                      <p:to>
                                        <p:strVal val="visible"/>
                                      </p:to>
                                    </p:set>
                                    <p:animEffect transition="in" filter="barn(outVertical)">
                                      <p:cBhvr>
                                        <p:cTn id="19" dur="500"/>
                                        <p:tgtEl>
                                          <p:spTgt spid="22"/>
                                        </p:tgtEl>
                                      </p:cBhvr>
                                    </p:animEffect>
                                  </p:childTnLst>
                                </p:cTn>
                              </p:par>
                              <p:par>
                                <p:cTn id="20" presetID="16" presetClass="entr" presetSubtype="37" fill="hold" nodeType="withEffect">
                                  <p:stCondLst>
                                    <p:cond delay="2250"/>
                                  </p:stCondLst>
                                  <p:childTnLst>
                                    <p:set>
                                      <p:cBhvr>
                                        <p:cTn id="21" dur="1" fill="hold">
                                          <p:stCondLst>
                                            <p:cond delay="0"/>
                                          </p:stCondLst>
                                        </p:cTn>
                                        <p:tgtEl>
                                          <p:spTgt spid="23"/>
                                        </p:tgtEl>
                                        <p:attrNameLst>
                                          <p:attrName>style.visibility</p:attrName>
                                        </p:attrNameLst>
                                      </p:cBhvr>
                                      <p:to>
                                        <p:strVal val="visible"/>
                                      </p:to>
                                    </p:set>
                                    <p:animEffect transition="in" filter="barn(outVertic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7665" r="48746"/>
          <a:stretch/>
        </p:blipFill>
        <p:spPr>
          <a:xfrm>
            <a:off x="-1361" y="0"/>
            <a:ext cx="6548063" cy="12801600"/>
          </a:xfrm>
          <a:prstGeom prst="rect">
            <a:avLst/>
          </a:prstGeom>
        </p:spPr>
      </p:pic>
      <p:sp>
        <p:nvSpPr>
          <p:cNvPr id="4" name="矩形 3"/>
          <p:cNvSpPr/>
          <p:nvPr/>
        </p:nvSpPr>
        <p:spPr>
          <a:xfrm>
            <a:off x="10344150" y="3455933"/>
            <a:ext cx="11583458" cy="2926314"/>
          </a:xfrm>
          <a:prstGeom prst="rect">
            <a:avLst/>
          </a:prstGeom>
        </p:spPr>
        <p:txBody>
          <a:bodyPr wrap="square">
            <a:spAutoFit/>
          </a:bodyPr>
          <a:lstStyle/>
          <a:p>
            <a:pPr>
              <a:lnSpc>
                <a:spcPct val="130000"/>
              </a:lnSpc>
            </a:pPr>
            <a:r>
              <a:rPr lang="en-US" sz="2400" dirty="0">
                <a:solidFill>
                  <a:srgbClr val="959595"/>
                </a:solidFill>
                <a:latin typeface="微软雅黑" panose="020B0503020204020204" pitchFamily="34" charset="-122"/>
                <a:ea typeface="微软雅黑" panose="020B0503020204020204" pitchFamily="34" charset="-122"/>
              </a:rPr>
              <a:t>Look at the trend of Sales vs Discount in NA territory from 2003 to 2004. It is clearly that sales are highly positive related with discount: Two sales peaks (November and August) in 2003 and 2004 indicated that high sales always accompanied with high discounts.</a:t>
            </a:r>
          </a:p>
          <a:p>
            <a:pPr>
              <a:lnSpc>
                <a:spcPct val="130000"/>
              </a:lnSpc>
            </a:pPr>
            <a:endParaRPr lang="en-US" sz="2400" dirty="0">
              <a:solidFill>
                <a:srgbClr val="959595"/>
              </a:solidFill>
              <a:latin typeface="微软雅黑" panose="020B0503020204020204" pitchFamily="34" charset="-122"/>
              <a:ea typeface="微软雅黑" panose="020B0503020204020204" pitchFamily="34" charset="-122"/>
            </a:endParaRPr>
          </a:p>
          <a:p>
            <a:pPr algn="r">
              <a:lnSpc>
                <a:spcPct val="130000"/>
              </a:lnSpc>
            </a:pPr>
            <a:endParaRPr lang="en-US" altLang="zh-CN" sz="2400" dirty="0">
              <a:solidFill>
                <a:srgbClr val="959595"/>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0604555" y="3140662"/>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8" name="组合 7"/>
          <p:cNvGrpSpPr/>
          <p:nvPr/>
        </p:nvGrpSpPr>
        <p:grpSpPr>
          <a:xfrm>
            <a:off x="12048681" y="525776"/>
            <a:ext cx="9878927" cy="1535368"/>
            <a:chOff x="12048681" y="525776"/>
            <a:chExt cx="9878927" cy="1535368"/>
          </a:xfrm>
        </p:grpSpPr>
        <p:sp>
          <p:nvSpPr>
            <p:cNvPr id="6" name="TextBox 13"/>
            <p:cNvSpPr txBox="1"/>
            <p:nvPr/>
          </p:nvSpPr>
          <p:spPr>
            <a:xfrm>
              <a:off x="13259813" y="525776"/>
              <a:ext cx="8667795" cy="988347"/>
            </a:xfrm>
            <a:prstGeom prst="rect">
              <a:avLst/>
            </a:prstGeom>
            <a:noFill/>
          </p:spPr>
          <p:txBody>
            <a:bodyPr wrap="square" rtlCol="0">
              <a:spAutoFit/>
            </a:bodyPr>
            <a:lstStyle/>
            <a:p>
              <a:pPr algn="r" defTabSz="1765901">
                <a:lnSpc>
                  <a:spcPct val="150000"/>
                </a:lnSpc>
              </a:pPr>
              <a:r>
                <a:rPr lang="en-CA" sz="4400" b="1" dirty="0">
                  <a:solidFill>
                    <a:prstClr val="black">
                      <a:lumMod val="65000"/>
                      <a:lumOff val="35000"/>
                    </a:prstClr>
                  </a:solidFill>
                  <a:latin typeface="+mj-ea"/>
                </a:rPr>
                <a:t>TERRITORY-NA</a:t>
              </a:r>
              <a:endParaRPr lang="en-US" sz="4400" b="1" dirty="0">
                <a:solidFill>
                  <a:srgbClr val="00A8A7"/>
                </a:solidFill>
                <a:latin typeface="+mj-ea"/>
                <a:ea typeface="+mj-ea"/>
              </a:endParaRPr>
            </a:p>
          </p:txBody>
        </p:sp>
        <p:sp>
          <p:nvSpPr>
            <p:cNvPr id="7" name="Rectangle 14"/>
            <p:cNvSpPr/>
            <p:nvPr/>
          </p:nvSpPr>
          <p:spPr>
            <a:xfrm>
              <a:off x="12048681" y="1480087"/>
              <a:ext cx="9878927" cy="581057"/>
            </a:xfrm>
            <a:prstGeom prst="rect">
              <a:avLst/>
            </a:prstGeom>
          </p:spPr>
          <p:txBody>
            <a:bodyPr wrap="square">
              <a:spAutoFit/>
            </a:bodyPr>
            <a:lstStyle/>
            <a:p>
              <a:pPr algn="r" defTabSz="1765901">
                <a:lnSpc>
                  <a:spcPct val="150000"/>
                </a:lnSpc>
              </a:pPr>
              <a:r>
                <a:rPr lang="en-CA" altLang="zh-CN" sz="2400" b="1" dirty="0">
                  <a:solidFill>
                    <a:prstClr val="black">
                      <a:lumMod val="65000"/>
                      <a:lumOff val="35000"/>
                    </a:prstClr>
                  </a:solidFill>
                  <a:latin typeface="+mj-ea"/>
                  <a:ea typeface="+mj-ea"/>
                  <a:cs typeface="Open Sans Light" panose="020B0306030504020204" pitchFamily="34" charset="0"/>
                </a:rPr>
                <a:t>Sales vs Discount</a:t>
              </a:r>
              <a:endParaRPr lang="en-US" altLang="zh-CN" sz="2400" b="1" dirty="0">
                <a:solidFill>
                  <a:prstClr val="black">
                    <a:lumMod val="65000"/>
                    <a:lumOff val="35000"/>
                  </a:prstClr>
                </a:solidFill>
                <a:latin typeface="+mj-ea"/>
                <a:ea typeface="+mj-ea"/>
                <a:cs typeface="Open Sans Light" panose="020B0306030504020204" pitchFamily="34" charset="0"/>
              </a:endParaRPr>
            </a:p>
          </p:txBody>
        </p:sp>
      </p:grpSp>
      <p:grpSp>
        <p:nvGrpSpPr>
          <p:cNvPr id="3" name="组合 2"/>
          <p:cNvGrpSpPr/>
          <p:nvPr/>
        </p:nvGrpSpPr>
        <p:grpSpPr>
          <a:xfrm>
            <a:off x="6510202" y="0"/>
            <a:ext cx="1465623" cy="12801600"/>
            <a:chOff x="9964377" y="0"/>
            <a:chExt cx="1465623" cy="12801600"/>
          </a:xfrm>
        </p:grpSpPr>
        <p:sp>
          <p:nvSpPr>
            <p:cNvPr id="12" name="矩形 11"/>
            <p:cNvSpPr/>
            <p:nvPr/>
          </p:nvSpPr>
          <p:spPr>
            <a:xfrm>
              <a:off x="9964377"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01"/>
              <a:endParaRPr lang="zh-CN" altLang="en-US" sz="3476"/>
            </a:p>
          </p:txBody>
        </p:sp>
        <p:sp>
          <p:nvSpPr>
            <p:cNvPr id="13" name="文本框 12"/>
            <p:cNvSpPr txBox="1"/>
            <p:nvPr/>
          </p:nvSpPr>
          <p:spPr>
            <a:xfrm>
              <a:off x="10466355" y="1586693"/>
              <a:ext cx="461665" cy="6185371"/>
            </a:xfrm>
            <a:prstGeom prst="rect">
              <a:avLst/>
            </a:prstGeom>
            <a:noFill/>
          </p:spPr>
          <p:txBody>
            <a:bodyPr vert="eaVert" wrap="square" rtlCol="0">
              <a:spAutoFit/>
            </a:bodyPr>
            <a:lstStyle/>
            <a:p>
              <a:r>
                <a:rPr lang="en-US" altLang="zh-CN" spc="600" dirty="0">
                  <a:solidFill>
                    <a:schemeClr val="bg1"/>
                  </a:solidFill>
                </a:rPr>
                <a:t>PHOTO FROM PIXABAY</a:t>
              </a:r>
              <a:endParaRPr lang="zh-CN" altLang="en-US" spc="600" dirty="0">
                <a:solidFill>
                  <a:schemeClr val="bg1"/>
                </a:solidFill>
              </a:endParaRPr>
            </a:p>
          </p:txBody>
        </p:sp>
      </p:grpSp>
      <p:pic>
        <p:nvPicPr>
          <p:cNvPr id="14" name="图片 13">
            <a:extLst>
              <a:ext uri="{FF2B5EF4-FFF2-40B4-BE49-F238E27FC236}">
                <a16:creationId xmlns:a16="http://schemas.microsoft.com/office/drawing/2014/main" id="{B6D78254-8649-4B75-98DF-54D2543A1BB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153650" y="5715000"/>
            <a:ext cx="11391900" cy="6248400"/>
          </a:xfrm>
          <a:prstGeom prst="rect">
            <a:avLst/>
          </a:prstGeom>
          <a:noFill/>
          <a:ln>
            <a:noFill/>
          </a:ln>
        </p:spPr>
      </p:pic>
    </p:spTree>
    <p:extLst>
      <p:ext uri="{BB962C8B-B14F-4D97-AF65-F5344CB8AC3E}">
        <p14:creationId xmlns:p14="http://schemas.microsoft.com/office/powerpoint/2010/main" val="2171494756"/>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0000">
                                          <p:cBhvr additive="base">
                                            <p:cTn id="7" dur="100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3"/>
          <p:cNvSpPr txBox="1"/>
          <p:nvPr/>
        </p:nvSpPr>
        <p:spPr>
          <a:xfrm>
            <a:off x="1505353" y="1480087"/>
            <a:ext cx="8667795" cy="1634678"/>
          </a:xfrm>
          <a:prstGeom prst="rect">
            <a:avLst/>
          </a:prstGeom>
          <a:noFill/>
        </p:spPr>
        <p:txBody>
          <a:bodyPr wrap="square" rtlCol="0">
            <a:spAutoFit/>
          </a:bodyPr>
          <a:lstStyle/>
          <a:p>
            <a:pPr defTabSz="1765901">
              <a:lnSpc>
                <a:spcPct val="150000"/>
              </a:lnSpc>
            </a:pPr>
            <a:r>
              <a:rPr lang="en-US" sz="2800" b="1" dirty="0">
                <a:solidFill>
                  <a:prstClr val="black">
                    <a:lumMod val="65000"/>
                    <a:lumOff val="35000"/>
                  </a:prstClr>
                </a:solidFill>
                <a:latin typeface="+mj-ea"/>
                <a:ea typeface="+mj-ea"/>
              </a:rPr>
              <a:t>Sale</a:t>
            </a:r>
            <a:r>
              <a:rPr lang="en-US" sz="2800" dirty="0"/>
              <a:t> </a:t>
            </a:r>
            <a:r>
              <a:rPr lang="en-US" sz="2800" b="1" dirty="0">
                <a:solidFill>
                  <a:prstClr val="black">
                    <a:lumMod val="65000"/>
                    <a:lumOff val="35000"/>
                  </a:prstClr>
                </a:solidFill>
                <a:latin typeface="+mj-ea"/>
                <a:ea typeface="+mj-ea"/>
              </a:rPr>
              <a:t>vs</a:t>
            </a:r>
            <a:r>
              <a:rPr lang="en-US" sz="2800" dirty="0"/>
              <a:t> </a:t>
            </a:r>
            <a:r>
              <a:rPr lang="en-US" sz="2800" b="1" dirty="0">
                <a:solidFill>
                  <a:prstClr val="black">
                    <a:lumMod val="65000"/>
                    <a:lumOff val="35000"/>
                  </a:prstClr>
                </a:solidFill>
                <a:latin typeface="+mj-ea"/>
                <a:ea typeface="+mj-ea"/>
              </a:rPr>
              <a:t>Discount</a:t>
            </a:r>
          </a:p>
          <a:p>
            <a:pPr defTabSz="1765901">
              <a:lnSpc>
                <a:spcPct val="150000"/>
              </a:lnSpc>
            </a:pPr>
            <a:endParaRPr lang="en-US" sz="4400" b="1" dirty="0">
              <a:solidFill>
                <a:srgbClr val="00A8A7"/>
              </a:solidFill>
              <a:latin typeface="+mj-ea"/>
              <a:ea typeface="+mj-ea"/>
            </a:endParaRPr>
          </a:p>
        </p:txBody>
      </p:sp>
      <p:sp>
        <p:nvSpPr>
          <p:cNvPr id="11" name="矩形 10"/>
          <p:cNvSpPr/>
          <p:nvPr/>
        </p:nvSpPr>
        <p:spPr>
          <a:xfrm>
            <a:off x="1348434" y="3642666"/>
            <a:ext cx="8667794" cy="6740307"/>
          </a:xfrm>
          <a:prstGeom prst="rect">
            <a:avLst/>
          </a:prstGeom>
        </p:spPr>
        <p:txBody>
          <a:bodyPr wrap="square">
            <a:spAutoFit/>
          </a:bodyPr>
          <a:lstStyle/>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Meanwhile, all products 'order number also positive relative with discount. </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Classic Cars increase 10% discount, but order number only increase for 1%. Motorcycles increase 54% discount, but order number only increase for 61%.</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Overall, indicates that higher order number, the less room for improvement. Order number increasement of main products is limited and has tend to be stable accompanied with increased discount. While, ships have relatively large growth potential. As discount increases for 49%, it’s order number can increase to 134%. </a:t>
            </a: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It is clear that in NA territory ship has the best potential growth space.</a:t>
            </a:r>
          </a:p>
          <a:p>
            <a:endParaRPr lang="en-US" sz="2400" dirty="0">
              <a:solidFill>
                <a:srgbClr val="959595"/>
              </a:solidFill>
              <a:latin typeface="微软雅黑" panose="020B0503020204020204" pitchFamily="34" charset="-122"/>
              <a:ea typeface="微软雅黑" panose="020B0503020204020204" pitchFamily="34" charset="-122"/>
            </a:endParaRPr>
          </a:p>
        </p:txBody>
      </p:sp>
      <p:sp>
        <p:nvSpPr>
          <p:cNvPr id="8" name="Shape 2413"/>
          <p:cNvSpPr/>
          <p:nvPr/>
        </p:nvSpPr>
        <p:spPr>
          <a:xfrm>
            <a:off x="11849101" y="2974776"/>
            <a:ext cx="650033" cy="63521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2" name="Shape 2430"/>
          <p:cNvSpPr/>
          <p:nvPr/>
        </p:nvSpPr>
        <p:spPr>
          <a:xfrm>
            <a:off x="14430936" y="2992682"/>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3" name="Shape 2465"/>
          <p:cNvSpPr/>
          <p:nvPr/>
        </p:nvSpPr>
        <p:spPr>
          <a:xfrm>
            <a:off x="13140018" y="2974776"/>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6" name="PA_文本框 13">
            <a:extLst>
              <a:ext uri="{FF2B5EF4-FFF2-40B4-BE49-F238E27FC236}">
                <a16:creationId xmlns:a16="http://schemas.microsoft.com/office/drawing/2014/main" id="{4907FF46-ED9A-4167-8AE8-5300586B3496}"/>
              </a:ext>
            </a:extLst>
          </p:cNvPr>
          <p:cNvSpPr txBox="1"/>
          <p:nvPr>
            <p:custDataLst>
              <p:tags r:id="rId1"/>
            </p:custDataLst>
          </p:nvPr>
        </p:nvSpPr>
        <p:spPr>
          <a:xfrm>
            <a:off x="1176962" y="365341"/>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ea typeface="+mj-ea"/>
              </a:rPr>
              <a:t>TERRITORY-NA</a:t>
            </a:r>
            <a:endParaRPr lang="en-US" sz="4400" b="1" dirty="0">
              <a:solidFill>
                <a:srgbClr val="00A8A7"/>
              </a:solidFill>
              <a:latin typeface="+mj-ea"/>
              <a:ea typeface="+mj-ea"/>
            </a:endParaRPr>
          </a:p>
        </p:txBody>
      </p:sp>
      <p:pic>
        <p:nvPicPr>
          <p:cNvPr id="10" name="图片 9">
            <a:extLst>
              <a:ext uri="{FF2B5EF4-FFF2-40B4-BE49-F238E27FC236}">
                <a16:creationId xmlns:a16="http://schemas.microsoft.com/office/drawing/2014/main" id="{4694D6A2-6A85-4423-A7CE-3CD620E58DF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572751" y="1935476"/>
            <a:ext cx="10597272" cy="8770624"/>
          </a:xfrm>
          <a:prstGeom prst="rect">
            <a:avLst/>
          </a:prstGeom>
          <a:noFill/>
          <a:ln>
            <a:noFill/>
          </a:ln>
        </p:spPr>
      </p:pic>
    </p:spTree>
    <p:extLst>
      <p:ext uri="{BB962C8B-B14F-4D97-AF65-F5344CB8AC3E}">
        <p14:creationId xmlns:p14="http://schemas.microsoft.com/office/powerpoint/2010/main" val="4271924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
                                        <p:tgtEl>
                                          <p:spTgt spid="11"/>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 calcmode="lin" valueType="num">
                                      <p:cBhvr>
                                        <p:cTn id="12" dur="500" fill="hold"/>
                                        <p:tgtEl>
                                          <p:spTgt spid="8"/>
                                        </p:tgtEl>
                                        <p:attrNameLst>
                                          <p:attrName>style.rotation</p:attrName>
                                        </p:attrNameLst>
                                      </p:cBhvr>
                                      <p:tavLst>
                                        <p:tav tm="0">
                                          <p:val>
                                            <p:fltVal val="360"/>
                                          </p:val>
                                        </p:tav>
                                        <p:tav tm="100000">
                                          <p:val>
                                            <p:fltVal val="0"/>
                                          </p:val>
                                        </p:tav>
                                      </p:tavLst>
                                    </p:anim>
                                    <p:animEffect transition="in" filter="fade">
                                      <p:cBhvr>
                                        <p:cTn id="13" dur="500"/>
                                        <p:tgtEl>
                                          <p:spTgt spid="8"/>
                                        </p:tgtEl>
                                      </p:cBhvr>
                                    </p:animEffect>
                                  </p:childTnLst>
                                </p:cTn>
                              </p:par>
                              <p:par>
                                <p:cTn id="14" presetID="49" presetClass="entr" presetSubtype="0" decel="10000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par>
                                <p:cTn id="20" presetID="49" presetClass="entr" presetSubtype="0" decel="10000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 calcmode="lin" valueType="num">
                                      <p:cBhvr>
                                        <p:cTn id="24" dur="500" fill="hold"/>
                                        <p:tgtEl>
                                          <p:spTgt spid="12"/>
                                        </p:tgtEl>
                                        <p:attrNameLst>
                                          <p:attrName>style.rotation</p:attrName>
                                        </p:attrNameLst>
                                      </p:cBhvr>
                                      <p:tavLst>
                                        <p:tav tm="0">
                                          <p:val>
                                            <p:fltVal val="360"/>
                                          </p:val>
                                        </p:tav>
                                        <p:tav tm="100000">
                                          <p:val>
                                            <p:fltVal val="0"/>
                                          </p:val>
                                        </p:tav>
                                      </p:tavLst>
                                    </p:anim>
                                    <p:animEffect transition="in" filter="fade">
                                      <p:cBhvr>
                                        <p:cTn id="25" dur="500"/>
                                        <p:tgtEl>
                                          <p:spTgt spid="12"/>
                                        </p:tgtEl>
                                      </p:cBhvr>
                                    </p:animEffect>
                                  </p:childTnLst>
                                </p:cTn>
                              </p:par>
                              <p:par>
                                <p:cTn id="26" presetID="16" presetClass="entr" presetSubtype="37" fill="hold" grpId="0" nodeType="withEffect">
                                  <p:stCondLst>
                                    <p:cond delay="1500"/>
                                  </p:stCondLst>
                                  <p:childTnLst>
                                    <p:set>
                                      <p:cBhvr>
                                        <p:cTn id="27" dur="1" fill="hold">
                                          <p:stCondLst>
                                            <p:cond delay="0"/>
                                          </p:stCondLst>
                                        </p:cTn>
                                        <p:tgtEl>
                                          <p:spTgt spid="16"/>
                                        </p:tgtEl>
                                        <p:attrNameLst>
                                          <p:attrName>style.visibility</p:attrName>
                                        </p:attrNameLst>
                                      </p:cBhvr>
                                      <p:to>
                                        <p:strVal val="visible"/>
                                      </p:to>
                                    </p:set>
                                    <p:animEffect transition="in" filter="barn(outVertic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2" grpId="0" animBg="1"/>
      <p:bldP spid="13"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9247" y="0"/>
            <a:ext cx="21461506" cy="9717741"/>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941293" y="-197223"/>
            <a:ext cx="20977413" cy="96818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17290" y="3228142"/>
            <a:ext cx="19025420" cy="3406445"/>
          </a:xfrm>
          <a:prstGeom prst="rect">
            <a:avLst/>
          </a:prstGeom>
        </p:spPr>
        <p:txBody>
          <a:bodyPr wrap="square">
            <a:spAutoFit/>
          </a:bodyPr>
          <a:lstStyle/>
          <a:p>
            <a:pPr marL="342900" indent="-342900">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The NA territory total sale for 2004 was 34% higher than 2003. And the 2004 quantity number is 39% higher than 2003.</a:t>
            </a:r>
          </a:p>
          <a:p>
            <a:pPr marL="342900" indent="-342900">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all product lines have grown, except for classic cars and trains. For classic cars it is feasible to reduce the unit price in exchange for more sales and thus increase market share. For train, it is necessary to pay attention to marketing strategies in the next year.</a:t>
            </a:r>
          </a:p>
          <a:p>
            <a:pPr marL="342900" indent="-342900" algn="just">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Discount is the key variable for maximum revenue.</a:t>
            </a:r>
          </a:p>
          <a:p>
            <a:pPr marL="342900" indent="-342900">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In NA territory Ships has best growth potential.</a:t>
            </a:r>
          </a:p>
          <a:p>
            <a:pPr indent="533400" algn="just">
              <a:lnSpc>
                <a:spcPct val="130000"/>
              </a:lnSpc>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 </a:t>
            </a:r>
          </a:p>
        </p:txBody>
      </p:sp>
      <p:sp>
        <p:nvSpPr>
          <p:cNvPr id="7" name="Shape 2702"/>
          <p:cNvSpPr/>
          <p:nvPr/>
        </p:nvSpPr>
        <p:spPr>
          <a:xfrm>
            <a:off x="9639986"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8" name="Shape 2703"/>
          <p:cNvSpPr/>
          <p:nvPr/>
        </p:nvSpPr>
        <p:spPr>
          <a:xfrm>
            <a:off x="11161803"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9" name="Shape 2708"/>
          <p:cNvSpPr/>
          <p:nvPr/>
        </p:nvSpPr>
        <p:spPr>
          <a:xfrm>
            <a:off x="12683620"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1" name="矩形 10"/>
          <p:cNvSpPr/>
          <p:nvPr/>
        </p:nvSpPr>
        <p:spPr>
          <a:xfrm>
            <a:off x="6549818" y="11375976"/>
            <a:ext cx="9760364" cy="507831"/>
          </a:xfrm>
          <a:prstGeom prst="rect">
            <a:avLst/>
          </a:prstGeom>
        </p:spPr>
        <p:txBody>
          <a:bodyPr wrap="none">
            <a:spAutoFit/>
          </a:bodyPr>
          <a:lstStyle/>
          <a:p>
            <a:pPr algn="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8EF03099-4A93-46ED-A38F-CB968FEC0410}"/>
              </a:ext>
            </a:extLst>
          </p:cNvPr>
          <p:cNvSpPr txBox="1"/>
          <p:nvPr/>
        </p:nvSpPr>
        <p:spPr>
          <a:xfrm>
            <a:off x="1427014" y="2348729"/>
            <a:ext cx="5547527" cy="646331"/>
          </a:xfrm>
          <a:prstGeom prst="rect">
            <a:avLst/>
          </a:prstGeom>
          <a:noFill/>
        </p:spPr>
        <p:txBody>
          <a:bodyPr wrap="square" rtlCol="0">
            <a:spAutoFit/>
          </a:bodyPr>
          <a:lstStyle/>
          <a:p>
            <a:r>
              <a:rPr lang="en-US" altLang="zh-CN" sz="3600" dirty="0">
                <a:solidFill>
                  <a:schemeClr val="bg1">
                    <a:lumMod val="85000"/>
                  </a:schemeClr>
                </a:solidFill>
                <a:latin typeface="微软雅黑" panose="020B0503020204020204" pitchFamily="34" charset="-122"/>
                <a:ea typeface="微软雅黑" panose="020B0503020204020204" pitchFamily="34" charset="-122"/>
              </a:rPr>
              <a:t>SUMMARY</a:t>
            </a:r>
            <a:endParaRPr lang="zh-CN" altLang="en-US" sz="3600" dirty="0">
              <a:solidFill>
                <a:schemeClr val="bg1">
                  <a:lumMod val="8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4140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rPr>
              <a:t>TERRITORY-APAC</a:t>
            </a:r>
            <a:endParaRPr lang="en-US" sz="4400" b="1" dirty="0">
              <a:solidFill>
                <a:srgbClr val="00A8A7"/>
              </a:solidFill>
              <a:latin typeface="+mj-ea"/>
            </a:endParaRPr>
          </a:p>
        </p:txBody>
      </p:sp>
      <p:sp>
        <p:nvSpPr>
          <p:cNvPr id="10" name="Rectangle 14"/>
          <p:cNvSpPr/>
          <p:nvPr/>
        </p:nvSpPr>
        <p:spPr>
          <a:xfrm>
            <a:off x="1551073" y="1563128"/>
            <a:ext cx="9878927" cy="581057"/>
          </a:xfrm>
          <a:prstGeom prst="rect">
            <a:avLst/>
          </a:prstGeom>
        </p:spPr>
        <p:txBody>
          <a:bodyPr wrap="square">
            <a:spAutoFit/>
          </a:bodyPr>
          <a:lstStyle/>
          <a:p>
            <a:pPr defTabSz="1765901">
              <a:lnSpc>
                <a:spcPct val="150000"/>
              </a:lnSpc>
            </a:pPr>
            <a:r>
              <a:rPr lang="en-US" altLang="zh-CN" sz="2400" b="1" dirty="0">
                <a:solidFill>
                  <a:prstClr val="black">
                    <a:lumMod val="65000"/>
                    <a:lumOff val="35000"/>
                  </a:prstClr>
                </a:solidFill>
                <a:latin typeface="+mj-ea"/>
                <a:ea typeface="+mj-ea"/>
                <a:cs typeface="Open Sans Light" panose="020B0306030504020204" pitchFamily="34" charset="0"/>
              </a:rPr>
              <a:t>Overview</a:t>
            </a:r>
          </a:p>
        </p:txBody>
      </p:sp>
      <p:sp>
        <p:nvSpPr>
          <p:cNvPr id="11" name="矩形 10"/>
          <p:cNvSpPr/>
          <p:nvPr/>
        </p:nvSpPr>
        <p:spPr>
          <a:xfrm>
            <a:off x="11849101" y="4122883"/>
            <a:ext cx="10078508" cy="2704715"/>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The APAC territory total sale for 2004 was 16% lower than 2003. And the 2004 quantity number is 14% lower than 2003.</a:t>
            </a:r>
          </a:p>
          <a:p>
            <a:pPr marL="342900" indent="-342900">
              <a:lnSpc>
                <a:spcPct val="130000"/>
              </a:lnSpc>
              <a:buFont typeface="Arial" panose="020B0604020202020204" pitchFamily="34" charset="0"/>
              <a:buChar char="•"/>
            </a:pPr>
            <a:r>
              <a:rPr lang="en-CA" sz="2400" dirty="0">
                <a:solidFill>
                  <a:srgbClr val="959595"/>
                </a:solidFill>
                <a:latin typeface="微软雅黑" panose="020B0503020204020204" pitchFamily="34" charset="-122"/>
                <a:ea typeface="微软雅黑" panose="020B0503020204020204" pitchFamily="34" charset="-122"/>
              </a:rPr>
              <a:t>Main Client : Australian collector co</a:t>
            </a:r>
          </a:p>
          <a:p>
            <a:pPr marL="342900" indent="-342900">
              <a:lnSpc>
                <a:spcPct val="130000"/>
              </a:lnSpc>
              <a:buFont typeface="Arial" panose="020B0604020202020204" pitchFamily="34" charset="0"/>
              <a:buChar char="•"/>
            </a:pPr>
            <a:r>
              <a:rPr lang="en-CA" sz="2400" dirty="0">
                <a:solidFill>
                  <a:srgbClr val="959595"/>
                </a:solidFill>
                <a:latin typeface="微软雅黑" panose="020B0503020204020204" pitchFamily="34" charset="-122"/>
                <a:ea typeface="微软雅黑" panose="020B0503020204020204" pitchFamily="34" charset="-122"/>
              </a:rPr>
              <a:t>Main City: Singapore</a:t>
            </a: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a:lnSpc>
                <a:spcPct val="130000"/>
              </a:lnSpc>
            </a:pPr>
            <a:endParaRPr lang="en-US" altLang="zh-CN" sz="2400" dirty="0">
              <a:solidFill>
                <a:srgbClr val="959595"/>
              </a:solidFill>
              <a:latin typeface="微软雅黑" panose="020B0503020204020204" pitchFamily="34" charset="-122"/>
              <a:ea typeface="微软雅黑" panose="020B0503020204020204" pitchFamily="34" charset="-122"/>
            </a:endParaRPr>
          </a:p>
        </p:txBody>
      </p:sp>
      <p:graphicFrame>
        <p:nvGraphicFramePr>
          <p:cNvPr id="15" name="图表 14"/>
          <p:cNvGraphicFramePr/>
          <p:nvPr>
            <p:extLst>
              <p:ext uri="{D42A27DB-BD31-4B8C-83A1-F6EECF244321}">
                <p14:modId xmlns:p14="http://schemas.microsoft.com/office/powerpoint/2010/main" val="173300267"/>
              </p:ext>
            </p:extLst>
          </p:nvPr>
        </p:nvGraphicFramePr>
        <p:xfrm>
          <a:off x="12174117" y="6720840"/>
          <a:ext cx="9217867" cy="4358640"/>
        </p:xfrm>
        <a:graphic>
          <a:graphicData uri="http://schemas.openxmlformats.org/drawingml/2006/chart">
            <c:chart xmlns:c="http://schemas.openxmlformats.org/drawingml/2006/chart" xmlns:r="http://schemas.openxmlformats.org/officeDocument/2006/relationships" r:id="rId3"/>
          </a:graphicData>
        </a:graphic>
      </p:graphicFrame>
      <p:sp>
        <p:nvSpPr>
          <p:cNvPr id="8" name="Shape 2413"/>
          <p:cNvSpPr/>
          <p:nvPr/>
        </p:nvSpPr>
        <p:spPr>
          <a:xfrm>
            <a:off x="11849101" y="2974776"/>
            <a:ext cx="650033" cy="63521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2" name="Shape 2430"/>
          <p:cNvSpPr/>
          <p:nvPr/>
        </p:nvSpPr>
        <p:spPr>
          <a:xfrm>
            <a:off x="14430936" y="2992682"/>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3" name="Shape 2465"/>
          <p:cNvSpPr/>
          <p:nvPr/>
        </p:nvSpPr>
        <p:spPr>
          <a:xfrm>
            <a:off x="13140018" y="2974776"/>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graphicFrame>
        <p:nvGraphicFramePr>
          <p:cNvPr id="5" name="图表 4">
            <a:extLst>
              <a:ext uri="{FF2B5EF4-FFF2-40B4-BE49-F238E27FC236}">
                <a16:creationId xmlns:a16="http://schemas.microsoft.com/office/drawing/2014/main" id="{65258240-9D2A-4695-A7FE-D745A7DFD400}"/>
              </a:ext>
            </a:extLst>
          </p:cNvPr>
          <p:cNvGraphicFramePr/>
          <p:nvPr>
            <p:extLst>
              <p:ext uri="{D42A27DB-BD31-4B8C-83A1-F6EECF244321}">
                <p14:modId xmlns:p14="http://schemas.microsoft.com/office/powerpoint/2010/main" val="2285869207"/>
              </p:ext>
            </p:extLst>
          </p:nvPr>
        </p:nvGraphicFramePr>
        <p:xfrm>
          <a:off x="2881705" y="3292384"/>
          <a:ext cx="5547360" cy="76555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52781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
                                        <p:tgtEl>
                                          <p:spTgt spid="11"/>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 calcmode="lin" valueType="num">
                                      <p:cBhvr>
                                        <p:cTn id="12" dur="500" fill="hold"/>
                                        <p:tgtEl>
                                          <p:spTgt spid="8"/>
                                        </p:tgtEl>
                                        <p:attrNameLst>
                                          <p:attrName>style.rotation</p:attrName>
                                        </p:attrNameLst>
                                      </p:cBhvr>
                                      <p:tavLst>
                                        <p:tav tm="0">
                                          <p:val>
                                            <p:fltVal val="360"/>
                                          </p:val>
                                        </p:tav>
                                        <p:tav tm="100000">
                                          <p:val>
                                            <p:fltVal val="0"/>
                                          </p:val>
                                        </p:tav>
                                      </p:tavLst>
                                    </p:anim>
                                    <p:animEffect transition="in" filter="fade">
                                      <p:cBhvr>
                                        <p:cTn id="13" dur="500"/>
                                        <p:tgtEl>
                                          <p:spTgt spid="8"/>
                                        </p:tgtEl>
                                      </p:cBhvr>
                                    </p:animEffect>
                                  </p:childTnLst>
                                </p:cTn>
                              </p:par>
                              <p:par>
                                <p:cTn id="14" presetID="49" presetClass="entr" presetSubtype="0" decel="10000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par>
                                <p:cTn id="20" presetID="49" presetClass="entr" presetSubtype="0" decel="10000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 calcmode="lin" valueType="num">
                                      <p:cBhvr>
                                        <p:cTn id="24" dur="500" fill="hold"/>
                                        <p:tgtEl>
                                          <p:spTgt spid="12"/>
                                        </p:tgtEl>
                                        <p:attrNameLst>
                                          <p:attrName>style.rotation</p:attrName>
                                        </p:attrNameLst>
                                      </p:cBhvr>
                                      <p:tavLst>
                                        <p:tav tm="0">
                                          <p:val>
                                            <p:fltVal val="360"/>
                                          </p:val>
                                        </p:tav>
                                        <p:tav tm="100000">
                                          <p:val>
                                            <p:fltVal val="0"/>
                                          </p:val>
                                        </p:tav>
                                      </p:tavLst>
                                    </p:anim>
                                    <p:animEffect transition="in" filter="fade">
                                      <p:cBhvr>
                                        <p:cTn id="25" dur="500"/>
                                        <p:tgtEl>
                                          <p:spTgt spid="12"/>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wipe(down)">
                                      <p:cBhvr>
                                        <p:cTn id="28" dur="500"/>
                                        <p:tgtEl>
                                          <p:spTgt spid="15">
                                            <p:graphicEl>
                                              <a:chart seriesIdx="-3" categoryIdx="-3" bldStep="gridLegend"/>
                                            </p:graphicEl>
                                          </p:spTgt>
                                        </p:tgtEl>
                                      </p:cBhvr>
                                    </p:animEffec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wipe(down)">
                                      <p:cBhvr>
                                        <p:cTn id="32" dur="500"/>
                                        <p:tgtEl>
                                          <p:spTgt spid="15">
                                            <p:graphicEl>
                                              <a:chart seriesIdx="-4" categoryIdx="0" bldStep="category"/>
                                            </p:graphicEl>
                                          </p:spTgt>
                                        </p:tgtEl>
                                      </p:cBhvr>
                                    </p:animEffect>
                                  </p:childTnLst>
                                </p:cTn>
                              </p:par>
                            </p:childTnLst>
                          </p:cTn>
                        </p:par>
                        <p:par>
                          <p:cTn id="33" fill="hold">
                            <p:stCondLst>
                              <p:cond delay="1500"/>
                            </p:stCondLst>
                            <p:childTnLst>
                              <p:par>
                                <p:cTn id="34" presetID="22" presetClass="entr" presetSubtype="4" fill="hold" grpId="0" nodeType="afterEffect">
                                  <p:stCondLst>
                                    <p:cond delay="0"/>
                                  </p:stCondLst>
                                  <p:childTnLst>
                                    <p:set>
                                      <p:cBhvr>
                                        <p:cTn id="35"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wipe(down)">
                                      <p:cBhvr>
                                        <p:cTn id="36" dur="500"/>
                                        <p:tgtEl>
                                          <p:spTgt spid="15">
                                            <p:graphicEl>
                                              <a:chart seriesIdx="-4" categoryIdx="1" bldStep="category"/>
                                            </p:graphicEl>
                                          </p:spTgt>
                                        </p:tgtEl>
                                      </p:cBhvr>
                                    </p:animEffect>
                                  </p:childTnLst>
                                </p:cTn>
                              </p:par>
                            </p:childTnLst>
                          </p:cTn>
                        </p:par>
                        <p:par>
                          <p:cTn id="37" fill="hold">
                            <p:stCondLst>
                              <p:cond delay="2000"/>
                            </p:stCondLst>
                            <p:childTnLst>
                              <p:par>
                                <p:cTn id="38" presetID="22" presetClass="entr" presetSubtype="4" fill="hold" grpId="0" nodeType="afterEffect">
                                  <p:stCondLst>
                                    <p:cond delay="0"/>
                                  </p:stCondLst>
                                  <p:childTnLst>
                                    <p:set>
                                      <p:cBhvr>
                                        <p:cTn id="39"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wipe(down)">
                                      <p:cBhvr>
                                        <p:cTn id="40" dur="500"/>
                                        <p:tgtEl>
                                          <p:spTgt spid="15">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Graphic spid="15" grpId="0" uiExpand="1">
        <p:bldSub>
          <a:bldChart bld="category"/>
        </p:bldSub>
      </p:bldGraphic>
      <p:bldP spid="8"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A_图片 2"/>
          <p:cNvPicPr>
            <a:picLocks noChangeAspect="1" noChangeArrowheads="1"/>
          </p:cNvPicPr>
          <p:nvPr>
            <p:custDataLst>
              <p:tags r:id="rId1"/>
            </p:custDataLst>
          </p:nvPr>
        </p:nvPicPr>
        <p:blipFill rotWithShape="1">
          <a:blip r:embed="rId9">
            <a:extLst>
              <a:ext uri="{28A0092B-C50C-407E-A947-70E740481C1C}">
                <a14:useLocalDpi xmlns:a14="http://schemas.microsoft.com/office/drawing/2010/main" val="0"/>
              </a:ext>
            </a:extLst>
          </a:blip>
          <a:srcRect l="2339" r="2339"/>
          <a:stretch/>
        </p:blipFill>
        <p:spPr bwMode="auto">
          <a:xfrm>
            <a:off x="14155611" y="2377576"/>
            <a:ext cx="12045139" cy="7223760"/>
          </a:xfrm>
          <a:prstGeom prst="rect">
            <a:avLst/>
          </a:prstGeom>
          <a:noFill/>
          <a:extLst>
            <a:ext uri="{909E8E84-426E-40DD-AFC4-6F175D3DCCD1}">
              <a14:hiddenFill xmlns:a14="http://schemas.microsoft.com/office/drawing/2010/main">
                <a:solidFill>
                  <a:srgbClr val="FFFFFF"/>
                </a:solidFill>
              </a14:hiddenFill>
            </a:ext>
          </a:extLst>
        </p:spPr>
      </p:pic>
      <p:pic>
        <p:nvPicPr>
          <p:cNvPr id="7" name="PA_图片 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a:xfrm>
            <a:off x="11714480" y="1780457"/>
            <a:ext cx="16497096" cy="9341214"/>
          </a:xfrm>
          <a:custGeom>
            <a:avLst/>
            <a:gdLst>
              <a:gd name="connsiteX0" fmla="*/ 982580 w 6010509"/>
              <a:gd name="connsiteY0" fmla="*/ 225533 h 3403353"/>
              <a:gd name="connsiteX1" fmla="*/ 982580 w 6010509"/>
              <a:gd name="connsiteY1" fmla="*/ 2839341 h 3403353"/>
              <a:gd name="connsiteX2" fmla="*/ 5066488 w 6010509"/>
              <a:gd name="connsiteY2" fmla="*/ 2839341 h 3403353"/>
              <a:gd name="connsiteX3" fmla="*/ 5066488 w 6010509"/>
              <a:gd name="connsiteY3" fmla="*/ 225533 h 3403353"/>
              <a:gd name="connsiteX4" fmla="*/ 0 w 6010509"/>
              <a:gd name="connsiteY4" fmla="*/ 0 h 3403353"/>
              <a:gd name="connsiteX5" fmla="*/ 6010509 w 6010509"/>
              <a:gd name="connsiteY5" fmla="*/ 0 h 3403353"/>
              <a:gd name="connsiteX6" fmla="*/ 6010509 w 6010509"/>
              <a:gd name="connsiteY6" fmla="*/ 3403353 h 3403353"/>
              <a:gd name="connsiteX7" fmla="*/ 0 w 6010509"/>
              <a:gd name="connsiteY7" fmla="*/ 3403353 h 340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0509" h="3403353">
                <a:moveTo>
                  <a:pt x="982580" y="225533"/>
                </a:moveTo>
                <a:lnTo>
                  <a:pt x="982580" y="2839341"/>
                </a:lnTo>
                <a:lnTo>
                  <a:pt x="5066488" y="2839341"/>
                </a:lnTo>
                <a:lnTo>
                  <a:pt x="5066488" y="225533"/>
                </a:lnTo>
                <a:close/>
                <a:moveTo>
                  <a:pt x="0" y="0"/>
                </a:moveTo>
                <a:lnTo>
                  <a:pt x="6010509" y="0"/>
                </a:lnTo>
                <a:lnTo>
                  <a:pt x="6010509" y="3403353"/>
                </a:lnTo>
                <a:lnTo>
                  <a:pt x="0" y="3403353"/>
                </a:lnTo>
                <a:close/>
              </a:path>
            </a:pathLst>
          </a:custGeom>
        </p:spPr>
      </p:pic>
      <p:sp>
        <p:nvSpPr>
          <p:cNvPr id="20" name="PA_文本框 13">
            <a:extLst>
              <a:ext uri="{FF2B5EF4-FFF2-40B4-BE49-F238E27FC236}">
                <a16:creationId xmlns:a16="http://schemas.microsoft.com/office/drawing/2014/main" id="{ABC030FA-1A14-4B41-8F83-6E02CEF91F1C}"/>
              </a:ext>
            </a:extLst>
          </p:cNvPr>
          <p:cNvSpPr txBox="1"/>
          <p:nvPr>
            <p:custDataLst>
              <p:tags r:id="rId3"/>
            </p:custDataLst>
          </p:nvPr>
        </p:nvSpPr>
        <p:spPr>
          <a:xfrm>
            <a:off x="1176962" y="365341"/>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ea typeface="+mj-ea"/>
              </a:rPr>
              <a:t>TERRITORY-APAC</a:t>
            </a:r>
            <a:endParaRPr lang="en-US" sz="4400" b="1" dirty="0">
              <a:solidFill>
                <a:srgbClr val="00A8A7"/>
              </a:solidFill>
              <a:latin typeface="+mj-ea"/>
              <a:ea typeface="+mj-ea"/>
            </a:endParaRPr>
          </a:p>
        </p:txBody>
      </p:sp>
      <p:sp>
        <p:nvSpPr>
          <p:cNvPr id="21" name="PA_矩形 14">
            <a:extLst>
              <a:ext uri="{FF2B5EF4-FFF2-40B4-BE49-F238E27FC236}">
                <a16:creationId xmlns:a16="http://schemas.microsoft.com/office/drawing/2014/main" id="{3BB3B7E9-20A1-46C5-A289-32791D74125B}"/>
              </a:ext>
            </a:extLst>
          </p:cNvPr>
          <p:cNvSpPr/>
          <p:nvPr>
            <p:custDataLst>
              <p:tags r:id="rId4"/>
            </p:custDataLst>
          </p:nvPr>
        </p:nvSpPr>
        <p:spPr>
          <a:xfrm>
            <a:off x="1276753" y="1480087"/>
            <a:ext cx="9878927" cy="581057"/>
          </a:xfrm>
          <a:prstGeom prst="rect">
            <a:avLst/>
          </a:prstGeom>
        </p:spPr>
        <p:txBody>
          <a:bodyPr wrap="square">
            <a:spAutoFit/>
          </a:bodyPr>
          <a:lstStyle/>
          <a:p>
            <a:pPr defTabSz="1765901">
              <a:lnSpc>
                <a:spcPct val="150000"/>
              </a:lnSpc>
            </a:pPr>
            <a:r>
              <a:rPr lang="en-US" altLang="zh-CN" sz="2400" b="1" dirty="0">
                <a:solidFill>
                  <a:prstClr val="black">
                    <a:lumMod val="65000"/>
                    <a:lumOff val="35000"/>
                  </a:prstClr>
                </a:solidFill>
                <a:latin typeface="+mj-ea"/>
                <a:ea typeface="+mj-ea"/>
                <a:cs typeface="Open Sans Light" panose="020B0306030504020204" pitchFamily="34" charset="0"/>
              </a:rPr>
              <a:t>Product Analysis</a:t>
            </a:r>
            <a:r>
              <a:rPr lang="en-US" altLang="zh-CN" dirty="0">
                <a:solidFill>
                  <a:prstClr val="black">
                    <a:lumMod val="65000"/>
                    <a:lumOff val="35000"/>
                  </a:prstClr>
                </a:solidFill>
                <a:latin typeface="+mj-ea"/>
                <a:ea typeface="+mj-ea"/>
                <a:cs typeface="Open Sans Light" panose="020B0306030504020204" pitchFamily="34" charset="0"/>
              </a:rPr>
              <a:t> </a:t>
            </a:r>
          </a:p>
        </p:txBody>
      </p:sp>
      <p:sp>
        <p:nvSpPr>
          <p:cNvPr id="22" name="PA_矩形 21">
            <a:extLst>
              <a:ext uri="{FF2B5EF4-FFF2-40B4-BE49-F238E27FC236}">
                <a16:creationId xmlns:a16="http://schemas.microsoft.com/office/drawing/2014/main" id="{22A15031-82BC-44B3-804F-0B927E835D5F}"/>
              </a:ext>
            </a:extLst>
          </p:cNvPr>
          <p:cNvSpPr/>
          <p:nvPr>
            <p:custDataLst>
              <p:tags r:id="rId5"/>
            </p:custDataLst>
          </p:nvPr>
        </p:nvSpPr>
        <p:spPr>
          <a:xfrm>
            <a:off x="1445648" y="7518575"/>
            <a:ext cx="11594808" cy="3323987"/>
          </a:xfrm>
          <a:prstGeom prst="rect">
            <a:avLst/>
          </a:prstGeom>
        </p:spPr>
        <p:txBody>
          <a:bodyPr wrap="square">
            <a:spAutoFit/>
          </a:bodyPr>
          <a:lstStyle/>
          <a:p>
            <a:r>
              <a:rPr lang="en-US" sz="2400" dirty="0">
                <a:solidFill>
                  <a:srgbClr val="959595"/>
                </a:solidFill>
                <a:latin typeface="微软雅黑" panose="020B0503020204020204" pitchFamily="34" charset="-122"/>
                <a:ea typeface="微软雅黑" panose="020B0503020204020204" pitchFamily="34" charset="-122"/>
              </a:rPr>
              <a:t>			   APAC territory 2003- 2004 Product sales data</a:t>
            </a:r>
            <a:endParaRPr lang="en-CA"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Overall, all product lines decrease, except for Planes and Trucks and Buses. Among them, what needs to be taken seriously is that the sales of the train in 2004 is 0, and the sales of the ship and Vintage car also fall sharply. It is necessary to pay attention to marketing strategies in the next year, such as discount to enhance market competitiveness. </a:t>
            </a:r>
          </a:p>
          <a:p>
            <a:endParaRPr lang="en-US" sz="2400" dirty="0">
              <a:solidFill>
                <a:srgbClr val="959595"/>
              </a:solidFill>
              <a:latin typeface="微软雅黑" panose="020B0503020204020204" pitchFamily="34" charset="-122"/>
              <a:ea typeface="微软雅黑" panose="020B0503020204020204" pitchFamily="34" charset="-122"/>
            </a:endParaRPr>
          </a:p>
          <a:p>
            <a:endParaRPr lang="en-US" dirty="0"/>
          </a:p>
        </p:txBody>
      </p:sp>
      <p:cxnSp>
        <p:nvCxnSpPr>
          <p:cNvPr id="23" name="PA_直接连接符 22">
            <a:extLst>
              <a:ext uri="{FF2B5EF4-FFF2-40B4-BE49-F238E27FC236}">
                <a16:creationId xmlns:a16="http://schemas.microsoft.com/office/drawing/2014/main" id="{77BE3AA5-95F5-4DAB-89BC-346424E69BBE}"/>
              </a:ext>
            </a:extLst>
          </p:cNvPr>
          <p:cNvCxnSpPr/>
          <p:nvPr>
            <p:custDataLst>
              <p:tags r:id="rId6"/>
            </p:custDataLst>
          </p:nvPr>
        </p:nvCxnSpPr>
        <p:spPr>
          <a:xfrm>
            <a:off x="16252332" y="1565418"/>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pic>
        <p:nvPicPr>
          <p:cNvPr id="3" name="图片 2">
            <a:extLst>
              <a:ext uri="{FF2B5EF4-FFF2-40B4-BE49-F238E27FC236}">
                <a16:creationId xmlns:a16="http://schemas.microsoft.com/office/drawing/2014/main" id="{9E23C1A5-CE73-4221-85E6-7BD1547BD49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473026" y="500679"/>
            <a:ext cx="1102359" cy="1027198"/>
          </a:xfrm>
          <a:prstGeom prst="rect">
            <a:avLst/>
          </a:prstGeom>
        </p:spPr>
      </p:pic>
      <p:pic>
        <p:nvPicPr>
          <p:cNvPr id="10" name="图片 9">
            <a:extLst>
              <a:ext uri="{FF2B5EF4-FFF2-40B4-BE49-F238E27FC236}">
                <a16:creationId xmlns:a16="http://schemas.microsoft.com/office/drawing/2014/main" id="{065F559E-D181-425C-8D53-0BDA5F67F00E}"/>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14366431" y="2377575"/>
            <a:ext cx="11559498" cy="7223760"/>
          </a:xfrm>
          <a:prstGeom prst="rect">
            <a:avLst/>
          </a:prstGeom>
          <a:noFill/>
          <a:ln>
            <a:noFill/>
          </a:ln>
        </p:spPr>
      </p:pic>
      <p:pic>
        <p:nvPicPr>
          <p:cNvPr id="12" name="图片 11">
            <a:extLst>
              <a:ext uri="{FF2B5EF4-FFF2-40B4-BE49-F238E27FC236}">
                <a16:creationId xmlns:a16="http://schemas.microsoft.com/office/drawing/2014/main" id="{0428C2D8-DBB0-4C3A-9A86-EF0FC2E6843B}"/>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1706880" y="2377575"/>
            <a:ext cx="10218420" cy="4888037"/>
          </a:xfrm>
          <a:prstGeom prst="rect">
            <a:avLst/>
          </a:prstGeom>
          <a:noFill/>
          <a:ln>
            <a:noFill/>
          </a:ln>
        </p:spPr>
      </p:pic>
    </p:spTree>
    <p:extLst>
      <p:ext uri="{BB962C8B-B14F-4D97-AF65-F5344CB8AC3E}">
        <p14:creationId xmlns:p14="http://schemas.microsoft.com/office/powerpoint/2010/main" val="39838562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1000"/>
                                  </p:stCondLst>
                                  <p:childTnLst>
                                    <p:set>
                                      <p:cBhvr>
                                        <p:cTn id="6" dur="1" fill="hold">
                                          <p:stCondLst>
                                            <p:cond delay="0"/>
                                          </p:stCondLst>
                                        </p:cTn>
                                        <p:tgtEl>
                                          <p:spTgt spid="2050"/>
                                        </p:tgtEl>
                                        <p:attrNameLst>
                                          <p:attrName>style.visibility</p:attrName>
                                        </p:attrNameLst>
                                      </p:cBhvr>
                                      <p:to>
                                        <p:strVal val="visible"/>
                                      </p:to>
                                    </p:set>
                                    <p:animEffect transition="in" filter="barn(outVertical)">
                                      <p:cBhvr>
                                        <p:cTn id="7" dur="500"/>
                                        <p:tgtEl>
                                          <p:spTgt spid="2050"/>
                                        </p:tgtEl>
                                      </p:cBhvr>
                                    </p:animEffect>
                                  </p:childTnLst>
                                </p:cTn>
                              </p:par>
                              <p:par>
                                <p:cTn id="8" presetID="16" presetClass="entr" presetSubtype="37" fill="hold" nodeType="withEffect">
                                  <p:stCondLst>
                                    <p:cond delay="125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20"/>
                                        </p:tgtEl>
                                        <p:attrNameLst>
                                          <p:attrName>style.visibility</p:attrName>
                                        </p:attrNameLst>
                                      </p:cBhvr>
                                      <p:to>
                                        <p:strVal val="visible"/>
                                      </p:to>
                                    </p:set>
                                    <p:animEffect transition="in" filter="barn(outVertical)">
                                      <p:cBhvr>
                                        <p:cTn id="13" dur="500"/>
                                        <p:tgtEl>
                                          <p:spTgt spid="20"/>
                                        </p:tgtEl>
                                      </p:cBhvr>
                                    </p:animEffect>
                                  </p:childTnLst>
                                </p:cTn>
                              </p:par>
                              <p:par>
                                <p:cTn id="14" presetID="16" presetClass="entr" presetSubtype="37" fill="hold" grpId="0" nodeType="withEffect">
                                  <p:stCondLst>
                                    <p:cond delay="1750"/>
                                  </p:stCondLst>
                                  <p:childTnLst>
                                    <p:set>
                                      <p:cBhvr>
                                        <p:cTn id="15" dur="1" fill="hold">
                                          <p:stCondLst>
                                            <p:cond delay="0"/>
                                          </p:stCondLst>
                                        </p:cTn>
                                        <p:tgtEl>
                                          <p:spTgt spid="21"/>
                                        </p:tgtEl>
                                        <p:attrNameLst>
                                          <p:attrName>style.visibility</p:attrName>
                                        </p:attrNameLst>
                                      </p:cBhvr>
                                      <p:to>
                                        <p:strVal val="visible"/>
                                      </p:to>
                                    </p:set>
                                    <p:animEffect transition="in" filter="barn(outVertical)">
                                      <p:cBhvr>
                                        <p:cTn id="16" dur="500"/>
                                        <p:tgtEl>
                                          <p:spTgt spid="21"/>
                                        </p:tgtEl>
                                      </p:cBhvr>
                                    </p:animEffect>
                                  </p:childTnLst>
                                </p:cTn>
                              </p:par>
                              <p:par>
                                <p:cTn id="17" presetID="16" presetClass="entr" presetSubtype="37" fill="hold" grpId="0" nodeType="withEffect">
                                  <p:stCondLst>
                                    <p:cond delay="2000"/>
                                  </p:stCondLst>
                                  <p:childTnLst>
                                    <p:set>
                                      <p:cBhvr>
                                        <p:cTn id="18" dur="1" fill="hold">
                                          <p:stCondLst>
                                            <p:cond delay="0"/>
                                          </p:stCondLst>
                                        </p:cTn>
                                        <p:tgtEl>
                                          <p:spTgt spid="22"/>
                                        </p:tgtEl>
                                        <p:attrNameLst>
                                          <p:attrName>style.visibility</p:attrName>
                                        </p:attrNameLst>
                                      </p:cBhvr>
                                      <p:to>
                                        <p:strVal val="visible"/>
                                      </p:to>
                                    </p:set>
                                    <p:animEffect transition="in" filter="barn(outVertical)">
                                      <p:cBhvr>
                                        <p:cTn id="19" dur="500"/>
                                        <p:tgtEl>
                                          <p:spTgt spid="22"/>
                                        </p:tgtEl>
                                      </p:cBhvr>
                                    </p:animEffect>
                                  </p:childTnLst>
                                </p:cTn>
                              </p:par>
                              <p:par>
                                <p:cTn id="20" presetID="16" presetClass="entr" presetSubtype="37" fill="hold" nodeType="withEffect">
                                  <p:stCondLst>
                                    <p:cond delay="2250"/>
                                  </p:stCondLst>
                                  <p:childTnLst>
                                    <p:set>
                                      <p:cBhvr>
                                        <p:cTn id="21" dur="1" fill="hold">
                                          <p:stCondLst>
                                            <p:cond delay="0"/>
                                          </p:stCondLst>
                                        </p:cTn>
                                        <p:tgtEl>
                                          <p:spTgt spid="23"/>
                                        </p:tgtEl>
                                        <p:attrNameLst>
                                          <p:attrName>style.visibility</p:attrName>
                                        </p:attrNameLst>
                                      </p:cBhvr>
                                      <p:to>
                                        <p:strVal val="visible"/>
                                      </p:to>
                                    </p:set>
                                    <p:animEffect transition="in" filter="barn(outVertic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7665" r="48746"/>
          <a:stretch/>
        </p:blipFill>
        <p:spPr>
          <a:xfrm>
            <a:off x="-1361" y="0"/>
            <a:ext cx="6548063" cy="12801600"/>
          </a:xfrm>
          <a:prstGeom prst="rect">
            <a:avLst/>
          </a:prstGeom>
        </p:spPr>
      </p:pic>
      <p:sp>
        <p:nvSpPr>
          <p:cNvPr id="4" name="矩形 3"/>
          <p:cNvSpPr/>
          <p:nvPr/>
        </p:nvSpPr>
        <p:spPr>
          <a:xfrm>
            <a:off x="10574802" y="3140662"/>
            <a:ext cx="11583458" cy="4366708"/>
          </a:xfrm>
          <a:prstGeom prst="rect">
            <a:avLst/>
          </a:prstGeom>
        </p:spPr>
        <p:txBody>
          <a:bodyPr wrap="square">
            <a:spAutoFit/>
          </a:bodyPr>
          <a:lstStyle/>
          <a:p>
            <a:pPr>
              <a:lnSpc>
                <a:spcPct val="130000"/>
              </a:lnSpc>
            </a:pPr>
            <a:r>
              <a:rPr lang="en-US" sz="2400" dirty="0">
                <a:solidFill>
                  <a:srgbClr val="959595"/>
                </a:solidFill>
                <a:latin typeface="微软雅黑" panose="020B0503020204020204" pitchFamily="34" charset="-122"/>
                <a:ea typeface="微软雅黑" panose="020B0503020204020204" pitchFamily="34" charset="-122"/>
              </a:rPr>
              <a:t>Look at the trend of Sales vs Discount in APAC territory from 2003 to 2004. The trend between discount and sales become very sharp, so it is clearly that discount is extremely important in this area. The sales peak corresponds to discount valley in 2003 April, September and November and in 2004 February, July and November. The discount valley corresponds to the sales valley in 2003 May and July and in 2004 August and December.</a:t>
            </a:r>
          </a:p>
          <a:p>
            <a:pPr>
              <a:lnSpc>
                <a:spcPct val="130000"/>
              </a:lnSpc>
            </a:pPr>
            <a:endParaRPr lang="en-US" sz="2400" dirty="0">
              <a:solidFill>
                <a:srgbClr val="959595"/>
              </a:solidFill>
              <a:latin typeface="微软雅黑" panose="020B0503020204020204" pitchFamily="34" charset="-122"/>
              <a:ea typeface="微软雅黑" panose="020B0503020204020204" pitchFamily="34" charset="-122"/>
            </a:endParaRPr>
          </a:p>
          <a:p>
            <a:pPr>
              <a:lnSpc>
                <a:spcPct val="130000"/>
              </a:lnSpc>
            </a:pPr>
            <a:endParaRPr lang="en-US" sz="2400" dirty="0">
              <a:solidFill>
                <a:srgbClr val="959595"/>
              </a:solidFill>
              <a:latin typeface="微软雅黑" panose="020B0503020204020204" pitchFamily="34" charset="-122"/>
              <a:ea typeface="微软雅黑" panose="020B0503020204020204" pitchFamily="34" charset="-122"/>
            </a:endParaRPr>
          </a:p>
          <a:p>
            <a:pPr algn="r">
              <a:lnSpc>
                <a:spcPct val="130000"/>
              </a:lnSpc>
            </a:pPr>
            <a:endParaRPr lang="en-US" altLang="zh-CN" sz="2400" dirty="0">
              <a:solidFill>
                <a:srgbClr val="959595"/>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0604555" y="3140662"/>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8" name="组合 7"/>
          <p:cNvGrpSpPr/>
          <p:nvPr/>
        </p:nvGrpSpPr>
        <p:grpSpPr>
          <a:xfrm>
            <a:off x="12048681" y="525776"/>
            <a:ext cx="9878927" cy="1535368"/>
            <a:chOff x="12048681" y="525776"/>
            <a:chExt cx="9878927" cy="1535368"/>
          </a:xfrm>
        </p:grpSpPr>
        <p:sp>
          <p:nvSpPr>
            <p:cNvPr id="6" name="TextBox 13"/>
            <p:cNvSpPr txBox="1"/>
            <p:nvPr/>
          </p:nvSpPr>
          <p:spPr>
            <a:xfrm>
              <a:off x="13259813" y="525776"/>
              <a:ext cx="8667795" cy="988347"/>
            </a:xfrm>
            <a:prstGeom prst="rect">
              <a:avLst/>
            </a:prstGeom>
            <a:noFill/>
          </p:spPr>
          <p:txBody>
            <a:bodyPr wrap="square" rtlCol="0">
              <a:spAutoFit/>
            </a:bodyPr>
            <a:lstStyle/>
            <a:p>
              <a:pPr algn="r" defTabSz="1765901">
                <a:lnSpc>
                  <a:spcPct val="150000"/>
                </a:lnSpc>
              </a:pPr>
              <a:r>
                <a:rPr lang="en-CA" sz="4400" b="1" dirty="0">
                  <a:solidFill>
                    <a:prstClr val="black">
                      <a:lumMod val="65000"/>
                      <a:lumOff val="35000"/>
                    </a:prstClr>
                  </a:solidFill>
                  <a:latin typeface="+mj-ea"/>
                </a:rPr>
                <a:t>TERRITORY-APAC</a:t>
              </a:r>
              <a:endParaRPr lang="en-US" sz="4400" b="1" dirty="0">
                <a:solidFill>
                  <a:srgbClr val="00A8A7"/>
                </a:solidFill>
                <a:latin typeface="+mj-ea"/>
                <a:ea typeface="+mj-ea"/>
              </a:endParaRPr>
            </a:p>
          </p:txBody>
        </p:sp>
        <p:sp>
          <p:nvSpPr>
            <p:cNvPr id="7" name="Rectangle 14"/>
            <p:cNvSpPr/>
            <p:nvPr/>
          </p:nvSpPr>
          <p:spPr>
            <a:xfrm>
              <a:off x="12048681" y="1480087"/>
              <a:ext cx="9878927" cy="581057"/>
            </a:xfrm>
            <a:prstGeom prst="rect">
              <a:avLst/>
            </a:prstGeom>
          </p:spPr>
          <p:txBody>
            <a:bodyPr wrap="square">
              <a:spAutoFit/>
            </a:bodyPr>
            <a:lstStyle/>
            <a:p>
              <a:pPr algn="r" defTabSz="1765901">
                <a:lnSpc>
                  <a:spcPct val="150000"/>
                </a:lnSpc>
              </a:pPr>
              <a:r>
                <a:rPr lang="en-CA" altLang="zh-CN" sz="2400" b="1" dirty="0">
                  <a:solidFill>
                    <a:prstClr val="black">
                      <a:lumMod val="65000"/>
                      <a:lumOff val="35000"/>
                    </a:prstClr>
                  </a:solidFill>
                  <a:latin typeface="+mj-ea"/>
                  <a:ea typeface="+mj-ea"/>
                  <a:cs typeface="Open Sans Light" panose="020B0306030504020204" pitchFamily="34" charset="0"/>
                </a:rPr>
                <a:t>Sales vs Discount</a:t>
              </a:r>
              <a:endParaRPr lang="en-US" altLang="zh-CN" sz="2400" b="1" dirty="0">
                <a:solidFill>
                  <a:prstClr val="black">
                    <a:lumMod val="65000"/>
                    <a:lumOff val="35000"/>
                  </a:prstClr>
                </a:solidFill>
                <a:latin typeface="+mj-ea"/>
                <a:ea typeface="+mj-ea"/>
                <a:cs typeface="Open Sans Light" panose="020B0306030504020204" pitchFamily="34" charset="0"/>
              </a:endParaRPr>
            </a:p>
          </p:txBody>
        </p:sp>
      </p:grpSp>
      <p:grpSp>
        <p:nvGrpSpPr>
          <p:cNvPr id="3" name="组合 2"/>
          <p:cNvGrpSpPr/>
          <p:nvPr/>
        </p:nvGrpSpPr>
        <p:grpSpPr>
          <a:xfrm>
            <a:off x="6510202" y="0"/>
            <a:ext cx="1465623" cy="12801600"/>
            <a:chOff x="9964377" y="0"/>
            <a:chExt cx="1465623" cy="12801600"/>
          </a:xfrm>
        </p:grpSpPr>
        <p:sp>
          <p:nvSpPr>
            <p:cNvPr id="12" name="矩形 11"/>
            <p:cNvSpPr/>
            <p:nvPr/>
          </p:nvSpPr>
          <p:spPr>
            <a:xfrm>
              <a:off x="9964377"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01"/>
              <a:endParaRPr lang="zh-CN" altLang="en-US" sz="3476"/>
            </a:p>
          </p:txBody>
        </p:sp>
        <p:sp>
          <p:nvSpPr>
            <p:cNvPr id="13" name="文本框 12"/>
            <p:cNvSpPr txBox="1"/>
            <p:nvPr/>
          </p:nvSpPr>
          <p:spPr>
            <a:xfrm>
              <a:off x="10466355" y="1586693"/>
              <a:ext cx="461665" cy="6185371"/>
            </a:xfrm>
            <a:prstGeom prst="rect">
              <a:avLst/>
            </a:prstGeom>
            <a:noFill/>
          </p:spPr>
          <p:txBody>
            <a:bodyPr vert="eaVert" wrap="square" rtlCol="0">
              <a:spAutoFit/>
            </a:bodyPr>
            <a:lstStyle/>
            <a:p>
              <a:r>
                <a:rPr lang="en-US" altLang="zh-CN" spc="600" dirty="0">
                  <a:solidFill>
                    <a:schemeClr val="bg1"/>
                  </a:solidFill>
                </a:rPr>
                <a:t>PHOTO FROM PIXABAY</a:t>
              </a:r>
              <a:endParaRPr lang="zh-CN" altLang="en-US" spc="600" dirty="0">
                <a:solidFill>
                  <a:schemeClr val="bg1"/>
                </a:solidFill>
              </a:endParaRPr>
            </a:p>
          </p:txBody>
        </p:sp>
      </p:grpSp>
      <p:pic>
        <p:nvPicPr>
          <p:cNvPr id="15" name="图片 14">
            <a:extLst>
              <a:ext uri="{FF2B5EF4-FFF2-40B4-BE49-F238E27FC236}">
                <a16:creationId xmlns:a16="http://schemas.microsoft.com/office/drawing/2014/main" id="{72CA7A51-FDCF-4021-9A0A-F3CE0321D30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574802" y="6541773"/>
            <a:ext cx="11199348" cy="5516865"/>
          </a:xfrm>
          <a:prstGeom prst="rect">
            <a:avLst/>
          </a:prstGeom>
          <a:noFill/>
          <a:ln>
            <a:noFill/>
          </a:ln>
        </p:spPr>
      </p:pic>
    </p:spTree>
    <p:extLst>
      <p:ext uri="{BB962C8B-B14F-4D97-AF65-F5344CB8AC3E}">
        <p14:creationId xmlns:p14="http://schemas.microsoft.com/office/powerpoint/2010/main" val="3349913824"/>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0000">
                                          <p:cBhvr additive="base">
                                            <p:cTn id="7" dur="100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16">
            <a:extLst>
              <a:ext uri="{FF2B5EF4-FFF2-40B4-BE49-F238E27FC236}">
                <a16:creationId xmlns:a16="http://schemas.microsoft.com/office/drawing/2014/main" id="{02F9BFF1-4EE7-4A97-9D9C-C9106D3FEC62}"/>
              </a:ext>
            </a:extLst>
          </p:cNvPr>
          <p:cNvSpPr/>
          <p:nvPr>
            <p:custDataLst>
              <p:tags r:id="rId1"/>
            </p:custDataLst>
          </p:nvPr>
        </p:nvSpPr>
        <p:spPr>
          <a:xfrm>
            <a:off x="0" y="9587061"/>
            <a:ext cx="11239498" cy="1360794"/>
          </a:xfrm>
          <a:prstGeom prst="rect">
            <a:avLst/>
          </a:prstGeom>
          <a:solidFill>
            <a:srgbClr val="FFC000"/>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t> </a:t>
            </a:r>
            <a:endParaRPr lang="zh-CN" altLang="en-US" sz="4000" dirty="0"/>
          </a:p>
        </p:txBody>
      </p:sp>
      <p:sp>
        <p:nvSpPr>
          <p:cNvPr id="16" name="PA_矩形 15">
            <a:extLst>
              <a:ext uri="{FF2B5EF4-FFF2-40B4-BE49-F238E27FC236}">
                <a16:creationId xmlns:a16="http://schemas.microsoft.com/office/drawing/2014/main" id="{0FC615A7-93BB-42AE-B1D4-ADC99F79848B}"/>
              </a:ext>
            </a:extLst>
          </p:cNvPr>
          <p:cNvSpPr/>
          <p:nvPr>
            <p:custDataLst>
              <p:tags r:id="rId2"/>
            </p:custDataLst>
          </p:nvPr>
        </p:nvSpPr>
        <p:spPr>
          <a:xfrm>
            <a:off x="8924" y="6933860"/>
            <a:ext cx="11230574" cy="1360794"/>
          </a:xfrm>
          <a:prstGeom prst="rect">
            <a:avLst/>
          </a:prstGeom>
          <a:solidFill>
            <a:srgbClr val="FFC000"/>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t> </a:t>
            </a:r>
            <a:endParaRPr lang="zh-CN" altLang="en-US" sz="4000" dirty="0"/>
          </a:p>
        </p:txBody>
      </p:sp>
      <p:sp>
        <p:nvSpPr>
          <p:cNvPr id="15" name="PA_矩形 14">
            <a:extLst>
              <a:ext uri="{FF2B5EF4-FFF2-40B4-BE49-F238E27FC236}">
                <a16:creationId xmlns:a16="http://schemas.microsoft.com/office/drawing/2014/main" id="{4A55FA52-B8D7-4FBA-BE3D-922277B8948C}"/>
              </a:ext>
            </a:extLst>
          </p:cNvPr>
          <p:cNvSpPr/>
          <p:nvPr>
            <p:custDataLst>
              <p:tags r:id="rId3"/>
            </p:custDataLst>
          </p:nvPr>
        </p:nvSpPr>
        <p:spPr>
          <a:xfrm>
            <a:off x="8924" y="4305396"/>
            <a:ext cx="11230574" cy="1360794"/>
          </a:xfrm>
          <a:prstGeom prst="rect">
            <a:avLst/>
          </a:prstGeom>
          <a:solidFill>
            <a:srgbClr val="FFC000"/>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t> </a:t>
            </a:r>
            <a:endParaRPr lang="zh-CN" altLang="en-US" sz="4000" dirty="0"/>
          </a:p>
        </p:txBody>
      </p:sp>
      <p:sp>
        <p:nvSpPr>
          <p:cNvPr id="14" name="PA_矩形 13">
            <a:extLst>
              <a:ext uri="{FF2B5EF4-FFF2-40B4-BE49-F238E27FC236}">
                <a16:creationId xmlns:a16="http://schemas.microsoft.com/office/drawing/2014/main" id="{E8FF3F78-0643-44B7-BC5A-5BB3F97408FD}"/>
              </a:ext>
            </a:extLst>
          </p:cNvPr>
          <p:cNvSpPr/>
          <p:nvPr>
            <p:custDataLst>
              <p:tags r:id="rId4"/>
            </p:custDataLst>
          </p:nvPr>
        </p:nvSpPr>
        <p:spPr>
          <a:xfrm>
            <a:off x="0" y="1912758"/>
            <a:ext cx="11239498" cy="1360794"/>
          </a:xfrm>
          <a:prstGeom prst="rect">
            <a:avLst/>
          </a:prstGeom>
          <a:solidFill>
            <a:srgbClr val="FFC000"/>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t> </a:t>
            </a:r>
            <a:endParaRPr lang="zh-CN" altLang="en-US" sz="4000" dirty="0"/>
          </a:p>
        </p:txBody>
      </p:sp>
      <p:sp>
        <p:nvSpPr>
          <p:cNvPr id="13" name="PA_矩形 12">
            <a:extLst>
              <a:ext uri="{FF2B5EF4-FFF2-40B4-BE49-F238E27FC236}">
                <a16:creationId xmlns:a16="http://schemas.microsoft.com/office/drawing/2014/main" id="{3A6ED167-DB27-4DE8-AD6A-4CB7A48581A0}"/>
              </a:ext>
            </a:extLst>
          </p:cNvPr>
          <p:cNvSpPr/>
          <p:nvPr>
            <p:custDataLst>
              <p:tags r:id="rId5"/>
            </p:custDataLst>
          </p:nvPr>
        </p:nvSpPr>
        <p:spPr>
          <a:xfrm rot="2299722">
            <a:off x="20073873" y="3902761"/>
            <a:ext cx="3892965" cy="389296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2" name="PA_TextPlaceholder 1"/>
          <p:cNvSpPr>
            <a:spLocks noGrp="1"/>
          </p:cNvSpPr>
          <p:nvPr>
            <p:ph type="body" sz="quarter" idx="10"/>
            <p:custDataLst>
              <p:tags r:id="rId6"/>
            </p:custDataLst>
          </p:nvPr>
        </p:nvSpPr>
        <p:spPr>
          <a:xfrm>
            <a:off x="11239500" y="5369875"/>
            <a:ext cx="11453813" cy="1815882"/>
          </a:xfrm>
        </p:spPr>
        <p:txBody>
          <a:bodyPr/>
          <a:lstStyle/>
          <a:p>
            <a:r>
              <a:rPr lang="en-US" altLang="zh-CN" dirty="0">
                <a:solidFill>
                  <a:schemeClr val="tx1"/>
                </a:solidFill>
              </a:rPr>
              <a:t>CONTENT</a:t>
            </a:r>
            <a:endParaRPr lang="zh-CN" altLang="en-US" dirty="0">
              <a:solidFill>
                <a:schemeClr val="tx1"/>
              </a:solidFill>
            </a:endParaRPr>
          </a:p>
        </p:txBody>
      </p:sp>
      <p:sp>
        <p:nvSpPr>
          <p:cNvPr id="3" name="PA_TextPlaceholder 2"/>
          <p:cNvSpPr>
            <a:spLocks noGrp="1"/>
          </p:cNvSpPr>
          <p:nvPr>
            <p:ph type="body" sz="quarter" idx="11"/>
            <p:custDataLst>
              <p:tags r:id="rId7"/>
            </p:custDataLst>
          </p:nvPr>
        </p:nvSpPr>
        <p:spPr/>
        <p:txBody>
          <a:bodyPr/>
          <a:lstStyle/>
          <a:p>
            <a:r>
              <a:rPr lang="en-US" altLang="zh-CN" dirty="0"/>
              <a:t>1</a:t>
            </a:r>
            <a:endParaRPr lang="zh-CN" altLang="en-US" dirty="0"/>
          </a:p>
        </p:txBody>
      </p:sp>
      <p:sp>
        <p:nvSpPr>
          <p:cNvPr id="4" name="PA_TextPlaceholder 3"/>
          <p:cNvSpPr>
            <a:spLocks noGrp="1"/>
          </p:cNvSpPr>
          <p:nvPr>
            <p:ph type="body" sz="quarter" idx="12"/>
            <p:custDataLst>
              <p:tags r:id="rId8"/>
            </p:custDataLst>
          </p:nvPr>
        </p:nvSpPr>
        <p:spPr>
          <a:xfrm>
            <a:off x="2122695" y="2095125"/>
            <a:ext cx="7959578" cy="1015663"/>
          </a:xfrm>
        </p:spPr>
        <p:txBody>
          <a:bodyPr/>
          <a:lstStyle/>
          <a:p>
            <a:r>
              <a:rPr lang="en-US" altLang="zh-CN" sz="6000" dirty="0"/>
              <a:t>BACKGROUND</a:t>
            </a:r>
            <a:endParaRPr lang="zh-CN" altLang="en-US" sz="6000" dirty="0"/>
          </a:p>
        </p:txBody>
      </p:sp>
      <p:sp>
        <p:nvSpPr>
          <p:cNvPr id="5" name="PA_TextPlaceholder 4"/>
          <p:cNvSpPr>
            <a:spLocks noGrp="1"/>
          </p:cNvSpPr>
          <p:nvPr>
            <p:ph type="body" sz="quarter" idx="13"/>
            <p:custDataLst>
              <p:tags r:id="rId9"/>
            </p:custDataLst>
          </p:nvPr>
        </p:nvSpPr>
        <p:spPr/>
        <p:txBody>
          <a:bodyPr/>
          <a:lstStyle/>
          <a:p>
            <a:r>
              <a:rPr lang="en-US" altLang="zh-CN" dirty="0"/>
              <a:t>2</a:t>
            </a:r>
            <a:endParaRPr lang="zh-CN" altLang="en-US" dirty="0"/>
          </a:p>
        </p:txBody>
      </p:sp>
      <p:sp>
        <p:nvSpPr>
          <p:cNvPr id="6" name="PA_TextPlaceholder 5"/>
          <p:cNvSpPr>
            <a:spLocks noGrp="1"/>
          </p:cNvSpPr>
          <p:nvPr>
            <p:ph type="body" sz="quarter" idx="14"/>
            <p:custDataLst>
              <p:tags r:id="rId10"/>
            </p:custDataLst>
          </p:nvPr>
        </p:nvSpPr>
        <p:spPr>
          <a:xfrm>
            <a:off x="2122695" y="4417333"/>
            <a:ext cx="8451720" cy="1938992"/>
          </a:xfrm>
        </p:spPr>
        <p:txBody>
          <a:bodyPr/>
          <a:lstStyle/>
          <a:p>
            <a:r>
              <a:rPr lang="en-US" altLang="zh-CN" sz="6000" dirty="0"/>
              <a:t>TERRITORY ANALYSIS </a:t>
            </a:r>
            <a:endParaRPr lang="zh-CN" altLang="en-US" sz="6000" dirty="0"/>
          </a:p>
        </p:txBody>
      </p:sp>
      <p:sp>
        <p:nvSpPr>
          <p:cNvPr id="7" name="PA_TextPlaceholder 6"/>
          <p:cNvSpPr>
            <a:spLocks noGrp="1"/>
          </p:cNvSpPr>
          <p:nvPr>
            <p:ph type="body" sz="quarter" idx="15"/>
            <p:custDataLst>
              <p:tags r:id="rId11"/>
            </p:custDataLst>
          </p:nvPr>
        </p:nvSpPr>
        <p:spPr/>
        <p:txBody>
          <a:bodyPr/>
          <a:lstStyle/>
          <a:p>
            <a:r>
              <a:rPr lang="en-US" altLang="zh-CN" dirty="0"/>
              <a:t>3</a:t>
            </a:r>
            <a:endParaRPr lang="zh-CN" altLang="en-US" dirty="0"/>
          </a:p>
        </p:txBody>
      </p:sp>
      <p:sp>
        <p:nvSpPr>
          <p:cNvPr id="8" name="PA_TextPlaceholder 7"/>
          <p:cNvSpPr>
            <a:spLocks noGrp="1"/>
          </p:cNvSpPr>
          <p:nvPr>
            <p:ph type="body" sz="quarter" idx="16"/>
            <p:custDataLst>
              <p:tags r:id="rId12"/>
            </p:custDataLst>
          </p:nvPr>
        </p:nvSpPr>
        <p:spPr>
          <a:xfrm>
            <a:off x="2281827" y="7091652"/>
            <a:ext cx="7924202" cy="1015663"/>
          </a:xfrm>
        </p:spPr>
        <p:txBody>
          <a:bodyPr/>
          <a:lstStyle/>
          <a:p>
            <a:r>
              <a:rPr lang="en-US" altLang="zh-CN" sz="6000" dirty="0"/>
              <a:t>SALES PREDICTION</a:t>
            </a:r>
            <a:endParaRPr lang="zh-CN" altLang="en-US" sz="6000" dirty="0"/>
          </a:p>
        </p:txBody>
      </p:sp>
      <p:sp>
        <p:nvSpPr>
          <p:cNvPr id="9" name="PA_TextPlaceholder 8"/>
          <p:cNvSpPr>
            <a:spLocks noGrp="1"/>
          </p:cNvSpPr>
          <p:nvPr>
            <p:ph type="body" sz="quarter" idx="17"/>
            <p:custDataLst>
              <p:tags r:id="rId13"/>
            </p:custDataLst>
          </p:nvPr>
        </p:nvSpPr>
        <p:spPr/>
        <p:txBody>
          <a:bodyPr/>
          <a:lstStyle/>
          <a:p>
            <a:r>
              <a:rPr lang="en-US" altLang="zh-CN" dirty="0"/>
              <a:t>4</a:t>
            </a:r>
            <a:endParaRPr lang="zh-CN" altLang="en-US" dirty="0"/>
          </a:p>
        </p:txBody>
      </p:sp>
      <p:sp>
        <p:nvSpPr>
          <p:cNvPr id="10" name="PA_TextPlaceholder 9"/>
          <p:cNvSpPr>
            <a:spLocks noGrp="1"/>
          </p:cNvSpPr>
          <p:nvPr>
            <p:ph type="body" sz="quarter" idx="18"/>
            <p:custDataLst>
              <p:tags r:id="rId14"/>
            </p:custDataLst>
          </p:nvPr>
        </p:nvSpPr>
        <p:spPr>
          <a:xfrm>
            <a:off x="2218503" y="9707646"/>
            <a:ext cx="9614204" cy="1938992"/>
          </a:xfrm>
        </p:spPr>
        <p:txBody>
          <a:bodyPr/>
          <a:lstStyle/>
          <a:p>
            <a:r>
              <a:rPr lang="en-US" altLang="zh-CN" sz="6000" dirty="0"/>
              <a:t>POTENTIAL TERRITORY</a:t>
            </a:r>
            <a:endParaRPr lang="zh-CN" altLang="en-US" sz="6000" dirty="0"/>
          </a:p>
        </p:txBody>
      </p:sp>
      <p:sp>
        <p:nvSpPr>
          <p:cNvPr id="12" name="PA_矩形 11">
            <a:extLst>
              <a:ext uri="{FF2B5EF4-FFF2-40B4-BE49-F238E27FC236}">
                <a16:creationId xmlns:a16="http://schemas.microsoft.com/office/drawing/2014/main" id="{5AB53487-4979-4C1B-A5EF-33BBC000967A}"/>
              </a:ext>
            </a:extLst>
          </p:cNvPr>
          <p:cNvSpPr/>
          <p:nvPr>
            <p:custDataLst>
              <p:tags r:id="rId15"/>
            </p:custDataLst>
          </p:nvPr>
        </p:nvSpPr>
        <p:spPr>
          <a:xfrm rot="2299722">
            <a:off x="13169032" y="2480443"/>
            <a:ext cx="7594747" cy="75947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Tree>
    <p:extLst>
      <p:ext uri="{BB962C8B-B14F-4D97-AF65-F5344CB8AC3E}">
        <p14:creationId xmlns:p14="http://schemas.microsoft.com/office/powerpoint/2010/main" val="26678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50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75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2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2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75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additive="base">
                                        <p:cTn id="35"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3000"/>
                                  </p:stCondLst>
                                  <p:childTnLst>
                                    <p:set>
                                      <p:cBhvr>
                                        <p:cTn id="38" dur="1" fill="hold">
                                          <p:stCondLst>
                                            <p:cond delay="0"/>
                                          </p:stCondLst>
                                        </p:cTn>
                                        <p:tgtEl>
                                          <p:spTgt spid="4">
                                            <p:txEl>
                                              <p:pRg st="0" end="0"/>
                                            </p:txEl>
                                          </p:spTgt>
                                        </p:tgtEl>
                                        <p:attrNameLst>
                                          <p:attrName>style.visibility</p:attrName>
                                        </p:attrNameLst>
                                      </p:cBhvr>
                                      <p:to>
                                        <p:strVal val="visible"/>
                                      </p:to>
                                    </p:set>
                                    <p:anim calcmode="lin" valueType="num">
                                      <p:cBhvr additive="base">
                                        <p:cTn id="39"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3250"/>
                                  </p:stCondLst>
                                  <p:childTnLst>
                                    <p:set>
                                      <p:cBhvr>
                                        <p:cTn id="42" dur="1" fill="hold">
                                          <p:stCondLst>
                                            <p:cond delay="0"/>
                                          </p:stCondLst>
                                        </p:cTn>
                                        <p:tgtEl>
                                          <p:spTgt spid="5">
                                            <p:txEl>
                                              <p:pRg st="0" end="0"/>
                                            </p:txEl>
                                          </p:spTgt>
                                        </p:tgtEl>
                                        <p:attrNameLst>
                                          <p:attrName>style.visibility</p:attrName>
                                        </p:attrNameLst>
                                      </p:cBhvr>
                                      <p:to>
                                        <p:strVal val="visible"/>
                                      </p:to>
                                    </p:set>
                                    <p:anim calcmode="lin" valueType="num">
                                      <p:cBhvr additive="base">
                                        <p:cTn id="4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3500"/>
                                  </p:stCondLst>
                                  <p:childTnLst>
                                    <p:set>
                                      <p:cBhvr>
                                        <p:cTn id="46" dur="1" fill="hold">
                                          <p:stCondLst>
                                            <p:cond delay="0"/>
                                          </p:stCondLst>
                                        </p:cTn>
                                        <p:tgtEl>
                                          <p:spTgt spid="6">
                                            <p:txEl>
                                              <p:pRg st="0" end="0"/>
                                            </p:txEl>
                                          </p:spTgt>
                                        </p:tgtEl>
                                        <p:attrNameLst>
                                          <p:attrName>style.visibility</p:attrName>
                                        </p:attrNameLst>
                                      </p:cBhvr>
                                      <p:to>
                                        <p:strVal val="visible"/>
                                      </p:to>
                                    </p:set>
                                    <p:anim calcmode="lin" valueType="num">
                                      <p:cBhvr additive="base">
                                        <p:cTn id="4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3750"/>
                                  </p:stCondLst>
                                  <p:childTnLst>
                                    <p:set>
                                      <p:cBhvr>
                                        <p:cTn id="50" dur="1" fill="hold">
                                          <p:stCondLst>
                                            <p:cond delay="0"/>
                                          </p:stCondLst>
                                        </p:cTn>
                                        <p:tgtEl>
                                          <p:spTgt spid="7">
                                            <p:txEl>
                                              <p:pRg st="0" end="0"/>
                                            </p:txEl>
                                          </p:spTgt>
                                        </p:tgtEl>
                                        <p:attrNameLst>
                                          <p:attrName>style.visibility</p:attrName>
                                        </p:attrNameLst>
                                      </p:cBhvr>
                                      <p:to>
                                        <p:strVal val="visible"/>
                                      </p:to>
                                    </p:set>
                                    <p:anim calcmode="lin" valueType="num">
                                      <p:cBhvr additive="base">
                                        <p:cTn id="51"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7">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4000"/>
                                  </p:stCondLst>
                                  <p:childTnLst>
                                    <p:set>
                                      <p:cBhvr>
                                        <p:cTn id="54" dur="1" fill="hold">
                                          <p:stCondLst>
                                            <p:cond delay="0"/>
                                          </p:stCondLst>
                                        </p:cTn>
                                        <p:tgtEl>
                                          <p:spTgt spid="8">
                                            <p:txEl>
                                              <p:pRg st="0" end="0"/>
                                            </p:txEl>
                                          </p:spTgt>
                                        </p:tgtEl>
                                        <p:attrNameLst>
                                          <p:attrName>style.visibility</p:attrName>
                                        </p:attrNameLst>
                                      </p:cBhvr>
                                      <p:to>
                                        <p:strVal val="visible"/>
                                      </p:to>
                                    </p:set>
                                    <p:anim calcmode="lin" valueType="num">
                                      <p:cBhvr additive="base">
                                        <p:cTn id="55"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4250"/>
                                  </p:stCondLst>
                                  <p:childTnLst>
                                    <p:set>
                                      <p:cBhvr>
                                        <p:cTn id="58" dur="1" fill="hold">
                                          <p:stCondLst>
                                            <p:cond delay="0"/>
                                          </p:stCondLst>
                                        </p:cTn>
                                        <p:tgtEl>
                                          <p:spTgt spid="9">
                                            <p:txEl>
                                              <p:pRg st="0" end="0"/>
                                            </p:txEl>
                                          </p:spTgt>
                                        </p:tgtEl>
                                        <p:attrNameLst>
                                          <p:attrName>style.visibility</p:attrName>
                                        </p:attrNameLst>
                                      </p:cBhvr>
                                      <p:to>
                                        <p:strVal val="visible"/>
                                      </p:to>
                                    </p:set>
                                    <p:anim calcmode="lin" valueType="num">
                                      <p:cBhvr additive="base">
                                        <p:cTn id="5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9">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4500"/>
                                  </p:stCondLst>
                                  <p:childTnLst>
                                    <p:set>
                                      <p:cBhvr>
                                        <p:cTn id="62" dur="1" fill="hold">
                                          <p:stCondLst>
                                            <p:cond delay="0"/>
                                          </p:stCondLst>
                                        </p:cTn>
                                        <p:tgtEl>
                                          <p:spTgt spid="10">
                                            <p:txEl>
                                              <p:pRg st="0" end="0"/>
                                            </p:txEl>
                                          </p:spTgt>
                                        </p:tgtEl>
                                        <p:attrNameLst>
                                          <p:attrName>style.visibility</p:attrName>
                                        </p:attrNameLst>
                                      </p:cBhvr>
                                      <p:to>
                                        <p:strVal val="visible"/>
                                      </p:to>
                                    </p:set>
                                    <p:anim calcmode="lin" valueType="num">
                                      <p:cBhvr additive="base">
                                        <p:cTn id="6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14" grpId="0" animBg="1"/>
      <p:bldP spid="13" grpId="0" animBg="1"/>
      <p:bldP spid="2" grpId="0" build="p"/>
      <p:bldP spid="3" grpId="0" build="p"/>
      <p:bldP spid="4" grpId="0" build="p"/>
      <p:bldP spid="5" grpId="0" build="p"/>
      <p:bldP spid="6" grpId="0" build="p"/>
      <p:bldP spid="7" grpId="0" build="p"/>
      <p:bldP spid="8" grpId="0" build="p"/>
      <p:bldP spid="9" grpId="0" build="p"/>
      <p:bldP spid="10" grpId="0" build="p"/>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3"/>
          <p:cNvSpPr txBox="1"/>
          <p:nvPr/>
        </p:nvSpPr>
        <p:spPr>
          <a:xfrm>
            <a:off x="1505353" y="1480087"/>
            <a:ext cx="8667795" cy="1634678"/>
          </a:xfrm>
          <a:prstGeom prst="rect">
            <a:avLst/>
          </a:prstGeom>
          <a:noFill/>
        </p:spPr>
        <p:txBody>
          <a:bodyPr wrap="square" rtlCol="0">
            <a:spAutoFit/>
          </a:bodyPr>
          <a:lstStyle/>
          <a:p>
            <a:pPr defTabSz="1765901">
              <a:lnSpc>
                <a:spcPct val="150000"/>
              </a:lnSpc>
            </a:pPr>
            <a:r>
              <a:rPr lang="en-US" sz="2800" b="1" dirty="0">
                <a:solidFill>
                  <a:prstClr val="black">
                    <a:lumMod val="65000"/>
                    <a:lumOff val="35000"/>
                  </a:prstClr>
                </a:solidFill>
                <a:latin typeface="+mj-ea"/>
                <a:ea typeface="+mj-ea"/>
              </a:rPr>
              <a:t>Sale</a:t>
            </a:r>
            <a:r>
              <a:rPr lang="en-US" sz="2800" dirty="0"/>
              <a:t> </a:t>
            </a:r>
            <a:r>
              <a:rPr lang="en-US" sz="2800" b="1" dirty="0">
                <a:solidFill>
                  <a:prstClr val="black">
                    <a:lumMod val="65000"/>
                    <a:lumOff val="35000"/>
                  </a:prstClr>
                </a:solidFill>
                <a:latin typeface="+mj-ea"/>
                <a:ea typeface="+mj-ea"/>
              </a:rPr>
              <a:t>vs</a:t>
            </a:r>
            <a:r>
              <a:rPr lang="en-US" sz="2800" dirty="0"/>
              <a:t> </a:t>
            </a:r>
            <a:r>
              <a:rPr lang="en-US" sz="2800" b="1" dirty="0">
                <a:solidFill>
                  <a:prstClr val="black">
                    <a:lumMod val="65000"/>
                    <a:lumOff val="35000"/>
                  </a:prstClr>
                </a:solidFill>
                <a:latin typeface="+mj-ea"/>
                <a:ea typeface="+mj-ea"/>
              </a:rPr>
              <a:t>Discount</a:t>
            </a:r>
          </a:p>
          <a:p>
            <a:pPr defTabSz="1765901">
              <a:lnSpc>
                <a:spcPct val="150000"/>
              </a:lnSpc>
            </a:pPr>
            <a:endParaRPr lang="en-US" sz="4400" b="1" dirty="0">
              <a:solidFill>
                <a:srgbClr val="00A8A7"/>
              </a:solidFill>
              <a:latin typeface="+mj-ea"/>
              <a:ea typeface="+mj-ea"/>
            </a:endParaRPr>
          </a:p>
        </p:txBody>
      </p:sp>
      <p:sp>
        <p:nvSpPr>
          <p:cNvPr id="11" name="矩形 10"/>
          <p:cNvSpPr/>
          <p:nvPr/>
        </p:nvSpPr>
        <p:spPr>
          <a:xfrm>
            <a:off x="1348434" y="3642666"/>
            <a:ext cx="8667794" cy="7848302"/>
          </a:xfrm>
          <a:prstGeom prst="rect">
            <a:avLst/>
          </a:prstGeom>
        </p:spPr>
        <p:txBody>
          <a:bodyPr wrap="square">
            <a:spAutoFit/>
          </a:bodyPr>
          <a:lstStyle/>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Meanwhile, products' order number also strong relative with discount. Both Classic Cars and Vintage Cars’ orders are decreased by the impact of discount reduction 7%- 40%. But Classic cars' impact is relatively small. Discount decrease for 34% only lead its order decrease for 7% which means this product’s order number is relatively stable, less growth space.  </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Vintage Cars and trucks and buses receive large impact. For Vintage cars, discount decrease 85% leads orders decrease 40%. For trucks and buses, discount increase 34% leads 58% orders' increase. </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Planes' large increasement speed cannot be ignored, which is  81%  higher than 2003 and 156% less discount than 2003. </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It is clear that in APAC territory Planes, Trucks and Buses have large growth potential.</a:t>
            </a:r>
          </a:p>
          <a:p>
            <a:endParaRPr lang="en-US" sz="2400" dirty="0">
              <a:solidFill>
                <a:srgbClr val="959595"/>
              </a:solidFill>
              <a:latin typeface="微软雅黑" panose="020B0503020204020204" pitchFamily="34" charset="-122"/>
              <a:ea typeface="微软雅黑" panose="020B0503020204020204" pitchFamily="34" charset="-122"/>
            </a:endParaRPr>
          </a:p>
        </p:txBody>
      </p:sp>
      <p:sp>
        <p:nvSpPr>
          <p:cNvPr id="8" name="Shape 2413"/>
          <p:cNvSpPr/>
          <p:nvPr/>
        </p:nvSpPr>
        <p:spPr>
          <a:xfrm>
            <a:off x="11849101" y="2974776"/>
            <a:ext cx="650033" cy="63521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2" name="Shape 2430"/>
          <p:cNvSpPr/>
          <p:nvPr/>
        </p:nvSpPr>
        <p:spPr>
          <a:xfrm>
            <a:off x="14430936" y="2992682"/>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3" name="Shape 2465"/>
          <p:cNvSpPr/>
          <p:nvPr/>
        </p:nvSpPr>
        <p:spPr>
          <a:xfrm>
            <a:off x="13140018" y="2974776"/>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6" name="PA_文本框 13">
            <a:extLst>
              <a:ext uri="{FF2B5EF4-FFF2-40B4-BE49-F238E27FC236}">
                <a16:creationId xmlns:a16="http://schemas.microsoft.com/office/drawing/2014/main" id="{4907FF46-ED9A-4167-8AE8-5300586B3496}"/>
              </a:ext>
            </a:extLst>
          </p:cNvPr>
          <p:cNvSpPr txBox="1"/>
          <p:nvPr>
            <p:custDataLst>
              <p:tags r:id="rId1"/>
            </p:custDataLst>
          </p:nvPr>
        </p:nvSpPr>
        <p:spPr>
          <a:xfrm>
            <a:off x="1176962" y="365341"/>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ea typeface="+mj-ea"/>
              </a:rPr>
              <a:t>TERRITORY-APAC</a:t>
            </a:r>
            <a:endParaRPr lang="en-US" sz="4400" b="1" dirty="0">
              <a:solidFill>
                <a:srgbClr val="00A8A7"/>
              </a:solidFill>
              <a:latin typeface="+mj-ea"/>
              <a:ea typeface="+mj-ea"/>
            </a:endParaRPr>
          </a:p>
        </p:txBody>
      </p:sp>
      <p:pic>
        <p:nvPicPr>
          <p:cNvPr id="14" name="图片 13">
            <a:extLst>
              <a:ext uri="{FF2B5EF4-FFF2-40B4-BE49-F238E27FC236}">
                <a16:creationId xmlns:a16="http://schemas.microsoft.com/office/drawing/2014/main" id="{2EAC1F3E-6B55-4719-BBF3-56C850626A9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834968" y="2068826"/>
            <a:ext cx="10676598" cy="8580124"/>
          </a:xfrm>
          <a:prstGeom prst="rect">
            <a:avLst/>
          </a:prstGeom>
          <a:noFill/>
          <a:ln>
            <a:noFill/>
          </a:ln>
        </p:spPr>
      </p:pic>
    </p:spTree>
    <p:extLst>
      <p:ext uri="{BB962C8B-B14F-4D97-AF65-F5344CB8AC3E}">
        <p14:creationId xmlns:p14="http://schemas.microsoft.com/office/powerpoint/2010/main" val="2893672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
                                        <p:tgtEl>
                                          <p:spTgt spid="11"/>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 calcmode="lin" valueType="num">
                                      <p:cBhvr>
                                        <p:cTn id="12" dur="500" fill="hold"/>
                                        <p:tgtEl>
                                          <p:spTgt spid="8"/>
                                        </p:tgtEl>
                                        <p:attrNameLst>
                                          <p:attrName>style.rotation</p:attrName>
                                        </p:attrNameLst>
                                      </p:cBhvr>
                                      <p:tavLst>
                                        <p:tav tm="0">
                                          <p:val>
                                            <p:fltVal val="360"/>
                                          </p:val>
                                        </p:tav>
                                        <p:tav tm="100000">
                                          <p:val>
                                            <p:fltVal val="0"/>
                                          </p:val>
                                        </p:tav>
                                      </p:tavLst>
                                    </p:anim>
                                    <p:animEffect transition="in" filter="fade">
                                      <p:cBhvr>
                                        <p:cTn id="13" dur="500"/>
                                        <p:tgtEl>
                                          <p:spTgt spid="8"/>
                                        </p:tgtEl>
                                      </p:cBhvr>
                                    </p:animEffect>
                                  </p:childTnLst>
                                </p:cTn>
                              </p:par>
                              <p:par>
                                <p:cTn id="14" presetID="49" presetClass="entr" presetSubtype="0" decel="10000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par>
                                <p:cTn id="20" presetID="49" presetClass="entr" presetSubtype="0" decel="10000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 calcmode="lin" valueType="num">
                                      <p:cBhvr>
                                        <p:cTn id="24" dur="500" fill="hold"/>
                                        <p:tgtEl>
                                          <p:spTgt spid="12"/>
                                        </p:tgtEl>
                                        <p:attrNameLst>
                                          <p:attrName>style.rotation</p:attrName>
                                        </p:attrNameLst>
                                      </p:cBhvr>
                                      <p:tavLst>
                                        <p:tav tm="0">
                                          <p:val>
                                            <p:fltVal val="360"/>
                                          </p:val>
                                        </p:tav>
                                        <p:tav tm="100000">
                                          <p:val>
                                            <p:fltVal val="0"/>
                                          </p:val>
                                        </p:tav>
                                      </p:tavLst>
                                    </p:anim>
                                    <p:animEffect transition="in" filter="fade">
                                      <p:cBhvr>
                                        <p:cTn id="25" dur="500"/>
                                        <p:tgtEl>
                                          <p:spTgt spid="12"/>
                                        </p:tgtEl>
                                      </p:cBhvr>
                                    </p:animEffect>
                                  </p:childTnLst>
                                </p:cTn>
                              </p:par>
                              <p:par>
                                <p:cTn id="26" presetID="16" presetClass="entr" presetSubtype="37" fill="hold" grpId="0" nodeType="withEffect">
                                  <p:stCondLst>
                                    <p:cond delay="1500"/>
                                  </p:stCondLst>
                                  <p:childTnLst>
                                    <p:set>
                                      <p:cBhvr>
                                        <p:cTn id="27" dur="1" fill="hold">
                                          <p:stCondLst>
                                            <p:cond delay="0"/>
                                          </p:stCondLst>
                                        </p:cTn>
                                        <p:tgtEl>
                                          <p:spTgt spid="16"/>
                                        </p:tgtEl>
                                        <p:attrNameLst>
                                          <p:attrName>style.visibility</p:attrName>
                                        </p:attrNameLst>
                                      </p:cBhvr>
                                      <p:to>
                                        <p:strVal val="visible"/>
                                      </p:to>
                                    </p:set>
                                    <p:animEffect transition="in" filter="barn(outVertic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2" grpId="0" animBg="1"/>
      <p:bldP spid="13" grpId="0" animBg="1"/>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9247" y="0"/>
            <a:ext cx="21461506" cy="9717741"/>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941293" y="-197223"/>
            <a:ext cx="20977413" cy="96818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17290" y="3228142"/>
            <a:ext cx="19025420" cy="2926314"/>
          </a:xfrm>
          <a:prstGeom prst="rect">
            <a:avLst/>
          </a:prstGeom>
        </p:spPr>
        <p:txBody>
          <a:bodyPr wrap="square">
            <a:spAutoFit/>
          </a:bodyPr>
          <a:lstStyle/>
          <a:p>
            <a:pPr marL="342900" indent="-342900">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The APAC territory total sale for 2004 was 16% lower than 2003. And the 2004 quantity number is 14% lower than 2003. All product lines decrease, among them what needs to be taken seriously is that the sales of the train in 2004 is 0, and the sales of the ship and Vintage car also fall sharply.</a:t>
            </a:r>
          </a:p>
          <a:p>
            <a:pPr marL="342900" indent="-342900" algn="just">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Discount is the key variable for maximum revenue.</a:t>
            </a:r>
          </a:p>
          <a:p>
            <a:pPr marL="342900" indent="-342900">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In APAC territory Planes, Trucks and Buses have large growth potential</a:t>
            </a:r>
          </a:p>
          <a:p>
            <a:pPr indent="533400" algn="just">
              <a:lnSpc>
                <a:spcPct val="130000"/>
              </a:lnSpc>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 </a:t>
            </a:r>
          </a:p>
        </p:txBody>
      </p:sp>
      <p:sp>
        <p:nvSpPr>
          <p:cNvPr id="7" name="Shape 2702"/>
          <p:cNvSpPr/>
          <p:nvPr/>
        </p:nvSpPr>
        <p:spPr>
          <a:xfrm>
            <a:off x="9639986"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8" name="Shape 2703"/>
          <p:cNvSpPr/>
          <p:nvPr/>
        </p:nvSpPr>
        <p:spPr>
          <a:xfrm>
            <a:off x="11161803"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9" name="Shape 2708"/>
          <p:cNvSpPr/>
          <p:nvPr/>
        </p:nvSpPr>
        <p:spPr>
          <a:xfrm>
            <a:off x="12683620"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1" name="矩形 10"/>
          <p:cNvSpPr/>
          <p:nvPr/>
        </p:nvSpPr>
        <p:spPr>
          <a:xfrm>
            <a:off x="6549818" y="11375976"/>
            <a:ext cx="9760364" cy="507831"/>
          </a:xfrm>
          <a:prstGeom prst="rect">
            <a:avLst/>
          </a:prstGeom>
        </p:spPr>
        <p:txBody>
          <a:bodyPr wrap="none">
            <a:spAutoFit/>
          </a:bodyPr>
          <a:lstStyle/>
          <a:p>
            <a:pPr algn="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8EF03099-4A93-46ED-A38F-CB968FEC0410}"/>
              </a:ext>
            </a:extLst>
          </p:cNvPr>
          <p:cNvSpPr txBox="1"/>
          <p:nvPr/>
        </p:nvSpPr>
        <p:spPr>
          <a:xfrm>
            <a:off x="1427014" y="2348729"/>
            <a:ext cx="5547527" cy="646331"/>
          </a:xfrm>
          <a:prstGeom prst="rect">
            <a:avLst/>
          </a:prstGeom>
          <a:noFill/>
        </p:spPr>
        <p:txBody>
          <a:bodyPr wrap="square" rtlCol="0">
            <a:spAutoFit/>
          </a:bodyPr>
          <a:lstStyle/>
          <a:p>
            <a:r>
              <a:rPr lang="en-US" altLang="zh-CN" sz="3600" dirty="0">
                <a:solidFill>
                  <a:schemeClr val="bg1">
                    <a:lumMod val="85000"/>
                  </a:schemeClr>
                </a:solidFill>
                <a:latin typeface="微软雅黑" panose="020B0503020204020204" pitchFamily="34" charset="-122"/>
                <a:ea typeface="微软雅黑" panose="020B0503020204020204" pitchFamily="34" charset="-122"/>
              </a:rPr>
              <a:t>SUMMARY</a:t>
            </a:r>
            <a:endParaRPr lang="zh-CN" altLang="en-US" sz="3600" dirty="0">
              <a:solidFill>
                <a:schemeClr val="bg1">
                  <a:lumMod val="8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50605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rPr>
              <a:t>TERRITORY-JAPAN</a:t>
            </a:r>
            <a:endParaRPr lang="en-US" sz="4400" b="1" dirty="0">
              <a:solidFill>
                <a:srgbClr val="00A8A7"/>
              </a:solidFill>
              <a:latin typeface="+mj-ea"/>
            </a:endParaRPr>
          </a:p>
        </p:txBody>
      </p:sp>
      <p:sp>
        <p:nvSpPr>
          <p:cNvPr id="10" name="Rectangle 14"/>
          <p:cNvSpPr/>
          <p:nvPr/>
        </p:nvSpPr>
        <p:spPr>
          <a:xfrm>
            <a:off x="1551073" y="1563128"/>
            <a:ext cx="9878927" cy="581057"/>
          </a:xfrm>
          <a:prstGeom prst="rect">
            <a:avLst/>
          </a:prstGeom>
        </p:spPr>
        <p:txBody>
          <a:bodyPr wrap="square">
            <a:spAutoFit/>
          </a:bodyPr>
          <a:lstStyle/>
          <a:p>
            <a:pPr defTabSz="1765901">
              <a:lnSpc>
                <a:spcPct val="150000"/>
              </a:lnSpc>
            </a:pPr>
            <a:r>
              <a:rPr lang="en-US" altLang="zh-CN" sz="2400" b="1" dirty="0">
                <a:solidFill>
                  <a:prstClr val="black">
                    <a:lumMod val="65000"/>
                    <a:lumOff val="35000"/>
                  </a:prstClr>
                </a:solidFill>
                <a:latin typeface="+mj-ea"/>
                <a:ea typeface="+mj-ea"/>
                <a:cs typeface="Open Sans Light" panose="020B0306030504020204" pitchFamily="34" charset="0"/>
              </a:rPr>
              <a:t>Overview</a:t>
            </a:r>
          </a:p>
        </p:txBody>
      </p:sp>
      <p:sp>
        <p:nvSpPr>
          <p:cNvPr id="11" name="矩形 10"/>
          <p:cNvSpPr/>
          <p:nvPr/>
        </p:nvSpPr>
        <p:spPr>
          <a:xfrm>
            <a:off x="11849101" y="4122883"/>
            <a:ext cx="10078508" cy="2926314"/>
          </a:xfrm>
          <a:prstGeom prst="rect">
            <a:avLst/>
          </a:prstGeom>
        </p:spPr>
        <p:txBody>
          <a:bodyPr wrap="square">
            <a:spAutoFit/>
          </a:bodyPr>
          <a:lstStyle/>
          <a:p>
            <a:pPr marL="342900" indent="-342900">
              <a:lnSpc>
                <a:spcPct val="130000"/>
              </a:lnSpc>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The Japan territory total sale for 2004 was 112% higher than 2003. And the 2004 quantity number is 107% higher than 2003.</a:t>
            </a:r>
          </a:p>
          <a:p>
            <a:pPr marL="342900" indent="-342900">
              <a:lnSpc>
                <a:spcPct val="130000"/>
              </a:lnSpc>
              <a:buFont typeface="Arial" panose="020B0604020202020204" pitchFamily="34" charset="0"/>
              <a:buChar char="•"/>
            </a:pPr>
            <a:r>
              <a:rPr lang="en-CA" sz="2400" dirty="0">
                <a:solidFill>
                  <a:srgbClr val="959595"/>
                </a:solidFill>
                <a:latin typeface="微软雅黑" panose="020B0503020204020204" pitchFamily="34" charset="-122"/>
                <a:ea typeface="微软雅黑" panose="020B0503020204020204" pitchFamily="34" charset="-122"/>
              </a:rPr>
              <a:t>Main Client : Tokyo collectables Ltd</a:t>
            </a:r>
          </a:p>
          <a:p>
            <a:pPr marL="342900" indent="-342900">
              <a:lnSpc>
                <a:spcPct val="130000"/>
              </a:lnSpc>
              <a:buFont typeface="Arial" panose="020B0604020202020204" pitchFamily="34" charset="0"/>
              <a:buChar char="•"/>
            </a:pPr>
            <a:r>
              <a:rPr lang="en-CA" sz="2400" dirty="0">
                <a:solidFill>
                  <a:srgbClr val="959595"/>
                </a:solidFill>
                <a:latin typeface="微软雅黑" panose="020B0503020204020204" pitchFamily="34" charset="-122"/>
                <a:ea typeface="微软雅黑" panose="020B0503020204020204" pitchFamily="34" charset="-122"/>
              </a:rPr>
              <a:t>Main City: Minato-Ku</a:t>
            </a: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a:lnSpc>
                <a:spcPct val="130000"/>
              </a:lnSpc>
            </a:pPr>
            <a:endParaRPr lang="en-US" altLang="zh-CN" sz="2400" dirty="0">
              <a:solidFill>
                <a:srgbClr val="959595"/>
              </a:solidFill>
              <a:latin typeface="微软雅黑" panose="020B0503020204020204" pitchFamily="34" charset="-122"/>
              <a:ea typeface="微软雅黑" panose="020B0503020204020204" pitchFamily="34" charset="-122"/>
            </a:endParaRPr>
          </a:p>
        </p:txBody>
      </p:sp>
      <p:graphicFrame>
        <p:nvGraphicFramePr>
          <p:cNvPr id="15" name="图表 14"/>
          <p:cNvGraphicFramePr/>
          <p:nvPr>
            <p:extLst>
              <p:ext uri="{D42A27DB-BD31-4B8C-83A1-F6EECF244321}">
                <p14:modId xmlns:p14="http://schemas.microsoft.com/office/powerpoint/2010/main" val="3338882642"/>
              </p:ext>
            </p:extLst>
          </p:nvPr>
        </p:nvGraphicFramePr>
        <p:xfrm>
          <a:off x="12174117" y="6720840"/>
          <a:ext cx="9217867" cy="4358640"/>
        </p:xfrm>
        <a:graphic>
          <a:graphicData uri="http://schemas.openxmlformats.org/drawingml/2006/chart">
            <c:chart xmlns:c="http://schemas.openxmlformats.org/drawingml/2006/chart" xmlns:r="http://schemas.openxmlformats.org/officeDocument/2006/relationships" r:id="rId3"/>
          </a:graphicData>
        </a:graphic>
      </p:graphicFrame>
      <p:sp>
        <p:nvSpPr>
          <p:cNvPr id="8" name="Shape 2413"/>
          <p:cNvSpPr/>
          <p:nvPr/>
        </p:nvSpPr>
        <p:spPr>
          <a:xfrm>
            <a:off x="11849101" y="2974776"/>
            <a:ext cx="650033" cy="63521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2" name="Shape 2430"/>
          <p:cNvSpPr/>
          <p:nvPr/>
        </p:nvSpPr>
        <p:spPr>
          <a:xfrm>
            <a:off x="14430936" y="2992682"/>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3" name="Shape 2465"/>
          <p:cNvSpPr/>
          <p:nvPr/>
        </p:nvSpPr>
        <p:spPr>
          <a:xfrm>
            <a:off x="13140018" y="2974776"/>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graphicFrame>
        <p:nvGraphicFramePr>
          <p:cNvPr id="5" name="图表 4">
            <a:extLst>
              <a:ext uri="{FF2B5EF4-FFF2-40B4-BE49-F238E27FC236}">
                <a16:creationId xmlns:a16="http://schemas.microsoft.com/office/drawing/2014/main" id="{65258240-9D2A-4695-A7FE-D745A7DFD400}"/>
              </a:ext>
            </a:extLst>
          </p:cNvPr>
          <p:cNvGraphicFramePr/>
          <p:nvPr>
            <p:extLst>
              <p:ext uri="{D42A27DB-BD31-4B8C-83A1-F6EECF244321}">
                <p14:modId xmlns:p14="http://schemas.microsoft.com/office/powerpoint/2010/main" val="2051701189"/>
              </p:ext>
            </p:extLst>
          </p:nvPr>
        </p:nvGraphicFramePr>
        <p:xfrm>
          <a:off x="2881705" y="3292384"/>
          <a:ext cx="5547360" cy="76555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90194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
                                        <p:tgtEl>
                                          <p:spTgt spid="11"/>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 calcmode="lin" valueType="num">
                                      <p:cBhvr>
                                        <p:cTn id="12" dur="500" fill="hold"/>
                                        <p:tgtEl>
                                          <p:spTgt spid="8"/>
                                        </p:tgtEl>
                                        <p:attrNameLst>
                                          <p:attrName>style.rotation</p:attrName>
                                        </p:attrNameLst>
                                      </p:cBhvr>
                                      <p:tavLst>
                                        <p:tav tm="0">
                                          <p:val>
                                            <p:fltVal val="360"/>
                                          </p:val>
                                        </p:tav>
                                        <p:tav tm="100000">
                                          <p:val>
                                            <p:fltVal val="0"/>
                                          </p:val>
                                        </p:tav>
                                      </p:tavLst>
                                    </p:anim>
                                    <p:animEffect transition="in" filter="fade">
                                      <p:cBhvr>
                                        <p:cTn id="13" dur="500"/>
                                        <p:tgtEl>
                                          <p:spTgt spid="8"/>
                                        </p:tgtEl>
                                      </p:cBhvr>
                                    </p:animEffect>
                                  </p:childTnLst>
                                </p:cTn>
                              </p:par>
                              <p:par>
                                <p:cTn id="14" presetID="49" presetClass="entr" presetSubtype="0" decel="10000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par>
                                <p:cTn id="20" presetID="49" presetClass="entr" presetSubtype="0" decel="10000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 calcmode="lin" valueType="num">
                                      <p:cBhvr>
                                        <p:cTn id="24" dur="500" fill="hold"/>
                                        <p:tgtEl>
                                          <p:spTgt spid="12"/>
                                        </p:tgtEl>
                                        <p:attrNameLst>
                                          <p:attrName>style.rotation</p:attrName>
                                        </p:attrNameLst>
                                      </p:cBhvr>
                                      <p:tavLst>
                                        <p:tav tm="0">
                                          <p:val>
                                            <p:fltVal val="360"/>
                                          </p:val>
                                        </p:tav>
                                        <p:tav tm="100000">
                                          <p:val>
                                            <p:fltVal val="0"/>
                                          </p:val>
                                        </p:tav>
                                      </p:tavLst>
                                    </p:anim>
                                    <p:animEffect transition="in" filter="fade">
                                      <p:cBhvr>
                                        <p:cTn id="25" dur="500"/>
                                        <p:tgtEl>
                                          <p:spTgt spid="12"/>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wipe(down)">
                                      <p:cBhvr>
                                        <p:cTn id="28" dur="500"/>
                                        <p:tgtEl>
                                          <p:spTgt spid="15">
                                            <p:graphicEl>
                                              <a:chart seriesIdx="-3" categoryIdx="-3" bldStep="gridLegend"/>
                                            </p:graphicEl>
                                          </p:spTgt>
                                        </p:tgtEl>
                                      </p:cBhvr>
                                    </p:animEffec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wipe(down)">
                                      <p:cBhvr>
                                        <p:cTn id="32" dur="500"/>
                                        <p:tgtEl>
                                          <p:spTgt spid="15">
                                            <p:graphicEl>
                                              <a:chart seriesIdx="-4" categoryIdx="0" bldStep="category"/>
                                            </p:graphicEl>
                                          </p:spTgt>
                                        </p:tgtEl>
                                      </p:cBhvr>
                                    </p:animEffect>
                                  </p:childTnLst>
                                </p:cTn>
                              </p:par>
                            </p:childTnLst>
                          </p:cTn>
                        </p:par>
                        <p:par>
                          <p:cTn id="33" fill="hold">
                            <p:stCondLst>
                              <p:cond delay="1500"/>
                            </p:stCondLst>
                            <p:childTnLst>
                              <p:par>
                                <p:cTn id="34" presetID="22" presetClass="entr" presetSubtype="4" fill="hold" grpId="0" nodeType="afterEffect">
                                  <p:stCondLst>
                                    <p:cond delay="0"/>
                                  </p:stCondLst>
                                  <p:childTnLst>
                                    <p:set>
                                      <p:cBhvr>
                                        <p:cTn id="35"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wipe(down)">
                                      <p:cBhvr>
                                        <p:cTn id="36" dur="500"/>
                                        <p:tgtEl>
                                          <p:spTgt spid="15">
                                            <p:graphicEl>
                                              <a:chart seriesIdx="-4" categoryIdx="1" bldStep="category"/>
                                            </p:graphicEl>
                                          </p:spTgt>
                                        </p:tgtEl>
                                      </p:cBhvr>
                                    </p:animEffect>
                                  </p:childTnLst>
                                </p:cTn>
                              </p:par>
                            </p:childTnLst>
                          </p:cTn>
                        </p:par>
                        <p:par>
                          <p:cTn id="37" fill="hold">
                            <p:stCondLst>
                              <p:cond delay="2000"/>
                            </p:stCondLst>
                            <p:childTnLst>
                              <p:par>
                                <p:cTn id="38" presetID="22" presetClass="entr" presetSubtype="4" fill="hold" grpId="0" nodeType="afterEffect">
                                  <p:stCondLst>
                                    <p:cond delay="0"/>
                                  </p:stCondLst>
                                  <p:childTnLst>
                                    <p:set>
                                      <p:cBhvr>
                                        <p:cTn id="39"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wipe(down)">
                                      <p:cBhvr>
                                        <p:cTn id="40" dur="500"/>
                                        <p:tgtEl>
                                          <p:spTgt spid="15">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Graphic spid="15" grpId="0" uiExpand="1">
        <p:bldSub>
          <a:bldChart bld="category"/>
        </p:bldSub>
      </p:bldGraphic>
      <p:bldP spid="8"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A_图片 2"/>
          <p:cNvPicPr>
            <a:picLocks noChangeAspect="1" noChangeArrowheads="1"/>
          </p:cNvPicPr>
          <p:nvPr>
            <p:custDataLst>
              <p:tags r:id="rId1"/>
            </p:custDataLst>
          </p:nvPr>
        </p:nvPicPr>
        <p:blipFill rotWithShape="1">
          <a:blip r:embed="rId9">
            <a:extLst>
              <a:ext uri="{28A0092B-C50C-407E-A947-70E740481C1C}">
                <a14:useLocalDpi xmlns:a14="http://schemas.microsoft.com/office/drawing/2010/main" val="0"/>
              </a:ext>
            </a:extLst>
          </a:blip>
          <a:srcRect l="2339" r="2339"/>
          <a:stretch/>
        </p:blipFill>
        <p:spPr bwMode="auto">
          <a:xfrm>
            <a:off x="14155611" y="2377576"/>
            <a:ext cx="12045139" cy="7223760"/>
          </a:xfrm>
          <a:prstGeom prst="rect">
            <a:avLst/>
          </a:prstGeom>
          <a:noFill/>
          <a:extLst>
            <a:ext uri="{909E8E84-426E-40DD-AFC4-6F175D3DCCD1}">
              <a14:hiddenFill xmlns:a14="http://schemas.microsoft.com/office/drawing/2010/main">
                <a:solidFill>
                  <a:srgbClr val="FFFFFF"/>
                </a:solidFill>
              </a14:hiddenFill>
            </a:ext>
          </a:extLst>
        </p:spPr>
      </p:pic>
      <p:pic>
        <p:nvPicPr>
          <p:cNvPr id="7" name="PA_图片 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a:xfrm>
            <a:off x="11714480" y="1780457"/>
            <a:ext cx="16497096" cy="9341214"/>
          </a:xfrm>
          <a:custGeom>
            <a:avLst/>
            <a:gdLst>
              <a:gd name="connsiteX0" fmla="*/ 982580 w 6010509"/>
              <a:gd name="connsiteY0" fmla="*/ 225533 h 3403353"/>
              <a:gd name="connsiteX1" fmla="*/ 982580 w 6010509"/>
              <a:gd name="connsiteY1" fmla="*/ 2839341 h 3403353"/>
              <a:gd name="connsiteX2" fmla="*/ 5066488 w 6010509"/>
              <a:gd name="connsiteY2" fmla="*/ 2839341 h 3403353"/>
              <a:gd name="connsiteX3" fmla="*/ 5066488 w 6010509"/>
              <a:gd name="connsiteY3" fmla="*/ 225533 h 3403353"/>
              <a:gd name="connsiteX4" fmla="*/ 0 w 6010509"/>
              <a:gd name="connsiteY4" fmla="*/ 0 h 3403353"/>
              <a:gd name="connsiteX5" fmla="*/ 6010509 w 6010509"/>
              <a:gd name="connsiteY5" fmla="*/ 0 h 3403353"/>
              <a:gd name="connsiteX6" fmla="*/ 6010509 w 6010509"/>
              <a:gd name="connsiteY6" fmla="*/ 3403353 h 3403353"/>
              <a:gd name="connsiteX7" fmla="*/ 0 w 6010509"/>
              <a:gd name="connsiteY7" fmla="*/ 3403353 h 340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0509" h="3403353">
                <a:moveTo>
                  <a:pt x="982580" y="225533"/>
                </a:moveTo>
                <a:lnTo>
                  <a:pt x="982580" y="2839341"/>
                </a:lnTo>
                <a:lnTo>
                  <a:pt x="5066488" y="2839341"/>
                </a:lnTo>
                <a:lnTo>
                  <a:pt x="5066488" y="225533"/>
                </a:lnTo>
                <a:close/>
                <a:moveTo>
                  <a:pt x="0" y="0"/>
                </a:moveTo>
                <a:lnTo>
                  <a:pt x="6010509" y="0"/>
                </a:lnTo>
                <a:lnTo>
                  <a:pt x="6010509" y="3403353"/>
                </a:lnTo>
                <a:lnTo>
                  <a:pt x="0" y="3403353"/>
                </a:lnTo>
                <a:close/>
              </a:path>
            </a:pathLst>
          </a:custGeom>
        </p:spPr>
      </p:pic>
      <p:sp>
        <p:nvSpPr>
          <p:cNvPr id="20" name="PA_文本框 13">
            <a:extLst>
              <a:ext uri="{FF2B5EF4-FFF2-40B4-BE49-F238E27FC236}">
                <a16:creationId xmlns:a16="http://schemas.microsoft.com/office/drawing/2014/main" id="{ABC030FA-1A14-4B41-8F83-6E02CEF91F1C}"/>
              </a:ext>
            </a:extLst>
          </p:cNvPr>
          <p:cNvSpPr txBox="1"/>
          <p:nvPr>
            <p:custDataLst>
              <p:tags r:id="rId3"/>
            </p:custDataLst>
          </p:nvPr>
        </p:nvSpPr>
        <p:spPr>
          <a:xfrm>
            <a:off x="1176962" y="365341"/>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ea typeface="+mj-ea"/>
              </a:rPr>
              <a:t>TERRITORY-JAPAN</a:t>
            </a:r>
            <a:endParaRPr lang="en-US" sz="4400" b="1" dirty="0">
              <a:solidFill>
                <a:srgbClr val="00A8A7"/>
              </a:solidFill>
              <a:latin typeface="+mj-ea"/>
              <a:ea typeface="+mj-ea"/>
            </a:endParaRPr>
          </a:p>
        </p:txBody>
      </p:sp>
      <p:sp>
        <p:nvSpPr>
          <p:cNvPr id="21" name="PA_矩形 14">
            <a:extLst>
              <a:ext uri="{FF2B5EF4-FFF2-40B4-BE49-F238E27FC236}">
                <a16:creationId xmlns:a16="http://schemas.microsoft.com/office/drawing/2014/main" id="{3BB3B7E9-20A1-46C5-A289-32791D74125B}"/>
              </a:ext>
            </a:extLst>
          </p:cNvPr>
          <p:cNvSpPr/>
          <p:nvPr>
            <p:custDataLst>
              <p:tags r:id="rId4"/>
            </p:custDataLst>
          </p:nvPr>
        </p:nvSpPr>
        <p:spPr>
          <a:xfrm>
            <a:off x="1276753" y="1480087"/>
            <a:ext cx="9878927" cy="581057"/>
          </a:xfrm>
          <a:prstGeom prst="rect">
            <a:avLst/>
          </a:prstGeom>
        </p:spPr>
        <p:txBody>
          <a:bodyPr wrap="square">
            <a:spAutoFit/>
          </a:bodyPr>
          <a:lstStyle/>
          <a:p>
            <a:pPr defTabSz="1765901">
              <a:lnSpc>
                <a:spcPct val="150000"/>
              </a:lnSpc>
            </a:pPr>
            <a:r>
              <a:rPr lang="en-US" altLang="zh-CN" sz="2400" b="1" dirty="0">
                <a:solidFill>
                  <a:prstClr val="black">
                    <a:lumMod val="65000"/>
                    <a:lumOff val="35000"/>
                  </a:prstClr>
                </a:solidFill>
                <a:latin typeface="+mj-ea"/>
                <a:ea typeface="+mj-ea"/>
                <a:cs typeface="Open Sans Light" panose="020B0306030504020204" pitchFamily="34" charset="0"/>
              </a:rPr>
              <a:t>Product Analysis</a:t>
            </a:r>
            <a:r>
              <a:rPr lang="en-US" altLang="zh-CN" dirty="0">
                <a:solidFill>
                  <a:prstClr val="black">
                    <a:lumMod val="65000"/>
                    <a:lumOff val="35000"/>
                  </a:prstClr>
                </a:solidFill>
                <a:latin typeface="+mj-ea"/>
                <a:ea typeface="+mj-ea"/>
                <a:cs typeface="Open Sans Light" panose="020B0306030504020204" pitchFamily="34" charset="0"/>
              </a:rPr>
              <a:t> </a:t>
            </a:r>
          </a:p>
        </p:txBody>
      </p:sp>
      <p:sp>
        <p:nvSpPr>
          <p:cNvPr id="22" name="PA_矩形 21">
            <a:extLst>
              <a:ext uri="{FF2B5EF4-FFF2-40B4-BE49-F238E27FC236}">
                <a16:creationId xmlns:a16="http://schemas.microsoft.com/office/drawing/2014/main" id="{22A15031-82BC-44B3-804F-0B927E835D5F}"/>
              </a:ext>
            </a:extLst>
          </p:cNvPr>
          <p:cNvSpPr/>
          <p:nvPr>
            <p:custDataLst>
              <p:tags r:id="rId5"/>
            </p:custDataLst>
          </p:nvPr>
        </p:nvSpPr>
        <p:spPr>
          <a:xfrm>
            <a:off x="1246279" y="2879618"/>
            <a:ext cx="11594808" cy="8494633"/>
          </a:xfrm>
          <a:prstGeom prst="rect">
            <a:avLst/>
          </a:prstGeom>
        </p:spPr>
        <p:txBody>
          <a:bodyPr wrap="square">
            <a:spAutoFit/>
          </a:bodyPr>
          <a:lstStyle/>
          <a:p>
            <a:r>
              <a:rPr lang="en-US" sz="2400" dirty="0">
                <a:solidFill>
                  <a:srgbClr val="959595"/>
                </a:solidFill>
                <a:latin typeface="微软雅黑" panose="020B0503020204020204" pitchFamily="34" charset="-122"/>
                <a:ea typeface="微软雅黑" panose="020B0503020204020204" pitchFamily="34" charset="-122"/>
              </a:rPr>
              <a:t>			Japan territory 2003- 2004 Product sales data</a:t>
            </a:r>
          </a:p>
          <a:p>
            <a:endParaRPr lang="en-CA" sz="2400" dirty="0">
              <a:solidFill>
                <a:srgbClr val="959595"/>
              </a:solidFill>
              <a:latin typeface="微软雅黑" panose="020B0503020204020204" pitchFamily="34" charset="-122"/>
              <a:ea typeface="微软雅黑" panose="020B0503020204020204" pitchFamily="34" charset="-122"/>
            </a:endParaRPr>
          </a:p>
          <a:p>
            <a:r>
              <a:rPr lang="en-US" sz="2400" dirty="0">
                <a:solidFill>
                  <a:srgbClr val="959595"/>
                </a:solidFill>
                <a:latin typeface="微软雅黑" panose="020B0503020204020204" pitchFamily="34" charset="-122"/>
                <a:ea typeface="微软雅黑" panose="020B0503020204020204" pitchFamily="34" charset="-122"/>
              </a:rPr>
              <a:t>Product line:</a:t>
            </a: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Classic Cars: sale for 2004 was 8% lower than 2003. And the 2004 quantity number is 28% lower than 2003.</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Planes: sale for 2004 was 135% higher than 2003. And the 2004 quantity number is 154% higher than 2003.</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Motorcycles: sale for 2004 was 152% higher than 2003. And the 2004 quantity number is 123% higher than 2003.</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Vintage cars: for 2004 was 1000% higher than 2003. And the 2004 quantity number is 714% higher than 2003.</a:t>
            </a:r>
          </a:p>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Overall, all product lines have grown, except for classic cars. Although the sales of classic car have dropped, the drop percent is small, just 8%. Which means this product is relatively stable in Japan market. Another products planes, motorcycles and Vintage cars have 1x increasement, </a:t>
            </a:r>
            <a:r>
              <a:rPr lang="en-US" altLang="zh-CN" sz="2400" dirty="0">
                <a:solidFill>
                  <a:srgbClr val="959595"/>
                </a:solidFill>
                <a:latin typeface="微软雅黑" panose="020B0503020204020204" pitchFamily="34" charset="-122"/>
                <a:ea typeface="微软雅黑" panose="020B0503020204020204" pitchFamily="34" charset="-122"/>
              </a:rPr>
              <a:t>show large market potential. Trucks and Ships are lack of past year data, but compare with other territory, it has good sales performance.  </a:t>
            </a:r>
            <a:endParaRPr lang="en-US" sz="2400" dirty="0">
              <a:solidFill>
                <a:srgbClr val="959595"/>
              </a:solidFill>
              <a:latin typeface="微软雅黑" panose="020B0503020204020204" pitchFamily="34" charset="-122"/>
              <a:ea typeface="微软雅黑" panose="020B0503020204020204" pitchFamily="34" charset="-122"/>
            </a:endParaRPr>
          </a:p>
          <a:p>
            <a:endParaRPr lang="en-US" sz="2400" dirty="0">
              <a:solidFill>
                <a:srgbClr val="959595"/>
              </a:solidFill>
              <a:latin typeface="微软雅黑" panose="020B0503020204020204" pitchFamily="34" charset="-122"/>
              <a:ea typeface="微软雅黑" panose="020B0503020204020204" pitchFamily="34" charset="-122"/>
            </a:endParaRPr>
          </a:p>
          <a:p>
            <a:endParaRPr lang="en-US" dirty="0"/>
          </a:p>
        </p:txBody>
      </p:sp>
      <p:cxnSp>
        <p:nvCxnSpPr>
          <p:cNvPr id="23" name="PA_直接连接符 22">
            <a:extLst>
              <a:ext uri="{FF2B5EF4-FFF2-40B4-BE49-F238E27FC236}">
                <a16:creationId xmlns:a16="http://schemas.microsoft.com/office/drawing/2014/main" id="{77BE3AA5-95F5-4DAB-89BC-346424E69BBE}"/>
              </a:ext>
            </a:extLst>
          </p:cNvPr>
          <p:cNvCxnSpPr/>
          <p:nvPr>
            <p:custDataLst>
              <p:tags r:id="rId6"/>
            </p:custDataLst>
          </p:nvPr>
        </p:nvCxnSpPr>
        <p:spPr>
          <a:xfrm>
            <a:off x="16252332" y="1565418"/>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pic>
        <p:nvPicPr>
          <p:cNvPr id="3" name="图片 2">
            <a:extLst>
              <a:ext uri="{FF2B5EF4-FFF2-40B4-BE49-F238E27FC236}">
                <a16:creationId xmlns:a16="http://schemas.microsoft.com/office/drawing/2014/main" id="{9E23C1A5-CE73-4221-85E6-7BD1547BD49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473026" y="500679"/>
            <a:ext cx="1102359" cy="1027198"/>
          </a:xfrm>
          <a:prstGeom prst="rect">
            <a:avLst/>
          </a:prstGeom>
        </p:spPr>
      </p:pic>
      <p:pic>
        <p:nvPicPr>
          <p:cNvPr id="10" name="图片 9">
            <a:extLst>
              <a:ext uri="{FF2B5EF4-FFF2-40B4-BE49-F238E27FC236}">
                <a16:creationId xmlns:a16="http://schemas.microsoft.com/office/drawing/2014/main" id="{6F02DEFB-BBEF-4A56-A968-8269959EE6D1}"/>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14343529" y="2377575"/>
            <a:ext cx="11313460" cy="7223759"/>
          </a:xfrm>
          <a:prstGeom prst="rect">
            <a:avLst/>
          </a:prstGeom>
          <a:noFill/>
          <a:ln>
            <a:noFill/>
          </a:ln>
        </p:spPr>
      </p:pic>
    </p:spTree>
    <p:extLst>
      <p:ext uri="{BB962C8B-B14F-4D97-AF65-F5344CB8AC3E}">
        <p14:creationId xmlns:p14="http://schemas.microsoft.com/office/powerpoint/2010/main" val="1713695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1000"/>
                                  </p:stCondLst>
                                  <p:childTnLst>
                                    <p:set>
                                      <p:cBhvr>
                                        <p:cTn id="6" dur="1" fill="hold">
                                          <p:stCondLst>
                                            <p:cond delay="0"/>
                                          </p:stCondLst>
                                        </p:cTn>
                                        <p:tgtEl>
                                          <p:spTgt spid="2050"/>
                                        </p:tgtEl>
                                        <p:attrNameLst>
                                          <p:attrName>style.visibility</p:attrName>
                                        </p:attrNameLst>
                                      </p:cBhvr>
                                      <p:to>
                                        <p:strVal val="visible"/>
                                      </p:to>
                                    </p:set>
                                    <p:animEffect transition="in" filter="barn(outVertical)">
                                      <p:cBhvr>
                                        <p:cTn id="7" dur="500"/>
                                        <p:tgtEl>
                                          <p:spTgt spid="2050"/>
                                        </p:tgtEl>
                                      </p:cBhvr>
                                    </p:animEffect>
                                  </p:childTnLst>
                                </p:cTn>
                              </p:par>
                              <p:par>
                                <p:cTn id="8" presetID="16" presetClass="entr" presetSubtype="37" fill="hold" nodeType="withEffect">
                                  <p:stCondLst>
                                    <p:cond delay="125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20"/>
                                        </p:tgtEl>
                                        <p:attrNameLst>
                                          <p:attrName>style.visibility</p:attrName>
                                        </p:attrNameLst>
                                      </p:cBhvr>
                                      <p:to>
                                        <p:strVal val="visible"/>
                                      </p:to>
                                    </p:set>
                                    <p:animEffect transition="in" filter="barn(outVertical)">
                                      <p:cBhvr>
                                        <p:cTn id="13" dur="500"/>
                                        <p:tgtEl>
                                          <p:spTgt spid="20"/>
                                        </p:tgtEl>
                                      </p:cBhvr>
                                    </p:animEffect>
                                  </p:childTnLst>
                                </p:cTn>
                              </p:par>
                              <p:par>
                                <p:cTn id="14" presetID="16" presetClass="entr" presetSubtype="37" fill="hold" grpId="0" nodeType="withEffect">
                                  <p:stCondLst>
                                    <p:cond delay="1750"/>
                                  </p:stCondLst>
                                  <p:childTnLst>
                                    <p:set>
                                      <p:cBhvr>
                                        <p:cTn id="15" dur="1" fill="hold">
                                          <p:stCondLst>
                                            <p:cond delay="0"/>
                                          </p:stCondLst>
                                        </p:cTn>
                                        <p:tgtEl>
                                          <p:spTgt spid="21"/>
                                        </p:tgtEl>
                                        <p:attrNameLst>
                                          <p:attrName>style.visibility</p:attrName>
                                        </p:attrNameLst>
                                      </p:cBhvr>
                                      <p:to>
                                        <p:strVal val="visible"/>
                                      </p:to>
                                    </p:set>
                                    <p:animEffect transition="in" filter="barn(outVertical)">
                                      <p:cBhvr>
                                        <p:cTn id="16" dur="500"/>
                                        <p:tgtEl>
                                          <p:spTgt spid="21"/>
                                        </p:tgtEl>
                                      </p:cBhvr>
                                    </p:animEffect>
                                  </p:childTnLst>
                                </p:cTn>
                              </p:par>
                              <p:par>
                                <p:cTn id="17" presetID="16" presetClass="entr" presetSubtype="37" fill="hold" grpId="0" nodeType="withEffect">
                                  <p:stCondLst>
                                    <p:cond delay="2000"/>
                                  </p:stCondLst>
                                  <p:childTnLst>
                                    <p:set>
                                      <p:cBhvr>
                                        <p:cTn id="18" dur="1" fill="hold">
                                          <p:stCondLst>
                                            <p:cond delay="0"/>
                                          </p:stCondLst>
                                        </p:cTn>
                                        <p:tgtEl>
                                          <p:spTgt spid="22"/>
                                        </p:tgtEl>
                                        <p:attrNameLst>
                                          <p:attrName>style.visibility</p:attrName>
                                        </p:attrNameLst>
                                      </p:cBhvr>
                                      <p:to>
                                        <p:strVal val="visible"/>
                                      </p:to>
                                    </p:set>
                                    <p:animEffect transition="in" filter="barn(outVertical)">
                                      <p:cBhvr>
                                        <p:cTn id="19" dur="500"/>
                                        <p:tgtEl>
                                          <p:spTgt spid="22"/>
                                        </p:tgtEl>
                                      </p:cBhvr>
                                    </p:animEffect>
                                  </p:childTnLst>
                                </p:cTn>
                              </p:par>
                              <p:par>
                                <p:cTn id="20" presetID="16" presetClass="entr" presetSubtype="37" fill="hold" nodeType="withEffect">
                                  <p:stCondLst>
                                    <p:cond delay="2250"/>
                                  </p:stCondLst>
                                  <p:childTnLst>
                                    <p:set>
                                      <p:cBhvr>
                                        <p:cTn id="21" dur="1" fill="hold">
                                          <p:stCondLst>
                                            <p:cond delay="0"/>
                                          </p:stCondLst>
                                        </p:cTn>
                                        <p:tgtEl>
                                          <p:spTgt spid="23"/>
                                        </p:tgtEl>
                                        <p:attrNameLst>
                                          <p:attrName>style.visibility</p:attrName>
                                        </p:attrNameLst>
                                      </p:cBhvr>
                                      <p:to>
                                        <p:strVal val="visible"/>
                                      </p:to>
                                    </p:set>
                                    <p:animEffect transition="in" filter="barn(outVertic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7665" r="48746"/>
          <a:stretch/>
        </p:blipFill>
        <p:spPr>
          <a:xfrm>
            <a:off x="-1361" y="0"/>
            <a:ext cx="6548063" cy="12801600"/>
          </a:xfrm>
          <a:prstGeom prst="rect">
            <a:avLst/>
          </a:prstGeom>
        </p:spPr>
      </p:pic>
      <p:sp>
        <p:nvSpPr>
          <p:cNvPr id="4" name="矩形 3"/>
          <p:cNvSpPr/>
          <p:nvPr/>
        </p:nvSpPr>
        <p:spPr>
          <a:xfrm>
            <a:off x="10344150" y="3455933"/>
            <a:ext cx="11583458" cy="2852448"/>
          </a:xfrm>
          <a:prstGeom prst="rect">
            <a:avLst/>
          </a:prstGeom>
        </p:spPr>
        <p:txBody>
          <a:bodyPr wrap="square">
            <a:spAutoFit/>
          </a:bodyPr>
          <a:lstStyle/>
          <a:p>
            <a:r>
              <a:rPr lang="en-US" sz="2400" dirty="0">
                <a:solidFill>
                  <a:srgbClr val="959595"/>
                </a:solidFill>
                <a:latin typeface="微软雅黑" panose="020B0503020204020204" pitchFamily="34" charset="-122"/>
                <a:ea typeface="微软雅黑" panose="020B0503020204020204" pitchFamily="34" charset="-122"/>
              </a:rPr>
              <a:t>Look at the trend of Sales vs Discount in Japan territory from 2003 to 2004. It is clearly that sales are highly positive related with discount</a:t>
            </a:r>
            <a:r>
              <a:rPr lang="en-US" dirty="0"/>
              <a:t>.  </a:t>
            </a:r>
            <a:r>
              <a:rPr lang="en-US" sz="2400" dirty="0">
                <a:solidFill>
                  <a:srgbClr val="959595"/>
                </a:solidFill>
                <a:latin typeface="微软雅黑" panose="020B0503020204020204" pitchFamily="34" charset="-122"/>
                <a:ea typeface="微软雅黑" panose="020B0503020204020204" pitchFamily="34" charset="-122"/>
              </a:rPr>
              <a:t>The sales peak corresponds to discount valley in 2003 March and in 2004 January and November. The discount valley corresponds to the sales valley in 2003 November and in 2004 April.</a:t>
            </a:r>
          </a:p>
          <a:p>
            <a:pPr>
              <a:lnSpc>
                <a:spcPct val="130000"/>
              </a:lnSpc>
            </a:pPr>
            <a:endParaRPr lang="en-US" sz="2400" dirty="0">
              <a:solidFill>
                <a:srgbClr val="959595"/>
              </a:solidFill>
              <a:latin typeface="微软雅黑" panose="020B0503020204020204" pitchFamily="34" charset="-122"/>
              <a:ea typeface="微软雅黑" panose="020B0503020204020204" pitchFamily="34" charset="-122"/>
            </a:endParaRPr>
          </a:p>
          <a:p>
            <a:pPr algn="r">
              <a:lnSpc>
                <a:spcPct val="130000"/>
              </a:lnSpc>
            </a:pPr>
            <a:endParaRPr lang="en-US" altLang="zh-CN" sz="2400" dirty="0">
              <a:solidFill>
                <a:srgbClr val="959595"/>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0604555" y="3140662"/>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8" name="组合 7"/>
          <p:cNvGrpSpPr/>
          <p:nvPr/>
        </p:nvGrpSpPr>
        <p:grpSpPr>
          <a:xfrm>
            <a:off x="12048681" y="525776"/>
            <a:ext cx="9878927" cy="1535368"/>
            <a:chOff x="12048681" y="525776"/>
            <a:chExt cx="9878927" cy="1535368"/>
          </a:xfrm>
        </p:grpSpPr>
        <p:sp>
          <p:nvSpPr>
            <p:cNvPr id="6" name="TextBox 13"/>
            <p:cNvSpPr txBox="1"/>
            <p:nvPr/>
          </p:nvSpPr>
          <p:spPr>
            <a:xfrm>
              <a:off x="13259813" y="525776"/>
              <a:ext cx="8667795" cy="988347"/>
            </a:xfrm>
            <a:prstGeom prst="rect">
              <a:avLst/>
            </a:prstGeom>
            <a:noFill/>
          </p:spPr>
          <p:txBody>
            <a:bodyPr wrap="square" rtlCol="0">
              <a:spAutoFit/>
            </a:bodyPr>
            <a:lstStyle/>
            <a:p>
              <a:pPr algn="r" defTabSz="1765901">
                <a:lnSpc>
                  <a:spcPct val="150000"/>
                </a:lnSpc>
              </a:pPr>
              <a:r>
                <a:rPr lang="en-CA" sz="4400" b="1" dirty="0">
                  <a:solidFill>
                    <a:prstClr val="black">
                      <a:lumMod val="65000"/>
                      <a:lumOff val="35000"/>
                    </a:prstClr>
                  </a:solidFill>
                  <a:latin typeface="+mj-ea"/>
                </a:rPr>
                <a:t>TERRITORY-JAPAN</a:t>
              </a:r>
              <a:endParaRPr lang="en-US" sz="4400" b="1" dirty="0">
                <a:solidFill>
                  <a:srgbClr val="00A8A7"/>
                </a:solidFill>
                <a:latin typeface="+mj-ea"/>
                <a:ea typeface="+mj-ea"/>
              </a:endParaRPr>
            </a:p>
          </p:txBody>
        </p:sp>
        <p:sp>
          <p:nvSpPr>
            <p:cNvPr id="7" name="Rectangle 14"/>
            <p:cNvSpPr/>
            <p:nvPr/>
          </p:nvSpPr>
          <p:spPr>
            <a:xfrm>
              <a:off x="12048681" y="1480087"/>
              <a:ext cx="9878927" cy="581057"/>
            </a:xfrm>
            <a:prstGeom prst="rect">
              <a:avLst/>
            </a:prstGeom>
          </p:spPr>
          <p:txBody>
            <a:bodyPr wrap="square">
              <a:spAutoFit/>
            </a:bodyPr>
            <a:lstStyle/>
            <a:p>
              <a:pPr algn="r" defTabSz="1765901">
                <a:lnSpc>
                  <a:spcPct val="150000"/>
                </a:lnSpc>
              </a:pPr>
              <a:r>
                <a:rPr lang="en-CA" altLang="zh-CN" sz="2400" b="1" dirty="0">
                  <a:solidFill>
                    <a:prstClr val="black">
                      <a:lumMod val="65000"/>
                      <a:lumOff val="35000"/>
                    </a:prstClr>
                  </a:solidFill>
                  <a:latin typeface="+mj-ea"/>
                  <a:ea typeface="+mj-ea"/>
                  <a:cs typeface="Open Sans Light" panose="020B0306030504020204" pitchFamily="34" charset="0"/>
                </a:rPr>
                <a:t>Sales vs Discount</a:t>
              </a:r>
              <a:endParaRPr lang="en-US" altLang="zh-CN" sz="2400" b="1" dirty="0">
                <a:solidFill>
                  <a:prstClr val="black">
                    <a:lumMod val="65000"/>
                    <a:lumOff val="35000"/>
                  </a:prstClr>
                </a:solidFill>
                <a:latin typeface="+mj-ea"/>
                <a:ea typeface="+mj-ea"/>
                <a:cs typeface="Open Sans Light" panose="020B0306030504020204" pitchFamily="34" charset="0"/>
              </a:endParaRPr>
            </a:p>
          </p:txBody>
        </p:sp>
      </p:grpSp>
      <p:grpSp>
        <p:nvGrpSpPr>
          <p:cNvPr id="3" name="组合 2"/>
          <p:cNvGrpSpPr/>
          <p:nvPr/>
        </p:nvGrpSpPr>
        <p:grpSpPr>
          <a:xfrm>
            <a:off x="6510202" y="0"/>
            <a:ext cx="1465623" cy="12801600"/>
            <a:chOff x="9964377" y="0"/>
            <a:chExt cx="1465623" cy="12801600"/>
          </a:xfrm>
        </p:grpSpPr>
        <p:sp>
          <p:nvSpPr>
            <p:cNvPr id="12" name="矩形 11"/>
            <p:cNvSpPr/>
            <p:nvPr/>
          </p:nvSpPr>
          <p:spPr>
            <a:xfrm>
              <a:off x="9964377"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01"/>
              <a:endParaRPr lang="zh-CN" altLang="en-US" sz="3476"/>
            </a:p>
          </p:txBody>
        </p:sp>
        <p:sp>
          <p:nvSpPr>
            <p:cNvPr id="13" name="文本框 12"/>
            <p:cNvSpPr txBox="1"/>
            <p:nvPr/>
          </p:nvSpPr>
          <p:spPr>
            <a:xfrm>
              <a:off x="10466355" y="1586693"/>
              <a:ext cx="461665" cy="6185371"/>
            </a:xfrm>
            <a:prstGeom prst="rect">
              <a:avLst/>
            </a:prstGeom>
            <a:noFill/>
          </p:spPr>
          <p:txBody>
            <a:bodyPr vert="eaVert" wrap="square" rtlCol="0">
              <a:spAutoFit/>
            </a:bodyPr>
            <a:lstStyle/>
            <a:p>
              <a:r>
                <a:rPr lang="en-US" altLang="zh-CN" spc="600" dirty="0">
                  <a:solidFill>
                    <a:schemeClr val="bg1"/>
                  </a:solidFill>
                </a:rPr>
                <a:t>PHOTO FROM PIXABAY</a:t>
              </a:r>
              <a:endParaRPr lang="zh-CN" altLang="en-US" spc="600" dirty="0">
                <a:solidFill>
                  <a:schemeClr val="bg1"/>
                </a:solidFill>
              </a:endParaRPr>
            </a:p>
          </p:txBody>
        </p:sp>
      </p:grpSp>
      <p:pic>
        <p:nvPicPr>
          <p:cNvPr id="15" name="图片 14">
            <a:extLst>
              <a:ext uri="{FF2B5EF4-FFF2-40B4-BE49-F238E27FC236}">
                <a16:creationId xmlns:a16="http://schemas.microsoft.com/office/drawing/2014/main" id="{75318746-AA24-456E-B331-C6A9B377060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048681" y="5629835"/>
            <a:ext cx="7709647" cy="6024282"/>
          </a:xfrm>
          <a:prstGeom prst="rect">
            <a:avLst/>
          </a:prstGeom>
          <a:noFill/>
          <a:ln>
            <a:noFill/>
          </a:ln>
        </p:spPr>
      </p:pic>
    </p:spTree>
    <p:extLst>
      <p:ext uri="{BB962C8B-B14F-4D97-AF65-F5344CB8AC3E}">
        <p14:creationId xmlns:p14="http://schemas.microsoft.com/office/powerpoint/2010/main" val="866956704"/>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0000">
                                          <p:cBhvr additive="base">
                                            <p:cTn id="7" dur="100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3"/>
          <p:cNvSpPr txBox="1"/>
          <p:nvPr/>
        </p:nvSpPr>
        <p:spPr>
          <a:xfrm>
            <a:off x="1505353" y="1480087"/>
            <a:ext cx="8667795" cy="1634678"/>
          </a:xfrm>
          <a:prstGeom prst="rect">
            <a:avLst/>
          </a:prstGeom>
          <a:noFill/>
        </p:spPr>
        <p:txBody>
          <a:bodyPr wrap="square" rtlCol="0">
            <a:spAutoFit/>
          </a:bodyPr>
          <a:lstStyle/>
          <a:p>
            <a:pPr defTabSz="1765901">
              <a:lnSpc>
                <a:spcPct val="150000"/>
              </a:lnSpc>
            </a:pPr>
            <a:r>
              <a:rPr lang="en-US" sz="2800" b="1" dirty="0">
                <a:solidFill>
                  <a:prstClr val="black">
                    <a:lumMod val="65000"/>
                    <a:lumOff val="35000"/>
                  </a:prstClr>
                </a:solidFill>
                <a:latin typeface="+mj-ea"/>
                <a:ea typeface="+mj-ea"/>
              </a:rPr>
              <a:t>Sale</a:t>
            </a:r>
            <a:r>
              <a:rPr lang="en-US" sz="2800" dirty="0"/>
              <a:t> </a:t>
            </a:r>
            <a:r>
              <a:rPr lang="en-US" sz="2800" b="1" dirty="0">
                <a:solidFill>
                  <a:prstClr val="black">
                    <a:lumMod val="65000"/>
                    <a:lumOff val="35000"/>
                  </a:prstClr>
                </a:solidFill>
                <a:latin typeface="+mj-ea"/>
                <a:ea typeface="+mj-ea"/>
              </a:rPr>
              <a:t>vs</a:t>
            </a:r>
            <a:r>
              <a:rPr lang="en-US" sz="2800" dirty="0"/>
              <a:t> </a:t>
            </a:r>
            <a:r>
              <a:rPr lang="en-US" sz="2800" b="1" dirty="0">
                <a:solidFill>
                  <a:prstClr val="black">
                    <a:lumMod val="65000"/>
                    <a:lumOff val="35000"/>
                  </a:prstClr>
                </a:solidFill>
                <a:latin typeface="+mj-ea"/>
                <a:ea typeface="+mj-ea"/>
              </a:rPr>
              <a:t>Discount</a:t>
            </a:r>
          </a:p>
          <a:p>
            <a:pPr defTabSz="1765901">
              <a:lnSpc>
                <a:spcPct val="150000"/>
              </a:lnSpc>
            </a:pPr>
            <a:endParaRPr lang="en-US" sz="4400" b="1" dirty="0">
              <a:solidFill>
                <a:srgbClr val="00A8A7"/>
              </a:solidFill>
              <a:latin typeface="+mj-ea"/>
              <a:ea typeface="+mj-ea"/>
            </a:endParaRPr>
          </a:p>
        </p:txBody>
      </p:sp>
      <p:sp>
        <p:nvSpPr>
          <p:cNvPr id="11" name="矩形 10"/>
          <p:cNvSpPr/>
          <p:nvPr/>
        </p:nvSpPr>
        <p:spPr>
          <a:xfrm>
            <a:off x="1348434" y="3642666"/>
            <a:ext cx="8824714" cy="6001643"/>
          </a:xfrm>
          <a:prstGeom prst="rect">
            <a:avLst/>
          </a:prstGeom>
        </p:spPr>
        <p:txBody>
          <a:bodyPr wrap="square">
            <a:spAutoFit/>
          </a:bodyPr>
          <a:lstStyle/>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Meanwhile, all products 'order number also relative with discount. </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Classic Cars increase 42% discount, but orders decrease for 8%. Which indicates that less room for improvement.  </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While, Planes have relatively large growth potential. As discount decrease for 70%, it’s order number can still increase to 135%. Vintage cars' order increase for  1000% , but discount decrease for 150%, </a:t>
            </a:r>
            <a:r>
              <a:rPr lang="en-US" altLang="zh-CN" sz="2400" dirty="0">
                <a:solidFill>
                  <a:srgbClr val="959595"/>
                </a:solidFill>
                <a:latin typeface="微软雅黑" panose="020B0503020204020204" pitchFamily="34" charset="-122"/>
                <a:ea typeface="微软雅黑" panose="020B0503020204020204" pitchFamily="34" charset="-122"/>
              </a:rPr>
              <a:t>show large market potential</a:t>
            </a:r>
            <a:r>
              <a:rPr lang="en-US" sz="2400" dirty="0">
                <a:solidFill>
                  <a:srgbClr val="959595"/>
                </a:solidFill>
                <a:latin typeface="微软雅黑" panose="020B0503020204020204" pitchFamily="34" charset="-122"/>
                <a:ea typeface="微软雅黑" panose="020B0503020204020204" pitchFamily="34" charset="-122"/>
              </a:rPr>
              <a:t> </a:t>
            </a:r>
          </a:p>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It is clear that in Japan territory Planes and Vintage cars have the best growing potential</a:t>
            </a:r>
          </a:p>
          <a:p>
            <a:endParaRPr lang="en-US" sz="2400" dirty="0">
              <a:solidFill>
                <a:srgbClr val="959595"/>
              </a:solidFill>
              <a:latin typeface="微软雅黑" panose="020B0503020204020204" pitchFamily="34" charset="-122"/>
              <a:ea typeface="微软雅黑" panose="020B0503020204020204" pitchFamily="34" charset="-122"/>
            </a:endParaRPr>
          </a:p>
        </p:txBody>
      </p:sp>
      <p:sp>
        <p:nvSpPr>
          <p:cNvPr id="8" name="Shape 2413"/>
          <p:cNvSpPr/>
          <p:nvPr/>
        </p:nvSpPr>
        <p:spPr>
          <a:xfrm>
            <a:off x="11849101" y="2974776"/>
            <a:ext cx="650033" cy="63521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2" name="Shape 2430"/>
          <p:cNvSpPr/>
          <p:nvPr/>
        </p:nvSpPr>
        <p:spPr>
          <a:xfrm>
            <a:off x="14430936" y="2992682"/>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3" name="Shape 2465"/>
          <p:cNvSpPr/>
          <p:nvPr/>
        </p:nvSpPr>
        <p:spPr>
          <a:xfrm>
            <a:off x="13140018" y="2974776"/>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6" name="PA_文本框 13">
            <a:extLst>
              <a:ext uri="{FF2B5EF4-FFF2-40B4-BE49-F238E27FC236}">
                <a16:creationId xmlns:a16="http://schemas.microsoft.com/office/drawing/2014/main" id="{4907FF46-ED9A-4167-8AE8-5300586B3496}"/>
              </a:ext>
            </a:extLst>
          </p:cNvPr>
          <p:cNvSpPr txBox="1"/>
          <p:nvPr>
            <p:custDataLst>
              <p:tags r:id="rId1"/>
            </p:custDataLst>
          </p:nvPr>
        </p:nvSpPr>
        <p:spPr>
          <a:xfrm>
            <a:off x="1176962" y="365341"/>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ea typeface="+mj-ea"/>
              </a:rPr>
              <a:t>TERRITORY-JAPAN</a:t>
            </a:r>
            <a:endParaRPr lang="en-US" sz="4400" b="1" dirty="0">
              <a:solidFill>
                <a:srgbClr val="00A8A7"/>
              </a:solidFill>
              <a:latin typeface="+mj-ea"/>
              <a:ea typeface="+mj-ea"/>
            </a:endParaRPr>
          </a:p>
        </p:txBody>
      </p:sp>
      <p:pic>
        <p:nvPicPr>
          <p:cNvPr id="14" name="图片 13">
            <a:extLst>
              <a:ext uri="{FF2B5EF4-FFF2-40B4-BE49-F238E27FC236}">
                <a16:creationId xmlns:a16="http://schemas.microsoft.com/office/drawing/2014/main" id="{51CF1C8E-A19C-4BEF-B481-CC3D36DD39E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173148" y="2297426"/>
            <a:ext cx="11269532" cy="7741024"/>
          </a:xfrm>
          <a:prstGeom prst="rect">
            <a:avLst/>
          </a:prstGeom>
          <a:noFill/>
          <a:ln>
            <a:noFill/>
          </a:ln>
        </p:spPr>
      </p:pic>
    </p:spTree>
    <p:extLst>
      <p:ext uri="{BB962C8B-B14F-4D97-AF65-F5344CB8AC3E}">
        <p14:creationId xmlns:p14="http://schemas.microsoft.com/office/powerpoint/2010/main" val="4120493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
                                        <p:tgtEl>
                                          <p:spTgt spid="11"/>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 calcmode="lin" valueType="num">
                                      <p:cBhvr>
                                        <p:cTn id="12" dur="500" fill="hold"/>
                                        <p:tgtEl>
                                          <p:spTgt spid="8"/>
                                        </p:tgtEl>
                                        <p:attrNameLst>
                                          <p:attrName>style.rotation</p:attrName>
                                        </p:attrNameLst>
                                      </p:cBhvr>
                                      <p:tavLst>
                                        <p:tav tm="0">
                                          <p:val>
                                            <p:fltVal val="360"/>
                                          </p:val>
                                        </p:tav>
                                        <p:tav tm="100000">
                                          <p:val>
                                            <p:fltVal val="0"/>
                                          </p:val>
                                        </p:tav>
                                      </p:tavLst>
                                    </p:anim>
                                    <p:animEffect transition="in" filter="fade">
                                      <p:cBhvr>
                                        <p:cTn id="13" dur="500"/>
                                        <p:tgtEl>
                                          <p:spTgt spid="8"/>
                                        </p:tgtEl>
                                      </p:cBhvr>
                                    </p:animEffect>
                                  </p:childTnLst>
                                </p:cTn>
                              </p:par>
                              <p:par>
                                <p:cTn id="14" presetID="49" presetClass="entr" presetSubtype="0" decel="10000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par>
                                <p:cTn id="20" presetID="49" presetClass="entr" presetSubtype="0" decel="10000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 calcmode="lin" valueType="num">
                                      <p:cBhvr>
                                        <p:cTn id="24" dur="500" fill="hold"/>
                                        <p:tgtEl>
                                          <p:spTgt spid="12"/>
                                        </p:tgtEl>
                                        <p:attrNameLst>
                                          <p:attrName>style.rotation</p:attrName>
                                        </p:attrNameLst>
                                      </p:cBhvr>
                                      <p:tavLst>
                                        <p:tav tm="0">
                                          <p:val>
                                            <p:fltVal val="360"/>
                                          </p:val>
                                        </p:tav>
                                        <p:tav tm="100000">
                                          <p:val>
                                            <p:fltVal val="0"/>
                                          </p:val>
                                        </p:tav>
                                      </p:tavLst>
                                    </p:anim>
                                    <p:animEffect transition="in" filter="fade">
                                      <p:cBhvr>
                                        <p:cTn id="25" dur="500"/>
                                        <p:tgtEl>
                                          <p:spTgt spid="12"/>
                                        </p:tgtEl>
                                      </p:cBhvr>
                                    </p:animEffect>
                                  </p:childTnLst>
                                </p:cTn>
                              </p:par>
                              <p:par>
                                <p:cTn id="26" presetID="16" presetClass="entr" presetSubtype="37" fill="hold" grpId="0" nodeType="withEffect">
                                  <p:stCondLst>
                                    <p:cond delay="1500"/>
                                  </p:stCondLst>
                                  <p:childTnLst>
                                    <p:set>
                                      <p:cBhvr>
                                        <p:cTn id="27" dur="1" fill="hold">
                                          <p:stCondLst>
                                            <p:cond delay="0"/>
                                          </p:stCondLst>
                                        </p:cTn>
                                        <p:tgtEl>
                                          <p:spTgt spid="16"/>
                                        </p:tgtEl>
                                        <p:attrNameLst>
                                          <p:attrName>style.visibility</p:attrName>
                                        </p:attrNameLst>
                                      </p:cBhvr>
                                      <p:to>
                                        <p:strVal val="visible"/>
                                      </p:to>
                                    </p:set>
                                    <p:animEffect transition="in" filter="barn(outVertic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2" grpId="0" animBg="1"/>
      <p:bldP spid="13" grpId="0"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9247" y="0"/>
            <a:ext cx="21461506" cy="9717741"/>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 name="矩形 2"/>
          <p:cNvSpPr/>
          <p:nvPr/>
        </p:nvSpPr>
        <p:spPr>
          <a:xfrm>
            <a:off x="941293" y="-197223"/>
            <a:ext cx="20977413" cy="96818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17290" y="3228142"/>
            <a:ext cx="19025420" cy="3886577"/>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The Japan territory total sale for 2004 was 112% higher than 2003. And the 2004 quantity number is 107% higher than 2003. All product lines have grown, except for classic cars. But the drop percent is small, just 8%. Which means this product is relatively stable in Japan market. </a:t>
            </a:r>
          </a:p>
          <a:p>
            <a:pPr marL="342900" indent="-342900" algn="just">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Planes, motorcycles and Vintage cars have 1x increasement, </a:t>
            </a:r>
            <a:r>
              <a:rPr lang="en-US" altLang="zh-CN" sz="2400" dirty="0">
                <a:solidFill>
                  <a:schemeClr val="bg1">
                    <a:lumMod val="85000"/>
                  </a:schemeClr>
                </a:solidFill>
                <a:latin typeface="微软雅黑" panose="020B0503020204020204" pitchFamily="34" charset="-122"/>
                <a:ea typeface="微软雅黑" panose="020B0503020204020204" pitchFamily="34" charset="-122"/>
              </a:rPr>
              <a:t>show large market potential. </a:t>
            </a:r>
          </a:p>
          <a:p>
            <a:pPr marL="342900" indent="-342900" algn="just">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Discount is the key variable for maximum revenue.</a:t>
            </a:r>
          </a:p>
          <a:p>
            <a:pPr marL="342900" indent="-342900" algn="just">
              <a:lnSpc>
                <a:spcPct val="130000"/>
              </a:lnSpc>
              <a:buFont typeface="Arial" panose="020B0604020202020204" pitchFamily="34" charset="0"/>
              <a:buChar char="•"/>
            </a:pPr>
            <a:r>
              <a:rPr lang="en-US" sz="2400" dirty="0">
                <a:solidFill>
                  <a:schemeClr val="bg1">
                    <a:lumMod val="85000"/>
                  </a:schemeClr>
                </a:solidFill>
                <a:latin typeface="微软雅黑" panose="020B0503020204020204" pitchFamily="34" charset="-122"/>
                <a:ea typeface="微软雅黑" panose="020B0503020204020204" pitchFamily="34" charset="-122"/>
              </a:rPr>
              <a:t>In Japan territory Planes and Vintage cars have the best growing potential</a:t>
            </a:r>
          </a:p>
          <a:p>
            <a:pPr marL="342900" indent="-342900" algn="just">
              <a:lnSpc>
                <a:spcPct val="130000"/>
              </a:lnSpc>
              <a:buFont typeface="Arial" panose="020B0604020202020204" pitchFamily="34" charset="0"/>
              <a:buChar char="•"/>
            </a:pPr>
            <a:endParaRPr lang="en-US" altLang="zh-CN" sz="2400" dirty="0">
              <a:solidFill>
                <a:srgbClr val="959595"/>
              </a:solidFill>
              <a:latin typeface="微软雅黑" panose="020B0503020204020204" pitchFamily="34" charset="-122"/>
              <a:ea typeface="微软雅黑" panose="020B0503020204020204" pitchFamily="34" charset="-122"/>
            </a:endParaRPr>
          </a:p>
          <a:p>
            <a:pPr indent="533400" algn="just">
              <a:lnSpc>
                <a:spcPct val="130000"/>
              </a:lnSpc>
            </a:pPr>
            <a:endParaRPr lang="en-US" sz="2400" dirty="0">
              <a:solidFill>
                <a:srgbClr val="959595"/>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917290" y="2252368"/>
            <a:ext cx="3288421" cy="646331"/>
          </a:xfrm>
          <a:prstGeom prst="rect">
            <a:avLst/>
          </a:prstGeom>
          <a:noFill/>
        </p:spPr>
        <p:txBody>
          <a:bodyPr wrap="square" rtlCol="0">
            <a:spAutoFit/>
          </a:bodyPr>
          <a:lstStyle/>
          <a:p>
            <a:r>
              <a:rPr lang="en-US" altLang="zh-CN" sz="3600" dirty="0">
                <a:solidFill>
                  <a:schemeClr val="bg1">
                    <a:lumMod val="85000"/>
                  </a:schemeClr>
                </a:solidFill>
                <a:latin typeface="微软雅黑" panose="020B0503020204020204" pitchFamily="34" charset="-122"/>
                <a:ea typeface="微软雅黑" panose="020B0503020204020204" pitchFamily="34" charset="-122"/>
              </a:rPr>
              <a:t>SUMMARY</a:t>
            </a:r>
            <a:endParaRPr lang="zh-CN" altLang="en-US" sz="36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7" name="Shape 2702"/>
          <p:cNvSpPr/>
          <p:nvPr/>
        </p:nvSpPr>
        <p:spPr>
          <a:xfrm>
            <a:off x="9639986"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8" name="Shape 2703"/>
          <p:cNvSpPr/>
          <p:nvPr/>
        </p:nvSpPr>
        <p:spPr>
          <a:xfrm>
            <a:off x="11161803"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9" name="Shape 2708"/>
          <p:cNvSpPr/>
          <p:nvPr/>
        </p:nvSpPr>
        <p:spPr>
          <a:xfrm>
            <a:off x="12683620"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1" name="矩形 10"/>
          <p:cNvSpPr/>
          <p:nvPr/>
        </p:nvSpPr>
        <p:spPr>
          <a:xfrm>
            <a:off x="6549818" y="11375976"/>
            <a:ext cx="9760364" cy="507831"/>
          </a:xfrm>
          <a:prstGeom prst="rect">
            <a:avLst/>
          </a:prstGeom>
        </p:spPr>
        <p:txBody>
          <a:bodyPr wrap="none">
            <a:spAutoFit/>
          </a:bodyPr>
          <a:lstStyle/>
          <a:p>
            <a:pPr algn="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83224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4" action="ppaction://hlinksldjump"/>
          </p:cNvPr>
          <p:cNvSpPr>
            <a:spLocks noChangeArrowheads="1"/>
          </p:cNvSpPr>
          <p:nvPr>
            <p:custDataLst>
              <p:tags r:id="rId1"/>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8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SALES PREDICTION</a:t>
            </a:r>
            <a:endParaRPr lang="zh-CN" altLang="en-US" sz="48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1868386" y="4475106"/>
            <a:ext cx="9572761" cy="825419"/>
          </a:xfrm>
          <a:prstGeom prst="rect">
            <a:avLst/>
          </a:prstGeom>
        </p:spPr>
        <p:txBody>
          <a:bodyPr wrap="square">
            <a:spAutoFit/>
          </a:bodyPr>
          <a:lstStyle/>
          <a:p>
            <a:pPr algn="r">
              <a:lnSpc>
                <a:spcPct val="150000"/>
              </a:lnSpc>
            </a:pPr>
            <a:r>
              <a:rPr lang="en-US" sz="3600" dirty="0">
                <a:solidFill>
                  <a:schemeClr val="tx1">
                    <a:lumMod val="65000"/>
                    <a:lumOff val="35000"/>
                  </a:schemeClr>
                </a:solidFill>
                <a:latin typeface="微软雅黑" panose="020B0503020204020204" pitchFamily="34" charset="-122"/>
                <a:ea typeface="微软雅黑" panose="020B0503020204020204" pitchFamily="34" charset="-122"/>
              </a:rPr>
              <a:t>2005 Q3 -2006 Q4 </a:t>
            </a: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13" name="组合 12">
            <a:extLst>
              <a:ext uri="{FF2B5EF4-FFF2-40B4-BE49-F238E27FC236}">
                <a16:creationId xmlns:a16="http://schemas.microsoft.com/office/drawing/2014/main" id="{0F018B2A-9595-4F99-843A-4C1E3D822ED6}"/>
              </a:ext>
            </a:extLst>
          </p:cNvPr>
          <p:cNvGrpSpPr/>
          <p:nvPr/>
        </p:nvGrpSpPr>
        <p:grpSpPr>
          <a:xfrm>
            <a:off x="-1095388" y="0"/>
            <a:ext cx="12869842" cy="12801600"/>
            <a:chOff x="-1095388" y="0"/>
            <a:chExt cx="12869842" cy="12801600"/>
          </a:xfrm>
        </p:grpSpPr>
        <p:pic>
          <p:nvPicPr>
            <p:cNvPr id="14" name="图片 13">
              <a:extLst>
                <a:ext uri="{FF2B5EF4-FFF2-40B4-BE49-F238E27FC236}">
                  <a16:creationId xmlns:a16="http://schemas.microsoft.com/office/drawing/2014/main" id="{D9F8D5E1-E3D1-4CC9-BFF5-90B46ADEC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388" y="0"/>
              <a:ext cx="12869842" cy="12801600"/>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15" name="矩形 14">
              <a:extLst>
                <a:ext uri="{FF2B5EF4-FFF2-40B4-BE49-F238E27FC236}">
                  <a16:creationId xmlns:a16="http://schemas.microsoft.com/office/drawing/2014/main" id="{C5CA8D86-D3FD-4DDE-BD96-C229EA55A8DD}"/>
                </a:ext>
              </a:extLst>
            </p:cNvPr>
            <p:cNvSpPr/>
            <p:nvPr/>
          </p:nvSpPr>
          <p:spPr>
            <a:xfrm rot="2299722">
              <a:off x="3614902" y="2473720"/>
              <a:ext cx="7594747" cy="75947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6" name="文本框 15">
              <a:extLst>
                <a:ext uri="{FF2B5EF4-FFF2-40B4-BE49-F238E27FC236}">
                  <a16:creationId xmlns:a16="http://schemas.microsoft.com/office/drawing/2014/main" id="{5B7DD866-895A-4217-85E4-95129FEEFCC2}"/>
                </a:ext>
              </a:extLst>
            </p:cNvPr>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rgbClr val="FFC000"/>
                  </a:solidFill>
                  <a:effectLst>
                    <a:outerShdw blurRad="38100" dist="38100" dir="2700000" algn="tl">
                      <a:srgbClr val="000000">
                        <a:alpha val="43137"/>
                      </a:srgbClr>
                    </a:outerShdw>
                  </a:effectLst>
                  <a:latin typeface="Impact" panose="020B0806030902050204" pitchFamily="34" charset="0"/>
                </a:rPr>
                <a:t>03</a:t>
              </a:r>
              <a:endParaRPr lang="zh-CN" altLang="en-US" sz="28700" dirty="0">
                <a:solidFill>
                  <a:srgbClr val="FFC000"/>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14443567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14:bounceEnd="50000">
                                          <p:cBhvr additive="base">
                                            <p:cTn id="7"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 presetClass="entr" presetSubtype="8" fill="hold" nodeType="withEffect" p14:presetBounceEnd="50000">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14:bounceEnd="50000">
                                          <p:cBhvr additive="base">
                                            <p:cTn id="18" dur="10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19"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1+#ppt_w/2"/>
                                              </p:val>
                                            </p:tav>
                                            <p:tav tm="100000">
                                              <p:val>
                                                <p:strVal val="#ppt_x"/>
                                              </p:val>
                                            </p:tav>
                                          </p:tavLst>
                                        </p:anim>
                                        <p:anim calcmode="lin" valueType="num">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0-#ppt_w/2"/>
                                              </p:val>
                                            </p:tav>
                                            <p:tav tm="100000">
                                              <p:val>
                                                <p:strVal val="#ppt_x"/>
                                              </p:val>
                                            </p:tav>
                                          </p:tavLst>
                                        </p:anim>
                                        <p:anim calcmode="lin" valueType="num">
                                          <p:cBhvr additive="base">
                                            <p:cTn id="19"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7"/>
          <p:cNvSpPr/>
          <p:nvPr/>
        </p:nvSpPr>
        <p:spPr>
          <a:xfrm>
            <a:off x="1101316" y="2722559"/>
            <a:ext cx="2861084" cy="2861084"/>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kumimoji="0" lang="en-US" sz="7200" b="1" i="0" u="none" strike="noStrike" kern="0" cap="none" spc="0" normalizeH="0" baseline="0" noProof="0" dirty="0">
                <a:ln>
                  <a:noFill/>
                </a:ln>
                <a:solidFill>
                  <a:prstClr val="black">
                    <a:lumMod val="65000"/>
                    <a:lumOff val="35000"/>
                  </a:prstClr>
                </a:solidFill>
                <a:effectLst/>
                <a:uLnTx/>
                <a:uFillTx/>
                <a:latin typeface="+mn-ea"/>
                <a:cs typeface="+mn-cs"/>
              </a:rPr>
              <a:t>1</a:t>
            </a:r>
            <a:endParaRPr kumimoji="0" lang="en-US" sz="1800" b="1" i="0" u="none" strike="noStrike" kern="0" cap="none" spc="0" normalizeH="0" baseline="0" noProof="0" dirty="0">
              <a:ln>
                <a:noFill/>
              </a:ln>
              <a:solidFill>
                <a:prstClr val="black">
                  <a:lumMod val="65000"/>
                  <a:lumOff val="35000"/>
                </a:prstClr>
              </a:solidFill>
              <a:effectLst/>
              <a:uLnTx/>
              <a:uFillTx/>
              <a:latin typeface="+mn-ea"/>
              <a:cs typeface="+mn-cs"/>
            </a:endParaRPr>
          </a:p>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65000"/>
                  <a:lumOff val="35000"/>
                </a:prstClr>
              </a:solidFill>
              <a:effectLst/>
              <a:uLnTx/>
              <a:uFillTx/>
              <a:latin typeface="+mn-ea"/>
              <a:cs typeface="+mn-cs"/>
            </a:endParaRPr>
          </a:p>
        </p:txBody>
      </p:sp>
      <p:sp>
        <p:nvSpPr>
          <p:cNvPr id="11" name="Arc 8"/>
          <p:cNvSpPr/>
          <p:nvPr/>
        </p:nvSpPr>
        <p:spPr>
          <a:xfrm>
            <a:off x="1101316" y="2722559"/>
            <a:ext cx="2861084" cy="2861084"/>
          </a:xfrm>
          <a:prstGeom prst="arc">
            <a:avLst>
              <a:gd name="adj1" fmla="val 16200000"/>
              <a:gd name="adj2" fmla="val 390477"/>
            </a:avLst>
          </a:prstGeom>
          <a:noFill/>
          <a:ln w="123825" cap="rnd" cmpd="sng" algn="ctr">
            <a:solidFill>
              <a:srgbClr val="FFC000"/>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2" name="Oval 11"/>
          <p:cNvSpPr/>
          <p:nvPr/>
        </p:nvSpPr>
        <p:spPr>
          <a:xfrm>
            <a:off x="1223741" y="8201087"/>
            <a:ext cx="2861084" cy="2861084"/>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kumimoji="0" lang="en-US" sz="7200" b="1" i="0" u="none" strike="noStrike" kern="0" cap="none" spc="0" normalizeH="0" baseline="0" noProof="0" dirty="0">
                <a:ln>
                  <a:noFill/>
                </a:ln>
                <a:solidFill>
                  <a:prstClr val="black">
                    <a:lumMod val="65000"/>
                    <a:lumOff val="35000"/>
                  </a:prstClr>
                </a:solidFill>
                <a:effectLst/>
                <a:uLnTx/>
                <a:uFillTx/>
                <a:latin typeface="+mn-ea"/>
                <a:cs typeface="+mn-cs"/>
              </a:rPr>
              <a:t>2</a:t>
            </a:r>
            <a:endParaRPr kumimoji="0" lang="en-US" sz="1800" b="1" i="0" u="none" strike="noStrike" kern="0" cap="none" spc="0" normalizeH="0" baseline="0" noProof="0" dirty="0">
              <a:ln>
                <a:noFill/>
              </a:ln>
              <a:solidFill>
                <a:prstClr val="black">
                  <a:lumMod val="65000"/>
                  <a:lumOff val="35000"/>
                </a:prstClr>
              </a:solidFill>
              <a:effectLst/>
              <a:uLnTx/>
              <a:uFillTx/>
              <a:latin typeface="+mn-ea"/>
              <a:cs typeface="+mn-cs"/>
            </a:endParaRPr>
          </a:p>
        </p:txBody>
      </p:sp>
      <p:sp>
        <p:nvSpPr>
          <p:cNvPr id="13" name="Arc 12"/>
          <p:cNvSpPr/>
          <p:nvPr/>
        </p:nvSpPr>
        <p:spPr>
          <a:xfrm>
            <a:off x="1223741" y="8201087"/>
            <a:ext cx="2861084" cy="2861084"/>
          </a:xfrm>
          <a:prstGeom prst="arc">
            <a:avLst>
              <a:gd name="adj1" fmla="val 16200000"/>
              <a:gd name="adj2" fmla="val 5407182"/>
            </a:avLst>
          </a:prstGeom>
          <a:noFill/>
          <a:ln w="123825" cap="rnd" cmpd="sng" algn="ctr">
            <a:solidFill>
              <a:srgbClr val="FFC000"/>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4" name="Oval 14"/>
          <p:cNvSpPr/>
          <p:nvPr/>
        </p:nvSpPr>
        <p:spPr>
          <a:xfrm>
            <a:off x="11430000" y="2716099"/>
            <a:ext cx="2861084" cy="2861084"/>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lang="en-US" sz="7200" b="1" kern="0" dirty="0">
                <a:solidFill>
                  <a:prstClr val="black">
                    <a:lumMod val="65000"/>
                    <a:lumOff val="35000"/>
                  </a:prstClr>
                </a:solidFill>
                <a:latin typeface="+mn-ea"/>
              </a:rPr>
              <a:t>3</a:t>
            </a:r>
            <a:endParaRPr kumimoji="0" lang="en-US" sz="1800" b="1" i="0" u="none" strike="noStrike" kern="0" cap="none" spc="0" normalizeH="0" baseline="0" noProof="0" dirty="0">
              <a:ln>
                <a:noFill/>
              </a:ln>
              <a:solidFill>
                <a:prstClr val="black">
                  <a:lumMod val="65000"/>
                  <a:lumOff val="35000"/>
                </a:prstClr>
              </a:solidFill>
              <a:effectLst/>
              <a:uLnTx/>
              <a:uFillTx/>
              <a:latin typeface="+mn-ea"/>
              <a:cs typeface="+mn-cs"/>
            </a:endParaRPr>
          </a:p>
        </p:txBody>
      </p:sp>
      <p:sp>
        <p:nvSpPr>
          <p:cNvPr id="15" name="Arc 15"/>
          <p:cNvSpPr/>
          <p:nvPr/>
        </p:nvSpPr>
        <p:spPr>
          <a:xfrm>
            <a:off x="11430000" y="2716099"/>
            <a:ext cx="2861084" cy="2861084"/>
          </a:xfrm>
          <a:prstGeom prst="arc">
            <a:avLst>
              <a:gd name="adj1" fmla="val 16200000"/>
              <a:gd name="adj2" fmla="val 10928671"/>
            </a:avLst>
          </a:prstGeom>
          <a:noFill/>
          <a:ln w="123825" cap="rnd" cmpd="sng" algn="ctr">
            <a:solidFill>
              <a:srgbClr val="FFC000"/>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8"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US" altLang="zh-CN" sz="4400" b="1" dirty="0">
                <a:solidFill>
                  <a:prstClr val="black">
                    <a:lumMod val="65000"/>
                    <a:lumOff val="35000"/>
                  </a:prstClr>
                </a:solidFill>
                <a:latin typeface="+mj-ea"/>
                <a:ea typeface="+mj-ea"/>
              </a:rPr>
              <a:t> SALES PREDICTION</a:t>
            </a:r>
            <a:endParaRPr lang="en-US" sz="4400" b="1" dirty="0">
              <a:solidFill>
                <a:prstClr val="black">
                  <a:lumMod val="65000"/>
                  <a:lumOff val="35000"/>
                </a:prstClr>
              </a:solidFill>
              <a:latin typeface="+mj-ea"/>
              <a:ea typeface="+mj-ea"/>
            </a:endParaRPr>
          </a:p>
        </p:txBody>
      </p:sp>
      <p:sp>
        <p:nvSpPr>
          <p:cNvPr id="20" name="MH_Entry_1">
            <a:hlinkClick r:id="rId6" action="ppaction://hlinksldjump"/>
          </p:cNvPr>
          <p:cNvSpPr>
            <a:spLocks noChangeArrowheads="1"/>
          </p:cNvSpPr>
          <p:nvPr>
            <p:custDataLst>
              <p:tags r:id="rId1"/>
            </p:custDataLst>
          </p:nvPr>
        </p:nvSpPr>
        <p:spPr bwMode="auto">
          <a:xfrm>
            <a:off x="4414245" y="2604762"/>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METHOD AND </a:t>
            </a:r>
            <a:r>
              <a:rPr lang="en-CA" altLang="zh-CN"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TOOL</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矩形 20"/>
          <p:cNvSpPr/>
          <p:nvPr/>
        </p:nvSpPr>
        <p:spPr>
          <a:xfrm>
            <a:off x="4442107" y="3489667"/>
            <a:ext cx="7569684" cy="4294509"/>
          </a:xfrm>
          <a:prstGeom prst="rect">
            <a:avLst/>
          </a:prstGeom>
        </p:spPr>
        <p:txBody>
          <a:bodyPr wrap="square">
            <a:spAutoFit/>
          </a:bodyPr>
          <a:lstStyle/>
          <a:p>
            <a:pPr marL="342900" indent="-342900">
              <a:lnSpc>
                <a:spcPct val="130000"/>
              </a:lnSpc>
              <a:buFont typeface="Arial" panose="020B0604020202020204" pitchFamily="34" charset="0"/>
              <a:buChar char="•"/>
            </a:pPr>
            <a:r>
              <a:rPr lang="en-US" altLang="zh-CN" sz="2400" dirty="0">
                <a:solidFill>
                  <a:srgbClr val="959595"/>
                </a:solidFill>
                <a:latin typeface="微软雅黑" panose="020B0503020204020204" pitchFamily="34" charset="-122"/>
                <a:ea typeface="微软雅黑" panose="020B0503020204020204" pitchFamily="34" charset="-122"/>
              </a:rPr>
              <a:t>Confidence Interval (95%)</a:t>
            </a:r>
          </a:p>
          <a:p>
            <a:pPr marL="342900" indent="-342900">
              <a:lnSpc>
                <a:spcPct val="130000"/>
              </a:lnSpc>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The confidence level represents the frequency (i.e. the proportion) of possible confidence intervals that contain the true value of the unknown population parameter</a:t>
            </a:r>
            <a:endParaRPr lang="en-US" altLang="zh-CN" sz="2400" dirty="0">
              <a:solidFill>
                <a:srgbClr val="959595"/>
              </a:solidFill>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en-US" altLang="zh-CN" sz="2400" dirty="0">
                <a:solidFill>
                  <a:srgbClr val="959595"/>
                </a:solidFill>
                <a:latin typeface="微软雅黑" panose="020B0503020204020204" pitchFamily="34" charset="-122"/>
                <a:ea typeface="微软雅黑" panose="020B0503020204020204" pitchFamily="34" charset="-122"/>
              </a:rPr>
              <a:t>The higher the confidence level, the wider the predicted interval and the lower the precision </a:t>
            </a:r>
          </a:p>
          <a:p>
            <a:pPr marL="342900" indent="-342900">
              <a:lnSpc>
                <a:spcPct val="130000"/>
              </a:lnSpc>
              <a:buFont typeface="Arial" panose="020B0604020202020204" pitchFamily="34" charset="0"/>
              <a:buChar char="•"/>
            </a:pPr>
            <a:r>
              <a:rPr lang="en-CA" altLang="zh-CN" sz="2400" dirty="0">
                <a:solidFill>
                  <a:srgbClr val="959595"/>
                </a:solidFill>
                <a:latin typeface="微软雅黑" panose="020B0503020204020204" pitchFamily="34" charset="-122"/>
                <a:ea typeface="微软雅黑" panose="020B0503020204020204" pitchFamily="34" charset="-122"/>
              </a:rPr>
              <a:t>Tableau Analysis  (forecast)</a:t>
            </a:r>
            <a:endParaRPr lang="en-US" altLang="zh-CN" sz="2400" dirty="0">
              <a:solidFill>
                <a:srgbClr val="959595"/>
              </a:solidFill>
              <a:latin typeface="微软雅黑" panose="020B0503020204020204" pitchFamily="34" charset="-122"/>
              <a:ea typeface="微软雅黑" panose="020B0503020204020204" pitchFamily="34" charset="-122"/>
            </a:endParaRPr>
          </a:p>
          <a:p>
            <a:pPr>
              <a:lnSpc>
                <a:spcPct val="130000"/>
              </a:lnSpc>
            </a:pPr>
            <a:endParaRPr lang="en-US" altLang="zh-CN" sz="2000" dirty="0">
              <a:solidFill>
                <a:srgbClr val="959595"/>
              </a:solidFill>
              <a:latin typeface="微软雅黑" panose="020B0503020204020204" pitchFamily="34" charset="-122"/>
              <a:ea typeface="微软雅黑" panose="020B0503020204020204" pitchFamily="34" charset="-122"/>
            </a:endParaRPr>
          </a:p>
        </p:txBody>
      </p:sp>
      <p:sp>
        <p:nvSpPr>
          <p:cNvPr id="22" name="MH_Entry_1">
            <a:hlinkClick r:id="rId6" action="ppaction://hlinksldjump"/>
          </p:cNvPr>
          <p:cNvSpPr>
            <a:spLocks noChangeArrowheads="1"/>
          </p:cNvSpPr>
          <p:nvPr>
            <p:custDataLst>
              <p:tags r:id="rId2"/>
            </p:custDataLst>
          </p:nvPr>
        </p:nvSpPr>
        <p:spPr bwMode="auto">
          <a:xfrm>
            <a:off x="15417045" y="3457665"/>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6" name="MH_Entry_1">
            <a:hlinkClick r:id="rId6" action="ppaction://hlinksldjump"/>
          </p:cNvPr>
          <p:cNvSpPr>
            <a:spLocks noChangeArrowheads="1"/>
          </p:cNvSpPr>
          <p:nvPr>
            <p:custDataLst>
              <p:tags r:id="rId3"/>
            </p:custDataLst>
          </p:nvPr>
        </p:nvSpPr>
        <p:spPr bwMode="auto">
          <a:xfrm>
            <a:off x="4390457" y="8325604"/>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IMPORTANT FEATURE FOR SALES PREDICTION</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矩形 26"/>
          <p:cNvSpPr/>
          <p:nvPr/>
        </p:nvSpPr>
        <p:spPr>
          <a:xfrm>
            <a:off x="4442107" y="9689587"/>
            <a:ext cx="7039543" cy="1569660"/>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Discount (PRICEEACH-MSRP)</a:t>
            </a: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Order Date</a:t>
            </a: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Country, city</a:t>
            </a: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Product line, Product code </a:t>
            </a:r>
          </a:p>
        </p:txBody>
      </p:sp>
      <p:graphicFrame>
        <p:nvGraphicFramePr>
          <p:cNvPr id="28" name="表格 27">
            <a:extLst>
              <a:ext uri="{FF2B5EF4-FFF2-40B4-BE49-F238E27FC236}">
                <a16:creationId xmlns:a16="http://schemas.microsoft.com/office/drawing/2014/main" id="{A28CF9BA-E50B-4334-BFA4-D4BB5750F869}"/>
              </a:ext>
            </a:extLst>
          </p:cNvPr>
          <p:cNvGraphicFramePr>
            <a:graphicFrameLocks noGrp="1"/>
          </p:cNvGraphicFramePr>
          <p:nvPr>
            <p:extLst>
              <p:ext uri="{D42A27DB-BD31-4B8C-83A1-F6EECF244321}">
                <p14:modId xmlns:p14="http://schemas.microsoft.com/office/powerpoint/2010/main" val="1405044866"/>
              </p:ext>
            </p:extLst>
          </p:nvPr>
        </p:nvGraphicFramePr>
        <p:xfrm>
          <a:off x="12111317" y="8520328"/>
          <a:ext cx="10148048" cy="3004459"/>
        </p:xfrm>
        <a:graphic>
          <a:graphicData uri="http://schemas.openxmlformats.org/drawingml/2006/table">
            <a:tbl>
              <a:tblPr firstRow="1" bandRow="1">
                <a:tableStyleId>{17292A2E-F333-43FB-9621-5CBBE7FDCDCB}</a:tableStyleId>
              </a:tblPr>
              <a:tblGrid>
                <a:gridCol w="2390668">
                  <a:extLst>
                    <a:ext uri="{9D8B030D-6E8A-4147-A177-3AD203B41FA5}">
                      <a16:colId xmlns:a16="http://schemas.microsoft.com/office/drawing/2014/main" val="1268594070"/>
                    </a:ext>
                  </a:extLst>
                </a:gridCol>
                <a:gridCol w="2789172">
                  <a:extLst>
                    <a:ext uri="{9D8B030D-6E8A-4147-A177-3AD203B41FA5}">
                      <a16:colId xmlns:a16="http://schemas.microsoft.com/office/drawing/2014/main" val="2054193289"/>
                    </a:ext>
                  </a:extLst>
                </a:gridCol>
                <a:gridCol w="4968208">
                  <a:extLst>
                    <a:ext uri="{9D8B030D-6E8A-4147-A177-3AD203B41FA5}">
                      <a16:colId xmlns:a16="http://schemas.microsoft.com/office/drawing/2014/main" val="4126270823"/>
                    </a:ext>
                  </a:extLst>
                </a:gridCol>
              </a:tblGrid>
              <a:tr h="189219">
                <a:tc>
                  <a:txBody>
                    <a:bodyPr/>
                    <a:lstStyle/>
                    <a:p>
                      <a:pPr algn="ctr"/>
                      <a:r>
                        <a:rPr lang="en-US" sz="2800" kern="1200" dirty="0"/>
                        <a:t>Year</a:t>
                      </a:r>
                      <a:endParaRPr lang="en-US" sz="2800" kern="1200" dirty="0">
                        <a:solidFill>
                          <a:prstClr val="black">
                            <a:lumMod val="65000"/>
                            <a:lumOff val="35000"/>
                          </a:prstClr>
                        </a:solidFill>
                        <a:latin typeface="+mj-ea"/>
                        <a:ea typeface="+mj-ea"/>
                        <a:cs typeface="Arial" panose="020B0604020202020204" pitchFamily="34" charset="0"/>
                      </a:endParaRPr>
                    </a:p>
                  </a:txBody>
                  <a:tcPr/>
                </a:tc>
                <a:tc>
                  <a:txBody>
                    <a:bodyPr/>
                    <a:lstStyle/>
                    <a:p>
                      <a:pPr algn="ctr"/>
                      <a:r>
                        <a:rPr lang="en-US" sz="2800" kern="1200" dirty="0"/>
                        <a:t>ATTR</a:t>
                      </a:r>
                      <a:endParaRPr lang="en-US" sz="2800" kern="1200" dirty="0">
                        <a:solidFill>
                          <a:prstClr val="black">
                            <a:lumMod val="65000"/>
                            <a:lumOff val="35000"/>
                          </a:prstClr>
                        </a:solidFill>
                        <a:latin typeface="+mj-ea"/>
                        <a:ea typeface="+mj-ea"/>
                        <a:cs typeface="Arial" panose="020B0604020202020204" pitchFamily="34" charset="0"/>
                      </a:endParaRPr>
                    </a:p>
                  </a:txBody>
                  <a:tcPr/>
                </a:tc>
                <a:tc>
                  <a:txBody>
                    <a:bodyPr/>
                    <a:lstStyle/>
                    <a:p>
                      <a:pPr algn="ctr"/>
                      <a:r>
                        <a:rPr lang="en-US" sz="2800" kern="1200" dirty="0"/>
                        <a:t>SALES</a:t>
                      </a:r>
                      <a:endParaRPr lang="en-US" sz="2800" kern="1200" dirty="0">
                        <a:solidFill>
                          <a:prstClr val="black">
                            <a:lumMod val="65000"/>
                            <a:lumOff val="35000"/>
                          </a:prstClr>
                        </a:solidFill>
                        <a:latin typeface="+mj-ea"/>
                        <a:ea typeface="+mj-ea"/>
                        <a:cs typeface="Arial" panose="020B0604020202020204" pitchFamily="34" charset="0"/>
                      </a:endParaRPr>
                    </a:p>
                  </a:txBody>
                  <a:tcPr/>
                </a:tc>
                <a:extLst>
                  <a:ext uri="{0D108BD9-81ED-4DB2-BD59-A6C34878D82A}">
                    <a16:rowId xmlns:a16="http://schemas.microsoft.com/office/drawing/2014/main" val="4003546170"/>
                  </a:ext>
                </a:extLst>
              </a:tr>
              <a:tr h="524642">
                <a:tc>
                  <a:txBody>
                    <a:bodyPr/>
                    <a:lstStyle/>
                    <a:p>
                      <a:pPr algn="ctr"/>
                      <a:r>
                        <a:rPr lang="en-CA" sz="2800" kern="1200" dirty="0"/>
                        <a:t>2003</a:t>
                      </a:r>
                      <a:endParaRPr lang="en-US" sz="2800" kern="1200" dirty="0">
                        <a:solidFill>
                          <a:prstClr val="black">
                            <a:lumMod val="65000"/>
                            <a:lumOff val="35000"/>
                          </a:prstClr>
                        </a:solidFill>
                        <a:latin typeface="+mj-ea"/>
                        <a:ea typeface="+mj-ea"/>
                        <a:cs typeface="Arial" panose="020B0604020202020204" pitchFamily="34" charset="0"/>
                      </a:endParaRPr>
                    </a:p>
                  </a:txBody>
                  <a:tcPr/>
                </a:tc>
                <a:tc>
                  <a:txBody>
                    <a:bodyPr/>
                    <a:lstStyle/>
                    <a:p>
                      <a:pPr algn="ctr"/>
                      <a:r>
                        <a:rPr lang="en-US" sz="2800" kern="1200" dirty="0"/>
                        <a:t>Actual</a:t>
                      </a:r>
                      <a:endParaRPr lang="en-US" sz="2800" kern="1200" dirty="0">
                        <a:solidFill>
                          <a:prstClr val="black">
                            <a:lumMod val="65000"/>
                            <a:lumOff val="35000"/>
                          </a:prstClr>
                        </a:solidFill>
                        <a:latin typeface="+mj-ea"/>
                        <a:ea typeface="+mj-ea"/>
                        <a:cs typeface="Arial" panose="020B0604020202020204" pitchFamily="34" charset="0"/>
                      </a:endParaRPr>
                    </a:p>
                  </a:txBody>
                  <a:tcPr/>
                </a:tc>
                <a:tc>
                  <a:txBody>
                    <a:bodyPr/>
                    <a:lstStyle/>
                    <a:p>
                      <a:pPr algn="ctr"/>
                      <a:r>
                        <a:rPr lang="en-US" sz="2800" kern="1200" dirty="0"/>
                        <a:t>3,516,979.54</a:t>
                      </a:r>
                      <a:endParaRPr lang="en-US" sz="2800" kern="1200" dirty="0">
                        <a:solidFill>
                          <a:prstClr val="black">
                            <a:lumMod val="65000"/>
                            <a:lumOff val="35000"/>
                          </a:prstClr>
                        </a:solidFill>
                        <a:latin typeface="+mj-ea"/>
                        <a:ea typeface="+mj-ea"/>
                        <a:cs typeface="Arial" panose="020B0604020202020204" pitchFamily="34" charset="0"/>
                      </a:endParaRPr>
                    </a:p>
                  </a:txBody>
                  <a:tcPr/>
                </a:tc>
                <a:extLst>
                  <a:ext uri="{0D108BD9-81ED-4DB2-BD59-A6C34878D82A}">
                    <a16:rowId xmlns:a16="http://schemas.microsoft.com/office/drawing/2014/main" val="1888159034"/>
                  </a:ext>
                </a:extLst>
              </a:tr>
              <a:tr h="524642">
                <a:tc>
                  <a:txBody>
                    <a:bodyPr/>
                    <a:lstStyle/>
                    <a:p>
                      <a:pPr algn="ctr"/>
                      <a:r>
                        <a:rPr lang="en-CA" sz="2800" kern="1200" dirty="0"/>
                        <a:t>2004</a:t>
                      </a:r>
                      <a:endParaRPr lang="en-US" sz="2800" kern="1200" dirty="0">
                        <a:solidFill>
                          <a:prstClr val="black">
                            <a:lumMod val="65000"/>
                            <a:lumOff val="35000"/>
                          </a:prstClr>
                        </a:solidFill>
                        <a:latin typeface="+mj-ea"/>
                        <a:ea typeface="+mj-ea"/>
                        <a:cs typeface="Arial" panose="020B0604020202020204" pitchFamily="34" charset="0"/>
                      </a:endParaRPr>
                    </a:p>
                  </a:txBody>
                  <a:tcPr/>
                </a:tc>
                <a:tc>
                  <a:txBody>
                    <a:bodyPr/>
                    <a:lstStyle/>
                    <a:p>
                      <a:pPr algn="ctr"/>
                      <a:r>
                        <a:rPr lang="en-US" sz="2800" kern="1200" dirty="0"/>
                        <a:t>Actual</a:t>
                      </a:r>
                      <a:endParaRPr lang="en-US" sz="2800" kern="1200" dirty="0">
                        <a:solidFill>
                          <a:prstClr val="black">
                            <a:lumMod val="65000"/>
                            <a:lumOff val="35000"/>
                          </a:prstClr>
                        </a:solidFill>
                        <a:latin typeface="+mj-ea"/>
                        <a:ea typeface="+mj-ea"/>
                        <a:cs typeface="Arial" panose="020B0604020202020204" pitchFamily="34" charset="0"/>
                      </a:endParaRPr>
                    </a:p>
                  </a:txBody>
                  <a:tcPr/>
                </a:tc>
                <a:tc>
                  <a:txBody>
                    <a:bodyPr/>
                    <a:lstStyle/>
                    <a:p>
                      <a:pPr algn="ctr"/>
                      <a:r>
                        <a:rPr lang="en-US" sz="2800" kern="1200" dirty="0"/>
                        <a:t>4,724,162.60</a:t>
                      </a:r>
                      <a:endParaRPr lang="en-US" sz="2800" kern="1200" dirty="0">
                        <a:solidFill>
                          <a:prstClr val="black">
                            <a:lumMod val="65000"/>
                            <a:lumOff val="35000"/>
                          </a:prstClr>
                        </a:solidFill>
                        <a:latin typeface="+mj-ea"/>
                        <a:ea typeface="+mj-ea"/>
                        <a:cs typeface="Arial" panose="020B0604020202020204" pitchFamily="34" charset="0"/>
                      </a:endParaRPr>
                    </a:p>
                  </a:txBody>
                  <a:tcPr/>
                </a:tc>
                <a:extLst>
                  <a:ext uri="{0D108BD9-81ED-4DB2-BD59-A6C34878D82A}">
                    <a16:rowId xmlns:a16="http://schemas.microsoft.com/office/drawing/2014/main" val="2609325319"/>
                  </a:ext>
                </a:extLst>
              </a:tr>
              <a:tr h="701094">
                <a:tc>
                  <a:txBody>
                    <a:bodyPr/>
                    <a:lstStyle/>
                    <a:p>
                      <a:pPr algn="ctr"/>
                      <a:r>
                        <a:rPr lang="en-CA" sz="2800" kern="1200" dirty="0"/>
                        <a:t>2005</a:t>
                      </a:r>
                      <a:endParaRPr lang="en-US" sz="2800" kern="1200" dirty="0">
                        <a:solidFill>
                          <a:prstClr val="black">
                            <a:lumMod val="65000"/>
                            <a:lumOff val="35000"/>
                          </a:prstClr>
                        </a:solidFill>
                        <a:latin typeface="+mj-ea"/>
                        <a:ea typeface="+mj-ea"/>
                        <a:cs typeface="Arial" panose="020B0604020202020204" pitchFamily="34" charset="0"/>
                      </a:endParaRPr>
                    </a:p>
                  </a:txBody>
                  <a:tcPr/>
                </a:tc>
                <a:tc>
                  <a:txBody>
                    <a:bodyPr/>
                    <a:lstStyle/>
                    <a:p>
                      <a:pPr algn="ctr"/>
                      <a:r>
                        <a:rPr lang="en-US" sz="2800" kern="1200" dirty="0"/>
                        <a:t>Estimate</a:t>
                      </a:r>
                      <a:endParaRPr lang="en-US" sz="2800" kern="1200" dirty="0">
                        <a:solidFill>
                          <a:prstClr val="black">
                            <a:lumMod val="65000"/>
                            <a:lumOff val="35000"/>
                          </a:prstClr>
                        </a:solidFill>
                        <a:latin typeface="+mj-ea"/>
                        <a:ea typeface="+mj-ea"/>
                        <a:cs typeface="Arial" panose="020B0604020202020204" pitchFamily="34" charset="0"/>
                      </a:endParaRPr>
                    </a:p>
                  </a:txBody>
                  <a:tcPr/>
                </a:tc>
                <a:tc>
                  <a:txBody>
                    <a:bodyPr/>
                    <a:lstStyle/>
                    <a:p>
                      <a:pPr algn="ctr"/>
                      <a:r>
                        <a:rPr lang="en-US" sz="2800" kern="1200" dirty="0"/>
                        <a:t>5,243,241.11</a:t>
                      </a:r>
                      <a:endParaRPr lang="en-US" sz="2800" kern="1200" dirty="0">
                        <a:solidFill>
                          <a:prstClr val="black">
                            <a:lumMod val="65000"/>
                            <a:lumOff val="35000"/>
                          </a:prstClr>
                        </a:solidFill>
                        <a:latin typeface="+mj-ea"/>
                        <a:ea typeface="+mj-ea"/>
                        <a:cs typeface="Arial" panose="020B0604020202020204" pitchFamily="34" charset="0"/>
                      </a:endParaRPr>
                    </a:p>
                  </a:txBody>
                  <a:tcPr/>
                </a:tc>
                <a:extLst>
                  <a:ext uri="{0D108BD9-81ED-4DB2-BD59-A6C34878D82A}">
                    <a16:rowId xmlns:a16="http://schemas.microsoft.com/office/drawing/2014/main" val="1905870223"/>
                  </a:ext>
                </a:extLst>
              </a:tr>
              <a:tr h="735921">
                <a:tc>
                  <a:txBody>
                    <a:bodyPr/>
                    <a:lstStyle/>
                    <a:p>
                      <a:pPr algn="ctr"/>
                      <a:r>
                        <a:rPr lang="en-CA" sz="2800" kern="1200" dirty="0"/>
                        <a:t>2006</a:t>
                      </a:r>
                      <a:endParaRPr lang="en-US" sz="2800" kern="1200" dirty="0">
                        <a:solidFill>
                          <a:prstClr val="black">
                            <a:lumMod val="65000"/>
                            <a:lumOff val="35000"/>
                          </a:prstClr>
                        </a:solidFill>
                        <a:latin typeface="+mj-ea"/>
                        <a:ea typeface="+mj-ea"/>
                        <a:cs typeface="Arial" panose="020B0604020202020204" pitchFamily="34" charset="0"/>
                      </a:endParaRPr>
                    </a:p>
                  </a:txBody>
                  <a:tcPr/>
                </a:tc>
                <a:tc>
                  <a:txBody>
                    <a:bodyPr/>
                    <a:lstStyle/>
                    <a:p>
                      <a:pPr algn="ctr"/>
                      <a:r>
                        <a:rPr lang="en-US" sz="2800" kern="1200" dirty="0"/>
                        <a:t>Estimate</a:t>
                      </a:r>
                      <a:endParaRPr lang="en-US" sz="2800" kern="1200" dirty="0">
                        <a:solidFill>
                          <a:prstClr val="black">
                            <a:lumMod val="65000"/>
                            <a:lumOff val="35000"/>
                          </a:prstClr>
                        </a:solidFill>
                        <a:latin typeface="+mj-ea"/>
                        <a:ea typeface="+mj-ea"/>
                        <a:cs typeface="Arial" panose="020B0604020202020204" pitchFamily="34" charset="0"/>
                      </a:endParaRPr>
                    </a:p>
                  </a:txBody>
                  <a:tcPr/>
                </a:tc>
                <a:tc>
                  <a:txBody>
                    <a:bodyPr/>
                    <a:lstStyle/>
                    <a:p>
                      <a:pPr algn="ctr"/>
                      <a:r>
                        <a:rPr lang="en-US" sz="2800" kern="1200" dirty="0"/>
                        <a:t>6,197,075.23</a:t>
                      </a:r>
                      <a:endParaRPr lang="en-US" sz="2800" kern="1200" dirty="0">
                        <a:solidFill>
                          <a:prstClr val="black">
                            <a:lumMod val="65000"/>
                            <a:lumOff val="35000"/>
                          </a:prstClr>
                        </a:solidFill>
                        <a:latin typeface="+mj-ea"/>
                        <a:ea typeface="+mj-ea"/>
                        <a:cs typeface="Arial" panose="020B0604020202020204" pitchFamily="34" charset="0"/>
                      </a:endParaRPr>
                    </a:p>
                  </a:txBody>
                  <a:tcPr/>
                </a:tc>
                <a:extLst>
                  <a:ext uri="{0D108BD9-81ED-4DB2-BD59-A6C34878D82A}">
                    <a16:rowId xmlns:a16="http://schemas.microsoft.com/office/drawing/2014/main" val="2322494409"/>
                  </a:ext>
                </a:extLst>
              </a:tr>
            </a:tbl>
          </a:graphicData>
        </a:graphic>
      </p:graphicFrame>
      <p:graphicFrame>
        <p:nvGraphicFramePr>
          <p:cNvPr id="4" name="图表 3">
            <a:extLst>
              <a:ext uri="{FF2B5EF4-FFF2-40B4-BE49-F238E27FC236}">
                <a16:creationId xmlns:a16="http://schemas.microsoft.com/office/drawing/2014/main" id="{E24D8B7A-31E3-45E9-B8A3-581A8D1387CB}"/>
              </a:ext>
            </a:extLst>
          </p:cNvPr>
          <p:cNvGraphicFramePr/>
          <p:nvPr>
            <p:extLst>
              <p:ext uri="{D42A27DB-BD31-4B8C-83A1-F6EECF244321}">
                <p14:modId xmlns:p14="http://schemas.microsoft.com/office/powerpoint/2010/main" val="3208310076"/>
              </p:ext>
            </p:extLst>
          </p:nvPr>
        </p:nvGraphicFramePr>
        <p:xfrm>
          <a:off x="14433177" y="2757703"/>
          <a:ext cx="7569684" cy="477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80596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4" action="ppaction://hlinksldjump"/>
          </p:cNvPr>
          <p:cNvSpPr>
            <a:spLocks noChangeArrowheads="1"/>
          </p:cNvSpPr>
          <p:nvPr>
            <p:custDataLst>
              <p:tags r:id="rId1"/>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8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POTENTIAL TERRITORY</a:t>
            </a:r>
            <a:endParaRPr lang="zh-CN" altLang="en-US" sz="48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1868386" y="4475106"/>
            <a:ext cx="9572761" cy="1656415"/>
          </a:xfrm>
          <a:prstGeom prst="rect">
            <a:avLst/>
          </a:prstGeom>
        </p:spPr>
        <p:txBody>
          <a:bodyPr wrap="square">
            <a:spAutoFit/>
          </a:bodyPr>
          <a:lstStyle/>
          <a:p>
            <a:pPr algn="r">
              <a:lnSpc>
                <a:spcPct val="150000"/>
              </a:lnSpc>
            </a:pPr>
            <a:r>
              <a:rPr lang="en-US" sz="3600" dirty="0">
                <a:solidFill>
                  <a:schemeClr val="tx1">
                    <a:lumMod val="65000"/>
                    <a:lumOff val="35000"/>
                  </a:schemeClr>
                </a:solidFill>
                <a:latin typeface="微软雅黑" panose="020B0503020204020204" pitchFamily="34" charset="-122"/>
                <a:ea typeface="微软雅黑" panose="020B0503020204020204" pitchFamily="34" charset="-122"/>
              </a:rPr>
              <a:t> Japan</a:t>
            </a:r>
          </a:p>
          <a:p>
            <a:pPr algn="r">
              <a:lnSpc>
                <a:spcPct val="150000"/>
              </a:lnSpc>
            </a:pPr>
            <a:endParaRPr 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13" name="组合 12">
            <a:extLst>
              <a:ext uri="{FF2B5EF4-FFF2-40B4-BE49-F238E27FC236}">
                <a16:creationId xmlns:a16="http://schemas.microsoft.com/office/drawing/2014/main" id="{0F018B2A-9595-4F99-843A-4C1E3D822ED6}"/>
              </a:ext>
            </a:extLst>
          </p:cNvPr>
          <p:cNvGrpSpPr/>
          <p:nvPr/>
        </p:nvGrpSpPr>
        <p:grpSpPr>
          <a:xfrm>
            <a:off x="-1095388" y="0"/>
            <a:ext cx="12869842" cy="12801600"/>
            <a:chOff x="-1095388" y="0"/>
            <a:chExt cx="12869842" cy="12801600"/>
          </a:xfrm>
        </p:grpSpPr>
        <p:pic>
          <p:nvPicPr>
            <p:cNvPr id="14" name="图片 13">
              <a:extLst>
                <a:ext uri="{FF2B5EF4-FFF2-40B4-BE49-F238E27FC236}">
                  <a16:creationId xmlns:a16="http://schemas.microsoft.com/office/drawing/2014/main" id="{D9F8D5E1-E3D1-4CC9-BFF5-90B46ADEC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388" y="0"/>
              <a:ext cx="12869842" cy="12801600"/>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15" name="矩形 14">
              <a:extLst>
                <a:ext uri="{FF2B5EF4-FFF2-40B4-BE49-F238E27FC236}">
                  <a16:creationId xmlns:a16="http://schemas.microsoft.com/office/drawing/2014/main" id="{C5CA8D86-D3FD-4DDE-BD96-C229EA55A8DD}"/>
                </a:ext>
              </a:extLst>
            </p:cNvPr>
            <p:cNvSpPr/>
            <p:nvPr/>
          </p:nvSpPr>
          <p:spPr>
            <a:xfrm rot="2299722">
              <a:off x="3614902" y="2473720"/>
              <a:ext cx="7594747" cy="75947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6" name="文本框 15">
              <a:extLst>
                <a:ext uri="{FF2B5EF4-FFF2-40B4-BE49-F238E27FC236}">
                  <a16:creationId xmlns:a16="http://schemas.microsoft.com/office/drawing/2014/main" id="{5B7DD866-895A-4217-85E4-95129FEEFCC2}"/>
                </a:ext>
              </a:extLst>
            </p:cNvPr>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rgbClr val="FFC000"/>
                  </a:solidFill>
                  <a:effectLst>
                    <a:outerShdw blurRad="38100" dist="38100" dir="2700000" algn="tl">
                      <a:srgbClr val="000000">
                        <a:alpha val="43137"/>
                      </a:srgbClr>
                    </a:outerShdw>
                  </a:effectLst>
                  <a:latin typeface="Impact" panose="020B0806030902050204" pitchFamily="34" charset="0"/>
                </a:rPr>
                <a:t>04</a:t>
              </a:r>
              <a:endParaRPr lang="zh-CN" altLang="en-US" sz="28700" dirty="0">
                <a:solidFill>
                  <a:srgbClr val="FFC000"/>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29216149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14:bounceEnd="50000">
                                          <p:cBhvr additive="base">
                                            <p:cTn id="7"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 presetClass="entr" presetSubtype="8" fill="hold" nodeType="withEffect" p14:presetBounceEnd="50000">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14:bounceEnd="50000">
                                          <p:cBhvr additive="base">
                                            <p:cTn id="18" dur="10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19"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1+#ppt_w/2"/>
                                              </p:val>
                                            </p:tav>
                                            <p:tav tm="100000">
                                              <p:val>
                                                <p:strVal val="#ppt_x"/>
                                              </p:val>
                                            </p:tav>
                                          </p:tavLst>
                                        </p:anim>
                                        <p:anim calcmode="lin" valueType="num">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0-#ppt_w/2"/>
                                              </p:val>
                                            </p:tav>
                                            <p:tav tm="100000">
                                              <p:val>
                                                <p:strVal val="#ppt_x"/>
                                              </p:val>
                                            </p:tav>
                                          </p:tavLst>
                                        </p:anim>
                                        <p:anim calcmode="lin" valueType="num">
                                          <p:cBhvr additive="base">
                                            <p:cTn id="19"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4" action="ppaction://hlinksldjump"/>
          </p:cNvPr>
          <p:cNvSpPr>
            <a:spLocks noChangeArrowheads="1"/>
          </p:cNvSpPr>
          <p:nvPr>
            <p:custDataLst>
              <p:tags r:id="rId1"/>
            </p:custDataLst>
          </p:nvPr>
        </p:nvSpPr>
        <p:spPr bwMode="auto">
          <a:xfrm>
            <a:off x="11868385" y="2476837"/>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en-US" altLang="zh-CN" sz="48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Background</a:t>
            </a:r>
            <a:endParaRPr lang="zh-CN" altLang="en-US" sz="48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2746210" y="3903592"/>
            <a:ext cx="9572761" cy="7202549"/>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tx1">
                    <a:lumMod val="65000"/>
                    <a:lumOff val="35000"/>
                  </a:schemeClr>
                </a:solidFill>
                <a:latin typeface="微软雅黑" panose="020B0503020204020204" pitchFamily="34" charset="-122"/>
                <a:ea typeface="微软雅黑" panose="020B0503020204020204" pitchFamily="34" charset="-122"/>
              </a:rPr>
              <a:t>To provide insights based on the dataset to the senior management group before their annual strategy meeting.</a:t>
            </a:r>
          </a:p>
          <a:p>
            <a:endParaRPr 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457200" indent="-457200">
              <a:lnSpc>
                <a:spcPct val="120000"/>
              </a:lnSpc>
              <a:buFont typeface="Arial" panose="020B0604020202020204" pitchFamily="34" charset="0"/>
              <a:buChar char="•"/>
            </a:pPr>
            <a:r>
              <a:rPr lang="en-US" sz="2800" dirty="0">
                <a:solidFill>
                  <a:schemeClr val="tx1">
                    <a:lumMod val="65000"/>
                    <a:lumOff val="35000"/>
                  </a:schemeClr>
                </a:solidFill>
                <a:latin typeface="微软雅黑" panose="020B0503020204020204" pitchFamily="34" charset="-122"/>
                <a:ea typeface="微软雅黑" panose="020B0503020204020204" pitchFamily="34" charset="-122"/>
              </a:rPr>
              <a:t>Specifically, 2003 Q1 - 2005 Q2 YOY sales performance in different product line of all territory was examined to find the best potential product </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in each region</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sz="2800" dirty="0">
                <a:solidFill>
                  <a:schemeClr val="tx1">
                    <a:lumMod val="65000"/>
                    <a:lumOff val="35000"/>
                  </a:schemeClr>
                </a:solidFill>
                <a:latin typeface="微软雅黑" panose="020B0503020204020204" pitchFamily="34" charset="-122"/>
                <a:ea typeface="微软雅黑" panose="020B0503020204020204" pitchFamily="34" charset="-122"/>
              </a:rPr>
              <a:t>Findings of the analysis is used to aid the performance prediction in 2006.</a:t>
            </a:r>
          </a:p>
          <a:p>
            <a:pPr marL="457200" indent="-457200">
              <a:buFont typeface="Arial" panose="020B0604020202020204" pitchFamily="34" charset="0"/>
              <a:buChar char="•"/>
            </a:pPr>
            <a:endParaRPr lang="en-CA"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CA" sz="2800" dirty="0">
                <a:solidFill>
                  <a:schemeClr val="tx1">
                    <a:lumMod val="65000"/>
                    <a:lumOff val="35000"/>
                  </a:schemeClr>
                </a:solidFill>
                <a:latin typeface="微软雅黑" panose="020B0503020204020204" pitchFamily="34" charset="-122"/>
                <a:ea typeface="微软雅黑" panose="020B0503020204020204" pitchFamily="34" charset="-122"/>
              </a:rPr>
              <a:t>Based on the analysis above to find the best potential territory</a:t>
            </a:r>
            <a:endParaRPr 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lnSpc>
                <a:spcPct val="150000"/>
              </a:lnSpc>
            </a:pP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307855" y="9907853"/>
            <a:ext cx="3800847"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1095388" y="0"/>
            <a:ext cx="12869842" cy="12801600"/>
            <a:chOff x="-1095388" y="0"/>
            <a:chExt cx="12869842" cy="12801600"/>
          </a:xfrm>
        </p:grpSpPr>
        <p:pic>
          <p:nvPicPr>
            <p:cNvPr id="26"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388" y="0"/>
              <a:ext cx="12869842" cy="12801600"/>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3614902" y="2473720"/>
              <a:ext cx="7594747" cy="75947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rgbClr val="FFC000"/>
                  </a:solidFill>
                  <a:effectLst>
                    <a:outerShdw blurRad="38100" dist="38100" dir="2700000" algn="tl">
                      <a:srgbClr val="000000">
                        <a:alpha val="43137"/>
                      </a:srgbClr>
                    </a:outerShdw>
                  </a:effectLst>
                  <a:latin typeface="Impact" panose="020B0806030902050204" pitchFamily="34" charset="0"/>
                </a:rPr>
                <a:t>01</a:t>
              </a:r>
              <a:endParaRPr lang="zh-CN" altLang="en-US" sz="28700" dirty="0">
                <a:solidFill>
                  <a:srgbClr val="FFC000"/>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1475866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14:bounceEnd="50000">
                                          <p:cBhvr additive="base">
                                            <p:cTn id="11"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1+#ppt_w/2"/>
                                              </p:val>
                                            </p:tav>
                                            <p:tav tm="100000">
                                              <p:val>
                                                <p:strVal val="#ppt_x"/>
                                              </p:val>
                                            </p:tav>
                                          </p:tavLst>
                                        </p:anim>
                                        <p:anim calcmode="lin" valueType="num">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只为设计_椭圆 16"/>
          <p:cNvSpPr/>
          <p:nvPr>
            <p:custDataLst>
              <p:tags r:id="rId1"/>
            </p:custDataLst>
          </p:nvPr>
        </p:nvSpPr>
        <p:spPr>
          <a:xfrm>
            <a:off x="12129270" y="1416007"/>
            <a:ext cx="1523370" cy="1523370"/>
          </a:xfrm>
          <a:prstGeom prst="ellipse">
            <a:avLst/>
          </a:prstGeom>
          <a:solidFill>
            <a:srgbClr val="F7AF1D"/>
          </a:solidFill>
          <a:ln w="127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27562" tIns="113783" rIns="227562" bIns="113783" rtlCol="0" anchor="ctr"/>
          <a:lstStyle/>
          <a:p>
            <a:pPr algn="ctr"/>
            <a:endParaRPr lang="zh-CN" altLang="en-US" sz="4480">
              <a:latin typeface="Segoe UI" panose="020B0502040204020203" pitchFamily="34" charset="0"/>
              <a:ea typeface="微软雅黑" panose="020B0503020204020204" pitchFamily="34" charset="-122"/>
              <a:sym typeface="Segoe UI" panose="020B0502040204020203" pitchFamily="34" charset="0"/>
            </a:endParaRPr>
          </a:p>
        </p:txBody>
      </p:sp>
      <p:sp>
        <p:nvSpPr>
          <p:cNvPr id="39" name="PA_文本框 41"/>
          <p:cNvSpPr txBox="1"/>
          <p:nvPr>
            <p:custDataLst>
              <p:tags r:id="rId2"/>
            </p:custDataLst>
          </p:nvPr>
        </p:nvSpPr>
        <p:spPr>
          <a:xfrm>
            <a:off x="12201103" y="1718088"/>
            <a:ext cx="1451537" cy="1378885"/>
          </a:xfrm>
          <a:prstGeom prst="rect">
            <a:avLst/>
          </a:prstGeom>
          <a:noFill/>
        </p:spPr>
        <p:txBody>
          <a:bodyPr wrap="square" lIns="227562" tIns="113783" rIns="227562" bIns="113783" rtlCol="0">
            <a:spAutoFit/>
          </a:bodyPr>
          <a:lstStyle/>
          <a:p>
            <a:pPr algn="ctr"/>
            <a:r>
              <a:rPr lang="en-US" altLang="zh-CN" sz="4480" dirty="0">
                <a:solidFill>
                  <a:srgbClr val="234A80"/>
                </a:solidFill>
                <a:latin typeface="Segoe UI" panose="020B0502040204020203" pitchFamily="34" charset="0"/>
                <a:ea typeface="微软雅黑" panose="020B0503020204020204" pitchFamily="34" charset="-122"/>
                <a:sym typeface="Segoe UI" panose="020B0502040204020203" pitchFamily="34" charset="0"/>
              </a:rPr>
              <a:t>112</a:t>
            </a:r>
            <a:r>
              <a:rPr lang="en-US" altLang="zh-CN" sz="2987" dirty="0">
                <a:solidFill>
                  <a:srgbClr val="234A80"/>
                </a:solidFill>
                <a:latin typeface="Segoe UI" panose="020B0502040204020203" pitchFamily="34" charset="0"/>
                <a:ea typeface="微软雅黑" panose="020B0503020204020204" pitchFamily="34" charset="-122"/>
                <a:sym typeface="Segoe UI" panose="020B0502040204020203" pitchFamily="34" charset="0"/>
              </a:rPr>
              <a:t>%</a:t>
            </a:r>
            <a:endParaRPr lang="zh-CN" altLang="en-US" sz="2987" dirty="0">
              <a:solidFill>
                <a:srgbClr val="234A80"/>
              </a:solidFill>
              <a:latin typeface="Segoe UI" panose="020B0502040204020203" pitchFamily="34" charset="0"/>
              <a:ea typeface="微软雅黑" panose="020B0503020204020204" pitchFamily="34" charset="-122"/>
              <a:sym typeface="Segoe UI" panose="020B0502040204020203" pitchFamily="34" charset="0"/>
            </a:endParaRPr>
          </a:p>
        </p:txBody>
      </p:sp>
      <p:sp>
        <p:nvSpPr>
          <p:cNvPr id="44" name="PA_只为设计_椭圆 16"/>
          <p:cNvSpPr/>
          <p:nvPr>
            <p:custDataLst>
              <p:tags r:id="rId3"/>
            </p:custDataLst>
          </p:nvPr>
        </p:nvSpPr>
        <p:spPr>
          <a:xfrm>
            <a:off x="14327040" y="5428514"/>
            <a:ext cx="1523370" cy="1523370"/>
          </a:xfrm>
          <a:prstGeom prst="ellipse">
            <a:avLst/>
          </a:prstGeom>
          <a:solidFill>
            <a:srgbClr val="F7AF1D"/>
          </a:solidFill>
          <a:ln w="127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27562" tIns="113783" rIns="227562" bIns="113783" rtlCol="0" anchor="ctr"/>
          <a:lstStyle/>
          <a:p>
            <a:pPr algn="ctr"/>
            <a:endParaRPr lang="zh-CN" altLang="en-US" sz="4480">
              <a:latin typeface="Segoe UI" panose="020B0502040204020203" pitchFamily="34" charset="0"/>
              <a:ea typeface="微软雅黑" panose="020B0503020204020204" pitchFamily="34" charset="-122"/>
              <a:sym typeface="Segoe UI" panose="020B0502040204020203" pitchFamily="34" charset="0"/>
            </a:endParaRPr>
          </a:p>
        </p:txBody>
      </p:sp>
      <p:sp>
        <p:nvSpPr>
          <p:cNvPr id="45" name="PA_文本框 41"/>
          <p:cNvSpPr txBox="1"/>
          <p:nvPr>
            <p:custDataLst>
              <p:tags r:id="rId4"/>
            </p:custDataLst>
          </p:nvPr>
        </p:nvSpPr>
        <p:spPr>
          <a:xfrm>
            <a:off x="14449025" y="5699011"/>
            <a:ext cx="1451537" cy="919208"/>
          </a:xfrm>
          <a:prstGeom prst="rect">
            <a:avLst/>
          </a:prstGeom>
          <a:noFill/>
        </p:spPr>
        <p:txBody>
          <a:bodyPr wrap="square" lIns="227562" tIns="113783" rIns="227562" bIns="113783" rtlCol="0">
            <a:spAutoFit/>
          </a:bodyPr>
          <a:lstStyle/>
          <a:p>
            <a:pPr algn="ctr"/>
            <a:r>
              <a:rPr lang="en-US" altLang="zh-CN" sz="4480" dirty="0">
                <a:solidFill>
                  <a:srgbClr val="234A80"/>
                </a:solidFill>
                <a:latin typeface="Segoe UI" panose="020B0502040204020203" pitchFamily="34" charset="0"/>
                <a:ea typeface="微软雅黑" panose="020B0503020204020204" pitchFamily="34" charset="-122"/>
                <a:sym typeface="Segoe UI" panose="020B0502040204020203" pitchFamily="34" charset="0"/>
              </a:rPr>
              <a:t>43</a:t>
            </a:r>
            <a:r>
              <a:rPr lang="en-US" altLang="zh-CN" sz="2987" dirty="0">
                <a:solidFill>
                  <a:srgbClr val="234A80"/>
                </a:solidFill>
                <a:latin typeface="Segoe UI" panose="020B0502040204020203" pitchFamily="34" charset="0"/>
                <a:ea typeface="微软雅黑" panose="020B0503020204020204" pitchFamily="34" charset="-122"/>
                <a:sym typeface="Segoe UI" panose="020B0502040204020203" pitchFamily="34" charset="0"/>
              </a:rPr>
              <a:t>%</a:t>
            </a:r>
            <a:endParaRPr lang="zh-CN" altLang="en-US" sz="2987" dirty="0">
              <a:solidFill>
                <a:srgbClr val="234A80"/>
              </a:solidFill>
              <a:latin typeface="Segoe UI" panose="020B0502040204020203" pitchFamily="34" charset="0"/>
              <a:ea typeface="微软雅黑" panose="020B0503020204020204" pitchFamily="34" charset="-122"/>
              <a:sym typeface="Segoe UI" panose="020B0502040204020203" pitchFamily="34" charset="0"/>
            </a:endParaRPr>
          </a:p>
        </p:txBody>
      </p:sp>
      <p:sp>
        <p:nvSpPr>
          <p:cNvPr id="47" name="PA_只为设计_椭圆 16"/>
          <p:cNvSpPr/>
          <p:nvPr>
            <p:custDataLst>
              <p:tags r:id="rId5"/>
            </p:custDataLst>
          </p:nvPr>
        </p:nvSpPr>
        <p:spPr>
          <a:xfrm>
            <a:off x="16855231" y="5856534"/>
            <a:ext cx="1523370" cy="1523370"/>
          </a:xfrm>
          <a:prstGeom prst="ellipse">
            <a:avLst/>
          </a:prstGeom>
          <a:solidFill>
            <a:srgbClr val="F7AF1D"/>
          </a:solidFill>
          <a:ln w="127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27562" tIns="113783" rIns="227562" bIns="113783" rtlCol="0" anchor="ctr"/>
          <a:lstStyle/>
          <a:p>
            <a:pPr algn="ctr"/>
            <a:endParaRPr lang="zh-CN" altLang="en-US" sz="4480">
              <a:latin typeface="Segoe UI" panose="020B0502040204020203" pitchFamily="34" charset="0"/>
              <a:ea typeface="微软雅黑" panose="020B0503020204020204" pitchFamily="34" charset="-122"/>
              <a:sym typeface="Segoe UI" panose="020B0502040204020203" pitchFamily="34" charset="0"/>
            </a:endParaRPr>
          </a:p>
        </p:txBody>
      </p:sp>
      <p:sp>
        <p:nvSpPr>
          <p:cNvPr id="26" name="矩形 25">
            <a:extLst>
              <a:ext uri="{FF2B5EF4-FFF2-40B4-BE49-F238E27FC236}">
                <a16:creationId xmlns:a16="http://schemas.microsoft.com/office/drawing/2014/main" id="{B49C2054-6266-4B76-889B-B73E4209E630}"/>
              </a:ext>
            </a:extLst>
          </p:cNvPr>
          <p:cNvSpPr/>
          <p:nvPr/>
        </p:nvSpPr>
        <p:spPr>
          <a:xfrm>
            <a:off x="1129260" y="2413720"/>
            <a:ext cx="6807168" cy="525657"/>
          </a:xfrm>
          <a:prstGeom prst="rect">
            <a:avLst/>
          </a:prstGeom>
        </p:spPr>
        <p:txBody>
          <a:bodyPr wrap="square">
            <a:spAutoFit/>
          </a:bodyPr>
          <a:lstStyle/>
          <a:p>
            <a:pPr>
              <a:lnSpc>
                <a:spcPct val="130000"/>
              </a:lnSpc>
            </a:pPr>
            <a:r>
              <a:rPr lang="en-US" altLang="zh-CN" sz="2400" dirty="0">
                <a:solidFill>
                  <a:srgbClr val="959595"/>
                </a:solidFill>
                <a:latin typeface="微软雅黑" panose="020B0503020204020204" pitchFamily="34" charset="-122"/>
                <a:ea typeface="微软雅黑" panose="020B0503020204020204" pitchFamily="34" charset="-122"/>
              </a:rPr>
              <a:t>Based on 2003-2004 data</a:t>
            </a:r>
          </a:p>
        </p:txBody>
      </p:sp>
      <p:cxnSp>
        <p:nvCxnSpPr>
          <p:cNvPr id="27" name="直接连接符 26">
            <a:extLst>
              <a:ext uri="{FF2B5EF4-FFF2-40B4-BE49-F238E27FC236}">
                <a16:creationId xmlns:a16="http://schemas.microsoft.com/office/drawing/2014/main" id="{82C546B0-C7BC-4B9F-83FE-1A5BE02C1EC0}"/>
              </a:ext>
            </a:extLst>
          </p:cNvPr>
          <p:cNvCxnSpPr/>
          <p:nvPr/>
        </p:nvCxnSpPr>
        <p:spPr>
          <a:xfrm>
            <a:off x="1307443" y="2939377"/>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sp>
        <p:nvSpPr>
          <p:cNvPr id="28" name="Shape 2702">
            <a:extLst>
              <a:ext uri="{FF2B5EF4-FFF2-40B4-BE49-F238E27FC236}">
                <a16:creationId xmlns:a16="http://schemas.microsoft.com/office/drawing/2014/main" id="{BEDE54DC-9290-4812-9DF9-26AABCF42E64}"/>
              </a:ext>
            </a:extLst>
          </p:cNvPr>
          <p:cNvSpPr/>
          <p:nvPr/>
        </p:nvSpPr>
        <p:spPr>
          <a:xfrm>
            <a:off x="1432578" y="10372559"/>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tx1">
              <a:lumMod val="75000"/>
              <a:lumOff val="2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29" name="Shape 2703">
            <a:extLst>
              <a:ext uri="{FF2B5EF4-FFF2-40B4-BE49-F238E27FC236}">
                <a16:creationId xmlns:a16="http://schemas.microsoft.com/office/drawing/2014/main" id="{362DA150-A799-41BD-9A10-38854641ABA9}"/>
              </a:ext>
            </a:extLst>
          </p:cNvPr>
          <p:cNvSpPr/>
          <p:nvPr/>
        </p:nvSpPr>
        <p:spPr>
          <a:xfrm>
            <a:off x="2416458" y="10372559"/>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lumMod val="75000"/>
              <a:lumOff val="2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30" name="Shape 2708">
            <a:extLst>
              <a:ext uri="{FF2B5EF4-FFF2-40B4-BE49-F238E27FC236}">
                <a16:creationId xmlns:a16="http://schemas.microsoft.com/office/drawing/2014/main" id="{76C8C271-F8F2-43ED-B421-3B8FBE3DAC58}"/>
              </a:ext>
            </a:extLst>
          </p:cNvPr>
          <p:cNvSpPr/>
          <p:nvPr/>
        </p:nvSpPr>
        <p:spPr>
          <a:xfrm>
            <a:off x="3400339" y="10372559"/>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tx1">
              <a:lumMod val="75000"/>
              <a:lumOff val="2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32" name="TextBox 13">
            <a:extLst>
              <a:ext uri="{FF2B5EF4-FFF2-40B4-BE49-F238E27FC236}">
                <a16:creationId xmlns:a16="http://schemas.microsoft.com/office/drawing/2014/main" id="{8ED311C2-E737-4E59-ADF7-CF7A2AB595F1}"/>
              </a:ext>
            </a:extLst>
          </p:cNvPr>
          <p:cNvSpPr txBox="1"/>
          <p:nvPr/>
        </p:nvSpPr>
        <p:spPr>
          <a:xfrm>
            <a:off x="1357843" y="600474"/>
            <a:ext cx="12493037"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ea typeface="+mj-ea"/>
              </a:rPr>
              <a:t>POTENTIAL TERRITORY-JAPAN</a:t>
            </a:r>
            <a:endParaRPr lang="en-US" sz="4400" b="1" dirty="0">
              <a:solidFill>
                <a:srgbClr val="00A8A7"/>
              </a:solidFill>
              <a:latin typeface="+mj-ea"/>
              <a:ea typeface="+mj-ea"/>
            </a:endParaRPr>
          </a:p>
        </p:txBody>
      </p:sp>
      <p:sp>
        <p:nvSpPr>
          <p:cNvPr id="34" name="Shape 2485">
            <a:extLst>
              <a:ext uri="{FF2B5EF4-FFF2-40B4-BE49-F238E27FC236}">
                <a16:creationId xmlns:a16="http://schemas.microsoft.com/office/drawing/2014/main" id="{77B92B76-B557-4F2C-9966-6DEA0679FA07}"/>
              </a:ext>
            </a:extLst>
          </p:cNvPr>
          <p:cNvSpPr/>
          <p:nvPr/>
        </p:nvSpPr>
        <p:spPr>
          <a:xfrm>
            <a:off x="19981186" y="10621769"/>
            <a:ext cx="729178" cy="662840"/>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9"/>
                  <a:pt x="6873" y="10260"/>
                </a:cubicBezTo>
                <a:cubicBezTo>
                  <a:pt x="6873" y="9962"/>
                  <a:pt x="6653" y="9720"/>
                  <a:pt x="6382" y="9720"/>
                </a:cubicBezTo>
                <a:cubicBezTo>
                  <a:pt x="6110" y="9720"/>
                  <a:pt x="5891" y="9962"/>
                  <a:pt x="5891" y="10260"/>
                </a:cubicBezTo>
                <a:cubicBezTo>
                  <a:pt x="5891" y="10559"/>
                  <a:pt x="6110" y="10800"/>
                  <a:pt x="6382" y="10800"/>
                </a:cubicBezTo>
                <a:moveTo>
                  <a:pt x="3436" y="10800"/>
                </a:moveTo>
                <a:cubicBezTo>
                  <a:pt x="3708" y="10800"/>
                  <a:pt x="3927" y="11042"/>
                  <a:pt x="3927" y="11340"/>
                </a:cubicBezTo>
                <a:cubicBezTo>
                  <a:pt x="3927" y="11639"/>
                  <a:pt x="3708" y="11880"/>
                  <a:pt x="3436" y="11880"/>
                </a:cubicBezTo>
                <a:cubicBezTo>
                  <a:pt x="3165" y="11880"/>
                  <a:pt x="2945" y="11639"/>
                  <a:pt x="2945" y="11340"/>
                </a:cubicBezTo>
                <a:cubicBezTo>
                  <a:pt x="2945" y="11042"/>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2"/>
                  <a:pt x="1964" y="18900"/>
                </a:cubicBezTo>
                <a:cubicBezTo>
                  <a:pt x="1964" y="19199"/>
                  <a:pt x="2183" y="19440"/>
                  <a:pt x="2455" y="19440"/>
                </a:cubicBezTo>
                <a:lnTo>
                  <a:pt x="14236" y="19440"/>
                </a:lnTo>
                <a:cubicBezTo>
                  <a:pt x="14508" y="19440"/>
                  <a:pt x="14727" y="19199"/>
                  <a:pt x="14727" y="18900"/>
                </a:cubicBezTo>
                <a:cubicBezTo>
                  <a:pt x="14727" y="18602"/>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0"/>
                  <a:pt x="8342" y="6404"/>
                </a:cubicBezTo>
                <a:cubicBezTo>
                  <a:pt x="8562" y="6842"/>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8"/>
                  <a:pt x="15709" y="5612"/>
                  <a:pt x="15709" y="4320"/>
                </a:cubicBezTo>
                <a:cubicBezTo>
                  <a:pt x="15709" y="1934"/>
                  <a:pt x="13951" y="0"/>
                  <a:pt x="11782" y="0"/>
                </a:cubicBezTo>
                <a:cubicBezTo>
                  <a:pt x="10302" y="0"/>
                  <a:pt x="9015" y="901"/>
                  <a:pt x="8345" y="2231"/>
                </a:cubicBezTo>
                <a:cubicBezTo>
                  <a:pt x="7676" y="901"/>
                  <a:pt x="6389" y="0"/>
                  <a:pt x="4909" y="0"/>
                </a:cubicBezTo>
                <a:cubicBezTo>
                  <a:pt x="2740" y="0"/>
                  <a:pt x="982" y="1934"/>
                  <a:pt x="982" y="4320"/>
                </a:cubicBezTo>
                <a:cubicBezTo>
                  <a:pt x="982" y="5612"/>
                  <a:pt x="1501" y="6768"/>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5"/>
                  <a:pt x="21030" y="19440"/>
                  <a:pt x="21109" y="19440"/>
                </a:cubicBezTo>
                <a:cubicBezTo>
                  <a:pt x="21380" y="19440"/>
                  <a:pt x="21600" y="19199"/>
                  <a:pt x="21600" y="18900"/>
                </a:cubicBezTo>
                <a:lnTo>
                  <a:pt x="21600" y="10260"/>
                </a:lnTo>
                <a:cubicBezTo>
                  <a:pt x="21600" y="9962"/>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rgbClr val="323B43"/>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36" name="Shape 2498">
            <a:extLst>
              <a:ext uri="{FF2B5EF4-FFF2-40B4-BE49-F238E27FC236}">
                <a16:creationId xmlns:a16="http://schemas.microsoft.com/office/drawing/2014/main" id="{3B7A98AC-9F9C-42B5-A0B5-4FFA52FF59E4}"/>
              </a:ext>
            </a:extLst>
          </p:cNvPr>
          <p:cNvSpPr/>
          <p:nvPr/>
        </p:nvSpPr>
        <p:spPr>
          <a:xfrm>
            <a:off x="11958643" y="10654911"/>
            <a:ext cx="729178" cy="596556"/>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323B43"/>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37" name="Shape 2532">
            <a:extLst>
              <a:ext uri="{FF2B5EF4-FFF2-40B4-BE49-F238E27FC236}">
                <a16:creationId xmlns:a16="http://schemas.microsoft.com/office/drawing/2014/main" id="{7B838BCB-EEBE-478B-B171-474F8C8DA88C}"/>
              </a:ext>
            </a:extLst>
          </p:cNvPr>
          <p:cNvSpPr/>
          <p:nvPr/>
        </p:nvSpPr>
        <p:spPr>
          <a:xfrm>
            <a:off x="14605004" y="10640734"/>
            <a:ext cx="729178" cy="729124"/>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323B43"/>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38" name="Shape 2539">
            <a:extLst>
              <a:ext uri="{FF2B5EF4-FFF2-40B4-BE49-F238E27FC236}">
                <a16:creationId xmlns:a16="http://schemas.microsoft.com/office/drawing/2014/main" id="{A1212F39-11AC-4887-9FC8-8852582DD95A}"/>
              </a:ext>
            </a:extLst>
          </p:cNvPr>
          <p:cNvSpPr/>
          <p:nvPr/>
        </p:nvSpPr>
        <p:spPr>
          <a:xfrm>
            <a:off x="17334826" y="10555485"/>
            <a:ext cx="729178" cy="729124"/>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323B43"/>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2" name="矩形 1">
            <a:extLst>
              <a:ext uri="{FF2B5EF4-FFF2-40B4-BE49-F238E27FC236}">
                <a16:creationId xmlns:a16="http://schemas.microsoft.com/office/drawing/2014/main" id="{3171B208-58BF-4812-B4A7-F04504F7E3F3}"/>
              </a:ext>
            </a:extLst>
          </p:cNvPr>
          <p:cNvSpPr/>
          <p:nvPr/>
        </p:nvSpPr>
        <p:spPr>
          <a:xfrm>
            <a:off x="1129260" y="3339797"/>
            <a:ext cx="8606411" cy="7417415"/>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Japan has the highest sales growth rate, 112%</a:t>
            </a:r>
            <a:r>
              <a:rPr lang="zh-CN" altLang="en-US" sz="2400" dirty="0">
                <a:solidFill>
                  <a:srgbClr val="959595"/>
                </a:solidFill>
                <a:latin typeface="微软雅黑" panose="020B0503020204020204" pitchFamily="34" charset="-122"/>
                <a:ea typeface="微软雅黑" panose="020B0503020204020204" pitchFamily="34" charset="-122"/>
              </a:rPr>
              <a:t>，</a:t>
            </a:r>
            <a:r>
              <a:rPr lang="en-US" sz="2400" dirty="0">
                <a:solidFill>
                  <a:srgbClr val="959595"/>
                </a:solidFill>
                <a:latin typeface="微软雅黑" panose="020B0503020204020204" pitchFamily="34" charset="-122"/>
                <a:ea typeface="微软雅黑" panose="020B0503020204020204" pitchFamily="34" charset="-122"/>
              </a:rPr>
              <a:t> compare with other territory.</a:t>
            </a:r>
          </a:p>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Only Japan has 3 products increasing rate more than 1x. </a:t>
            </a: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a:solidFill>
                  <a:srgbClr val="959595"/>
                </a:solidFill>
                <a:latin typeface="微软雅黑" panose="020B0503020204020204" pitchFamily="34" charset="-122"/>
                <a:ea typeface="微软雅黑" panose="020B0503020204020204" pitchFamily="34" charset="-122"/>
              </a:rPr>
              <a:t>On</a:t>
            </a:r>
            <a:r>
              <a:rPr lang="en-US" sz="2400" dirty="0">
                <a:solidFill>
                  <a:srgbClr val="959595"/>
                </a:solidFill>
                <a:latin typeface="微软雅黑" panose="020B0503020204020204" pitchFamily="34" charset="-122"/>
                <a:ea typeface="微软雅黑" panose="020B0503020204020204" pitchFamily="34" charset="-122"/>
              </a:rPr>
              <a:t>e explanation for lacking Ships and Trucks’2003 year’s sales data is that those two products maybe just enter the Japanese market,</a:t>
            </a:r>
            <a:r>
              <a:rPr lang="zh-CN" altLang="en-US" sz="2400" dirty="0">
                <a:solidFill>
                  <a:srgbClr val="959595"/>
                </a:solidFill>
                <a:latin typeface="微软雅黑" panose="020B0503020204020204" pitchFamily="34" charset="-122"/>
                <a:ea typeface="微软雅黑" panose="020B0503020204020204" pitchFamily="34" charset="-122"/>
              </a:rPr>
              <a:t> </a:t>
            </a:r>
            <a:r>
              <a:rPr lang="en-US" altLang="zh-CN" sz="2400" dirty="0">
                <a:solidFill>
                  <a:srgbClr val="959595"/>
                </a:solidFill>
                <a:latin typeface="微软雅黑" panose="020B0503020204020204" pitchFamily="34" charset="-122"/>
                <a:ea typeface="微软雅黑" panose="020B0503020204020204" pitchFamily="34" charset="-122"/>
              </a:rPr>
              <a:t>but it has a good sales performance. </a:t>
            </a:r>
          </a:p>
          <a:p>
            <a:r>
              <a:rPr lang="en-US" altLang="zh-CN" sz="2400" dirty="0">
                <a:solidFill>
                  <a:srgbClr val="959595"/>
                </a:solidFill>
                <a:latin typeface="微软雅黑" panose="020B0503020204020204" pitchFamily="34" charset="-122"/>
                <a:ea typeface="微软雅黑" panose="020B0503020204020204" pitchFamily="34" charset="-122"/>
              </a:rPr>
              <a:t> </a:t>
            </a: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O</a:t>
            </a:r>
            <a:r>
              <a:rPr lang="en-US" altLang="zh-CN" sz="2400" dirty="0">
                <a:solidFill>
                  <a:srgbClr val="959595"/>
                </a:solidFill>
                <a:latin typeface="微软雅黑" panose="020B0503020204020204" pitchFamily="34" charset="-122"/>
                <a:ea typeface="微软雅黑" panose="020B0503020204020204" pitchFamily="34" charset="-122"/>
              </a:rPr>
              <a:t>verall</a:t>
            </a:r>
            <a:r>
              <a:rPr lang="zh-CN" altLang="en-US" sz="2400" dirty="0">
                <a:solidFill>
                  <a:srgbClr val="959595"/>
                </a:solidFill>
                <a:latin typeface="微软雅黑" panose="020B0503020204020204" pitchFamily="34" charset="-122"/>
                <a:ea typeface="微软雅黑" panose="020B0503020204020204" pitchFamily="34" charset="-122"/>
              </a:rPr>
              <a:t>，</a:t>
            </a:r>
            <a:r>
              <a:rPr lang="en-US" altLang="zh-CN" sz="2400" dirty="0">
                <a:solidFill>
                  <a:srgbClr val="959595"/>
                </a:solidFill>
                <a:latin typeface="微软雅黑" panose="020B0503020204020204" pitchFamily="34" charset="-122"/>
                <a:ea typeface="微软雅黑" panose="020B0503020204020204" pitchFamily="34" charset="-122"/>
              </a:rPr>
              <a:t>a</a:t>
            </a:r>
            <a:r>
              <a:rPr lang="en-US" sz="2400" dirty="0">
                <a:solidFill>
                  <a:srgbClr val="959595"/>
                </a:solidFill>
                <a:latin typeface="微软雅黑" panose="020B0503020204020204" pitchFamily="34" charset="-122"/>
                <a:ea typeface="微软雅黑" panose="020B0503020204020204" pitchFamily="34" charset="-122"/>
              </a:rPr>
              <a:t>lthough Japan only accounts for 2.5% of sales from a </a:t>
            </a:r>
            <a:r>
              <a:rPr lang="en-US" altLang="zh-CN" sz="2400" dirty="0">
                <a:solidFill>
                  <a:srgbClr val="959595"/>
                </a:solidFill>
                <a:latin typeface="微软雅黑" panose="020B0503020204020204" pitchFamily="34" charset="-122"/>
                <a:ea typeface="微软雅黑" panose="020B0503020204020204" pitchFamily="34" charset="-122"/>
              </a:rPr>
              <a:t>territory </a:t>
            </a:r>
            <a:r>
              <a:rPr lang="en-US" sz="2400" dirty="0">
                <a:solidFill>
                  <a:srgbClr val="959595"/>
                </a:solidFill>
                <a:latin typeface="微软雅黑" panose="020B0503020204020204" pitchFamily="34" charset="-122"/>
                <a:ea typeface="微软雅黑" panose="020B0503020204020204" pitchFamily="34" charset="-122"/>
              </a:rPr>
              <a:t>perspective, the potential of the Japanese market is enormous from a country perspective . C</a:t>
            </a:r>
            <a:r>
              <a:rPr lang="en-US" altLang="zh-CN" sz="2400" dirty="0">
                <a:solidFill>
                  <a:srgbClr val="959595"/>
                </a:solidFill>
                <a:latin typeface="微软雅黑" panose="020B0503020204020204" pitchFamily="34" charset="-122"/>
                <a:ea typeface="微软雅黑" panose="020B0503020204020204" pitchFamily="34" charset="-122"/>
              </a:rPr>
              <a:t>ompare with other territory, it is </a:t>
            </a:r>
            <a:r>
              <a:rPr lang="en-US" sz="2400" dirty="0">
                <a:solidFill>
                  <a:srgbClr val="959595"/>
                </a:solidFill>
                <a:latin typeface="微软雅黑" panose="020B0503020204020204" pitchFamily="34" charset="-122"/>
                <a:ea typeface="微软雅黑" panose="020B0503020204020204" pitchFamily="34" charset="-122"/>
              </a:rPr>
              <a:t> a new market and it is necessary to offer discount on Planes and Vintage cars to accounts for more market share in the next year.</a:t>
            </a:r>
            <a:endParaRPr lang="en-CA"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sz="2000" dirty="0">
              <a:solidFill>
                <a:srgbClr val="959595"/>
              </a:solidFill>
              <a:latin typeface="微软雅黑" panose="020B0503020204020204" pitchFamily="34" charset="-122"/>
              <a:ea typeface="微软雅黑" panose="020B0503020204020204" pitchFamily="34" charset="-122"/>
            </a:endParaRPr>
          </a:p>
        </p:txBody>
      </p:sp>
      <p:graphicFrame>
        <p:nvGraphicFramePr>
          <p:cNvPr id="5" name="图表 4">
            <a:extLst>
              <a:ext uri="{FF2B5EF4-FFF2-40B4-BE49-F238E27FC236}">
                <a16:creationId xmlns:a16="http://schemas.microsoft.com/office/drawing/2014/main" id="{BAD709F3-BD0B-44C6-BED9-4E0D9F8C75BC}"/>
              </a:ext>
            </a:extLst>
          </p:cNvPr>
          <p:cNvGraphicFramePr/>
          <p:nvPr>
            <p:extLst>
              <p:ext uri="{D42A27DB-BD31-4B8C-83A1-F6EECF244321}">
                <p14:modId xmlns:p14="http://schemas.microsoft.com/office/powerpoint/2010/main" val="2769348801"/>
              </p:ext>
            </p:extLst>
          </p:nvPr>
        </p:nvGraphicFramePr>
        <p:xfrm>
          <a:off x="11028519" y="1878472"/>
          <a:ext cx="10220547" cy="8541409"/>
        </p:xfrm>
        <a:graphic>
          <a:graphicData uri="http://schemas.openxmlformats.org/drawingml/2006/chart">
            <c:chart xmlns:c="http://schemas.openxmlformats.org/drawingml/2006/chart" xmlns:r="http://schemas.openxmlformats.org/officeDocument/2006/relationships" r:id="rId11"/>
          </a:graphicData>
        </a:graphic>
      </p:graphicFrame>
      <p:sp>
        <p:nvSpPr>
          <p:cNvPr id="40" name="PA_文本框 41">
            <a:extLst>
              <a:ext uri="{FF2B5EF4-FFF2-40B4-BE49-F238E27FC236}">
                <a16:creationId xmlns:a16="http://schemas.microsoft.com/office/drawing/2014/main" id="{39527428-C30C-423E-9FFE-BE8EE8C00513}"/>
              </a:ext>
            </a:extLst>
          </p:cNvPr>
          <p:cNvSpPr txBox="1"/>
          <p:nvPr>
            <p:custDataLst>
              <p:tags r:id="rId6"/>
            </p:custDataLst>
          </p:nvPr>
        </p:nvSpPr>
        <p:spPr>
          <a:xfrm>
            <a:off x="16982147" y="6131058"/>
            <a:ext cx="1451537" cy="919208"/>
          </a:xfrm>
          <a:prstGeom prst="rect">
            <a:avLst/>
          </a:prstGeom>
          <a:noFill/>
        </p:spPr>
        <p:txBody>
          <a:bodyPr wrap="square" lIns="227562" tIns="113783" rIns="227562" bIns="113783" rtlCol="0">
            <a:spAutoFit/>
          </a:bodyPr>
          <a:lstStyle/>
          <a:p>
            <a:pPr algn="ctr"/>
            <a:r>
              <a:rPr lang="en-US" altLang="zh-CN" sz="4480" dirty="0">
                <a:solidFill>
                  <a:srgbClr val="234A80"/>
                </a:solidFill>
                <a:latin typeface="Segoe UI" panose="020B0502040204020203" pitchFamily="34" charset="0"/>
                <a:ea typeface="微软雅黑" panose="020B0503020204020204" pitchFamily="34" charset="-122"/>
                <a:sym typeface="Segoe UI" panose="020B0502040204020203" pitchFamily="34" charset="0"/>
              </a:rPr>
              <a:t>33</a:t>
            </a:r>
            <a:r>
              <a:rPr lang="en-US" altLang="zh-CN" sz="2987" dirty="0">
                <a:solidFill>
                  <a:srgbClr val="234A80"/>
                </a:solidFill>
                <a:latin typeface="Segoe UI" panose="020B0502040204020203" pitchFamily="34" charset="0"/>
                <a:ea typeface="微软雅黑" panose="020B0503020204020204" pitchFamily="34" charset="-122"/>
                <a:sym typeface="Segoe UI" panose="020B0502040204020203" pitchFamily="34" charset="0"/>
              </a:rPr>
              <a:t>%</a:t>
            </a:r>
            <a:endParaRPr lang="zh-CN" altLang="en-US" sz="2987" dirty="0">
              <a:solidFill>
                <a:srgbClr val="234A80"/>
              </a:solidFill>
              <a:latin typeface="Segoe UI" panose="020B0502040204020203" pitchFamily="34" charset="0"/>
              <a:ea typeface="微软雅黑" panose="020B0503020204020204" pitchFamily="34" charset="-122"/>
              <a:sym typeface="Segoe UI" panose="020B0502040204020203" pitchFamily="34" charset="0"/>
            </a:endParaRPr>
          </a:p>
        </p:txBody>
      </p:sp>
      <p:sp>
        <p:nvSpPr>
          <p:cNvPr id="41" name="PA_只为设计_椭圆 16">
            <a:extLst>
              <a:ext uri="{FF2B5EF4-FFF2-40B4-BE49-F238E27FC236}">
                <a16:creationId xmlns:a16="http://schemas.microsoft.com/office/drawing/2014/main" id="{7D4EABD8-CC85-4D4C-AAB8-175379079B47}"/>
              </a:ext>
            </a:extLst>
          </p:cNvPr>
          <p:cNvSpPr/>
          <p:nvPr>
            <p:custDataLst>
              <p:tags r:id="rId7"/>
            </p:custDataLst>
          </p:nvPr>
        </p:nvSpPr>
        <p:spPr>
          <a:xfrm>
            <a:off x="19186994" y="6918321"/>
            <a:ext cx="1523370" cy="1523370"/>
          </a:xfrm>
          <a:prstGeom prst="ellipse">
            <a:avLst/>
          </a:prstGeom>
          <a:solidFill>
            <a:srgbClr val="F7AF1D"/>
          </a:solidFill>
          <a:ln w="127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27562" tIns="113783" rIns="227562" bIns="113783" rtlCol="0" anchor="ctr"/>
          <a:lstStyle/>
          <a:p>
            <a:pPr algn="ctr"/>
            <a:endParaRPr lang="zh-CN" altLang="en-US" sz="4480">
              <a:latin typeface="Segoe UI" panose="020B0502040204020203" pitchFamily="34" charset="0"/>
              <a:ea typeface="微软雅黑" panose="020B0503020204020204" pitchFamily="34" charset="-122"/>
              <a:sym typeface="Segoe UI" panose="020B0502040204020203" pitchFamily="34" charset="0"/>
            </a:endParaRPr>
          </a:p>
        </p:txBody>
      </p:sp>
      <p:sp>
        <p:nvSpPr>
          <p:cNvPr id="42" name="PA_文本框 41">
            <a:extLst>
              <a:ext uri="{FF2B5EF4-FFF2-40B4-BE49-F238E27FC236}">
                <a16:creationId xmlns:a16="http://schemas.microsoft.com/office/drawing/2014/main" id="{4D6C8D56-2740-4861-A873-CE1D39716827}"/>
              </a:ext>
            </a:extLst>
          </p:cNvPr>
          <p:cNvSpPr txBox="1"/>
          <p:nvPr>
            <p:custDataLst>
              <p:tags r:id="rId8"/>
            </p:custDataLst>
          </p:nvPr>
        </p:nvSpPr>
        <p:spPr>
          <a:xfrm>
            <a:off x="19258827" y="7181772"/>
            <a:ext cx="1451537" cy="919208"/>
          </a:xfrm>
          <a:prstGeom prst="rect">
            <a:avLst/>
          </a:prstGeom>
          <a:noFill/>
        </p:spPr>
        <p:txBody>
          <a:bodyPr wrap="square" lIns="227562" tIns="113783" rIns="227562" bIns="113783" rtlCol="0">
            <a:spAutoFit/>
          </a:bodyPr>
          <a:lstStyle/>
          <a:p>
            <a:pPr algn="ctr"/>
            <a:r>
              <a:rPr lang="en-US" altLang="zh-CN" sz="4480" dirty="0">
                <a:solidFill>
                  <a:srgbClr val="234A80"/>
                </a:solidFill>
                <a:latin typeface="Segoe UI" panose="020B0502040204020203" pitchFamily="34" charset="0"/>
                <a:ea typeface="微软雅黑" panose="020B0503020204020204" pitchFamily="34" charset="-122"/>
                <a:sym typeface="Segoe UI" panose="020B0502040204020203" pitchFamily="34" charset="0"/>
              </a:rPr>
              <a:t>16</a:t>
            </a:r>
            <a:r>
              <a:rPr lang="en-US" altLang="zh-CN" sz="2987" dirty="0">
                <a:solidFill>
                  <a:srgbClr val="234A80"/>
                </a:solidFill>
                <a:latin typeface="Segoe UI" panose="020B0502040204020203" pitchFamily="34" charset="0"/>
                <a:ea typeface="微软雅黑" panose="020B0503020204020204" pitchFamily="34" charset="-122"/>
                <a:sym typeface="Segoe UI" panose="020B0502040204020203" pitchFamily="34" charset="0"/>
              </a:rPr>
              <a:t>%</a:t>
            </a:r>
            <a:endParaRPr lang="zh-CN" altLang="en-US" sz="2987" dirty="0">
              <a:solidFill>
                <a:srgbClr val="234A80"/>
              </a:solidFill>
              <a:latin typeface="Segoe UI" panose="020B0502040204020203" pitchFamily="34" charset="0"/>
              <a:ea typeface="微软雅黑" panose="020B0503020204020204" pitchFamily="34" charset="-122"/>
              <a:sym typeface="Segoe UI" panose="020B0502040204020203" pitchFamily="34" charset="0"/>
            </a:endParaRPr>
          </a:p>
        </p:txBody>
      </p:sp>
    </p:spTree>
    <p:extLst>
      <p:ext uri="{BB962C8B-B14F-4D97-AF65-F5344CB8AC3E}">
        <p14:creationId xmlns:p14="http://schemas.microsoft.com/office/powerpoint/2010/main" val="25908445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25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1500" fill="hold"/>
                                            <p:tgtEl>
                                              <p:spTgt spid="35"/>
                                            </p:tgtEl>
                                            <p:attrNameLst>
                                              <p:attrName>ppt_x</p:attrName>
                                            </p:attrNameLst>
                                          </p:cBhvr>
                                          <p:tavLst>
                                            <p:tav tm="0">
                                              <p:val>
                                                <p:strVal val="#ppt_x"/>
                                              </p:val>
                                            </p:tav>
                                            <p:tav tm="100000">
                                              <p:val>
                                                <p:strVal val="#ppt_x"/>
                                              </p:val>
                                            </p:tav>
                                          </p:tavLst>
                                        </p:anim>
                                        <p:anim calcmode="lin" valueType="num" p14:bounceEnd="40000">
                                          <p:cBhvr additive="base">
                                            <p:cTn id="8" dur="1500" fill="hold"/>
                                            <p:tgtEl>
                                              <p:spTgt spid="3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2" presetClass="entr" presetSubtype="4" fill="hold" grpId="0" nodeType="withEffect" p14:presetBounceEnd="40000">
                                      <p:stCondLst>
                                        <p:cond delay="250"/>
                                      </p:stCondLst>
                                      <p:childTnLst>
                                        <p:set>
                                          <p:cBhvr>
                                            <p:cTn id="13" dur="1" fill="hold">
                                              <p:stCondLst>
                                                <p:cond delay="0"/>
                                              </p:stCondLst>
                                            </p:cTn>
                                            <p:tgtEl>
                                              <p:spTgt spid="44"/>
                                            </p:tgtEl>
                                            <p:attrNameLst>
                                              <p:attrName>style.visibility</p:attrName>
                                            </p:attrNameLst>
                                          </p:cBhvr>
                                          <p:to>
                                            <p:strVal val="visible"/>
                                          </p:to>
                                        </p:set>
                                        <p:anim calcmode="lin" valueType="num" p14:bounceEnd="40000">
                                          <p:cBhvr additive="base">
                                            <p:cTn id="14" dur="150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5" dur="1500" fill="hold"/>
                                            <p:tgtEl>
                                              <p:spTgt spid="44"/>
                                            </p:tgtEl>
                                            <p:attrNameLst>
                                              <p:attrName>ppt_y</p:attrName>
                                            </p:attrNameLst>
                                          </p:cBhvr>
                                          <p:tavLst>
                                            <p:tav tm="0">
                                              <p:val>
                                                <p:strVal val="1+#ppt_h/2"/>
                                              </p:val>
                                            </p:tav>
                                            <p:tav tm="100000">
                                              <p:val>
                                                <p:strVal val="#ppt_y"/>
                                              </p:val>
                                            </p:tav>
                                          </p:tavLst>
                                        </p:anim>
                                      </p:childTnLst>
                                    </p:cTn>
                                  </p:par>
                                  <p:par>
                                    <p:cTn id="16" presetID="10" presetClass="entr" presetSubtype="0" fill="hold" grpId="0" nodeType="withEffect">
                                      <p:stCondLst>
                                        <p:cond delay="125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2" presetClass="entr" presetSubtype="4" fill="hold" grpId="0" nodeType="withEffect" p14:presetBounceEnd="40000">
                                      <p:stCondLst>
                                        <p:cond delay="250"/>
                                      </p:stCondLst>
                                      <p:childTnLst>
                                        <p:set>
                                          <p:cBhvr>
                                            <p:cTn id="20" dur="1" fill="hold">
                                              <p:stCondLst>
                                                <p:cond delay="0"/>
                                              </p:stCondLst>
                                            </p:cTn>
                                            <p:tgtEl>
                                              <p:spTgt spid="47"/>
                                            </p:tgtEl>
                                            <p:attrNameLst>
                                              <p:attrName>style.visibility</p:attrName>
                                            </p:attrNameLst>
                                          </p:cBhvr>
                                          <p:to>
                                            <p:strVal val="visible"/>
                                          </p:to>
                                        </p:set>
                                        <p:anim calcmode="lin" valueType="num" p14:bounceEnd="40000">
                                          <p:cBhvr additive="base">
                                            <p:cTn id="21" dur="1500" fill="hold"/>
                                            <p:tgtEl>
                                              <p:spTgt spid="47"/>
                                            </p:tgtEl>
                                            <p:attrNameLst>
                                              <p:attrName>ppt_x</p:attrName>
                                            </p:attrNameLst>
                                          </p:cBhvr>
                                          <p:tavLst>
                                            <p:tav tm="0">
                                              <p:val>
                                                <p:strVal val="#ppt_x"/>
                                              </p:val>
                                            </p:tav>
                                            <p:tav tm="100000">
                                              <p:val>
                                                <p:strVal val="#ppt_x"/>
                                              </p:val>
                                            </p:tav>
                                          </p:tavLst>
                                        </p:anim>
                                        <p:anim calcmode="lin" valueType="num" p14:bounceEnd="40000">
                                          <p:cBhvr additive="base">
                                            <p:cTn id="22" dur="1500" fill="hold"/>
                                            <p:tgtEl>
                                              <p:spTgt spid="47"/>
                                            </p:tgtEl>
                                            <p:attrNameLst>
                                              <p:attrName>ppt_y</p:attrName>
                                            </p:attrNameLst>
                                          </p:cBhvr>
                                          <p:tavLst>
                                            <p:tav tm="0">
                                              <p:val>
                                                <p:strVal val="1+#ppt_h/2"/>
                                              </p:val>
                                            </p:tav>
                                            <p:tav tm="100000">
                                              <p:val>
                                                <p:strVal val="#ppt_y"/>
                                              </p:val>
                                            </p:tav>
                                          </p:tavLst>
                                        </p:anim>
                                      </p:childTnLst>
                                    </p:cTn>
                                  </p:par>
                                  <p:par>
                                    <p:cTn id="23" presetID="22" presetClass="entr" presetSubtype="8" fill="hold" nodeType="withEffect">
                                      <p:stCondLst>
                                        <p:cond delay="50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1" fill="hold" grpId="0" nodeType="withEffect">
                                      <p:stCondLst>
                                        <p:cond delay="50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childTnLst>
                              </p:cTn>
                            </p:par>
                            <p:par>
                              <p:cTn id="29" fill="hold">
                                <p:stCondLst>
                                  <p:cond delay="1750"/>
                                </p:stCondLst>
                                <p:childTnLst>
                                  <p:par>
                                    <p:cTn id="30" presetID="53" presetClass="entr" presetSubtype="16"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grpId="0" nodeType="withEffect">
                                      <p:stCondLst>
                                        <p:cond delay="25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Effect transition="in" filter="fade">
                                          <p:cBhvr>
                                            <p:cTn id="39" dur="500"/>
                                            <p:tgtEl>
                                              <p:spTgt spid="29"/>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2" presetClass="entr" presetSubtype="4" fill="hold" grpId="0" nodeType="withEffect" p14:presetBounceEnd="40000">
                                      <p:stCondLst>
                                        <p:cond delay="250"/>
                                      </p:stCondLst>
                                      <p:childTnLst>
                                        <p:set>
                                          <p:cBhvr>
                                            <p:cTn id="46" dur="1" fill="hold">
                                              <p:stCondLst>
                                                <p:cond delay="0"/>
                                              </p:stCondLst>
                                            </p:cTn>
                                            <p:tgtEl>
                                              <p:spTgt spid="36"/>
                                            </p:tgtEl>
                                            <p:attrNameLst>
                                              <p:attrName>style.visibility</p:attrName>
                                            </p:attrNameLst>
                                          </p:cBhvr>
                                          <p:to>
                                            <p:strVal val="visible"/>
                                          </p:to>
                                        </p:set>
                                        <p:anim calcmode="lin" valueType="num" p14:bounceEnd="40000">
                                          <p:cBhvr additive="base">
                                            <p:cTn id="47" dur="1500" fill="hold"/>
                                            <p:tgtEl>
                                              <p:spTgt spid="36"/>
                                            </p:tgtEl>
                                            <p:attrNameLst>
                                              <p:attrName>ppt_x</p:attrName>
                                            </p:attrNameLst>
                                          </p:cBhvr>
                                          <p:tavLst>
                                            <p:tav tm="0">
                                              <p:val>
                                                <p:strVal val="#ppt_x"/>
                                              </p:val>
                                            </p:tav>
                                            <p:tav tm="100000">
                                              <p:val>
                                                <p:strVal val="#ppt_x"/>
                                              </p:val>
                                            </p:tav>
                                          </p:tavLst>
                                        </p:anim>
                                        <p:anim calcmode="lin" valueType="num" p14:bounceEnd="40000">
                                          <p:cBhvr additive="base">
                                            <p:cTn id="48" dur="1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40000">
                                      <p:stCondLst>
                                        <p:cond delay="250"/>
                                      </p:stCondLst>
                                      <p:childTnLst>
                                        <p:set>
                                          <p:cBhvr>
                                            <p:cTn id="50" dur="1" fill="hold">
                                              <p:stCondLst>
                                                <p:cond delay="0"/>
                                              </p:stCondLst>
                                            </p:cTn>
                                            <p:tgtEl>
                                              <p:spTgt spid="37"/>
                                            </p:tgtEl>
                                            <p:attrNameLst>
                                              <p:attrName>style.visibility</p:attrName>
                                            </p:attrNameLst>
                                          </p:cBhvr>
                                          <p:to>
                                            <p:strVal val="visible"/>
                                          </p:to>
                                        </p:set>
                                        <p:anim calcmode="lin" valueType="num" p14:bounceEnd="40000">
                                          <p:cBhvr additive="base">
                                            <p:cTn id="51" dur="1500" fill="hold"/>
                                            <p:tgtEl>
                                              <p:spTgt spid="37"/>
                                            </p:tgtEl>
                                            <p:attrNameLst>
                                              <p:attrName>ppt_x</p:attrName>
                                            </p:attrNameLst>
                                          </p:cBhvr>
                                          <p:tavLst>
                                            <p:tav tm="0">
                                              <p:val>
                                                <p:strVal val="#ppt_x"/>
                                              </p:val>
                                            </p:tav>
                                            <p:tav tm="100000">
                                              <p:val>
                                                <p:strVal val="#ppt_x"/>
                                              </p:val>
                                            </p:tav>
                                          </p:tavLst>
                                        </p:anim>
                                        <p:anim calcmode="lin" valueType="num" p14:bounceEnd="40000">
                                          <p:cBhvr additive="base">
                                            <p:cTn id="52" dur="1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40000">
                                      <p:stCondLst>
                                        <p:cond delay="250"/>
                                      </p:stCondLst>
                                      <p:childTnLst>
                                        <p:set>
                                          <p:cBhvr>
                                            <p:cTn id="54" dur="1" fill="hold">
                                              <p:stCondLst>
                                                <p:cond delay="0"/>
                                              </p:stCondLst>
                                            </p:cTn>
                                            <p:tgtEl>
                                              <p:spTgt spid="38"/>
                                            </p:tgtEl>
                                            <p:attrNameLst>
                                              <p:attrName>style.visibility</p:attrName>
                                            </p:attrNameLst>
                                          </p:cBhvr>
                                          <p:to>
                                            <p:strVal val="visible"/>
                                          </p:to>
                                        </p:set>
                                        <p:anim calcmode="lin" valueType="num" p14:bounceEnd="40000">
                                          <p:cBhvr additive="base">
                                            <p:cTn id="55" dur="1500" fill="hold"/>
                                            <p:tgtEl>
                                              <p:spTgt spid="38"/>
                                            </p:tgtEl>
                                            <p:attrNameLst>
                                              <p:attrName>ppt_x</p:attrName>
                                            </p:attrNameLst>
                                          </p:cBhvr>
                                          <p:tavLst>
                                            <p:tav tm="0">
                                              <p:val>
                                                <p:strVal val="#ppt_x"/>
                                              </p:val>
                                            </p:tav>
                                            <p:tav tm="100000">
                                              <p:val>
                                                <p:strVal val="#ppt_x"/>
                                              </p:val>
                                            </p:tav>
                                          </p:tavLst>
                                        </p:anim>
                                        <p:anim calcmode="lin" valueType="num" p14:bounceEnd="40000">
                                          <p:cBhvr additive="base">
                                            <p:cTn id="56" dur="1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14:presetBounceEnd="40000">
                                      <p:stCondLst>
                                        <p:cond delay="250"/>
                                      </p:stCondLst>
                                      <p:childTnLst>
                                        <p:set>
                                          <p:cBhvr>
                                            <p:cTn id="58" dur="1" fill="hold">
                                              <p:stCondLst>
                                                <p:cond delay="0"/>
                                              </p:stCondLst>
                                            </p:cTn>
                                            <p:tgtEl>
                                              <p:spTgt spid="34"/>
                                            </p:tgtEl>
                                            <p:attrNameLst>
                                              <p:attrName>style.visibility</p:attrName>
                                            </p:attrNameLst>
                                          </p:cBhvr>
                                          <p:to>
                                            <p:strVal val="visible"/>
                                          </p:to>
                                        </p:set>
                                        <p:anim calcmode="lin" valueType="num" p14:bounceEnd="40000">
                                          <p:cBhvr additive="base">
                                            <p:cTn id="59" dur="1500" fill="hold"/>
                                            <p:tgtEl>
                                              <p:spTgt spid="34"/>
                                            </p:tgtEl>
                                            <p:attrNameLst>
                                              <p:attrName>ppt_x</p:attrName>
                                            </p:attrNameLst>
                                          </p:cBhvr>
                                          <p:tavLst>
                                            <p:tav tm="0">
                                              <p:val>
                                                <p:strVal val="#ppt_x"/>
                                              </p:val>
                                            </p:tav>
                                            <p:tav tm="100000">
                                              <p:val>
                                                <p:strVal val="#ppt_x"/>
                                              </p:val>
                                            </p:tav>
                                          </p:tavLst>
                                        </p:anim>
                                        <p:anim calcmode="lin" valueType="num" p14:bounceEnd="40000">
                                          <p:cBhvr additive="base">
                                            <p:cTn id="60" dur="1500" fill="hold"/>
                                            <p:tgtEl>
                                              <p:spTgt spid="34"/>
                                            </p:tgtEl>
                                            <p:attrNameLst>
                                              <p:attrName>ppt_y</p:attrName>
                                            </p:attrNameLst>
                                          </p:cBhvr>
                                          <p:tavLst>
                                            <p:tav tm="0">
                                              <p:val>
                                                <p:strVal val="1+#ppt_h/2"/>
                                              </p:val>
                                            </p:tav>
                                            <p:tav tm="100000">
                                              <p:val>
                                                <p:strVal val="#ppt_y"/>
                                              </p:val>
                                            </p:tav>
                                          </p:tavLst>
                                        </p:anim>
                                      </p:childTnLst>
                                    </p:cTn>
                                  </p:par>
                                  <p:par>
                                    <p:cTn id="61" presetID="10" presetClass="entr" presetSubtype="0" fill="hold" grpId="0" nodeType="withEffect">
                                      <p:stCondLst>
                                        <p:cond delay="125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2" presetClass="entr" presetSubtype="4" fill="hold" grpId="0" nodeType="withEffect" p14:presetBounceEnd="40000">
                                      <p:stCondLst>
                                        <p:cond delay="250"/>
                                      </p:stCondLst>
                                      <p:childTnLst>
                                        <p:set>
                                          <p:cBhvr>
                                            <p:cTn id="65" dur="1" fill="hold">
                                              <p:stCondLst>
                                                <p:cond delay="0"/>
                                              </p:stCondLst>
                                            </p:cTn>
                                            <p:tgtEl>
                                              <p:spTgt spid="41"/>
                                            </p:tgtEl>
                                            <p:attrNameLst>
                                              <p:attrName>style.visibility</p:attrName>
                                            </p:attrNameLst>
                                          </p:cBhvr>
                                          <p:to>
                                            <p:strVal val="visible"/>
                                          </p:to>
                                        </p:set>
                                        <p:anim calcmode="lin" valueType="num" p14:bounceEnd="40000">
                                          <p:cBhvr additive="base">
                                            <p:cTn id="66" dur="1500" fill="hold"/>
                                            <p:tgtEl>
                                              <p:spTgt spid="41"/>
                                            </p:tgtEl>
                                            <p:attrNameLst>
                                              <p:attrName>ppt_x</p:attrName>
                                            </p:attrNameLst>
                                          </p:cBhvr>
                                          <p:tavLst>
                                            <p:tav tm="0">
                                              <p:val>
                                                <p:strVal val="#ppt_x"/>
                                              </p:val>
                                            </p:tav>
                                            <p:tav tm="100000">
                                              <p:val>
                                                <p:strVal val="#ppt_x"/>
                                              </p:val>
                                            </p:tav>
                                          </p:tavLst>
                                        </p:anim>
                                        <p:anim calcmode="lin" valueType="num" p14:bounceEnd="40000">
                                          <p:cBhvr additive="base">
                                            <p:cTn id="67" dur="1500" fill="hold"/>
                                            <p:tgtEl>
                                              <p:spTgt spid="41"/>
                                            </p:tgtEl>
                                            <p:attrNameLst>
                                              <p:attrName>ppt_y</p:attrName>
                                            </p:attrNameLst>
                                          </p:cBhvr>
                                          <p:tavLst>
                                            <p:tav tm="0">
                                              <p:val>
                                                <p:strVal val="1+#ppt_h/2"/>
                                              </p:val>
                                            </p:tav>
                                            <p:tav tm="100000">
                                              <p:val>
                                                <p:strVal val="#ppt_y"/>
                                              </p:val>
                                            </p:tav>
                                          </p:tavLst>
                                        </p:anim>
                                      </p:childTnLst>
                                    </p:cTn>
                                  </p:par>
                                  <p:par>
                                    <p:cTn id="68" presetID="10" presetClass="entr" presetSubtype="0" fill="hold" grpId="0" nodeType="withEffect">
                                      <p:stCondLst>
                                        <p:cond delay="125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p:bldP spid="44" grpId="0" animBg="1"/>
          <p:bldP spid="45" grpId="0"/>
          <p:bldP spid="47" grpId="0" animBg="1"/>
          <p:bldP spid="26" grpId="0"/>
          <p:bldP spid="28" grpId="0" animBg="1"/>
          <p:bldP spid="29" grpId="0" animBg="1"/>
          <p:bldP spid="30" grpId="0" animBg="1"/>
          <p:bldP spid="34" grpId="0" animBg="1"/>
          <p:bldP spid="36" grpId="0" animBg="1"/>
          <p:bldP spid="37" grpId="0" animBg="1"/>
          <p:bldP spid="38" grpId="0" animBg="1"/>
          <p:bldP spid="40" grpId="0"/>
          <p:bldP spid="41" grpId="0" animBg="1"/>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500" fill="hold"/>
                                            <p:tgtEl>
                                              <p:spTgt spid="35"/>
                                            </p:tgtEl>
                                            <p:attrNameLst>
                                              <p:attrName>ppt_x</p:attrName>
                                            </p:attrNameLst>
                                          </p:cBhvr>
                                          <p:tavLst>
                                            <p:tav tm="0">
                                              <p:val>
                                                <p:strVal val="#ppt_x"/>
                                              </p:val>
                                            </p:tav>
                                            <p:tav tm="100000">
                                              <p:val>
                                                <p:strVal val="#ppt_x"/>
                                              </p:val>
                                            </p:tav>
                                          </p:tavLst>
                                        </p:anim>
                                        <p:anim calcmode="lin" valueType="num">
                                          <p:cBhvr additive="base">
                                            <p:cTn id="8" dur="1500" fill="hold"/>
                                            <p:tgtEl>
                                              <p:spTgt spid="3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2" presetClass="entr" presetSubtype="4" fill="hold" grpId="0" nodeType="withEffect">
                                      <p:stCondLst>
                                        <p:cond delay="25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1500" fill="hold"/>
                                            <p:tgtEl>
                                              <p:spTgt spid="44"/>
                                            </p:tgtEl>
                                            <p:attrNameLst>
                                              <p:attrName>ppt_x</p:attrName>
                                            </p:attrNameLst>
                                          </p:cBhvr>
                                          <p:tavLst>
                                            <p:tav tm="0">
                                              <p:val>
                                                <p:strVal val="#ppt_x"/>
                                              </p:val>
                                            </p:tav>
                                            <p:tav tm="100000">
                                              <p:val>
                                                <p:strVal val="#ppt_x"/>
                                              </p:val>
                                            </p:tav>
                                          </p:tavLst>
                                        </p:anim>
                                        <p:anim calcmode="lin" valueType="num">
                                          <p:cBhvr additive="base">
                                            <p:cTn id="15" dur="1500" fill="hold"/>
                                            <p:tgtEl>
                                              <p:spTgt spid="44"/>
                                            </p:tgtEl>
                                            <p:attrNameLst>
                                              <p:attrName>ppt_y</p:attrName>
                                            </p:attrNameLst>
                                          </p:cBhvr>
                                          <p:tavLst>
                                            <p:tav tm="0">
                                              <p:val>
                                                <p:strVal val="1+#ppt_h/2"/>
                                              </p:val>
                                            </p:tav>
                                            <p:tav tm="100000">
                                              <p:val>
                                                <p:strVal val="#ppt_y"/>
                                              </p:val>
                                            </p:tav>
                                          </p:tavLst>
                                        </p:anim>
                                      </p:childTnLst>
                                    </p:cTn>
                                  </p:par>
                                  <p:par>
                                    <p:cTn id="16" presetID="10" presetClass="entr" presetSubtype="0" fill="hold" grpId="0" nodeType="withEffect">
                                      <p:stCondLst>
                                        <p:cond delay="125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2" presetClass="entr" presetSubtype="4" fill="hold" grpId="0" nodeType="withEffect">
                                      <p:stCondLst>
                                        <p:cond delay="25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1500" fill="hold"/>
                                            <p:tgtEl>
                                              <p:spTgt spid="47"/>
                                            </p:tgtEl>
                                            <p:attrNameLst>
                                              <p:attrName>ppt_x</p:attrName>
                                            </p:attrNameLst>
                                          </p:cBhvr>
                                          <p:tavLst>
                                            <p:tav tm="0">
                                              <p:val>
                                                <p:strVal val="#ppt_x"/>
                                              </p:val>
                                            </p:tav>
                                            <p:tav tm="100000">
                                              <p:val>
                                                <p:strVal val="#ppt_x"/>
                                              </p:val>
                                            </p:tav>
                                          </p:tavLst>
                                        </p:anim>
                                        <p:anim calcmode="lin" valueType="num">
                                          <p:cBhvr additive="base">
                                            <p:cTn id="22" dur="1500" fill="hold"/>
                                            <p:tgtEl>
                                              <p:spTgt spid="47"/>
                                            </p:tgtEl>
                                            <p:attrNameLst>
                                              <p:attrName>ppt_y</p:attrName>
                                            </p:attrNameLst>
                                          </p:cBhvr>
                                          <p:tavLst>
                                            <p:tav tm="0">
                                              <p:val>
                                                <p:strVal val="1+#ppt_h/2"/>
                                              </p:val>
                                            </p:tav>
                                            <p:tav tm="100000">
                                              <p:val>
                                                <p:strVal val="#ppt_y"/>
                                              </p:val>
                                            </p:tav>
                                          </p:tavLst>
                                        </p:anim>
                                      </p:childTnLst>
                                    </p:cTn>
                                  </p:par>
                                  <p:par>
                                    <p:cTn id="23" presetID="22" presetClass="entr" presetSubtype="8" fill="hold" nodeType="withEffect">
                                      <p:stCondLst>
                                        <p:cond delay="50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1" fill="hold" grpId="0" nodeType="withEffect">
                                      <p:stCondLst>
                                        <p:cond delay="50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childTnLst>
                              </p:cTn>
                            </p:par>
                            <p:par>
                              <p:cTn id="29" fill="hold">
                                <p:stCondLst>
                                  <p:cond delay="1750"/>
                                </p:stCondLst>
                                <p:childTnLst>
                                  <p:par>
                                    <p:cTn id="30" presetID="53" presetClass="entr" presetSubtype="16"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grpId="0" nodeType="withEffect">
                                      <p:stCondLst>
                                        <p:cond delay="25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Effect transition="in" filter="fade">
                                          <p:cBhvr>
                                            <p:cTn id="39" dur="500"/>
                                            <p:tgtEl>
                                              <p:spTgt spid="29"/>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2" presetClass="entr" presetSubtype="4" fill="hold" grpId="0" nodeType="withEffect">
                                      <p:stCondLst>
                                        <p:cond delay="25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1500" fill="hold"/>
                                            <p:tgtEl>
                                              <p:spTgt spid="36"/>
                                            </p:tgtEl>
                                            <p:attrNameLst>
                                              <p:attrName>ppt_x</p:attrName>
                                            </p:attrNameLst>
                                          </p:cBhvr>
                                          <p:tavLst>
                                            <p:tav tm="0">
                                              <p:val>
                                                <p:strVal val="#ppt_x"/>
                                              </p:val>
                                            </p:tav>
                                            <p:tav tm="100000">
                                              <p:val>
                                                <p:strVal val="#ppt_x"/>
                                              </p:val>
                                            </p:tav>
                                          </p:tavLst>
                                        </p:anim>
                                        <p:anim calcmode="lin" valueType="num">
                                          <p:cBhvr additive="base">
                                            <p:cTn id="48" dur="1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25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1500" fill="hold"/>
                                            <p:tgtEl>
                                              <p:spTgt spid="37"/>
                                            </p:tgtEl>
                                            <p:attrNameLst>
                                              <p:attrName>ppt_x</p:attrName>
                                            </p:attrNameLst>
                                          </p:cBhvr>
                                          <p:tavLst>
                                            <p:tav tm="0">
                                              <p:val>
                                                <p:strVal val="#ppt_x"/>
                                              </p:val>
                                            </p:tav>
                                            <p:tav tm="100000">
                                              <p:val>
                                                <p:strVal val="#ppt_x"/>
                                              </p:val>
                                            </p:tav>
                                          </p:tavLst>
                                        </p:anim>
                                        <p:anim calcmode="lin" valueType="num">
                                          <p:cBhvr additive="base">
                                            <p:cTn id="52" dur="1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25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1500" fill="hold"/>
                                            <p:tgtEl>
                                              <p:spTgt spid="38"/>
                                            </p:tgtEl>
                                            <p:attrNameLst>
                                              <p:attrName>ppt_x</p:attrName>
                                            </p:attrNameLst>
                                          </p:cBhvr>
                                          <p:tavLst>
                                            <p:tav tm="0">
                                              <p:val>
                                                <p:strVal val="#ppt_x"/>
                                              </p:val>
                                            </p:tav>
                                            <p:tav tm="100000">
                                              <p:val>
                                                <p:strVal val="#ppt_x"/>
                                              </p:val>
                                            </p:tav>
                                          </p:tavLst>
                                        </p:anim>
                                        <p:anim calcmode="lin" valueType="num">
                                          <p:cBhvr additive="base">
                                            <p:cTn id="56" dur="1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25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1500" fill="hold"/>
                                            <p:tgtEl>
                                              <p:spTgt spid="34"/>
                                            </p:tgtEl>
                                            <p:attrNameLst>
                                              <p:attrName>ppt_x</p:attrName>
                                            </p:attrNameLst>
                                          </p:cBhvr>
                                          <p:tavLst>
                                            <p:tav tm="0">
                                              <p:val>
                                                <p:strVal val="#ppt_x"/>
                                              </p:val>
                                            </p:tav>
                                            <p:tav tm="100000">
                                              <p:val>
                                                <p:strVal val="#ppt_x"/>
                                              </p:val>
                                            </p:tav>
                                          </p:tavLst>
                                        </p:anim>
                                        <p:anim calcmode="lin" valueType="num">
                                          <p:cBhvr additive="base">
                                            <p:cTn id="60" dur="1500" fill="hold"/>
                                            <p:tgtEl>
                                              <p:spTgt spid="34"/>
                                            </p:tgtEl>
                                            <p:attrNameLst>
                                              <p:attrName>ppt_y</p:attrName>
                                            </p:attrNameLst>
                                          </p:cBhvr>
                                          <p:tavLst>
                                            <p:tav tm="0">
                                              <p:val>
                                                <p:strVal val="1+#ppt_h/2"/>
                                              </p:val>
                                            </p:tav>
                                            <p:tav tm="100000">
                                              <p:val>
                                                <p:strVal val="#ppt_y"/>
                                              </p:val>
                                            </p:tav>
                                          </p:tavLst>
                                        </p:anim>
                                      </p:childTnLst>
                                    </p:cTn>
                                  </p:par>
                                  <p:par>
                                    <p:cTn id="61" presetID="10" presetClass="entr" presetSubtype="0" fill="hold" grpId="0" nodeType="withEffect">
                                      <p:stCondLst>
                                        <p:cond delay="125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2" presetClass="entr" presetSubtype="4" fill="hold" grpId="0" nodeType="withEffect">
                                      <p:stCondLst>
                                        <p:cond delay="250"/>
                                      </p:stCondLst>
                                      <p:childTnLst>
                                        <p:set>
                                          <p:cBhvr>
                                            <p:cTn id="65" dur="1" fill="hold">
                                              <p:stCondLst>
                                                <p:cond delay="0"/>
                                              </p:stCondLst>
                                            </p:cTn>
                                            <p:tgtEl>
                                              <p:spTgt spid="41"/>
                                            </p:tgtEl>
                                            <p:attrNameLst>
                                              <p:attrName>style.visibility</p:attrName>
                                            </p:attrNameLst>
                                          </p:cBhvr>
                                          <p:to>
                                            <p:strVal val="visible"/>
                                          </p:to>
                                        </p:set>
                                        <p:anim calcmode="lin" valueType="num">
                                          <p:cBhvr additive="base">
                                            <p:cTn id="66" dur="1500" fill="hold"/>
                                            <p:tgtEl>
                                              <p:spTgt spid="41"/>
                                            </p:tgtEl>
                                            <p:attrNameLst>
                                              <p:attrName>ppt_x</p:attrName>
                                            </p:attrNameLst>
                                          </p:cBhvr>
                                          <p:tavLst>
                                            <p:tav tm="0">
                                              <p:val>
                                                <p:strVal val="#ppt_x"/>
                                              </p:val>
                                            </p:tav>
                                            <p:tav tm="100000">
                                              <p:val>
                                                <p:strVal val="#ppt_x"/>
                                              </p:val>
                                            </p:tav>
                                          </p:tavLst>
                                        </p:anim>
                                        <p:anim calcmode="lin" valueType="num">
                                          <p:cBhvr additive="base">
                                            <p:cTn id="67" dur="1500" fill="hold"/>
                                            <p:tgtEl>
                                              <p:spTgt spid="41"/>
                                            </p:tgtEl>
                                            <p:attrNameLst>
                                              <p:attrName>ppt_y</p:attrName>
                                            </p:attrNameLst>
                                          </p:cBhvr>
                                          <p:tavLst>
                                            <p:tav tm="0">
                                              <p:val>
                                                <p:strVal val="1+#ppt_h/2"/>
                                              </p:val>
                                            </p:tav>
                                            <p:tav tm="100000">
                                              <p:val>
                                                <p:strVal val="#ppt_y"/>
                                              </p:val>
                                            </p:tav>
                                          </p:tavLst>
                                        </p:anim>
                                      </p:childTnLst>
                                    </p:cTn>
                                  </p:par>
                                  <p:par>
                                    <p:cTn id="68" presetID="10" presetClass="entr" presetSubtype="0" fill="hold" grpId="0" nodeType="withEffect">
                                      <p:stCondLst>
                                        <p:cond delay="125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p:bldP spid="44" grpId="0" animBg="1"/>
          <p:bldP spid="45" grpId="0"/>
          <p:bldP spid="47" grpId="0" animBg="1"/>
          <p:bldP spid="26" grpId="0"/>
          <p:bldP spid="28" grpId="0" animBg="1"/>
          <p:bldP spid="29" grpId="0" animBg="1"/>
          <p:bldP spid="30" grpId="0" animBg="1"/>
          <p:bldP spid="34" grpId="0" animBg="1"/>
          <p:bldP spid="36" grpId="0" animBg="1"/>
          <p:bldP spid="37" grpId="0" animBg="1"/>
          <p:bldP spid="38" grpId="0" animBg="1"/>
          <p:bldP spid="40" grpId="0"/>
          <p:bldP spid="41" grpId="0" animBg="1"/>
          <p:bldP spid="42"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Box 13"/>
          <p:cNvSpPr txBox="1"/>
          <p:nvPr/>
        </p:nvSpPr>
        <p:spPr>
          <a:xfrm>
            <a:off x="1630651" y="1094525"/>
            <a:ext cx="8667795" cy="825419"/>
          </a:xfrm>
          <a:prstGeom prst="rect">
            <a:avLst/>
          </a:prstGeom>
          <a:noFill/>
        </p:spPr>
        <p:txBody>
          <a:bodyPr wrap="square" rtlCol="0">
            <a:spAutoFit/>
          </a:bodyPr>
          <a:lstStyle/>
          <a:p>
            <a:pPr defTabSz="1765901">
              <a:lnSpc>
                <a:spcPct val="150000"/>
              </a:lnSpc>
            </a:pPr>
            <a:r>
              <a:rPr lang="en-US" sz="3600" b="1" dirty="0">
                <a:solidFill>
                  <a:prstClr val="black">
                    <a:lumMod val="65000"/>
                    <a:lumOff val="35000"/>
                  </a:prstClr>
                </a:solidFill>
                <a:latin typeface="+mj-ea"/>
                <a:ea typeface="+mj-ea"/>
              </a:rPr>
              <a:t>SUMMARY</a:t>
            </a:r>
            <a:endParaRPr lang="en-US" sz="3600" b="1" dirty="0">
              <a:solidFill>
                <a:srgbClr val="00A8A7"/>
              </a:solidFill>
              <a:latin typeface="+mj-ea"/>
              <a:ea typeface="+mj-ea"/>
            </a:endParaRPr>
          </a:p>
        </p:txBody>
      </p:sp>
      <p:grpSp>
        <p:nvGrpSpPr>
          <p:cNvPr id="2" name="组合 1"/>
          <p:cNvGrpSpPr/>
          <p:nvPr/>
        </p:nvGrpSpPr>
        <p:grpSpPr>
          <a:xfrm>
            <a:off x="2074643" y="3097098"/>
            <a:ext cx="18316268" cy="3113022"/>
            <a:chOff x="2257435" y="3287778"/>
            <a:chExt cx="18316268" cy="3113022"/>
          </a:xfrm>
        </p:grpSpPr>
        <p:sp>
          <p:nvSpPr>
            <p:cNvPr id="161" name="圆角矩形 160"/>
            <p:cNvSpPr/>
            <p:nvPr/>
          </p:nvSpPr>
          <p:spPr>
            <a:xfrm>
              <a:off x="2257435" y="3287778"/>
              <a:ext cx="18316268" cy="3113022"/>
            </a:xfrm>
            <a:prstGeom prst="roundRect">
              <a:avLst>
                <a:gd name="adj" fmla="val 50000"/>
              </a:avLst>
            </a:prstGeom>
            <a:noFill/>
            <a:ln w="317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FFFFFF"/>
                </a:solidFill>
                <a:effectLst/>
                <a:uLnTx/>
                <a:uFillTx/>
                <a:latin typeface="Calibri"/>
                <a:ea typeface="宋体" panose="02010600030101010101" pitchFamily="2" charset="-122"/>
              </a:endParaRPr>
            </a:p>
          </p:txBody>
        </p:sp>
        <p:sp>
          <p:nvSpPr>
            <p:cNvPr id="162" name="圆角矩形 161"/>
            <p:cNvSpPr/>
            <p:nvPr/>
          </p:nvSpPr>
          <p:spPr>
            <a:xfrm>
              <a:off x="2509377" y="3535678"/>
              <a:ext cx="17812387" cy="2617218"/>
            </a:xfrm>
            <a:prstGeom prst="roundRect">
              <a:avLst>
                <a:gd name="adj" fmla="val 50000"/>
              </a:avLst>
            </a:prstGeom>
            <a:noFill/>
            <a:ln w="50800">
              <a:solidFill>
                <a:srgbClr val="FFC000"/>
              </a:solidFill>
            </a:ln>
            <a:effectLst/>
            <a:scene3d>
              <a:camera prst="orthographicFront"/>
              <a:lightRig rig="threePt" dir="t"/>
            </a:scene3d>
            <a:sp3d prstMaterial="softEdge">
              <a:bevelT w="571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65" name="文本框 164"/>
            <p:cNvSpPr txBox="1"/>
            <p:nvPr/>
          </p:nvSpPr>
          <p:spPr>
            <a:xfrm>
              <a:off x="4277654" y="5165352"/>
              <a:ext cx="2492403" cy="46166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EMEA</a:t>
              </a:r>
            </a:p>
          </p:txBody>
        </p:sp>
        <p:sp>
          <p:nvSpPr>
            <p:cNvPr id="168" name="文本框 167"/>
            <p:cNvSpPr txBox="1"/>
            <p:nvPr/>
          </p:nvSpPr>
          <p:spPr>
            <a:xfrm>
              <a:off x="8205462" y="5165352"/>
              <a:ext cx="2492403" cy="46166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a:solidFill>
                    <a:schemeClr val="tx1">
                      <a:lumMod val="65000"/>
                      <a:lumOff val="35000"/>
                    </a:schemeClr>
                  </a:solidFill>
                  <a:latin typeface="微软雅黑" panose="020B0503020204020204" pitchFamily="34" charset="-122"/>
                </a:rPr>
                <a:t>NA</a:t>
              </a:r>
              <a:endParaRPr kumimoji="0" lang="en-US"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ndParaRPr>
            </a:p>
          </p:txBody>
        </p:sp>
        <p:sp>
          <p:nvSpPr>
            <p:cNvPr id="171" name="文本框 170"/>
            <p:cNvSpPr txBox="1"/>
            <p:nvPr/>
          </p:nvSpPr>
          <p:spPr>
            <a:xfrm>
              <a:off x="12133269" y="5165352"/>
              <a:ext cx="2492403" cy="46166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APAC</a:t>
              </a:r>
            </a:p>
          </p:txBody>
        </p:sp>
        <p:sp>
          <p:nvSpPr>
            <p:cNvPr id="174" name="文本框 173"/>
            <p:cNvSpPr txBox="1"/>
            <p:nvPr/>
          </p:nvSpPr>
          <p:spPr>
            <a:xfrm>
              <a:off x="16061077" y="5165352"/>
              <a:ext cx="2492403" cy="46166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Japan</a:t>
              </a:r>
            </a:p>
          </p:txBody>
        </p:sp>
        <p:cxnSp>
          <p:nvCxnSpPr>
            <p:cNvPr id="175" name="直接连接符 174"/>
            <p:cNvCxnSpPr/>
            <p:nvPr/>
          </p:nvCxnSpPr>
          <p:spPr>
            <a:xfrm>
              <a:off x="7470684" y="4027869"/>
              <a:ext cx="0" cy="1505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11415569" y="4027869"/>
              <a:ext cx="0" cy="1505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5360454" y="4027869"/>
              <a:ext cx="0" cy="1505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5" name="矩形 204"/>
          <p:cNvSpPr/>
          <p:nvPr/>
        </p:nvSpPr>
        <p:spPr>
          <a:xfrm>
            <a:off x="2988146" y="6702311"/>
            <a:ext cx="16519054" cy="5326971"/>
          </a:xfrm>
          <a:prstGeom prst="rect">
            <a:avLst/>
          </a:prstGeom>
        </p:spPr>
        <p:txBody>
          <a:bodyPr wrap="square">
            <a:spAutoFit/>
          </a:bodyPr>
          <a:lstStyle/>
          <a:p>
            <a:pPr marL="342900" indent="-342900">
              <a:lnSpc>
                <a:spcPct val="130000"/>
              </a:lnSpc>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Overall, from 2003 to 2005, company has a 20% average annual growth rate. And expected to reach 6.2 million in 2006. A</a:t>
            </a:r>
            <a:r>
              <a:rPr lang="en-US" altLang="zh-CN" sz="2400" dirty="0">
                <a:solidFill>
                  <a:srgbClr val="959595"/>
                </a:solidFill>
                <a:latin typeface="微软雅黑" panose="020B0503020204020204" pitchFamily="34" charset="-122"/>
                <a:ea typeface="微软雅黑" panose="020B0503020204020204" pitchFamily="34" charset="-122"/>
              </a:rPr>
              <a:t>mong them, the fastest growing region is Japan next is EMEA.</a:t>
            </a:r>
            <a:r>
              <a:rPr lang="en-US" sz="2400" dirty="0">
                <a:solidFill>
                  <a:srgbClr val="959595"/>
                </a:solidFill>
                <a:latin typeface="微软雅黑" panose="020B0503020204020204" pitchFamily="34" charset="-122"/>
                <a:ea typeface="微软雅黑" panose="020B0503020204020204" pitchFamily="34" charset="-122"/>
              </a:rPr>
              <a:t> </a:t>
            </a:r>
          </a:p>
          <a:p>
            <a:pPr marL="342900" indent="-342900">
              <a:lnSpc>
                <a:spcPct val="130000"/>
              </a:lnSpc>
              <a:buFont typeface="Arial" panose="020B0604020202020204" pitchFamily="34" charset="0"/>
              <a:buChar char="•"/>
            </a:pPr>
            <a:r>
              <a:rPr lang="en-US" altLang="zh-CN" sz="2400" dirty="0">
                <a:solidFill>
                  <a:srgbClr val="959595"/>
                </a:solidFill>
                <a:latin typeface="微软雅黑" panose="020B0503020204020204" pitchFamily="34" charset="-122"/>
                <a:ea typeface="微软雅黑" panose="020B0503020204020204" pitchFamily="34" charset="-122"/>
              </a:rPr>
              <a:t>EMEA </a:t>
            </a:r>
            <a:r>
              <a:rPr lang="en-US" sz="2400" dirty="0">
                <a:solidFill>
                  <a:srgbClr val="959595"/>
                </a:solidFill>
                <a:latin typeface="微软雅黑" panose="020B0503020204020204" pitchFamily="34" charset="-122"/>
                <a:ea typeface="微软雅黑" panose="020B0503020204020204" pitchFamily="34" charset="-122"/>
              </a:rPr>
              <a:t>territory needs to pay attention to the sales of Trucks and Buses which year-on-year sales decreased 20% from 2003 to 2004 </a:t>
            </a:r>
          </a:p>
          <a:p>
            <a:pPr marL="342900" indent="-342900">
              <a:lnSpc>
                <a:spcPct val="130000"/>
              </a:lnSpc>
              <a:buFont typeface="Arial" panose="020B0604020202020204" pitchFamily="34" charset="0"/>
              <a:buChar char="•"/>
            </a:pPr>
            <a:r>
              <a:rPr lang="en-US" altLang="zh-CN" sz="2400" dirty="0">
                <a:solidFill>
                  <a:srgbClr val="959595"/>
                </a:solidFill>
                <a:latin typeface="微软雅黑" panose="020B0503020204020204" pitchFamily="34" charset="-122"/>
                <a:ea typeface="微软雅黑" panose="020B0503020204020204" pitchFamily="34" charset="-122"/>
              </a:rPr>
              <a:t>NA </a:t>
            </a:r>
            <a:r>
              <a:rPr lang="en-US" sz="2400" dirty="0">
                <a:solidFill>
                  <a:srgbClr val="959595"/>
                </a:solidFill>
                <a:latin typeface="微软雅黑" panose="020B0503020204020204" pitchFamily="34" charset="-122"/>
                <a:ea typeface="微软雅黑" panose="020B0503020204020204" pitchFamily="34" charset="-122"/>
              </a:rPr>
              <a:t>territory, it is necessary to pay attention to train which year-on-year sales decreased 10% from 2003 to 2004 .</a:t>
            </a:r>
          </a:p>
          <a:p>
            <a:pPr marL="342900" indent="-342900">
              <a:lnSpc>
                <a:spcPct val="130000"/>
              </a:lnSpc>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APAC territory has to be pay special attention to due to the significant decline in sales revenue year-on-year. </a:t>
            </a:r>
          </a:p>
          <a:p>
            <a:pPr marL="342900" indent="-342900">
              <a:lnSpc>
                <a:spcPct val="130000"/>
              </a:lnSpc>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Based on an analysis of four territories and products, discount is a key factor in maximizing market sales. </a:t>
            </a:r>
          </a:p>
          <a:p>
            <a:pPr marL="342900" indent="-342900">
              <a:lnSpc>
                <a:spcPct val="130000"/>
              </a:lnSpc>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Japan has become the region with the highest annual growth rate, indicating huge market potential, and it is necessary to develop market strategies in the next year to </a:t>
            </a:r>
            <a:r>
              <a:rPr lang="en-US" altLang="zh-CN" sz="2400" dirty="0">
                <a:solidFill>
                  <a:srgbClr val="959595"/>
                </a:solidFill>
                <a:latin typeface="微软雅黑" panose="020B0503020204020204" pitchFamily="34" charset="-122"/>
                <a:ea typeface="微软雅黑" panose="020B0503020204020204" pitchFamily="34" charset="-122"/>
              </a:rPr>
              <a:t>further</a:t>
            </a:r>
            <a:r>
              <a:rPr lang="en-US" sz="2400" dirty="0">
                <a:solidFill>
                  <a:srgbClr val="959595"/>
                </a:solidFill>
                <a:latin typeface="微软雅黑" panose="020B0503020204020204" pitchFamily="34" charset="-122"/>
                <a:ea typeface="微软雅黑" panose="020B0503020204020204" pitchFamily="34" charset="-122"/>
              </a:rPr>
              <a:t> expand market share.</a:t>
            </a:r>
          </a:p>
          <a:p>
            <a:pPr marL="342900" indent="-342900">
              <a:lnSpc>
                <a:spcPct val="130000"/>
              </a:lnSpc>
              <a:buFont typeface="Arial" panose="020B0604020202020204" pitchFamily="34" charset="0"/>
              <a:buChar char="•"/>
            </a:pPr>
            <a:endParaRPr 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A7EFCD2-57B9-411D-AB4A-FD1E4F933DF9}"/>
              </a:ext>
            </a:extLst>
          </p:cNvPr>
          <p:cNvSpPr txBox="1"/>
          <p:nvPr/>
        </p:nvSpPr>
        <p:spPr>
          <a:xfrm>
            <a:off x="4410408" y="4227912"/>
            <a:ext cx="2492403" cy="523220"/>
          </a:xfrm>
          <a:prstGeom prst="rect">
            <a:avLst/>
          </a:prstGeom>
          <a:noFill/>
        </p:spPr>
        <p:txBody>
          <a:bodyPr wrap="square" rtlCol="0">
            <a:spAutoFit/>
          </a:bodyPr>
          <a:lstStyle/>
          <a:p>
            <a:r>
              <a:rPr lang="en-US" sz="2800" dirty="0">
                <a:solidFill>
                  <a:srgbClr val="959595"/>
                </a:solidFill>
                <a:latin typeface="微软雅黑" panose="020B0503020204020204" pitchFamily="34" charset="-122"/>
                <a:ea typeface="微软雅黑" panose="020B0503020204020204" pitchFamily="34" charset="-122"/>
              </a:rPr>
              <a:t>Vintage Cars</a:t>
            </a:r>
          </a:p>
        </p:txBody>
      </p:sp>
      <p:sp>
        <p:nvSpPr>
          <p:cNvPr id="7" name="矩形 6">
            <a:extLst>
              <a:ext uri="{FF2B5EF4-FFF2-40B4-BE49-F238E27FC236}">
                <a16:creationId xmlns:a16="http://schemas.microsoft.com/office/drawing/2014/main" id="{F9766EB6-3882-4A01-8423-D60B790FA15C}"/>
              </a:ext>
            </a:extLst>
          </p:cNvPr>
          <p:cNvSpPr/>
          <p:nvPr/>
        </p:nvSpPr>
        <p:spPr>
          <a:xfrm>
            <a:off x="8924208" y="4191942"/>
            <a:ext cx="1104790" cy="523220"/>
          </a:xfrm>
          <a:prstGeom prst="rect">
            <a:avLst/>
          </a:prstGeom>
        </p:spPr>
        <p:txBody>
          <a:bodyPr wrap="none">
            <a:spAutoFit/>
          </a:bodyPr>
          <a:lstStyle/>
          <a:p>
            <a:r>
              <a:rPr lang="en-US" sz="2800" dirty="0">
                <a:solidFill>
                  <a:srgbClr val="959595"/>
                </a:solidFill>
                <a:latin typeface="微软雅黑" panose="020B0503020204020204" pitchFamily="34" charset="-122"/>
                <a:ea typeface="微软雅黑" panose="020B0503020204020204" pitchFamily="34" charset="-122"/>
              </a:rPr>
              <a:t>Ships</a:t>
            </a:r>
          </a:p>
        </p:txBody>
      </p:sp>
      <p:sp>
        <p:nvSpPr>
          <p:cNvPr id="8" name="矩形 7">
            <a:extLst>
              <a:ext uri="{FF2B5EF4-FFF2-40B4-BE49-F238E27FC236}">
                <a16:creationId xmlns:a16="http://schemas.microsoft.com/office/drawing/2014/main" id="{C29F256A-A3C1-4581-AC14-4FADCAE595E5}"/>
              </a:ext>
            </a:extLst>
          </p:cNvPr>
          <p:cNvSpPr/>
          <p:nvPr/>
        </p:nvSpPr>
        <p:spPr>
          <a:xfrm>
            <a:off x="16199639" y="3997844"/>
            <a:ext cx="2300053" cy="954107"/>
          </a:xfrm>
          <a:prstGeom prst="rect">
            <a:avLst/>
          </a:prstGeom>
        </p:spPr>
        <p:txBody>
          <a:bodyPr wrap="none">
            <a:spAutoFit/>
          </a:bodyPr>
          <a:lstStyle/>
          <a:p>
            <a:pPr algn="ctr"/>
            <a:r>
              <a:rPr lang="en-US" sz="2800" dirty="0">
                <a:solidFill>
                  <a:srgbClr val="959595"/>
                </a:solidFill>
                <a:latin typeface="微软雅黑" panose="020B0503020204020204" pitchFamily="34" charset="-122"/>
                <a:ea typeface="微软雅黑" panose="020B0503020204020204" pitchFamily="34" charset="-122"/>
              </a:rPr>
              <a:t>Planes </a:t>
            </a:r>
          </a:p>
          <a:p>
            <a:r>
              <a:rPr lang="en-US" sz="2800" dirty="0">
                <a:solidFill>
                  <a:srgbClr val="959595"/>
                </a:solidFill>
                <a:latin typeface="微软雅黑" panose="020B0503020204020204" pitchFamily="34" charset="-122"/>
                <a:ea typeface="微软雅黑" panose="020B0503020204020204" pitchFamily="34" charset="-122"/>
              </a:rPr>
              <a:t>Vintage cars</a:t>
            </a:r>
            <a:endParaRPr lang="en-US" sz="2800" dirty="0"/>
          </a:p>
        </p:txBody>
      </p:sp>
      <p:sp>
        <p:nvSpPr>
          <p:cNvPr id="9" name="矩形 8">
            <a:extLst>
              <a:ext uri="{FF2B5EF4-FFF2-40B4-BE49-F238E27FC236}">
                <a16:creationId xmlns:a16="http://schemas.microsoft.com/office/drawing/2014/main" id="{E5A6C765-6FDB-4B1D-B51E-7F216BCB5743}"/>
              </a:ext>
            </a:extLst>
          </p:cNvPr>
          <p:cNvSpPr/>
          <p:nvPr/>
        </p:nvSpPr>
        <p:spPr>
          <a:xfrm>
            <a:off x="11862567" y="3971740"/>
            <a:ext cx="3262432" cy="954107"/>
          </a:xfrm>
          <a:prstGeom prst="rect">
            <a:avLst/>
          </a:prstGeom>
        </p:spPr>
        <p:txBody>
          <a:bodyPr wrap="none">
            <a:spAutoFit/>
          </a:bodyPr>
          <a:lstStyle/>
          <a:p>
            <a:pPr algn="ctr"/>
            <a:r>
              <a:rPr lang="en-US" sz="2800" dirty="0">
                <a:solidFill>
                  <a:srgbClr val="959595"/>
                </a:solidFill>
                <a:latin typeface="微软雅黑" panose="020B0503020204020204" pitchFamily="34" charset="-122"/>
                <a:ea typeface="微软雅黑" panose="020B0503020204020204" pitchFamily="34" charset="-122"/>
              </a:rPr>
              <a:t>Planes</a:t>
            </a:r>
            <a:endParaRPr lang="en-US" sz="2800" dirty="0">
              <a:solidFill>
                <a:schemeClr val="bg1">
                  <a:lumMod val="85000"/>
                </a:schemeClr>
              </a:solidFill>
              <a:latin typeface="微软雅黑" panose="020B0503020204020204" pitchFamily="34" charset="-122"/>
              <a:ea typeface="微软雅黑" panose="020B0503020204020204" pitchFamily="34" charset="-122"/>
            </a:endParaRPr>
          </a:p>
          <a:p>
            <a:r>
              <a:rPr lang="en-US" sz="2800" dirty="0">
                <a:solidFill>
                  <a:srgbClr val="959595"/>
                </a:solidFill>
                <a:latin typeface="微软雅黑" panose="020B0503020204020204" pitchFamily="34" charset="-122"/>
                <a:ea typeface="微软雅黑" panose="020B0503020204020204" pitchFamily="34" charset="-122"/>
              </a:rPr>
              <a:t> Trucks And Buses</a:t>
            </a:r>
          </a:p>
        </p:txBody>
      </p:sp>
      <p:sp>
        <p:nvSpPr>
          <p:cNvPr id="36" name="矩形 35">
            <a:extLst>
              <a:ext uri="{FF2B5EF4-FFF2-40B4-BE49-F238E27FC236}">
                <a16:creationId xmlns:a16="http://schemas.microsoft.com/office/drawing/2014/main" id="{0C37833B-AA06-476F-80D4-65FFAE95157E}"/>
              </a:ext>
            </a:extLst>
          </p:cNvPr>
          <p:cNvSpPr/>
          <p:nvPr/>
        </p:nvSpPr>
        <p:spPr>
          <a:xfrm>
            <a:off x="2988146" y="2182413"/>
            <a:ext cx="5444502" cy="581057"/>
          </a:xfrm>
          <a:prstGeom prst="rect">
            <a:avLst/>
          </a:prstGeom>
        </p:spPr>
        <p:txBody>
          <a:bodyPr wrap="square">
            <a:spAutoFit/>
          </a:bodyPr>
          <a:lstStyle/>
          <a:p>
            <a:pPr>
              <a:lnSpc>
                <a:spcPct val="150000"/>
              </a:lnSpc>
            </a:pPr>
            <a:r>
              <a:rPr lang="en-US" altLang="zh-CN" sz="2400" dirty="0">
                <a:solidFill>
                  <a:srgbClr val="FFC000"/>
                </a:solidFill>
                <a:latin typeface="微软雅黑" panose="020B0503020204020204" pitchFamily="34" charset="-122"/>
                <a:ea typeface="微软雅黑" panose="020B0503020204020204" pitchFamily="34" charset="-122"/>
              </a:rPr>
              <a:t>Potential product for each territory</a:t>
            </a:r>
          </a:p>
        </p:txBody>
      </p:sp>
    </p:spTree>
    <p:extLst>
      <p:ext uri="{BB962C8B-B14F-4D97-AF65-F5344CB8AC3E}">
        <p14:creationId xmlns:p14="http://schemas.microsoft.com/office/powerpoint/2010/main" val="253243576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205"/>
                                            </p:tgtEl>
                                            <p:attrNameLst>
                                              <p:attrName>style.visibility</p:attrName>
                                            </p:attrNameLst>
                                          </p:cBhvr>
                                          <p:to>
                                            <p:strVal val="visible"/>
                                          </p:to>
                                        </p:set>
                                        <p:animEffect transition="in" filter="fade">
                                          <p:cBhvr>
                                            <p:cTn id="11" dur="500"/>
                                            <p:tgtEl>
                                              <p:spTgt spid="205"/>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205"/>
                                            </p:tgtEl>
                                            <p:attrNameLst>
                                              <p:attrName>style.visibility</p:attrName>
                                            </p:attrNameLst>
                                          </p:cBhvr>
                                          <p:to>
                                            <p:strVal val="visible"/>
                                          </p:to>
                                        </p:set>
                                        <p:animEffect transition="in" filter="fade">
                                          <p:cBhvr>
                                            <p:cTn id="11" dur="500"/>
                                            <p:tgtEl>
                                              <p:spTgt spid="205"/>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p:bldP spid="36"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a:extLst>
              <a:ext uri="{FF2B5EF4-FFF2-40B4-BE49-F238E27FC236}">
                <a16:creationId xmlns:a16="http://schemas.microsoft.com/office/drawing/2014/main" id="{77741F32-4E19-4A2F-A298-27620A3B25F6}"/>
              </a:ext>
            </a:extLst>
          </p:cNvPr>
          <p:cNvSpPr/>
          <p:nvPr/>
        </p:nvSpPr>
        <p:spPr>
          <a:xfrm rot="2508457">
            <a:off x="11372751" y="851746"/>
            <a:ext cx="22436557" cy="16563837"/>
          </a:xfrm>
          <a:custGeom>
            <a:avLst/>
            <a:gdLst>
              <a:gd name="connsiteX0" fmla="*/ 0 w 18130457"/>
              <a:gd name="connsiteY0" fmla="*/ 0 h 13384849"/>
              <a:gd name="connsiteX1" fmla="*/ 18130457 w 18130457"/>
              <a:gd name="connsiteY1" fmla="*/ 0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3791785 w 18130457"/>
              <a:gd name="connsiteY1" fmla="*/ 10019628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4361664 w 18130457"/>
              <a:gd name="connsiteY1" fmla="*/ 9456297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10545771 w 18130457"/>
              <a:gd name="connsiteY1" fmla="*/ 4341745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8002030 w 18130457"/>
              <a:gd name="connsiteY1" fmla="*/ 6879157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8312532 w 18130457"/>
              <a:gd name="connsiteY1" fmla="*/ 6558482 h 13384849"/>
              <a:gd name="connsiteX2" fmla="*/ 18130457 w 18130457"/>
              <a:gd name="connsiteY2" fmla="*/ 13384849 h 13384849"/>
              <a:gd name="connsiteX3" fmla="*/ 0 w 18130457"/>
              <a:gd name="connsiteY3" fmla="*/ 13384849 h 13384849"/>
              <a:gd name="connsiteX4" fmla="*/ 0 w 18130457"/>
              <a:gd name="connsiteY4" fmla="*/ 0 h 13384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0457" h="13384849">
                <a:moveTo>
                  <a:pt x="0" y="0"/>
                </a:moveTo>
                <a:lnTo>
                  <a:pt x="8312532" y="6558482"/>
                </a:lnTo>
                <a:lnTo>
                  <a:pt x="18130457" y="13384849"/>
                </a:lnTo>
                <a:lnTo>
                  <a:pt x="0" y="13384849"/>
                </a:lnTo>
                <a:lnTo>
                  <a:pt x="0" y="0"/>
                </a:lnTo>
                <a:close/>
              </a:path>
            </a:pathLst>
          </a:custGeom>
          <a:gradFill>
            <a:gsLst>
              <a:gs pos="0">
                <a:schemeClr val="bg1">
                  <a:alpha val="47000"/>
                </a:schemeClr>
              </a:gs>
              <a:gs pos="100000">
                <a:schemeClr val="bg1">
                  <a:alpha val="2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2" name="矩形 1"/>
          <p:cNvSpPr/>
          <p:nvPr/>
        </p:nvSpPr>
        <p:spPr>
          <a:xfrm>
            <a:off x="9567491" y="7122985"/>
            <a:ext cx="12635656" cy="1717008"/>
          </a:xfrm>
          <a:prstGeom prst="rect">
            <a:avLst/>
          </a:prstGeom>
          <a:effectLst>
            <a:outerShdw blurRad="63500" sx="102000" sy="102000" algn="ctr" rotWithShape="0">
              <a:prstClr val="black">
                <a:alpha val="40000"/>
              </a:prstClr>
            </a:outerShdw>
          </a:effectLst>
        </p:spPr>
        <p:txBody>
          <a:bodyPr wrap="square">
            <a:spAutoFit/>
          </a:bodyPr>
          <a:lstStyle/>
          <a:p>
            <a:pPr algn="r">
              <a:lnSpc>
                <a:spcPct val="150000"/>
              </a:lnSpc>
            </a:pPr>
            <a:r>
              <a:rPr lang="en-US" altLang="zh-CN" sz="8000" dirty="0">
                <a:solidFill>
                  <a:schemeClr val="bg1"/>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rPr>
              <a:t>THANKS FOR </a:t>
            </a:r>
            <a:r>
              <a:rPr lang="en-US" altLang="zh-CN" sz="8000" dirty="0">
                <a:solidFill>
                  <a:srgbClr val="FFC000"/>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rPr>
              <a:t>WATCHING</a:t>
            </a:r>
          </a:p>
        </p:txBody>
      </p:sp>
      <p:cxnSp>
        <p:nvCxnSpPr>
          <p:cNvPr id="4" name="直接连接符 3"/>
          <p:cNvCxnSpPr/>
          <p:nvPr/>
        </p:nvCxnSpPr>
        <p:spPr>
          <a:xfrm>
            <a:off x="9567494" y="8986828"/>
            <a:ext cx="12635653" cy="0"/>
          </a:xfrm>
          <a:prstGeom prst="line">
            <a:avLst/>
          </a:prstGeom>
          <a:ln w="19050">
            <a:solidFill>
              <a:srgbClr val="FFC00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263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_图片 4"/>
          <p:cNvPicPr>
            <a:picLocks noChangeAspect="1"/>
          </p:cNvPicPr>
          <p:nvPr>
            <p:custDataLst>
              <p:tags r:id="rId1"/>
            </p:custDataLst>
          </p:nvPr>
        </p:nvPicPr>
        <p:blipFill>
          <a:blip r:embed="rId18">
            <a:extLst>
              <a:ext uri="{28A0092B-C50C-407E-A947-70E740481C1C}">
                <a14:useLocalDpi xmlns:a14="http://schemas.microsoft.com/office/drawing/2010/main" val="0"/>
              </a:ext>
            </a:extLst>
          </a:blip>
          <a:stretch>
            <a:fillRect/>
          </a:stretch>
        </p:blipFill>
        <p:spPr>
          <a:xfrm>
            <a:off x="139206" y="5594310"/>
            <a:ext cx="22581587" cy="7207290"/>
          </a:xfrm>
          <a:prstGeom prst="rect">
            <a:avLst/>
          </a:prstGeom>
        </p:spPr>
      </p:pic>
      <p:sp>
        <p:nvSpPr>
          <p:cNvPr id="7" name="PA_文本框 6"/>
          <p:cNvSpPr txBox="1"/>
          <p:nvPr>
            <p:custDataLst>
              <p:tags r:id="rId2"/>
            </p:custDataLst>
          </p:nvPr>
        </p:nvSpPr>
        <p:spPr>
          <a:xfrm>
            <a:off x="1420957" y="993582"/>
            <a:ext cx="857927" cy="781752"/>
          </a:xfrm>
          <a:prstGeom prst="rect">
            <a:avLst/>
          </a:prstGeom>
          <a:noFill/>
        </p:spPr>
        <p:txBody>
          <a:bodyPr wrap="none" rtlCol="0">
            <a:spAutoFit/>
          </a:bodyPr>
          <a:lstStyle/>
          <a:p>
            <a:r>
              <a:rPr lang="en-US" altLang="zh-CN" sz="4480" dirty="0">
                <a:solidFill>
                  <a:schemeClr val="bg1"/>
                </a:solidFill>
                <a:latin typeface="微软雅黑" panose="020B0503020204020204" pitchFamily="34" charset="-122"/>
                <a:ea typeface="微软雅黑" panose="020B0503020204020204" pitchFamily="34" charset="-122"/>
              </a:rPr>
              <a:t>03</a:t>
            </a:r>
            <a:endParaRPr lang="zh-CN" altLang="en-US" sz="4480" dirty="0">
              <a:solidFill>
                <a:schemeClr val="bg1"/>
              </a:solidFill>
              <a:latin typeface="微软雅黑" panose="020B0503020204020204" pitchFamily="34" charset="-122"/>
              <a:ea typeface="微软雅黑" panose="020B0503020204020204" pitchFamily="34" charset="-122"/>
            </a:endParaRPr>
          </a:p>
        </p:txBody>
      </p:sp>
      <p:sp>
        <p:nvSpPr>
          <p:cNvPr id="8" name="PA_矩形 7"/>
          <p:cNvSpPr/>
          <p:nvPr>
            <p:custDataLst>
              <p:tags r:id="rId3"/>
            </p:custDataLst>
          </p:nvPr>
        </p:nvSpPr>
        <p:spPr>
          <a:xfrm>
            <a:off x="8885460" y="3443671"/>
            <a:ext cx="5223499" cy="6586332"/>
          </a:xfrm>
          <a:prstGeom prst="rect">
            <a:avLst/>
          </a:prstGeom>
          <a:solidFill>
            <a:srgbClr val="F7A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p>
        </p:txBody>
      </p:sp>
      <p:sp>
        <p:nvSpPr>
          <p:cNvPr id="10" name="PA_矩形 9"/>
          <p:cNvSpPr/>
          <p:nvPr>
            <p:custDataLst>
              <p:tags r:id="rId4"/>
            </p:custDataLst>
          </p:nvPr>
        </p:nvSpPr>
        <p:spPr>
          <a:xfrm>
            <a:off x="3230690" y="3790467"/>
            <a:ext cx="4623937" cy="5830341"/>
          </a:xfrm>
          <a:prstGeom prst="rect">
            <a:avLst/>
          </a:prstGeom>
          <a:solidFill>
            <a:srgbClr val="363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p>
        </p:txBody>
      </p:sp>
      <p:sp>
        <p:nvSpPr>
          <p:cNvPr id="11" name="PA_矩形 10"/>
          <p:cNvSpPr/>
          <p:nvPr>
            <p:custDataLst>
              <p:tags r:id="rId5"/>
            </p:custDataLst>
          </p:nvPr>
        </p:nvSpPr>
        <p:spPr>
          <a:xfrm>
            <a:off x="15139790" y="3790467"/>
            <a:ext cx="4623937" cy="5830341"/>
          </a:xfrm>
          <a:prstGeom prst="rect">
            <a:avLst/>
          </a:prstGeom>
          <a:solidFill>
            <a:srgbClr val="363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p>
        </p:txBody>
      </p:sp>
      <p:sp>
        <p:nvSpPr>
          <p:cNvPr id="19" name="PA_矩形 18"/>
          <p:cNvSpPr/>
          <p:nvPr>
            <p:custDataLst>
              <p:tags r:id="rId6"/>
            </p:custDataLst>
          </p:nvPr>
        </p:nvSpPr>
        <p:spPr>
          <a:xfrm>
            <a:off x="3518477" y="7039269"/>
            <a:ext cx="4121301" cy="830997"/>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bg1"/>
                </a:solidFill>
                <a:latin typeface="微软雅黑" panose="020B0503020204020204" pitchFamily="34" charset="-122"/>
                <a:ea typeface="微软雅黑" panose="020B0503020204020204" pitchFamily="34" charset="-122"/>
              </a:rPr>
              <a:t>MSRP: Manufacturer's suggested retail price</a:t>
            </a:r>
          </a:p>
        </p:txBody>
      </p:sp>
      <p:sp>
        <p:nvSpPr>
          <p:cNvPr id="20" name="PA_矩形 19"/>
          <p:cNvSpPr/>
          <p:nvPr>
            <p:custDataLst>
              <p:tags r:id="rId7"/>
            </p:custDataLst>
          </p:nvPr>
        </p:nvSpPr>
        <p:spPr>
          <a:xfrm>
            <a:off x="4981048" y="6131970"/>
            <a:ext cx="1196161" cy="597921"/>
          </a:xfrm>
          <a:prstGeom prst="rect">
            <a:avLst/>
          </a:prstGeom>
        </p:spPr>
        <p:txBody>
          <a:bodyPr wrap="none">
            <a:spAutoFit/>
          </a:bodyPr>
          <a:lstStyle/>
          <a:p>
            <a:pPr algn="ctr">
              <a:lnSpc>
                <a:spcPct val="130000"/>
              </a:lnSpc>
              <a:spcBef>
                <a:spcPct val="0"/>
              </a:spcBef>
              <a:buNone/>
            </a:pPr>
            <a:r>
              <a:rPr lang="en-CA" altLang="zh-CN" sz="2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MSRP</a:t>
            </a:r>
            <a:r>
              <a:rPr lang="en-CA"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PA_矩形 20"/>
          <p:cNvSpPr/>
          <p:nvPr>
            <p:custDataLst>
              <p:tags r:id="rId8"/>
            </p:custDataLst>
          </p:nvPr>
        </p:nvSpPr>
        <p:spPr>
          <a:xfrm>
            <a:off x="9279361" y="7039269"/>
            <a:ext cx="4301278" cy="1569660"/>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bg1"/>
                </a:solidFill>
                <a:latin typeface="微软雅黑" panose="020B0503020204020204" pitchFamily="34" charset="-122"/>
                <a:ea typeface="微软雅黑" panose="020B0503020204020204" pitchFamily="34" charset="-122"/>
              </a:rPr>
              <a:t>NA: North America</a:t>
            </a:r>
          </a:p>
          <a:p>
            <a:pPr marL="342900" indent="-342900">
              <a:buFont typeface="Arial" panose="020B0604020202020204" pitchFamily="34" charset="0"/>
              <a:buChar char="•"/>
            </a:pPr>
            <a:r>
              <a:rPr lang="en-US" sz="2400" dirty="0">
                <a:solidFill>
                  <a:schemeClr val="bg1"/>
                </a:solidFill>
                <a:latin typeface="微软雅黑" panose="020B0503020204020204" pitchFamily="34" charset="-122"/>
                <a:ea typeface="微软雅黑" panose="020B0503020204020204" pitchFamily="34" charset="-122"/>
              </a:rPr>
              <a:t>EMEA: Europe, the Middle East and Africa</a:t>
            </a:r>
          </a:p>
          <a:p>
            <a:pPr marL="342900" indent="-342900">
              <a:buFont typeface="Arial" panose="020B0604020202020204" pitchFamily="34" charset="0"/>
              <a:buChar char="•"/>
            </a:pPr>
            <a:r>
              <a:rPr lang="en-US" sz="2400" dirty="0">
                <a:solidFill>
                  <a:schemeClr val="bg1"/>
                </a:solidFill>
                <a:latin typeface="微软雅黑" panose="020B0503020204020204" pitchFamily="34" charset="-122"/>
                <a:ea typeface="微软雅黑" panose="020B0503020204020204" pitchFamily="34" charset="-122"/>
              </a:rPr>
              <a:t>APAC: </a:t>
            </a:r>
            <a:r>
              <a:rPr lang="en-US" sz="2400">
                <a:solidFill>
                  <a:schemeClr val="bg1"/>
                </a:solidFill>
                <a:latin typeface="微软雅黑" panose="020B0503020204020204" pitchFamily="34" charset="-122"/>
                <a:ea typeface="微软雅黑" panose="020B0503020204020204" pitchFamily="34" charset="-122"/>
              </a:rPr>
              <a:t>Asia Pacific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2" name="PA_矩形 21"/>
          <p:cNvSpPr/>
          <p:nvPr>
            <p:custDataLst>
              <p:tags r:id="rId9"/>
            </p:custDataLst>
          </p:nvPr>
        </p:nvSpPr>
        <p:spPr>
          <a:xfrm>
            <a:off x="10306727" y="6131970"/>
            <a:ext cx="2085123" cy="597921"/>
          </a:xfrm>
          <a:prstGeom prst="rect">
            <a:avLst/>
          </a:prstGeom>
        </p:spPr>
        <p:txBody>
          <a:bodyPr wrap="none">
            <a:spAutoFit/>
          </a:bodyPr>
          <a:lstStyle/>
          <a:p>
            <a:pPr algn="ctr">
              <a:lnSpc>
                <a:spcPct val="130000"/>
              </a:lnSpc>
              <a:spcBef>
                <a:spcPct val="0"/>
              </a:spcBef>
              <a:buNone/>
            </a:pPr>
            <a:r>
              <a:rPr lang="en-CA"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TERRITORY</a:t>
            </a:r>
            <a:endParaRPr lang="zh-CN" altLang="en-US"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 name="PA_矩形 22"/>
          <p:cNvSpPr/>
          <p:nvPr>
            <p:custDataLst>
              <p:tags r:id="rId10"/>
            </p:custDataLst>
          </p:nvPr>
        </p:nvSpPr>
        <p:spPr>
          <a:xfrm>
            <a:off x="15394688" y="7039269"/>
            <a:ext cx="4121301" cy="1200329"/>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bg1"/>
                </a:solidFill>
                <a:latin typeface="微软雅黑" panose="020B0503020204020204" pitchFamily="34" charset="-122"/>
                <a:ea typeface="微软雅黑" panose="020B0503020204020204" pitchFamily="34" charset="-122"/>
              </a:rPr>
              <a:t>Discount = (Sale Price – MSRP) *  Quantity Ordered</a:t>
            </a:r>
          </a:p>
        </p:txBody>
      </p:sp>
      <p:sp>
        <p:nvSpPr>
          <p:cNvPr id="24" name="PA_矩形 23"/>
          <p:cNvSpPr/>
          <p:nvPr>
            <p:custDataLst>
              <p:tags r:id="rId11"/>
            </p:custDataLst>
          </p:nvPr>
        </p:nvSpPr>
        <p:spPr>
          <a:xfrm>
            <a:off x="16342255" y="6131970"/>
            <a:ext cx="2064731" cy="597921"/>
          </a:xfrm>
          <a:prstGeom prst="rect">
            <a:avLst/>
          </a:prstGeom>
        </p:spPr>
        <p:txBody>
          <a:bodyPr wrap="none">
            <a:spAutoFit/>
          </a:bodyPr>
          <a:lstStyle/>
          <a:p>
            <a:pPr algn="ctr">
              <a:lnSpc>
                <a:spcPct val="130000"/>
              </a:lnSpc>
              <a:spcBef>
                <a:spcPct val="0"/>
              </a:spcBef>
              <a:buNone/>
            </a:pPr>
            <a:r>
              <a:rPr lang="en-US" altLang="zh-CN" sz="2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DISCOUNT</a:t>
            </a:r>
            <a:endParaRPr lang="zh-CN" altLang="en-US" sz="2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PA_文本框 13">
            <a:extLst>
              <a:ext uri="{FF2B5EF4-FFF2-40B4-BE49-F238E27FC236}">
                <a16:creationId xmlns:a16="http://schemas.microsoft.com/office/drawing/2014/main" id="{A5F55B05-7B53-4E34-AA75-B18C5222186F}"/>
              </a:ext>
            </a:extLst>
          </p:cNvPr>
          <p:cNvSpPr txBox="1"/>
          <p:nvPr>
            <p:custDataLst>
              <p:tags r:id="rId12"/>
            </p:custDataLst>
          </p:nvPr>
        </p:nvSpPr>
        <p:spPr>
          <a:xfrm>
            <a:off x="1276752" y="525776"/>
            <a:ext cx="8667795" cy="988347"/>
          </a:xfrm>
          <a:prstGeom prst="rect">
            <a:avLst/>
          </a:prstGeom>
          <a:noFill/>
        </p:spPr>
        <p:txBody>
          <a:bodyPr wrap="square" rtlCol="0">
            <a:spAutoFit/>
          </a:bodyPr>
          <a:lstStyle/>
          <a:p>
            <a:pPr defTabSz="1765901">
              <a:lnSpc>
                <a:spcPct val="150000"/>
              </a:lnSpc>
            </a:pPr>
            <a:r>
              <a:rPr lang="en-US" sz="4400" b="1" dirty="0">
                <a:solidFill>
                  <a:prstClr val="black">
                    <a:lumMod val="65000"/>
                    <a:lumOff val="35000"/>
                  </a:prstClr>
                </a:solidFill>
                <a:latin typeface="+mj-ea"/>
                <a:ea typeface="+mj-ea"/>
              </a:rPr>
              <a:t>DEFINITION</a:t>
            </a:r>
            <a:endParaRPr lang="en-US" sz="4400" b="1" dirty="0">
              <a:solidFill>
                <a:srgbClr val="00A8A7"/>
              </a:solidFill>
              <a:latin typeface="+mj-ea"/>
              <a:ea typeface="+mj-ea"/>
            </a:endParaRPr>
          </a:p>
        </p:txBody>
      </p:sp>
      <p:sp>
        <p:nvSpPr>
          <p:cNvPr id="28" name="PA_形状 2532">
            <a:extLst>
              <a:ext uri="{FF2B5EF4-FFF2-40B4-BE49-F238E27FC236}">
                <a16:creationId xmlns:a16="http://schemas.microsoft.com/office/drawing/2014/main" id="{7BFFB6B6-84C2-4811-82D4-67F42A87A43E}"/>
              </a:ext>
            </a:extLst>
          </p:cNvPr>
          <p:cNvSpPr/>
          <p:nvPr>
            <p:custDataLst>
              <p:tags r:id="rId13"/>
            </p:custDataLst>
          </p:nvPr>
        </p:nvSpPr>
        <p:spPr>
          <a:xfrm>
            <a:off x="11093670" y="4655162"/>
            <a:ext cx="729178" cy="729124"/>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chemeClr val="bg1"/>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29" name="PA_形状 2539">
            <a:extLst>
              <a:ext uri="{FF2B5EF4-FFF2-40B4-BE49-F238E27FC236}">
                <a16:creationId xmlns:a16="http://schemas.microsoft.com/office/drawing/2014/main" id="{FE44C4BF-344B-4984-B1FA-4E08DC7A35E0}"/>
              </a:ext>
            </a:extLst>
          </p:cNvPr>
          <p:cNvSpPr/>
          <p:nvPr>
            <p:custDataLst>
              <p:tags r:id="rId14"/>
            </p:custDataLst>
          </p:nvPr>
        </p:nvSpPr>
        <p:spPr>
          <a:xfrm>
            <a:off x="17087169" y="4644322"/>
            <a:ext cx="729178" cy="729124"/>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bg1"/>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27" name="PA_形状 2498">
            <a:extLst>
              <a:ext uri="{FF2B5EF4-FFF2-40B4-BE49-F238E27FC236}">
                <a16:creationId xmlns:a16="http://schemas.microsoft.com/office/drawing/2014/main" id="{E1B029D1-5778-4C2D-8F47-DFDC551690BC}"/>
              </a:ext>
            </a:extLst>
          </p:cNvPr>
          <p:cNvSpPr/>
          <p:nvPr>
            <p:custDataLst>
              <p:tags r:id="rId15"/>
            </p:custDataLst>
          </p:nvPr>
        </p:nvSpPr>
        <p:spPr>
          <a:xfrm>
            <a:off x="5178069" y="4728924"/>
            <a:ext cx="729178" cy="596556"/>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bg1"/>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spTree>
    <p:extLst>
      <p:ext uri="{BB962C8B-B14F-4D97-AF65-F5344CB8AC3E}">
        <p14:creationId xmlns:p14="http://schemas.microsoft.com/office/powerpoint/2010/main" val="1136382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1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1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175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20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p:stCondLst>
                                    <p:cond delay="225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250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275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300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325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35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grpId="0" nodeType="withEffect">
                                  <p:stCondLst>
                                    <p:cond delay="375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par>
                                <p:cTn id="65" presetID="53" presetClass="entr" presetSubtype="16" fill="hold" grpId="0" nodeType="withEffect">
                                  <p:stCondLst>
                                    <p:cond delay="425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par>
                                <p:cTn id="70" presetID="53" presetClass="entr" presetSubtype="16" fill="hold" grpId="0" nodeType="withEffect">
                                  <p:stCondLst>
                                    <p:cond delay="4500"/>
                                  </p:stCondLst>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fltVal val="0"/>
                                          </p:val>
                                        </p:tav>
                                        <p:tav tm="100000">
                                          <p:val>
                                            <p:strVal val="#ppt_w"/>
                                          </p:val>
                                        </p:tav>
                                      </p:tavLst>
                                    </p:anim>
                                    <p:anim calcmode="lin" valueType="num">
                                      <p:cBhvr>
                                        <p:cTn id="73" dur="500" fill="hold"/>
                                        <p:tgtEl>
                                          <p:spTgt spid="29"/>
                                        </p:tgtEl>
                                        <p:attrNameLst>
                                          <p:attrName>ppt_h</p:attrName>
                                        </p:attrNameLst>
                                      </p:cBhvr>
                                      <p:tavLst>
                                        <p:tav tm="0">
                                          <p:val>
                                            <p:fltVal val="0"/>
                                          </p:val>
                                        </p:tav>
                                        <p:tav tm="100000">
                                          <p:val>
                                            <p:strVal val="#ppt_h"/>
                                          </p:val>
                                        </p:tav>
                                      </p:tavLst>
                                    </p:anim>
                                    <p:animEffect transition="in" filter="fade">
                                      <p:cBhvr>
                                        <p:cTn id="74" dur="500"/>
                                        <p:tgtEl>
                                          <p:spTgt spid="29"/>
                                        </p:tgtEl>
                                      </p:cBhvr>
                                    </p:animEffect>
                                  </p:childTnLst>
                                </p:cTn>
                              </p:par>
                              <p:par>
                                <p:cTn id="75" presetID="53" presetClass="entr" presetSubtype="16" fill="hold" grpId="0" nodeType="withEffect">
                                  <p:stCondLst>
                                    <p:cond delay="4750"/>
                                  </p:stCondLst>
                                  <p:childTnLst>
                                    <p:set>
                                      <p:cBhvr>
                                        <p:cTn id="76" dur="1" fill="hold">
                                          <p:stCondLst>
                                            <p:cond delay="0"/>
                                          </p:stCondLst>
                                        </p:cTn>
                                        <p:tgtEl>
                                          <p:spTgt spid="27"/>
                                        </p:tgtEl>
                                        <p:attrNameLst>
                                          <p:attrName>style.visibility</p:attrName>
                                        </p:attrNameLst>
                                      </p:cBhvr>
                                      <p:to>
                                        <p:strVal val="visible"/>
                                      </p:to>
                                    </p:set>
                                    <p:anim calcmode="lin" valueType="num">
                                      <p:cBhvr>
                                        <p:cTn id="77" dur="500" fill="hold"/>
                                        <p:tgtEl>
                                          <p:spTgt spid="27"/>
                                        </p:tgtEl>
                                        <p:attrNameLst>
                                          <p:attrName>ppt_w</p:attrName>
                                        </p:attrNameLst>
                                      </p:cBhvr>
                                      <p:tavLst>
                                        <p:tav tm="0">
                                          <p:val>
                                            <p:fltVal val="0"/>
                                          </p:val>
                                        </p:tav>
                                        <p:tav tm="100000">
                                          <p:val>
                                            <p:strVal val="#ppt_w"/>
                                          </p:val>
                                        </p:tav>
                                      </p:tavLst>
                                    </p:anim>
                                    <p:anim calcmode="lin" valueType="num">
                                      <p:cBhvr>
                                        <p:cTn id="78" dur="500" fill="hold"/>
                                        <p:tgtEl>
                                          <p:spTgt spid="27"/>
                                        </p:tgtEl>
                                        <p:attrNameLst>
                                          <p:attrName>ppt_h</p:attrName>
                                        </p:attrNameLst>
                                      </p:cBhvr>
                                      <p:tavLst>
                                        <p:tav tm="0">
                                          <p:val>
                                            <p:fltVal val="0"/>
                                          </p:val>
                                        </p:tav>
                                        <p:tav tm="100000">
                                          <p:val>
                                            <p:strVal val="#ppt_h"/>
                                          </p:val>
                                        </p:tav>
                                      </p:tavLst>
                                    </p:anim>
                                    <p:animEffect transition="in" filter="fade">
                                      <p:cBhvr>
                                        <p:cTn id="7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animBg="1"/>
      <p:bldP spid="19" grpId="0"/>
      <p:bldP spid="20" grpId="0"/>
      <p:bldP spid="21" grpId="0"/>
      <p:bldP spid="22" grpId="0"/>
      <p:bldP spid="23" grpId="0"/>
      <p:bldP spid="24" grpId="0"/>
      <p:bldP spid="25" grpId="0"/>
      <p:bldP spid="28" grpId="0" animBg="1"/>
      <p:bldP spid="29"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4" action="ppaction://hlinksldjump"/>
          </p:cNvPr>
          <p:cNvSpPr>
            <a:spLocks noChangeArrowheads="1"/>
          </p:cNvSpPr>
          <p:nvPr>
            <p:custDataLst>
              <p:tags r:id="rId1"/>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CA" altLang="zh-CN" sz="48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TERRITORY ANALYSIS</a:t>
            </a:r>
            <a:endParaRPr lang="zh-CN" altLang="en-US" sz="48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5919939" y="4730961"/>
            <a:ext cx="6581473" cy="2566310"/>
          </a:xfrm>
          <a:prstGeom prst="rect">
            <a:avLst/>
          </a:prstGeom>
        </p:spPr>
        <p:txBody>
          <a:bodyPr wrap="square">
            <a:spAutoFit/>
          </a:bodyPr>
          <a:lstStyle/>
          <a:p>
            <a:pPr marL="571500" indent="-571500">
              <a:lnSpc>
                <a:spcPct val="150000"/>
              </a:lnSpc>
              <a:buFont typeface="Arial" panose="020B0604020202020204" pitchFamily="34" charset="0"/>
              <a:buChar char="•"/>
            </a:pP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Product analysis</a:t>
            </a:r>
          </a:p>
          <a:p>
            <a:pPr marL="571500" indent="-571500">
              <a:lnSpc>
                <a:spcPct val="150000"/>
              </a:lnSpc>
              <a:buFont typeface="Arial" panose="020B0604020202020204" pitchFamily="34" charset="0"/>
              <a:buChar char="•"/>
            </a:pP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Sales vs Discount</a:t>
            </a:r>
          </a:p>
          <a:p>
            <a:pPr marL="571500" indent="-571500">
              <a:lnSpc>
                <a:spcPct val="150000"/>
              </a:lnSpc>
              <a:buFont typeface="Arial" panose="020B0604020202020204" pitchFamily="34" charset="0"/>
              <a:buChar char="•"/>
            </a:pPr>
            <a:r>
              <a:rPr lang="en-CA" altLang="zh-CN" sz="3600" dirty="0">
                <a:solidFill>
                  <a:schemeClr val="tx1">
                    <a:lumMod val="65000"/>
                    <a:lumOff val="35000"/>
                  </a:schemeClr>
                </a:solidFill>
                <a:latin typeface="微软雅黑" panose="020B0503020204020204" pitchFamily="34" charset="-122"/>
                <a:ea typeface="微软雅黑" panose="020B0503020204020204" pitchFamily="34" charset="-122"/>
              </a:rPr>
              <a:t>Best potential product</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13" name="组合 12">
            <a:extLst>
              <a:ext uri="{FF2B5EF4-FFF2-40B4-BE49-F238E27FC236}">
                <a16:creationId xmlns:a16="http://schemas.microsoft.com/office/drawing/2014/main" id="{0F018B2A-9595-4F99-843A-4C1E3D822ED6}"/>
              </a:ext>
            </a:extLst>
          </p:cNvPr>
          <p:cNvGrpSpPr/>
          <p:nvPr/>
        </p:nvGrpSpPr>
        <p:grpSpPr>
          <a:xfrm>
            <a:off x="-1095388" y="0"/>
            <a:ext cx="12869842" cy="12801600"/>
            <a:chOff x="-1095388" y="0"/>
            <a:chExt cx="12869842" cy="12801600"/>
          </a:xfrm>
        </p:grpSpPr>
        <p:pic>
          <p:nvPicPr>
            <p:cNvPr id="14" name="图片 13">
              <a:extLst>
                <a:ext uri="{FF2B5EF4-FFF2-40B4-BE49-F238E27FC236}">
                  <a16:creationId xmlns:a16="http://schemas.microsoft.com/office/drawing/2014/main" id="{D9F8D5E1-E3D1-4CC9-BFF5-90B46ADEC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388" y="0"/>
              <a:ext cx="12869842" cy="12801600"/>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15" name="矩形 14">
              <a:extLst>
                <a:ext uri="{FF2B5EF4-FFF2-40B4-BE49-F238E27FC236}">
                  <a16:creationId xmlns:a16="http://schemas.microsoft.com/office/drawing/2014/main" id="{C5CA8D86-D3FD-4DDE-BD96-C229EA55A8DD}"/>
                </a:ext>
              </a:extLst>
            </p:cNvPr>
            <p:cNvSpPr/>
            <p:nvPr/>
          </p:nvSpPr>
          <p:spPr>
            <a:xfrm rot="2299722">
              <a:off x="3614902" y="2473720"/>
              <a:ext cx="7594747" cy="75947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6" name="文本框 15">
              <a:extLst>
                <a:ext uri="{FF2B5EF4-FFF2-40B4-BE49-F238E27FC236}">
                  <a16:creationId xmlns:a16="http://schemas.microsoft.com/office/drawing/2014/main" id="{5B7DD866-895A-4217-85E4-95129FEEFCC2}"/>
                </a:ext>
              </a:extLst>
            </p:cNvPr>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rgbClr val="FFC000"/>
                  </a:solidFill>
                  <a:effectLst>
                    <a:outerShdw blurRad="38100" dist="38100" dir="2700000" algn="tl">
                      <a:srgbClr val="000000">
                        <a:alpha val="43137"/>
                      </a:srgbClr>
                    </a:outerShdw>
                  </a:effectLst>
                  <a:latin typeface="Impact" panose="020B0806030902050204" pitchFamily="34" charset="0"/>
                </a:rPr>
                <a:t>02</a:t>
              </a:r>
              <a:endParaRPr lang="zh-CN" altLang="en-US" sz="28700" dirty="0">
                <a:solidFill>
                  <a:srgbClr val="FFC000"/>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29119673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14:bounceEnd="50000">
                                          <p:cBhvr additive="base">
                                            <p:cTn id="7"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 presetClass="entr" presetSubtype="8" fill="hold" nodeType="withEffect" p14:presetBounceEnd="50000">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14:bounceEnd="50000">
                                          <p:cBhvr additive="base">
                                            <p:cTn id="18" dur="10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19"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1+#ppt_w/2"/>
                                              </p:val>
                                            </p:tav>
                                            <p:tav tm="100000">
                                              <p:val>
                                                <p:strVal val="#ppt_x"/>
                                              </p:val>
                                            </p:tav>
                                          </p:tavLst>
                                        </p:anim>
                                        <p:anim calcmode="lin" valueType="num">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0-#ppt_w/2"/>
                                              </p:val>
                                            </p:tav>
                                            <p:tav tm="100000">
                                              <p:val>
                                                <p:strVal val="#ppt_x"/>
                                              </p:val>
                                            </p:tav>
                                          </p:tavLst>
                                        </p:anim>
                                        <p:anim calcmode="lin" valueType="num">
                                          <p:cBhvr additive="base">
                                            <p:cTn id="19"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8324021" y="1108923"/>
            <a:ext cx="6211958" cy="769441"/>
          </a:xfrm>
          <a:prstGeom prst="rect">
            <a:avLst/>
          </a:prstGeom>
        </p:spPr>
        <p:txBody>
          <a:bodyPr wrap="none">
            <a:spAutoFit/>
          </a:bodyPr>
          <a:lstStyle/>
          <a:p>
            <a:pPr algn="ctr">
              <a:defRPr sz="2400" b="0" i="0" u="none" strike="noStrike" kern="1200" spc="0" baseline="0">
                <a:solidFill>
                  <a:prstClr val="black">
                    <a:lumMod val="65000"/>
                    <a:lumOff val="35000"/>
                  </a:prstClr>
                </a:solidFill>
                <a:latin typeface="+mn-lt"/>
                <a:ea typeface="+mn-ea"/>
                <a:cs typeface="+mn-cs"/>
              </a:defRPr>
            </a:pPr>
            <a:r>
              <a:rPr lang="en-US" altLang="zh-CN" sz="4400" dirty="0">
                <a:solidFill>
                  <a:schemeClr val="tx1">
                    <a:lumMod val="65000"/>
                    <a:lumOff val="35000"/>
                  </a:schemeClr>
                </a:solidFill>
              </a:rPr>
              <a:t>Sales Map Infographic</a:t>
            </a:r>
          </a:p>
        </p:txBody>
      </p:sp>
      <p:sp>
        <p:nvSpPr>
          <p:cNvPr id="85" name="矩形 84"/>
          <p:cNvSpPr/>
          <p:nvPr/>
        </p:nvSpPr>
        <p:spPr>
          <a:xfrm>
            <a:off x="2712538" y="2674751"/>
            <a:ext cx="17701624" cy="1082669"/>
          </a:xfrm>
          <a:prstGeom prst="rect">
            <a:avLst/>
          </a:prstGeom>
        </p:spPr>
        <p:txBody>
          <a:bodyPr wrap="square">
            <a:spAutoFit/>
          </a:bodyPr>
          <a:lstStyle/>
          <a:p>
            <a:pPr algn="ctr">
              <a:lnSpc>
                <a:spcPct val="120000"/>
              </a:lnSpc>
            </a:pPr>
            <a:r>
              <a:rPr lang="en-US" sz="2800" dirty="0">
                <a:solidFill>
                  <a:schemeClr val="bg1">
                    <a:lumMod val="50000"/>
                  </a:schemeClr>
                </a:solidFill>
                <a:latin typeface="微软雅黑" panose="020B0503020204020204" pitchFamily="34" charset="-122"/>
                <a:ea typeface="微软雅黑" panose="020B0503020204020204" pitchFamily="34" charset="-122"/>
              </a:rPr>
              <a:t>2003 Q1 - 2005 Q2 YOY sales performance in different product line of all territory was examined to find the best potential product </a:t>
            </a:r>
            <a:r>
              <a:rPr lang="en-US" altLang="zh-CN" sz="2800" dirty="0">
                <a:solidFill>
                  <a:schemeClr val="bg1">
                    <a:lumMod val="50000"/>
                  </a:schemeClr>
                </a:solidFill>
                <a:latin typeface="微软雅黑" panose="020B0503020204020204" pitchFamily="34" charset="-122"/>
                <a:ea typeface="微软雅黑" panose="020B0503020204020204" pitchFamily="34" charset="-122"/>
              </a:rPr>
              <a:t>in each region</a:t>
            </a:r>
            <a:endParaRPr lang="zh-CN" altLang="en-US" sz="28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6" name="图片 45">
            <a:extLst>
              <a:ext uri="{FF2B5EF4-FFF2-40B4-BE49-F238E27FC236}">
                <a16:creationId xmlns:a16="http://schemas.microsoft.com/office/drawing/2014/main" id="{D9DCFA42-1B46-41F0-820F-2ABFCD42D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3194" y="4553807"/>
            <a:ext cx="5617006" cy="7723113"/>
          </a:xfrm>
          <a:prstGeom prst="rect">
            <a:avLst/>
          </a:prstGeom>
        </p:spPr>
      </p:pic>
      <p:pic>
        <p:nvPicPr>
          <p:cNvPr id="50" name="图片 49">
            <a:extLst>
              <a:ext uri="{FF2B5EF4-FFF2-40B4-BE49-F238E27FC236}">
                <a16:creationId xmlns:a16="http://schemas.microsoft.com/office/drawing/2014/main" id="{E9A82987-4411-41ED-87AF-D2BDCAD62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226" y="4357535"/>
            <a:ext cx="12330194" cy="7600951"/>
          </a:xfrm>
          <a:prstGeom prst="rect">
            <a:avLst/>
          </a:prstGeom>
        </p:spPr>
      </p:pic>
    </p:spTree>
    <p:extLst>
      <p:ext uri="{BB962C8B-B14F-4D97-AF65-F5344CB8AC3E}">
        <p14:creationId xmlns:p14="http://schemas.microsoft.com/office/powerpoint/2010/main" val="2119194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85"/>
                                        </p:tgtEl>
                                        <p:attrNameLst>
                                          <p:attrName>style.visibility</p:attrName>
                                        </p:attrNameLst>
                                      </p:cBhvr>
                                      <p:to>
                                        <p:strVal val="visible"/>
                                      </p:to>
                                    </p:set>
                                    <p:anim calcmode="lin" valueType="num">
                                      <p:cBhvr>
                                        <p:cTn id="7" dur="250" fill="hold"/>
                                        <p:tgtEl>
                                          <p:spTgt spid="85"/>
                                        </p:tgtEl>
                                        <p:attrNameLst>
                                          <p:attrName>ppt_w</p:attrName>
                                        </p:attrNameLst>
                                      </p:cBhvr>
                                      <p:tavLst>
                                        <p:tav tm="0">
                                          <p:val>
                                            <p:fltVal val="0"/>
                                          </p:val>
                                        </p:tav>
                                        <p:tav tm="100000">
                                          <p:val>
                                            <p:strVal val="#ppt_w"/>
                                          </p:val>
                                        </p:tav>
                                      </p:tavLst>
                                    </p:anim>
                                    <p:anim calcmode="lin" valueType="num">
                                      <p:cBhvr>
                                        <p:cTn id="8" dur="250" fill="hold"/>
                                        <p:tgtEl>
                                          <p:spTgt spid="85"/>
                                        </p:tgtEl>
                                        <p:attrNameLst>
                                          <p:attrName>ppt_h</p:attrName>
                                        </p:attrNameLst>
                                      </p:cBhvr>
                                      <p:tavLst>
                                        <p:tav tm="0">
                                          <p:val>
                                            <p:fltVal val="0"/>
                                          </p:val>
                                        </p:tav>
                                        <p:tav tm="100000">
                                          <p:val>
                                            <p:strVal val="#ppt_h"/>
                                          </p:val>
                                        </p:tav>
                                      </p:tavLst>
                                    </p:anim>
                                    <p:animEffect transition="in" filter="fade">
                                      <p:cBhvr>
                                        <p:cTn id="9" dur="25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rPr>
              <a:t>TERRITORY-EMEA</a:t>
            </a:r>
            <a:endParaRPr lang="en-US" sz="4400" b="1" dirty="0">
              <a:solidFill>
                <a:srgbClr val="00A8A7"/>
              </a:solidFill>
              <a:latin typeface="+mj-ea"/>
            </a:endParaRPr>
          </a:p>
        </p:txBody>
      </p:sp>
      <p:sp>
        <p:nvSpPr>
          <p:cNvPr id="10" name="Rectangle 14"/>
          <p:cNvSpPr/>
          <p:nvPr/>
        </p:nvSpPr>
        <p:spPr>
          <a:xfrm>
            <a:off x="1551073" y="1563128"/>
            <a:ext cx="9878927" cy="581057"/>
          </a:xfrm>
          <a:prstGeom prst="rect">
            <a:avLst/>
          </a:prstGeom>
        </p:spPr>
        <p:txBody>
          <a:bodyPr wrap="square">
            <a:spAutoFit/>
          </a:bodyPr>
          <a:lstStyle/>
          <a:p>
            <a:pPr defTabSz="1765901">
              <a:lnSpc>
                <a:spcPct val="150000"/>
              </a:lnSpc>
            </a:pPr>
            <a:r>
              <a:rPr lang="en-US" altLang="zh-CN" sz="2400" b="1" dirty="0">
                <a:solidFill>
                  <a:prstClr val="black">
                    <a:lumMod val="65000"/>
                    <a:lumOff val="35000"/>
                  </a:prstClr>
                </a:solidFill>
                <a:latin typeface="+mj-ea"/>
                <a:ea typeface="+mj-ea"/>
                <a:cs typeface="Open Sans Light" panose="020B0306030504020204" pitchFamily="34" charset="0"/>
              </a:rPr>
              <a:t>Overview</a:t>
            </a:r>
          </a:p>
        </p:txBody>
      </p:sp>
      <p:sp>
        <p:nvSpPr>
          <p:cNvPr id="11" name="矩形 10"/>
          <p:cNvSpPr/>
          <p:nvPr/>
        </p:nvSpPr>
        <p:spPr>
          <a:xfrm>
            <a:off x="11849101" y="4122883"/>
            <a:ext cx="10078508" cy="2926314"/>
          </a:xfrm>
          <a:prstGeom prst="rect">
            <a:avLst/>
          </a:prstGeom>
        </p:spPr>
        <p:txBody>
          <a:bodyPr wrap="square">
            <a:spAutoFit/>
          </a:bodyPr>
          <a:lstStyle/>
          <a:p>
            <a:pPr marL="342900" indent="-342900">
              <a:lnSpc>
                <a:spcPct val="130000"/>
              </a:lnSpc>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The EMEA territory total sale for 2004 was 44% higher than 2003. And the 2004 quantity number is 43% higher than 2003.</a:t>
            </a:r>
          </a:p>
          <a:p>
            <a:pPr marL="342900" indent="-342900">
              <a:lnSpc>
                <a:spcPct val="130000"/>
              </a:lnSpc>
              <a:buFont typeface="Arial" panose="020B0604020202020204" pitchFamily="34" charset="0"/>
              <a:buChar char="•"/>
            </a:pPr>
            <a:r>
              <a:rPr lang="en-CA" sz="2400" dirty="0">
                <a:solidFill>
                  <a:srgbClr val="959595"/>
                </a:solidFill>
                <a:latin typeface="微软雅黑" panose="020B0503020204020204" pitchFamily="34" charset="-122"/>
                <a:ea typeface="微软雅黑" panose="020B0503020204020204" pitchFamily="34" charset="-122"/>
              </a:rPr>
              <a:t>Main Client : Euro shopping channel</a:t>
            </a:r>
          </a:p>
          <a:p>
            <a:pPr marL="342900" indent="-342900">
              <a:lnSpc>
                <a:spcPct val="130000"/>
              </a:lnSpc>
              <a:buFont typeface="Arial" panose="020B0604020202020204" pitchFamily="34" charset="0"/>
              <a:buChar char="•"/>
            </a:pPr>
            <a:r>
              <a:rPr lang="en-CA" sz="2400" dirty="0">
                <a:solidFill>
                  <a:srgbClr val="959595"/>
                </a:solidFill>
                <a:latin typeface="微软雅黑" panose="020B0503020204020204" pitchFamily="34" charset="-122"/>
                <a:ea typeface="微软雅黑" panose="020B0503020204020204" pitchFamily="34" charset="-122"/>
              </a:rPr>
              <a:t>Main City: Madrid</a:t>
            </a:r>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endParaRPr lang="en-US" sz="2400" dirty="0">
              <a:solidFill>
                <a:srgbClr val="959595"/>
              </a:solidFill>
              <a:latin typeface="微软雅黑" panose="020B0503020204020204" pitchFamily="34" charset="-122"/>
              <a:ea typeface="微软雅黑" panose="020B0503020204020204" pitchFamily="34" charset="-122"/>
            </a:endParaRPr>
          </a:p>
          <a:p>
            <a:pPr>
              <a:lnSpc>
                <a:spcPct val="130000"/>
              </a:lnSpc>
            </a:pPr>
            <a:endParaRPr lang="en-US" altLang="zh-CN" sz="2400" dirty="0">
              <a:solidFill>
                <a:srgbClr val="959595"/>
              </a:solidFill>
              <a:latin typeface="微软雅黑" panose="020B0503020204020204" pitchFamily="34" charset="-122"/>
              <a:ea typeface="微软雅黑" panose="020B0503020204020204" pitchFamily="34" charset="-122"/>
            </a:endParaRPr>
          </a:p>
        </p:txBody>
      </p:sp>
      <p:graphicFrame>
        <p:nvGraphicFramePr>
          <p:cNvPr id="15" name="图表 14"/>
          <p:cNvGraphicFramePr/>
          <p:nvPr>
            <p:extLst>
              <p:ext uri="{D42A27DB-BD31-4B8C-83A1-F6EECF244321}">
                <p14:modId xmlns:p14="http://schemas.microsoft.com/office/powerpoint/2010/main" val="1383430270"/>
              </p:ext>
            </p:extLst>
          </p:nvPr>
        </p:nvGraphicFramePr>
        <p:xfrm>
          <a:off x="12174117" y="6720840"/>
          <a:ext cx="9217867" cy="4358640"/>
        </p:xfrm>
        <a:graphic>
          <a:graphicData uri="http://schemas.openxmlformats.org/drawingml/2006/chart">
            <c:chart xmlns:c="http://schemas.openxmlformats.org/drawingml/2006/chart" xmlns:r="http://schemas.openxmlformats.org/officeDocument/2006/relationships" r:id="rId3"/>
          </a:graphicData>
        </a:graphic>
      </p:graphicFrame>
      <p:sp>
        <p:nvSpPr>
          <p:cNvPr id="8" name="Shape 2413"/>
          <p:cNvSpPr/>
          <p:nvPr/>
        </p:nvSpPr>
        <p:spPr>
          <a:xfrm>
            <a:off x="11849101" y="2974776"/>
            <a:ext cx="650033" cy="63521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2" name="Shape 2430"/>
          <p:cNvSpPr/>
          <p:nvPr/>
        </p:nvSpPr>
        <p:spPr>
          <a:xfrm>
            <a:off x="14430936" y="2992682"/>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3" name="Shape 2465"/>
          <p:cNvSpPr/>
          <p:nvPr/>
        </p:nvSpPr>
        <p:spPr>
          <a:xfrm>
            <a:off x="13140018" y="2974776"/>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graphicFrame>
        <p:nvGraphicFramePr>
          <p:cNvPr id="5" name="图表 4">
            <a:extLst>
              <a:ext uri="{FF2B5EF4-FFF2-40B4-BE49-F238E27FC236}">
                <a16:creationId xmlns:a16="http://schemas.microsoft.com/office/drawing/2014/main" id="{65258240-9D2A-4695-A7FE-D745A7DFD400}"/>
              </a:ext>
            </a:extLst>
          </p:cNvPr>
          <p:cNvGraphicFramePr/>
          <p:nvPr>
            <p:extLst>
              <p:ext uri="{D42A27DB-BD31-4B8C-83A1-F6EECF244321}">
                <p14:modId xmlns:p14="http://schemas.microsoft.com/office/powerpoint/2010/main" val="1590410226"/>
              </p:ext>
            </p:extLst>
          </p:nvPr>
        </p:nvGraphicFramePr>
        <p:xfrm>
          <a:off x="2881705" y="3292384"/>
          <a:ext cx="5547360" cy="76555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62429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
                                        <p:tgtEl>
                                          <p:spTgt spid="11"/>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 calcmode="lin" valueType="num">
                                      <p:cBhvr>
                                        <p:cTn id="12" dur="500" fill="hold"/>
                                        <p:tgtEl>
                                          <p:spTgt spid="8"/>
                                        </p:tgtEl>
                                        <p:attrNameLst>
                                          <p:attrName>style.rotation</p:attrName>
                                        </p:attrNameLst>
                                      </p:cBhvr>
                                      <p:tavLst>
                                        <p:tav tm="0">
                                          <p:val>
                                            <p:fltVal val="360"/>
                                          </p:val>
                                        </p:tav>
                                        <p:tav tm="100000">
                                          <p:val>
                                            <p:fltVal val="0"/>
                                          </p:val>
                                        </p:tav>
                                      </p:tavLst>
                                    </p:anim>
                                    <p:animEffect transition="in" filter="fade">
                                      <p:cBhvr>
                                        <p:cTn id="13" dur="500"/>
                                        <p:tgtEl>
                                          <p:spTgt spid="8"/>
                                        </p:tgtEl>
                                      </p:cBhvr>
                                    </p:animEffect>
                                  </p:childTnLst>
                                </p:cTn>
                              </p:par>
                              <p:par>
                                <p:cTn id="14" presetID="49" presetClass="entr" presetSubtype="0" decel="10000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par>
                                <p:cTn id="20" presetID="49" presetClass="entr" presetSubtype="0" decel="10000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 calcmode="lin" valueType="num">
                                      <p:cBhvr>
                                        <p:cTn id="24" dur="500" fill="hold"/>
                                        <p:tgtEl>
                                          <p:spTgt spid="12"/>
                                        </p:tgtEl>
                                        <p:attrNameLst>
                                          <p:attrName>style.rotation</p:attrName>
                                        </p:attrNameLst>
                                      </p:cBhvr>
                                      <p:tavLst>
                                        <p:tav tm="0">
                                          <p:val>
                                            <p:fltVal val="360"/>
                                          </p:val>
                                        </p:tav>
                                        <p:tav tm="100000">
                                          <p:val>
                                            <p:fltVal val="0"/>
                                          </p:val>
                                        </p:tav>
                                      </p:tavLst>
                                    </p:anim>
                                    <p:animEffect transition="in" filter="fade">
                                      <p:cBhvr>
                                        <p:cTn id="25" dur="500"/>
                                        <p:tgtEl>
                                          <p:spTgt spid="12"/>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wipe(down)">
                                      <p:cBhvr>
                                        <p:cTn id="28" dur="500"/>
                                        <p:tgtEl>
                                          <p:spTgt spid="15">
                                            <p:graphicEl>
                                              <a:chart seriesIdx="-3" categoryIdx="-3" bldStep="gridLegend"/>
                                            </p:graphicEl>
                                          </p:spTgt>
                                        </p:tgtEl>
                                      </p:cBhvr>
                                    </p:animEffec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wipe(down)">
                                      <p:cBhvr>
                                        <p:cTn id="32" dur="500"/>
                                        <p:tgtEl>
                                          <p:spTgt spid="15">
                                            <p:graphicEl>
                                              <a:chart seriesIdx="-4" categoryIdx="0" bldStep="category"/>
                                            </p:graphicEl>
                                          </p:spTgt>
                                        </p:tgtEl>
                                      </p:cBhvr>
                                    </p:animEffect>
                                  </p:childTnLst>
                                </p:cTn>
                              </p:par>
                            </p:childTnLst>
                          </p:cTn>
                        </p:par>
                        <p:par>
                          <p:cTn id="33" fill="hold">
                            <p:stCondLst>
                              <p:cond delay="1500"/>
                            </p:stCondLst>
                            <p:childTnLst>
                              <p:par>
                                <p:cTn id="34" presetID="22" presetClass="entr" presetSubtype="4" fill="hold" grpId="0" nodeType="afterEffect">
                                  <p:stCondLst>
                                    <p:cond delay="0"/>
                                  </p:stCondLst>
                                  <p:childTnLst>
                                    <p:set>
                                      <p:cBhvr>
                                        <p:cTn id="35"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wipe(down)">
                                      <p:cBhvr>
                                        <p:cTn id="36" dur="500"/>
                                        <p:tgtEl>
                                          <p:spTgt spid="15">
                                            <p:graphicEl>
                                              <a:chart seriesIdx="-4" categoryIdx="1" bldStep="category"/>
                                            </p:graphicEl>
                                          </p:spTgt>
                                        </p:tgtEl>
                                      </p:cBhvr>
                                    </p:animEffect>
                                  </p:childTnLst>
                                </p:cTn>
                              </p:par>
                            </p:childTnLst>
                          </p:cTn>
                        </p:par>
                        <p:par>
                          <p:cTn id="37" fill="hold">
                            <p:stCondLst>
                              <p:cond delay="2000"/>
                            </p:stCondLst>
                            <p:childTnLst>
                              <p:par>
                                <p:cTn id="38" presetID="22" presetClass="entr" presetSubtype="4" fill="hold" grpId="0" nodeType="afterEffect">
                                  <p:stCondLst>
                                    <p:cond delay="0"/>
                                  </p:stCondLst>
                                  <p:childTnLst>
                                    <p:set>
                                      <p:cBhvr>
                                        <p:cTn id="39"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wipe(down)">
                                      <p:cBhvr>
                                        <p:cTn id="40" dur="500"/>
                                        <p:tgtEl>
                                          <p:spTgt spid="15">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Graphic spid="15" grpId="0" uiExpand="1">
        <p:bldSub>
          <a:bldChart bld="category"/>
        </p:bldSub>
      </p:bldGraphic>
      <p:bldP spid="8"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A_图片 2"/>
          <p:cNvPicPr>
            <a:picLocks noChangeAspect="1" noChangeArrowheads="1"/>
          </p:cNvPicPr>
          <p:nvPr>
            <p:custDataLst>
              <p:tags r:id="rId1"/>
            </p:custDataLst>
          </p:nvPr>
        </p:nvPicPr>
        <p:blipFill rotWithShape="1">
          <a:blip r:embed="rId9">
            <a:extLst>
              <a:ext uri="{28A0092B-C50C-407E-A947-70E740481C1C}">
                <a14:useLocalDpi xmlns:a14="http://schemas.microsoft.com/office/drawing/2010/main" val="0"/>
              </a:ext>
            </a:extLst>
          </a:blip>
          <a:srcRect l="2339" r="2339"/>
          <a:stretch/>
        </p:blipFill>
        <p:spPr bwMode="auto">
          <a:xfrm>
            <a:off x="14155611" y="2377576"/>
            <a:ext cx="12045139" cy="7223760"/>
          </a:xfrm>
          <a:prstGeom prst="rect">
            <a:avLst/>
          </a:prstGeom>
          <a:noFill/>
          <a:extLst>
            <a:ext uri="{909E8E84-426E-40DD-AFC4-6F175D3DCCD1}">
              <a14:hiddenFill xmlns:a14="http://schemas.microsoft.com/office/drawing/2010/main">
                <a:solidFill>
                  <a:srgbClr val="FFFFFF"/>
                </a:solidFill>
              </a14:hiddenFill>
            </a:ext>
          </a:extLst>
        </p:spPr>
      </p:pic>
      <p:pic>
        <p:nvPicPr>
          <p:cNvPr id="7" name="PA_图片 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a:xfrm>
            <a:off x="11714480" y="1780457"/>
            <a:ext cx="16497096" cy="9341214"/>
          </a:xfrm>
          <a:custGeom>
            <a:avLst/>
            <a:gdLst>
              <a:gd name="connsiteX0" fmla="*/ 982580 w 6010509"/>
              <a:gd name="connsiteY0" fmla="*/ 225533 h 3403353"/>
              <a:gd name="connsiteX1" fmla="*/ 982580 w 6010509"/>
              <a:gd name="connsiteY1" fmla="*/ 2839341 h 3403353"/>
              <a:gd name="connsiteX2" fmla="*/ 5066488 w 6010509"/>
              <a:gd name="connsiteY2" fmla="*/ 2839341 h 3403353"/>
              <a:gd name="connsiteX3" fmla="*/ 5066488 w 6010509"/>
              <a:gd name="connsiteY3" fmla="*/ 225533 h 3403353"/>
              <a:gd name="connsiteX4" fmla="*/ 0 w 6010509"/>
              <a:gd name="connsiteY4" fmla="*/ 0 h 3403353"/>
              <a:gd name="connsiteX5" fmla="*/ 6010509 w 6010509"/>
              <a:gd name="connsiteY5" fmla="*/ 0 h 3403353"/>
              <a:gd name="connsiteX6" fmla="*/ 6010509 w 6010509"/>
              <a:gd name="connsiteY6" fmla="*/ 3403353 h 3403353"/>
              <a:gd name="connsiteX7" fmla="*/ 0 w 6010509"/>
              <a:gd name="connsiteY7" fmla="*/ 3403353 h 340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0509" h="3403353">
                <a:moveTo>
                  <a:pt x="982580" y="225533"/>
                </a:moveTo>
                <a:lnTo>
                  <a:pt x="982580" y="2839341"/>
                </a:lnTo>
                <a:lnTo>
                  <a:pt x="5066488" y="2839341"/>
                </a:lnTo>
                <a:lnTo>
                  <a:pt x="5066488" y="225533"/>
                </a:lnTo>
                <a:close/>
                <a:moveTo>
                  <a:pt x="0" y="0"/>
                </a:moveTo>
                <a:lnTo>
                  <a:pt x="6010509" y="0"/>
                </a:lnTo>
                <a:lnTo>
                  <a:pt x="6010509" y="3403353"/>
                </a:lnTo>
                <a:lnTo>
                  <a:pt x="0" y="3403353"/>
                </a:lnTo>
                <a:close/>
              </a:path>
            </a:pathLst>
          </a:custGeom>
        </p:spPr>
      </p:pic>
      <p:sp>
        <p:nvSpPr>
          <p:cNvPr id="20" name="PA_文本框 13">
            <a:extLst>
              <a:ext uri="{FF2B5EF4-FFF2-40B4-BE49-F238E27FC236}">
                <a16:creationId xmlns:a16="http://schemas.microsoft.com/office/drawing/2014/main" id="{ABC030FA-1A14-4B41-8F83-6E02CEF91F1C}"/>
              </a:ext>
            </a:extLst>
          </p:cNvPr>
          <p:cNvSpPr txBox="1"/>
          <p:nvPr>
            <p:custDataLst>
              <p:tags r:id="rId3"/>
            </p:custDataLst>
          </p:nvPr>
        </p:nvSpPr>
        <p:spPr>
          <a:xfrm>
            <a:off x="1176962" y="365341"/>
            <a:ext cx="8667795" cy="988347"/>
          </a:xfrm>
          <a:prstGeom prst="rect">
            <a:avLst/>
          </a:prstGeom>
          <a:noFill/>
        </p:spPr>
        <p:txBody>
          <a:bodyPr wrap="square" rtlCol="0">
            <a:spAutoFit/>
          </a:bodyPr>
          <a:lstStyle/>
          <a:p>
            <a:pPr defTabSz="1765901">
              <a:lnSpc>
                <a:spcPct val="150000"/>
              </a:lnSpc>
            </a:pPr>
            <a:r>
              <a:rPr lang="en-CA" sz="4400" b="1" dirty="0">
                <a:solidFill>
                  <a:prstClr val="black">
                    <a:lumMod val="65000"/>
                    <a:lumOff val="35000"/>
                  </a:prstClr>
                </a:solidFill>
                <a:latin typeface="+mj-ea"/>
                <a:ea typeface="+mj-ea"/>
              </a:rPr>
              <a:t>TERRITORY-EMEA</a:t>
            </a:r>
            <a:endParaRPr lang="en-US" sz="4400" b="1" dirty="0">
              <a:solidFill>
                <a:srgbClr val="00A8A7"/>
              </a:solidFill>
              <a:latin typeface="+mj-ea"/>
              <a:ea typeface="+mj-ea"/>
            </a:endParaRPr>
          </a:p>
        </p:txBody>
      </p:sp>
      <p:sp>
        <p:nvSpPr>
          <p:cNvPr id="21" name="PA_矩形 14">
            <a:extLst>
              <a:ext uri="{FF2B5EF4-FFF2-40B4-BE49-F238E27FC236}">
                <a16:creationId xmlns:a16="http://schemas.microsoft.com/office/drawing/2014/main" id="{3BB3B7E9-20A1-46C5-A289-32791D74125B}"/>
              </a:ext>
            </a:extLst>
          </p:cNvPr>
          <p:cNvSpPr/>
          <p:nvPr>
            <p:custDataLst>
              <p:tags r:id="rId4"/>
            </p:custDataLst>
          </p:nvPr>
        </p:nvSpPr>
        <p:spPr>
          <a:xfrm>
            <a:off x="1276753" y="1480087"/>
            <a:ext cx="9878927" cy="581057"/>
          </a:xfrm>
          <a:prstGeom prst="rect">
            <a:avLst/>
          </a:prstGeom>
        </p:spPr>
        <p:txBody>
          <a:bodyPr wrap="square">
            <a:spAutoFit/>
          </a:bodyPr>
          <a:lstStyle/>
          <a:p>
            <a:pPr defTabSz="1765901">
              <a:lnSpc>
                <a:spcPct val="150000"/>
              </a:lnSpc>
            </a:pPr>
            <a:r>
              <a:rPr lang="en-US" altLang="zh-CN" sz="2400" b="1" dirty="0">
                <a:solidFill>
                  <a:prstClr val="black">
                    <a:lumMod val="65000"/>
                    <a:lumOff val="35000"/>
                  </a:prstClr>
                </a:solidFill>
                <a:latin typeface="+mj-ea"/>
                <a:ea typeface="+mj-ea"/>
                <a:cs typeface="Open Sans Light" panose="020B0306030504020204" pitchFamily="34" charset="0"/>
              </a:rPr>
              <a:t>Product Analysis</a:t>
            </a:r>
            <a:r>
              <a:rPr lang="en-US" altLang="zh-CN" dirty="0">
                <a:solidFill>
                  <a:prstClr val="black">
                    <a:lumMod val="65000"/>
                    <a:lumOff val="35000"/>
                  </a:prstClr>
                </a:solidFill>
                <a:latin typeface="+mj-ea"/>
                <a:ea typeface="+mj-ea"/>
                <a:cs typeface="Open Sans Light" panose="020B0306030504020204" pitchFamily="34" charset="0"/>
              </a:rPr>
              <a:t> </a:t>
            </a:r>
          </a:p>
        </p:txBody>
      </p:sp>
      <p:sp>
        <p:nvSpPr>
          <p:cNvPr id="22" name="PA_矩形 21">
            <a:extLst>
              <a:ext uri="{FF2B5EF4-FFF2-40B4-BE49-F238E27FC236}">
                <a16:creationId xmlns:a16="http://schemas.microsoft.com/office/drawing/2014/main" id="{22A15031-82BC-44B3-804F-0B927E835D5F}"/>
              </a:ext>
            </a:extLst>
          </p:cNvPr>
          <p:cNvSpPr/>
          <p:nvPr>
            <p:custDataLst>
              <p:tags r:id="rId5"/>
            </p:custDataLst>
          </p:nvPr>
        </p:nvSpPr>
        <p:spPr>
          <a:xfrm>
            <a:off x="921042" y="6831347"/>
            <a:ext cx="10253038" cy="5539978"/>
          </a:xfrm>
          <a:prstGeom prst="rect">
            <a:avLst/>
          </a:prstGeom>
        </p:spPr>
        <p:txBody>
          <a:bodyPr wrap="square">
            <a:spAutoFit/>
          </a:bodyPr>
          <a:lstStyle/>
          <a:p>
            <a:r>
              <a:rPr lang="en-US" sz="2400" dirty="0">
                <a:solidFill>
                  <a:srgbClr val="959595"/>
                </a:solidFill>
                <a:latin typeface="微软雅黑" panose="020B0503020204020204" pitchFamily="34" charset="-122"/>
                <a:ea typeface="微软雅黑" panose="020B0503020204020204" pitchFamily="34" charset="-122"/>
              </a:rPr>
              <a:t>			EMEA territory 2003- 2004 Product sales data</a:t>
            </a:r>
          </a:p>
          <a:p>
            <a:endParaRPr lang="en-CA" sz="2400" dirty="0">
              <a:solidFill>
                <a:srgbClr val="959595"/>
              </a:solidFill>
              <a:latin typeface="微软雅黑" panose="020B0503020204020204" pitchFamily="34" charset="-122"/>
              <a:ea typeface="微软雅黑" panose="020B0503020204020204" pitchFamily="34" charset="-122"/>
            </a:endParaRPr>
          </a:p>
          <a:p>
            <a:r>
              <a:rPr lang="en-US" sz="2400" dirty="0">
                <a:solidFill>
                  <a:srgbClr val="959595"/>
                </a:solidFill>
                <a:latin typeface="微软雅黑" panose="020B0503020204020204" pitchFamily="34" charset="-122"/>
                <a:ea typeface="微软雅黑" panose="020B0503020204020204" pitchFamily="34" charset="-122"/>
              </a:rPr>
              <a:t>Product line:</a:t>
            </a: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Trucks and Buses: sale for 2004 was 20% lower than 2003. And the 2004 quantity number is 32% lower than 2003.</a:t>
            </a:r>
          </a:p>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Trains: sale for 2004 was 207% higher than 2003. And the 2004 quantity number is 154% higher than 2003.</a:t>
            </a:r>
          </a:p>
          <a:p>
            <a:endParaRPr lang="en-US" sz="2400" dirty="0">
              <a:solidFill>
                <a:srgbClr val="95959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2400" dirty="0">
                <a:solidFill>
                  <a:srgbClr val="959595"/>
                </a:solidFill>
                <a:latin typeface="微软雅黑" panose="020B0503020204020204" pitchFamily="34" charset="-122"/>
                <a:ea typeface="微软雅黑" panose="020B0503020204020204" pitchFamily="34" charset="-122"/>
              </a:rPr>
              <a:t>Overall, all product lines have grown, except for Trucks and Buses. The sales of Trucks and Buses decreased 20%, it is necessary to pay attention to marketing strategies in the next year, such as discount to enhance market competitiveness. </a:t>
            </a:r>
          </a:p>
          <a:p>
            <a:endParaRPr lang="en-US" sz="2400" dirty="0">
              <a:solidFill>
                <a:srgbClr val="959595"/>
              </a:solidFill>
              <a:latin typeface="微软雅黑" panose="020B0503020204020204" pitchFamily="34" charset="-122"/>
              <a:ea typeface="微软雅黑" panose="020B0503020204020204" pitchFamily="34" charset="-122"/>
            </a:endParaRPr>
          </a:p>
          <a:p>
            <a:endParaRPr lang="en-US" dirty="0"/>
          </a:p>
        </p:txBody>
      </p:sp>
      <p:cxnSp>
        <p:nvCxnSpPr>
          <p:cNvPr id="23" name="PA_直接连接符 22">
            <a:extLst>
              <a:ext uri="{FF2B5EF4-FFF2-40B4-BE49-F238E27FC236}">
                <a16:creationId xmlns:a16="http://schemas.microsoft.com/office/drawing/2014/main" id="{77BE3AA5-95F5-4DAB-89BC-346424E69BBE}"/>
              </a:ext>
            </a:extLst>
          </p:cNvPr>
          <p:cNvCxnSpPr/>
          <p:nvPr>
            <p:custDataLst>
              <p:tags r:id="rId6"/>
            </p:custDataLst>
          </p:nvPr>
        </p:nvCxnSpPr>
        <p:spPr>
          <a:xfrm>
            <a:off x="16252332" y="1565418"/>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pic>
        <p:nvPicPr>
          <p:cNvPr id="3" name="图片 2">
            <a:extLst>
              <a:ext uri="{FF2B5EF4-FFF2-40B4-BE49-F238E27FC236}">
                <a16:creationId xmlns:a16="http://schemas.microsoft.com/office/drawing/2014/main" id="{9E23C1A5-CE73-4221-85E6-7BD1547BD49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473026" y="500679"/>
            <a:ext cx="1102359" cy="1027198"/>
          </a:xfrm>
          <a:prstGeom prst="rect">
            <a:avLst/>
          </a:prstGeom>
        </p:spPr>
      </p:pic>
      <p:pic>
        <p:nvPicPr>
          <p:cNvPr id="16" name="图片 15">
            <a:extLst>
              <a:ext uri="{FF2B5EF4-FFF2-40B4-BE49-F238E27FC236}">
                <a16:creationId xmlns:a16="http://schemas.microsoft.com/office/drawing/2014/main" id="{C5D95D63-B01A-4EAC-BB9D-8344A5C04385}"/>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14419770" y="2377576"/>
            <a:ext cx="11240580" cy="7223760"/>
          </a:xfrm>
          <a:prstGeom prst="rect">
            <a:avLst/>
          </a:prstGeom>
          <a:noFill/>
          <a:ln>
            <a:noFill/>
          </a:ln>
        </p:spPr>
      </p:pic>
      <p:pic>
        <p:nvPicPr>
          <p:cNvPr id="18" name="图片 17">
            <a:extLst>
              <a:ext uri="{FF2B5EF4-FFF2-40B4-BE49-F238E27FC236}">
                <a16:creationId xmlns:a16="http://schemas.microsoft.com/office/drawing/2014/main" id="{D9EAD3E0-7B24-4683-BDAF-5DB8BD080583}"/>
              </a:ext>
            </a:extLst>
          </p:cNvPr>
          <p:cNvPicPr/>
          <p:nvPr/>
        </p:nvPicPr>
        <p:blipFill>
          <a:blip r:embed="rId13"/>
          <a:stretch>
            <a:fillRect/>
          </a:stretch>
        </p:blipFill>
        <p:spPr>
          <a:xfrm>
            <a:off x="1835553" y="2313724"/>
            <a:ext cx="9878927" cy="4202017"/>
          </a:xfrm>
          <a:prstGeom prst="rect">
            <a:avLst/>
          </a:prstGeom>
        </p:spPr>
      </p:pic>
    </p:spTree>
    <p:extLst>
      <p:ext uri="{BB962C8B-B14F-4D97-AF65-F5344CB8AC3E}">
        <p14:creationId xmlns:p14="http://schemas.microsoft.com/office/powerpoint/2010/main" val="38960583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1000"/>
                                  </p:stCondLst>
                                  <p:childTnLst>
                                    <p:set>
                                      <p:cBhvr>
                                        <p:cTn id="6" dur="1" fill="hold">
                                          <p:stCondLst>
                                            <p:cond delay="0"/>
                                          </p:stCondLst>
                                        </p:cTn>
                                        <p:tgtEl>
                                          <p:spTgt spid="2050"/>
                                        </p:tgtEl>
                                        <p:attrNameLst>
                                          <p:attrName>style.visibility</p:attrName>
                                        </p:attrNameLst>
                                      </p:cBhvr>
                                      <p:to>
                                        <p:strVal val="visible"/>
                                      </p:to>
                                    </p:set>
                                    <p:animEffect transition="in" filter="barn(outVertical)">
                                      <p:cBhvr>
                                        <p:cTn id="7" dur="500"/>
                                        <p:tgtEl>
                                          <p:spTgt spid="2050"/>
                                        </p:tgtEl>
                                      </p:cBhvr>
                                    </p:animEffect>
                                  </p:childTnLst>
                                </p:cTn>
                              </p:par>
                              <p:par>
                                <p:cTn id="8" presetID="16" presetClass="entr" presetSubtype="37" fill="hold" nodeType="withEffect">
                                  <p:stCondLst>
                                    <p:cond delay="125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20"/>
                                        </p:tgtEl>
                                        <p:attrNameLst>
                                          <p:attrName>style.visibility</p:attrName>
                                        </p:attrNameLst>
                                      </p:cBhvr>
                                      <p:to>
                                        <p:strVal val="visible"/>
                                      </p:to>
                                    </p:set>
                                    <p:animEffect transition="in" filter="barn(outVertical)">
                                      <p:cBhvr>
                                        <p:cTn id="13" dur="500"/>
                                        <p:tgtEl>
                                          <p:spTgt spid="20"/>
                                        </p:tgtEl>
                                      </p:cBhvr>
                                    </p:animEffect>
                                  </p:childTnLst>
                                </p:cTn>
                              </p:par>
                              <p:par>
                                <p:cTn id="14" presetID="16" presetClass="entr" presetSubtype="37" fill="hold" grpId="0" nodeType="withEffect">
                                  <p:stCondLst>
                                    <p:cond delay="1750"/>
                                  </p:stCondLst>
                                  <p:childTnLst>
                                    <p:set>
                                      <p:cBhvr>
                                        <p:cTn id="15" dur="1" fill="hold">
                                          <p:stCondLst>
                                            <p:cond delay="0"/>
                                          </p:stCondLst>
                                        </p:cTn>
                                        <p:tgtEl>
                                          <p:spTgt spid="21"/>
                                        </p:tgtEl>
                                        <p:attrNameLst>
                                          <p:attrName>style.visibility</p:attrName>
                                        </p:attrNameLst>
                                      </p:cBhvr>
                                      <p:to>
                                        <p:strVal val="visible"/>
                                      </p:to>
                                    </p:set>
                                    <p:animEffect transition="in" filter="barn(outVertical)">
                                      <p:cBhvr>
                                        <p:cTn id="16" dur="500"/>
                                        <p:tgtEl>
                                          <p:spTgt spid="21"/>
                                        </p:tgtEl>
                                      </p:cBhvr>
                                    </p:animEffect>
                                  </p:childTnLst>
                                </p:cTn>
                              </p:par>
                              <p:par>
                                <p:cTn id="17" presetID="16" presetClass="entr" presetSubtype="37" fill="hold" grpId="0" nodeType="withEffect">
                                  <p:stCondLst>
                                    <p:cond delay="2000"/>
                                  </p:stCondLst>
                                  <p:childTnLst>
                                    <p:set>
                                      <p:cBhvr>
                                        <p:cTn id="18" dur="1" fill="hold">
                                          <p:stCondLst>
                                            <p:cond delay="0"/>
                                          </p:stCondLst>
                                        </p:cTn>
                                        <p:tgtEl>
                                          <p:spTgt spid="22"/>
                                        </p:tgtEl>
                                        <p:attrNameLst>
                                          <p:attrName>style.visibility</p:attrName>
                                        </p:attrNameLst>
                                      </p:cBhvr>
                                      <p:to>
                                        <p:strVal val="visible"/>
                                      </p:to>
                                    </p:set>
                                    <p:animEffect transition="in" filter="barn(outVertical)">
                                      <p:cBhvr>
                                        <p:cTn id="19" dur="500"/>
                                        <p:tgtEl>
                                          <p:spTgt spid="22"/>
                                        </p:tgtEl>
                                      </p:cBhvr>
                                    </p:animEffect>
                                  </p:childTnLst>
                                </p:cTn>
                              </p:par>
                              <p:par>
                                <p:cTn id="20" presetID="16" presetClass="entr" presetSubtype="37" fill="hold" nodeType="withEffect">
                                  <p:stCondLst>
                                    <p:cond delay="2250"/>
                                  </p:stCondLst>
                                  <p:childTnLst>
                                    <p:set>
                                      <p:cBhvr>
                                        <p:cTn id="21" dur="1" fill="hold">
                                          <p:stCondLst>
                                            <p:cond delay="0"/>
                                          </p:stCondLst>
                                        </p:cTn>
                                        <p:tgtEl>
                                          <p:spTgt spid="23"/>
                                        </p:tgtEl>
                                        <p:attrNameLst>
                                          <p:attrName>style.visibility</p:attrName>
                                        </p:attrNameLst>
                                      </p:cBhvr>
                                      <p:to>
                                        <p:strVal val="visible"/>
                                      </p:to>
                                    </p:set>
                                    <p:animEffect transition="in" filter="barn(outVertic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7665" r="48746"/>
          <a:stretch/>
        </p:blipFill>
        <p:spPr>
          <a:xfrm>
            <a:off x="-1361" y="0"/>
            <a:ext cx="6548063" cy="12801600"/>
          </a:xfrm>
          <a:prstGeom prst="rect">
            <a:avLst/>
          </a:prstGeom>
        </p:spPr>
      </p:pic>
      <p:sp>
        <p:nvSpPr>
          <p:cNvPr id="4" name="矩形 3"/>
          <p:cNvSpPr/>
          <p:nvPr/>
        </p:nvSpPr>
        <p:spPr>
          <a:xfrm>
            <a:off x="10344150" y="3455933"/>
            <a:ext cx="11583458" cy="2446182"/>
          </a:xfrm>
          <a:prstGeom prst="rect">
            <a:avLst/>
          </a:prstGeom>
        </p:spPr>
        <p:txBody>
          <a:bodyPr wrap="square">
            <a:spAutoFit/>
          </a:bodyPr>
          <a:lstStyle/>
          <a:p>
            <a:pPr>
              <a:lnSpc>
                <a:spcPct val="130000"/>
              </a:lnSpc>
            </a:pPr>
            <a:r>
              <a:rPr lang="en-US" sz="2400" dirty="0">
                <a:solidFill>
                  <a:srgbClr val="959595"/>
                </a:solidFill>
                <a:latin typeface="微软雅黑" panose="020B0503020204020204" pitchFamily="34" charset="-122"/>
                <a:ea typeface="微软雅黑" panose="020B0503020204020204" pitchFamily="34" charset="-122"/>
              </a:rPr>
              <a:t>Look at the trend of Sales vs Discount in EMMA territory from 2003 to 2004. It is clearly that sales are highly positive related with discount. Sales peaks in 2003 May and November and sales peak in 2004 November are the best proof.</a:t>
            </a:r>
          </a:p>
          <a:p>
            <a:pPr algn="r">
              <a:lnSpc>
                <a:spcPct val="130000"/>
              </a:lnSpc>
            </a:pPr>
            <a:endParaRPr lang="en-US" altLang="zh-CN" sz="2400" dirty="0">
              <a:solidFill>
                <a:srgbClr val="959595"/>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0604555" y="3140662"/>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8" name="组合 7"/>
          <p:cNvGrpSpPr/>
          <p:nvPr/>
        </p:nvGrpSpPr>
        <p:grpSpPr>
          <a:xfrm>
            <a:off x="12048681" y="525776"/>
            <a:ext cx="9878927" cy="1535368"/>
            <a:chOff x="12048681" y="525776"/>
            <a:chExt cx="9878927" cy="1535368"/>
          </a:xfrm>
        </p:grpSpPr>
        <p:sp>
          <p:nvSpPr>
            <p:cNvPr id="6" name="TextBox 13"/>
            <p:cNvSpPr txBox="1"/>
            <p:nvPr/>
          </p:nvSpPr>
          <p:spPr>
            <a:xfrm>
              <a:off x="13259813" y="525776"/>
              <a:ext cx="8667795" cy="988347"/>
            </a:xfrm>
            <a:prstGeom prst="rect">
              <a:avLst/>
            </a:prstGeom>
            <a:noFill/>
          </p:spPr>
          <p:txBody>
            <a:bodyPr wrap="square" rtlCol="0">
              <a:spAutoFit/>
            </a:bodyPr>
            <a:lstStyle/>
            <a:p>
              <a:pPr algn="r" defTabSz="1765901">
                <a:lnSpc>
                  <a:spcPct val="150000"/>
                </a:lnSpc>
              </a:pPr>
              <a:r>
                <a:rPr lang="en-CA" sz="4400" b="1" dirty="0">
                  <a:solidFill>
                    <a:prstClr val="black">
                      <a:lumMod val="65000"/>
                      <a:lumOff val="35000"/>
                    </a:prstClr>
                  </a:solidFill>
                  <a:latin typeface="+mj-ea"/>
                </a:rPr>
                <a:t>TERRITORY-EMEA</a:t>
              </a:r>
              <a:endParaRPr lang="en-US" sz="4400" b="1" dirty="0">
                <a:solidFill>
                  <a:srgbClr val="00A8A7"/>
                </a:solidFill>
                <a:latin typeface="+mj-ea"/>
                <a:ea typeface="+mj-ea"/>
              </a:endParaRPr>
            </a:p>
          </p:txBody>
        </p:sp>
        <p:sp>
          <p:nvSpPr>
            <p:cNvPr id="7" name="Rectangle 14"/>
            <p:cNvSpPr/>
            <p:nvPr/>
          </p:nvSpPr>
          <p:spPr>
            <a:xfrm>
              <a:off x="12048681" y="1480087"/>
              <a:ext cx="9878927" cy="581057"/>
            </a:xfrm>
            <a:prstGeom prst="rect">
              <a:avLst/>
            </a:prstGeom>
          </p:spPr>
          <p:txBody>
            <a:bodyPr wrap="square">
              <a:spAutoFit/>
            </a:bodyPr>
            <a:lstStyle/>
            <a:p>
              <a:pPr algn="r" defTabSz="1765901">
                <a:lnSpc>
                  <a:spcPct val="150000"/>
                </a:lnSpc>
              </a:pPr>
              <a:r>
                <a:rPr lang="en-CA" altLang="zh-CN" sz="2400" b="1" dirty="0">
                  <a:solidFill>
                    <a:prstClr val="black">
                      <a:lumMod val="65000"/>
                      <a:lumOff val="35000"/>
                    </a:prstClr>
                  </a:solidFill>
                  <a:latin typeface="+mj-ea"/>
                  <a:ea typeface="+mj-ea"/>
                  <a:cs typeface="Open Sans Light" panose="020B0306030504020204" pitchFamily="34" charset="0"/>
                </a:rPr>
                <a:t>Sales vs Discount</a:t>
              </a:r>
              <a:endParaRPr lang="en-US" altLang="zh-CN" sz="2400" b="1" dirty="0">
                <a:solidFill>
                  <a:prstClr val="black">
                    <a:lumMod val="65000"/>
                    <a:lumOff val="35000"/>
                  </a:prstClr>
                </a:solidFill>
                <a:latin typeface="+mj-ea"/>
                <a:ea typeface="+mj-ea"/>
                <a:cs typeface="Open Sans Light" panose="020B0306030504020204" pitchFamily="34" charset="0"/>
              </a:endParaRPr>
            </a:p>
          </p:txBody>
        </p:sp>
      </p:grpSp>
      <p:grpSp>
        <p:nvGrpSpPr>
          <p:cNvPr id="3" name="组合 2"/>
          <p:cNvGrpSpPr/>
          <p:nvPr/>
        </p:nvGrpSpPr>
        <p:grpSpPr>
          <a:xfrm>
            <a:off x="6510202" y="0"/>
            <a:ext cx="1465623" cy="12801600"/>
            <a:chOff x="9964377" y="0"/>
            <a:chExt cx="1465623" cy="12801600"/>
          </a:xfrm>
        </p:grpSpPr>
        <p:sp>
          <p:nvSpPr>
            <p:cNvPr id="12" name="矩形 11"/>
            <p:cNvSpPr/>
            <p:nvPr/>
          </p:nvSpPr>
          <p:spPr>
            <a:xfrm>
              <a:off x="9964377"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01"/>
              <a:endParaRPr lang="zh-CN" altLang="en-US" sz="3476"/>
            </a:p>
          </p:txBody>
        </p:sp>
        <p:sp>
          <p:nvSpPr>
            <p:cNvPr id="13" name="文本框 12"/>
            <p:cNvSpPr txBox="1"/>
            <p:nvPr/>
          </p:nvSpPr>
          <p:spPr>
            <a:xfrm>
              <a:off x="10466355" y="1586693"/>
              <a:ext cx="461665" cy="6185371"/>
            </a:xfrm>
            <a:prstGeom prst="rect">
              <a:avLst/>
            </a:prstGeom>
            <a:noFill/>
          </p:spPr>
          <p:txBody>
            <a:bodyPr vert="eaVert" wrap="square" rtlCol="0">
              <a:spAutoFit/>
            </a:bodyPr>
            <a:lstStyle/>
            <a:p>
              <a:r>
                <a:rPr lang="en-US" altLang="zh-CN" spc="600" dirty="0">
                  <a:solidFill>
                    <a:schemeClr val="bg1"/>
                  </a:solidFill>
                </a:rPr>
                <a:t>PHOTO FROM PIXABAY</a:t>
              </a:r>
              <a:endParaRPr lang="zh-CN" altLang="en-US" spc="600" dirty="0">
                <a:solidFill>
                  <a:schemeClr val="bg1"/>
                </a:solidFill>
              </a:endParaRPr>
            </a:p>
          </p:txBody>
        </p:sp>
      </p:grpSp>
      <p:pic>
        <p:nvPicPr>
          <p:cNvPr id="16" name="图片 15">
            <a:extLst>
              <a:ext uri="{FF2B5EF4-FFF2-40B4-BE49-F238E27FC236}">
                <a16:creationId xmlns:a16="http://schemas.microsoft.com/office/drawing/2014/main" id="{6B1D51E1-3179-418F-B821-B2092D0D5BE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204238" y="5758543"/>
            <a:ext cx="11723370" cy="6128648"/>
          </a:xfrm>
          <a:prstGeom prst="rect">
            <a:avLst/>
          </a:prstGeom>
          <a:noFill/>
          <a:ln>
            <a:noFill/>
          </a:ln>
        </p:spPr>
      </p:pic>
    </p:spTree>
    <p:extLst>
      <p:ext uri="{BB962C8B-B14F-4D97-AF65-F5344CB8AC3E}">
        <p14:creationId xmlns:p14="http://schemas.microsoft.com/office/powerpoint/2010/main" val="1118251518"/>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0000">
                                          <p:cBhvr additive="base">
                                            <p:cTn id="7" dur="100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ULTRA_SCORM_COURSE_ID" val="413742F4-1660-4E21-8DA2-59098D381671"/>
  <p:tag name="ISPRING_SCORM_RATE_SLIDES" val="1"/>
  <p:tag name="ISPRINGONLINEFOLDERID" val="0"/>
  <p:tag name="ISPRINGONLINEFOLDERPATH" val="内容列表"/>
  <p:tag name="ISPRINGCLOUDFOLDERID" val="0"/>
  <p:tag name="ISPRINGCLOUDFOLDERPATH" val="资源库"/>
  <p:tag name="ISPRING_PLAYERS_CUSTOMIZATION" val="UEsDBBQAAgAIADmNqk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5japK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DmNqkqJxK+4sgIAAFUKAAAhAAAAdW5pdmVyc2FsL2ZsYXNoX3NraW5fc2V0dGluZ3MueG1slVZtb9sgEP6+XxFl3+vuNZ1EI7VpJlXq1mqt+h3bFxsFgwU4Xf79OMAxTuzGy6lSeO55uOO4IyV6y8Tyw2xGMsmlegZjmCg0Ii02Y/n1PG2MkeIik8KAMBdCqory+fLjT/chiWOeU8kdqKmaDc2gC7NwnymSEOPbAm1MkMmqpmL/IAt5kdJsWyjZiPxsauW+BsWZ2Frm5Y/Faj0agDNt7g1UvZzWV2jTJLUCrQFT+r5GO6viNAXeRrp0n4maLtT7pz+S7ZhmxsluPqGNyWpaQL/IVzdo43xhd+/fygLtfYGBv8ZSv3xGG6VyugfV3/zuK9qoQtZN/T89UitZYEH7mvcv8aDhkuZ2/DCrS7SzAjwQBjp7C6E87qx3ESl8jeee4LgqyZ+wrkcPAl56ymG5oVwDSdqld+pSvj02xg7IgRBDHenJZv1EGw1Lo5rA6rCO9wfemMgjUgA6xqvkTQUrn3BE7OMdf7W6dW9FnN8BixJUsAtglGEHdszftq4nzAjsmM+c5fAo+P6EfuzxmvaOb2m4zaj8XturvvWCoHbZ1qtdtV6M9ICTq6PQAWg5lcxhqTGdF1YB3hpJHOZTSk5yIoLuWEENk+IX8tK9O4wmyZEjtNpwYxHDDIehfnM52lc6vi+3ntCO/lehO5xfz4x9xK/n1BialZX9VdLzWdDZKbGFmSfDCnwmLR3UvdjISONij4kqqragXqTkU8MIaUBP3V760RqjkySqAUmGq0zCJkPlF02VglrbW2PQtk0f87ySFSW3f+aVwRvkfcGI0ytNabcTlB26MgJCCwBVWdn2rF94T9VwwzjsoJ38CHAHHjsZ0bZHx9rtxjzAxsQNF5BJHRkeiq5TYl7fMSB4tXkNK7xnQtcbmmp3tN7gn3uW29cMmy8meSA0U29r6z8togXx38l/UEsDBBQAAgAIADmNqkpGdqD88gIAAEcLAAAmAAAAdW5pdmVyc2FsL2h0bWxfcHVibGlzaGluZ19zZXR0aW5ncy54bWzNVt1O2zAUvu9TWJ64pAHGNlalRYiCQGO0op02rtBp7DYWjp3ZTku52tPswfYkO47b0grWBUSnqYoaH5/znT+fL44P7zJJxtxYoVWT7tZ3KOEq0UyoUZN+6Z9uH1BiHSgGUivepEpTctiqxXkxkMKmPe4cqlqCMMo2ctekqXN5I4omk0ld2Nz4XS0Lh/i2nugsyg23XDluolzCFP/cNOeWzhAqAOCTaTUza9VqhMQB6bNmheREMIxcCZ8UyDOXSRoFrQEktyOjC8WOtdSGmNGgSd8cHPnfXCcgtUXGlS+JbaHQi10DGBM+CJA9cc9JysUoxWj39imZCObS8jXy+nH0GKXEDpmDRznWWALlZvAZd8DAQVgGf47fOTsXBBGbKshE0scd4tNv0nb/5uy6e3J1cX756abf6Vz0z7shiNImWsWJo1VHMQakC5PwhZ8YnIMkxbjRZgjS8jhaFs3VhlqtBOfXZKAllr60omSIkcppkx4ZAZIS4UCKZLHrwIy4OxUSc/C2u/WhcvQBMOSbpGAsX3Y037G+iknrqy4kI1NdECluOXGaYEZFhm8pJ8vlJkOjs1IqwTpipWCcjAWfcHZYVmkG+CdH1+giK9ASD18uuQsevhfingz4UBvE5TDGo4pyYQN+/VnAOVj7AArzGLd6F+ftk5vzy/bJty2fILAxqOSZ4NhCnuVuI/gwJUq7uR2WI4HC8rIpTLByr0pu9Ze3wYqskKHNr92MJegNtmQzXp7TmL9GUNltCuNyEP1wldA4ggJbEjBxI8FxF6rgVQETUEQrOSWQIFFZP9ZjoQuLkjDAAdq+PMJgT4QqVyP8cqBHw7ipBLmzu/d2/937DwcfG/Xo14+f22uNZhTeleDdBQ4/XkviCyJ/zIZx5LnzaRp2pvhXLHx90qtSqMtOFa3OpypaV4Hmu0sUXykEpIVROOZIDFJkwnH2mk1+QaPWfy9DG1+pURvMYu1x+3+TCKvF9WjlPhRHT17Yaihfvfy2ar8BUEsDBBQAAgAIADmNqkpF+P6SmAEAAB8GAAAfAAAAdW5pdmVyc2FsL2h0bWxfc2tpbl9zZXR0aW5ncy5qc42UTW/CMAyG7/yKKrtOiH122w0NJk3iMGncph3SYkpFmlRJ2tEh/vvq8NEmTQfxhb48fR27sreDoD4kJsFLsDW/zfOH/Ww0QE3LAq5tnfXoGepEsXQB8zQDlnIgDlIeXz3Ju4bwGRNuTKPqE21Vy48I/GdJmWrjucdCejTl0Uqf4Y8H3PjAX6u0Q1n7klp9jgqtBR/GgmvgesiFzKhhyNWbOe0KHViUIM+gSxqDZRqa00c2jg8hRpuLRZZTXs1EIoYRjdeJFAVf9OVfVTnI+ouv98DoOXydWnYsVfpdQ+Ymnj5h9JO5BKXgkPdxiuGFGY2AtXxH5vyDWsbdghy6TFWqj/T4BqNN5zSBTpeexhg2xmuvTjdDjC6nYaP3xN0thkUwWoHsWE3uMSxQ5EV+wQfMpUiwIx202/MTygRdpDw5pB5heDm8LNr2da8p1Fx/QqwREs4IrTwTmfVtjgvGXnsHVzlZZ76ZZz6R+8T+ZeWKzRay7qPdRYLPXwGhWtN4ldX7oV6OdSOoXIOcC8HqAr7PXdXNNdj9AVBLAwQUAAIACAA5japK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5japKDNK2rG4AAABuAAAAHAAAAHVuaXZlcnNhbC9sb2NhbF9zZXR0aW5ncy54bWyzsa/IzVEoSy0qzszPs1Uy1DNQUkjNS85PycxLt1UKDXHTtVBSKC5JzEtJzMnPS7VVystXUrC347LJyU9OzAlOLSkBKixWKMhJrEwtCknNBTJKUv0Sc4Eqn7aueNm8QkFX4cn+dc+m7FTSt+MCAF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A5japK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DmNqkrRO6BVfQEAAGUXAAAXAAAAdW5pdmVyc2FsL3VuaXZlcnNhbC5wbmfrDPBz5+WS4mJgYOD19HAJYmBg6WFgYM7nYAOK7Fd05AVSjMVB7k4M687JvARyWNIdfR0ZGDb2c/9JZAXyOQs8IosZGPgOgzDj8fwVKQwMYr88XRxDKuLe3jZctTpAwi3wuf0+E7MwpSWcSwSDft7jfHJv90HBI18Prvr3mMXMQrZ+2/vfG9e93qhz+vbbMmagmQ+4a3+dz3BczPn3rr/BrW1vvyQDBRn23c9wnr+3+eLjjxa1HED+gdIety98buuvv/7CCJK/bhx10eRfsLU1E5BTYLtY1PezzXw5kNSOeRe7lm1mBitSlQCJCDQJgniKo5xRzihnlDPKGeWMckY5o5xRzihnlDPKGeWMckY5o5xRzihnlDPKGRYcw7Ofa6pAjAdVbtqzrpXa2sLHin/vQxorfvx/W651LQN0kNnkG59b8vfff78ogkTu529ZeL6u6eKNzz9tpqVa/gUNRTe8N466kOG037qvPj5oxSfV7wxJIKWern4u65wSmgBQSwMEFAACAAgAOY2qSiGCv4RKAAAAawAAABsAAAB1bml2ZXJzYWwvdW5pdmVyc2FsLnBuZy54bWyzsa/IzVEoSy0qzszPs1Uy1DNQsrfj5bIpKEoty0wtV6gAigEFIUBJoRLINUJwyzNTSjJAKkwMEIIZqZnpGSW2ShampnBBfaCZAFBLAQIAABQAAgAIADmNqkoVDq0oZAQAAAcRAAAdAAAAAAAAAAEAAAAAAAAAAAB1bml2ZXJzYWwvY29tbW9uX21lc3NhZ2VzLmxuZ1BLAQIAABQAAgAIADmNqkokZf8LHQMAADYMAAAnAAAAAAAAAAEAAAAAAJ8EAAB1bml2ZXJzYWwvZmxhc2hfcHVibGlzaGluZ19zZXR0aW5ncy54bWxQSwECAAAUAAIACAA5japKicSvuLICAABVCgAAIQAAAAAAAAABAAAAAAABCAAAdW5pdmVyc2FsL2ZsYXNoX3NraW5fc2V0dGluZ3MueG1sUEsBAgAAFAACAAgAOY2qSkZ2oPzyAgAARwsAACYAAAAAAAAAAQAAAAAA8goAAHVuaXZlcnNhbC9odG1sX3B1Ymxpc2hpbmdfc2V0dGluZ3MueG1sUEsBAgAAFAACAAgAOY2qSkX4/pKYAQAAHwYAAB8AAAAAAAAAAQAAAAAAKA4AAHVuaXZlcnNhbC9odG1sX3NraW5fc2V0dGluZ3MuanNQSwECAAAUAAIACAA5japKPTwv0cEAAADlAQAAGgAAAAAAAAABAAAAAAD9DwAAdW5pdmVyc2FsL2kxOG5fcHJlc2V0cy54bWxQSwECAAAUAAIACAA5japKDNK2rG4AAABuAAAAHAAAAAAAAAABAAAAAAD2EAAAdW5pdmVyc2FsL2xvY2FsX3NldHRpbmdzLnhtbFBLAQIAABQAAgAIAESUV0cjtE77+wIAALAIAAAUAAAAAAAAAAEAAAAAAJ4RAAB1bml2ZXJzYWwvcGxheWVyLnhtbFBLAQIAABQAAgAIADmNqko129mtaAEAAPMCAAApAAAAAAAAAAEAAAAAAMsUAAB1bml2ZXJzYWwvc2tpbl9jdXN0b21pemF0aW9uX3NldHRpbmdzLnhtbFBLAQIAABQAAgAIADmNqkrRO6BVfQEAAGUXAAAXAAAAAAAAAAAAAAAAAHoWAAB1bml2ZXJzYWwvdW5pdmVyc2FsLnBuZ1BLAQIAABQAAgAIADmNqkohgr+ESgAAAGsAAAAbAAAAAAAAAAEAAAAAACwYAAB1bml2ZXJzYWwvdW5pdmVyc2FsLnBuZy54bWxQSwUGAAAAAAsACwBJAwAArxgAAAAA"/>
  <p:tag name="ISPRING_PRESENTATION_TITLE" val="欧美大气实用商务PPT模板"/>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PA" val="v3.2.0"/>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50.xml><?xml version="1.0" encoding="utf-8"?>
<p:tagLst xmlns:a="http://schemas.openxmlformats.org/drawingml/2006/main" xmlns:r="http://schemas.openxmlformats.org/officeDocument/2006/relationships" xmlns:p="http://schemas.openxmlformats.org/presentationml/2006/main">
  <p:tag name="PA" val="v3.2.0"/>
</p:tagLst>
</file>

<file path=ppt/tags/tag51.xml><?xml version="1.0" encoding="utf-8"?>
<p:tagLst xmlns:a="http://schemas.openxmlformats.org/drawingml/2006/main" xmlns:r="http://schemas.openxmlformats.org/officeDocument/2006/relationships" xmlns:p="http://schemas.openxmlformats.org/presentationml/2006/main">
  <p:tag name="PA" val="v3.2.0"/>
</p:tagLst>
</file>

<file path=ppt/tags/tag52.xml><?xml version="1.0" encoding="utf-8"?>
<p:tagLst xmlns:a="http://schemas.openxmlformats.org/drawingml/2006/main" xmlns:r="http://schemas.openxmlformats.org/officeDocument/2006/relationships" xmlns:p="http://schemas.openxmlformats.org/presentationml/2006/main">
  <p:tag name="PA" val="v3.2.0"/>
</p:tagLst>
</file>

<file path=ppt/tags/tag53.xml><?xml version="1.0" encoding="utf-8"?>
<p:tagLst xmlns:a="http://schemas.openxmlformats.org/drawingml/2006/main" xmlns:r="http://schemas.openxmlformats.org/officeDocument/2006/relationships" xmlns:p="http://schemas.openxmlformats.org/presentationml/2006/main">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56.xml><?xml version="1.0" encoding="utf-8"?>
<p:tagLst xmlns:a="http://schemas.openxmlformats.org/drawingml/2006/main" xmlns:r="http://schemas.openxmlformats.org/officeDocument/2006/relationships" xmlns:p="http://schemas.openxmlformats.org/presentationml/2006/main">
  <p:tag name="PA" val="v3.2.0"/>
</p:tagLst>
</file>

<file path=ppt/tags/tag57.xml><?xml version="1.0" encoding="utf-8"?>
<p:tagLst xmlns:a="http://schemas.openxmlformats.org/drawingml/2006/main" xmlns:r="http://schemas.openxmlformats.org/officeDocument/2006/relationships" xmlns:p="http://schemas.openxmlformats.org/presentationml/2006/main">
  <p:tag name="PA" val="v3.2.0"/>
</p:tagLst>
</file>

<file path=ppt/tags/tag58.xml><?xml version="1.0" encoding="utf-8"?>
<p:tagLst xmlns:a="http://schemas.openxmlformats.org/drawingml/2006/main" xmlns:r="http://schemas.openxmlformats.org/officeDocument/2006/relationships" xmlns:p="http://schemas.openxmlformats.org/presentationml/2006/main">
  <p:tag name="PA" val="v3.2.0"/>
</p:tagLst>
</file>

<file path=ppt/tags/tag59.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60.xml><?xml version="1.0" encoding="utf-8"?>
<p:tagLst xmlns:a="http://schemas.openxmlformats.org/drawingml/2006/main" xmlns:r="http://schemas.openxmlformats.org/officeDocument/2006/relationships" xmlns:p="http://schemas.openxmlformats.org/presentationml/2006/main">
  <p:tag name="PA" val="v3.2.0"/>
</p:tagLst>
</file>

<file path=ppt/tags/tag61.xml><?xml version="1.0" encoding="utf-8"?>
<p:tagLst xmlns:a="http://schemas.openxmlformats.org/drawingml/2006/main" xmlns:r="http://schemas.openxmlformats.org/officeDocument/2006/relationships" xmlns:p="http://schemas.openxmlformats.org/presentationml/2006/main">
  <p:tag name="PA" val="v3.2.0"/>
</p:tagLst>
</file>

<file path=ppt/tags/tag62.xml><?xml version="1.0" encoding="utf-8"?>
<p:tagLst xmlns:a="http://schemas.openxmlformats.org/drawingml/2006/main" xmlns:r="http://schemas.openxmlformats.org/officeDocument/2006/relationships" xmlns:p="http://schemas.openxmlformats.org/presentationml/2006/main">
  <p:tag name="PA" val="v3.2.0"/>
</p:tagLst>
</file>

<file path=ppt/tags/tag63.xml><?xml version="1.0" encoding="utf-8"?>
<p:tagLst xmlns:a="http://schemas.openxmlformats.org/drawingml/2006/main" xmlns:r="http://schemas.openxmlformats.org/officeDocument/2006/relationships" xmlns:p="http://schemas.openxmlformats.org/presentationml/2006/main">
  <p:tag name="PA" val="v3.2.0"/>
</p:tagLst>
</file>

<file path=ppt/tags/tag64.xml><?xml version="1.0" encoding="utf-8"?>
<p:tagLst xmlns:a="http://schemas.openxmlformats.org/drawingml/2006/main" xmlns:r="http://schemas.openxmlformats.org/officeDocument/2006/relationships" xmlns:p="http://schemas.openxmlformats.org/presentationml/2006/main">
  <p:tag name="PA" val="v3.2.0"/>
</p:tagLst>
</file>

<file path=ppt/tags/tag65.xml><?xml version="1.0" encoding="utf-8"?>
<p:tagLst xmlns:a="http://schemas.openxmlformats.org/drawingml/2006/main" xmlns:r="http://schemas.openxmlformats.org/officeDocument/2006/relationships" xmlns:p="http://schemas.openxmlformats.org/presentationml/2006/main">
  <p:tag name="PA" val="v3.2.0"/>
</p:tagLst>
</file>

<file path=ppt/tags/tag66.xml><?xml version="1.0" encoding="utf-8"?>
<p:tagLst xmlns:a="http://schemas.openxmlformats.org/drawingml/2006/main" xmlns:r="http://schemas.openxmlformats.org/officeDocument/2006/relationships" xmlns:p="http://schemas.openxmlformats.org/presentationml/2006/main">
  <p:tag name="PA" val="v3.2.0"/>
</p:tagLst>
</file>

<file path=ppt/tags/tag67.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70.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PA" val="v3.0.1"/>
</p:tagLst>
</file>

<file path=ppt/tags/tag74.xml><?xml version="1.0" encoding="utf-8"?>
<p:tagLst xmlns:a="http://schemas.openxmlformats.org/drawingml/2006/main" xmlns:r="http://schemas.openxmlformats.org/officeDocument/2006/relationships" xmlns:p="http://schemas.openxmlformats.org/presentationml/2006/main">
  <p:tag name="PA" val="v3.0.1"/>
</p:tagLst>
</file>

<file path=ppt/tags/tag75.xml><?xml version="1.0" encoding="utf-8"?>
<p:tagLst xmlns:a="http://schemas.openxmlformats.org/drawingml/2006/main" xmlns:r="http://schemas.openxmlformats.org/officeDocument/2006/relationships" xmlns:p="http://schemas.openxmlformats.org/presentationml/2006/main">
  <p:tag name="PA" val="v3.0.1"/>
</p:tagLst>
</file>

<file path=ppt/tags/tag76.xml><?xml version="1.0" encoding="utf-8"?>
<p:tagLst xmlns:a="http://schemas.openxmlformats.org/drawingml/2006/main" xmlns:r="http://schemas.openxmlformats.org/officeDocument/2006/relationships" xmlns:p="http://schemas.openxmlformats.org/presentationml/2006/main">
  <p:tag name="PA" val="v3.0.1"/>
</p:tagLst>
</file>

<file path=ppt/tags/tag77.xml><?xml version="1.0" encoding="utf-8"?>
<p:tagLst xmlns:a="http://schemas.openxmlformats.org/drawingml/2006/main" xmlns:r="http://schemas.openxmlformats.org/officeDocument/2006/relationships" xmlns:p="http://schemas.openxmlformats.org/presentationml/2006/main">
  <p:tag name="PA" val="v3.0.1"/>
</p:tagLst>
</file>

<file path=ppt/tags/tag78.xml><?xml version="1.0" encoding="utf-8"?>
<p:tagLst xmlns:a="http://schemas.openxmlformats.org/drawingml/2006/main" xmlns:r="http://schemas.openxmlformats.org/officeDocument/2006/relationships" xmlns:p="http://schemas.openxmlformats.org/presentationml/2006/main">
  <p:tag name="PA" val="v3.0.1"/>
</p:tagLst>
</file>

<file path=ppt/tags/tag79.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1">
                <a:alpha val="50000"/>
              </a:schemeClr>
            </a:gs>
            <a:gs pos="100000">
              <a:schemeClr val="tx1">
                <a:alpha val="70000"/>
              </a:schemeClr>
            </a:gs>
          </a:gsLst>
          <a:path path="circle">
            <a:fillToRect l="50000" t="50000" r="50000" b="50000"/>
          </a:path>
        </a:gradFill>
        <a:ln>
          <a:noFill/>
        </a:ln>
      </a:spPr>
      <a:bodyPr rtlCol="0" anchor="ctr"/>
      <a:lstStyle>
        <a:defPPr algn="ctr">
          <a:defRPr sz="2522"/>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1879</TotalTime>
  <Words>1959</Words>
  <Application>Microsoft Office PowerPoint</Application>
  <PresentationFormat>自定义</PresentationFormat>
  <Paragraphs>286</Paragraphs>
  <Slides>32</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等线</vt:lpstr>
      <vt:lpstr>微软雅黑</vt:lpstr>
      <vt:lpstr>微软雅黑 Light</vt:lpstr>
      <vt:lpstr>Arial</vt:lpstr>
      <vt:lpstr>Calibri</vt:lpstr>
      <vt:lpstr>Helvetica</vt:lpstr>
      <vt:lpstr>Impact</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Jane</cp:lastModifiedBy>
  <cp:revision>273</cp:revision>
  <dcterms:created xsi:type="dcterms:W3CDTF">2016-04-01T16:17:03Z</dcterms:created>
  <dcterms:modified xsi:type="dcterms:W3CDTF">2019-02-04T04:37:25Z</dcterms:modified>
</cp:coreProperties>
</file>