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6" r:id="rId2"/>
    <p:sldId id="278" r:id="rId3"/>
    <p:sldId id="281" r:id="rId4"/>
    <p:sldId id="340" r:id="rId5"/>
    <p:sldId id="350" r:id="rId6"/>
    <p:sldId id="353" r:id="rId7"/>
    <p:sldId id="352" r:id="rId8"/>
    <p:sldId id="354" r:id="rId9"/>
    <p:sldId id="351" r:id="rId10"/>
    <p:sldId id="356" r:id="rId11"/>
    <p:sldId id="325" r:id="rId12"/>
    <p:sldId id="360" r:id="rId13"/>
    <p:sldId id="331" r:id="rId14"/>
    <p:sldId id="357" r:id="rId15"/>
  </p:sldIdLst>
  <p:sldSz cx="12192000" cy="6858000"/>
  <p:notesSz cx="6858000" cy="9144000"/>
  <p:embeddedFontLst>
    <p:embeddedFont>
      <p:font typeface="-윤고딕330" charset="-127"/>
      <p:regular r:id="rId17"/>
    </p:embeddedFont>
    <p:embeddedFont>
      <p:font typeface="-윤고딕310" charset="-127"/>
      <p:regular r:id="rId18"/>
    </p:embeddedFont>
    <p:embeddedFont>
      <p:font typeface="Frutiger45-Light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-윤고딕320" charset="-127"/>
      <p:regular r:id="rId22"/>
    </p:embeddedFont>
    <p:embeddedFont>
      <p:font typeface="Yoon 윤고딕 520_TT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FDA800"/>
    <a:srgbClr val="AF9061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6" autoAdjust="0"/>
    <p:restoredTop sz="73157" autoAdjust="0"/>
  </p:normalViewPr>
  <p:slideViewPr>
    <p:cSldViewPr>
      <p:cViewPr varScale="1">
        <p:scale>
          <a:sx n="52" d="100"/>
          <a:sy n="52" d="100"/>
        </p:scale>
        <p:origin x="-123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2FA8D-9DC2-49A4-8F5F-B89C0448B14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3533-E6C4-44A1-A002-CEED2472B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3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0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04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5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37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7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6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7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1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1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5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err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6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3533-E6C4-44A1-A002-CEED2472BC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6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8777" y="3014097"/>
            <a:ext cx="997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품질 모니터링 시스템 구현</a:t>
            </a:r>
            <a:endParaRPr lang="en-US" altLang="ko-KR" sz="4000" spc="-15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en-US" altLang="ko-KR" sz="4000" spc="-15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-</a:t>
            </a:r>
            <a:r>
              <a:rPr lang="en-US" altLang="ko-KR" sz="2400" b="1" spc="-15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400" b="1" spc="-15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공정 데이터를 활용한 </a:t>
            </a:r>
            <a:r>
              <a:rPr lang="en-US" altLang="ko-KR" sz="2400" b="1" spc="-15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interactive dashboard </a:t>
            </a:r>
            <a:r>
              <a:rPr lang="ko-KR" altLang="en-US" sz="2400" b="1" spc="-15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제작  </a:t>
            </a:r>
            <a:endParaRPr lang="en-US" altLang="ko-KR" sz="2400" b="1" spc="-15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390" y="2696719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 전문가 양성 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41210" y="5969023"/>
            <a:ext cx="144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강원지역</a:t>
            </a:r>
            <a:endParaRPr lang="en-US" altLang="ko-KR" sz="2400" b="1" spc="-15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6440" y="5969023"/>
            <a:ext cx="144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아이센스</a:t>
            </a:r>
            <a:endParaRPr lang="en-US" altLang="ko-KR" sz="2400" b="1" spc="-15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C0DEFF7-3DFB-4BF7-AB0A-1AF5AA5F2AAC}"/>
              </a:ext>
            </a:extLst>
          </p:cNvPr>
          <p:cNvSpPr txBox="1"/>
          <p:nvPr/>
        </p:nvSpPr>
        <p:spPr>
          <a:xfrm>
            <a:off x="3001884" y="3005599"/>
            <a:ext cx="61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j-ea"/>
                <a:ea typeface="+mj-ea"/>
              </a:rPr>
              <a:t>프로젝트 결과물</a:t>
            </a:r>
            <a:endParaRPr lang="en-US" altLang="ko-KR" sz="3000" spc="-150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000" spc="-15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 </a:t>
            </a:r>
          </a:p>
          <a:p>
            <a:pPr algn="ctr"/>
            <a:endParaRPr lang="en-US" altLang="ko-KR" sz="3000" spc="-15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"/>
            <a:ext cx="12213620" cy="58314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4" y="116179"/>
            <a:ext cx="35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  <a:cs typeface="Times New Roman" panose="02020603050405020304" pitchFamily="18" charset="0"/>
              </a:rPr>
              <a:t>Application </a:t>
            </a:r>
            <a:r>
              <a:rPr lang="en-US" altLang="ko-KR" sz="1600" b="1" spc="-15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  <a:cs typeface="Times New Roman" panose="02020603050405020304" pitchFamily="18" charset="0"/>
              </a:rPr>
              <a:t>-1</a:t>
            </a:r>
            <a:endParaRPr lang="en-US" altLang="ko-KR" sz="1600" b="1" spc="-15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20136" y="1764459"/>
            <a:ext cx="4392488" cy="2335438"/>
            <a:chOff x="87884" y="692696"/>
            <a:chExt cx="6949535" cy="3312368"/>
          </a:xfrm>
        </p:grpSpPr>
        <p:sp>
          <p:nvSpPr>
            <p:cNvPr id="18" name="Rounded Rectangle 21"/>
            <p:cNvSpPr/>
            <p:nvPr/>
          </p:nvSpPr>
          <p:spPr>
            <a:xfrm>
              <a:off x="87884" y="692696"/>
              <a:ext cx="6949535" cy="3312368"/>
            </a:xfrm>
            <a:prstGeom prst="roundRect">
              <a:avLst>
                <a:gd name="adj" fmla="val 4295"/>
              </a:avLst>
            </a:prstGeom>
            <a:solidFill>
              <a:schemeClr val="bg1"/>
            </a:solidFill>
            <a:ln>
              <a:solidFill>
                <a:srgbClr val="27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7">
              <a:extLst>
                <a:ext uri="{FF2B5EF4-FFF2-40B4-BE49-F238E27FC236}">
                  <a16:creationId xmlns="" xmlns:a16="http://schemas.microsoft.com/office/drawing/2014/main" id="{BCD3033A-4192-479D-9840-AE6D4FFFBD54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00"/>
            <a:stretch/>
          </p:blipFill>
          <p:spPr>
            <a:xfrm>
              <a:off x="191343" y="785417"/>
              <a:ext cx="6724273" cy="3147639"/>
            </a:xfrm>
            <a:prstGeom prst="rect">
              <a:avLst/>
            </a:prstGeom>
          </p:spPr>
        </p:pic>
      </p:grpSp>
      <p:sp>
        <p:nvSpPr>
          <p:cNvPr id="13" name="모서리가 둥근 직사각형 12"/>
          <p:cNvSpPr/>
          <p:nvPr/>
        </p:nvSpPr>
        <p:spPr bwMode="auto">
          <a:xfrm>
            <a:off x="712469" y="1249177"/>
            <a:ext cx="2926663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Usability 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712468" y="2096863"/>
            <a:ext cx="451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&gt;&gt;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접근성 </a:t>
            </a:r>
            <a:endParaRPr lang="en-US" altLang="ko-KR" spc="-1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   (coding / database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를</a:t>
            </a:r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모르는 사용자도 가능</a:t>
            </a:r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</a:p>
          <a:p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&gt;&gt;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공유 </a:t>
            </a:r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spread sheet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편집 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18" idx="2"/>
            <a:endCxn id="38" idx="3"/>
          </p:cNvCxnSpPr>
          <p:nvPr/>
        </p:nvCxnSpPr>
        <p:spPr>
          <a:xfrm rot="5400000">
            <a:off x="8533627" y="4298458"/>
            <a:ext cx="1181315" cy="784193"/>
          </a:xfrm>
          <a:prstGeom prst="bentConnector2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37" y="3909612"/>
            <a:ext cx="47815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"/>
            <a:ext cx="12213620" cy="58314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840431" y="716793"/>
            <a:ext cx="2926663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Interactive Dashboard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84033" y="1548858"/>
            <a:ext cx="3384376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810249" y="1332833"/>
            <a:ext cx="1336905" cy="4320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16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Filter Control</a:t>
            </a:r>
            <a:endParaRPr lang="en-US" altLang="ko-KR" sz="16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692045" y="1836890"/>
            <a:ext cx="3168352" cy="1872208"/>
            <a:chOff x="120337" y="980728"/>
            <a:chExt cx="8087657" cy="5393972"/>
          </a:xfrm>
        </p:grpSpPr>
        <p:grpSp>
          <p:nvGrpSpPr>
            <p:cNvPr id="15" name="그룹 14"/>
            <p:cNvGrpSpPr/>
            <p:nvPr/>
          </p:nvGrpSpPr>
          <p:grpSpPr>
            <a:xfrm>
              <a:off x="120337" y="980728"/>
              <a:ext cx="8087657" cy="5393972"/>
              <a:chOff x="240591" y="699324"/>
              <a:chExt cx="11689200" cy="5544000"/>
            </a:xfrm>
          </p:grpSpPr>
          <p:pic>
            <p:nvPicPr>
              <p:cNvPr id="18" name="그림 17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91" y="699324"/>
                <a:ext cx="11689200" cy="5544000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7896200" y="836712"/>
                <a:ext cx="2592288" cy="432048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7320136" y="1114398"/>
              <a:ext cx="887858" cy="370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214049" y="4217943"/>
            <a:ext cx="3384376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528048" y="4001918"/>
            <a:ext cx="1249122" cy="4320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16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Feedback</a:t>
            </a:r>
            <a:endParaRPr lang="en-US" altLang="ko-KR" sz="16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397" y="2201719"/>
            <a:ext cx="22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06289" y="476636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게시판 </a:t>
            </a:r>
            <a:r>
              <a:rPr lang="en-US" altLang="ko-KR" sz="1400" b="1" dirty="0" smtClean="0"/>
              <a:t>&amp; </a:t>
            </a:r>
            <a:r>
              <a:rPr lang="ko-KR" altLang="en-US" sz="1400" b="1" smtClean="0"/>
              <a:t>메일링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Prototype </a:t>
            </a:r>
            <a:r>
              <a:rPr lang="ko-KR" altLang="en-US" sz="1400" b="1" smtClean="0"/>
              <a:t>이후 추가 예정</a:t>
            </a:r>
            <a:endParaRPr lang="ko-KR" altLang="en-US" sz="1400" b="1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4" y="116179"/>
            <a:ext cx="35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  <a:cs typeface="Times New Roman" panose="02020603050405020304" pitchFamily="18" charset="0"/>
              </a:rPr>
              <a:t>Application </a:t>
            </a:r>
            <a:r>
              <a:rPr lang="en-US" altLang="ko-KR" sz="1600" b="1" spc="-15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  <a:cs typeface="Times New Roman" panose="02020603050405020304" pitchFamily="18" charset="0"/>
              </a:rPr>
              <a:t>-2</a:t>
            </a:r>
            <a:endParaRPr lang="en-US" altLang="ko-KR" sz="1600" b="1" spc="-15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40265" y="1332833"/>
            <a:ext cx="4158160" cy="2448273"/>
            <a:chOff x="6440265" y="1332833"/>
            <a:chExt cx="4158160" cy="2448273"/>
          </a:xfrm>
        </p:grpSpPr>
        <p:grpSp>
          <p:nvGrpSpPr>
            <p:cNvPr id="6" name="그룹 5"/>
            <p:cNvGrpSpPr/>
            <p:nvPr/>
          </p:nvGrpSpPr>
          <p:grpSpPr>
            <a:xfrm>
              <a:off x="6440265" y="1332833"/>
              <a:ext cx="4158160" cy="2448273"/>
              <a:chOff x="6440265" y="1332833"/>
              <a:chExt cx="4158160" cy="244827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214049" y="1548858"/>
                <a:ext cx="3384376" cy="223224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 bwMode="auto">
              <a:xfrm>
                <a:off x="6440265" y="1332833"/>
                <a:ext cx="1336905" cy="43204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indent="-361950" algn="ctr" defTabSz="997702">
                  <a:defRPr/>
                </a:pPr>
                <a:r>
                  <a:rPr lang="en-US" altLang="ko-KR" sz="1600" b="1" spc="-60" dirty="0" smtClean="0">
                    <a:latin typeface="Times New Roman" panose="02020603050405020304" pitchFamily="18" charset="0"/>
                    <a:ea typeface="Frutiger45-Light" panose="020B0600000101010101" charset="-127"/>
                    <a:cs typeface="Times New Roman" panose="02020603050405020304" pitchFamily="18" charset="0"/>
                  </a:rPr>
                  <a:t>Data Download</a:t>
                </a:r>
                <a:endParaRPr lang="en-US" altLang="ko-KR" sz="1600" b="1" spc="-60" dirty="0">
                  <a:latin typeface="Times New Roman" panose="02020603050405020304" pitchFamily="18" charset="0"/>
                  <a:ea typeface="Frutiger45-Light" panose="020B0600000101010101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2860" y="1836890"/>
                <a:ext cx="3168352" cy="1870865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8424447" y="2556970"/>
                <a:ext cx="432048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7802275" y="2708018"/>
              <a:ext cx="335054" cy="1191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0249" y="4001918"/>
            <a:ext cx="4158160" cy="2448273"/>
            <a:chOff x="810249" y="4001918"/>
            <a:chExt cx="4158160" cy="2448273"/>
          </a:xfrm>
        </p:grpSpPr>
        <p:sp>
          <p:nvSpPr>
            <p:cNvPr id="32" name="직사각형 31"/>
            <p:cNvSpPr/>
            <p:nvPr/>
          </p:nvSpPr>
          <p:spPr>
            <a:xfrm>
              <a:off x="1584033" y="4217943"/>
              <a:ext cx="3384376" cy="22322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810249" y="4001918"/>
              <a:ext cx="1336905" cy="4320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indent="-361950" algn="ctr" defTabSz="997702">
                <a:defRPr/>
              </a:pPr>
              <a:r>
                <a:rPr lang="en-US" altLang="ko-KR" sz="1600" b="1" spc="-60" dirty="0" smtClean="0">
                  <a:latin typeface="Times New Roman" panose="02020603050405020304" pitchFamily="18" charset="0"/>
                  <a:ea typeface="Frutiger45-Light" panose="020B0600000101010101" charset="-127"/>
                  <a:cs typeface="Times New Roman" panose="02020603050405020304" pitchFamily="18" charset="0"/>
                </a:rPr>
                <a:t>Focusing</a:t>
              </a:r>
              <a:endParaRPr lang="en-US" altLang="ko-KR" sz="1600" b="1" spc="-60" dirty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7312" y="4556903"/>
              <a:ext cx="3163085" cy="1770352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1862523" y="6018141"/>
              <a:ext cx="2997874" cy="309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1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39416" y="5297724"/>
            <a:ext cx="4824536" cy="1011597"/>
            <a:chOff x="4943872" y="985728"/>
            <a:chExt cx="6726273" cy="152725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943872" y="985728"/>
              <a:ext cx="6726273" cy="1527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7"/>
            <p:cNvPicPr>
              <a:picLocks noChangeAspect="1"/>
            </p:cNvPicPr>
            <p:nvPr/>
          </p:nvPicPr>
          <p:blipFill rotWithShape="1">
            <a:blip r:embed="rId3"/>
            <a:srcRect b="74189"/>
            <a:stretch/>
          </p:blipFill>
          <p:spPr>
            <a:xfrm>
              <a:off x="5294313" y="1086768"/>
              <a:ext cx="6025390" cy="1325179"/>
            </a:xfrm>
            <a:prstGeom prst="rect">
              <a:avLst/>
            </a:prstGeom>
          </p:spPr>
        </p:pic>
      </p:grpSp>
      <p:sp>
        <p:nvSpPr>
          <p:cNvPr id="5" name="Rectangle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"/>
            <a:ext cx="12213620" cy="58314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456040" y="5301208"/>
            <a:ext cx="5001482" cy="1008113"/>
            <a:chOff x="4947273" y="2634033"/>
            <a:chExt cx="6726273" cy="137103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947273" y="2634033"/>
              <a:ext cx="6726273" cy="13710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7516DC0-1045-4462-ADC7-B59DA71B3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313" y="2729791"/>
              <a:ext cx="6025390" cy="1148925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 bwMode="auto">
          <a:xfrm>
            <a:off x="781346" y="980728"/>
            <a:ext cx="2926663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20" name="TextBox 21"/>
          <p:cNvSpPr txBox="1"/>
          <p:nvPr/>
        </p:nvSpPr>
        <p:spPr>
          <a:xfrm>
            <a:off x="781346" y="1828414"/>
            <a:ext cx="351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&gt;&gt; User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별 </a:t>
            </a:r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ID – Password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endParaRPr lang="en-US" altLang="ko-KR" spc="-1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&gt;&gt; Database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</a:t>
            </a:r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User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속성 등록</a:t>
            </a:r>
            <a:endParaRPr lang="en-US" altLang="ko-KR" spc="-1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&gt;&gt;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속성 별 </a:t>
            </a:r>
            <a:r>
              <a:rPr lang="en-US" altLang="ko-KR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Page </a:t>
            </a:r>
            <a:r>
              <a:rPr lang="ko-KR" altLang="en-US" spc="-15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열람 권한 설정  </a:t>
            </a:r>
            <a:endParaRPr lang="en-US" altLang="ko-KR" spc="-1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4" y="116179"/>
            <a:ext cx="3559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  <a:cs typeface="Times New Roman" panose="02020603050405020304" pitchFamily="18" charset="0"/>
              </a:rPr>
              <a:t>Application </a:t>
            </a:r>
            <a:r>
              <a:rPr lang="en-US" altLang="ko-KR" sz="1600" b="1" spc="-15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  <a:cs typeface="Times New Roman" panose="02020603050405020304" pitchFamily="18" charset="0"/>
              </a:rPr>
              <a:t>-3</a:t>
            </a:r>
            <a:endParaRPr lang="en-US" altLang="ko-KR" sz="1600" b="1" spc="-15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63951" y="1268760"/>
            <a:ext cx="5829369" cy="3434822"/>
            <a:chOff x="5447149" y="1012764"/>
            <a:chExt cx="6046172" cy="369081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447149" y="1012764"/>
              <a:ext cx="6046172" cy="36908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3952" y="1298886"/>
              <a:ext cx="5612566" cy="3118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37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C0DEFF7-3DFB-4BF7-AB0A-1AF5AA5F2AAC}"/>
              </a:ext>
            </a:extLst>
          </p:cNvPr>
          <p:cNvSpPr txBox="1"/>
          <p:nvPr/>
        </p:nvSpPr>
        <p:spPr>
          <a:xfrm>
            <a:off x="3001884" y="3005599"/>
            <a:ext cx="61882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rPr>
              <a:t>감사합니다</a:t>
            </a:r>
            <a:endParaRPr lang="en-US" altLang="ko-KR" sz="3600" b="1" spc="-150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</a:endParaRPr>
          </a:p>
          <a:p>
            <a:pPr algn="ctr"/>
            <a:endParaRPr lang="en-US" altLang="ko-KR" sz="3600" b="1" spc="-15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3600" b="1" spc="-15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 algn="ctr"/>
            <a:endParaRPr lang="en-US" altLang="ko-KR" sz="3000" spc="-15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4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824B464-5C3F-4B35-95E2-8B28B82CDEFA}"/>
              </a:ext>
            </a:extLst>
          </p:cNvPr>
          <p:cNvGrpSpPr/>
          <p:nvPr/>
        </p:nvGrpSpPr>
        <p:grpSpPr>
          <a:xfrm>
            <a:off x="2423592" y="2060848"/>
            <a:ext cx="7560840" cy="2400657"/>
            <a:chOff x="2571589" y="2644170"/>
            <a:chExt cx="7560840" cy="2400657"/>
          </a:xfrm>
        </p:grpSpPr>
        <p:sp>
          <p:nvSpPr>
            <p:cNvPr id="4" name="TextBox 3"/>
            <p:cNvSpPr txBox="1"/>
            <p:nvPr/>
          </p:nvSpPr>
          <p:spPr>
            <a:xfrm>
              <a:off x="2571589" y="2786664"/>
              <a:ext cx="18402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목차</a:t>
              </a:r>
              <a:r>
                <a:rPr lang="ko-KR" altLang="en-US" sz="4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endPara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91869" y="2644170"/>
              <a:ext cx="0" cy="2400657"/>
            </a:xfrm>
            <a:prstGeom prst="line">
              <a:avLst/>
            </a:prstGeom>
            <a:ln>
              <a:solidFill>
                <a:srgbClr val="27212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99871" y="2644170"/>
              <a:ext cx="473255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제조업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AI </a:t>
              </a:r>
              <a:r>
                <a:rPr lang="ko-KR" altLang="en-US" sz="2000" b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적용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	</a:t>
              </a:r>
              <a:r>
                <a:rPr lang="ko-KR" altLang="en-US" sz="2000" b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프로젝트 요구사항 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	</a:t>
              </a:r>
              <a:r>
                <a:rPr lang="ko-KR" altLang="en-US" sz="2000" b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프로젝트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Tool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	</a:t>
              </a:r>
              <a:r>
                <a:rPr lang="ko-KR" altLang="en-US" sz="2000" b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구조 및 내용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Application </a:t>
              </a:r>
              <a:endPara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6697496"/>
            <a:ext cx="1219199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12192000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98896DC-F4F3-4504-BC95-F20ADF798A00}"/>
              </a:ext>
            </a:extLst>
          </p:cNvPr>
          <p:cNvGrpSpPr/>
          <p:nvPr/>
        </p:nvGrpSpPr>
        <p:grpSpPr>
          <a:xfrm>
            <a:off x="3148128" y="2708920"/>
            <a:ext cx="5895744" cy="1872768"/>
            <a:chOff x="5240816" y="2708920"/>
            <a:chExt cx="5895744" cy="1872768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7E01737-9E4A-486B-BA0C-1B85219EE205}"/>
                </a:ext>
              </a:extLst>
            </p:cNvPr>
            <p:cNvSpPr txBox="1"/>
            <p:nvPr/>
          </p:nvSpPr>
          <p:spPr>
            <a:xfrm>
              <a:off x="5240816" y="2708920"/>
              <a:ext cx="58957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spc="-15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제조업 </a:t>
              </a:r>
              <a:r>
                <a:rPr lang="en-US" altLang="ko-KR" sz="3000" spc="-15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&amp; AI</a:t>
              </a:r>
              <a:endParaRPr lang="en-US" altLang="ko-KR" sz="3000" spc="-15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77902D1-FDBE-45D9-B9F9-4CE246FCE97D}"/>
                </a:ext>
              </a:extLst>
            </p:cNvPr>
            <p:cNvSpPr txBox="1"/>
            <p:nvPr/>
          </p:nvSpPr>
          <p:spPr>
            <a:xfrm>
              <a:off x="6788988" y="3429000"/>
              <a:ext cx="2799400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프로젝트 요구사항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프로젝트 </a:t>
              </a:r>
              <a:r>
                <a:rPr lang="en-US" altLang="ko-KR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Tool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구조 </a:t>
              </a:r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및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2233"/>
            <a:ext cx="12213620" cy="59537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5" y="116179"/>
            <a:ext cx="2047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제조업 </a:t>
            </a:r>
            <a:r>
              <a:rPr lang="en-US" altLang="ko-KR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 </a:t>
            </a:r>
            <a:r>
              <a:rPr lang="ko-KR" altLang="en-US" sz="160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적용 </a:t>
            </a:r>
            <a:r>
              <a:rPr lang="en-US" altLang="ko-KR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- 1</a:t>
            </a:r>
            <a:r>
              <a:rPr lang="en-US" altLang="ko-KR" sz="1600" spc="-15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600" spc="-15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913268" y="911268"/>
            <a:ext cx="2926663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BGM </a:t>
            </a:r>
            <a:r>
              <a:rPr lang="en-US" altLang="ko-KR" sz="1400" b="1" spc="-60" dirty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(Blood Glucose Monitoring)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917435" y="1772816"/>
            <a:ext cx="10544512" cy="3834608"/>
            <a:chOff x="925967" y="1541761"/>
            <a:chExt cx="10544512" cy="3834608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00000000-0008-0000-0000-000049000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9506489" y="1548375"/>
              <a:ext cx="1134042" cy="1941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모서리가 둥근 직사각형 18"/>
            <p:cNvSpPr/>
            <p:nvPr/>
          </p:nvSpPr>
          <p:spPr bwMode="auto">
            <a:xfrm>
              <a:off x="931599" y="2182998"/>
              <a:ext cx="860407" cy="385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99770" tIns="49885" rIns="99770" bIns="49885" rtlCol="0" anchor="ctr"/>
            <a:lstStyle/>
            <a:p>
              <a:pPr indent="-361950" algn="ctr" defTabSz="997702">
                <a:defRPr/>
              </a:pPr>
              <a:r>
                <a:rPr lang="en-US" altLang="ko-KR" sz="16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Times New Roman" panose="02020603050405020304" pitchFamily="18" charset="0"/>
                  <a:ea typeface="-윤고딕320" pitchFamily="18" charset="-127"/>
                  <a:cs typeface="Times New Roman" panose="02020603050405020304" pitchFamily="18" charset="0"/>
                </a:rPr>
                <a:t>Meter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9013" y="1720912"/>
              <a:ext cx="2142213" cy="14207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945314" y="2338229"/>
              <a:ext cx="856045" cy="2214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4927179" y="2338229"/>
              <a:ext cx="856045" cy="2214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012355" y="3817317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 bwMode="auto">
            <a:xfrm>
              <a:off x="925967" y="4086488"/>
              <a:ext cx="1113680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99770" tIns="49885" rIns="99770" bIns="49885" rtlCol="0" anchor="ctr"/>
            <a:lstStyle/>
            <a:p>
              <a:pPr indent="-361950" algn="ctr" defTabSz="997702">
                <a:defRPr/>
              </a:pPr>
              <a:r>
                <a:rPr lang="en-US" altLang="ko-KR" sz="16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Times New Roman" panose="02020603050405020304" pitchFamily="18" charset="0"/>
                  <a:ea typeface="-윤고딕320" pitchFamily="18" charset="-127"/>
                  <a:cs typeface="Times New Roman" panose="02020603050405020304" pitchFamily="18" charset="0"/>
                </a:rPr>
                <a:t>Test Strip</a:t>
              </a:r>
              <a:endParaRPr lang="ko-KR" altLang="en-US" sz="1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-윤고딕320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7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406177" y="3817317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819635" y="3817317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173062" y="3820533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526489" y="3820533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줄무늬가 있는 오른쪽 화살표 7"/>
            <p:cNvSpPr/>
            <p:nvPr/>
          </p:nvSpPr>
          <p:spPr>
            <a:xfrm>
              <a:off x="5175635" y="3858633"/>
              <a:ext cx="4173424" cy="888665"/>
            </a:xfrm>
            <a:prstGeom prst="strip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9795640" y="3860395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0189462" y="3860395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등호 9"/>
            <p:cNvSpPr/>
            <p:nvPr/>
          </p:nvSpPr>
          <p:spPr>
            <a:xfrm>
              <a:off x="6780434" y="4944321"/>
              <a:ext cx="855082" cy="432048"/>
            </a:xfrm>
            <a:prstGeom prst="mathEqual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꺾인 연결선 21"/>
            <p:cNvCxnSpPr>
              <a:stCxn id="16" idx="2"/>
            </p:cNvCxnSpPr>
            <p:nvPr/>
          </p:nvCxnSpPr>
          <p:spPr>
            <a:xfrm rot="16200000" flipH="1">
              <a:off x="4639722" y="3242923"/>
              <a:ext cx="384055" cy="3450788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44" idx="2"/>
            </p:cNvCxnSpPr>
            <p:nvPr/>
          </p:nvCxnSpPr>
          <p:spPr>
            <a:xfrm rot="5400000">
              <a:off x="9447002" y="3232628"/>
              <a:ext cx="341284" cy="351767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0575626" y="3858633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0929053" y="3861849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그림 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1282480" y="3861849"/>
              <a:ext cx="187999" cy="95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 rot="19653160">
              <a:off x="5672996" y="1541761"/>
              <a:ext cx="160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65000"/>
                    </a:schemeClr>
                  </a:solidFill>
                </a:rPr>
                <a:t>Algorithm </a:t>
              </a:r>
              <a:endParaRPr lang="ko-KR" altLang="en-US" sz="20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줄무늬가 있는 오른쪽 화살표 46"/>
            <p:cNvSpPr/>
            <p:nvPr/>
          </p:nvSpPr>
          <p:spPr>
            <a:xfrm>
              <a:off x="8393410" y="2015014"/>
              <a:ext cx="926554" cy="888665"/>
            </a:xfrm>
            <a:prstGeom prst="strip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42339" y="1720912"/>
              <a:ext cx="1613530" cy="1516600"/>
              <a:chOff x="3042339" y="1720912"/>
              <a:chExt cx="1613530" cy="1516600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339" y="1722828"/>
                <a:ext cx="728855" cy="689219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0956" y="2524200"/>
                <a:ext cx="702729" cy="713312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218" y="2520555"/>
                <a:ext cx="650394" cy="641722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7167" y="1720912"/>
                <a:ext cx="788702" cy="641318"/>
              </a:xfrm>
              <a:prstGeom prst="rect">
                <a:avLst/>
              </a:prstGeom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4972574" y="5605990"/>
            <a:ext cx="456079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지속적인 품질 관리의 필요성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37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2233"/>
            <a:ext cx="12213620" cy="59537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5" y="116179"/>
            <a:ext cx="2047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제조업 </a:t>
            </a:r>
            <a:r>
              <a:rPr lang="en-US" altLang="ko-KR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 </a:t>
            </a:r>
            <a:r>
              <a:rPr lang="ko-KR" altLang="en-US" sz="160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적용 </a:t>
            </a:r>
            <a:r>
              <a:rPr lang="en-US" altLang="ko-KR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- 2</a:t>
            </a:r>
            <a:r>
              <a:rPr lang="en-US" altLang="ko-KR" sz="1600" spc="-15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600" spc="-15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톱니 모양의 오른쪽 화살표 2"/>
          <p:cNvSpPr/>
          <p:nvPr/>
        </p:nvSpPr>
        <p:spPr>
          <a:xfrm>
            <a:off x="3608349" y="1996290"/>
            <a:ext cx="1008112" cy="491824"/>
          </a:xfrm>
          <a:prstGeom prst="notched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톱니 모양의 오른쪽 화살표 44"/>
          <p:cNvSpPr/>
          <p:nvPr/>
        </p:nvSpPr>
        <p:spPr>
          <a:xfrm>
            <a:off x="7551300" y="1991224"/>
            <a:ext cx="1008112" cy="491824"/>
          </a:xfrm>
          <a:prstGeom prst="notched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27598" y="1894977"/>
            <a:ext cx="1815925" cy="6483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75036" y="1894977"/>
            <a:ext cx="1815925" cy="6483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CTQ</a:t>
            </a:r>
          </a:p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(Critical To Quality)</a:t>
            </a:r>
            <a:endParaRPr lang="ko-KR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122474" y="1894977"/>
            <a:ext cx="1815925" cy="6483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839416" y="1117276"/>
            <a:ext cx="2926663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Manufacturing &amp; AI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839416" y="3205834"/>
            <a:ext cx="2926663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Monitoring 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58" name="톱니 모양의 오른쪽 화살표 57"/>
          <p:cNvSpPr/>
          <p:nvPr/>
        </p:nvSpPr>
        <p:spPr>
          <a:xfrm>
            <a:off x="3634092" y="4208428"/>
            <a:ext cx="1008112" cy="491824"/>
          </a:xfrm>
          <a:prstGeom prst="notched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톱니 모양의 오른쪽 화살표 58"/>
          <p:cNvSpPr/>
          <p:nvPr/>
        </p:nvSpPr>
        <p:spPr>
          <a:xfrm>
            <a:off x="7577043" y="4203362"/>
            <a:ext cx="1008112" cy="491824"/>
          </a:xfrm>
          <a:prstGeom prst="notched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53341" y="4107115"/>
            <a:ext cx="1815925" cy="6483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00779" y="4107115"/>
            <a:ext cx="1815925" cy="6483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148217" y="4107115"/>
            <a:ext cx="1815925" cy="6483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989" y="1513812"/>
            <a:ext cx="384072" cy="32692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87" y="3725323"/>
            <a:ext cx="384072" cy="32692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51487" y="5419189"/>
            <a:ext cx="6714867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공정 데이터를 </a:t>
            </a:r>
            <a:r>
              <a:rPr lang="ko-KR" altLang="en-US" b="1" dirty="0">
                <a:solidFill>
                  <a:schemeClr val="accent1"/>
                </a:solidFill>
              </a:rPr>
              <a:t>활용한 </a:t>
            </a:r>
            <a:r>
              <a:rPr lang="en-US" altLang="ko-KR" b="1" dirty="0">
                <a:solidFill>
                  <a:schemeClr val="accent1"/>
                </a:solidFill>
              </a:rPr>
              <a:t>interactive </a:t>
            </a:r>
            <a:r>
              <a:rPr lang="en-US" altLang="ko-KR" b="1" dirty="0" smtClean="0">
                <a:solidFill>
                  <a:schemeClr val="accent1"/>
                </a:solidFill>
              </a:rPr>
              <a:t>dashboard Prototype </a:t>
            </a:r>
            <a:r>
              <a:rPr lang="ko-KR" altLang="en-US" b="1">
                <a:solidFill>
                  <a:schemeClr val="accent1"/>
                </a:solidFill>
              </a:rPr>
              <a:t>제작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꺾인 연결선 6"/>
          <p:cNvCxnSpPr>
            <a:stCxn id="60" idx="2"/>
            <a:endCxn id="18" idx="1"/>
          </p:cNvCxnSpPr>
          <p:nvPr/>
        </p:nvCxnSpPr>
        <p:spPr>
          <a:xfrm rot="16200000" flipH="1">
            <a:off x="2012497" y="4904235"/>
            <a:ext cx="987796" cy="69018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912958" y="3250158"/>
            <a:ext cx="698477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 확인하는 사람이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Focusing / Filtering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이 가능한 시스템 </a:t>
            </a:r>
            <a:r>
              <a:rPr lang="en-US" altLang="ko-KR" b="1" dirty="0" smtClean="0"/>
              <a:t> </a:t>
            </a:r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2912958" y="4362086"/>
            <a:ext cx="698477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Coding / Database</a:t>
            </a:r>
            <a:r>
              <a:rPr lang="ko-KR" altLang="en-US" b="1"/>
              <a:t>를 모르는 사람도 </a:t>
            </a:r>
            <a:r>
              <a:rPr lang="ko-KR" altLang="en-US" b="1">
                <a:solidFill>
                  <a:schemeClr val="accent1"/>
                </a:solidFill>
              </a:rPr>
              <a:t>쉽게 </a:t>
            </a:r>
            <a:r>
              <a:rPr lang="ko-KR" altLang="en-US" b="1" smtClean="0">
                <a:solidFill>
                  <a:schemeClr val="accent1"/>
                </a:solidFill>
              </a:rPr>
              <a:t>사용할 수 있는 시스템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0296" y="5440697"/>
            <a:ext cx="698477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권한에 따른 </a:t>
            </a:r>
            <a:r>
              <a:rPr lang="ko-KR" altLang="en-US" b="1" dirty="0" smtClean="0"/>
              <a:t>데이터 열람</a:t>
            </a:r>
            <a:r>
              <a:rPr lang="en-US" altLang="ko-KR" b="1" dirty="0" smtClean="0"/>
              <a:t>, </a:t>
            </a:r>
            <a:r>
              <a:rPr lang="ko-KR" altLang="en-US" b="1" smtClean="0"/>
              <a:t>다운로드를 할 수 있는 시스템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927648" y="2204864"/>
            <a:ext cx="698477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지속적인 모니터링</a:t>
            </a:r>
            <a:r>
              <a:rPr lang="ko-KR" altLang="en-US" b="1" dirty="0" smtClean="0"/>
              <a:t>이 가능한 시스템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2233"/>
            <a:ext cx="12213620" cy="59537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4" y="116179"/>
            <a:ext cx="247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요구사항 </a:t>
            </a:r>
            <a:endParaRPr lang="en-US" altLang="ko-KR" sz="1600" spc="-15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343472" y="980366"/>
            <a:ext cx="2422607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Requirement 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131168" y="1988840"/>
            <a:ext cx="1634911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Dashboard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132042" y="3067451"/>
            <a:ext cx="1634911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Interactive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130956" y="4146062"/>
            <a:ext cx="1634911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Usability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130956" y="5224673"/>
            <a:ext cx="1634911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Security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299752" y="1340768"/>
            <a:ext cx="3008016" cy="4156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2233"/>
            <a:ext cx="12213620" cy="59537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5" y="116179"/>
            <a:ext cx="2047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-윤고딕310" panose="02030504000101010101" pitchFamily="18" charset="-127"/>
                <a:cs typeface="Times New Roman" panose="02020603050405020304" pitchFamily="18" charset="0"/>
              </a:rPr>
              <a:t>Tool - Visualization</a:t>
            </a:r>
            <a:endParaRPr lang="en-US" altLang="ko-KR" sz="1600" spc="-15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-윤고딕330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2567608" y="2708920"/>
            <a:ext cx="2448272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Google Data Studio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28" y="1700808"/>
            <a:ext cx="2088232" cy="498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34" y="1700808"/>
            <a:ext cx="2088232" cy="498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860" y="1700808"/>
            <a:ext cx="2088232" cy="49891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 bwMode="auto">
          <a:xfrm>
            <a:off x="5791714" y="2708920"/>
            <a:ext cx="2448272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Power BI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9195840" y="2708920"/>
            <a:ext cx="2448272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Tableau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352" y="3645024"/>
            <a:ext cx="20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Data Connection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9375" y="4653136"/>
            <a:ext cx="113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Strength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708" y="3635449"/>
            <a:ext cx="384072" cy="32692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814" y="3645024"/>
            <a:ext cx="384072" cy="32692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940" y="3625875"/>
            <a:ext cx="384072" cy="3269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68054" y="4454072"/>
            <a:ext cx="1447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Simple UI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Free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14694" y="4669516"/>
            <a:ext cx="118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MS Office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28448" y="466951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3613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6568653" y="965639"/>
            <a:ext cx="5101492" cy="26287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0628" y="3997277"/>
            <a:ext cx="5112568" cy="26287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2233"/>
            <a:ext cx="12213620" cy="59537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4" y="116179"/>
            <a:ext cx="265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-윤고딕310" panose="02030504000101010101" pitchFamily="18" charset="-127"/>
                <a:cs typeface="Times New Roman" panose="02020603050405020304" pitchFamily="18" charset="0"/>
              </a:rPr>
              <a:t>Tool – Web Framework </a:t>
            </a:r>
            <a:endParaRPr lang="en-US" altLang="ko-KR" sz="1600" spc="-15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-윤고딕330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83276" y="3997277"/>
            <a:ext cx="5101492" cy="26287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10" y="4259413"/>
            <a:ext cx="4130624" cy="210445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55" y="4303416"/>
            <a:ext cx="3778313" cy="201644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087" y="1265602"/>
            <a:ext cx="4130624" cy="20288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22308" y="1772816"/>
            <a:ext cx="5040888" cy="1305960"/>
            <a:chOff x="911424" y="1278886"/>
            <a:chExt cx="5040888" cy="130596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4918" y="1278886"/>
              <a:ext cx="1737394" cy="130596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424" y="1278886"/>
              <a:ext cx="2818060" cy="933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3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97BDA8-232E-445A-9EC1-1593D09F225D}"/>
              </a:ext>
            </a:extLst>
          </p:cNvPr>
          <p:cNvSpPr/>
          <p:nvPr/>
        </p:nvSpPr>
        <p:spPr>
          <a:xfrm>
            <a:off x="-21619" y="-12233"/>
            <a:ext cx="12213620" cy="59537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019D81E-C7B4-4A2C-A5FF-847685179419}"/>
              </a:ext>
            </a:extLst>
          </p:cNvPr>
          <p:cNvSpPr txBox="1"/>
          <p:nvPr/>
        </p:nvSpPr>
        <p:spPr>
          <a:xfrm>
            <a:off x="87884" y="116179"/>
            <a:ext cx="300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latin typeface="+mn-ea"/>
              </a:rPr>
              <a:t>모니터링 시스템 내용 및 구조 </a:t>
            </a:r>
            <a:endParaRPr lang="en-US" altLang="ko-KR" sz="1600" spc="-15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839416" y="980366"/>
            <a:ext cx="2926663" cy="395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Contents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461935" y="2826317"/>
            <a:ext cx="1634911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Incoming </a:t>
            </a:r>
          </a:p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Inspection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087888" y="2826317"/>
            <a:ext cx="1634911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Performance</a:t>
            </a:r>
          </a:p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Test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8745748" y="2826317"/>
            <a:ext cx="1634911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Business </a:t>
            </a:r>
          </a:p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Index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686070" y="4338485"/>
            <a:ext cx="163491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Raw Material 1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686069" y="4842541"/>
            <a:ext cx="163491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Raw Material 2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697901" y="5346597"/>
            <a:ext cx="163491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Raw Material 3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cxnSp>
        <p:nvCxnSpPr>
          <p:cNvPr id="8" name="꺾인 연결선 7"/>
          <p:cNvCxnSpPr>
            <a:stCxn id="12" idx="2"/>
            <a:endCxn id="16" idx="1"/>
          </p:cNvCxnSpPr>
          <p:nvPr/>
        </p:nvCxnSpPr>
        <p:spPr>
          <a:xfrm rot="16200000" flipH="1">
            <a:off x="2032680" y="3865115"/>
            <a:ext cx="900100" cy="40667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2" idx="2"/>
            <a:endCxn id="17" idx="1"/>
          </p:cNvCxnSpPr>
          <p:nvPr/>
        </p:nvCxnSpPr>
        <p:spPr>
          <a:xfrm rot="16200000" flipH="1">
            <a:off x="1780652" y="4117144"/>
            <a:ext cx="1404156" cy="40667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8" idx="1"/>
          </p:cNvCxnSpPr>
          <p:nvPr/>
        </p:nvCxnSpPr>
        <p:spPr>
          <a:xfrm rot="16200000" flipH="1">
            <a:off x="1534540" y="4363256"/>
            <a:ext cx="1908212" cy="41851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 bwMode="auto">
          <a:xfrm>
            <a:off x="6358478" y="4338485"/>
            <a:ext cx="163491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Accuracy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6358478" y="4845588"/>
            <a:ext cx="163491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Precision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cxnSp>
        <p:nvCxnSpPr>
          <p:cNvPr id="38" name="꺾인 연결선 37"/>
          <p:cNvCxnSpPr>
            <a:stCxn id="13" idx="2"/>
            <a:endCxn id="35" idx="1"/>
          </p:cNvCxnSpPr>
          <p:nvPr/>
        </p:nvCxnSpPr>
        <p:spPr>
          <a:xfrm rot="16200000" flipH="1">
            <a:off x="5681861" y="3841888"/>
            <a:ext cx="900100" cy="45313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3" idx="2"/>
            <a:endCxn id="36" idx="1"/>
          </p:cNvCxnSpPr>
          <p:nvPr/>
        </p:nvCxnSpPr>
        <p:spPr>
          <a:xfrm rot="16200000" flipH="1">
            <a:off x="5428310" y="4095439"/>
            <a:ext cx="1407203" cy="45313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 bwMode="auto">
          <a:xfrm>
            <a:off x="10030887" y="4335438"/>
            <a:ext cx="163491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Yield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0030887" y="4842541"/>
            <a:ext cx="163491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Cost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cxnSp>
        <p:nvCxnSpPr>
          <p:cNvPr id="48" name="꺾인 연결선 47"/>
          <p:cNvCxnSpPr>
            <a:stCxn id="15" idx="2"/>
            <a:endCxn id="47" idx="1"/>
          </p:cNvCxnSpPr>
          <p:nvPr/>
        </p:nvCxnSpPr>
        <p:spPr>
          <a:xfrm rot="16200000" flipH="1">
            <a:off x="9094967" y="4086641"/>
            <a:ext cx="1404156" cy="46768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5" idx="2"/>
            <a:endCxn id="46" idx="1"/>
          </p:cNvCxnSpPr>
          <p:nvPr/>
        </p:nvCxnSpPr>
        <p:spPr>
          <a:xfrm rot="16200000" flipH="1">
            <a:off x="9348519" y="3833089"/>
            <a:ext cx="897053" cy="46768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 bwMode="auto">
          <a:xfrm>
            <a:off x="5087888" y="1602181"/>
            <a:ext cx="1634911" cy="3412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indent="-361950" algn="ctr" defTabSz="997702">
              <a:defRPr/>
            </a:pPr>
            <a:r>
              <a:rPr lang="en-US" altLang="ko-KR" sz="2000" b="1" spc="-60" dirty="0" smtClean="0">
                <a:latin typeface="Times New Roman" panose="02020603050405020304" pitchFamily="18" charset="0"/>
                <a:ea typeface="Frutiger45-Light" panose="020B0600000101010101" charset="-127"/>
                <a:cs typeface="Times New Roman" panose="02020603050405020304" pitchFamily="18" charset="0"/>
              </a:rPr>
              <a:t>Login - In </a:t>
            </a:r>
            <a:endParaRPr lang="en-US" altLang="ko-KR" sz="2000" b="1" spc="-60" dirty="0">
              <a:latin typeface="Times New Roman" panose="02020603050405020304" pitchFamily="18" charset="0"/>
              <a:ea typeface="Frutiger45-Light" panose="020B0600000101010101" charset="-127"/>
              <a:cs typeface="Times New Roman" panose="02020603050405020304" pitchFamily="18" charset="0"/>
            </a:endParaRPr>
          </a:p>
        </p:txBody>
      </p:sp>
      <p:cxnSp>
        <p:nvCxnSpPr>
          <p:cNvPr id="53" name="꺾인 연결선 52"/>
          <p:cNvCxnSpPr>
            <a:stCxn id="58" idx="2"/>
            <a:endCxn id="12" idx="0"/>
          </p:cNvCxnSpPr>
          <p:nvPr/>
        </p:nvCxnSpPr>
        <p:spPr>
          <a:xfrm rot="5400000">
            <a:off x="3650934" y="571907"/>
            <a:ext cx="882868" cy="3625953"/>
          </a:xfrm>
          <a:prstGeom prst="bentConnector3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8" idx="2"/>
            <a:endCxn id="15" idx="0"/>
          </p:cNvCxnSpPr>
          <p:nvPr/>
        </p:nvCxnSpPr>
        <p:spPr>
          <a:xfrm rot="16200000" flipH="1">
            <a:off x="7292840" y="555953"/>
            <a:ext cx="882868" cy="3657860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8" idx="2"/>
            <a:endCxn id="13" idx="0"/>
          </p:cNvCxnSpPr>
          <p:nvPr/>
        </p:nvCxnSpPr>
        <p:spPr>
          <a:xfrm>
            <a:off x="5905344" y="1943449"/>
            <a:ext cx="0" cy="88286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5400000">
            <a:off x="3073652" y="6049692"/>
            <a:ext cx="85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.  .  .</a:t>
            </a:r>
            <a:endParaRPr lang="ko-KR" altLang="en-US" sz="2400" b="1"/>
          </a:p>
        </p:txBody>
      </p:sp>
      <p:sp>
        <p:nvSpPr>
          <p:cNvPr id="72" name="TextBox 71"/>
          <p:cNvSpPr txBox="1"/>
          <p:nvPr/>
        </p:nvSpPr>
        <p:spPr>
          <a:xfrm rot="5400000">
            <a:off x="6833065" y="5549989"/>
            <a:ext cx="85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.  .  .</a:t>
            </a:r>
            <a:endParaRPr lang="ko-KR" altLang="en-US" sz="2400" b="1"/>
          </a:p>
        </p:txBody>
      </p:sp>
      <p:sp>
        <p:nvSpPr>
          <p:cNvPr id="73" name="TextBox 72"/>
          <p:cNvSpPr txBox="1"/>
          <p:nvPr/>
        </p:nvSpPr>
        <p:spPr>
          <a:xfrm rot="5400000">
            <a:off x="10580461" y="5545636"/>
            <a:ext cx="85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.  .  .</a:t>
            </a:r>
            <a:endParaRPr lang="ko-KR" altLang="en-US" sz="2400" b="1"/>
          </a:p>
        </p:txBody>
      </p:sp>
      <p:sp>
        <p:nvSpPr>
          <p:cNvPr id="74" name="TextBox 73"/>
          <p:cNvSpPr txBox="1"/>
          <p:nvPr/>
        </p:nvSpPr>
        <p:spPr>
          <a:xfrm>
            <a:off x="4858992" y="2011437"/>
            <a:ext cx="1046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Database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370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264</Words>
  <Application>Microsoft Office PowerPoint</Application>
  <PresentationFormat>사용자 지정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-윤고딕330</vt:lpstr>
      <vt:lpstr>-윤고딕310</vt:lpstr>
      <vt:lpstr>Frutiger45-Light</vt:lpstr>
      <vt:lpstr>맑은 고딕</vt:lpstr>
      <vt:lpstr>Times New Roman</vt:lpstr>
      <vt:lpstr>-윤고딕320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154</cp:revision>
  <dcterms:created xsi:type="dcterms:W3CDTF">2013-09-05T09:43:46Z</dcterms:created>
  <dcterms:modified xsi:type="dcterms:W3CDTF">2021-04-11T14:51:01Z</dcterms:modified>
</cp:coreProperties>
</file>