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6"/>
  </p:notesMasterIdLst>
  <p:handoutMasterIdLst>
    <p:handoutMasterId r:id="rId187"/>
  </p:handoutMasterIdLst>
  <p:sldIdLst>
    <p:sldId id="354" r:id="rId2"/>
    <p:sldId id="378" r:id="rId3"/>
    <p:sldId id="386" r:id="rId4"/>
    <p:sldId id="429" r:id="rId5"/>
    <p:sldId id="430" r:id="rId6"/>
    <p:sldId id="595" r:id="rId7"/>
    <p:sldId id="596" r:id="rId8"/>
    <p:sldId id="597" r:id="rId9"/>
    <p:sldId id="601" r:id="rId10"/>
    <p:sldId id="600" r:id="rId11"/>
    <p:sldId id="599" r:id="rId12"/>
    <p:sldId id="598" r:id="rId13"/>
    <p:sldId id="602" r:id="rId14"/>
    <p:sldId id="603" r:id="rId15"/>
    <p:sldId id="604" r:id="rId16"/>
    <p:sldId id="605" r:id="rId17"/>
    <p:sldId id="606" r:id="rId18"/>
    <p:sldId id="607" r:id="rId19"/>
    <p:sldId id="608" r:id="rId20"/>
    <p:sldId id="609" r:id="rId21"/>
    <p:sldId id="610" r:id="rId22"/>
    <p:sldId id="431" r:id="rId23"/>
    <p:sldId id="432" r:id="rId24"/>
    <p:sldId id="433" r:id="rId25"/>
    <p:sldId id="445" r:id="rId26"/>
    <p:sldId id="446" r:id="rId27"/>
    <p:sldId id="447" r:id="rId28"/>
    <p:sldId id="448" r:id="rId29"/>
    <p:sldId id="449" r:id="rId30"/>
    <p:sldId id="451" r:id="rId31"/>
    <p:sldId id="450"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34" r:id="rId58"/>
    <p:sldId id="477" r:id="rId59"/>
    <p:sldId id="478" r:id="rId60"/>
    <p:sldId id="479" r:id="rId61"/>
    <p:sldId id="480" r:id="rId62"/>
    <p:sldId id="435" r:id="rId63"/>
    <p:sldId id="481" r:id="rId64"/>
    <p:sldId id="482" r:id="rId65"/>
    <p:sldId id="483" r:id="rId66"/>
    <p:sldId id="484" r:id="rId67"/>
    <p:sldId id="485" r:id="rId68"/>
    <p:sldId id="486" r:id="rId69"/>
    <p:sldId id="487" r:id="rId70"/>
    <p:sldId id="488" r:id="rId71"/>
    <p:sldId id="489" r:id="rId72"/>
    <p:sldId id="490" r:id="rId73"/>
    <p:sldId id="491" r:id="rId74"/>
    <p:sldId id="492" r:id="rId75"/>
    <p:sldId id="493" r:id="rId76"/>
    <p:sldId id="494" r:id="rId77"/>
    <p:sldId id="495" r:id="rId78"/>
    <p:sldId id="496" r:id="rId79"/>
    <p:sldId id="497" r:id="rId80"/>
    <p:sldId id="498" r:id="rId81"/>
    <p:sldId id="499" r:id="rId82"/>
    <p:sldId id="500" r:id="rId83"/>
    <p:sldId id="501" r:id="rId84"/>
    <p:sldId id="436" r:id="rId85"/>
    <p:sldId id="502" r:id="rId86"/>
    <p:sldId id="503" r:id="rId87"/>
    <p:sldId id="504" r:id="rId88"/>
    <p:sldId id="505" r:id="rId89"/>
    <p:sldId id="506" r:id="rId90"/>
    <p:sldId id="507" r:id="rId91"/>
    <p:sldId id="508" r:id="rId92"/>
    <p:sldId id="509" r:id="rId93"/>
    <p:sldId id="510" r:id="rId94"/>
    <p:sldId id="511" r:id="rId95"/>
    <p:sldId id="437" r:id="rId96"/>
    <p:sldId id="512" r:id="rId97"/>
    <p:sldId id="513" r:id="rId98"/>
    <p:sldId id="514" r:id="rId99"/>
    <p:sldId id="515" r:id="rId100"/>
    <p:sldId id="516" r:id="rId101"/>
    <p:sldId id="517" r:id="rId102"/>
    <p:sldId id="518" r:id="rId103"/>
    <p:sldId id="519" r:id="rId104"/>
    <p:sldId id="520" r:id="rId105"/>
    <p:sldId id="521" r:id="rId106"/>
    <p:sldId id="522" r:id="rId107"/>
    <p:sldId id="523" r:id="rId108"/>
    <p:sldId id="524" r:id="rId109"/>
    <p:sldId id="525" r:id="rId110"/>
    <p:sldId id="526" r:id="rId111"/>
    <p:sldId id="527" r:id="rId112"/>
    <p:sldId id="528" r:id="rId113"/>
    <p:sldId id="529" r:id="rId114"/>
    <p:sldId id="531" r:id="rId115"/>
    <p:sldId id="532" r:id="rId116"/>
    <p:sldId id="533" r:id="rId117"/>
    <p:sldId id="534" r:id="rId118"/>
    <p:sldId id="535" r:id="rId119"/>
    <p:sldId id="536" r:id="rId120"/>
    <p:sldId id="538" r:id="rId121"/>
    <p:sldId id="539" r:id="rId122"/>
    <p:sldId id="540" r:id="rId123"/>
    <p:sldId id="541" r:id="rId124"/>
    <p:sldId id="542" r:id="rId125"/>
    <p:sldId id="530" r:id="rId126"/>
    <p:sldId id="543" r:id="rId127"/>
    <p:sldId id="544" r:id="rId128"/>
    <p:sldId id="545" r:id="rId129"/>
    <p:sldId id="546" r:id="rId130"/>
    <p:sldId id="547" r:id="rId131"/>
    <p:sldId id="548" r:id="rId132"/>
    <p:sldId id="549" r:id="rId133"/>
    <p:sldId id="550" r:id="rId134"/>
    <p:sldId id="551" r:id="rId135"/>
    <p:sldId id="552" r:id="rId136"/>
    <p:sldId id="553" r:id="rId137"/>
    <p:sldId id="554" r:id="rId138"/>
    <p:sldId id="555" r:id="rId139"/>
    <p:sldId id="556" r:id="rId140"/>
    <p:sldId id="557" r:id="rId141"/>
    <p:sldId id="558" r:id="rId142"/>
    <p:sldId id="559" r:id="rId143"/>
    <p:sldId id="560" r:id="rId144"/>
    <p:sldId id="561" r:id="rId145"/>
    <p:sldId id="562" r:id="rId146"/>
    <p:sldId id="563" r:id="rId147"/>
    <p:sldId id="564" r:id="rId148"/>
    <p:sldId id="565" r:id="rId149"/>
    <p:sldId id="566" r:id="rId150"/>
    <p:sldId id="567" r:id="rId151"/>
    <p:sldId id="568" r:id="rId152"/>
    <p:sldId id="569" r:id="rId153"/>
    <p:sldId id="570" r:id="rId154"/>
    <p:sldId id="571" r:id="rId155"/>
    <p:sldId id="572" r:id="rId156"/>
    <p:sldId id="573" r:id="rId157"/>
    <p:sldId id="574" r:id="rId158"/>
    <p:sldId id="575" r:id="rId159"/>
    <p:sldId id="576" r:id="rId160"/>
    <p:sldId id="577" r:id="rId161"/>
    <p:sldId id="578" r:id="rId162"/>
    <p:sldId id="438" r:id="rId163"/>
    <p:sldId id="439" r:id="rId164"/>
    <p:sldId id="579" r:id="rId165"/>
    <p:sldId id="580" r:id="rId166"/>
    <p:sldId id="581" r:id="rId167"/>
    <p:sldId id="440" r:id="rId168"/>
    <p:sldId id="582" r:id="rId169"/>
    <p:sldId id="583" r:id="rId170"/>
    <p:sldId id="584" r:id="rId171"/>
    <p:sldId id="585" r:id="rId172"/>
    <p:sldId id="586" r:id="rId173"/>
    <p:sldId id="441" r:id="rId174"/>
    <p:sldId id="587" r:id="rId175"/>
    <p:sldId id="588" r:id="rId176"/>
    <p:sldId id="442" r:id="rId177"/>
    <p:sldId id="589" r:id="rId178"/>
    <p:sldId id="590" r:id="rId179"/>
    <p:sldId id="591" r:id="rId180"/>
    <p:sldId id="592" r:id="rId181"/>
    <p:sldId id="593" r:id="rId182"/>
    <p:sldId id="594" r:id="rId183"/>
    <p:sldId id="443" r:id="rId184"/>
    <p:sldId id="444" r:id="rId185"/>
  </p:sldIdLst>
  <p:sldSz cx="9906000" cy="6858000" type="A4"/>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029" userDrawn="1">
          <p15:clr>
            <a:srgbClr val="A4A3A4"/>
          </p15:clr>
        </p15:guide>
        <p15:guide id="3" pos="172" userDrawn="1">
          <p15:clr>
            <a:srgbClr val="A4A3A4"/>
          </p15:clr>
        </p15:guide>
        <p15:guide id="4" pos="6068" userDrawn="1">
          <p15:clr>
            <a:srgbClr val="A4A3A4"/>
          </p15:clr>
        </p15:guide>
        <p15:guide id="5" pos="5842" userDrawn="1">
          <p15:clr>
            <a:srgbClr val="A4A3A4"/>
          </p15:clr>
        </p15:guide>
        <p15:guide id="8" pos="2077" userDrawn="1">
          <p15:clr>
            <a:srgbClr val="A4A3A4"/>
          </p15:clr>
        </p15:guide>
        <p15:guide id="9" orient="horz" pos="527" userDrawn="1">
          <p15:clr>
            <a:srgbClr val="A4A3A4"/>
          </p15:clr>
        </p15:guide>
        <p15:guide id="10" orient="horz" pos="4020" userDrawn="1">
          <p15:clr>
            <a:srgbClr val="A4A3A4"/>
          </p15:clr>
        </p15:guide>
        <p15:guide id="11" pos="376" userDrawn="1">
          <p15:clr>
            <a:srgbClr val="A4A3A4"/>
          </p15:clr>
        </p15:guide>
        <p15:guide id="12" orient="horz" pos="17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0000CC"/>
    <a:srgbClr val="0033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39" autoAdjust="0"/>
    <p:restoredTop sz="94660"/>
  </p:normalViewPr>
  <p:slideViewPr>
    <p:cSldViewPr snapToGrid="0">
      <p:cViewPr varScale="1">
        <p:scale>
          <a:sx n="102" d="100"/>
          <a:sy n="102" d="100"/>
        </p:scale>
        <p:origin x="114" y="282"/>
      </p:cViewPr>
      <p:guideLst>
        <p:guide orient="horz" pos="618"/>
        <p:guide pos="3029"/>
        <p:guide pos="172"/>
        <p:guide pos="6068"/>
        <p:guide pos="5842"/>
        <p:guide pos="2077"/>
        <p:guide orient="horz" pos="527"/>
        <p:guide orient="horz" pos="4020"/>
        <p:guide pos="376"/>
        <p:guide orient="horz" pos="1797"/>
      </p:guideLst>
    </p:cSldViewPr>
  </p:slideViewPr>
  <p:notesTextViewPr>
    <p:cViewPr>
      <p:scale>
        <a:sx n="1" d="1"/>
        <a:sy n="1" d="1"/>
      </p:scale>
      <p:origin x="0" y="0"/>
    </p:cViewPr>
  </p:notesText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handoutMaster" Target="handoutMasters/handout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7313FC5-DA2B-42EE-B931-D458E0AACB05}"/>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9C82FE-66D1-499C-ACF6-41ABA8D044D4}"/>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E75635E-ABA9-4F5C-BB9C-1110CD34E48C}" type="datetimeFigureOut">
              <a:rPr lang="ko-KR" altLang="en-US" smtClean="0"/>
              <a:t>2022-10-28</a:t>
            </a:fld>
            <a:endParaRPr lang="ko-KR" altLang="en-US"/>
          </a:p>
        </p:txBody>
      </p:sp>
      <p:sp>
        <p:nvSpPr>
          <p:cNvPr id="4" name="바닥글 개체 틀 3">
            <a:extLst>
              <a:ext uri="{FF2B5EF4-FFF2-40B4-BE49-F238E27FC236}">
                <a16:creationId xmlns:a16="http://schemas.microsoft.com/office/drawing/2014/main" id="{2308884C-9130-4A25-AFA3-15F0DE8AE230}"/>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57ADB1B9-07BF-4F83-8EED-FA2543C42AE3}"/>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6466DC49-2783-4B08-B422-8E7700C00581}" type="slidenum">
              <a:rPr lang="ko-KR" altLang="en-US" smtClean="0"/>
              <a:t>‹#›</a:t>
            </a:fld>
            <a:endParaRPr lang="ko-KR" altLang="en-US"/>
          </a:p>
        </p:txBody>
      </p:sp>
    </p:spTree>
    <p:extLst>
      <p:ext uri="{BB962C8B-B14F-4D97-AF65-F5344CB8AC3E}">
        <p14:creationId xmlns:p14="http://schemas.microsoft.com/office/powerpoint/2010/main" val="900508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4E7B5438-D186-4034-912D-04AD8D6F50DC}" type="datetimeFigureOut">
              <a:rPr lang="ko-KR" altLang="en-US" smtClean="0"/>
              <a:t>2022-10-28</a:t>
            </a:fld>
            <a:endParaRPr lang="ko-KR" altLang="en-US"/>
          </a:p>
        </p:txBody>
      </p:sp>
      <p:sp>
        <p:nvSpPr>
          <p:cNvPr id="4" name="슬라이드 이미지 개체 틀 3"/>
          <p:cNvSpPr>
            <a:spLocks noGrp="1" noRot="1" noChangeAspect="1"/>
          </p:cNvSpPr>
          <p:nvPr>
            <p:ph type="sldImg" idx="2"/>
          </p:nvPr>
        </p:nvSpPr>
        <p:spPr>
          <a:xfrm>
            <a:off x="979488" y="1241425"/>
            <a:ext cx="483870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CDBE292-C7CD-4869-9B6A-E329FD9040E7}" type="slidenum">
              <a:rPr lang="ko-KR" altLang="en-US" smtClean="0"/>
              <a:t>‹#›</a:t>
            </a:fld>
            <a:endParaRPr lang="ko-KR" altLang="en-US"/>
          </a:p>
        </p:txBody>
      </p:sp>
    </p:spTree>
    <p:extLst>
      <p:ext uri="{BB962C8B-B14F-4D97-AF65-F5344CB8AC3E}">
        <p14:creationId xmlns:p14="http://schemas.microsoft.com/office/powerpoint/2010/main" val="18730862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5FDC379-62D9-4A23-8688-7795BE5152E5}"/>
              </a:ext>
            </a:extLst>
          </p:cNvPr>
          <p:cNvSpPr>
            <a:spLocks noChangeArrowheads="1"/>
          </p:cNvSpPr>
          <p:nvPr userDrawn="1"/>
        </p:nvSpPr>
        <p:spPr bwMode="auto">
          <a:xfrm>
            <a:off x="-1434" y="2349000"/>
            <a:ext cx="9906000" cy="1080000"/>
          </a:xfrm>
          <a:prstGeom prst="rect">
            <a:avLst/>
          </a:prstGeom>
          <a:solidFill>
            <a:srgbClr val="003C71"/>
          </a:solidFill>
          <a:ln>
            <a:noFill/>
          </a:ln>
        </p:spPr>
        <p:txBody>
          <a:bodyPr wrap="square" lIns="0" tIns="0" rIns="0" bIns="0">
            <a:spAutoFit/>
          </a:bodyPr>
          <a:lstStyle/>
          <a:p>
            <a:pPr fontAlgn="base" latinLnBrk="0">
              <a:spcBef>
                <a:spcPct val="50000"/>
              </a:spcBef>
              <a:spcAft>
                <a:spcPct val="0"/>
              </a:spcAft>
            </a:pPr>
            <a:endParaRPr lang="en-US" sz="1200" dirty="0">
              <a:solidFill>
                <a:srgbClr val="E65526"/>
              </a:solidFill>
              <a:latin typeface="Frutiger LT 65 Bold" pitchFamily="34" charset="0"/>
              <a:cs typeface="Arial" charset="0"/>
            </a:endParaRPr>
          </a:p>
        </p:txBody>
      </p:sp>
      <p:sp>
        <p:nvSpPr>
          <p:cNvPr id="12" name="Rectangle 11">
            <a:extLst>
              <a:ext uri="{FF2B5EF4-FFF2-40B4-BE49-F238E27FC236}">
                <a16:creationId xmlns:a16="http://schemas.microsoft.com/office/drawing/2014/main" id="{A63FB1D8-7E91-4748-9020-F15B527A5651}"/>
              </a:ext>
            </a:extLst>
          </p:cNvPr>
          <p:cNvSpPr>
            <a:spLocks noChangeArrowheads="1"/>
          </p:cNvSpPr>
          <p:nvPr userDrawn="1"/>
        </p:nvSpPr>
        <p:spPr bwMode="auto">
          <a:xfrm>
            <a:off x="-1434" y="3436429"/>
            <a:ext cx="9904567" cy="36000"/>
          </a:xfrm>
          <a:prstGeom prst="rect">
            <a:avLst/>
          </a:prstGeom>
          <a:solidFill>
            <a:srgbClr val="EE7624"/>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sp>
        <p:nvSpPr>
          <p:cNvPr id="2" name="Title 1"/>
          <p:cNvSpPr>
            <a:spLocks noGrp="1"/>
          </p:cNvSpPr>
          <p:nvPr>
            <p:ph type="ctrTitle"/>
          </p:nvPr>
        </p:nvSpPr>
        <p:spPr>
          <a:xfrm>
            <a:off x="-1434" y="2341177"/>
            <a:ext cx="9904566" cy="1080000"/>
          </a:xfrm>
          <a:prstGeom prst="rect">
            <a:avLst/>
          </a:prstGeom>
        </p:spPr>
        <p:txBody>
          <a:bodyPr anchor="ctr">
            <a:normAutofit/>
          </a:bodyPr>
          <a:lstStyle>
            <a:lvl1pPr algn="ctr">
              <a:defRPr sz="3200" b="1">
                <a:solidFill>
                  <a:schemeClr val="bg1"/>
                </a:solidFill>
                <a:effectLst>
                  <a:outerShdw blurRad="38100" dist="38100" dir="2700000" algn="tl">
                    <a:srgbClr val="000000">
                      <a:alpha val="43137"/>
                    </a:srgbClr>
                  </a:outerShdw>
                </a:effectLst>
                <a:latin typeface="+mn-ea"/>
                <a:ea typeface="+mn-ea"/>
                <a:cs typeface="맑은 고딕 Semilight" panose="020B0502040204020203" pitchFamily="50" charset="-127"/>
              </a:defRPr>
            </a:lvl1pPr>
          </a:lstStyle>
          <a:p>
            <a:r>
              <a:rPr lang="ko-KR" altLang="en-US" dirty="0"/>
              <a:t>마스터 제목 스타일 편집</a:t>
            </a:r>
            <a:endParaRPr lang="en-US" dirty="0"/>
          </a:p>
        </p:txBody>
      </p:sp>
      <p:sp>
        <p:nvSpPr>
          <p:cNvPr id="20" name="Rectangle 1">
            <a:extLst>
              <a:ext uri="{FF2B5EF4-FFF2-40B4-BE49-F238E27FC236}">
                <a16:creationId xmlns:a16="http://schemas.microsoft.com/office/drawing/2014/main" id="{18D1FAB9-E5EF-41DD-A924-208809D4C243}"/>
              </a:ext>
            </a:extLst>
          </p:cNvPr>
          <p:cNvSpPr>
            <a:spLocks noChangeArrowheads="1"/>
          </p:cNvSpPr>
          <p:nvPr userDrawn="1"/>
        </p:nvSpPr>
        <p:spPr bwMode="auto">
          <a:xfrm>
            <a:off x="-2868" y="6491545"/>
            <a:ext cx="9906000" cy="360000"/>
          </a:xfrm>
          <a:prstGeom prst="rect">
            <a:avLst/>
          </a:prstGeom>
          <a:solidFill>
            <a:srgbClr val="003C71"/>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pic>
        <p:nvPicPr>
          <p:cNvPr id="21" name="그림 20">
            <a:extLst>
              <a:ext uri="{FF2B5EF4-FFF2-40B4-BE49-F238E27FC236}">
                <a16:creationId xmlns:a16="http://schemas.microsoft.com/office/drawing/2014/main" id="{FBDE2B3B-F789-4301-9EEA-7F4543C1DA14}"/>
              </a:ext>
            </a:extLst>
          </p:cNvPr>
          <p:cNvPicPr>
            <a:picLocks noChangeAspect="1"/>
          </p:cNvPicPr>
          <p:nvPr userDrawn="1"/>
        </p:nvPicPr>
        <p:blipFill>
          <a:blip r:embed="rId2">
            <a:lum bright="70000" contrast="-70000"/>
          </a:blip>
          <a:stretch>
            <a:fillRect/>
          </a:stretch>
        </p:blipFill>
        <p:spPr>
          <a:xfrm>
            <a:off x="154149" y="6502105"/>
            <a:ext cx="1721660" cy="327749"/>
          </a:xfrm>
          <a:prstGeom prst="rect">
            <a:avLst/>
          </a:prstGeom>
        </p:spPr>
      </p:pic>
      <p:sp>
        <p:nvSpPr>
          <p:cNvPr id="23" name="Footer Placeholder 4">
            <a:extLst>
              <a:ext uri="{FF2B5EF4-FFF2-40B4-BE49-F238E27FC236}">
                <a16:creationId xmlns:a16="http://schemas.microsoft.com/office/drawing/2014/main" id="{F7561865-D1BA-4654-B142-E578D7A0989E}"/>
              </a:ext>
            </a:extLst>
          </p:cNvPr>
          <p:cNvSpPr>
            <a:spLocks noGrp="1"/>
          </p:cNvSpPr>
          <p:nvPr>
            <p:ph type="ftr" sz="quarter" idx="11"/>
          </p:nvPr>
        </p:nvSpPr>
        <p:spPr>
          <a:xfrm>
            <a:off x="157016" y="6495450"/>
            <a:ext cx="9748983" cy="360000"/>
          </a:xfrm>
          <a:prstGeom prst="rect">
            <a:avLst/>
          </a:prstGeom>
        </p:spPr>
        <p:txBody>
          <a:bodyPr anchor="ctr"/>
          <a:lstStyle>
            <a:lvl1pPr>
              <a:defRPr sz="1600" b="1" i="1">
                <a:solidFill>
                  <a:schemeClr val="bg1"/>
                </a:solidFill>
                <a:latin typeface="Times New Roman" panose="02020603050405020304" pitchFamily="18" charset="0"/>
                <a:cs typeface="Times New Roman" panose="02020603050405020304" pitchFamily="18" charset="0"/>
              </a:defRPr>
            </a:lvl1pPr>
          </a:lstStyle>
          <a:p>
            <a:pPr algn="ctr"/>
            <a:r>
              <a:rPr lang="en-US" altLang="ko-KR" dirty="0"/>
              <a:t>Radar Solutions for Maritime Surveillance and Safety</a:t>
            </a:r>
            <a:endParaRPr lang="ko-KR" altLang="en-US" dirty="0"/>
          </a:p>
        </p:txBody>
      </p:sp>
    </p:spTree>
    <p:extLst>
      <p:ext uri="{BB962C8B-B14F-4D97-AF65-F5344CB8AC3E}">
        <p14:creationId xmlns:p14="http://schemas.microsoft.com/office/powerpoint/2010/main" val="7520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11" name="Rectangle 1">
            <a:extLst>
              <a:ext uri="{FF2B5EF4-FFF2-40B4-BE49-F238E27FC236}">
                <a16:creationId xmlns:a16="http://schemas.microsoft.com/office/drawing/2014/main" id="{106310A1-B37F-4CE2-890C-0A87A8CE9A5E}"/>
              </a:ext>
            </a:extLst>
          </p:cNvPr>
          <p:cNvSpPr>
            <a:spLocks noChangeArrowheads="1"/>
          </p:cNvSpPr>
          <p:nvPr userDrawn="1"/>
        </p:nvSpPr>
        <p:spPr bwMode="auto">
          <a:xfrm>
            <a:off x="0" y="6495450"/>
            <a:ext cx="9906000" cy="360000"/>
          </a:xfrm>
          <a:prstGeom prst="rect">
            <a:avLst/>
          </a:prstGeom>
          <a:solidFill>
            <a:srgbClr val="003C71"/>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sp>
        <p:nvSpPr>
          <p:cNvPr id="9" name="Rectangle 1">
            <a:extLst>
              <a:ext uri="{FF2B5EF4-FFF2-40B4-BE49-F238E27FC236}">
                <a16:creationId xmlns:a16="http://schemas.microsoft.com/office/drawing/2014/main" id="{20048AF8-4273-4DCD-9386-5205C9ED780F}"/>
              </a:ext>
            </a:extLst>
          </p:cNvPr>
          <p:cNvSpPr>
            <a:spLocks noChangeArrowheads="1"/>
          </p:cNvSpPr>
          <p:nvPr userDrawn="1"/>
        </p:nvSpPr>
        <p:spPr bwMode="auto">
          <a:xfrm>
            <a:off x="0" y="3"/>
            <a:ext cx="9906000" cy="504000"/>
          </a:xfrm>
          <a:prstGeom prst="rect">
            <a:avLst/>
          </a:prstGeom>
          <a:solidFill>
            <a:srgbClr val="003C71"/>
          </a:solidFill>
          <a:ln>
            <a:noFill/>
          </a:ln>
        </p:spPr>
        <p:txBody>
          <a:bodyPr wrap="square" lIns="0" tIns="0" rIns="0" bIns="0">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E65526"/>
              </a:solidFill>
              <a:effectLst/>
              <a:uLnTx/>
              <a:uFillTx/>
              <a:latin typeface="Frutiger LT 65 Bold" pitchFamily="34" charset="0"/>
              <a:cs typeface="Arial" charset="0"/>
            </a:endParaRPr>
          </a:p>
        </p:txBody>
      </p:sp>
      <p:sp>
        <p:nvSpPr>
          <p:cNvPr id="10" name="Rectangle 4">
            <a:extLst>
              <a:ext uri="{FF2B5EF4-FFF2-40B4-BE49-F238E27FC236}">
                <a16:creationId xmlns:a16="http://schemas.microsoft.com/office/drawing/2014/main" id="{425A5BD3-252F-4456-9C08-F21085920A70}"/>
              </a:ext>
            </a:extLst>
          </p:cNvPr>
          <p:cNvSpPr>
            <a:spLocks noChangeArrowheads="1"/>
          </p:cNvSpPr>
          <p:nvPr userDrawn="1"/>
        </p:nvSpPr>
        <p:spPr bwMode="auto">
          <a:xfrm>
            <a:off x="0" y="512342"/>
            <a:ext cx="9906000" cy="36000"/>
          </a:xfrm>
          <a:prstGeom prst="rect">
            <a:avLst/>
          </a:prstGeom>
          <a:solidFill>
            <a:srgbClr val="E4792F"/>
          </a:solidFill>
          <a:ln>
            <a:noFill/>
          </a:ln>
        </p:spPr>
        <p:txBody>
          <a:bodyPr wrap="square" lIns="0" tIns="0" rIns="0" bIns="0">
            <a:spAutoFit/>
          </a:bodyPr>
          <a:lstStyle/>
          <a:p>
            <a:pPr fontAlgn="base" latinLnBrk="0">
              <a:spcBef>
                <a:spcPct val="50000"/>
              </a:spcBef>
              <a:spcAft>
                <a:spcPct val="0"/>
              </a:spcAft>
            </a:pPr>
            <a:endParaRPr lang="en-US" sz="1200" dirty="0">
              <a:solidFill>
                <a:srgbClr val="E65526"/>
              </a:solidFill>
              <a:latin typeface="Frutiger LT 65 Bold" pitchFamily="34" charset="0"/>
              <a:cs typeface="Arial" charset="0"/>
            </a:endParaRPr>
          </a:p>
        </p:txBody>
      </p:sp>
      <p:sp>
        <p:nvSpPr>
          <p:cNvPr id="2" name="Title 1"/>
          <p:cNvSpPr>
            <a:spLocks noGrp="1"/>
          </p:cNvSpPr>
          <p:nvPr>
            <p:ph type="title"/>
          </p:nvPr>
        </p:nvSpPr>
        <p:spPr>
          <a:xfrm>
            <a:off x="0" y="-8313"/>
            <a:ext cx="9906000" cy="504000"/>
          </a:xfrm>
          <a:prstGeom prst="rect">
            <a:avLst/>
          </a:prstGeom>
        </p:spPr>
        <p:txBody>
          <a:bodyPr anchor="ctr">
            <a:normAutofit/>
          </a:bodyPr>
          <a:lstStyle>
            <a:lvl1pPr marL="180000">
              <a:defRPr sz="2000" b="1">
                <a:solidFill>
                  <a:schemeClr val="bg1"/>
                </a:solidFill>
                <a:effectLst>
                  <a:outerShdw blurRad="38100" dist="38100" dir="2700000" algn="tl">
                    <a:srgbClr val="000000">
                      <a:alpha val="43137"/>
                    </a:srgbClr>
                  </a:outerShdw>
                </a:effectLst>
                <a:latin typeface="+mj-ea"/>
                <a:ea typeface="+mj-ea"/>
                <a:cs typeface="맑은 고딕 Semilight" panose="020B0502040204020203" pitchFamily="50" charset="-127"/>
              </a:defRPr>
            </a:lvl1pPr>
          </a:lstStyle>
          <a:p>
            <a:r>
              <a:rPr lang="ko-KR" altLang="en-US" dirty="0"/>
              <a:t>마스터 제목 스타일 편집</a:t>
            </a:r>
            <a:endParaRPr lang="en-US" dirty="0"/>
          </a:p>
        </p:txBody>
      </p:sp>
      <p:sp>
        <p:nvSpPr>
          <p:cNvPr id="3" name="Content Placeholder 2"/>
          <p:cNvSpPr>
            <a:spLocks noGrp="1"/>
          </p:cNvSpPr>
          <p:nvPr>
            <p:ph idx="1" hasCustomPrompt="1"/>
          </p:nvPr>
        </p:nvSpPr>
        <p:spPr>
          <a:xfrm>
            <a:off x="157941" y="708468"/>
            <a:ext cx="9584575" cy="5720477"/>
          </a:xfrm>
          <a:prstGeom prst="rect">
            <a:avLst/>
          </a:prstGeom>
        </p:spPr>
        <p:txBody>
          <a:bodyPr tIns="72000">
            <a:noAutofit/>
          </a:bodyPr>
          <a:lstStyle>
            <a:lvl1pPr marL="342900" indent="-342900" algn="l" rtl="0" eaLnBrk="0" fontAlgn="base" latinLnBrk="1" hangingPunct="0">
              <a:lnSpc>
                <a:spcPct val="120000"/>
              </a:lnSpc>
              <a:spcBef>
                <a:spcPts val="300"/>
              </a:spcBef>
              <a:spcAft>
                <a:spcPts val="300"/>
              </a:spcAft>
              <a:buSzPct val="100000"/>
              <a:buFontTx/>
              <a:buBlip>
                <a:blip r:embed="rId2"/>
              </a:buBlip>
              <a:defRPr kumimoji="1" lang="ko-KR" altLang="en-US" sz="1600" b="1" kern="1200" dirty="0">
                <a:solidFill>
                  <a:schemeClr val="tx1"/>
                </a:solidFill>
                <a:latin typeface="맑은 고딕" pitchFamily="50" charset="-127"/>
                <a:ea typeface="맑은 고딕" pitchFamily="50" charset="-127"/>
                <a:cs typeface="Arial" pitchFamily="34" charset="0"/>
              </a:defRPr>
            </a:lvl1pPr>
            <a:lvl2pPr marL="573750" indent="-285750">
              <a:lnSpc>
                <a:spcPct val="125000"/>
              </a:lnSpc>
              <a:spcBef>
                <a:spcPts val="300"/>
              </a:spcBef>
              <a:spcAft>
                <a:spcPts val="600"/>
              </a:spcAft>
              <a:buFontTx/>
              <a:buBlip>
                <a:blip r:embed="rId3"/>
              </a:buBlip>
              <a:defRPr kumimoji="1" lang="ko-KR" altLang="en-US" sz="1400" b="1" kern="1200" dirty="0">
                <a:solidFill>
                  <a:schemeClr val="tx1"/>
                </a:solidFill>
                <a:latin typeface="맑은 고딕" panose="020B0503020000020004" pitchFamily="50" charset="-127"/>
                <a:ea typeface="맑은 고딕" panose="020B0503020000020004" pitchFamily="50" charset="-127"/>
                <a:cs typeface="+mn-cs"/>
              </a:defRPr>
            </a:lvl2pPr>
            <a:lvl3pPr marL="1143000" indent="-228600">
              <a:lnSpc>
                <a:spcPct val="125000"/>
              </a:lnSpc>
              <a:spcBef>
                <a:spcPts val="300"/>
              </a:spcBef>
              <a:spcAft>
                <a:spcPts val="600"/>
              </a:spcAft>
              <a:buSzPct val="140000"/>
              <a:buFontTx/>
              <a:buBlip>
                <a:blip r:embed="rId4"/>
              </a:buBlip>
              <a:defRPr sz="1200" b="1"/>
            </a:lvl3pPr>
            <a:lvl4pPr marL="1600200" indent="-228600">
              <a:lnSpc>
                <a:spcPct val="125000"/>
              </a:lnSpc>
              <a:spcBef>
                <a:spcPts val="300"/>
              </a:spcBef>
              <a:spcAft>
                <a:spcPts val="600"/>
              </a:spcAft>
              <a:buSzPct val="120000"/>
              <a:buFontTx/>
              <a:buBlip>
                <a:blip r:embed="rId5"/>
              </a:buBlip>
              <a:defRPr sz="1100" b="1"/>
            </a:lvl4pPr>
            <a:lvl5pPr marL="2057400" indent="-228600">
              <a:lnSpc>
                <a:spcPct val="125000"/>
              </a:lnSpc>
              <a:spcBef>
                <a:spcPts val="300"/>
              </a:spcBef>
              <a:spcAft>
                <a:spcPts val="300"/>
              </a:spcAft>
              <a:buFontTx/>
              <a:buBlip>
                <a:blip r:embed="rId6"/>
              </a:buBlip>
              <a:defRPr sz="1100" b="1"/>
            </a:lvl5pPr>
          </a:lstStyle>
          <a:p>
            <a:pPr lvl="0"/>
            <a:r>
              <a:rPr lang="ko-KR" altLang="en-US" dirty="0"/>
              <a:t>마스터 텍스트 스타일 편집</a:t>
            </a:r>
            <a:endParaRPr lang="en-US" altLang="ko-KR" dirty="0"/>
          </a:p>
          <a:p>
            <a:pPr marL="504000" lvl="1" indent="-216000" algn="l" rtl="0" eaLnBrk="1" fontAlgn="base" latinLnBrk="1" hangingPunct="1">
              <a:lnSpc>
                <a:spcPct val="130000"/>
              </a:lnSpc>
              <a:spcBef>
                <a:spcPts val="0"/>
              </a:spcBef>
              <a:spcAft>
                <a:spcPts val="0"/>
              </a:spcAft>
              <a:buClr>
                <a:srgbClr val="000000"/>
              </a:buClr>
              <a:buSzPct val="80000"/>
              <a:buBlip>
                <a:blip r:embed="rId7"/>
              </a:buBlip>
              <a:defRPr/>
            </a:pPr>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11"/>
          </p:nvPr>
        </p:nvSpPr>
        <p:spPr>
          <a:xfrm>
            <a:off x="157016" y="6495450"/>
            <a:ext cx="9748983" cy="360000"/>
          </a:xfrm>
          <a:prstGeom prst="rect">
            <a:avLst/>
          </a:prstGeom>
        </p:spPr>
        <p:txBody>
          <a:bodyPr anchor="ctr"/>
          <a:lstStyle>
            <a:lvl1pPr>
              <a:defRPr sz="1200" b="1" i="1">
                <a:solidFill>
                  <a:schemeClr val="bg1"/>
                </a:solidFill>
                <a:latin typeface="Times New Roman" panose="02020603050405020304" pitchFamily="18" charset="0"/>
                <a:cs typeface="Times New Roman" panose="02020603050405020304" pitchFamily="18" charset="0"/>
              </a:defRPr>
            </a:lvl1p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6" name="Slide Number Placeholder 5"/>
          <p:cNvSpPr>
            <a:spLocks noGrp="1"/>
          </p:cNvSpPr>
          <p:nvPr>
            <p:ph type="sldNum" sz="quarter" idx="12"/>
          </p:nvPr>
        </p:nvSpPr>
        <p:spPr>
          <a:xfrm>
            <a:off x="9224963" y="6495450"/>
            <a:ext cx="681036" cy="360000"/>
          </a:xfrm>
          <a:prstGeom prst="rect">
            <a:avLst/>
          </a:prstGeom>
        </p:spPr>
        <p:txBody>
          <a:bodyPr anchor="ctr"/>
          <a:lstStyle>
            <a:lvl1pPr algn="ctr">
              <a:defRPr sz="1200" b="1">
                <a:solidFill>
                  <a:schemeClr val="bg1"/>
                </a:solidFill>
                <a:latin typeface="+mj-ea"/>
                <a:ea typeface="+mj-ea"/>
                <a:cs typeface="맑은 고딕 Semilight" panose="020B0502040204020203" pitchFamily="50" charset="-127"/>
              </a:defRPr>
            </a:lvl1pPr>
          </a:lstStyle>
          <a:p>
            <a:r>
              <a:rPr lang="en-US" altLang="ko-KR" dirty="0"/>
              <a:t>[</a:t>
            </a:r>
            <a:fld id="{D3857743-A55C-4A41-AD0F-C0A6354DDADB}" type="slidenum">
              <a:rPr lang="en-US" altLang="ko-KR" smtClean="0"/>
              <a:pPr/>
              <a:t>‹#›</a:t>
            </a:fld>
            <a:r>
              <a:rPr lang="en-US" altLang="ko-KR" dirty="0"/>
              <a:t>]</a:t>
            </a:r>
            <a:endParaRPr lang="ko-KR" altLang="en-US" dirty="0"/>
          </a:p>
        </p:txBody>
      </p:sp>
      <p:pic>
        <p:nvPicPr>
          <p:cNvPr id="8" name="그림 7"/>
          <p:cNvPicPr>
            <a:picLocks noChangeAspect="1"/>
          </p:cNvPicPr>
          <p:nvPr userDrawn="1"/>
        </p:nvPicPr>
        <p:blipFill>
          <a:blip r:embed="rId8">
            <a:lum bright="70000" contrast="-70000"/>
          </a:blip>
          <a:stretch>
            <a:fillRect/>
          </a:stretch>
        </p:blipFill>
        <p:spPr>
          <a:xfrm>
            <a:off x="157017" y="6514323"/>
            <a:ext cx="1721660" cy="327749"/>
          </a:xfrm>
          <a:prstGeom prst="rect">
            <a:avLst/>
          </a:prstGeom>
        </p:spPr>
      </p:pic>
    </p:spTree>
    <p:extLst>
      <p:ext uri="{BB962C8B-B14F-4D97-AF65-F5344CB8AC3E}">
        <p14:creationId xmlns:p14="http://schemas.microsoft.com/office/powerpoint/2010/main" val="341932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8172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72CB36-996C-4454-A4EF-2AF38E9C61BF}"/>
              </a:ext>
            </a:extLst>
          </p:cNvPr>
          <p:cNvSpPr>
            <a:spLocks noGrp="1"/>
          </p:cNvSpPr>
          <p:nvPr>
            <p:ph type="ctrTitle"/>
          </p:nvPr>
        </p:nvSpPr>
        <p:spPr>
          <a:xfrm>
            <a:off x="1434" y="2156619"/>
            <a:ext cx="9904566" cy="1087823"/>
          </a:xfrm>
        </p:spPr>
        <p:txBody>
          <a:bodyPr>
            <a:noAutofit/>
          </a:bodyPr>
          <a:lstStyle/>
          <a:p>
            <a:pPr>
              <a:lnSpc>
                <a:spcPct val="100000"/>
              </a:lnSpc>
            </a:pPr>
            <a:r>
              <a:rPr lang="en-US" altLang="ko-KR" sz="2400" dirty="0">
                <a:solidFill>
                  <a:schemeClr val="tx1"/>
                </a:solidFill>
              </a:rPr>
              <a:t>IEC 62388 </a:t>
            </a:r>
            <a:br>
              <a:rPr lang="en-US" altLang="ko-KR" sz="2400" dirty="0">
                <a:solidFill>
                  <a:schemeClr val="tx1"/>
                </a:solidFill>
              </a:rPr>
            </a:br>
            <a:r>
              <a:rPr lang="en-US" altLang="ko-KR" sz="2000" dirty="0"/>
              <a:t>Maritime navigation and radiocommunication equipment and systems </a:t>
            </a:r>
            <a:br>
              <a:rPr lang="en-US" altLang="ko-KR" sz="2000" dirty="0"/>
            </a:br>
            <a:r>
              <a:rPr lang="en-US" altLang="ko-KR" sz="2000" dirty="0"/>
              <a:t>– Shipborne radar – </a:t>
            </a:r>
            <a:br>
              <a:rPr lang="en-US" altLang="ko-KR" sz="2000" dirty="0"/>
            </a:br>
            <a:r>
              <a:rPr lang="en-US" altLang="ko-KR" sz="2000" dirty="0"/>
              <a:t>Performance requirements, methods of testing and required test results</a:t>
            </a:r>
            <a:endParaRPr lang="ko-KR" altLang="en-US" sz="2000" dirty="0"/>
          </a:p>
        </p:txBody>
      </p:sp>
      <p:sp>
        <p:nvSpPr>
          <p:cNvPr id="5" name="Footer Placeholder 4">
            <a:extLst>
              <a:ext uri="{FF2B5EF4-FFF2-40B4-BE49-F238E27FC236}">
                <a16:creationId xmlns:a16="http://schemas.microsoft.com/office/drawing/2014/main" id="{2E461675-3DBD-4F7D-ACCD-39EF29CF4A8E}"/>
              </a:ext>
            </a:extLst>
          </p:cNvPr>
          <p:cNvSpPr txBox="1">
            <a:spLocks/>
          </p:cNvSpPr>
          <p:nvPr/>
        </p:nvSpPr>
        <p:spPr>
          <a:xfrm>
            <a:off x="9035935" y="0"/>
            <a:ext cx="868631" cy="432000"/>
          </a:xfrm>
          <a:prstGeom prst="rect">
            <a:avLst/>
          </a:prstGeom>
        </p:spPr>
        <p:txBody>
          <a:bodyPr anchor="ctr"/>
          <a:lstStyle>
            <a:defPPr>
              <a:defRPr lang="ko-KR"/>
            </a:defPPr>
            <a:lvl1pPr marL="0" algn="l" defTabSz="914400" rtl="0" eaLnBrk="1" latinLnBrk="1" hangingPunct="1">
              <a:defRPr sz="1200" b="1" i="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a:t>연구노트</a:t>
            </a:r>
            <a:endParaRPr lang="ko-KR" altLang="en-US" dirty="0"/>
          </a:p>
        </p:txBody>
      </p:sp>
      <p:sp>
        <p:nvSpPr>
          <p:cNvPr id="6" name="Footer Placeholder 4">
            <a:extLst>
              <a:ext uri="{FF2B5EF4-FFF2-40B4-BE49-F238E27FC236}">
                <a16:creationId xmlns:a16="http://schemas.microsoft.com/office/drawing/2014/main" id="{C89330E7-00AB-4948-9A46-232DB53089CC}"/>
              </a:ext>
            </a:extLst>
          </p:cNvPr>
          <p:cNvSpPr txBox="1">
            <a:spLocks/>
          </p:cNvSpPr>
          <p:nvPr/>
        </p:nvSpPr>
        <p:spPr>
          <a:xfrm>
            <a:off x="7701093" y="6413782"/>
            <a:ext cx="2200605" cy="432000"/>
          </a:xfrm>
          <a:prstGeom prst="rect">
            <a:avLst/>
          </a:prstGeom>
        </p:spPr>
        <p:txBody>
          <a:bodyPr anchor="ctr"/>
          <a:lstStyle>
            <a:defPPr>
              <a:defRPr lang="ko-KR"/>
            </a:defPPr>
            <a:lvl1pPr marL="0" algn="l" defTabSz="914400" rtl="0" eaLnBrk="1" latinLnBrk="1" hangingPunct="1">
              <a:defRPr sz="1200" b="1" i="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ko-KR" altLang="en-US" dirty="0" err="1">
                <a:latin typeface="+mn-ea"/>
                <a:ea typeface="+mn-ea"/>
              </a:rPr>
              <a:t>박달수</a:t>
            </a:r>
            <a:r>
              <a:rPr lang="en-US" altLang="ko-KR" dirty="0">
                <a:latin typeface="+mn-ea"/>
                <a:ea typeface="+mn-ea"/>
              </a:rPr>
              <a:t>, 2022.09.07</a:t>
            </a:r>
            <a:endParaRPr lang="ko-KR" altLang="en-US" dirty="0">
              <a:latin typeface="+mn-ea"/>
              <a:ea typeface="+mn-ea"/>
            </a:endParaRPr>
          </a:p>
        </p:txBody>
      </p:sp>
      <p:sp>
        <p:nvSpPr>
          <p:cNvPr id="4" name="TextBox 3">
            <a:extLst>
              <a:ext uri="{FF2B5EF4-FFF2-40B4-BE49-F238E27FC236}">
                <a16:creationId xmlns:a16="http://schemas.microsoft.com/office/drawing/2014/main" id="{887DE95E-E3F8-4B01-A551-AE58108FB08E}"/>
              </a:ext>
            </a:extLst>
          </p:cNvPr>
          <p:cNvSpPr txBox="1"/>
          <p:nvPr/>
        </p:nvSpPr>
        <p:spPr>
          <a:xfrm>
            <a:off x="2711764" y="3613559"/>
            <a:ext cx="4483921" cy="923330"/>
          </a:xfrm>
          <a:prstGeom prst="rect">
            <a:avLst/>
          </a:prstGeom>
          <a:solidFill>
            <a:schemeClr val="accent1"/>
          </a:solidFill>
          <a:effectLst>
            <a:glow rad="127000">
              <a:schemeClr val="accent6">
                <a:lumMod val="20000"/>
                <a:lumOff val="80000"/>
              </a:schemeClr>
            </a:glow>
            <a:softEdge rad="63500"/>
          </a:effectLst>
        </p:spPr>
        <p:txBody>
          <a:bodyPr wrap="none" rtlCol="0">
            <a:spAutoFit/>
          </a:bodyPr>
          <a:lstStyle/>
          <a:p>
            <a:pPr algn="ctr"/>
            <a:r>
              <a:rPr lang="ko-KR" altLang="en-US" dirty="0"/>
              <a:t>해상 항해와 통신장비 및 시스템</a:t>
            </a:r>
            <a:endParaRPr lang="en-US" altLang="ko-KR" dirty="0"/>
          </a:p>
          <a:p>
            <a:pPr algn="ctr"/>
            <a:r>
              <a:rPr lang="ko-KR" altLang="en-US" dirty="0"/>
              <a:t>해상용 레이더</a:t>
            </a:r>
            <a:endParaRPr lang="en-US" altLang="ko-KR" dirty="0"/>
          </a:p>
          <a:p>
            <a:pPr algn="ctr"/>
            <a:r>
              <a:rPr lang="ko-KR" altLang="en-US" dirty="0"/>
              <a:t>성능</a:t>
            </a:r>
            <a:r>
              <a:rPr lang="en-US" altLang="ko-KR" dirty="0"/>
              <a:t>, </a:t>
            </a:r>
            <a:r>
              <a:rPr lang="ko-KR" altLang="en-US" dirty="0"/>
              <a:t>테스트 방법 및 결과에 대한 요구사항</a:t>
            </a:r>
          </a:p>
        </p:txBody>
      </p:sp>
    </p:spTree>
    <p:extLst>
      <p:ext uri="{BB962C8B-B14F-4D97-AF65-F5344CB8AC3E}">
        <p14:creationId xmlns:p14="http://schemas.microsoft.com/office/powerpoint/2010/main" val="117358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3.28 exclusion zone</a:t>
            </a:r>
          </a:p>
          <a:p>
            <a:pPr marL="0" indent="0">
              <a:buNone/>
            </a:pPr>
            <a:r>
              <a:rPr lang="en-US" altLang="ko-KR" sz="1200" dirty="0"/>
              <a:t>	* Target</a:t>
            </a:r>
            <a:r>
              <a:rPr lang="ko-KR" altLang="en-US" sz="1200" dirty="0"/>
              <a:t> </a:t>
            </a:r>
            <a:r>
              <a:rPr lang="en-US" altLang="ko-KR" sz="1200" dirty="0"/>
              <a:t>RADAR tracking</a:t>
            </a:r>
            <a:r>
              <a:rPr lang="ko-KR" altLang="en-US" sz="1200" dirty="0"/>
              <a:t>이나 </a:t>
            </a:r>
            <a:r>
              <a:rPr lang="en-US" altLang="ko-KR" sz="1200" dirty="0"/>
              <a:t>AIS target</a:t>
            </a:r>
            <a:r>
              <a:rPr lang="ko-KR" altLang="en-US" sz="1200" dirty="0"/>
              <a:t>의 </a:t>
            </a:r>
            <a:r>
              <a:rPr lang="en-US" altLang="ko-KR" sz="1200" dirty="0"/>
              <a:t>Activate </a:t>
            </a:r>
            <a:r>
              <a:rPr lang="ko-KR" altLang="en-US" sz="1200" dirty="0"/>
              <a:t>기능이 자동으로 일어나지 않도록 하는 영역</a:t>
            </a:r>
            <a:endParaRPr lang="en-US" altLang="ko-KR" sz="1200" dirty="0"/>
          </a:p>
          <a:p>
            <a:pPr marL="0" indent="0">
              <a:buNone/>
            </a:pPr>
            <a:r>
              <a:rPr lang="en-US" altLang="ko-KR" sz="1200" dirty="0"/>
              <a:t>	* </a:t>
            </a:r>
            <a:r>
              <a:rPr lang="ko-KR" altLang="en-US" sz="1200" dirty="0"/>
              <a:t>해당 동작이 일어날 필요가 없는 관심 외 영역에서 사용</a:t>
            </a:r>
            <a:endParaRPr lang="en-US" altLang="ko-KR" sz="1200" dirty="0"/>
          </a:p>
          <a:p>
            <a:pPr lvl="1"/>
            <a:r>
              <a:rPr lang="en-US" altLang="ko-KR" sz="1200" dirty="0"/>
              <a:t>3.29 </a:t>
            </a:r>
            <a:r>
              <a:rPr lang="en-US" altLang="ko-KR" sz="1200" dirty="0">
                <a:solidFill>
                  <a:srgbClr val="0070C0"/>
                </a:solidFill>
              </a:rPr>
              <a:t>Ground stabilization </a:t>
            </a:r>
          </a:p>
          <a:p>
            <a:pPr marL="0" indent="0">
              <a:buNone/>
            </a:pPr>
            <a:r>
              <a:rPr lang="en-US" altLang="ko-KR" sz="1200" dirty="0"/>
              <a:t>	* </a:t>
            </a:r>
            <a:r>
              <a:rPr lang="ko-KR" altLang="en-US" sz="1200" u="sng" dirty="0">
                <a:solidFill>
                  <a:srgbClr val="0070C0"/>
                </a:solidFill>
              </a:rPr>
              <a:t>속도와 침로 정보</a:t>
            </a:r>
            <a:r>
              <a:rPr lang="ko-KR" altLang="en-US" sz="1200" dirty="0"/>
              <a:t>가 </a:t>
            </a:r>
            <a:r>
              <a:rPr lang="ko-KR" altLang="en-US" sz="1200" dirty="0">
                <a:solidFill>
                  <a:srgbClr val="0070C0"/>
                </a:solidFill>
              </a:rPr>
              <a:t>지상을 기준</a:t>
            </a:r>
            <a:r>
              <a:rPr lang="ko-KR" altLang="en-US" sz="1200" dirty="0"/>
              <a:t>으로 하는 </a:t>
            </a:r>
            <a:r>
              <a:rPr lang="en-US" altLang="ko-KR" sz="1200" dirty="0">
                <a:solidFill>
                  <a:srgbClr val="0070C0"/>
                </a:solidFill>
              </a:rPr>
              <a:t>display </a:t>
            </a:r>
            <a:r>
              <a:rPr lang="ko-KR" altLang="en-US" sz="1200" dirty="0">
                <a:solidFill>
                  <a:srgbClr val="0070C0"/>
                </a:solidFill>
              </a:rPr>
              <a:t>모드</a:t>
            </a:r>
            <a:endParaRPr lang="en-US" altLang="ko-KR" sz="1200" dirty="0">
              <a:solidFill>
                <a:srgbClr val="0070C0"/>
              </a:solidFill>
            </a:endParaRPr>
          </a:p>
          <a:p>
            <a:pPr marL="0" indent="0">
              <a:buNone/>
            </a:pPr>
            <a:r>
              <a:rPr lang="en-US" altLang="ko-KR" sz="1200" dirty="0"/>
              <a:t>	* </a:t>
            </a:r>
            <a:r>
              <a:rPr lang="ko-KR" altLang="en-US" sz="1200" dirty="0"/>
              <a:t>지면을 </a:t>
            </a:r>
            <a:r>
              <a:rPr lang="en-US" altLang="ko-KR" sz="1200" dirty="0"/>
              <a:t>tracking</a:t>
            </a:r>
            <a:r>
              <a:rPr lang="ko-KR" altLang="en-US" sz="1200" dirty="0"/>
              <a:t>하는 입력 데이터 혹은 </a:t>
            </a:r>
            <a:r>
              <a:rPr lang="en-US" altLang="ko-KR" sz="1200" dirty="0"/>
              <a:t>EPFS</a:t>
            </a:r>
            <a:r>
              <a:rPr lang="ko-KR" altLang="en-US" sz="1200" dirty="0"/>
              <a:t>를 기준으로 함</a:t>
            </a:r>
            <a:r>
              <a:rPr lang="en-US" altLang="ko-KR" sz="1200" dirty="0"/>
              <a:t>	</a:t>
            </a:r>
          </a:p>
          <a:p>
            <a:pPr lvl="1"/>
            <a:r>
              <a:rPr lang="en-US" altLang="ko-KR" sz="1200" dirty="0"/>
              <a:t>3.30 Heading</a:t>
            </a:r>
          </a:p>
          <a:p>
            <a:pPr marL="0" indent="0">
              <a:buNone/>
            </a:pPr>
            <a:r>
              <a:rPr lang="en-US" altLang="ko-KR" sz="1200" dirty="0"/>
              <a:t>	* </a:t>
            </a:r>
            <a:r>
              <a:rPr lang="ko-KR" altLang="en-US" sz="1200" dirty="0"/>
              <a:t>특정한 순간에 선박의 </a:t>
            </a:r>
            <a:r>
              <a:rPr lang="en-US" altLang="ko-KR" sz="1200" dirty="0"/>
              <a:t>bow(</a:t>
            </a:r>
            <a:r>
              <a:rPr lang="ko-KR" altLang="en-US" sz="1200" dirty="0"/>
              <a:t>선수</a:t>
            </a:r>
            <a:r>
              <a:rPr lang="en-US" altLang="ko-KR" sz="1200" dirty="0"/>
              <a:t>)</a:t>
            </a:r>
            <a:r>
              <a:rPr lang="ko-KR" altLang="en-US" sz="1200" dirty="0"/>
              <a:t>가 가리키는 수평선상의 방향</a:t>
            </a:r>
            <a:endParaRPr lang="en-US" altLang="ko-KR" sz="1200" dirty="0"/>
          </a:p>
          <a:p>
            <a:pPr marL="0" indent="0">
              <a:buNone/>
            </a:pPr>
            <a:r>
              <a:rPr lang="en-US" altLang="ko-KR" sz="1200" dirty="0"/>
              <a:t>	* </a:t>
            </a:r>
            <a:r>
              <a:rPr lang="ko-KR" altLang="en-US" sz="1200" dirty="0"/>
              <a:t>기준방향에서 각도단위로 표현</a:t>
            </a:r>
            <a:r>
              <a:rPr lang="en-US" altLang="ko-KR" sz="1200" dirty="0"/>
              <a:t>	</a:t>
            </a:r>
          </a:p>
          <a:p>
            <a:pPr lvl="1"/>
            <a:r>
              <a:rPr lang="en-US" altLang="ko-KR" sz="1200" dirty="0"/>
              <a:t>3.31 Heading line</a:t>
            </a:r>
          </a:p>
          <a:p>
            <a:pPr marL="0" indent="0">
              <a:buNone/>
            </a:pPr>
            <a:r>
              <a:rPr lang="en-US" altLang="ko-KR" sz="1200" dirty="0"/>
              <a:t>	* </a:t>
            </a:r>
            <a:r>
              <a:rPr lang="ko-KR" altLang="en-US" sz="1200" dirty="0"/>
              <a:t>선박의 방향을 나타내기 위해 </a:t>
            </a:r>
            <a:r>
              <a:rPr lang="en-US" altLang="ko-KR" sz="1200" dirty="0"/>
              <a:t>CCRP</a:t>
            </a:r>
            <a:r>
              <a:rPr lang="ko-KR" altLang="en-US" sz="1200" dirty="0"/>
              <a:t>에서 선수 방향으로 방위 눈금까지 그린 레이더 표시의 그래픽 선</a:t>
            </a:r>
            <a:endParaRPr lang="en-US" altLang="ko-KR" sz="1200" dirty="0"/>
          </a:p>
          <a:p>
            <a:pPr lvl="1"/>
            <a:r>
              <a:rPr lang="en-US" altLang="ko-KR" sz="1200" dirty="0"/>
              <a:t>3.32 H-up (Head-up)</a:t>
            </a:r>
          </a:p>
          <a:p>
            <a:pPr marL="0" indent="0">
              <a:buNone/>
            </a:pPr>
            <a:r>
              <a:rPr lang="en-US" altLang="ko-KR" sz="1200" dirty="0"/>
              <a:t>	* </a:t>
            </a:r>
            <a:r>
              <a:rPr lang="ko-KR" altLang="en-US" sz="1200" dirty="0"/>
              <a:t>배의 선수 방향이 방위 눈금의 </a:t>
            </a:r>
            <a:r>
              <a:rPr lang="en-US" altLang="ko-KR" sz="1200" dirty="0"/>
              <a:t>top(000 degrees)</a:t>
            </a:r>
            <a:r>
              <a:rPr lang="ko-KR" altLang="en-US" sz="1200" dirty="0"/>
              <a:t>을 가리키는 </a:t>
            </a:r>
            <a:r>
              <a:rPr lang="en-US" altLang="ko-KR" sz="1200" dirty="0"/>
              <a:t>presentation mode.</a:t>
            </a:r>
          </a:p>
          <a:p>
            <a:pPr marL="0" indent="0">
              <a:buNone/>
            </a:pPr>
            <a:r>
              <a:rPr lang="en-US" altLang="ko-KR" sz="1200" dirty="0"/>
              <a:t>	* </a:t>
            </a:r>
            <a:r>
              <a:rPr lang="ko-KR" altLang="en-US" sz="1200" dirty="0"/>
              <a:t>타겟의 거리나 이동방향은 자선의 </a:t>
            </a:r>
            <a:r>
              <a:rPr lang="en-US" altLang="ko-KR" sz="1200" dirty="0"/>
              <a:t>heading</a:t>
            </a:r>
            <a:r>
              <a:rPr lang="ko-KR" altLang="en-US" sz="1200" dirty="0"/>
              <a:t>을 기준으로 상대적으로 </a:t>
            </a:r>
            <a:r>
              <a:rPr lang="ko-KR" altLang="en-US" sz="1200" dirty="0" err="1"/>
              <a:t>보여짐</a:t>
            </a:r>
            <a:r>
              <a:rPr lang="en-US" altLang="ko-KR" sz="1200" dirty="0"/>
              <a:t>.</a:t>
            </a:r>
          </a:p>
          <a:p>
            <a:pPr marL="0" indent="0">
              <a:buNone/>
            </a:pPr>
            <a:r>
              <a:rPr lang="en-US" altLang="ko-KR" sz="1200" dirty="0"/>
              <a:t>	* Target trails</a:t>
            </a:r>
            <a:r>
              <a:rPr lang="ko-KR" altLang="en-US" sz="1200" dirty="0"/>
              <a:t>은</a:t>
            </a:r>
            <a:r>
              <a:rPr lang="en-US" altLang="ko-KR" sz="1200" dirty="0"/>
              <a:t> relative</a:t>
            </a:r>
            <a:r>
              <a:rPr lang="ko-KR" altLang="en-US" sz="1200" dirty="0"/>
              <a:t>한 움직임을 보임</a:t>
            </a:r>
            <a:r>
              <a:rPr lang="en-US" altLang="ko-KR" sz="1200" dirty="0"/>
              <a:t>. </a:t>
            </a:r>
          </a:p>
          <a:p>
            <a:pPr marL="0" indent="0">
              <a:buNone/>
            </a:pPr>
            <a:r>
              <a:rPr lang="en-US" altLang="ko-KR" sz="1200" dirty="0"/>
              <a:t>	* </a:t>
            </a:r>
            <a:r>
              <a:rPr lang="ko-KR" altLang="en-US" sz="1200" dirty="0"/>
              <a:t>방위 눈금의 상단이 자선의 </a:t>
            </a:r>
            <a:r>
              <a:rPr lang="en-US" altLang="ko-KR" sz="1200" dirty="0"/>
              <a:t>Heading</a:t>
            </a:r>
            <a:r>
              <a:rPr lang="ko-KR" altLang="en-US" sz="1200" dirty="0"/>
              <a:t>을 나타내는 방위각 안정화 </a:t>
            </a:r>
            <a:r>
              <a:rPr lang="en-US" altLang="ko-KR" sz="1200" dirty="0"/>
              <a:t>Head-up</a:t>
            </a:r>
            <a:r>
              <a:rPr lang="ko-KR" altLang="en-US" sz="1200" dirty="0"/>
              <a:t> 모드를 가질 수 있음</a:t>
            </a:r>
            <a:r>
              <a:rPr lang="en-US" altLang="ko-KR" sz="1200" dirty="0"/>
              <a:t>. </a:t>
            </a:r>
          </a:p>
          <a:p>
            <a:pPr marL="0" indent="0">
              <a:buNone/>
            </a:pPr>
            <a:r>
              <a:rPr lang="en-US" altLang="ko-KR" sz="1200" dirty="0"/>
              <a:t>	  </a:t>
            </a:r>
            <a:r>
              <a:rPr lang="ko-KR" altLang="en-US" sz="1200" dirty="0"/>
              <a:t>이러한 경우</a:t>
            </a:r>
            <a:r>
              <a:rPr lang="en-US" altLang="ko-KR" sz="1200" dirty="0"/>
              <a:t>, target trail</a:t>
            </a:r>
            <a:r>
              <a:rPr lang="ko-KR" altLang="en-US" sz="1200" dirty="0"/>
              <a:t>은</a:t>
            </a:r>
            <a:r>
              <a:rPr lang="en-US" altLang="ko-KR" sz="1200" dirty="0"/>
              <a:t> true </a:t>
            </a:r>
            <a:r>
              <a:rPr lang="ko-KR" altLang="en-US" sz="1200" dirty="0"/>
              <a:t>혹은</a:t>
            </a:r>
            <a:r>
              <a:rPr lang="en-US" altLang="ko-KR" sz="1200" dirty="0"/>
              <a:t> relative </a:t>
            </a:r>
            <a:r>
              <a:rPr lang="ko-KR" altLang="en-US" sz="1200" dirty="0"/>
              <a:t>모드 둘 다 선택 가능</a:t>
            </a:r>
            <a:r>
              <a:rPr lang="en-US" altLang="ko-KR" sz="1200" dirty="0"/>
              <a:t>.</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a:t>
            </a:fld>
            <a:r>
              <a:rPr lang="en-US" altLang="ko-KR"/>
              <a:t>]</a:t>
            </a:r>
            <a:endParaRPr lang="ko-KR" altLang="en-US" dirty="0"/>
          </a:p>
        </p:txBody>
      </p:sp>
    </p:spTree>
    <p:extLst>
      <p:ext uri="{BB962C8B-B14F-4D97-AF65-F5344CB8AC3E}">
        <p14:creationId xmlns:p14="http://schemas.microsoft.com/office/powerpoint/2010/main" val="19196077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10.3.2 </a:t>
            </a:r>
            <a:r>
              <a:rPr lang="ko-KR" altLang="en-US" sz="1200" dirty="0"/>
              <a:t>타겟의 표현방법</a:t>
            </a:r>
            <a:endParaRPr lang="en-US" altLang="ko-KR" sz="1200" dirty="0"/>
          </a:p>
          <a:p>
            <a:pPr marL="0" indent="0">
              <a:buNone/>
            </a:pPr>
            <a:r>
              <a:rPr lang="en-US" altLang="ko-KR" sz="1200" dirty="0"/>
              <a:t>	 10.3.2.1 </a:t>
            </a:r>
            <a:r>
              <a:rPr lang="ko-KR" altLang="en-US" sz="1200" dirty="0"/>
              <a:t>요구 사항</a:t>
            </a:r>
            <a:endParaRPr lang="en-US" altLang="ko-KR" sz="1200" dirty="0"/>
          </a:p>
          <a:p>
            <a:pPr marL="0" indent="0">
              <a:buNone/>
            </a:pPr>
            <a:r>
              <a:rPr lang="en-US" altLang="ko-KR" sz="1200" dirty="0"/>
              <a:t>	 -(MSC.192/5.24.1) Target</a:t>
            </a:r>
            <a:r>
              <a:rPr lang="ko-KR" altLang="en-US" sz="1200" dirty="0"/>
              <a:t>이 따라야 하는 </a:t>
            </a:r>
            <a:r>
              <a:rPr lang="en-US" altLang="ko-KR" sz="1200" dirty="0"/>
              <a:t>standard</a:t>
            </a:r>
            <a:r>
              <a:rPr lang="ko-KR" altLang="en-US" sz="1200" dirty="0"/>
              <a:t> </a:t>
            </a:r>
            <a:endParaRPr lang="en-US" altLang="ko-KR" sz="1200" dirty="0"/>
          </a:p>
          <a:p>
            <a:pPr marL="0" indent="0">
              <a:buNone/>
            </a:pPr>
            <a:r>
              <a:rPr lang="en-US" altLang="ko-KR" sz="1200" dirty="0"/>
              <a:t>	   </a:t>
            </a:r>
            <a:r>
              <a:rPr lang="en-US" altLang="ko-KR" sz="1200" dirty="0" err="1"/>
              <a:t>i</a:t>
            </a:r>
            <a:r>
              <a:rPr lang="en-US" altLang="ko-KR" sz="1200" dirty="0"/>
              <a:t>. IMO(MSC.191(79))</a:t>
            </a:r>
            <a:r>
              <a:rPr lang="ko-KR" altLang="en-US" sz="1200" dirty="0"/>
              <a:t>에서 채택한 선박용 항해 디스플레이에 대한 항해 관련 정보 표시에 대한 성능 표준 </a:t>
            </a:r>
            <a:endParaRPr lang="en-US" altLang="ko-KR" sz="1200" dirty="0"/>
          </a:p>
          <a:p>
            <a:pPr marL="0" indent="0">
              <a:buNone/>
            </a:pPr>
            <a:r>
              <a:rPr lang="en-US" altLang="ko-KR" sz="1200" dirty="0"/>
              <a:t>	   ii. </a:t>
            </a:r>
            <a:r>
              <a:rPr lang="en-US" altLang="ko-KR" sz="1200" dirty="0" err="1"/>
              <a:t>i</a:t>
            </a:r>
            <a:r>
              <a:rPr lang="en-US" altLang="ko-KR" sz="1200" dirty="0"/>
              <a:t>.</a:t>
            </a:r>
            <a:r>
              <a:rPr lang="ko-KR" altLang="en-US" sz="1200" dirty="0"/>
              <a:t>의 표준에서 참조하는 </a:t>
            </a:r>
            <a:r>
              <a:rPr lang="en-US" altLang="ko-KR" sz="1200" dirty="0"/>
              <a:t>SN/Circ.243.</a:t>
            </a:r>
          </a:p>
          <a:p>
            <a:pPr marL="0" indent="0">
              <a:buNone/>
            </a:pPr>
            <a:r>
              <a:rPr lang="en-US" altLang="ko-KR" sz="1200" dirty="0"/>
              <a:t>	 -(MSC.192/5.24.2) Target</a:t>
            </a:r>
            <a:r>
              <a:rPr lang="ko-KR" altLang="en-US" sz="1200" dirty="0"/>
              <a:t> 정보는 </a:t>
            </a:r>
            <a:r>
              <a:rPr lang="en-US" altLang="ko-KR" sz="1200" dirty="0"/>
              <a:t>Radar tracking</a:t>
            </a:r>
            <a:r>
              <a:rPr lang="ko-KR" altLang="en-US" sz="1200" dirty="0"/>
              <a:t> 기능</a:t>
            </a:r>
            <a:r>
              <a:rPr lang="en-US" altLang="ko-KR" sz="1200" dirty="0"/>
              <a:t>(TT)</a:t>
            </a:r>
            <a:r>
              <a:rPr lang="ko-KR" altLang="en-US" sz="1200" dirty="0"/>
              <a:t>과 자동 식별 시스템</a:t>
            </a:r>
            <a:r>
              <a:rPr lang="en-US" altLang="ko-KR" sz="1200" dirty="0"/>
              <a:t>(AIS)</a:t>
            </a:r>
            <a:r>
              <a:rPr lang="ko-KR" altLang="en-US" sz="1200" dirty="0"/>
              <a:t>에서 보고된 표적 정보에 의해 제공</a:t>
            </a:r>
            <a:r>
              <a:rPr lang="en-US" altLang="ko-KR" sz="1200" dirty="0"/>
              <a:t>.</a:t>
            </a:r>
          </a:p>
          <a:p>
            <a:pPr marL="0" indent="0">
              <a:buNone/>
            </a:pPr>
            <a:r>
              <a:rPr lang="en-US" altLang="ko-KR" sz="1200" dirty="0"/>
              <a:t>	 -(MSC.192/5.27.2) Tracked</a:t>
            </a:r>
            <a:r>
              <a:rPr lang="ko-KR" altLang="en-US" sz="1200" dirty="0"/>
              <a:t> </a:t>
            </a:r>
            <a:r>
              <a:rPr lang="en-US" altLang="ko-KR" sz="1200" dirty="0"/>
              <a:t>Radar</a:t>
            </a:r>
            <a:r>
              <a:rPr lang="ko-KR" altLang="en-US" sz="1200" dirty="0"/>
              <a:t> 표적 또는 </a:t>
            </a:r>
            <a:r>
              <a:rPr lang="en-US" altLang="ko-KR" sz="1200" dirty="0"/>
              <a:t>Reported</a:t>
            </a:r>
            <a:r>
              <a:rPr lang="ko-KR" altLang="en-US" sz="1200" dirty="0"/>
              <a:t> </a:t>
            </a:r>
            <a:r>
              <a:rPr lang="en-US" altLang="ko-KR" sz="1200" dirty="0"/>
              <a:t>AIS </a:t>
            </a:r>
            <a:r>
              <a:rPr lang="ko-KR" altLang="en-US" sz="1200" dirty="0"/>
              <a:t>표적의 경로와 속도는 예측된 움직임 벡터로 표시</a:t>
            </a:r>
            <a:r>
              <a:rPr lang="en-US" altLang="ko-KR" sz="1200" dirty="0"/>
              <a:t>.</a:t>
            </a:r>
          </a:p>
          <a:p>
            <a:pPr marL="0" indent="0">
              <a:buNone/>
            </a:pPr>
            <a:r>
              <a:rPr lang="en-US" altLang="ko-KR" sz="1200" dirty="0"/>
              <a:t>	 -</a:t>
            </a:r>
            <a:r>
              <a:rPr lang="ko-KR" altLang="en-US" sz="1200" dirty="0"/>
              <a:t>벡터 시간은 소스</a:t>
            </a:r>
            <a:r>
              <a:rPr lang="en-US" altLang="ko-KR" sz="1200" dirty="0"/>
              <a:t>(Radar/AIS)</a:t>
            </a:r>
            <a:r>
              <a:rPr lang="ko-KR" altLang="en-US" sz="1200" dirty="0"/>
              <a:t>에 관계없이 모든 </a:t>
            </a:r>
            <a:r>
              <a:rPr lang="en-US" altLang="ko-KR" sz="1200" dirty="0"/>
              <a:t>Target</a:t>
            </a:r>
            <a:r>
              <a:rPr lang="ko-KR" altLang="en-US" sz="1200" dirty="0"/>
              <a:t>의 표현에 대해 설정 가능하고 유효해야 함</a:t>
            </a:r>
            <a:r>
              <a:rPr lang="en-US" altLang="ko-KR" sz="1200" dirty="0"/>
              <a:t>.</a:t>
            </a:r>
          </a:p>
          <a:p>
            <a:pPr marL="0" indent="0">
              <a:buNone/>
            </a:pPr>
            <a:r>
              <a:rPr lang="en-US" altLang="ko-KR" sz="1200" dirty="0">
                <a:solidFill>
                  <a:srgbClr val="FF0000"/>
                </a:solidFill>
              </a:rPr>
              <a:t>	(</a:t>
            </a:r>
            <a:r>
              <a:rPr lang="ko-KR" altLang="en-US" sz="1200" dirty="0">
                <a:solidFill>
                  <a:srgbClr val="FF0000"/>
                </a:solidFill>
              </a:rPr>
              <a:t>벡터 시간이란 표현은 </a:t>
            </a:r>
            <a:r>
              <a:rPr lang="en-US" altLang="ko-KR" sz="1200" dirty="0">
                <a:solidFill>
                  <a:srgbClr val="FF0000"/>
                </a:solidFill>
              </a:rPr>
              <a:t>Past position </a:t>
            </a:r>
            <a:r>
              <a:rPr lang="ko-KR" altLang="en-US" sz="1200" dirty="0">
                <a:solidFill>
                  <a:srgbClr val="FF0000"/>
                </a:solidFill>
              </a:rPr>
              <a:t>같은 벡터 항목이 </a:t>
            </a:r>
            <a:r>
              <a:rPr lang="en-US" altLang="ko-KR" sz="1200" dirty="0">
                <a:solidFill>
                  <a:srgbClr val="FF0000"/>
                </a:solidFill>
              </a:rPr>
              <a:t>interval </a:t>
            </a:r>
            <a:r>
              <a:rPr lang="ko-KR" altLang="en-US" sz="1200" dirty="0">
                <a:solidFill>
                  <a:srgbClr val="FF0000"/>
                </a:solidFill>
              </a:rPr>
              <a:t>시간 설정의 영향을 받아서 </a:t>
            </a:r>
            <a:r>
              <a:rPr lang="ko-KR" altLang="en-US" sz="1200" dirty="0" err="1">
                <a:solidFill>
                  <a:srgbClr val="FF0000"/>
                </a:solidFill>
              </a:rPr>
              <a:t>그런거겠지</a:t>
            </a:r>
            <a:r>
              <a:rPr lang="en-US" altLang="ko-KR" sz="1200" dirty="0">
                <a:solidFill>
                  <a:srgbClr val="FF0000"/>
                </a:solidFill>
              </a:rPr>
              <a:t>?)</a:t>
            </a:r>
          </a:p>
          <a:p>
            <a:pPr marL="0" indent="0">
              <a:buNone/>
            </a:pPr>
            <a:r>
              <a:rPr lang="en-US" altLang="ko-KR" sz="1200" dirty="0"/>
              <a:t>	 -Presentation</a:t>
            </a:r>
            <a:r>
              <a:rPr lang="ko-KR" altLang="en-US" sz="1200" dirty="0"/>
              <a:t> 모드는 </a:t>
            </a:r>
            <a:r>
              <a:rPr lang="en-US" altLang="ko-KR" sz="1200" dirty="0"/>
              <a:t>true/relative</a:t>
            </a:r>
            <a:r>
              <a:rPr lang="ko-KR" altLang="en-US" sz="1200" dirty="0"/>
              <a:t> 벡터</a:t>
            </a:r>
            <a:r>
              <a:rPr lang="en-US" altLang="ko-KR" sz="1200" dirty="0"/>
              <a:t>, </a:t>
            </a:r>
            <a:r>
              <a:rPr lang="ko-KR" altLang="en-US" sz="1200" dirty="0"/>
              <a:t>벡터 </a:t>
            </a:r>
            <a:r>
              <a:rPr lang="en-US" altLang="ko-KR" sz="1200" dirty="0"/>
              <a:t>time</a:t>
            </a:r>
            <a:r>
              <a:rPr lang="ko-KR" altLang="en-US" sz="1200" dirty="0"/>
              <a:t> 및 벡터 </a:t>
            </a:r>
            <a:r>
              <a:rPr lang="en-US" altLang="ko-KR" sz="1200" dirty="0"/>
              <a:t>stabilization</a:t>
            </a:r>
            <a:r>
              <a:rPr lang="ko-KR" altLang="en-US" sz="1200" dirty="0"/>
              <a:t>을 포함하여 명확하게 표시되어야 함</a:t>
            </a:r>
            <a:r>
              <a:rPr lang="en-US" altLang="ko-KR" sz="1200" dirty="0"/>
              <a:t>.</a:t>
            </a:r>
          </a:p>
          <a:p>
            <a:pPr marL="0" indent="0">
              <a:buNone/>
            </a:pPr>
            <a:r>
              <a:rPr lang="en-US" altLang="ko-KR" sz="1200" dirty="0"/>
              <a:t>	 -(MSC.192/5.24.5) AIS </a:t>
            </a:r>
            <a:r>
              <a:rPr lang="ko-KR" altLang="en-US" sz="1200" dirty="0"/>
              <a:t>및 </a:t>
            </a:r>
            <a:r>
              <a:rPr lang="en-US" altLang="ko-KR" sz="1200" dirty="0"/>
              <a:t>Radar</a:t>
            </a:r>
            <a:r>
              <a:rPr lang="ko-KR" altLang="en-US" sz="1200" dirty="0"/>
              <a:t> 추적 정보를 작동</a:t>
            </a:r>
            <a:r>
              <a:rPr lang="en-US" altLang="ko-KR" sz="1200" dirty="0"/>
              <a:t>, </a:t>
            </a:r>
            <a:r>
              <a:rPr lang="ko-KR" altLang="en-US" sz="1200" dirty="0"/>
              <a:t>표시 및 감지하기 위한 </a:t>
            </a:r>
            <a:r>
              <a:rPr lang="en-US" altLang="ko-KR" sz="1200" dirty="0"/>
              <a:t>UI</a:t>
            </a:r>
            <a:r>
              <a:rPr lang="ko-KR" altLang="en-US" sz="1200" dirty="0"/>
              <a:t> 및 </a:t>
            </a:r>
            <a:r>
              <a:rPr lang="en-US" altLang="ko-KR" sz="1200" dirty="0"/>
              <a:t>Data format</a:t>
            </a:r>
            <a:r>
              <a:rPr lang="ko-KR" altLang="en-US" sz="1200" dirty="0"/>
              <a:t>은 일관성이 있어야 함</a:t>
            </a:r>
            <a:r>
              <a:rPr lang="en-US" altLang="ko-KR" sz="1200" dirty="0"/>
              <a:t>.</a:t>
            </a:r>
          </a:p>
          <a:p>
            <a:pPr marL="0" indent="0">
              <a:buNone/>
            </a:pPr>
            <a:endParaRPr lang="en-US" altLang="ko-KR" sz="1200" dirty="0"/>
          </a:p>
          <a:p>
            <a:pPr marL="0" indent="0">
              <a:buNone/>
            </a:pPr>
            <a:r>
              <a:rPr lang="en-US" altLang="ko-KR" sz="1200" dirty="0"/>
              <a:t>	 10.3.2.2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이번 </a:t>
            </a:r>
            <a:r>
              <a:rPr lang="en-US" altLang="ko-KR" sz="1200" dirty="0"/>
              <a:t>clause(</a:t>
            </a:r>
            <a:r>
              <a:rPr lang="ko-KR" altLang="en-US" sz="1200" dirty="0"/>
              <a:t>절</a:t>
            </a:r>
            <a:r>
              <a:rPr lang="en-US" altLang="ko-KR" sz="1200" dirty="0"/>
              <a:t>)</a:t>
            </a:r>
            <a:r>
              <a:rPr lang="ko-KR" altLang="en-US" sz="1200" dirty="0"/>
              <a:t>의 테스트에서</a:t>
            </a:r>
            <a:r>
              <a:rPr lang="en-US" altLang="ko-KR" sz="1200" dirty="0"/>
              <a:t>, </a:t>
            </a:r>
            <a:r>
              <a:rPr lang="ko-KR" altLang="en-US" sz="1200" dirty="0"/>
              <a:t>제공된 </a:t>
            </a:r>
            <a:r>
              <a:rPr lang="en-US" altLang="ko-KR" sz="1200" u="sng" dirty="0">
                <a:solidFill>
                  <a:srgbClr val="0070C0"/>
                </a:solidFill>
              </a:rPr>
              <a:t>UI</a:t>
            </a:r>
            <a:r>
              <a:rPr lang="ko-KR" altLang="en-US" sz="1200" dirty="0"/>
              <a:t>와 </a:t>
            </a:r>
            <a:r>
              <a:rPr lang="en-US" altLang="ko-KR" sz="1200" u="sng" dirty="0">
                <a:solidFill>
                  <a:srgbClr val="0070C0"/>
                </a:solidFill>
              </a:rPr>
              <a:t>Data</a:t>
            </a:r>
            <a:r>
              <a:rPr lang="ko-KR" altLang="en-US" sz="1200" u="sng" dirty="0">
                <a:solidFill>
                  <a:srgbClr val="0070C0"/>
                </a:solidFill>
              </a:rPr>
              <a:t> 형식</a:t>
            </a:r>
            <a:r>
              <a:rPr lang="en-US" altLang="ko-KR" sz="1200" dirty="0"/>
              <a:t>(</a:t>
            </a:r>
            <a:r>
              <a:rPr lang="ko-KR" altLang="en-US" sz="1200" dirty="0"/>
              <a:t>실용적이고 조화로운 연동되는</a:t>
            </a:r>
            <a:r>
              <a:rPr lang="en-US" altLang="ko-KR" sz="1200" dirty="0"/>
              <a:t> )</a:t>
            </a:r>
            <a:r>
              <a:rPr lang="ko-KR" altLang="en-US" sz="1200" dirty="0"/>
              <a:t>이 </a:t>
            </a:r>
            <a:r>
              <a:rPr lang="en-US" altLang="ko-KR" sz="1200" dirty="0"/>
              <a:t>Target</a:t>
            </a:r>
            <a:r>
              <a:rPr lang="ko-KR" altLang="en-US" sz="1200" dirty="0"/>
              <a:t> 추적 및 </a:t>
            </a:r>
            <a:r>
              <a:rPr lang="en-US" altLang="ko-KR" sz="1200" dirty="0"/>
              <a:t>AIS </a:t>
            </a:r>
            <a:r>
              <a:rPr lang="ko-KR" altLang="en-US" sz="1200" dirty="0"/>
              <a:t>기능에 대해 유사함을 관찰하여 확인</a:t>
            </a:r>
            <a:r>
              <a:rPr lang="en-US" altLang="ko-KR" sz="1200" dirty="0"/>
              <a:t>.</a:t>
            </a:r>
          </a:p>
          <a:p>
            <a:pPr marL="0" indent="0">
              <a:buNone/>
            </a:pPr>
            <a:r>
              <a:rPr lang="en-US" altLang="ko-KR" sz="1200" dirty="0"/>
              <a:t>	 -b) 10.3</a:t>
            </a:r>
            <a:r>
              <a:rPr lang="ko-KR" altLang="en-US" sz="1200" dirty="0"/>
              <a:t>항에 따라 시험할 때 </a:t>
            </a:r>
            <a:r>
              <a:rPr lang="en-US" altLang="ko-KR" sz="1200" dirty="0"/>
              <a:t>Radar target</a:t>
            </a:r>
            <a:r>
              <a:rPr lang="ko-KR" altLang="en-US" sz="1200" dirty="0"/>
              <a:t> 추적 및 </a:t>
            </a:r>
            <a:r>
              <a:rPr lang="en-US" altLang="ko-KR" sz="1200" dirty="0"/>
              <a:t>AIS </a:t>
            </a:r>
            <a:r>
              <a:rPr lang="ko-KR" altLang="en-US" sz="1200" dirty="0"/>
              <a:t>정보의 표시 및 표현이 </a:t>
            </a:r>
            <a:r>
              <a:rPr lang="en-US" altLang="ko-KR" sz="1200" dirty="0"/>
              <a:t>Annex</a:t>
            </a:r>
            <a:r>
              <a:rPr lang="ko-KR" altLang="en-US" sz="1200" dirty="0"/>
              <a:t> </a:t>
            </a:r>
            <a:r>
              <a:rPr lang="en-US" altLang="ko-KR" sz="1200" dirty="0"/>
              <a:t>J</a:t>
            </a:r>
            <a:r>
              <a:rPr lang="ko-KR" altLang="en-US" sz="1200" dirty="0"/>
              <a:t>를 준수함을 관찰로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100</a:t>
            </a:fld>
            <a:r>
              <a:rPr lang="en-US" altLang="ko-KR"/>
              <a:t>]</a:t>
            </a:r>
            <a:endParaRPr lang="ko-KR" altLang="en-US" dirty="0"/>
          </a:p>
        </p:txBody>
      </p:sp>
    </p:spTree>
    <p:extLst>
      <p:ext uri="{BB962C8B-B14F-4D97-AF65-F5344CB8AC3E}">
        <p14:creationId xmlns:p14="http://schemas.microsoft.com/office/powerpoint/2010/main" val="18770053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10.3.3 </a:t>
            </a:r>
            <a:r>
              <a:rPr lang="ko-KR" altLang="en-US" sz="1200" dirty="0"/>
              <a:t>추적 계산</a:t>
            </a:r>
            <a:endParaRPr lang="en-US" altLang="ko-KR" sz="1200" dirty="0"/>
          </a:p>
          <a:p>
            <a:pPr marL="0" indent="0">
              <a:buNone/>
            </a:pPr>
            <a:r>
              <a:rPr lang="en-US" altLang="ko-KR" sz="1200" dirty="0"/>
              <a:t>	 10.3.3.1 </a:t>
            </a:r>
            <a:r>
              <a:rPr lang="ko-KR" altLang="en-US" sz="1200" dirty="0"/>
              <a:t>요구 사항</a:t>
            </a:r>
            <a:endParaRPr lang="en-US" altLang="ko-KR" sz="1200" dirty="0"/>
          </a:p>
          <a:p>
            <a:pPr marL="0" indent="0">
              <a:buNone/>
            </a:pPr>
            <a:r>
              <a:rPr lang="en-US" altLang="ko-KR" sz="1200" dirty="0"/>
              <a:t>	  -(MSC.192/5.25.1.1) </a:t>
            </a:r>
            <a:r>
              <a:rPr lang="ko-KR" altLang="en-US" sz="1200" dirty="0"/>
              <a:t>자동 </a:t>
            </a:r>
            <a:r>
              <a:rPr lang="en-US" altLang="ko-KR" sz="1200" dirty="0"/>
              <a:t>target tracking</a:t>
            </a:r>
            <a:r>
              <a:rPr lang="ko-KR" altLang="en-US" sz="1200" dirty="0"/>
              <a:t> 계산은 레이더 표적 상대 위치 및 자선 위치 측정을 기반으로 해야 함</a:t>
            </a:r>
            <a:r>
              <a:rPr lang="en-US" altLang="ko-KR" sz="1200" dirty="0"/>
              <a:t>.</a:t>
            </a:r>
          </a:p>
          <a:p>
            <a:pPr marL="0" indent="0">
              <a:buNone/>
            </a:pPr>
            <a:r>
              <a:rPr lang="en-US" altLang="ko-KR" sz="1200" dirty="0"/>
              <a:t>					</a:t>
            </a:r>
            <a:r>
              <a:rPr lang="en-US" altLang="ko-KR" sz="1200" dirty="0">
                <a:solidFill>
                  <a:srgbClr val="FF0000"/>
                </a:solidFill>
              </a:rPr>
              <a:t>(</a:t>
            </a:r>
            <a:r>
              <a:rPr lang="ko-KR" altLang="en-US" sz="1200" dirty="0">
                <a:solidFill>
                  <a:srgbClr val="FF0000"/>
                </a:solidFill>
              </a:rPr>
              <a:t>자선 위치를 기준으로 한 </a:t>
            </a:r>
            <a:r>
              <a:rPr lang="en-US" altLang="ko-KR" sz="1200" dirty="0">
                <a:solidFill>
                  <a:srgbClr val="FF0000"/>
                </a:solidFill>
              </a:rPr>
              <a:t>Radar </a:t>
            </a:r>
            <a:r>
              <a:rPr lang="ko-KR" altLang="en-US" sz="1200" dirty="0">
                <a:solidFill>
                  <a:srgbClr val="FF0000"/>
                </a:solidFill>
              </a:rPr>
              <a:t>표적의 상대 위치를 말함</a:t>
            </a:r>
            <a:r>
              <a:rPr lang="en-US" altLang="ko-KR" sz="1200" dirty="0">
                <a:solidFill>
                  <a:srgbClr val="FF0000"/>
                </a:solidFill>
              </a:rPr>
              <a:t>?)</a:t>
            </a:r>
          </a:p>
          <a:p>
            <a:pPr marL="0" indent="0">
              <a:buNone/>
            </a:pPr>
            <a:r>
              <a:rPr lang="en-US" altLang="ko-KR" sz="1200" dirty="0"/>
              <a:t>	  -(MSC.192/5.25.1.2) </a:t>
            </a:r>
            <a:r>
              <a:rPr lang="ko-KR" altLang="en-US" sz="1200" dirty="0"/>
              <a:t>다른 모든 정보 소스는 사용 가능한 경우 목표 병합</a:t>
            </a:r>
            <a:r>
              <a:rPr lang="en-US" altLang="ko-KR" sz="1200" dirty="0"/>
              <a:t>(</a:t>
            </a:r>
            <a:r>
              <a:rPr lang="ko-KR" altLang="en-US" sz="1200" dirty="0"/>
              <a:t>두개의 목표가 하나로 </a:t>
            </a:r>
            <a:r>
              <a:rPr lang="ko-KR" altLang="en-US" sz="1200" dirty="0" err="1"/>
              <a:t>합쳐짐</a:t>
            </a:r>
            <a:r>
              <a:rPr lang="en-US" altLang="ko-KR" sz="1200" dirty="0"/>
              <a:t>)</a:t>
            </a:r>
            <a:r>
              <a:rPr lang="ko-KR" altLang="en-US" sz="1200" dirty="0"/>
              <a:t> 및 충돌 회피 작업에 의한 최적의 추적 성능을 지원하는 데 사용할 수 있음</a:t>
            </a:r>
            <a:r>
              <a:rPr lang="en-US" altLang="ko-KR" sz="1200" dirty="0"/>
              <a:t>.</a:t>
            </a:r>
          </a:p>
          <a:p>
            <a:pPr marL="0" indent="0">
              <a:buNone/>
            </a:pPr>
            <a:r>
              <a:rPr lang="en-US" altLang="ko-KR" sz="1200" dirty="0"/>
              <a:t>	 -</a:t>
            </a:r>
            <a:r>
              <a:rPr lang="ko-KR" altLang="en-US" sz="1200" dirty="0"/>
              <a:t>제조자는 사용된 방법</a:t>
            </a:r>
            <a:r>
              <a:rPr lang="en-US" altLang="ko-KR" sz="1200" dirty="0"/>
              <a:t>(</a:t>
            </a:r>
            <a:r>
              <a:rPr lang="ko-KR" altLang="en-US" sz="1200" dirty="0">
                <a:solidFill>
                  <a:srgbClr val="FF0000"/>
                </a:solidFill>
              </a:rPr>
              <a:t>무엇에 사용</a:t>
            </a:r>
            <a:r>
              <a:rPr lang="en-US" altLang="ko-KR" sz="1200" dirty="0">
                <a:solidFill>
                  <a:srgbClr val="FF0000"/>
                </a:solidFill>
              </a:rPr>
              <a:t>?</a:t>
            </a:r>
            <a:r>
              <a:rPr lang="en-US" altLang="ko-KR" sz="1200" dirty="0"/>
              <a:t>)</a:t>
            </a:r>
            <a:r>
              <a:rPr lang="ko-KR" altLang="en-US" sz="1200" dirty="0"/>
              <a:t>을 선언하고 사용된 방법이 언급된 프로세스를 지원한다는 증거를 제공해야 함</a:t>
            </a:r>
            <a:r>
              <a:rPr lang="en-US" altLang="ko-KR" sz="1200" dirty="0"/>
              <a:t>.</a:t>
            </a:r>
          </a:p>
          <a:p>
            <a:pPr marL="0" indent="0">
              <a:buNone/>
            </a:pPr>
            <a:endParaRPr lang="en-US" altLang="ko-KR" sz="1200" dirty="0"/>
          </a:p>
          <a:p>
            <a:pPr marL="0" indent="0">
              <a:buNone/>
            </a:pPr>
            <a:r>
              <a:rPr lang="en-US" altLang="ko-KR" sz="1200" dirty="0"/>
              <a:t>	 10.3.3.2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관련 충돌 회피 정보</a:t>
            </a:r>
            <a:r>
              <a:rPr lang="en-US" altLang="ko-KR" sz="1200" dirty="0"/>
              <a:t>(</a:t>
            </a:r>
            <a:r>
              <a:rPr lang="ko-KR" altLang="en-US" sz="1200" dirty="0">
                <a:solidFill>
                  <a:srgbClr val="FF0000"/>
                </a:solidFill>
              </a:rPr>
              <a:t>방법이겠지</a:t>
            </a:r>
            <a:r>
              <a:rPr lang="en-US" altLang="ko-KR" sz="1200" dirty="0">
                <a:solidFill>
                  <a:srgbClr val="FF0000"/>
                </a:solidFill>
              </a:rPr>
              <a:t>?</a:t>
            </a:r>
            <a:r>
              <a:rPr lang="en-US" altLang="ko-KR" sz="1200" dirty="0"/>
              <a:t>)</a:t>
            </a:r>
            <a:r>
              <a:rPr lang="ko-KR" altLang="en-US" sz="1200" dirty="0"/>
              <a:t>가 사용자 매뉴얼에 기술되어 있고 </a:t>
            </a:r>
            <a:endParaRPr lang="en-US" altLang="ko-KR" sz="1200" dirty="0"/>
          </a:p>
          <a:p>
            <a:pPr marL="0" indent="0">
              <a:buNone/>
            </a:pPr>
            <a:r>
              <a:rPr lang="en-US" altLang="ko-KR" sz="1200" dirty="0"/>
              <a:t>	 </a:t>
            </a:r>
            <a:r>
              <a:rPr lang="ko-KR" altLang="en-US" sz="1200" dirty="0"/>
              <a:t>사용자 매뉴얼이 충돌 회피 목적 및 요구사항에 따른 목표 획득을 위한 </a:t>
            </a:r>
            <a:r>
              <a:rPr lang="ko-KR" altLang="en-US" sz="1200" dirty="0">
                <a:solidFill>
                  <a:srgbClr val="0070C0"/>
                </a:solidFill>
              </a:rPr>
              <a:t>자선 및 상대 목표 위치의 사용</a:t>
            </a:r>
            <a:r>
              <a:rPr lang="en-US" altLang="ko-KR" sz="1200" dirty="0">
                <a:solidFill>
                  <a:srgbClr val="0070C0"/>
                </a:solidFill>
              </a:rPr>
              <a:t>(</a:t>
            </a:r>
            <a:r>
              <a:rPr lang="ko-KR" altLang="en-US" sz="1200" dirty="0">
                <a:solidFill>
                  <a:srgbClr val="0070C0"/>
                </a:solidFill>
              </a:rPr>
              <a:t>설정</a:t>
            </a:r>
            <a:r>
              <a:rPr lang="en-US" altLang="ko-KR" sz="1200" dirty="0">
                <a:solidFill>
                  <a:srgbClr val="0070C0"/>
                </a:solidFill>
              </a:rPr>
              <a:t>?)</a:t>
            </a:r>
            <a:r>
              <a:rPr lang="ko-KR" altLang="en-US" sz="1200" dirty="0"/>
              <a:t>을 설명하고 있음을 문서 검사를 통해 확인</a:t>
            </a:r>
            <a:r>
              <a:rPr lang="en-US" altLang="ko-KR" sz="1200" dirty="0"/>
              <a:t>.</a:t>
            </a:r>
          </a:p>
          <a:p>
            <a:pPr marL="0" indent="0">
              <a:buNone/>
            </a:pPr>
            <a:r>
              <a:rPr lang="en-US" altLang="ko-KR" sz="1200" dirty="0"/>
              <a:t>	 -</a:t>
            </a:r>
            <a:r>
              <a:rPr lang="ko-KR" altLang="en-US" sz="1200" dirty="0"/>
              <a:t>사용자 매뉴얼은 </a:t>
            </a:r>
            <a:r>
              <a:rPr lang="en-US" altLang="ko-KR" sz="1200" dirty="0"/>
              <a:t>Target</a:t>
            </a:r>
            <a:r>
              <a:rPr lang="ko-KR" altLang="en-US" sz="1200" dirty="0"/>
              <a:t> </a:t>
            </a:r>
            <a:r>
              <a:rPr lang="en-US" altLang="ko-KR" sz="1200" dirty="0"/>
              <a:t>association(</a:t>
            </a:r>
            <a:r>
              <a:rPr lang="ko-KR" altLang="en-US" sz="1200" dirty="0"/>
              <a:t>병합</a:t>
            </a:r>
            <a:r>
              <a:rPr lang="en-US" altLang="ko-KR" sz="1200" dirty="0"/>
              <a:t>)</a:t>
            </a:r>
            <a:r>
              <a:rPr lang="ko-KR" altLang="en-US" sz="1200" dirty="0"/>
              <a:t>에 의한 최적의 </a:t>
            </a:r>
            <a:r>
              <a:rPr lang="en-US" altLang="ko-KR" sz="1200" dirty="0"/>
              <a:t>tracking</a:t>
            </a:r>
            <a:r>
              <a:rPr lang="ko-KR" altLang="en-US" sz="1200" dirty="0"/>
              <a:t> 성능과 충돌 회피 작업을 지원하기 위해 다른 정보 소스가 어떻게 사용될 수 있는지를 포함해야 하며</a:t>
            </a:r>
            <a:r>
              <a:rPr lang="en-US" altLang="ko-KR" sz="1200" dirty="0"/>
              <a:t>, </a:t>
            </a:r>
            <a:r>
              <a:rPr lang="ko-KR" altLang="en-US" sz="1200" dirty="0"/>
              <a:t>다른 소스가 사용될 때 제한 사항을 기술해야 함</a:t>
            </a:r>
            <a:r>
              <a:rPr lang="en-US" altLang="ko-KR" sz="1200" dirty="0"/>
              <a:t>.</a:t>
            </a:r>
          </a:p>
          <a:p>
            <a:pPr marL="0" indent="0">
              <a:buNone/>
            </a:pPr>
            <a:r>
              <a:rPr lang="en-US" altLang="ko-KR" sz="1200" dirty="0"/>
              <a:t>	 -b) </a:t>
            </a:r>
            <a:r>
              <a:rPr lang="ko-KR" altLang="en-US" sz="1200" dirty="0"/>
              <a:t>최적 추적의 </a:t>
            </a:r>
            <a:r>
              <a:rPr lang="ko-KR" altLang="en-US" sz="1200" u="sng" dirty="0">
                <a:solidFill>
                  <a:srgbClr val="0070C0"/>
                </a:solidFill>
              </a:rPr>
              <a:t>다른 출처</a:t>
            </a:r>
            <a:r>
              <a:rPr lang="ko-KR" altLang="en-US" sz="1200" dirty="0"/>
              <a:t>가 사용되는 경우 문서 검사 및 제조업체 선언을 통해 여기에 사용된 </a:t>
            </a:r>
            <a:r>
              <a:rPr lang="ko-KR" altLang="en-US" sz="1200" u="sng" dirty="0">
                <a:solidFill>
                  <a:srgbClr val="0070C0"/>
                </a:solidFill>
              </a:rPr>
              <a:t>다른 출처</a:t>
            </a:r>
            <a:r>
              <a:rPr lang="ko-KR" altLang="en-US" sz="1200" dirty="0"/>
              <a:t>가 포함되어 있고 작동 원리가 명시되어 있는지 확인</a:t>
            </a:r>
            <a:r>
              <a:rPr lang="en-US" altLang="ko-KR" sz="1200" dirty="0"/>
              <a:t>.</a:t>
            </a:r>
          </a:p>
          <a:p>
            <a:pPr marL="0" indent="0">
              <a:buNone/>
            </a:pPr>
            <a:r>
              <a:rPr lang="en-US" altLang="ko-KR" sz="1200" dirty="0">
                <a:solidFill>
                  <a:srgbClr val="FF0000"/>
                </a:solidFill>
              </a:rPr>
              <a:t>	 -c) confirm by analytical evaluation, for example modified tracking scenarios as appropriate, that the methods used by the manufacturer do not degrade the tracking and association results.</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101</a:t>
            </a:fld>
            <a:r>
              <a:rPr lang="en-US" altLang="ko-KR"/>
              <a:t>]</a:t>
            </a:r>
            <a:endParaRPr lang="ko-KR" altLang="en-US" dirty="0"/>
          </a:p>
        </p:txBody>
      </p:sp>
    </p:spTree>
    <p:extLst>
      <p:ext uri="{BB962C8B-B14F-4D97-AF65-F5344CB8AC3E}">
        <p14:creationId xmlns:p14="http://schemas.microsoft.com/office/powerpoint/2010/main" val="6792044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10.3.4 Target tracking </a:t>
            </a:r>
            <a:r>
              <a:rPr lang="ko-KR" altLang="en-US" sz="1200" dirty="0"/>
              <a:t>가용성 </a:t>
            </a:r>
            <a:r>
              <a:rPr lang="en-US" altLang="ko-KR" sz="1200" dirty="0"/>
              <a:t>(TT)</a:t>
            </a:r>
          </a:p>
          <a:p>
            <a:pPr marL="0" indent="0">
              <a:buNone/>
            </a:pPr>
            <a:r>
              <a:rPr lang="en-US" altLang="ko-KR" sz="1200" dirty="0"/>
              <a:t>	 10.3.4.1 </a:t>
            </a:r>
            <a:r>
              <a:rPr lang="ko-KR" altLang="en-US" sz="1200" dirty="0"/>
              <a:t>요구 사항</a:t>
            </a:r>
            <a:endParaRPr lang="en-US" altLang="ko-KR" sz="1200" dirty="0"/>
          </a:p>
          <a:p>
            <a:pPr marL="0" indent="0">
              <a:buNone/>
            </a:pPr>
            <a:r>
              <a:rPr lang="en-US" altLang="ko-KR" sz="1200" dirty="0"/>
              <a:t>	 -(MSC.192/5.25.1.3) TT </a:t>
            </a:r>
            <a:r>
              <a:rPr lang="ko-KR" altLang="en-US" sz="1200" dirty="0"/>
              <a:t>기능은 최소한 </a:t>
            </a:r>
            <a:r>
              <a:rPr lang="en-US" altLang="ko-KR" sz="1200" dirty="0"/>
              <a:t>3NM, 6NM </a:t>
            </a:r>
            <a:r>
              <a:rPr lang="ko-KR" altLang="en-US" sz="1200" dirty="0"/>
              <a:t>및 </a:t>
            </a:r>
            <a:r>
              <a:rPr lang="en-US" altLang="ko-KR" sz="1200" dirty="0"/>
              <a:t>12NM </a:t>
            </a:r>
            <a:r>
              <a:rPr lang="ko-KR" altLang="en-US" sz="1200" dirty="0"/>
              <a:t>범위 스케일에서 사용할 수 있어야 함</a:t>
            </a:r>
            <a:r>
              <a:rPr lang="en-US" altLang="ko-KR" sz="1200" dirty="0"/>
              <a:t>. </a:t>
            </a:r>
          </a:p>
          <a:p>
            <a:pPr marL="0" indent="0">
              <a:buNone/>
            </a:pPr>
            <a:r>
              <a:rPr lang="en-US" altLang="ko-KR" sz="1200" dirty="0"/>
              <a:t>	 -TT</a:t>
            </a:r>
            <a:r>
              <a:rPr lang="ko-KR" altLang="en-US" sz="1200" dirty="0"/>
              <a:t> 범위는 사용 중인 범위 척도</a:t>
            </a:r>
            <a:r>
              <a:rPr lang="en-US" altLang="ko-KR" sz="1200" dirty="0"/>
              <a:t>(display?)</a:t>
            </a:r>
            <a:r>
              <a:rPr lang="ko-KR" altLang="en-US" sz="1200" dirty="0"/>
              <a:t>에 관계없이 최소 </a:t>
            </a:r>
            <a:r>
              <a:rPr lang="en-US" altLang="ko-KR" sz="1200" dirty="0"/>
              <a:t>12NM</a:t>
            </a:r>
            <a:r>
              <a:rPr lang="ko-KR" altLang="en-US" sz="1200" dirty="0"/>
              <a:t>까지 확장되어야 함</a:t>
            </a:r>
            <a:r>
              <a:rPr lang="en-US" altLang="ko-KR" sz="1200" dirty="0"/>
              <a:t>.</a:t>
            </a:r>
          </a:p>
          <a:p>
            <a:pPr marL="0" indent="0">
              <a:buNone/>
            </a:pPr>
            <a:r>
              <a:rPr lang="en-US" altLang="ko-KR" sz="1200" dirty="0"/>
              <a:t>	</a:t>
            </a:r>
            <a:r>
              <a:rPr lang="en-US" altLang="ko-KR" sz="1200" dirty="0">
                <a:solidFill>
                  <a:srgbClr val="FF0000"/>
                </a:solidFill>
              </a:rPr>
              <a:t>(</a:t>
            </a:r>
            <a:r>
              <a:rPr lang="ko-KR" altLang="en-US" sz="1200" dirty="0">
                <a:solidFill>
                  <a:srgbClr val="FF0000"/>
                </a:solidFill>
              </a:rPr>
              <a:t>중요</a:t>
            </a:r>
            <a:r>
              <a:rPr lang="en-US" altLang="ko-KR" sz="1200" dirty="0">
                <a:solidFill>
                  <a:srgbClr val="FF0000"/>
                </a:solidFill>
              </a:rPr>
              <a:t>. Display</a:t>
            </a:r>
            <a:r>
              <a:rPr lang="ko-KR" altLang="en-US" sz="1200" dirty="0">
                <a:solidFill>
                  <a:srgbClr val="FF0000"/>
                </a:solidFill>
              </a:rPr>
              <a:t>용 범위와 </a:t>
            </a:r>
            <a:r>
              <a:rPr lang="en-US" altLang="ko-KR" sz="1200" dirty="0">
                <a:solidFill>
                  <a:srgbClr val="FF0000"/>
                </a:solidFill>
              </a:rPr>
              <a:t>TT</a:t>
            </a:r>
            <a:r>
              <a:rPr lang="ko-KR" altLang="en-US" sz="1200" dirty="0">
                <a:solidFill>
                  <a:srgbClr val="FF0000"/>
                </a:solidFill>
              </a:rPr>
              <a:t>용 범위가 서로 다르게 운용된다는 얘기</a:t>
            </a:r>
            <a:r>
              <a:rPr lang="en-US" altLang="ko-KR" sz="1200" dirty="0">
                <a:solidFill>
                  <a:srgbClr val="FF0000"/>
                </a:solidFill>
              </a:rPr>
              <a:t>?)</a:t>
            </a:r>
          </a:p>
          <a:p>
            <a:pPr marL="0" indent="0">
              <a:buNone/>
            </a:pPr>
            <a:endParaRPr lang="en-US" altLang="ko-KR" sz="1200" dirty="0"/>
          </a:p>
          <a:p>
            <a:pPr marL="0" indent="0">
              <a:buNone/>
            </a:pPr>
            <a:r>
              <a:rPr lang="en-US" altLang="ko-KR" sz="1200" dirty="0"/>
              <a:t>	 10.3.4.2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문서 검사 및 관찰을 통해 </a:t>
            </a:r>
            <a:r>
              <a:rPr lang="en-US" altLang="ko-KR" sz="1200" dirty="0"/>
              <a:t>TT </a:t>
            </a:r>
            <a:r>
              <a:rPr lang="ko-KR" altLang="en-US" sz="1200" dirty="0"/>
              <a:t>기능이 최소한 </a:t>
            </a:r>
            <a:r>
              <a:rPr lang="en-US" altLang="ko-KR" sz="1200" dirty="0"/>
              <a:t>3NM, 6NM </a:t>
            </a:r>
            <a:r>
              <a:rPr lang="ko-KR" altLang="en-US" sz="1200" dirty="0"/>
              <a:t>및 </a:t>
            </a:r>
            <a:r>
              <a:rPr lang="en-US" altLang="ko-KR" sz="1200" dirty="0"/>
              <a:t>12NM </a:t>
            </a:r>
            <a:r>
              <a:rPr lang="ko-KR" altLang="en-US" sz="1200" dirty="0"/>
              <a:t>범위 척도에 제공되는지 확인</a:t>
            </a:r>
            <a:r>
              <a:rPr lang="en-US" altLang="ko-KR" sz="1200" dirty="0"/>
              <a:t>.</a:t>
            </a:r>
          </a:p>
          <a:p>
            <a:pPr marL="0" indent="0">
              <a:buNone/>
            </a:pPr>
            <a:r>
              <a:rPr lang="en-US" altLang="ko-KR" sz="1200" dirty="0"/>
              <a:t>	   </a:t>
            </a:r>
            <a:r>
              <a:rPr lang="en-US" altLang="ko-KR" sz="1200" u="sng" dirty="0">
                <a:solidFill>
                  <a:srgbClr val="0070C0"/>
                </a:solidFill>
              </a:rPr>
              <a:t>TT </a:t>
            </a:r>
            <a:r>
              <a:rPr lang="ko-KR" altLang="en-US" sz="1200" u="sng" dirty="0">
                <a:solidFill>
                  <a:srgbClr val="0070C0"/>
                </a:solidFill>
              </a:rPr>
              <a:t>기능을 사용할 수 있는 범위 척도를 기록</a:t>
            </a:r>
            <a:r>
              <a:rPr lang="ko-KR" altLang="en-US" sz="1200" dirty="0"/>
              <a:t>하고 제조업체 문서에서 사용할 수 있는 최대 </a:t>
            </a:r>
            <a:r>
              <a:rPr lang="en-US" altLang="ko-KR" sz="1200" dirty="0"/>
              <a:t>TT </a:t>
            </a:r>
            <a:r>
              <a:rPr lang="ko-KR" altLang="en-US" sz="1200" dirty="0"/>
              <a:t>범위를 기록</a:t>
            </a:r>
            <a:r>
              <a:rPr lang="en-US" altLang="ko-KR" sz="1200" dirty="0"/>
              <a:t>.</a:t>
            </a:r>
          </a:p>
          <a:p>
            <a:pPr marL="0" indent="0">
              <a:buNone/>
            </a:pPr>
            <a:r>
              <a:rPr lang="en-US" altLang="ko-KR" sz="1200" dirty="0"/>
              <a:t>	 -b) </a:t>
            </a:r>
            <a:r>
              <a:rPr lang="ko-KR" altLang="en-US" sz="1200" dirty="0"/>
              <a:t>문서 검사 및 관찰을 통해 </a:t>
            </a:r>
            <a:r>
              <a:rPr lang="en-US" altLang="ko-KR" sz="1200" dirty="0"/>
              <a:t>Annex</a:t>
            </a:r>
            <a:r>
              <a:rPr lang="ko-KR" altLang="en-US" sz="1200" dirty="0"/>
              <a:t> </a:t>
            </a:r>
            <a:r>
              <a:rPr lang="en-US" altLang="ko-KR" sz="1200" dirty="0"/>
              <a:t>F(</a:t>
            </a:r>
            <a:r>
              <a:rPr lang="ko-KR" altLang="en-US" sz="1200" dirty="0"/>
              <a:t>또는 </a:t>
            </a:r>
            <a:r>
              <a:rPr lang="en-US" altLang="ko-KR" sz="1200" dirty="0"/>
              <a:t>live </a:t>
            </a:r>
            <a:r>
              <a:rPr lang="ko-KR" altLang="en-US" sz="1200" dirty="0"/>
              <a:t>표적</a:t>
            </a:r>
            <a:r>
              <a:rPr lang="en-US" altLang="ko-KR" sz="1200" dirty="0"/>
              <a:t>)</a:t>
            </a:r>
            <a:r>
              <a:rPr lang="ko-KR" altLang="en-US" sz="1200" dirty="0"/>
              <a:t>에 정의된 </a:t>
            </a:r>
            <a:r>
              <a:rPr lang="en-US" altLang="ko-KR" sz="1200" dirty="0"/>
              <a:t>Target simulation</a:t>
            </a:r>
            <a:r>
              <a:rPr lang="ko-KR" altLang="en-US" sz="1200" dirty="0"/>
              <a:t>을 사용하여 사용 중인 범위 척도에 관계없이 </a:t>
            </a:r>
            <a:r>
              <a:rPr lang="en-US" altLang="ko-KR" sz="1200" u="sng" dirty="0">
                <a:solidFill>
                  <a:srgbClr val="0070C0"/>
                </a:solidFill>
              </a:rPr>
              <a:t>TT </a:t>
            </a:r>
            <a:r>
              <a:rPr lang="ko-KR" altLang="en-US" sz="1200" u="sng" dirty="0">
                <a:solidFill>
                  <a:srgbClr val="0070C0"/>
                </a:solidFill>
              </a:rPr>
              <a:t>기능이 최소 </a:t>
            </a:r>
            <a:r>
              <a:rPr lang="en-US" altLang="ko-KR" sz="1200" u="sng" dirty="0">
                <a:solidFill>
                  <a:srgbClr val="0070C0"/>
                </a:solidFill>
              </a:rPr>
              <a:t>12NM</a:t>
            </a:r>
            <a:r>
              <a:rPr lang="ko-KR" altLang="en-US" sz="1200" u="sng" dirty="0">
                <a:solidFill>
                  <a:srgbClr val="0070C0"/>
                </a:solidFill>
              </a:rPr>
              <a:t>까지 사용 가능</a:t>
            </a:r>
            <a:r>
              <a:rPr lang="ko-KR" altLang="en-US" sz="1200" dirty="0"/>
              <a:t>함을 확인</a:t>
            </a:r>
            <a:r>
              <a:rPr lang="en-US" altLang="ko-KR" sz="1200" dirty="0"/>
              <a:t>.</a:t>
            </a:r>
          </a:p>
          <a:p>
            <a:pPr marL="0" indent="0">
              <a:buNone/>
            </a:pPr>
            <a:r>
              <a:rPr lang="en-US" altLang="ko-KR" sz="1200" dirty="0"/>
              <a:t>	 -c) </a:t>
            </a:r>
            <a:r>
              <a:rPr lang="ko-KR" altLang="en-US" sz="1200" dirty="0"/>
              <a:t>선택된 범위 </a:t>
            </a:r>
            <a:r>
              <a:rPr lang="ko-KR" altLang="en-US" sz="1200" dirty="0" err="1"/>
              <a:t>범위</a:t>
            </a:r>
            <a:r>
              <a:rPr lang="ko-KR" altLang="en-US" sz="1200" dirty="0"/>
              <a:t> 밖에 있는 표적이 범위 제한까지 계속 추적되는지 관찰을 통해 확인</a:t>
            </a:r>
            <a:r>
              <a:rPr lang="en-US" altLang="ko-KR" sz="1200" dirty="0"/>
              <a:t>.</a:t>
            </a:r>
          </a:p>
          <a:p>
            <a:pPr marL="0" indent="0">
              <a:buNone/>
            </a:pPr>
            <a:r>
              <a:rPr lang="en-US" altLang="ko-KR" sz="1200" dirty="0"/>
              <a:t>	  12 NM </a:t>
            </a:r>
            <a:r>
              <a:rPr lang="ko-KR" altLang="en-US" sz="1200" dirty="0"/>
              <a:t>범위 척도와 </a:t>
            </a:r>
            <a:r>
              <a:rPr lang="en-US" altLang="ko-KR" sz="1200" dirty="0"/>
              <a:t>3 NM </a:t>
            </a:r>
            <a:r>
              <a:rPr lang="ko-KR" altLang="en-US" sz="1200" dirty="0"/>
              <a:t>이상의 범위에서 추적되는 표적을 관찰</a:t>
            </a:r>
            <a:r>
              <a:rPr lang="en-US" altLang="ko-KR" sz="1200" dirty="0"/>
              <a:t>.</a:t>
            </a:r>
          </a:p>
          <a:p>
            <a:pPr marL="0" indent="0">
              <a:buNone/>
            </a:pPr>
            <a:r>
              <a:rPr lang="en-US" altLang="ko-KR" sz="1200" dirty="0"/>
              <a:t>	  1</a:t>
            </a:r>
            <a:r>
              <a:rPr lang="ko-KR" altLang="en-US" sz="1200" dirty="0"/>
              <a:t>분 동안 </a:t>
            </a:r>
            <a:r>
              <a:rPr lang="en-US" altLang="ko-KR" sz="1200" dirty="0"/>
              <a:t>3NM </a:t>
            </a:r>
            <a:r>
              <a:rPr lang="ko-KR" altLang="en-US" sz="1200" dirty="0"/>
              <a:t>범위 척도를 선택하고 </a:t>
            </a:r>
            <a:r>
              <a:rPr lang="en-US" altLang="ko-KR" sz="1200" dirty="0"/>
              <a:t>12NM </a:t>
            </a:r>
            <a:r>
              <a:rPr lang="ko-KR" altLang="en-US" sz="1200" dirty="0"/>
              <a:t>범위 척도로 변경해도</a:t>
            </a:r>
            <a:r>
              <a:rPr lang="en-US" altLang="ko-KR" sz="1200" dirty="0"/>
              <a:t> </a:t>
            </a:r>
            <a:r>
              <a:rPr lang="ko-KR" altLang="en-US" sz="1200" dirty="0"/>
              <a:t>대상이 계속 추적되었는지 확인</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102</a:t>
            </a:fld>
            <a:r>
              <a:rPr lang="en-US" altLang="ko-KR"/>
              <a:t>]</a:t>
            </a:r>
            <a:endParaRPr lang="ko-KR" altLang="en-US" dirty="0"/>
          </a:p>
        </p:txBody>
      </p:sp>
    </p:spTree>
    <p:extLst>
      <p:ext uri="{BB962C8B-B14F-4D97-AF65-F5344CB8AC3E}">
        <p14:creationId xmlns:p14="http://schemas.microsoft.com/office/powerpoint/2010/main" val="288130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10.3.5 </a:t>
            </a:r>
            <a:r>
              <a:rPr lang="ko-KR" altLang="en-US" sz="1200" dirty="0"/>
              <a:t>분류 및 동시 타겟 추적 용량</a:t>
            </a:r>
            <a:endParaRPr lang="en-US" altLang="ko-KR" sz="1200" dirty="0"/>
          </a:p>
          <a:p>
            <a:pPr marL="0" indent="0">
              <a:buNone/>
            </a:pPr>
            <a:r>
              <a:rPr lang="en-US" altLang="ko-KR" sz="1200" dirty="0"/>
              <a:t>	 10.3.5.1 </a:t>
            </a:r>
            <a:r>
              <a:rPr lang="ko-KR" altLang="en-US" sz="1200" dirty="0"/>
              <a:t>요구 사항</a:t>
            </a:r>
            <a:endParaRPr lang="en-US" altLang="ko-KR" sz="1200" dirty="0"/>
          </a:p>
          <a:p>
            <a:pPr marL="0" indent="0">
              <a:buNone/>
            </a:pPr>
            <a:r>
              <a:rPr lang="en-US" altLang="ko-KR" sz="1200" dirty="0"/>
              <a:t>	 -(MSC.192/5.24.4) </a:t>
            </a:r>
            <a:r>
              <a:rPr lang="ko-KR" altLang="en-US" sz="1200" dirty="0"/>
              <a:t>디스플레이 크기 및 장비 범주와 관련된 표시 대상의 수는 표 </a:t>
            </a:r>
            <a:r>
              <a:rPr lang="en-US" altLang="ko-KR" sz="1200" dirty="0"/>
              <a:t>1</a:t>
            </a:r>
            <a:r>
              <a:rPr lang="ko-KR" altLang="en-US" sz="1200" dirty="0"/>
              <a:t>의 정의를 따름</a:t>
            </a:r>
            <a:r>
              <a:rPr lang="en-US" altLang="ko-KR" sz="1200" dirty="0"/>
              <a:t>.</a:t>
            </a:r>
          </a:p>
          <a:p>
            <a:pPr marL="0" indent="0">
              <a:buNone/>
            </a:pPr>
            <a:r>
              <a:rPr lang="en-US" altLang="ko-KR" sz="1200" dirty="0"/>
              <a:t>	 -(MSC.192/5.25.2.1) AIS</a:t>
            </a:r>
            <a:r>
              <a:rPr lang="ko-KR" altLang="en-US" sz="1200" dirty="0"/>
              <a:t>에 의해 보고된 표적 처리에 대한 요구 사항에 추가하여</a:t>
            </a:r>
            <a:r>
              <a:rPr lang="en-US" altLang="ko-KR" sz="1200" dirty="0"/>
              <a:t>, </a:t>
            </a:r>
          </a:p>
          <a:p>
            <a:pPr marL="0" indent="0">
              <a:buNone/>
            </a:pPr>
            <a:r>
              <a:rPr lang="en-US" altLang="ko-KR" sz="1200" dirty="0"/>
              <a:t>	  </a:t>
            </a:r>
            <a:r>
              <a:rPr lang="ko-KR" altLang="en-US" sz="1200" dirty="0"/>
              <a:t>표 </a:t>
            </a:r>
            <a:r>
              <a:rPr lang="en-US" altLang="ko-KR" sz="1200" dirty="0"/>
              <a:t>11</a:t>
            </a:r>
            <a:r>
              <a:rPr lang="ko-KR" altLang="en-US" sz="1200" dirty="0"/>
              <a:t>에 따라 레이더 </a:t>
            </a:r>
            <a:r>
              <a:rPr lang="en-US" altLang="ko-KR" sz="1200" dirty="0"/>
              <a:t>target</a:t>
            </a:r>
            <a:r>
              <a:rPr lang="ko-KR" altLang="en-US" sz="1200" dirty="0"/>
              <a:t>들에 대한 최소 추적 개수의 완전한 표현 기능을 제공하고 추적하는 것이 가능해야 함</a:t>
            </a:r>
            <a:r>
              <a:rPr lang="en-US" altLang="ko-KR" sz="1200" dirty="0"/>
              <a:t>.</a:t>
            </a:r>
          </a:p>
          <a:p>
            <a:pPr marL="0" indent="0">
              <a:buNone/>
            </a:pPr>
            <a:r>
              <a:rPr lang="en-US" altLang="ko-KR" sz="1200" dirty="0"/>
              <a:t>	 -(MSC.192/5.25.2.2) (MSC.191/6.4.2.2) Target</a:t>
            </a:r>
            <a:r>
              <a:rPr lang="ko-KR" altLang="en-US" sz="1200" dirty="0"/>
              <a:t> 추적 능력이 막 초과되고 </a:t>
            </a:r>
            <a:r>
              <a:rPr lang="ko-KR" altLang="en-US" sz="1200" dirty="0" err="1"/>
              <a:t>있을때</a:t>
            </a:r>
            <a:r>
              <a:rPr lang="ko-KR" altLang="en-US" sz="1200" dirty="0"/>
              <a:t> 표시를 하고 초과된 이후 경보가 있어야 하며 </a:t>
            </a:r>
            <a:r>
              <a:rPr lang="en-US" altLang="ko-KR" sz="1200" dirty="0"/>
              <a:t>Target tracking </a:t>
            </a:r>
            <a:r>
              <a:rPr lang="ko-KR" altLang="en-US" sz="1200" dirty="0"/>
              <a:t>처리의 </a:t>
            </a:r>
            <a:r>
              <a:rPr lang="ko-KR" altLang="en-US" sz="1200" dirty="0" err="1"/>
              <a:t>오버플로는</a:t>
            </a:r>
            <a:r>
              <a:rPr lang="ko-KR" altLang="en-US" sz="1200" dirty="0"/>
              <a:t> 레이더 시스템 성능을 저하시키지 않아야 합니다</a:t>
            </a:r>
            <a:r>
              <a:rPr lang="en-US" altLang="ko-KR" sz="1200" dirty="0"/>
              <a:t>.</a:t>
            </a:r>
          </a:p>
          <a:p>
            <a:pPr marL="0" indent="0">
              <a:buNone/>
            </a:pPr>
            <a:endParaRPr lang="en-US" altLang="ko-KR" sz="1200" dirty="0"/>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103</a:t>
            </a:fld>
            <a:r>
              <a:rPr lang="en-US" altLang="ko-KR"/>
              <a:t>]</a:t>
            </a:r>
            <a:endParaRPr lang="ko-KR" altLang="en-US" dirty="0"/>
          </a:p>
        </p:txBody>
      </p:sp>
      <p:pic>
        <p:nvPicPr>
          <p:cNvPr id="6" name="그림 5">
            <a:extLst>
              <a:ext uri="{FF2B5EF4-FFF2-40B4-BE49-F238E27FC236}">
                <a16:creationId xmlns:a16="http://schemas.microsoft.com/office/drawing/2014/main" id="{145B929D-E315-482E-98F8-55F34070A35C}"/>
              </a:ext>
            </a:extLst>
          </p:cNvPr>
          <p:cNvPicPr>
            <a:picLocks noChangeAspect="1"/>
          </p:cNvPicPr>
          <p:nvPr/>
        </p:nvPicPr>
        <p:blipFill>
          <a:blip r:embed="rId2"/>
          <a:stretch>
            <a:fillRect/>
          </a:stretch>
        </p:blipFill>
        <p:spPr>
          <a:xfrm>
            <a:off x="787527" y="3196871"/>
            <a:ext cx="8487960" cy="2029108"/>
          </a:xfrm>
          <a:prstGeom prst="rect">
            <a:avLst/>
          </a:prstGeom>
        </p:spPr>
      </p:pic>
    </p:spTree>
    <p:extLst>
      <p:ext uri="{BB962C8B-B14F-4D97-AF65-F5344CB8AC3E}">
        <p14:creationId xmlns:p14="http://schemas.microsoft.com/office/powerpoint/2010/main" val="34153789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10.3.5.2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시험을 위해 문서가 제출될 때 아래 사항을 문서 검사로 확인</a:t>
            </a:r>
            <a:r>
              <a:rPr lang="en-US" altLang="ko-KR" sz="1200" dirty="0"/>
              <a:t>.</a:t>
            </a:r>
          </a:p>
          <a:p>
            <a:pPr marL="0" indent="0">
              <a:buNone/>
            </a:pPr>
            <a:r>
              <a:rPr lang="en-US" altLang="ko-KR" sz="1200" dirty="0"/>
              <a:t>		</a:t>
            </a:r>
            <a:r>
              <a:rPr lang="en-US" altLang="ko-KR" sz="1200" dirty="0" err="1"/>
              <a:t>i</a:t>
            </a:r>
            <a:r>
              <a:rPr lang="en-US" altLang="ko-KR" sz="1200" dirty="0"/>
              <a:t>.</a:t>
            </a:r>
            <a:r>
              <a:rPr lang="ko-KR" altLang="en-US" sz="1200" dirty="0"/>
              <a:t> 장비 분류가 정의되었음</a:t>
            </a:r>
            <a:r>
              <a:rPr lang="en-US" altLang="ko-KR" sz="1200" dirty="0"/>
              <a:t>,</a:t>
            </a:r>
          </a:p>
          <a:p>
            <a:pPr marL="0" indent="0">
              <a:buNone/>
            </a:pPr>
            <a:r>
              <a:rPr lang="en-US" altLang="ko-KR" sz="1200" dirty="0"/>
              <a:t>		ii. </a:t>
            </a:r>
            <a:r>
              <a:rPr lang="ko-KR" altLang="en-US" sz="1200" dirty="0"/>
              <a:t>장비 범주에 따라 표 </a:t>
            </a:r>
            <a:r>
              <a:rPr lang="en-US" altLang="ko-KR" sz="1200" dirty="0"/>
              <a:t>11 </a:t>
            </a:r>
            <a:r>
              <a:rPr lang="ko-KR" altLang="en-US" sz="1200" dirty="0"/>
              <a:t>요구 사항을 </a:t>
            </a:r>
            <a:r>
              <a:rPr lang="ko-KR" altLang="en-US" sz="1200" dirty="0" err="1"/>
              <a:t>따르는지</a:t>
            </a:r>
            <a:r>
              <a:rPr lang="en-US" altLang="ko-KR" sz="1200" dirty="0"/>
              <a:t>.</a:t>
            </a:r>
          </a:p>
          <a:p>
            <a:pPr marL="0" indent="0">
              <a:buNone/>
            </a:pPr>
            <a:r>
              <a:rPr lang="en-US" altLang="ko-KR" sz="1200" dirty="0"/>
              <a:t>	 -b) </a:t>
            </a:r>
            <a:r>
              <a:rPr lang="ko-KR" altLang="en-US" sz="1200" dirty="0"/>
              <a:t>레이더 시스템이 표 </a:t>
            </a:r>
            <a:r>
              <a:rPr lang="en-US" altLang="ko-KR" sz="1200" dirty="0"/>
              <a:t>11</a:t>
            </a:r>
            <a:r>
              <a:rPr lang="ko-KR" altLang="en-US" sz="1200" dirty="0"/>
              <a:t>에 명시된 대로 필요한 수의 </a:t>
            </a:r>
            <a:r>
              <a:rPr lang="en-US" altLang="ko-KR" sz="1200" dirty="0"/>
              <a:t>Radar target</a:t>
            </a:r>
            <a:r>
              <a:rPr lang="ko-KR" altLang="en-US" sz="1200" dirty="0"/>
              <a:t>을 처리하고 추적할 수 있는지 관찰과 표적 시뮬레이터를 사용하여 확인</a:t>
            </a:r>
            <a:r>
              <a:rPr lang="en-US" altLang="ko-KR" sz="1200" dirty="0"/>
              <a:t>.</a:t>
            </a:r>
          </a:p>
          <a:p>
            <a:pPr marL="0" indent="0">
              <a:buNone/>
            </a:pPr>
            <a:r>
              <a:rPr lang="en-US" altLang="ko-KR" sz="1200" dirty="0"/>
              <a:t>	 </a:t>
            </a:r>
            <a:r>
              <a:rPr lang="ko-KR" altLang="en-US" sz="1200" dirty="0"/>
              <a:t>시뮬레이터는 </a:t>
            </a:r>
            <a:r>
              <a:rPr lang="en-US" altLang="ko-KR" sz="1200" dirty="0"/>
              <a:t>Target</a:t>
            </a:r>
            <a:r>
              <a:rPr lang="ko-KR" altLang="en-US" sz="1200" dirty="0"/>
              <a:t> 수</a:t>
            </a:r>
            <a:r>
              <a:rPr lang="en-US" altLang="ko-KR" sz="1200" dirty="0"/>
              <a:t>(</a:t>
            </a:r>
            <a:r>
              <a:rPr lang="ko-KR" altLang="en-US" sz="1200" dirty="0"/>
              <a:t>처리 능력</a:t>
            </a:r>
            <a:r>
              <a:rPr lang="en-US" altLang="ko-KR" sz="1200" dirty="0"/>
              <a:t>)</a:t>
            </a:r>
            <a:r>
              <a:rPr lang="ko-KR" altLang="en-US" sz="1200" dirty="0"/>
              <a:t>를 쉽게 평가할 수 있도록 배열된</a:t>
            </a:r>
            <a:r>
              <a:rPr lang="en-US" altLang="ko-KR" sz="1200" dirty="0"/>
              <a:t>(</a:t>
            </a:r>
            <a:r>
              <a:rPr lang="ko-KR" altLang="en-US" sz="1200" dirty="0"/>
              <a:t>예</a:t>
            </a:r>
            <a:r>
              <a:rPr lang="en-US" altLang="ko-KR" sz="1200" dirty="0"/>
              <a:t>: </a:t>
            </a:r>
            <a:r>
              <a:rPr lang="ko-KR" altLang="en-US" sz="1200" dirty="0"/>
              <a:t>그룹으로</a:t>
            </a:r>
            <a:r>
              <a:rPr lang="en-US" altLang="ko-KR" sz="1200" dirty="0"/>
              <a:t>) </a:t>
            </a:r>
            <a:r>
              <a:rPr lang="ko-KR" altLang="en-US" sz="1200" dirty="0"/>
              <a:t>필요한 수의 시험 표적을 제공</a:t>
            </a:r>
            <a:r>
              <a:rPr lang="en-US" altLang="ko-KR" sz="1200" dirty="0"/>
              <a:t>.</a:t>
            </a:r>
          </a:p>
          <a:p>
            <a:pPr marL="0" indent="0">
              <a:buNone/>
            </a:pPr>
            <a:r>
              <a:rPr lang="en-US" altLang="ko-KR" sz="1200" dirty="0"/>
              <a:t>	 -c) </a:t>
            </a:r>
            <a:r>
              <a:rPr lang="ko-KR" altLang="en-US" sz="1200" dirty="0"/>
              <a:t>관찰과 시뮬레이션 시나리오를 이용하여 명시된 전체 처리량의 </a:t>
            </a:r>
            <a:r>
              <a:rPr lang="en-US" altLang="ko-KR" sz="1200" dirty="0"/>
              <a:t>95%</a:t>
            </a:r>
            <a:r>
              <a:rPr lang="ko-KR" altLang="en-US" sz="1200" dirty="0"/>
              <a:t>에 대한</a:t>
            </a:r>
            <a:r>
              <a:rPr lang="en-US" altLang="ko-KR" sz="1200" dirty="0"/>
              <a:t> </a:t>
            </a:r>
            <a:r>
              <a:rPr lang="ko-KR" altLang="en-US" sz="1200" dirty="0"/>
              <a:t>감지가 있고 디스플레이 표시 용량이 초과될 것으로 예상되는 경우 경보 기능이 제공되는지 확인</a:t>
            </a:r>
            <a:r>
              <a:rPr lang="en-US" altLang="ko-KR" sz="1200" dirty="0"/>
              <a:t>.</a:t>
            </a:r>
          </a:p>
          <a:p>
            <a:pPr marL="0" indent="0">
              <a:buNone/>
            </a:pPr>
            <a:r>
              <a:rPr lang="en-US" altLang="ko-KR" sz="1200" dirty="0"/>
              <a:t>	  </a:t>
            </a:r>
            <a:r>
              <a:rPr lang="en-US" altLang="ko-KR" sz="1200" dirty="0" err="1"/>
              <a:t>cf</a:t>
            </a:r>
            <a:r>
              <a:rPr lang="en-US" altLang="ko-KR" sz="1200" dirty="0"/>
              <a:t>) </a:t>
            </a:r>
            <a:r>
              <a:rPr lang="ko-KR" altLang="en-US" sz="1200" dirty="0"/>
              <a:t>전체 처리량이 </a:t>
            </a:r>
            <a:r>
              <a:rPr lang="en-US" altLang="ko-KR" sz="1200" dirty="0"/>
              <a:t>40</a:t>
            </a:r>
            <a:r>
              <a:rPr lang="ko-KR" altLang="en-US" sz="1200" dirty="0"/>
              <a:t>개 </a:t>
            </a:r>
            <a:r>
              <a:rPr lang="en-US" altLang="ko-KR" sz="1200" dirty="0"/>
              <a:t>Target</a:t>
            </a:r>
            <a:r>
              <a:rPr lang="ko-KR" altLang="en-US" sz="1200" dirty="0"/>
              <a:t>인 경우 </a:t>
            </a:r>
            <a:r>
              <a:rPr lang="en-US" altLang="ko-KR" sz="1200" dirty="0">
                <a:solidFill>
                  <a:srgbClr val="0070C0"/>
                </a:solidFill>
              </a:rPr>
              <a:t>38</a:t>
            </a:r>
            <a:r>
              <a:rPr lang="ko-KR" altLang="en-US" sz="1200" dirty="0">
                <a:solidFill>
                  <a:srgbClr val="0070C0"/>
                </a:solidFill>
              </a:rPr>
              <a:t>개에서 감지</a:t>
            </a:r>
            <a:r>
              <a:rPr lang="ko-KR" altLang="en-US" sz="1200" dirty="0"/>
              <a:t>가 필요하고 </a:t>
            </a:r>
            <a:r>
              <a:rPr lang="en-US" altLang="ko-KR" sz="1200" dirty="0">
                <a:solidFill>
                  <a:srgbClr val="0070C0"/>
                </a:solidFill>
              </a:rPr>
              <a:t>41</a:t>
            </a:r>
            <a:r>
              <a:rPr lang="ko-KR" altLang="en-US" sz="1200" dirty="0">
                <a:solidFill>
                  <a:srgbClr val="0070C0"/>
                </a:solidFill>
              </a:rPr>
              <a:t>번째</a:t>
            </a:r>
            <a:r>
              <a:rPr lang="ko-KR" altLang="en-US" sz="1200" dirty="0"/>
              <a:t> 표적을 획득하려고 </a:t>
            </a:r>
            <a:r>
              <a:rPr lang="ko-KR" altLang="en-US" sz="1200" dirty="0">
                <a:solidFill>
                  <a:srgbClr val="0070C0"/>
                </a:solidFill>
              </a:rPr>
              <a:t>시도할 때 경보</a:t>
            </a:r>
            <a:r>
              <a:rPr lang="ko-KR" altLang="en-US" sz="1200" dirty="0"/>
              <a:t>가 필요함</a:t>
            </a:r>
            <a:r>
              <a:rPr lang="en-US" altLang="ko-KR" sz="1200" dirty="0"/>
              <a:t>.</a:t>
            </a:r>
          </a:p>
          <a:p>
            <a:pPr marL="0" indent="0">
              <a:buNone/>
            </a:pPr>
            <a:r>
              <a:rPr lang="en-US" altLang="ko-KR" sz="1200" dirty="0"/>
              <a:t>	 -d) presentation</a:t>
            </a:r>
            <a:r>
              <a:rPr lang="ko-KR" altLang="en-US" sz="1200" dirty="0"/>
              <a:t> 또는 정보 처리에서 표적 처리 </a:t>
            </a:r>
            <a:r>
              <a:rPr lang="en-US" altLang="ko-KR" sz="1200" dirty="0"/>
              <a:t>overflow</a:t>
            </a:r>
            <a:r>
              <a:rPr lang="ko-KR" altLang="en-US" sz="1200" dirty="0"/>
              <a:t>가 레이더 시스템 성능에 저하를 </a:t>
            </a:r>
            <a:r>
              <a:rPr lang="ko-KR" altLang="en-US" sz="1200" dirty="0" err="1"/>
              <a:t>잃으키지</a:t>
            </a:r>
            <a:r>
              <a:rPr lang="ko-KR" altLang="en-US" sz="1200" dirty="0"/>
              <a:t> 않음을 관찰을 통해 확인</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104</a:t>
            </a:fld>
            <a:r>
              <a:rPr lang="en-US" altLang="ko-KR"/>
              <a:t>]</a:t>
            </a:r>
            <a:endParaRPr lang="ko-KR" altLang="en-US" dirty="0"/>
          </a:p>
        </p:txBody>
      </p:sp>
    </p:spTree>
    <p:extLst>
      <p:ext uri="{BB962C8B-B14F-4D97-AF65-F5344CB8AC3E}">
        <p14:creationId xmlns:p14="http://schemas.microsoft.com/office/powerpoint/2010/main" val="11126192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10.3.6 </a:t>
            </a:r>
            <a:r>
              <a:rPr lang="ko-KR" altLang="en-US" sz="1200" dirty="0"/>
              <a:t>수동 획득</a:t>
            </a:r>
            <a:endParaRPr lang="en-US" altLang="ko-KR" sz="1200" dirty="0"/>
          </a:p>
          <a:p>
            <a:pPr marL="0" indent="0">
              <a:buNone/>
            </a:pPr>
            <a:r>
              <a:rPr lang="en-US" altLang="ko-KR" sz="1200" dirty="0"/>
              <a:t>	 10.3.6.1 </a:t>
            </a:r>
            <a:r>
              <a:rPr lang="ko-KR" altLang="en-US" sz="1200" dirty="0"/>
              <a:t>요구 사항</a:t>
            </a:r>
            <a:endParaRPr lang="en-US" altLang="ko-KR" sz="1200" dirty="0"/>
          </a:p>
          <a:p>
            <a:pPr marL="0" indent="0">
              <a:buNone/>
            </a:pPr>
            <a:r>
              <a:rPr lang="en-US" altLang="ko-KR" sz="1200" dirty="0"/>
              <a:t>	 -(MSC.192/5.25.3.1) </a:t>
            </a:r>
            <a:r>
              <a:rPr lang="ko-KR" altLang="en-US" sz="1200" dirty="0"/>
              <a:t>레이더 </a:t>
            </a:r>
            <a:r>
              <a:rPr lang="en-US" altLang="ko-KR" sz="1200" dirty="0"/>
              <a:t>target</a:t>
            </a:r>
            <a:r>
              <a:rPr lang="ko-KR" altLang="en-US" sz="1200" dirty="0"/>
              <a:t>의 수동 획득은 최소한 표 </a:t>
            </a:r>
            <a:r>
              <a:rPr lang="en-US" altLang="ko-KR" sz="1200" dirty="0"/>
              <a:t>1</a:t>
            </a:r>
            <a:r>
              <a:rPr lang="ko-KR" altLang="en-US" sz="1200" dirty="0"/>
              <a:t>에 명시된 표적의 수를 획득하기 위한 규정과 함께 제공</a:t>
            </a:r>
            <a:r>
              <a:rPr lang="en-US" altLang="ko-KR" sz="1200" dirty="0"/>
              <a:t>.</a:t>
            </a:r>
          </a:p>
          <a:p>
            <a:pPr marL="0" indent="0">
              <a:buNone/>
            </a:pPr>
            <a:r>
              <a:rPr lang="en-US" altLang="ko-KR" sz="1200" dirty="0"/>
              <a:t>	 -</a:t>
            </a:r>
            <a:r>
              <a:rPr lang="ko-KR" altLang="en-US" sz="1200" dirty="0"/>
              <a:t>추적할 지정된 최소 목표 수는 수동</a:t>
            </a:r>
            <a:r>
              <a:rPr lang="en-US" altLang="ko-KR" sz="1200" dirty="0"/>
              <a:t>, </a:t>
            </a:r>
            <a:r>
              <a:rPr lang="ko-KR" altLang="en-US" sz="1200" dirty="0"/>
              <a:t>자동 또는 이들의 조합으로 획득할 수 있음</a:t>
            </a:r>
            <a:r>
              <a:rPr lang="en-US" altLang="ko-KR" sz="1200" dirty="0"/>
              <a:t>.</a:t>
            </a:r>
            <a:r>
              <a:rPr lang="ko-KR" altLang="en-US" sz="1200" dirty="0"/>
              <a:t> </a:t>
            </a:r>
            <a:endParaRPr lang="en-US" altLang="ko-KR" sz="1200" dirty="0"/>
          </a:p>
          <a:p>
            <a:pPr marL="0" indent="0">
              <a:buNone/>
            </a:pPr>
            <a:r>
              <a:rPr lang="en-US" altLang="ko-KR" sz="1200" dirty="0"/>
              <a:t>	 10.3.6.2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시험 시나리오 또는 실제 표적을 사용하여 수동 획득 기능의 작동 및 용량을 관찰하여 확인</a:t>
            </a:r>
            <a:r>
              <a:rPr lang="en-US" altLang="ko-KR" sz="1200" dirty="0"/>
              <a:t>. </a:t>
            </a:r>
          </a:p>
          <a:p>
            <a:pPr marL="0" indent="0">
              <a:buNone/>
            </a:pPr>
            <a:r>
              <a:rPr lang="en-US" altLang="ko-KR" sz="1200" dirty="0"/>
              <a:t>	   </a:t>
            </a:r>
            <a:r>
              <a:rPr lang="ko-KR" altLang="en-US" sz="1200" dirty="0"/>
              <a:t>수동 획득을 사용하여 사용할 수 있는 목표 용량은 표 </a:t>
            </a:r>
            <a:r>
              <a:rPr lang="en-US" altLang="ko-KR" sz="1200" dirty="0"/>
              <a:t>11</a:t>
            </a:r>
            <a:r>
              <a:rPr lang="ko-KR" altLang="en-US" sz="1200" dirty="0"/>
              <a:t>의 장비 분류에 따라 요구되는 것 이상</a:t>
            </a:r>
            <a:r>
              <a:rPr lang="en-US" altLang="ko-KR" sz="1200" dirty="0"/>
              <a:t>.</a:t>
            </a:r>
          </a:p>
          <a:p>
            <a:pPr marL="0" indent="0">
              <a:buNone/>
            </a:pPr>
            <a:r>
              <a:rPr lang="en-US" altLang="ko-KR" sz="1200" dirty="0"/>
              <a:t>	 -b) </a:t>
            </a:r>
            <a:r>
              <a:rPr lang="ko-KR" altLang="en-US" sz="1200" dirty="0"/>
              <a:t>수동 획득과 자동 획득</a:t>
            </a:r>
            <a:r>
              <a:rPr lang="en-US" altLang="ko-KR" sz="1200" dirty="0"/>
              <a:t>(</a:t>
            </a:r>
            <a:r>
              <a:rPr lang="ko-KR" altLang="en-US" sz="1200" dirty="0"/>
              <a:t>제공되는 경우</a:t>
            </a:r>
            <a:r>
              <a:rPr lang="en-US" altLang="ko-KR" sz="1200" dirty="0"/>
              <a:t>)</a:t>
            </a:r>
            <a:r>
              <a:rPr lang="ko-KR" altLang="en-US" sz="1200" dirty="0"/>
              <a:t>의 조합으로 장비 분류의 목표 처리량 이상을 획득하는지 관찰을 통해 확인</a:t>
            </a:r>
            <a:r>
              <a:rPr lang="en-US" altLang="ko-KR" sz="1200" dirty="0"/>
              <a:t>.</a:t>
            </a:r>
          </a:p>
          <a:p>
            <a:pPr marL="0" indent="0">
              <a:buNone/>
            </a:pPr>
            <a:endParaRPr lang="en-US" altLang="ko-KR" sz="1200" dirty="0"/>
          </a:p>
          <a:p>
            <a:pPr marL="0" indent="0">
              <a:buNone/>
            </a:pPr>
            <a:r>
              <a:rPr lang="en-US" altLang="ko-KR" sz="1200" dirty="0"/>
              <a:t>	10.3.7 </a:t>
            </a:r>
            <a:r>
              <a:rPr lang="ko-KR" altLang="en-US" sz="1200" dirty="0"/>
              <a:t>자동 획득</a:t>
            </a:r>
            <a:endParaRPr lang="en-US" altLang="ko-KR" sz="1200" dirty="0"/>
          </a:p>
          <a:p>
            <a:pPr marL="0" indent="0">
              <a:buNone/>
            </a:pPr>
            <a:r>
              <a:rPr lang="en-US" altLang="ko-KR" sz="1200" dirty="0"/>
              <a:t>	 10.3.7.1 </a:t>
            </a:r>
            <a:r>
              <a:rPr lang="ko-KR" altLang="en-US" sz="1200" dirty="0"/>
              <a:t>요구 사항</a:t>
            </a:r>
            <a:endParaRPr lang="en-US" altLang="ko-KR" sz="1200" dirty="0"/>
          </a:p>
          <a:p>
            <a:pPr marL="0" indent="0">
              <a:buNone/>
            </a:pPr>
            <a:r>
              <a:rPr lang="en-US" altLang="ko-KR" sz="1200" dirty="0"/>
              <a:t>	 -(MSC.192/5.23.3.2) </a:t>
            </a:r>
            <a:r>
              <a:rPr lang="ko-KR" altLang="en-US" sz="1200" dirty="0"/>
              <a:t>표 </a:t>
            </a:r>
            <a:r>
              <a:rPr lang="en-US" altLang="ko-KR" sz="1200" dirty="0"/>
              <a:t>1</a:t>
            </a:r>
            <a:r>
              <a:rPr lang="ko-KR" altLang="en-US" sz="1200" dirty="0"/>
              <a:t>에 명시된 경우 자동 획득을 제공</a:t>
            </a:r>
            <a:r>
              <a:rPr lang="en-US" altLang="ko-KR" sz="1200" dirty="0"/>
              <a:t>,</a:t>
            </a:r>
            <a:r>
              <a:rPr lang="ko-KR" altLang="en-US" sz="1200" dirty="0"/>
              <a:t> 이 경우 사용자가 자동 ​​획득 영역의 경계를 정의할 수단 제공</a:t>
            </a:r>
            <a:r>
              <a:rPr lang="en-US" altLang="ko-KR" sz="1200" dirty="0"/>
              <a:t>.</a:t>
            </a:r>
          </a:p>
          <a:p>
            <a:pPr marL="0" indent="0">
              <a:buNone/>
            </a:pPr>
            <a:r>
              <a:rPr lang="en-US" altLang="ko-KR" sz="1200" dirty="0"/>
              <a:t>	  </a:t>
            </a:r>
            <a:r>
              <a:rPr lang="ko-KR" altLang="en-US" sz="1200" u="sng" dirty="0"/>
              <a:t>자동 획득 영역</a:t>
            </a:r>
            <a:r>
              <a:rPr lang="ko-KR" altLang="en-US" sz="1200" dirty="0"/>
              <a:t>과 모든 </a:t>
            </a:r>
            <a:r>
              <a:rPr lang="ko-KR" altLang="en-US" sz="1200" u="sng" dirty="0"/>
              <a:t>제외 영역</a:t>
            </a:r>
            <a:r>
              <a:rPr lang="en-US" altLang="ko-KR" sz="1200" dirty="0"/>
              <a:t>(</a:t>
            </a:r>
            <a:r>
              <a:rPr lang="ko-KR" altLang="en-US" sz="1200" dirty="0"/>
              <a:t>획득의 반대</a:t>
            </a:r>
            <a:r>
              <a:rPr lang="en-US" altLang="ko-KR" sz="1200" dirty="0"/>
              <a:t>)</a:t>
            </a:r>
            <a:r>
              <a:rPr lang="ko-KR" altLang="en-US" sz="1200" dirty="0"/>
              <a:t>의 경계는 명확하게 식별되어야 함</a:t>
            </a:r>
            <a:r>
              <a:rPr lang="en-US" altLang="ko-KR" sz="1200" dirty="0"/>
              <a:t>.	</a:t>
            </a:r>
          </a:p>
          <a:p>
            <a:pPr marL="0" indent="0">
              <a:buNone/>
            </a:pPr>
            <a:r>
              <a:rPr lang="en-US" altLang="ko-KR" sz="1200" dirty="0"/>
              <a:t>	 10.3.6.2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표 </a:t>
            </a:r>
            <a:r>
              <a:rPr lang="en-US" altLang="ko-KR" sz="1200" dirty="0"/>
              <a:t>1(</a:t>
            </a:r>
            <a:r>
              <a:rPr lang="ko-KR" altLang="en-US" sz="1200" dirty="0"/>
              <a:t>예</a:t>
            </a:r>
            <a:r>
              <a:rPr lang="en-US" altLang="ko-KR" sz="1200" dirty="0"/>
              <a:t>: CAT 1)</a:t>
            </a:r>
            <a:r>
              <a:rPr lang="ko-KR" altLang="en-US" sz="1200" dirty="0"/>
              <a:t>에 해당하는 경우 자동 획득 기능을 사용할 수 있고 목표 용량이 위의 표 </a:t>
            </a:r>
            <a:r>
              <a:rPr lang="en-US" altLang="ko-KR" sz="1200" dirty="0"/>
              <a:t>11</a:t>
            </a:r>
            <a:r>
              <a:rPr lang="ko-KR" altLang="en-US" sz="1200" dirty="0"/>
              <a:t>을 준수하는지 관찰하고 </a:t>
            </a:r>
            <a:r>
              <a:rPr lang="en-US" altLang="ko-KR" sz="1200" dirty="0"/>
              <a:t>target</a:t>
            </a:r>
            <a:r>
              <a:rPr lang="ko-KR" altLang="en-US" sz="1200" dirty="0"/>
              <a:t> 시나리오 시뮬레이터를 사용하여 확인</a:t>
            </a:r>
            <a:r>
              <a:rPr lang="en-US" altLang="ko-KR" sz="1200" dirty="0"/>
              <a:t>.</a:t>
            </a:r>
          </a:p>
          <a:p>
            <a:pPr marL="0" indent="0">
              <a:buNone/>
            </a:pPr>
            <a:r>
              <a:rPr lang="en-US" altLang="ko-KR" sz="1200" dirty="0"/>
              <a:t>	 -b) </a:t>
            </a:r>
            <a:r>
              <a:rPr lang="ko-KR" altLang="en-US" sz="1200" dirty="0"/>
              <a:t>자동 획득 영역에 들어가거나 그 안에서 탐지된 모든 표적이 자동으로 획득되는지 관찰을 통해 확인</a:t>
            </a:r>
            <a:r>
              <a:rPr lang="en-US" altLang="ko-KR" sz="1200" dirty="0"/>
              <a:t>. </a:t>
            </a:r>
          </a:p>
          <a:p>
            <a:pPr marL="0" indent="0">
              <a:buNone/>
            </a:pPr>
            <a:r>
              <a:rPr lang="en-US" altLang="ko-KR" sz="1200" dirty="0"/>
              <a:t>	  Annex</a:t>
            </a:r>
            <a:r>
              <a:rPr lang="ko-KR" altLang="en-US" sz="1200" dirty="0"/>
              <a:t> </a:t>
            </a:r>
            <a:r>
              <a:rPr lang="en-US" altLang="ko-KR" sz="1200" dirty="0"/>
              <a:t>J</a:t>
            </a:r>
            <a:r>
              <a:rPr lang="ko-KR" altLang="en-US" sz="1200" dirty="0"/>
              <a:t>와 경보를 준수하는 새로운 표적 기호가 제공되어야 함</a:t>
            </a:r>
            <a:r>
              <a:rPr lang="en-US" altLang="ko-KR" sz="1200" dirty="0"/>
              <a:t>. (</a:t>
            </a:r>
            <a:r>
              <a:rPr lang="ko-KR" altLang="en-US" sz="1200" dirty="0"/>
              <a:t>자동 획득에 특화된</a:t>
            </a:r>
            <a:r>
              <a:rPr lang="en-US" altLang="ko-KR" sz="1200" dirty="0"/>
              <a:t>)</a:t>
            </a:r>
          </a:p>
          <a:p>
            <a:pPr marL="0" indent="0">
              <a:buNone/>
            </a:pPr>
            <a:r>
              <a:rPr lang="en-US" altLang="ko-KR" sz="1200" dirty="0"/>
              <a:t>	 -c) </a:t>
            </a:r>
            <a:r>
              <a:rPr lang="ko-KR" altLang="en-US" sz="1200" dirty="0"/>
              <a:t>자동 획득 영역과 제외 영역이 부록 </a:t>
            </a:r>
            <a:r>
              <a:rPr lang="en-US" altLang="ko-KR" sz="1200" dirty="0"/>
              <a:t>J</a:t>
            </a:r>
            <a:r>
              <a:rPr lang="ko-KR" altLang="en-US" sz="1200" dirty="0"/>
              <a:t>에 따라 디스플레이에서 명확하게 식별되는지 관찰하여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105</a:t>
            </a:fld>
            <a:r>
              <a:rPr lang="en-US" altLang="ko-KR"/>
              <a:t>]</a:t>
            </a:r>
            <a:endParaRPr lang="ko-KR" altLang="en-US" dirty="0"/>
          </a:p>
        </p:txBody>
      </p:sp>
    </p:spTree>
    <p:extLst>
      <p:ext uri="{BB962C8B-B14F-4D97-AF65-F5344CB8AC3E}">
        <p14:creationId xmlns:p14="http://schemas.microsoft.com/office/powerpoint/2010/main" val="2111817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a:t>
            </a:r>
            <a:r>
              <a:rPr lang="ko-KR" altLang="en-US" sz="1200" dirty="0"/>
              <a:t> </a:t>
            </a:r>
            <a:r>
              <a:rPr lang="en-US" altLang="ko-KR" sz="1200" dirty="0"/>
              <a:t>3.8 </a:t>
            </a:r>
            <a:r>
              <a:rPr lang="ko-KR" altLang="en-US" sz="1200" dirty="0"/>
              <a:t>모션 트렌드</a:t>
            </a:r>
            <a:endParaRPr lang="en-US" altLang="ko-KR" sz="1200" dirty="0"/>
          </a:p>
          <a:p>
            <a:pPr marL="0" indent="0">
              <a:buNone/>
            </a:pPr>
            <a:r>
              <a:rPr lang="en-US" altLang="ko-KR" sz="1200" dirty="0"/>
              <a:t>	 10.3.8.1 </a:t>
            </a:r>
            <a:r>
              <a:rPr lang="ko-KR" altLang="en-US" sz="1200" dirty="0"/>
              <a:t>요구 사항</a:t>
            </a:r>
            <a:endParaRPr lang="en-US" altLang="ko-KR" sz="1200" dirty="0"/>
          </a:p>
          <a:p>
            <a:pPr marL="0" indent="0">
              <a:buNone/>
            </a:pPr>
            <a:r>
              <a:rPr lang="en-US" altLang="ko-KR" sz="1200" dirty="0"/>
              <a:t>	 -(MSC.192/5.25.4.1) target</a:t>
            </a:r>
            <a:r>
              <a:rPr lang="ko-KR" altLang="en-US" sz="1200" dirty="0"/>
              <a:t>이 획득되면 시스템은 </a:t>
            </a:r>
            <a:endParaRPr lang="en-US" altLang="ko-KR" sz="1200" dirty="0"/>
          </a:p>
          <a:p>
            <a:pPr marL="0" indent="0">
              <a:buNone/>
            </a:pPr>
            <a:r>
              <a:rPr lang="en-US" altLang="ko-KR" sz="1200" dirty="0"/>
              <a:t>		</a:t>
            </a:r>
            <a:r>
              <a:rPr lang="en-US" altLang="ko-KR" sz="1200" dirty="0" err="1"/>
              <a:t>i</a:t>
            </a:r>
            <a:r>
              <a:rPr lang="en-US" altLang="ko-KR" sz="1200" dirty="0"/>
              <a:t>. 1</a:t>
            </a:r>
            <a:r>
              <a:rPr lang="ko-KR" altLang="en-US" sz="1200" dirty="0"/>
              <a:t>분 이내에 이동에 대한 경향을 제공할 수 있고 </a:t>
            </a:r>
            <a:r>
              <a:rPr lang="en-US" altLang="ko-KR" sz="1200" dirty="0"/>
              <a:t>	ii. 3</a:t>
            </a:r>
            <a:r>
              <a:rPr lang="ko-KR" altLang="en-US" sz="1200" dirty="0"/>
              <a:t>분 이내에 표적의 움직임을 예측할 수 있어야 함</a:t>
            </a:r>
            <a:r>
              <a:rPr lang="en-US" altLang="ko-KR" sz="1200" dirty="0"/>
              <a:t>.</a:t>
            </a:r>
            <a:r>
              <a:rPr lang="ko-KR" altLang="en-US" sz="1200" dirty="0"/>
              <a:t> </a:t>
            </a:r>
            <a:endParaRPr lang="en-US" altLang="ko-KR" sz="1200" dirty="0"/>
          </a:p>
          <a:p>
            <a:pPr marL="0" indent="0">
              <a:buNone/>
            </a:pPr>
            <a:r>
              <a:rPr lang="en-US" altLang="ko-KR" sz="1200" dirty="0"/>
              <a:t>	 10.3.8.2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일단 표적이 획득되면 시스템은 </a:t>
            </a:r>
            <a:r>
              <a:rPr lang="en-US" altLang="ko-KR" sz="1200" dirty="0"/>
              <a:t>1</a:t>
            </a:r>
            <a:r>
              <a:rPr lang="ko-KR" altLang="en-US" sz="1200" dirty="0"/>
              <a:t>분 이내에 표적의 움직임의 경향을 제공하고 </a:t>
            </a:r>
            <a:r>
              <a:rPr lang="en-US" altLang="ko-KR" sz="1200" dirty="0"/>
              <a:t>3</a:t>
            </a:r>
            <a:r>
              <a:rPr lang="ko-KR" altLang="en-US" sz="1200" dirty="0"/>
              <a:t>분 이내에 표적의 움직임 표적을 예측하는 것을 관찰로 확인하며 </a:t>
            </a:r>
            <a:r>
              <a:rPr lang="en-US" altLang="ko-KR" sz="1200" dirty="0"/>
              <a:t>Target</a:t>
            </a:r>
            <a:r>
              <a:rPr lang="ko-KR" altLang="en-US" sz="1200" dirty="0"/>
              <a:t> 모션의 경향 및 정확도는 </a:t>
            </a:r>
            <a:r>
              <a:rPr lang="en-US" altLang="ko-KR" sz="1200" dirty="0"/>
              <a:t>10.3.14</a:t>
            </a:r>
            <a:r>
              <a:rPr lang="ko-KR" altLang="en-US" sz="1200" dirty="0"/>
              <a:t>에서 측정</a:t>
            </a:r>
            <a:r>
              <a:rPr lang="en-US" altLang="ko-KR" sz="1200" dirty="0"/>
              <a:t>.</a:t>
            </a:r>
          </a:p>
          <a:p>
            <a:pPr marL="0" indent="0">
              <a:buNone/>
            </a:pPr>
            <a:r>
              <a:rPr lang="en-US" altLang="ko-KR" sz="1200" dirty="0"/>
              <a:t>	 -b) Target</a:t>
            </a:r>
            <a:r>
              <a:rPr lang="ko-KR" altLang="en-US" sz="1200" dirty="0"/>
              <a:t>이 계속 추적되고 정보가 자동으로 업데이트되는지 관찰을 통해 확인</a:t>
            </a:r>
            <a:r>
              <a:rPr lang="en-US" altLang="ko-KR" sz="1200" dirty="0"/>
              <a:t>.</a:t>
            </a:r>
          </a:p>
          <a:p>
            <a:pPr marL="0" indent="0">
              <a:buNone/>
            </a:pPr>
            <a:endParaRPr lang="en-US" altLang="ko-KR" sz="1200" dirty="0"/>
          </a:p>
          <a:p>
            <a:pPr marL="0" indent="0">
              <a:buNone/>
            </a:pPr>
            <a:r>
              <a:rPr lang="en-US" altLang="ko-KR" sz="1200" dirty="0"/>
              <a:t>	10.3.9 50%</a:t>
            </a:r>
            <a:r>
              <a:rPr lang="ko-KR" altLang="en-US" sz="1200" dirty="0"/>
              <a:t>의 가시성</a:t>
            </a:r>
            <a:endParaRPr lang="en-US" altLang="ko-KR" sz="1200" dirty="0"/>
          </a:p>
          <a:p>
            <a:pPr marL="0" indent="0">
              <a:buNone/>
            </a:pPr>
            <a:r>
              <a:rPr lang="en-US" altLang="ko-KR" sz="1200" dirty="0"/>
              <a:t>	 10.3.9.1 </a:t>
            </a:r>
            <a:r>
              <a:rPr lang="ko-KR" altLang="en-US" sz="1200" dirty="0"/>
              <a:t>요구 사항</a:t>
            </a:r>
            <a:endParaRPr lang="en-US" altLang="ko-KR" sz="1200" dirty="0"/>
          </a:p>
          <a:p>
            <a:pPr marL="0" indent="0">
              <a:buNone/>
            </a:pPr>
            <a:r>
              <a:rPr lang="en-US" altLang="ko-KR" sz="1200" dirty="0"/>
              <a:t>	 -(MSC.192/5.25.4.3) </a:t>
            </a:r>
            <a:r>
              <a:rPr lang="ko-KR" altLang="en-US" sz="1200" dirty="0"/>
              <a:t>시스템은 </a:t>
            </a:r>
            <a:r>
              <a:rPr lang="en-US" altLang="ko-KR" sz="1200" dirty="0"/>
              <a:t>10</a:t>
            </a:r>
            <a:r>
              <a:rPr lang="ko-KR" altLang="en-US" sz="1200" dirty="0"/>
              <a:t>회의 연속 스캔 중 </a:t>
            </a:r>
            <a:r>
              <a:rPr lang="en-US" altLang="ko-KR" sz="1200" dirty="0"/>
              <a:t>5</a:t>
            </a:r>
            <a:r>
              <a:rPr lang="ko-KR" altLang="en-US" sz="1200" dirty="0"/>
              <a:t>회 또는 이와 동등한 스캔에 대해 디스플레이에서 명확하고 개별적으로 구별할 수 있는 </a:t>
            </a:r>
            <a:r>
              <a:rPr lang="en-US" altLang="ko-KR" sz="1200" dirty="0"/>
              <a:t>Radar target</a:t>
            </a:r>
            <a:r>
              <a:rPr lang="ko-KR" altLang="en-US" sz="1200" dirty="0"/>
              <a:t>을 계속 추적해야 함</a:t>
            </a:r>
            <a:r>
              <a:rPr lang="en-US" altLang="ko-KR" sz="1200" dirty="0"/>
              <a:t>.	</a:t>
            </a:r>
          </a:p>
          <a:p>
            <a:pPr marL="0" indent="0">
              <a:buNone/>
            </a:pPr>
            <a:r>
              <a:rPr lang="en-US" altLang="ko-KR" sz="1200" dirty="0"/>
              <a:t>	 10.3.9.2 </a:t>
            </a:r>
            <a:r>
              <a:rPr lang="ko-KR" altLang="en-US" sz="1200" dirty="0"/>
              <a:t>시험 방법 및 요구되는 결과</a:t>
            </a:r>
            <a:endParaRPr lang="en-US" altLang="ko-KR" sz="1200" dirty="0"/>
          </a:p>
          <a:p>
            <a:pPr marL="0" indent="0">
              <a:buNone/>
            </a:pPr>
            <a:r>
              <a:rPr lang="en-US" altLang="ko-KR" sz="1200" dirty="0"/>
              <a:t>	 -</a:t>
            </a:r>
            <a:r>
              <a:rPr lang="ko-KR" altLang="en-US" sz="1200" dirty="0"/>
              <a:t>관련 테스트 시나리오에서 레이더 표적이 명확하고 개별적으로 사용가능한 레이더 </a:t>
            </a:r>
            <a:r>
              <a:rPr lang="en-US" altLang="ko-KR" sz="1200" dirty="0"/>
              <a:t>target</a:t>
            </a:r>
            <a:r>
              <a:rPr lang="ko-KR" altLang="en-US" sz="1200" dirty="0" err="1"/>
              <a:t>일때</a:t>
            </a:r>
            <a:r>
              <a:rPr lang="en-US" altLang="ko-KR" sz="1200" dirty="0"/>
              <a:t>;</a:t>
            </a:r>
            <a:r>
              <a:rPr lang="ko-KR" altLang="en-US" sz="1200" dirty="0"/>
              <a:t> </a:t>
            </a:r>
            <a:endParaRPr lang="en-US" altLang="ko-KR" sz="1200" dirty="0"/>
          </a:p>
          <a:p>
            <a:pPr marL="0" indent="0">
              <a:buNone/>
            </a:pPr>
            <a:r>
              <a:rPr lang="en-US" altLang="ko-KR" sz="1200" dirty="0"/>
              <a:t>		</a:t>
            </a:r>
            <a:r>
              <a:rPr lang="en-US" altLang="ko-KR" sz="1200" dirty="0" err="1"/>
              <a:t>i</a:t>
            </a:r>
            <a:r>
              <a:rPr lang="en-US" altLang="ko-KR" sz="1200" dirty="0"/>
              <a:t>. 10</a:t>
            </a:r>
            <a:r>
              <a:rPr lang="ko-KR" altLang="en-US" sz="1200" dirty="0"/>
              <a:t>회 스캔 중 </a:t>
            </a:r>
            <a:r>
              <a:rPr lang="en-US" altLang="ko-KR" sz="1200" dirty="0"/>
              <a:t>5</a:t>
            </a:r>
            <a:r>
              <a:rPr lang="ko-KR" altLang="en-US" sz="1200" dirty="0"/>
              <a:t>회 혹은 이에 상응하는</a:t>
            </a:r>
            <a:endParaRPr lang="en-US" altLang="ko-KR" sz="1200" dirty="0"/>
          </a:p>
          <a:p>
            <a:pPr marL="0" indent="0">
              <a:buNone/>
            </a:pPr>
            <a:r>
              <a:rPr lang="en-US" altLang="ko-KR" sz="1200" dirty="0"/>
              <a:t>		ii. </a:t>
            </a:r>
            <a:r>
              <a:rPr lang="ko-KR" altLang="en-US" sz="1200" dirty="0"/>
              <a:t>시나리오 </a:t>
            </a:r>
            <a:r>
              <a:rPr lang="en-US" altLang="ko-KR" sz="1200" dirty="0"/>
              <a:t>5</a:t>
            </a:r>
            <a:r>
              <a:rPr lang="ko-KR" altLang="en-US" sz="1200" dirty="0"/>
              <a:t>의 </a:t>
            </a:r>
            <a:r>
              <a:rPr lang="en-US" altLang="ko-KR" sz="1200" dirty="0"/>
              <a:t>6</a:t>
            </a:r>
            <a:r>
              <a:rPr lang="ko-KR" altLang="en-US" sz="1200" dirty="0"/>
              <a:t>번 </a:t>
            </a:r>
            <a:r>
              <a:rPr lang="en-US" altLang="ko-KR" sz="1200" dirty="0"/>
              <a:t>Target</a:t>
            </a:r>
            <a:r>
              <a:rPr lang="ko-KR" altLang="en-US" sz="1200" dirty="0"/>
              <a:t>에 의한 검증으로</a:t>
            </a:r>
            <a:endParaRPr lang="en-US" altLang="ko-KR" sz="1200" dirty="0"/>
          </a:p>
          <a:p>
            <a:pPr marL="0" indent="0">
              <a:buNone/>
            </a:pPr>
            <a:r>
              <a:rPr lang="en-US" altLang="ko-KR" sz="1200" dirty="0"/>
              <a:t>	 </a:t>
            </a:r>
            <a:r>
              <a:rPr lang="ko-KR" altLang="en-US" sz="1200" dirty="0"/>
              <a:t>지속적으로 추적 된다는 것을 관찰하여 확인</a:t>
            </a:r>
            <a:r>
              <a:rPr lang="en-US" altLang="ko-KR" sz="1200" dirty="0"/>
              <a:t>. (10.3.13 </a:t>
            </a:r>
            <a:r>
              <a:rPr lang="ko-KR" altLang="en-US" sz="1200" dirty="0"/>
              <a:t>참조</a:t>
            </a:r>
            <a:r>
              <a:rPr lang="en-US" altLang="ko-KR" sz="1200"/>
              <a:t>). </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106</a:t>
            </a:fld>
            <a:r>
              <a:rPr lang="en-US" altLang="ko-KR"/>
              <a:t>]</a:t>
            </a:r>
            <a:endParaRPr lang="ko-KR" altLang="en-US" dirty="0"/>
          </a:p>
        </p:txBody>
      </p:sp>
    </p:spTree>
    <p:extLst>
      <p:ext uri="{BB962C8B-B14F-4D97-AF65-F5344CB8AC3E}">
        <p14:creationId xmlns:p14="http://schemas.microsoft.com/office/powerpoint/2010/main" val="42739501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10.3.10 </a:t>
            </a:r>
            <a:r>
              <a:rPr lang="ko-KR" altLang="en-US" sz="1200" dirty="0"/>
              <a:t>추적 알고리즘</a:t>
            </a:r>
            <a:endParaRPr lang="en-US" altLang="ko-KR" sz="1200" dirty="0"/>
          </a:p>
          <a:p>
            <a:pPr marL="0" indent="0">
              <a:buNone/>
            </a:pPr>
            <a:r>
              <a:rPr lang="en-US" altLang="ko-KR" sz="1200" dirty="0"/>
              <a:t>	 10.3.10.1 </a:t>
            </a:r>
            <a:r>
              <a:rPr lang="ko-KR" altLang="en-US" sz="1200" dirty="0"/>
              <a:t>요구 사항</a:t>
            </a:r>
            <a:endParaRPr lang="en-US" altLang="ko-KR" sz="1200" dirty="0"/>
          </a:p>
          <a:p>
            <a:pPr marL="0" indent="0">
              <a:buNone/>
            </a:pPr>
            <a:r>
              <a:rPr lang="en-US" altLang="ko-KR" sz="1200" dirty="0"/>
              <a:t>	 -(MSC.192/5.25.4.4) TT </a:t>
            </a:r>
            <a:r>
              <a:rPr lang="ko-KR" altLang="en-US" sz="1200" dirty="0"/>
              <a:t>설계는 </a:t>
            </a:r>
            <a:r>
              <a:rPr lang="en-US" altLang="ko-KR" sz="1200" dirty="0"/>
              <a:t>Target vector</a:t>
            </a:r>
            <a:r>
              <a:rPr lang="ko-KR" altLang="en-US" sz="1200" dirty="0"/>
              <a:t>와 데이터 </a:t>
            </a:r>
            <a:r>
              <a:rPr lang="ko-KR" altLang="en-US" sz="1200" dirty="0" err="1"/>
              <a:t>평활화</a:t>
            </a:r>
            <a:r>
              <a:rPr lang="en-US" altLang="ko-KR" sz="1200" dirty="0"/>
              <a:t>(smoothing)</a:t>
            </a:r>
            <a:r>
              <a:rPr lang="ko-KR" altLang="en-US" sz="1200" dirty="0"/>
              <a:t>가 효과적인 반면에 타겟의 기동</a:t>
            </a:r>
            <a:r>
              <a:rPr lang="en-US" altLang="ko-KR" sz="1200" dirty="0"/>
              <a:t>(</a:t>
            </a:r>
            <a:r>
              <a:rPr lang="en-US" altLang="ko-KR" sz="1200" dirty="0" err="1"/>
              <a:t>manoeuvres</a:t>
            </a:r>
            <a:r>
              <a:rPr lang="en-US" altLang="ko-KR" sz="1200" dirty="0"/>
              <a:t>)</a:t>
            </a:r>
            <a:r>
              <a:rPr lang="ko-KR" altLang="en-US" sz="1200" dirty="0"/>
              <a:t>은 가능한 빨리 감지되어야 함</a:t>
            </a:r>
            <a:r>
              <a:rPr lang="en-US" altLang="ko-KR" sz="1200" dirty="0"/>
              <a:t>. (</a:t>
            </a:r>
            <a:r>
              <a:rPr lang="ko-KR" altLang="en-US" sz="1200" dirty="0"/>
              <a:t>평활화는 </a:t>
            </a:r>
            <a:r>
              <a:rPr lang="en-US" altLang="ko-KR" sz="1200" dirty="0" err="1"/>
              <a:t>senstive</a:t>
            </a:r>
            <a:r>
              <a:rPr lang="ko-KR" altLang="en-US" sz="1200" dirty="0"/>
              <a:t>하지 못하다는 의미 </a:t>
            </a:r>
            <a:r>
              <a:rPr lang="en-US" altLang="ko-KR" sz="1200" dirty="0"/>
              <a:t>– like </a:t>
            </a:r>
            <a:r>
              <a:rPr lang="en-US" altLang="ko-KR" sz="1200" dirty="0" err="1"/>
              <a:t>MovingAverage</a:t>
            </a:r>
            <a:r>
              <a:rPr lang="en-US" altLang="ko-KR" sz="1200" dirty="0"/>
              <a:t>)</a:t>
            </a:r>
          </a:p>
          <a:p>
            <a:pPr marL="0" indent="0">
              <a:buNone/>
            </a:pPr>
            <a:r>
              <a:rPr lang="en-US" altLang="ko-KR" sz="1200" dirty="0"/>
              <a:t>	 -Tracked target </a:t>
            </a:r>
            <a:r>
              <a:rPr lang="ko-KR" altLang="en-US" sz="1200" dirty="0"/>
              <a:t>혹은 자선이 기동을 완료했을 때</a:t>
            </a:r>
            <a:r>
              <a:rPr lang="en-US" altLang="ko-KR" sz="1200" dirty="0"/>
              <a:t>, </a:t>
            </a:r>
            <a:r>
              <a:rPr lang="ko-KR" altLang="en-US" sz="1200" dirty="0"/>
              <a:t>시스템은 </a:t>
            </a:r>
            <a:r>
              <a:rPr lang="en-US" altLang="ko-KR" sz="1200" dirty="0"/>
              <a:t>Target </a:t>
            </a:r>
            <a:r>
              <a:rPr lang="ko-KR" altLang="en-US" sz="1200" dirty="0"/>
              <a:t>움직임의 </a:t>
            </a:r>
            <a:r>
              <a:rPr lang="en-US" altLang="ko-KR" sz="1200" dirty="0"/>
              <a:t>trend</a:t>
            </a:r>
            <a:r>
              <a:rPr lang="ko-KR" altLang="en-US" sz="1200" dirty="0"/>
              <a:t>를 </a:t>
            </a:r>
            <a:r>
              <a:rPr lang="en-US" altLang="ko-KR" sz="1200" dirty="0"/>
              <a:t>1</a:t>
            </a:r>
            <a:r>
              <a:rPr lang="ko-KR" altLang="en-US" sz="1200" dirty="0"/>
              <a:t>분 이내에 표시하고 </a:t>
            </a:r>
            <a:r>
              <a:rPr lang="en-US" altLang="ko-KR" sz="1200" dirty="0"/>
              <a:t>3</a:t>
            </a:r>
            <a:r>
              <a:rPr lang="ko-KR" altLang="en-US" sz="1200" dirty="0"/>
              <a:t>분 이내에 향후 움직임을 예측해서 표시</a:t>
            </a:r>
            <a:r>
              <a:rPr lang="en-US" altLang="ko-KR" sz="1200" dirty="0"/>
              <a:t>.</a:t>
            </a:r>
          </a:p>
          <a:p>
            <a:pPr marL="0" indent="0">
              <a:buNone/>
            </a:pPr>
            <a:r>
              <a:rPr lang="en-US" altLang="ko-KR" sz="1200" dirty="0"/>
              <a:t>	 10.3.10.2 </a:t>
            </a:r>
            <a:r>
              <a:rPr lang="ko-KR" altLang="en-US" sz="1200" dirty="0"/>
              <a:t>시험 방법 및 요구되는 결과</a:t>
            </a:r>
            <a:endParaRPr lang="en-US" altLang="ko-KR" sz="1200" dirty="0"/>
          </a:p>
          <a:p>
            <a:pPr marL="0" indent="0">
              <a:buNone/>
            </a:pPr>
            <a:r>
              <a:rPr lang="en-US" altLang="ko-KR" sz="1200" dirty="0"/>
              <a:t>	 -a)</a:t>
            </a:r>
            <a:r>
              <a:rPr lang="ko-KR" altLang="en-US" sz="1200" dirty="0"/>
              <a:t>추적 테스트 시나리오 </a:t>
            </a:r>
            <a:r>
              <a:rPr lang="en-US" altLang="ko-KR" sz="1200" dirty="0"/>
              <a:t>2</a:t>
            </a:r>
            <a:r>
              <a:rPr lang="ko-KR" altLang="en-US" sz="1200" dirty="0"/>
              <a:t>와 </a:t>
            </a:r>
            <a:r>
              <a:rPr lang="en-US" altLang="ko-KR" sz="1200" dirty="0"/>
              <a:t>3</a:t>
            </a:r>
            <a:r>
              <a:rPr lang="ko-KR" altLang="en-US" sz="1200" dirty="0"/>
              <a:t>이 실행될 때 </a:t>
            </a:r>
            <a:r>
              <a:rPr lang="en-US" altLang="ko-KR" sz="1200" dirty="0"/>
              <a:t>Target vector </a:t>
            </a:r>
            <a:r>
              <a:rPr lang="ko-KR" altLang="en-US" sz="1200" dirty="0"/>
              <a:t>안정성이 유지되고 </a:t>
            </a:r>
            <a:endParaRPr lang="en-US" altLang="ko-KR" sz="1200" dirty="0"/>
          </a:p>
          <a:p>
            <a:pPr marL="0" indent="0">
              <a:buNone/>
            </a:pPr>
            <a:r>
              <a:rPr lang="en-US" altLang="ko-KR" sz="1200" dirty="0"/>
              <a:t>	 </a:t>
            </a:r>
            <a:r>
              <a:rPr lang="ko-KR" altLang="en-US" sz="1200" dirty="0"/>
              <a:t> 데이터가</a:t>
            </a:r>
            <a:r>
              <a:rPr lang="en-US" altLang="ko-KR" sz="1200" dirty="0"/>
              <a:t> 10.3.13</a:t>
            </a:r>
            <a:r>
              <a:rPr lang="ko-KR" altLang="en-US" sz="1200" dirty="0"/>
              <a:t>에 지정된 </a:t>
            </a:r>
            <a:r>
              <a:rPr lang="en-US" altLang="ko-KR" sz="1200" dirty="0"/>
              <a:t>limit</a:t>
            </a:r>
            <a:r>
              <a:rPr lang="ko-KR" altLang="en-US" sz="1200" dirty="0"/>
              <a:t>에 따라 </a:t>
            </a:r>
            <a:r>
              <a:rPr lang="ko-KR" altLang="en-US" sz="1200" dirty="0" err="1"/>
              <a:t>평활화</a:t>
            </a:r>
            <a:r>
              <a:rPr lang="ko-KR" altLang="en-US" sz="1200" dirty="0"/>
              <a:t> </a:t>
            </a:r>
            <a:r>
              <a:rPr lang="ko-KR" altLang="en-US" sz="1200" dirty="0" err="1"/>
              <a:t>된다는것을</a:t>
            </a:r>
            <a:r>
              <a:rPr lang="ko-KR" altLang="en-US" sz="1200" dirty="0"/>
              <a:t> 관찰로 확인</a:t>
            </a:r>
            <a:r>
              <a:rPr lang="en-US" altLang="ko-KR" sz="1200" dirty="0"/>
              <a:t>.</a:t>
            </a:r>
          </a:p>
          <a:p>
            <a:pPr marL="0" indent="0">
              <a:buNone/>
            </a:pPr>
            <a:r>
              <a:rPr lang="en-US" altLang="ko-KR" sz="1200" dirty="0"/>
              <a:t>	 -b)Trend</a:t>
            </a:r>
            <a:r>
              <a:rPr lang="ko-KR" altLang="en-US" sz="1200" dirty="0"/>
              <a:t>와 </a:t>
            </a:r>
            <a:r>
              <a:rPr lang="en-US" altLang="ko-KR" sz="1200" dirty="0"/>
              <a:t>Prediction</a:t>
            </a:r>
            <a:r>
              <a:rPr lang="ko-KR" altLang="en-US" sz="1200" dirty="0"/>
              <a:t>이 </a:t>
            </a:r>
            <a:r>
              <a:rPr lang="en-US" altLang="ko-KR" sz="1200" dirty="0"/>
              <a:t>10.3.13</a:t>
            </a:r>
            <a:r>
              <a:rPr lang="ko-KR" altLang="en-US" sz="1200" dirty="0"/>
              <a:t>에 정의된 각 테스트 시나리오에서 요구되는 정확도를 준수하는지 관찰을 통해 확인</a:t>
            </a:r>
            <a:r>
              <a:rPr lang="en-US" altLang="ko-KR" sz="1200" dirty="0"/>
              <a:t>.</a:t>
            </a:r>
            <a:r>
              <a:rPr lang="ko-KR" altLang="en-US" sz="1200" dirty="0"/>
              <a:t> </a:t>
            </a:r>
            <a:endParaRPr lang="en-US" altLang="ko-KR" sz="1200" dirty="0"/>
          </a:p>
          <a:p>
            <a:pPr marL="0" indent="0">
              <a:buNone/>
            </a:pPr>
            <a:r>
              <a:rPr lang="en-US" altLang="ko-KR" sz="1200" dirty="0"/>
              <a:t>	10.3.11 </a:t>
            </a:r>
            <a:r>
              <a:rPr lang="ko-KR" altLang="en-US" sz="1200" dirty="0"/>
              <a:t>타겟 </a:t>
            </a:r>
            <a:r>
              <a:rPr lang="ko-KR" altLang="en-US" sz="1200" dirty="0" err="1"/>
              <a:t>스왑</a:t>
            </a:r>
            <a:endParaRPr lang="en-US" altLang="ko-KR" sz="1200" dirty="0"/>
          </a:p>
          <a:p>
            <a:pPr marL="0" indent="0">
              <a:buNone/>
            </a:pPr>
            <a:r>
              <a:rPr lang="en-US" altLang="ko-KR" sz="1200" dirty="0"/>
              <a:t>	 10.3.11.1 </a:t>
            </a:r>
            <a:r>
              <a:rPr lang="ko-KR" altLang="en-US" sz="1200" dirty="0"/>
              <a:t>요구 사항</a:t>
            </a:r>
            <a:endParaRPr lang="en-US" altLang="ko-KR" sz="1200" dirty="0"/>
          </a:p>
          <a:p>
            <a:pPr marL="0" indent="0">
              <a:buNone/>
            </a:pPr>
            <a:r>
              <a:rPr lang="en-US" altLang="ko-KR" sz="1200" dirty="0"/>
              <a:t>	 -(MSC.192/5.25.4.5)</a:t>
            </a:r>
            <a:r>
              <a:rPr lang="ko-KR" altLang="en-US" sz="1200" dirty="0"/>
              <a:t>타겟 </a:t>
            </a:r>
            <a:r>
              <a:rPr lang="ko-KR" altLang="en-US" sz="1200" dirty="0" err="1"/>
              <a:t>스왑을</a:t>
            </a:r>
            <a:r>
              <a:rPr lang="ko-KR" altLang="en-US" sz="1200" dirty="0"/>
              <a:t> 포함한 추적오류의 가능성은 </a:t>
            </a:r>
            <a:r>
              <a:rPr lang="ko-KR" altLang="en-US" sz="1200" dirty="0">
                <a:solidFill>
                  <a:srgbClr val="FF0000"/>
                </a:solidFill>
              </a:rPr>
              <a:t>설계에 의해 최소화</a:t>
            </a:r>
            <a:r>
              <a:rPr lang="en-US" altLang="ko-KR" sz="1200" dirty="0">
                <a:solidFill>
                  <a:srgbClr val="FF0000"/>
                </a:solidFill>
              </a:rPr>
              <a:t>(</a:t>
            </a:r>
            <a:r>
              <a:rPr lang="ko-KR" altLang="en-US" sz="1200" dirty="0">
                <a:solidFill>
                  <a:srgbClr val="FF0000"/>
                </a:solidFill>
              </a:rPr>
              <a:t>구체적으로 어떻게</a:t>
            </a:r>
            <a:r>
              <a:rPr lang="en-US" altLang="ko-KR" sz="1200" dirty="0">
                <a:solidFill>
                  <a:srgbClr val="FF0000"/>
                </a:solidFill>
              </a:rPr>
              <a:t>?)</a:t>
            </a:r>
            <a:r>
              <a:rPr lang="ko-KR" altLang="en-US" sz="1200" dirty="0"/>
              <a:t> 되어야 함</a:t>
            </a:r>
            <a:r>
              <a:rPr lang="en-US" altLang="ko-KR" sz="1200" dirty="0"/>
              <a:t>.	</a:t>
            </a:r>
          </a:p>
          <a:p>
            <a:pPr marL="0" indent="0">
              <a:buNone/>
            </a:pPr>
            <a:r>
              <a:rPr lang="en-US" altLang="ko-KR" sz="1200" dirty="0"/>
              <a:t>	 10.3.11.2 </a:t>
            </a:r>
            <a:r>
              <a:rPr lang="ko-KR" altLang="en-US" sz="1200" dirty="0"/>
              <a:t>시험 방법 및 요구되는 결과</a:t>
            </a:r>
            <a:endParaRPr lang="en-US" altLang="ko-KR" sz="1200" dirty="0"/>
          </a:p>
          <a:p>
            <a:pPr marL="0" indent="0">
              <a:buNone/>
            </a:pPr>
            <a:r>
              <a:rPr lang="en-US" altLang="ko-KR" sz="1200" dirty="0"/>
              <a:t>	 -10.3.13</a:t>
            </a:r>
            <a:r>
              <a:rPr lang="ko-KR" altLang="en-US" sz="1200" dirty="0"/>
              <a:t>의 추적 시나리오</a:t>
            </a:r>
            <a:r>
              <a:rPr lang="en-US" altLang="ko-KR" sz="1200" dirty="0"/>
              <a:t>4</a:t>
            </a:r>
            <a:r>
              <a:rPr lang="ko-KR" altLang="en-US" sz="1200" dirty="0"/>
              <a:t>가 실행될 때 대상 </a:t>
            </a:r>
            <a:r>
              <a:rPr lang="ko-KR" altLang="en-US" sz="1200" dirty="0" err="1"/>
              <a:t>스왑이</a:t>
            </a:r>
            <a:r>
              <a:rPr lang="ko-KR" altLang="en-US" sz="1200" dirty="0"/>
              <a:t> 발생하지 않음을 관찰하여 확인</a:t>
            </a: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107</a:t>
            </a:fld>
            <a:r>
              <a:rPr lang="en-US" altLang="ko-KR"/>
              <a:t>]</a:t>
            </a:r>
            <a:endParaRPr lang="ko-KR" altLang="en-US" dirty="0"/>
          </a:p>
        </p:txBody>
      </p:sp>
    </p:spTree>
    <p:extLst>
      <p:ext uri="{BB962C8B-B14F-4D97-AF65-F5344CB8AC3E}">
        <p14:creationId xmlns:p14="http://schemas.microsoft.com/office/powerpoint/2010/main" val="40335275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10.3.12 </a:t>
            </a:r>
            <a:r>
              <a:rPr lang="ko-KR" altLang="en-US" sz="1200" dirty="0"/>
              <a:t>추적 중지</a:t>
            </a:r>
            <a:endParaRPr lang="en-US" altLang="ko-KR" sz="1200" dirty="0"/>
          </a:p>
          <a:p>
            <a:pPr marL="0" indent="0">
              <a:buNone/>
            </a:pPr>
            <a:r>
              <a:rPr lang="en-US" altLang="ko-KR" sz="1200" dirty="0"/>
              <a:t>	 10.3.12.1 </a:t>
            </a:r>
            <a:r>
              <a:rPr lang="ko-KR" altLang="en-US" sz="1200" dirty="0"/>
              <a:t>요구 사항</a:t>
            </a:r>
            <a:endParaRPr lang="en-US" altLang="ko-KR" sz="1200" dirty="0"/>
          </a:p>
          <a:p>
            <a:pPr marL="0" indent="0">
              <a:buNone/>
            </a:pPr>
            <a:r>
              <a:rPr lang="en-US" altLang="ko-KR" sz="1200" dirty="0"/>
              <a:t>	 -(MSC.192/5.25.4.6) </a:t>
            </a:r>
            <a:r>
              <a:rPr lang="ko-KR" altLang="en-US" sz="1200" dirty="0"/>
              <a:t>하나 혹은 모든 </a:t>
            </a:r>
            <a:r>
              <a:rPr lang="en-US" altLang="ko-KR" sz="1200" dirty="0"/>
              <a:t>Target</a:t>
            </a:r>
            <a:r>
              <a:rPr lang="ko-KR" altLang="en-US" sz="1200" dirty="0"/>
              <a:t>의 추적을 취소하기 위한 별도의 기능이 제공되어야 함</a:t>
            </a:r>
            <a:r>
              <a:rPr lang="en-US" altLang="ko-KR" sz="1200" dirty="0"/>
              <a:t>.</a:t>
            </a:r>
          </a:p>
          <a:p>
            <a:pPr marL="0" indent="0">
              <a:buNone/>
            </a:pPr>
            <a:r>
              <a:rPr lang="en-US" altLang="ko-KR" sz="1200" dirty="0"/>
              <a:t>	 10.3.12.2 </a:t>
            </a:r>
            <a:r>
              <a:rPr lang="ko-KR" altLang="en-US" sz="1200" dirty="0"/>
              <a:t>시험 방법 및 요구되는 결과</a:t>
            </a:r>
            <a:endParaRPr lang="en-US" altLang="ko-KR" sz="1200" dirty="0"/>
          </a:p>
          <a:p>
            <a:pPr marL="0" indent="0">
              <a:buNone/>
            </a:pPr>
            <a:r>
              <a:rPr lang="en-US" altLang="ko-KR" sz="1200" dirty="0"/>
              <a:t>	 -10.3.13</a:t>
            </a:r>
            <a:r>
              <a:rPr lang="ko-KR" altLang="en-US" sz="1200" dirty="0"/>
              <a:t>의 시나리오 </a:t>
            </a:r>
            <a:r>
              <a:rPr lang="en-US" altLang="ko-KR" sz="1200" dirty="0"/>
              <a:t>5</a:t>
            </a:r>
            <a:r>
              <a:rPr lang="ko-KR" altLang="en-US" sz="1200" dirty="0"/>
              <a:t>를 관찰하고 사용하여 하나 혹은 추적중인 모든 </a:t>
            </a:r>
            <a:r>
              <a:rPr lang="en-US" altLang="ko-KR" sz="1200" dirty="0"/>
              <a:t>target</a:t>
            </a:r>
            <a:r>
              <a:rPr lang="ko-KR" altLang="en-US" sz="1200" dirty="0"/>
              <a:t>의 추적을 취소하는 기능 제공여부를 확인</a:t>
            </a:r>
            <a:r>
              <a:rPr lang="en-US" altLang="ko-KR" sz="1200" dirty="0"/>
              <a:t>.</a:t>
            </a:r>
            <a:r>
              <a:rPr lang="ko-KR" altLang="en-US" sz="1200" dirty="0"/>
              <a:t> </a:t>
            </a:r>
            <a:endParaRPr lang="en-US" altLang="ko-KR" sz="1200" dirty="0"/>
          </a:p>
          <a:p>
            <a:pPr marL="0" indent="0">
              <a:buNone/>
            </a:pPr>
            <a:endParaRPr lang="en-US" altLang="ko-KR" sz="1200" dirty="0"/>
          </a:p>
          <a:p>
            <a:pPr marL="0" indent="0">
              <a:buNone/>
            </a:pPr>
            <a:r>
              <a:rPr lang="en-US" altLang="ko-KR" sz="1200" dirty="0"/>
              <a:t>	10.3.13 Target tracking </a:t>
            </a:r>
            <a:r>
              <a:rPr lang="ko-KR" altLang="en-US" sz="1200" dirty="0"/>
              <a:t>시나리오 </a:t>
            </a:r>
            <a:endParaRPr lang="en-US" altLang="ko-KR" sz="1200" dirty="0"/>
          </a:p>
          <a:p>
            <a:pPr marL="0" indent="0">
              <a:buNone/>
            </a:pPr>
            <a:r>
              <a:rPr lang="en-US" altLang="ko-KR" sz="1200" dirty="0"/>
              <a:t>	 10.3.13.1 </a:t>
            </a:r>
            <a:r>
              <a:rPr lang="ko-KR" altLang="en-US" sz="1200" dirty="0"/>
              <a:t>요구 사항</a:t>
            </a:r>
            <a:endParaRPr lang="en-US" altLang="ko-KR" sz="1200" dirty="0"/>
          </a:p>
          <a:p>
            <a:pPr marL="0" indent="0">
              <a:buNone/>
            </a:pPr>
            <a:r>
              <a:rPr lang="en-US" altLang="ko-KR" sz="1200" dirty="0"/>
              <a:t>	 -</a:t>
            </a:r>
            <a:r>
              <a:rPr lang="ko-KR" altLang="en-US" sz="1200" dirty="0"/>
              <a:t>목표 추적 성능을 테스트하기 위해 </a:t>
            </a:r>
            <a:r>
              <a:rPr lang="en-US" altLang="ko-KR" sz="1200" dirty="0"/>
              <a:t>5</a:t>
            </a:r>
            <a:r>
              <a:rPr lang="ko-KR" altLang="en-US" sz="1200" dirty="0"/>
              <a:t>가지 추적 시나리오가 제공</a:t>
            </a:r>
            <a:r>
              <a:rPr lang="en-US" altLang="ko-KR" sz="1200" dirty="0"/>
              <a:t>.</a:t>
            </a:r>
          </a:p>
          <a:p>
            <a:pPr marL="0" indent="0">
              <a:buNone/>
            </a:pPr>
            <a:r>
              <a:rPr lang="en-US" altLang="ko-KR" sz="1200" dirty="0"/>
              <a:t>	 scenario.1 IEC 60872-1</a:t>
            </a:r>
            <a:r>
              <a:rPr lang="ko-KR" altLang="en-US" sz="1200" dirty="0"/>
              <a:t>의 </a:t>
            </a:r>
            <a:r>
              <a:rPr lang="en-US" altLang="ko-KR" sz="1200" dirty="0"/>
              <a:t>4</a:t>
            </a:r>
            <a:r>
              <a:rPr lang="ko-KR" altLang="en-US" sz="1200" dirty="0"/>
              <a:t>가지 예전 시나리오를 대체하고 </a:t>
            </a:r>
            <a:r>
              <a:rPr lang="en-US" altLang="ko-KR" sz="1200" dirty="0"/>
              <a:t>Annex E</a:t>
            </a:r>
            <a:r>
              <a:rPr lang="ko-KR" altLang="en-US" sz="1200" dirty="0"/>
              <a:t>에 정의된 센서 오류를 적용</a:t>
            </a:r>
            <a:r>
              <a:rPr lang="en-US" altLang="ko-KR" sz="1200" dirty="0"/>
              <a:t>.</a:t>
            </a:r>
          </a:p>
          <a:p>
            <a:pPr marL="0" indent="0">
              <a:buNone/>
            </a:pPr>
            <a:r>
              <a:rPr lang="en-US" altLang="ko-KR" sz="1200" dirty="0"/>
              <a:t>	 scenario.2 </a:t>
            </a:r>
            <a:r>
              <a:rPr lang="ko-KR" altLang="en-US" sz="1200" dirty="0"/>
              <a:t>및 </a:t>
            </a:r>
            <a:r>
              <a:rPr lang="en-US" altLang="ko-KR" sz="1200" dirty="0"/>
              <a:t>3</a:t>
            </a:r>
            <a:r>
              <a:rPr lang="ko-KR" altLang="en-US" sz="1200" dirty="0"/>
              <a:t>은 센서오류 없이 양방향으로 자선의 회전을 테스트</a:t>
            </a:r>
            <a:r>
              <a:rPr lang="en-US" altLang="ko-KR" sz="1200" dirty="0"/>
              <a:t>.	</a:t>
            </a:r>
          </a:p>
          <a:p>
            <a:pPr marL="0" indent="0">
              <a:buNone/>
            </a:pPr>
            <a:r>
              <a:rPr lang="en-US" altLang="ko-KR" sz="1200" dirty="0"/>
              <a:t>	 scenario.4</a:t>
            </a:r>
            <a:r>
              <a:rPr lang="ko-KR" altLang="en-US" sz="1200" dirty="0"/>
              <a:t> 센서오류 없이 </a:t>
            </a:r>
            <a:r>
              <a:rPr lang="en-US" altLang="ko-KR" sz="1200" dirty="0"/>
              <a:t>swap</a:t>
            </a:r>
            <a:r>
              <a:rPr lang="ko-KR" altLang="en-US" sz="1200" dirty="0"/>
              <a:t>을 테스트</a:t>
            </a:r>
            <a:endParaRPr lang="en-US" altLang="ko-KR" sz="1200" dirty="0"/>
          </a:p>
          <a:p>
            <a:pPr marL="0" indent="0">
              <a:buNone/>
            </a:pPr>
            <a:r>
              <a:rPr lang="en-US" altLang="ko-KR" sz="1200" dirty="0"/>
              <a:t>	 scenario.5</a:t>
            </a:r>
            <a:r>
              <a:rPr lang="ko-KR" altLang="en-US" sz="1200" dirty="0"/>
              <a:t> 가시성이 </a:t>
            </a:r>
            <a:r>
              <a:rPr lang="en-US" altLang="ko-KR" sz="1200" dirty="0"/>
              <a:t>10%</a:t>
            </a:r>
            <a:r>
              <a:rPr lang="ko-KR" altLang="en-US" sz="1200" dirty="0"/>
              <a:t>인 대상 한 개를 포함하여 총 </a:t>
            </a:r>
            <a:r>
              <a:rPr lang="en-US" altLang="ko-KR" sz="1200" dirty="0"/>
              <a:t>10</a:t>
            </a:r>
            <a:r>
              <a:rPr lang="ko-KR" altLang="en-US" sz="1200" dirty="0"/>
              <a:t>개의 </a:t>
            </a:r>
            <a:r>
              <a:rPr lang="en-US" altLang="ko-KR" sz="1200" dirty="0"/>
              <a:t>target</a:t>
            </a:r>
            <a:r>
              <a:rPr lang="ko-KR" altLang="en-US" sz="1200" dirty="0"/>
              <a:t>들을 제공하며 센서오류는 적용하지 않음</a:t>
            </a:r>
            <a:r>
              <a:rPr lang="en-US" altLang="ko-KR" sz="1200" dirty="0"/>
              <a:t>.</a:t>
            </a:r>
          </a:p>
          <a:p>
            <a:pPr marL="0" indent="0">
              <a:buNone/>
            </a:pPr>
            <a:endParaRPr lang="en-US" altLang="ko-KR" sz="1200" dirty="0"/>
          </a:p>
          <a:p>
            <a:pPr marL="0" indent="0">
              <a:buNone/>
            </a:pPr>
            <a:r>
              <a:rPr lang="en-US" altLang="ko-KR" sz="1200" dirty="0">
                <a:solidFill>
                  <a:srgbClr val="FF0000"/>
                </a:solidFill>
              </a:rPr>
              <a:t>	(</a:t>
            </a:r>
            <a:r>
              <a:rPr lang="ko-KR" altLang="en-US" sz="1200" dirty="0">
                <a:solidFill>
                  <a:srgbClr val="FF0000"/>
                </a:solidFill>
              </a:rPr>
              <a:t>시나리오의 구체적인 내용은 어디에</a:t>
            </a:r>
            <a:r>
              <a:rPr lang="en-US" altLang="ko-KR" sz="1200" dirty="0">
                <a:solidFill>
                  <a:srgbClr val="FF0000"/>
                </a:solidFill>
              </a:rPr>
              <a:t>??? 10.3.14.3</a:t>
            </a:r>
            <a:r>
              <a:rPr lang="ko-KR" altLang="en-US" sz="1200" dirty="0">
                <a:solidFill>
                  <a:srgbClr val="FF0000"/>
                </a:solidFill>
              </a:rPr>
              <a:t>부터 구체적인 시나리오가 언급됨</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108</a:t>
            </a:fld>
            <a:r>
              <a:rPr lang="en-US" altLang="ko-KR"/>
              <a:t>]</a:t>
            </a:r>
            <a:endParaRPr lang="ko-KR" altLang="en-US" dirty="0"/>
          </a:p>
        </p:txBody>
      </p:sp>
    </p:spTree>
    <p:extLst>
      <p:ext uri="{BB962C8B-B14F-4D97-AF65-F5344CB8AC3E}">
        <p14:creationId xmlns:p14="http://schemas.microsoft.com/office/powerpoint/2010/main" val="34614694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 Target</a:t>
            </a:r>
            <a:r>
              <a:rPr lang="ko-KR" altLang="en-US" sz="1200" dirty="0"/>
              <a:t> 이동과 </a:t>
            </a:r>
            <a:r>
              <a:rPr lang="en-US" altLang="ko-KR" sz="1200" dirty="0"/>
              <a:t>Tracking </a:t>
            </a:r>
            <a:r>
              <a:rPr lang="ko-KR" altLang="en-US" sz="1200" dirty="0"/>
              <a:t>정확도 </a:t>
            </a:r>
            <a:r>
              <a:rPr lang="en-US" altLang="ko-KR" sz="1200" dirty="0">
                <a:solidFill>
                  <a:srgbClr val="FF0000"/>
                </a:solidFill>
              </a:rPr>
              <a:t>(</a:t>
            </a:r>
            <a:r>
              <a:rPr lang="ko-KR" altLang="en-US" sz="1200" dirty="0">
                <a:solidFill>
                  <a:srgbClr val="FF0000"/>
                </a:solidFill>
              </a:rPr>
              <a:t>전체적으로 이해가 안됨</a:t>
            </a:r>
            <a:r>
              <a:rPr lang="en-US" altLang="ko-KR" sz="1200" dirty="0">
                <a:solidFill>
                  <a:srgbClr val="FF0000"/>
                </a:solidFill>
              </a:rPr>
              <a:t>)</a:t>
            </a:r>
          </a:p>
          <a:p>
            <a:pPr marL="0" indent="0">
              <a:buNone/>
            </a:pPr>
            <a:r>
              <a:rPr lang="en-US" altLang="ko-KR" sz="1200" dirty="0"/>
              <a:t>	 10.3.14.1 </a:t>
            </a:r>
            <a:r>
              <a:rPr lang="ko-KR" altLang="en-US" sz="1200" dirty="0"/>
              <a:t>요구 사항</a:t>
            </a:r>
            <a:endParaRPr lang="en-US" altLang="ko-KR" sz="1200" dirty="0"/>
          </a:p>
          <a:p>
            <a:pPr marL="0" indent="0">
              <a:buNone/>
            </a:pPr>
            <a:r>
              <a:rPr lang="en-US" altLang="ko-KR" sz="1200" dirty="0"/>
              <a:t>	 -(MSC.192/5.24.4.2) TT</a:t>
            </a:r>
            <a:r>
              <a:rPr lang="ko-KR" altLang="en-US" sz="1200" dirty="0"/>
              <a:t>는 획득한 모든 표적의 정보를 자동으로 추적하고 업데이트할 수 있어야 함</a:t>
            </a:r>
            <a:r>
              <a:rPr lang="en-US" altLang="ko-KR" sz="1200" dirty="0"/>
              <a:t>.</a:t>
            </a:r>
          </a:p>
          <a:p>
            <a:pPr marL="0" indent="0">
              <a:buNone/>
            </a:pPr>
            <a:r>
              <a:rPr lang="en-US" altLang="ko-KR" sz="1200" dirty="0"/>
              <a:t>	 -(MSC.192/5.25.4.7) </a:t>
            </a:r>
            <a:r>
              <a:rPr lang="ko-KR" altLang="en-US" sz="1200" dirty="0"/>
              <a:t>자동 추적 정확도는 추적 </a:t>
            </a:r>
            <a:r>
              <a:rPr lang="en-US" altLang="ko-KR" sz="1200" dirty="0"/>
              <a:t>target</a:t>
            </a:r>
            <a:r>
              <a:rPr lang="ko-KR" altLang="en-US" sz="1200" dirty="0"/>
              <a:t>이 정상 상태에 도달했을 때 달성</a:t>
            </a:r>
            <a:r>
              <a:rPr lang="en-US" altLang="ko-KR" sz="1200" dirty="0"/>
              <a:t>(</a:t>
            </a:r>
            <a:r>
              <a:rPr lang="ko-KR" altLang="en-US" sz="1200" dirty="0"/>
              <a:t>측정 </a:t>
            </a:r>
            <a:r>
              <a:rPr lang="en-US" altLang="ko-KR" sz="1200" dirty="0"/>
              <a:t>?)</a:t>
            </a:r>
            <a:r>
              <a:rPr lang="ko-KR" altLang="en-US" sz="1200" dirty="0"/>
              <a:t>되어야 함</a:t>
            </a:r>
            <a:r>
              <a:rPr lang="en-US" altLang="ko-KR" sz="1200" dirty="0"/>
              <a:t>.</a:t>
            </a:r>
          </a:p>
          <a:p>
            <a:pPr marL="0" indent="0">
              <a:buNone/>
            </a:pPr>
            <a:r>
              <a:rPr lang="en-US" altLang="ko-KR" sz="1200" dirty="0"/>
              <a:t>		 (IMO</a:t>
            </a:r>
            <a:r>
              <a:rPr lang="ko-KR" altLang="en-US" sz="1200" dirty="0"/>
              <a:t>의 관련 성능 표준에서 허용하는 센서 오류를 추정하여 감안</a:t>
            </a:r>
            <a:r>
              <a:rPr lang="en-US" altLang="ko-KR" sz="1200" dirty="0"/>
              <a:t>)</a:t>
            </a:r>
          </a:p>
          <a:p>
            <a:pPr marL="0" indent="0">
              <a:buNone/>
            </a:pPr>
            <a:r>
              <a:rPr lang="en-US" altLang="ko-KR" sz="1200" dirty="0"/>
              <a:t> 	-(MSC.192/5.25.4.7.1) </a:t>
            </a:r>
            <a:r>
              <a:rPr lang="ko-KR" altLang="en-US" sz="1200" dirty="0"/>
              <a:t>시험의 표준은 최대 </a:t>
            </a:r>
            <a:r>
              <a:rPr lang="en-US" altLang="ko-KR" sz="1200" dirty="0"/>
              <a:t>100kn</a:t>
            </a:r>
            <a:r>
              <a:rPr lang="ko-KR" altLang="en-US" sz="1200" dirty="0"/>
              <a:t>의 상대 속도로 </a:t>
            </a:r>
            <a:r>
              <a:rPr lang="en-US" altLang="ko-KR" sz="1200" dirty="0"/>
              <a:t>Target</a:t>
            </a:r>
            <a:r>
              <a:rPr lang="ko-KR" altLang="en-US" sz="1200" dirty="0"/>
              <a:t>의 추적 정확도를 확인하기 위한 수단으로 디테일한 </a:t>
            </a:r>
            <a:r>
              <a:rPr lang="en-US" altLang="ko-KR" sz="1200" dirty="0"/>
              <a:t>target simulation</a:t>
            </a:r>
            <a:r>
              <a:rPr lang="ko-KR" altLang="en-US" sz="1200" dirty="0"/>
              <a:t> 시험이 있어야 함</a:t>
            </a:r>
            <a:r>
              <a:rPr lang="en-US" altLang="ko-KR" sz="1200" dirty="0"/>
              <a:t>.</a:t>
            </a:r>
          </a:p>
          <a:p>
            <a:pPr marL="0" indent="0">
              <a:buNone/>
            </a:pPr>
            <a:r>
              <a:rPr lang="en-US" altLang="ko-KR" sz="1200" dirty="0"/>
              <a:t>	 -</a:t>
            </a:r>
            <a:r>
              <a:rPr lang="ko-KR" altLang="en-US" sz="1200" dirty="0"/>
              <a:t>표 </a:t>
            </a:r>
            <a:r>
              <a:rPr lang="en-US" altLang="ko-KR" sz="1200" dirty="0"/>
              <a:t>12</a:t>
            </a:r>
            <a:r>
              <a:rPr lang="ko-KR" altLang="en-US" sz="1200" dirty="0"/>
              <a:t>에 표시된 개별 정확도 값은 사용된 테스트 시나리오에서 자선에 대한 </a:t>
            </a:r>
            <a:r>
              <a:rPr lang="en-US" altLang="ko-KR" sz="1200" dirty="0"/>
              <a:t>target </a:t>
            </a:r>
            <a:r>
              <a:rPr lang="ko-KR" altLang="en-US" sz="1200" dirty="0"/>
              <a:t>이동의 </a:t>
            </a:r>
            <a:r>
              <a:rPr lang="ko-KR" altLang="en-US" sz="1200" dirty="0">
                <a:solidFill>
                  <a:srgbClr val="FF0000"/>
                </a:solidFill>
              </a:rPr>
              <a:t>상대적인 측면을 설명</a:t>
            </a:r>
            <a:r>
              <a:rPr lang="ko-KR" altLang="en-US" sz="1200" dirty="0"/>
              <a:t>하도록 조정될 수 있음</a:t>
            </a:r>
            <a:r>
              <a:rPr lang="en-US" altLang="ko-KR" sz="1200" dirty="0"/>
              <a:t>.</a:t>
            </a:r>
          </a:p>
          <a:p>
            <a:pPr marL="0" indent="0">
              <a:buNone/>
            </a:pPr>
            <a:r>
              <a:rPr lang="en-US" altLang="ko-KR" sz="1200" dirty="0"/>
              <a:t>	 -(MSC.192/5.25.4.7.1) </a:t>
            </a:r>
            <a:r>
              <a:rPr lang="ko-KR" altLang="en-US" sz="1200" dirty="0"/>
              <a:t>최대 </a:t>
            </a:r>
            <a:r>
              <a:rPr lang="en-US" altLang="ko-KR" sz="1200" dirty="0"/>
              <a:t>30kn</a:t>
            </a:r>
            <a:r>
              <a:rPr lang="ko-KR" altLang="en-US" sz="1200" dirty="0"/>
              <a:t>의 실제 속력을 낼 수 있는 선박의 경우</a:t>
            </a:r>
            <a:r>
              <a:rPr lang="en-US" altLang="ko-KR" sz="1200" dirty="0"/>
              <a:t>, </a:t>
            </a:r>
          </a:p>
          <a:p>
            <a:pPr marL="0" indent="0">
              <a:buNone/>
            </a:pPr>
            <a:r>
              <a:rPr lang="en-US" altLang="ko-KR" sz="1200" dirty="0"/>
              <a:t>	 Tracking </a:t>
            </a:r>
            <a:r>
              <a:rPr lang="ko-KR" altLang="en-US" sz="1200" dirty="0"/>
              <a:t>기능은 </a:t>
            </a:r>
            <a:r>
              <a:rPr lang="en-US" altLang="ko-KR" sz="1200" dirty="0"/>
              <a:t>1</a:t>
            </a:r>
            <a:r>
              <a:rPr lang="ko-KR" altLang="en-US" sz="1200" dirty="0"/>
              <a:t>분 이내의 정상 상태 추적에서 </a:t>
            </a:r>
            <a:r>
              <a:rPr lang="en-US" altLang="ko-KR" sz="1200" dirty="0"/>
              <a:t>Relative motion</a:t>
            </a:r>
            <a:r>
              <a:rPr lang="ko-KR" altLang="en-US" sz="1200" dirty="0"/>
              <a:t>의 </a:t>
            </a:r>
            <a:r>
              <a:rPr lang="en-US" altLang="ko-KR" sz="1200" dirty="0"/>
              <a:t>trend</a:t>
            </a:r>
            <a:r>
              <a:rPr lang="ko-KR" altLang="en-US" sz="1200" dirty="0"/>
              <a:t>를 표시하고 </a:t>
            </a:r>
            <a:endParaRPr lang="en-US" altLang="ko-KR" sz="1200" dirty="0"/>
          </a:p>
          <a:p>
            <a:pPr marL="0" indent="0">
              <a:buNone/>
            </a:pPr>
            <a:r>
              <a:rPr lang="en-US" altLang="ko-KR" sz="1200" dirty="0"/>
              <a:t>	 3</a:t>
            </a:r>
            <a:r>
              <a:rPr lang="ko-KR" altLang="en-US" sz="1200" dirty="0"/>
              <a:t>분 후 </a:t>
            </a:r>
            <a:r>
              <a:rPr lang="en-US" altLang="ko-KR" sz="1200" dirty="0"/>
              <a:t>Target</a:t>
            </a:r>
            <a:r>
              <a:rPr lang="ko-KR" altLang="en-US" sz="1200" dirty="0"/>
              <a:t>의 </a:t>
            </a:r>
            <a:r>
              <a:rPr lang="en-US" altLang="ko-KR" sz="1200" dirty="0"/>
              <a:t>predicted</a:t>
            </a:r>
            <a:r>
              <a:rPr lang="ko-KR" altLang="en-US" sz="1200" dirty="0"/>
              <a:t> 이동을 표시해야 함</a:t>
            </a:r>
            <a:r>
              <a:rPr lang="en-US" altLang="ko-KR" sz="1200" dirty="0"/>
              <a:t>. </a:t>
            </a:r>
            <a:r>
              <a:rPr lang="ko-KR" altLang="en-US" sz="1200" dirty="0">
                <a:solidFill>
                  <a:srgbClr val="FF0000"/>
                </a:solidFill>
              </a:rPr>
              <a:t>다음 정확도 값 내</a:t>
            </a:r>
            <a:r>
              <a:rPr lang="en-US" altLang="ko-KR" sz="1200" dirty="0">
                <a:solidFill>
                  <a:srgbClr val="FF0000"/>
                </a:solidFill>
              </a:rPr>
              <a:t>(95% </a:t>
            </a:r>
            <a:r>
              <a:rPr lang="ko-KR" altLang="en-US" sz="1200" dirty="0">
                <a:solidFill>
                  <a:srgbClr val="FF0000"/>
                </a:solidFill>
              </a:rPr>
              <a:t>확률</a:t>
            </a:r>
            <a:r>
              <a:rPr lang="en-US" altLang="ko-KR" sz="1200" dirty="0">
                <a:solidFill>
                  <a:srgbClr val="FF0000"/>
                </a:solidFill>
              </a:rPr>
              <a:t>)</a:t>
            </a:r>
          </a:p>
          <a:p>
            <a:pPr marL="0" indent="0">
              <a:buNone/>
            </a:pPr>
            <a:r>
              <a:rPr lang="en-US" altLang="ko-KR" sz="1200" dirty="0"/>
              <a:t>	 -(MSC.192/5.25.4.7.1) </a:t>
            </a:r>
            <a:r>
              <a:rPr lang="ko-KR" altLang="en-US" sz="1200" dirty="0"/>
              <a:t>정확도는 </a:t>
            </a:r>
            <a:endParaRPr lang="en-US" altLang="ko-KR" sz="1200" dirty="0"/>
          </a:p>
          <a:p>
            <a:pPr marL="0" indent="0">
              <a:buNone/>
            </a:pPr>
            <a:r>
              <a:rPr lang="en-US" altLang="ko-KR" sz="1200" dirty="0"/>
              <a:t>	   </a:t>
            </a:r>
            <a:r>
              <a:rPr lang="en-US" altLang="ko-KR" sz="1200" dirty="0" err="1"/>
              <a:t>i</a:t>
            </a:r>
            <a:r>
              <a:rPr lang="en-US" altLang="ko-KR" sz="1200" dirty="0"/>
              <a:t>. </a:t>
            </a:r>
            <a:r>
              <a:rPr lang="ko-KR" altLang="en-US" sz="1200" dirty="0"/>
              <a:t>획득</a:t>
            </a:r>
            <a:r>
              <a:rPr lang="en-US" altLang="ko-KR" sz="1200" dirty="0"/>
              <a:t>, </a:t>
            </a:r>
            <a:r>
              <a:rPr lang="ko-KR" altLang="en-US" sz="1200" dirty="0"/>
              <a:t>자선의 기동</a:t>
            </a:r>
            <a:r>
              <a:rPr lang="en-US" altLang="ko-KR" sz="1200" dirty="0"/>
              <a:t>, target</a:t>
            </a:r>
            <a:r>
              <a:rPr lang="ko-KR" altLang="en-US" sz="1200" dirty="0"/>
              <a:t>의 기동 또는 추적 교란 중 또는 직후에 크게 감소할 수 있으며 </a:t>
            </a:r>
            <a:endParaRPr lang="en-US" altLang="ko-KR" sz="1200" dirty="0"/>
          </a:p>
          <a:p>
            <a:pPr marL="0" indent="0">
              <a:buNone/>
            </a:pPr>
            <a:r>
              <a:rPr lang="en-US" altLang="ko-KR" sz="1200" dirty="0"/>
              <a:t>	   ii. </a:t>
            </a:r>
            <a:r>
              <a:rPr lang="ko-KR" altLang="en-US" sz="1200" dirty="0"/>
              <a:t>자선의 움직임 및 센서 정확도에 따라 달라짐</a:t>
            </a:r>
            <a:r>
              <a:rPr lang="en-US" altLang="ko-KR" sz="1200" dirty="0"/>
              <a:t>.</a:t>
            </a:r>
          </a:p>
          <a:p>
            <a:pPr marL="0" indent="0">
              <a:buNone/>
            </a:pPr>
            <a:r>
              <a:rPr lang="en-US" altLang="ko-KR" sz="1200" dirty="0"/>
              <a:t>	 -</a:t>
            </a:r>
            <a:r>
              <a:rPr lang="ko-KR" altLang="en-US" sz="1200" dirty="0"/>
              <a:t>표 </a:t>
            </a:r>
            <a:r>
              <a:rPr lang="en-US" altLang="ko-KR" sz="1200" dirty="0"/>
              <a:t>12</a:t>
            </a:r>
            <a:r>
              <a:rPr lang="ko-KR" altLang="en-US" sz="1200" dirty="0"/>
              <a:t>는 몇 가지 추적 시나리오에서 평균을 내고 센서 오류를 최소화한 일반적인 추적 정확도를 나타내며</a:t>
            </a:r>
            <a:endParaRPr lang="en-US" altLang="ko-KR" sz="1200" dirty="0"/>
          </a:p>
          <a:p>
            <a:pPr marL="0" indent="0">
              <a:buNone/>
            </a:pPr>
            <a:r>
              <a:rPr lang="en-US" altLang="ko-KR" sz="1200" dirty="0"/>
              <a:t>	</a:t>
            </a:r>
            <a:r>
              <a:rPr lang="ko-KR" altLang="en-US" sz="1200" dirty="0"/>
              <a:t>장기간의 센서 오류는 추적 시나리오와 관련이 없음</a:t>
            </a:r>
            <a:r>
              <a:rPr lang="en-US" altLang="ko-KR" sz="1200" dirty="0"/>
              <a:t>.</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109</a:t>
            </a:fld>
            <a:r>
              <a:rPr lang="en-US" altLang="ko-KR"/>
              <a:t>]</a:t>
            </a:r>
            <a:endParaRPr lang="ko-KR" altLang="en-US" dirty="0"/>
          </a:p>
        </p:txBody>
      </p:sp>
    </p:spTree>
    <p:extLst>
      <p:ext uri="{BB962C8B-B14F-4D97-AF65-F5344CB8AC3E}">
        <p14:creationId xmlns:p14="http://schemas.microsoft.com/office/powerpoint/2010/main" val="340309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3.33 HSC (High Speed Craft </a:t>
            </a:r>
            <a:r>
              <a:rPr lang="ko-KR" altLang="en-US" sz="1200" dirty="0"/>
              <a:t>고속 선박</a:t>
            </a:r>
            <a:r>
              <a:rPr lang="en-US" altLang="ko-KR" sz="1200" dirty="0"/>
              <a:t>)</a:t>
            </a:r>
          </a:p>
          <a:p>
            <a:pPr marL="0" indent="0">
              <a:buNone/>
            </a:pPr>
            <a:r>
              <a:rPr lang="en-US" altLang="ko-KR" sz="1200" dirty="0"/>
              <a:t>	* </a:t>
            </a:r>
            <a:r>
              <a:rPr lang="ko-KR" altLang="en-US" sz="1200" dirty="0"/>
              <a:t>고속선에 대한 </a:t>
            </a:r>
            <a:r>
              <a:rPr lang="en-US" altLang="ko-KR" sz="1200" dirty="0"/>
              <a:t>SOLAS</a:t>
            </a:r>
            <a:r>
              <a:rPr lang="ko-KR" altLang="en-US" sz="1200" dirty="0"/>
              <a:t>의 정의를 준수하는 선박</a:t>
            </a:r>
            <a:r>
              <a:rPr lang="en-US" altLang="ko-KR" sz="1200" dirty="0"/>
              <a:t>	</a:t>
            </a:r>
          </a:p>
          <a:p>
            <a:pPr lvl="1"/>
            <a:r>
              <a:rPr lang="en-US" altLang="ko-KR" sz="1200" dirty="0"/>
              <a:t>3.34 ICON</a:t>
            </a:r>
          </a:p>
          <a:p>
            <a:pPr marL="0" indent="0">
              <a:buNone/>
            </a:pPr>
            <a:r>
              <a:rPr lang="en-US" altLang="ko-KR" sz="1200" dirty="0"/>
              <a:t>	* </a:t>
            </a:r>
            <a:r>
              <a:rPr lang="ko-KR" altLang="en-US" sz="1200" dirty="0"/>
              <a:t>제어 기능 기능을 제공하거나 나타내는 그래픽</a:t>
            </a:r>
            <a:r>
              <a:rPr lang="en-US" altLang="ko-KR" sz="1200" dirty="0"/>
              <a:t>	</a:t>
            </a:r>
          </a:p>
          <a:p>
            <a:pPr lvl="1"/>
            <a:r>
              <a:rPr lang="en-US" altLang="ko-KR" sz="1200" dirty="0"/>
              <a:t>3.5 INS integrated navigation system </a:t>
            </a:r>
          </a:p>
          <a:p>
            <a:pPr marL="0" indent="0">
              <a:buNone/>
            </a:pPr>
            <a:r>
              <a:rPr lang="en-US" altLang="ko-KR" sz="1200" dirty="0"/>
              <a:t>	* IMO </a:t>
            </a:r>
            <a:r>
              <a:rPr lang="ko-KR" altLang="en-US" sz="1200" dirty="0"/>
              <a:t>결의 </a:t>
            </a:r>
            <a:r>
              <a:rPr lang="en-US" altLang="ko-KR" sz="1200" dirty="0"/>
              <a:t>MSC.86(70) </a:t>
            </a:r>
            <a:r>
              <a:rPr lang="ko-KR" altLang="en-US" sz="1200" dirty="0"/>
              <a:t>및 </a:t>
            </a:r>
            <a:r>
              <a:rPr lang="en-US" altLang="ko-KR" sz="1200" dirty="0"/>
              <a:t>IEC 61924</a:t>
            </a:r>
            <a:r>
              <a:rPr lang="ko-KR" altLang="en-US" sz="1200" dirty="0"/>
              <a:t>에 대한 부록 </a:t>
            </a:r>
            <a:r>
              <a:rPr lang="en-US" altLang="ko-KR" sz="1200" dirty="0"/>
              <a:t>3</a:t>
            </a:r>
            <a:r>
              <a:rPr lang="ko-KR" altLang="en-US" sz="1200" dirty="0"/>
              <a:t>의 요구 사항을 준수하는 항법 시스템</a:t>
            </a:r>
            <a:r>
              <a:rPr lang="en-US" altLang="ko-KR" sz="1200" dirty="0"/>
              <a:t>	</a:t>
            </a:r>
          </a:p>
          <a:p>
            <a:pPr lvl="1"/>
            <a:r>
              <a:rPr lang="en-US" altLang="ko-KR" sz="1200" dirty="0"/>
              <a:t>3. 36 latency </a:t>
            </a:r>
          </a:p>
          <a:p>
            <a:pPr marL="0" indent="0">
              <a:buNone/>
            </a:pPr>
            <a:r>
              <a:rPr lang="en-US" altLang="ko-KR" sz="1200" dirty="0"/>
              <a:t>	* </a:t>
            </a:r>
            <a:r>
              <a:rPr lang="ko-KR" altLang="en-US" sz="1200" dirty="0"/>
              <a:t>장비에서 수신한 실제 데이터와 해당 데이터의 표시 또는 사용 사이의 지연</a:t>
            </a:r>
            <a:r>
              <a:rPr lang="en-US" altLang="ko-KR" sz="1200" dirty="0"/>
              <a:t>	</a:t>
            </a:r>
          </a:p>
          <a:p>
            <a:pPr lvl="1"/>
            <a:r>
              <a:rPr lang="en-US" altLang="ko-KR" sz="1200" dirty="0"/>
              <a:t>3. 37 lost AIS target</a:t>
            </a:r>
          </a:p>
          <a:p>
            <a:pPr marL="0" indent="0">
              <a:buNone/>
            </a:pPr>
            <a:r>
              <a:rPr lang="en-US" altLang="ko-KR" sz="1200" dirty="0"/>
              <a:t>	* </a:t>
            </a:r>
            <a:r>
              <a:rPr lang="ko-KR" altLang="en-US" sz="1200" dirty="0"/>
              <a:t>데이터 수신이 손실되기 전 </a:t>
            </a:r>
            <a:r>
              <a:rPr lang="en-US" altLang="ko-KR" sz="1200" dirty="0"/>
              <a:t>AIS </a:t>
            </a:r>
            <a:r>
              <a:rPr lang="ko-KR" altLang="en-US" sz="1200" dirty="0"/>
              <a:t>타겟의 마지막 유효한 위치 또는 마지막 추측 항법</a:t>
            </a:r>
            <a:r>
              <a:rPr lang="en-US" altLang="ko-KR" sz="1200" dirty="0"/>
              <a:t>(DR) </a:t>
            </a:r>
            <a:r>
              <a:rPr lang="ko-KR" altLang="en-US" sz="1200" dirty="0"/>
              <a:t>위치를 나타내는 타겟 기호</a:t>
            </a:r>
            <a:endParaRPr lang="en-US" altLang="ko-KR" sz="1200" dirty="0"/>
          </a:p>
          <a:p>
            <a:pPr marL="0" indent="0">
              <a:buNone/>
            </a:pPr>
            <a:r>
              <a:rPr lang="en-US" altLang="ko-KR" sz="1200" dirty="0"/>
              <a:t>	* </a:t>
            </a:r>
            <a:r>
              <a:rPr lang="ko-KR" altLang="en-US" sz="1200" dirty="0"/>
              <a:t>목표물은 </a:t>
            </a:r>
            <a:r>
              <a:rPr lang="en-US" altLang="ko-KR" sz="1200" dirty="0"/>
              <a:t>" lost AIS target " </a:t>
            </a:r>
            <a:r>
              <a:rPr lang="ko-KR" altLang="en-US" sz="1200" dirty="0"/>
              <a:t>기호로 표시</a:t>
            </a:r>
            <a:r>
              <a:rPr lang="en-US" altLang="ko-KR" sz="1200" dirty="0"/>
              <a:t>.	</a:t>
            </a:r>
          </a:p>
          <a:p>
            <a:pPr lvl="1"/>
            <a:r>
              <a:rPr lang="en-US" altLang="ko-KR" sz="1200" dirty="0"/>
              <a:t>3. 38 lost tracked target</a:t>
            </a:r>
          </a:p>
          <a:p>
            <a:pPr marL="0" indent="0">
              <a:buNone/>
            </a:pPr>
            <a:r>
              <a:rPr lang="en-US" altLang="ko-KR" sz="1200" dirty="0"/>
              <a:t>	* </a:t>
            </a:r>
            <a:r>
              <a:rPr lang="ko-KR" altLang="en-US" sz="1200" dirty="0"/>
              <a:t> 신호가 불량하거나 손실되거나 모호하여 대상 정보를 더 이상 사용할 수 없는 경우</a:t>
            </a:r>
            <a:r>
              <a:rPr lang="en-US" altLang="ko-KR" sz="1200" dirty="0"/>
              <a:t>.</a:t>
            </a:r>
          </a:p>
          <a:p>
            <a:pPr marL="0" indent="0">
              <a:buNone/>
            </a:pPr>
            <a:r>
              <a:rPr lang="en-US" altLang="ko-KR" sz="1200" dirty="0"/>
              <a:t>	* </a:t>
            </a:r>
            <a:r>
              <a:rPr lang="ko-KR" altLang="en-US" sz="1200" dirty="0"/>
              <a:t>목표물은 마지막으로 알려졌거나 추측된 위치에서 </a:t>
            </a:r>
            <a:r>
              <a:rPr lang="en-US" altLang="ko-KR" sz="1200" dirty="0"/>
              <a:t>" lost tracked target " </a:t>
            </a:r>
            <a:r>
              <a:rPr lang="ko-KR" altLang="en-US" sz="1200" dirty="0"/>
              <a:t>기호로 표시</a:t>
            </a:r>
            <a:endParaRPr lang="en-US" altLang="ko-KR" sz="1200" dirty="0"/>
          </a:p>
          <a:p>
            <a:pPr lvl="1"/>
            <a:r>
              <a:rPr lang="en-US" altLang="ko-KR" sz="1200" dirty="0"/>
              <a:t>3. 39 maps/navigation lines</a:t>
            </a:r>
          </a:p>
          <a:p>
            <a:pPr marL="0" indent="0">
              <a:buNone/>
            </a:pPr>
            <a:r>
              <a:rPr lang="en-US" altLang="ko-KR" sz="1200" dirty="0"/>
              <a:t>	* </a:t>
            </a:r>
            <a:r>
              <a:rPr lang="ko-KR" altLang="en-US" sz="1200" dirty="0"/>
              <a:t>항법에 중요한 지역의 수로</a:t>
            </a:r>
            <a:r>
              <a:rPr lang="en-US" altLang="ko-KR" sz="1200" dirty="0"/>
              <a:t>, </a:t>
            </a:r>
            <a:r>
              <a:rPr lang="ko-KR" altLang="en-US" sz="1200" dirty="0"/>
              <a:t>교통 분리 계획 또는 경계를 나타내기 위해 운영자가 정의하거나 생성한 선 </a:t>
            </a:r>
            <a:r>
              <a:rPr lang="en-US" altLang="ko-KR" sz="1200" dirty="0"/>
              <a:t>	</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a:t>
            </a:fld>
            <a:r>
              <a:rPr lang="en-US" altLang="ko-KR"/>
              <a:t>]</a:t>
            </a:r>
            <a:endParaRPr lang="ko-KR" altLang="en-US" dirty="0"/>
          </a:p>
        </p:txBody>
      </p:sp>
    </p:spTree>
    <p:extLst>
      <p:ext uri="{BB962C8B-B14F-4D97-AF65-F5344CB8AC3E}">
        <p14:creationId xmlns:p14="http://schemas.microsoft.com/office/powerpoint/2010/main" val="184953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t>
            </a: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t>	 -</a:t>
            </a:r>
            <a:r>
              <a:rPr lang="ko-KR" altLang="en-US" sz="1200" dirty="0"/>
              <a:t>레이더는 </a:t>
            </a:r>
            <a:r>
              <a:rPr lang="ko-KR" altLang="en-US" sz="1200" dirty="0">
                <a:solidFill>
                  <a:srgbClr val="FF0000"/>
                </a:solidFill>
              </a:rPr>
              <a:t>자선의 가장 유리한 조건</a:t>
            </a:r>
            <a:r>
              <a:rPr lang="ko-KR" altLang="en-US" sz="1200" dirty="0"/>
              <a:t>에서 레이더 추적에서 발생하는 오류의 영향이 입력 센서에서 발생하는 오류와 비교하여 </a:t>
            </a:r>
            <a:r>
              <a:rPr lang="ko-KR" altLang="en-US" sz="1200" dirty="0">
                <a:solidFill>
                  <a:srgbClr val="FF0000"/>
                </a:solidFill>
              </a:rPr>
              <a:t>미미하도록</a:t>
            </a:r>
            <a:r>
              <a:rPr lang="ko-KR" altLang="en-US" sz="1200" dirty="0"/>
              <a:t> 설계되어야 함</a:t>
            </a:r>
            <a:r>
              <a:rPr lang="en-US" altLang="ko-KR" sz="1200" dirty="0"/>
              <a:t>.</a:t>
            </a:r>
          </a:p>
          <a:p>
            <a:pPr marL="0" indent="0">
              <a:buNone/>
            </a:pPr>
            <a:r>
              <a:rPr lang="en-US" altLang="ko-KR" sz="1200" dirty="0"/>
              <a:t>	 -(MSC.192/5.25.4.7.2) </a:t>
            </a:r>
            <a:r>
              <a:rPr lang="ko-KR" altLang="en-US" sz="1200" dirty="0"/>
              <a:t>속력이 </a:t>
            </a:r>
            <a:r>
              <a:rPr lang="en-US" altLang="ko-KR" sz="1200" dirty="0"/>
              <a:t>30kn</a:t>
            </a:r>
            <a:r>
              <a:rPr lang="ko-KR" altLang="en-US" sz="1200" dirty="0"/>
              <a:t>을 초과하고 속력이 최대 </a:t>
            </a:r>
            <a:r>
              <a:rPr lang="en-US" altLang="ko-KR" sz="1200" dirty="0"/>
              <a:t>70kn</a:t>
            </a:r>
            <a:r>
              <a:rPr lang="ko-KR" altLang="en-US" sz="1200" dirty="0"/>
              <a:t>인 선박</a:t>
            </a:r>
            <a:r>
              <a:rPr lang="en-US" altLang="ko-KR" sz="1200" dirty="0"/>
              <a:t>(</a:t>
            </a:r>
            <a:r>
              <a:rPr lang="ko-KR" altLang="en-US" sz="1200" dirty="0"/>
              <a:t>일반적으로 고속선</a:t>
            </a:r>
            <a:r>
              <a:rPr lang="en-US" altLang="ko-KR" sz="1200" dirty="0"/>
              <a:t>(HSC))</a:t>
            </a:r>
            <a:r>
              <a:rPr lang="ko-KR" altLang="en-US" sz="1200" dirty="0"/>
              <a:t>의 경우 다음을 보장하기 위해 추가 정상 상태측정이 이루어져야 함</a:t>
            </a:r>
            <a:r>
              <a:rPr lang="en-US" altLang="ko-KR" sz="1200" dirty="0"/>
              <a:t>. (</a:t>
            </a:r>
            <a:r>
              <a:rPr lang="ko-KR" altLang="en-US" sz="1200" dirty="0">
                <a:solidFill>
                  <a:srgbClr val="FF0000"/>
                </a:solidFill>
              </a:rPr>
              <a:t>정상상태가 되기 위한 시간을 더 줘라</a:t>
            </a:r>
            <a:r>
              <a:rPr lang="en-US" altLang="ko-KR" sz="1200" dirty="0">
                <a:solidFill>
                  <a:srgbClr val="FF0000"/>
                </a:solidFill>
              </a:rPr>
              <a:t>?)</a:t>
            </a:r>
            <a:r>
              <a:rPr lang="ko-KR" altLang="en-US" sz="1200" dirty="0">
                <a:solidFill>
                  <a:srgbClr val="FF0000"/>
                </a:solidFill>
              </a:rPr>
              <a:t> </a:t>
            </a:r>
            <a:endParaRPr lang="en-US" altLang="ko-KR" sz="1200" dirty="0">
              <a:solidFill>
                <a:srgbClr val="FF0000"/>
              </a:solidFill>
            </a:endParaRPr>
          </a:p>
          <a:p>
            <a:pPr marL="0" indent="0">
              <a:buNone/>
            </a:pPr>
            <a:r>
              <a:rPr lang="en-US" altLang="ko-KR" sz="1200" dirty="0"/>
              <a:t>	 </a:t>
            </a:r>
            <a:r>
              <a:rPr lang="ko-KR" altLang="en-US" sz="1200" dirty="0"/>
              <a:t>정상 상태 추적 </a:t>
            </a:r>
            <a:r>
              <a:rPr lang="en-US" altLang="ko-KR" sz="1200" dirty="0"/>
              <a:t>3</a:t>
            </a:r>
            <a:r>
              <a:rPr lang="ko-KR" altLang="en-US" sz="1200" dirty="0"/>
              <a:t>분 후 모션 정확도가 최대 </a:t>
            </a:r>
            <a:r>
              <a:rPr lang="en-US" altLang="ko-KR" sz="1200" dirty="0"/>
              <a:t>140kn</a:t>
            </a:r>
            <a:r>
              <a:rPr lang="ko-KR" altLang="en-US" sz="1200" dirty="0"/>
              <a:t>의 </a:t>
            </a:r>
            <a:r>
              <a:rPr lang="en-US" altLang="ko-KR" sz="1200" dirty="0"/>
              <a:t>target</a:t>
            </a:r>
            <a:r>
              <a:rPr lang="ko-KR" altLang="en-US" sz="1200" dirty="0"/>
              <a:t> 상대 속도로 유지</a:t>
            </a:r>
            <a:r>
              <a:rPr lang="en-US" altLang="ko-KR" sz="1200" dirty="0"/>
              <a:t>.</a:t>
            </a:r>
          </a:p>
          <a:p>
            <a:pPr marL="0" indent="0">
              <a:buNone/>
            </a:pPr>
            <a:r>
              <a:rPr lang="en-US" altLang="ko-KR" sz="1200" dirty="0"/>
              <a:t>	 -(MSC.192/5.25.1.4)</a:t>
            </a:r>
            <a:r>
              <a:rPr lang="ko-KR" altLang="en-US" sz="1200" dirty="0"/>
              <a:t>레이더 시스템은 </a:t>
            </a:r>
            <a:r>
              <a:rPr lang="ko-KR" altLang="en-US" sz="1200" dirty="0">
                <a:solidFill>
                  <a:srgbClr val="FF0000"/>
                </a:solidFill>
              </a:rPr>
              <a:t>정상 및 고속 자선 속력</a:t>
            </a:r>
            <a:r>
              <a:rPr lang="ko-KR" altLang="en-US" sz="1200" dirty="0"/>
              <a:t>에 대한 분류와 관련된 최대 상대 속도를 갖는 표적을 추적할 수 있어야 함</a:t>
            </a:r>
            <a:r>
              <a:rPr lang="en-US" altLang="ko-KR" sz="1200" dirty="0"/>
              <a:t>.</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110</a:t>
            </a:fld>
            <a:r>
              <a:rPr lang="en-US" altLang="ko-KR"/>
              <a:t>]</a:t>
            </a:r>
            <a:endParaRPr lang="ko-KR" altLang="en-US" dirty="0"/>
          </a:p>
        </p:txBody>
      </p:sp>
      <p:pic>
        <p:nvPicPr>
          <p:cNvPr id="7" name="그림 6">
            <a:extLst>
              <a:ext uri="{FF2B5EF4-FFF2-40B4-BE49-F238E27FC236}">
                <a16:creationId xmlns:a16="http://schemas.microsoft.com/office/drawing/2014/main" id="{A90ADE8E-57FC-4F5F-95DF-C997CF6163AA}"/>
              </a:ext>
            </a:extLst>
          </p:cNvPr>
          <p:cNvPicPr>
            <a:picLocks noChangeAspect="1"/>
          </p:cNvPicPr>
          <p:nvPr/>
        </p:nvPicPr>
        <p:blipFill>
          <a:blip r:embed="rId2"/>
          <a:stretch>
            <a:fillRect/>
          </a:stretch>
        </p:blipFill>
        <p:spPr>
          <a:xfrm>
            <a:off x="754185" y="647195"/>
            <a:ext cx="8554644" cy="2848373"/>
          </a:xfrm>
          <a:prstGeom prst="rect">
            <a:avLst/>
          </a:prstGeom>
        </p:spPr>
      </p:pic>
    </p:spTree>
    <p:extLst>
      <p:ext uri="{BB962C8B-B14F-4D97-AF65-F5344CB8AC3E}">
        <p14:creationId xmlns:p14="http://schemas.microsoft.com/office/powerpoint/2010/main" val="27899822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10.3.14.2 </a:t>
            </a:r>
            <a:r>
              <a:rPr lang="ko-KR" altLang="en-US" sz="1200" dirty="0"/>
              <a:t>시험 방법 및 요구되는 결과 </a:t>
            </a:r>
            <a:r>
              <a:rPr lang="en-US" altLang="ko-KR" sz="1200" dirty="0">
                <a:solidFill>
                  <a:srgbClr val="FF0000"/>
                </a:solidFill>
              </a:rPr>
              <a:t>(</a:t>
            </a:r>
            <a:r>
              <a:rPr lang="ko-KR" altLang="en-US" sz="1200" dirty="0">
                <a:solidFill>
                  <a:srgbClr val="FF0000"/>
                </a:solidFill>
              </a:rPr>
              <a:t>잘 모르겠음</a:t>
            </a:r>
            <a:r>
              <a:rPr lang="en-US" altLang="ko-KR" sz="1200" dirty="0">
                <a:solidFill>
                  <a:srgbClr val="FF0000"/>
                </a:solidFill>
              </a:rPr>
              <a:t>)</a:t>
            </a:r>
          </a:p>
          <a:p>
            <a:pPr marL="0" indent="0">
              <a:buNone/>
            </a:pPr>
            <a:r>
              <a:rPr lang="en-US" altLang="ko-KR" sz="1200" dirty="0"/>
              <a:t>	 -</a:t>
            </a:r>
            <a:r>
              <a:rPr lang="ko-KR" altLang="en-US" sz="1200" dirty="0"/>
              <a:t>테스트 시나리오는 사용된 </a:t>
            </a:r>
            <a:r>
              <a:rPr lang="ko-KR" altLang="en-US" sz="1200" dirty="0">
                <a:solidFill>
                  <a:srgbClr val="FF0000"/>
                </a:solidFill>
              </a:rPr>
              <a:t>매개변수</a:t>
            </a:r>
            <a:r>
              <a:rPr lang="en-US" altLang="ko-KR" sz="1200" dirty="0">
                <a:solidFill>
                  <a:srgbClr val="FF0000"/>
                </a:solidFill>
              </a:rPr>
              <a:t>(?)</a:t>
            </a:r>
            <a:r>
              <a:rPr lang="ko-KR" altLang="en-US" sz="1200" dirty="0"/>
              <a:t>에 따라 표준 및 고속 선박을 구분합니다</a:t>
            </a:r>
            <a:r>
              <a:rPr lang="en-US" altLang="ko-KR" sz="1200" dirty="0"/>
              <a:t>.</a:t>
            </a:r>
          </a:p>
          <a:p>
            <a:pPr marL="0" indent="0">
              <a:buNone/>
            </a:pPr>
            <a:r>
              <a:rPr lang="en-US" altLang="ko-KR" sz="1200" dirty="0"/>
              <a:t>	 -</a:t>
            </a:r>
            <a:r>
              <a:rPr lang="ko-KR" altLang="en-US" sz="1200" dirty="0"/>
              <a:t>이 테스트는 최대 </a:t>
            </a:r>
            <a:r>
              <a:rPr lang="en-US" altLang="ko-KR" sz="1200" dirty="0"/>
              <a:t>30kn(HSC</a:t>
            </a:r>
            <a:r>
              <a:rPr lang="ko-KR" altLang="en-US" sz="1200" dirty="0"/>
              <a:t>의 경우 최대 </a:t>
            </a:r>
            <a:r>
              <a:rPr lang="en-US" altLang="ko-KR" sz="1200" dirty="0"/>
              <a:t>70kn)</a:t>
            </a:r>
            <a:r>
              <a:rPr lang="ko-KR" altLang="en-US" sz="1200" dirty="0"/>
              <a:t>의 속도로 이동하는 자선을 </a:t>
            </a:r>
            <a:r>
              <a:rPr lang="ko-KR" altLang="en-US" sz="1200" dirty="0" err="1"/>
              <a:t>시뮬레이션하는</a:t>
            </a:r>
            <a:r>
              <a:rPr lang="ko-KR" altLang="en-US" sz="1200" dirty="0"/>
              <a:t> 동시에 최대 </a:t>
            </a:r>
            <a:r>
              <a:rPr lang="en-US" altLang="ko-KR" sz="1200" dirty="0"/>
              <a:t>70kn</a:t>
            </a:r>
            <a:r>
              <a:rPr lang="ko-KR" altLang="en-US" sz="1200" dirty="0"/>
              <a:t>의 속도로 이동하는 </a:t>
            </a:r>
            <a:r>
              <a:rPr lang="en-US" altLang="ko-KR" sz="1200" dirty="0"/>
              <a:t>target</a:t>
            </a:r>
            <a:r>
              <a:rPr lang="ko-KR" altLang="en-US" sz="1200" dirty="0"/>
              <a:t>을 추적함</a:t>
            </a:r>
            <a:r>
              <a:rPr lang="en-US" altLang="ko-KR" sz="1200" dirty="0"/>
              <a:t>. </a:t>
            </a:r>
          </a:p>
          <a:p>
            <a:pPr marL="0" indent="0">
              <a:buNone/>
            </a:pPr>
            <a:r>
              <a:rPr lang="en-US" altLang="ko-KR" sz="1200" dirty="0"/>
              <a:t>	 -</a:t>
            </a:r>
            <a:r>
              <a:rPr lang="ko-KR" altLang="en-US" sz="1200" dirty="0"/>
              <a:t>높은 </a:t>
            </a:r>
            <a:r>
              <a:rPr lang="ko-KR" altLang="en-US" sz="1200" dirty="0" err="1"/>
              <a:t>선회율</a:t>
            </a:r>
            <a:r>
              <a:rPr lang="en-US" altLang="ko-KR" sz="1200" dirty="0"/>
              <a:t>, </a:t>
            </a:r>
            <a:r>
              <a:rPr lang="ko-KR" altLang="en-US" sz="1200" dirty="0"/>
              <a:t>자선 및 </a:t>
            </a:r>
            <a:r>
              <a:rPr lang="en-US" altLang="ko-KR" sz="1200" dirty="0"/>
              <a:t>Target</a:t>
            </a:r>
            <a:r>
              <a:rPr lang="ko-KR" altLang="en-US" sz="1200" dirty="0"/>
              <a:t>의 기동</a:t>
            </a:r>
            <a:r>
              <a:rPr lang="en-US" altLang="ko-KR" sz="1200" dirty="0"/>
              <a:t>, Target</a:t>
            </a:r>
            <a:r>
              <a:rPr lang="ko-KR" altLang="en-US" sz="1200" dirty="0"/>
              <a:t>들의</a:t>
            </a:r>
            <a:r>
              <a:rPr lang="en-US" altLang="ko-KR" sz="1200" dirty="0"/>
              <a:t> swap, </a:t>
            </a:r>
            <a:r>
              <a:rPr lang="ko-KR" altLang="en-US" sz="1200" dirty="0"/>
              <a:t>하나의 방위에 존재하는 여러 </a:t>
            </a:r>
            <a:r>
              <a:rPr lang="en-US" altLang="ko-KR" sz="1200" dirty="0"/>
              <a:t>target</a:t>
            </a:r>
            <a:r>
              <a:rPr lang="ko-KR" altLang="en-US" sz="1200" dirty="0"/>
              <a:t>들</a:t>
            </a:r>
            <a:r>
              <a:rPr lang="en-US" altLang="ko-KR" sz="1200" dirty="0"/>
              <a:t>, </a:t>
            </a:r>
            <a:r>
              <a:rPr lang="ko-KR" altLang="en-US" sz="1200" dirty="0"/>
              <a:t>가속 및 </a:t>
            </a:r>
            <a:r>
              <a:rPr lang="ko-KR" altLang="en-US" sz="1200" dirty="0" err="1"/>
              <a:t>페이딩이</a:t>
            </a:r>
            <a:r>
              <a:rPr lang="ko-KR" altLang="en-US" sz="1200" dirty="0"/>
              <a:t> 시뮬레이션됨</a:t>
            </a:r>
            <a:r>
              <a:rPr lang="en-US" altLang="ko-KR" sz="1200" dirty="0"/>
              <a:t>.	</a:t>
            </a:r>
            <a:r>
              <a:rPr lang="en-US" altLang="ko-KR" sz="1200" dirty="0">
                <a:solidFill>
                  <a:srgbClr val="FF0000"/>
                </a:solidFill>
              </a:rPr>
              <a:t>(</a:t>
            </a:r>
            <a:r>
              <a:rPr lang="ko-KR" altLang="en-US" sz="1200" dirty="0" err="1">
                <a:solidFill>
                  <a:srgbClr val="FF0000"/>
                </a:solidFill>
              </a:rPr>
              <a:t>페이딩</a:t>
            </a:r>
            <a:r>
              <a:rPr lang="ko-KR" altLang="en-US" sz="1200" dirty="0">
                <a:solidFill>
                  <a:srgbClr val="FF0000"/>
                </a:solidFill>
              </a:rPr>
              <a:t> </a:t>
            </a:r>
            <a:r>
              <a:rPr lang="en-US" altLang="ko-KR" sz="1200" dirty="0">
                <a:solidFill>
                  <a:srgbClr val="FF0000"/>
                </a:solidFill>
              </a:rPr>
              <a:t>: </a:t>
            </a:r>
            <a:r>
              <a:rPr lang="ko-KR" altLang="en-US" sz="1200" dirty="0">
                <a:solidFill>
                  <a:srgbClr val="FF0000"/>
                </a:solidFill>
              </a:rPr>
              <a:t>전파가 </a:t>
            </a:r>
            <a:r>
              <a:rPr lang="ko-KR" altLang="en-US" sz="1200" dirty="0" err="1">
                <a:solidFill>
                  <a:srgbClr val="FF0000"/>
                </a:solidFill>
              </a:rPr>
              <a:t>약해지는것을</a:t>
            </a:r>
            <a:r>
              <a:rPr lang="ko-KR" altLang="en-US" sz="1200" dirty="0">
                <a:solidFill>
                  <a:srgbClr val="FF0000"/>
                </a:solidFill>
              </a:rPr>
              <a:t> 의미</a:t>
            </a:r>
            <a:r>
              <a:rPr lang="en-US" altLang="ko-KR" sz="1200" dirty="0">
                <a:solidFill>
                  <a:srgbClr val="FF0000"/>
                </a:solidFill>
              </a:rPr>
              <a:t>?</a:t>
            </a:r>
            <a:r>
              <a:rPr lang="ko-KR" altLang="en-US" sz="1200" dirty="0">
                <a:solidFill>
                  <a:srgbClr val="FF0000"/>
                </a:solidFill>
              </a:rPr>
              <a:t> 아님 감속을 의미하는 것인가</a:t>
            </a:r>
            <a:r>
              <a:rPr lang="en-US" altLang="ko-KR" sz="1200" dirty="0">
                <a:solidFill>
                  <a:srgbClr val="FF0000"/>
                </a:solidFill>
              </a:rPr>
              <a:t>?)</a:t>
            </a:r>
          </a:p>
          <a:p>
            <a:pPr marL="0" indent="0">
              <a:buNone/>
            </a:pPr>
            <a:r>
              <a:rPr lang="en-US" altLang="ko-KR" sz="1200" dirty="0"/>
              <a:t>	 -</a:t>
            </a:r>
            <a:r>
              <a:rPr lang="ko-KR" altLang="en-US" sz="1200" dirty="0"/>
              <a:t>시뮬레이터는 </a:t>
            </a:r>
            <a:r>
              <a:rPr lang="en-US" altLang="ko-KR" sz="1200" dirty="0"/>
              <a:t>2.0° </a:t>
            </a:r>
            <a:r>
              <a:rPr lang="ko-KR" altLang="en-US" sz="1200" dirty="0"/>
              <a:t>안테나</a:t>
            </a:r>
            <a:r>
              <a:rPr lang="en-US" altLang="ko-KR" sz="1200" dirty="0"/>
              <a:t>(-3dB </a:t>
            </a:r>
            <a:r>
              <a:rPr lang="ko-KR" altLang="en-US" sz="1200" dirty="0"/>
              <a:t>포인트</a:t>
            </a:r>
            <a:r>
              <a:rPr lang="en-US" altLang="ko-KR" sz="1200" dirty="0"/>
              <a:t>) </a:t>
            </a:r>
            <a:r>
              <a:rPr lang="ko-KR" altLang="en-US" sz="1200" dirty="0"/>
              <a:t>수평 빔 폭</a:t>
            </a:r>
            <a:r>
              <a:rPr lang="en-US" altLang="ko-KR" sz="1200" dirty="0"/>
              <a:t>, </a:t>
            </a:r>
            <a:r>
              <a:rPr lang="ko-KR" altLang="en-US" sz="1200" dirty="0"/>
              <a:t>장비 범주와 호환되는 안테나 회전 속도</a:t>
            </a:r>
            <a:r>
              <a:rPr lang="en-US" altLang="ko-KR" sz="1200" dirty="0"/>
              <a:t>, </a:t>
            </a:r>
            <a:r>
              <a:rPr lang="ko-KR" altLang="en-US" sz="1200" dirty="0"/>
              <a:t>제조업체가 지정한 펄스 길이 및 펄스 반복 주파수를 가정</a:t>
            </a:r>
            <a:r>
              <a:rPr lang="en-US" altLang="ko-KR" sz="1200" dirty="0"/>
              <a:t>.</a:t>
            </a:r>
          </a:p>
          <a:p>
            <a:pPr marL="0" indent="0">
              <a:buNone/>
            </a:pPr>
            <a:r>
              <a:rPr lang="en-US" altLang="ko-KR" sz="1200" dirty="0"/>
              <a:t> 	-</a:t>
            </a:r>
            <a:r>
              <a:rPr lang="ko-KR" altLang="en-US" sz="1200" dirty="0"/>
              <a:t>작동은 노이즈가 없는 환경에서 테스트되며 센서 오류는 시나리오 </a:t>
            </a:r>
            <a:r>
              <a:rPr lang="en-US" altLang="ko-KR" sz="1200" dirty="0"/>
              <a:t>1</a:t>
            </a:r>
            <a:r>
              <a:rPr lang="ko-KR" altLang="en-US" sz="1200" dirty="0"/>
              <a:t>에만 적용</a:t>
            </a:r>
            <a:r>
              <a:rPr lang="en-US" altLang="ko-KR" sz="1200" dirty="0"/>
              <a:t>.</a:t>
            </a:r>
          </a:p>
          <a:p>
            <a:pPr marL="0" indent="0">
              <a:buNone/>
            </a:pPr>
            <a:r>
              <a:rPr lang="en-US" altLang="ko-KR" sz="1200" dirty="0"/>
              <a:t> 	-</a:t>
            </a:r>
            <a:r>
              <a:rPr lang="ko-KR" altLang="en-US" sz="1200" dirty="0"/>
              <a:t>장비는 </a:t>
            </a:r>
            <a:r>
              <a:rPr lang="en-US" altLang="ko-KR" sz="1200" dirty="0"/>
              <a:t>12NM </a:t>
            </a:r>
            <a:r>
              <a:rPr lang="ko-KR" altLang="en-US" sz="1200" dirty="0"/>
              <a:t>범위 스케일</a:t>
            </a:r>
            <a:r>
              <a:rPr lang="en-US" altLang="ko-KR" sz="1200" dirty="0"/>
              <a:t>, </a:t>
            </a:r>
            <a:r>
              <a:rPr lang="ko-KR" altLang="en-US" sz="1200" dirty="0"/>
              <a:t>노스</a:t>
            </a:r>
            <a:r>
              <a:rPr lang="en-US" altLang="ko-KR" sz="1200" dirty="0"/>
              <a:t>-</a:t>
            </a:r>
            <a:r>
              <a:rPr lang="ko-KR" altLang="en-US" sz="1200" dirty="0"/>
              <a:t>업</a:t>
            </a:r>
            <a:r>
              <a:rPr lang="en-US" altLang="ko-KR" sz="1200" dirty="0"/>
              <a:t>, </a:t>
            </a:r>
            <a:r>
              <a:rPr lang="ko-KR" altLang="en-US" sz="1200" dirty="0" err="1"/>
              <a:t>트루</a:t>
            </a:r>
            <a:r>
              <a:rPr lang="ko-KR" altLang="en-US" sz="1200" dirty="0"/>
              <a:t> 벡터</a:t>
            </a:r>
            <a:r>
              <a:rPr lang="en-US" altLang="ko-KR" sz="1200" dirty="0"/>
              <a:t>(6</a:t>
            </a:r>
            <a:r>
              <a:rPr lang="ko-KR" altLang="en-US" sz="1200" dirty="0"/>
              <a:t>분으로 설정</a:t>
            </a:r>
            <a:r>
              <a:rPr lang="en-US" altLang="ko-KR" sz="1200" dirty="0"/>
              <a:t>) </a:t>
            </a:r>
            <a:r>
              <a:rPr lang="ko-KR" altLang="en-US" sz="1200" dirty="0"/>
              <a:t>및 </a:t>
            </a:r>
            <a:r>
              <a:rPr lang="ko-KR" altLang="en-US" sz="1200" dirty="0" err="1"/>
              <a:t>트루</a:t>
            </a:r>
            <a:r>
              <a:rPr lang="ko-KR" altLang="en-US" sz="1200" dirty="0"/>
              <a:t> </a:t>
            </a:r>
            <a:r>
              <a:rPr lang="ko-KR" altLang="en-US" sz="1200" dirty="0" err="1"/>
              <a:t>트레일이</a:t>
            </a:r>
            <a:r>
              <a:rPr lang="ko-KR" altLang="en-US" sz="1200" dirty="0"/>
              <a:t> 있는 상대 모션 모드로 설정됨</a:t>
            </a:r>
            <a:r>
              <a:rPr lang="en-US" altLang="ko-KR" sz="1200" dirty="0"/>
              <a:t>.</a:t>
            </a:r>
          </a:p>
          <a:p>
            <a:pPr marL="0" indent="0">
              <a:buNone/>
            </a:pPr>
            <a:r>
              <a:rPr lang="en-US" altLang="ko-KR" sz="1200" dirty="0"/>
              <a:t> 	-</a:t>
            </a:r>
            <a:r>
              <a:rPr lang="ko-KR" altLang="en-US" sz="1200" dirty="0"/>
              <a:t>시나리오는 표준 크래프트 및 고속 크래프트 옵션 모두에 대해 정의됨</a:t>
            </a:r>
            <a:r>
              <a:rPr lang="en-US" altLang="ko-KR" sz="1200" dirty="0"/>
              <a:t>.</a:t>
            </a:r>
          </a:p>
          <a:p>
            <a:pPr marL="0" indent="0">
              <a:buNone/>
            </a:pPr>
            <a:r>
              <a:rPr lang="en-US" altLang="ko-KR" sz="1200" dirty="0"/>
              <a:t> 	-</a:t>
            </a:r>
            <a:r>
              <a:rPr lang="ko-KR" altLang="en-US" sz="1200" dirty="0"/>
              <a:t>장비의 모든 범주에 대한 관련 테스트 시나리오를 사용하여 각 시나리오에 지정된 정확도 요구 사항을 충족하는지 측정을 통해 확인</a:t>
            </a:r>
            <a:endParaRPr lang="en-US" altLang="ko-KR" sz="1200" dirty="0"/>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111</a:t>
            </a:fld>
            <a:r>
              <a:rPr lang="en-US" altLang="ko-KR"/>
              <a:t>]</a:t>
            </a:r>
            <a:endParaRPr lang="ko-KR" altLang="en-US" dirty="0"/>
          </a:p>
        </p:txBody>
      </p:sp>
    </p:spTree>
    <p:extLst>
      <p:ext uri="{BB962C8B-B14F-4D97-AF65-F5344CB8AC3E}">
        <p14:creationId xmlns:p14="http://schemas.microsoft.com/office/powerpoint/2010/main" val="15649709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10.3.14.3 Target Tracking </a:t>
            </a:r>
            <a:r>
              <a:rPr lang="ko-KR" altLang="en-US" sz="1200" dirty="0"/>
              <a:t>시나리오 </a:t>
            </a:r>
            <a:r>
              <a:rPr lang="en-US" altLang="ko-KR" sz="1200" dirty="0"/>
              <a:t>1</a:t>
            </a:r>
          </a:p>
          <a:p>
            <a:pPr marL="0" indent="0">
              <a:buNone/>
            </a:pPr>
            <a:r>
              <a:rPr lang="en-US" altLang="ko-KR" sz="1200" dirty="0"/>
              <a:t>	 -</a:t>
            </a:r>
            <a:r>
              <a:rPr lang="ko-KR" altLang="en-US" sz="1200" dirty="0"/>
              <a:t>자선은 </a:t>
            </a:r>
            <a:r>
              <a:rPr lang="en-US" altLang="ko-KR" sz="1200" dirty="0"/>
              <a:t>20kn </a:t>
            </a:r>
            <a:r>
              <a:rPr lang="ko-KR" altLang="en-US" sz="1200" dirty="0"/>
              <a:t>속도로 항해하고 있음</a:t>
            </a:r>
            <a:r>
              <a:rPr lang="en-US" altLang="ko-KR" sz="1200" dirty="0"/>
              <a:t>. </a:t>
            </a:r>
          </a:p>
          <a:p>
            <a:pPr marL="0" indent="0">
              <a:buNone/>
            </a:pPr>
            <a:r>
              <a:rPr lang="en-US" altLang="ko-KR" sz="1200" dirty="0"/>
              <a:t>	 -</a:t>
            </a:r>
            <a:r>
              <a:rPr lang="ko-KR" altLang="en-US" sz="1200" dirty="0"/>
              <a:t>센서 오류는 </a:t>
            </a:r>
            <a:r>
              <a:rPr lang="en-US" altLang="ko-KR" sz="1200" dirty="0"/>
              <a:t>Annex</a:t>
            </a:r>
            <a:r>
              <a:rPr lang="ko-KR" altLang="en-US" sz="1200" dirty="0"/>
              <a:t> </a:t>
            </a:r>
            <a:r>
              <a:rPr lang="en-US" altLang="ko-KR" sz="1200" dirty="0"/>
              <a:t>E</a:t>
            </a:r>
            <a:r>
              <a:rPr lang="ko-KR" altLang="en-US" sz="1200" dirty="0"/>
              <a:t>에 정의된 대로 적용</a:t>
            </a:r>
            <a:r>
              <a:rPr lang="en-US" altLang="ko-KR" sz="1200" dirty="0"/>
              <a:t>.</a:t>
            </a:r>
          </a:p>
          <a:p>
            <a:pPr marL="0" indent="0">
              <a:buNone/>
            </a:pPr>
            <a:r>
              <a:rPr lang="en-US" altLang="ko-KR" sz="1200" dirty="0"/>
              <a:t>	 -</a:t>
            </a:r>
            <a:r>
              <a:rPr lang="ko-KR" altLang="en-US" sz="1200" dirty="0">
                <a:solidFill>
                  <a:srgbClr val="0070C0"/>
                </a:solidFill>
              </a:rPr>
              <a:t>세 개의 </a:t>
            </a:r>
            <a:r>
              <a:rPr lang="en-US" altLang="ko-KR" sz="1200" dirty="0">
                <a:solidFill>
                  <a:srgbClr val="0070C0"/>
                </a:solidFill>
              </a:rPr>
              <a:t>Target</a:t>
            </a:r>
            <a:r>
              <a:rPr lang="ko-KR" altLang="en-US" sz="1200" dirty="0"/>
              <a:t>는 표 </a:t>
            </a:r>
            <a:r>
              <a:rPr lang="en-US" altLang="ko-KR" sz="1200" dirty="0"/>
              <a:t>13</a:t>
            </a:r>
            <a:r>
              <a:rPr lang="ko-KR" altLang="en-US" sz="1200" dirty="0"/>
              <a:t>에 정의된 대로 추적 됨</a:t>
            </a:r>
            <a:r>
              <a:rPr lang="en-US" altLang="ko-KR" sz="1200" dirty="0"/>
              <a:t>.</a:t>
            </a:r>
          </a:p>
          <a:p>
            <a:pPr marL="0" indent="0">
              <a:buNone/>
            </a:pPr>
            <a:r>
              <a:rPr lang="en-US" altLang="ko-KR" sz="1200" dirty="0"/>
              <a:t>		</a:t>
            </a:r>
            <a:r>
              <a:rPr lang="ko-KR" altLang="en-US" sz="1200" dirty="0"/>
              <a:t>타겟의 포지션</a:t>
            </a:r>
            <a:r>
              <a:rPr lang="en-US" altLang="ko-KR" sz="1200" dirty="0"/>
              <a:t>, </a:t>
            </a:r>
            <a:r>
              <a:rPr lang="ko-KR" altLang="en-US" sz="1200" dirty="0"/>
              <a:t>속도</a:t>
            </a:r>
            <a:r>
              <a:rPr lang="en-US" altLang="ko-KR" sz="1200" dirty="0"/>
              <a:t> </a:t>
            </a:r>
            <a:r>
              <a:rPr lang="ko-KR" altLang="en-US" sz="1200" dirty="0"/>
              <a:t>및 침로 등 </a:t>
            </a:r>
            <a:r>
              <a:rPr lang="ko-KR" altLang="en-US" sz="1200" dirty="0">
                <a:solidFill>
                  <a:srgbClr val="0070C0"/>
                </a:solidFill>
              </a:rPr>
              <a:t>이동에 대한 내용을 정의</a:t>
            </a:r>
            <a:r>
              <a:rPr lang="ko-KR" altLang="en-US" sz="1200" dirty="0"/>
              <a:t>하고 있음</a:t>
            </a:r>
            <a:r>
              <a:rPr lang="en-US" altLang="ko-KR" sz="1200" dirty="0"/>
              <a:t>.</a:t>
            </a:r>
          </a:p>
          <a:p>
            <a:pPr marL="0" indent="0">
              <a:buNone/>
            </a:pPr>
            <a:r>
              <a:rPr lang="en-US" altLang="ko-KR" sz="1200" dirty="0"/>
              <a:t>	 -</a:t>
            </a:r>
            <a:r>
              <a:rPr lang="ko-KR" altLang="en-US" sz="1200" dirty="0"/>
              <a:t>모든 측정은 자선을 기준하여 </a:t>
            </a:r>
            <a:r>
              <a:rPr lang="ko-KR" altLang="en-US" sz="1200" dirty="0" err="1"/>
              <a:t>상대값</a:t>
            </a:r>
            <a:r>
              <a:rPr lang="ko-KR" altLang="en-US" sz="1200" dirty="0"/>
              <a:t> 임</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 3</a:t>
            </a:r>
            <a:r>
              <a:rPr lang="ko-KR" altLang="en-US" sz="1200" dirty="0"/>
              <a:t>개의 </a:t>
            </a:r>
            <a:r>
              <a:rPr lang="en-US" altLang="ko-KR" sz="1200" dirty="0"/>
              <a:t>Target</a:t>
            </a:r>
            <a:r>
              <a:rPr lang="ko-KR" altLang="en-US" sz="1200" dirty="0"/>
              <a:t>이 정의됨</a:t>
            </a:r>
            <a:endParaRPr lang="en-US" altLang="ko-KR" sz="1200" dirty="0"/>
          </a:p>
          <a:p>
            <a:pPr marL="0" indent="0">
              <a:buNone/>
            </a:pPr>
            <a:r>
              <a:rPr lang="en-US" altLang="ko-KR" sz="1200" dirty="0"/>
              <a:t>	* </a:t>
            </a:r>
            <a:r>
              <a:rPr lang="ko-KR" altLang="en-US" sz="1200" dirty="0"/>
              <a:t>각 </a:t>
            </a:r>
            <a:r>
              <a:rPr lang="en-US" altLang="ko-KR" sz="1200" dirty="0"/>
              <a:t>Target</a:t>
            </a:r>
            <a:r>
              <a:rPr lang="ko-KR" altLang="en-US" sz="1200" dirty="0"/>
              <a:t>의 </a:t>
            </a:r>
            <a:r>
              <a:rPr lang="en-US" altLang="ko-KR" sz="1200" dirty="0"/>
              <a:t>Start </a:t>
            </a:r>
            <a:r>
              <a:rPr lang="ko-KR" altLang="en-US" sz="1200" dirty="0"/>
              <a:t>포지션과 </a:t>
            </a:r>
            <a:r>
              <a:rPr lang="en-US" altLang="ko-KR" sz="1200" dirty="0"/>
              <a:t>End </a:t>
            </a:r>
            <a:r>
              <a:rPr lang="ko-KR" altLang="en-US" sz="1200" dirty="0"/>
              <a:t>포지션을 자선으로부터의 거리와 방위로 설정</a:t>
            </a:r>
            <a:endParaRPr lang="en-US" altLang="ko-KR" sz="1200" dirty="0"/>
          </a:p>
          <a:p>
            <a:pPr marL="0" indent="0">
              <a:buNone/>
            </a:pPr>
            <a:r>
              <a:rPr lang="en-US" altLang="ko-KR" sz="1200" dirty="0"/>
              <a:t>	* </a:t>
            </a:r>
            <a:r>
              <a:rPr lang="ko-KR" altLang="en-US" sz="1200" dirty="0"/>
              <a:t>각 </a:t>
            </a:r>
            <a:r>
              <a:rPr lang="en-US" altLang="ko-KR" sz="1200" dirty="0"/>
              <a:t>Target</a:t>
            </a:r>
            <a:r>
              <a:rPr lang="ko-KR" altLang="en-US" sz="1200" dirty="0"/>
              <a:t>의 속도와 침로가 정의</a:t>
            </a: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112</a:t>
            </a:fld>
            <a:r>
              <a:rPr lang="en-US" altLang="ko-KR"/>
              <a:t>]</a:t>
            </a:r>
            <a:endParaRPr lang="ko-KR" altLang="en-US" dirty="0"/>
          </a:p>
        </p:txBody>
      </p:sp>
      <p:pic>
        <p:nvPicPr>
          <p:cNvPr id="6" name="그림 5">
            <a:extLst>
              <a:ext uri="{FF2B5EF4-FFF2-40B4-BE49-F238E27FC236}">
                <a16:creationId xmlns:a16="http://schemas.microsoft.com/office/drawing/2014/main" id="{85F5B157-054C-49F4-8313-4F2213528C37}"/>
              </a:ext>
            </a:extLst>
          </p:cNvPr>
          <p:cNvPicPr>
            <a:picLocks noChangeAspect="1"/>
          </p:cNvPicPr>
          <p:nvPr/>
        </p:nvPicPr>
        <p:blipFill>
          <a:blip r:embed="rId2"/>
          <a:stretch>
            <a:fillRect/>
          </a:stretch>
        </p:blipFill>
        <p:spPr>
          <a:xfrm>
            <a:off x="499441" y="2682464"/>
            <a:ext cx="8907118" cy="2152950"/>
          </a:xfrm>
          <a:prstGeom prst="rect">
            <a:avLst/>
          </a:prstGeom>
        </p:spPr>
      </p:pic>
    </p:spTree>
    <p:extLst>
      <p:ext uri="{BB962C8B-B14F-4D97-AF65-F5344CB8AC3E}">
        <p14:creationId xmlns:p14="http://schemas.microsoft.com/office/powerpoint/2010/main" val="30057257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t>
            </a:r>
            <a:r>
              <a:rPr lang="ko-KR" altLang="en-US" sz="1200" dirty="0"/>
              <a:t>시간 흐름에 따른 측정 태스크 시나리오</a:t>
            </a:r>
            <a:endParaRPr lang="en-US" altLang="ko-KR" sz="1200" dirty="0"/>
          </a:p>
          <a:p>
            <a:pPr marL="0" indent="0">
              <a:buNone/>
            </a:pPr>
            <a:endParaRPr lang="en-US" altLang="ko-KR" sz="1200" dirty="0"/>
          </a:p>
          <a:p>
            <a:pPr>
              <a:buFont typeface="Arial" panose="020B0604020202020204" pitchFamily="34" charset="0"/>
              <a:buChar char="•"/>
            </a:pPr>
            <a:r>
              <a:rPr lang="en-US" altLang="ko-KR" sz="1200" dirty="0"/>
              <a:t>Target </a:t>
            </a:r>
            <a:r>
              <a:rPr lang="ko-KR" altLang="en-US" sz="1200" dirty="0"/>
              <a:t>획득 시점</a:t>
            </a:r>
            <a:endParaRPr lang="en-US" altLang="ko-KR" sz="1200" dirty="0"/>
          </a:p>
          <a:p>
            <a:pPr marL="0" indent="0">
              <a:buNone/>
            </a:pPr>
            <a:r>
              <a:rPr lang="en-US" altLang="ko-KR" sz="1200" dirty="0"/>
              <a:t>	0</a:t>
            </a:r>
            <a:r>
              <a:rPr lang="ko-KR" altLang="en-US" sz="1200" dirty="0"/>
              <a:t>초 </a:t>
            </a:r>
            <a:r>
              <a:rPr lang="en-US" altLang="ko-KR" sz="1200" dirty="0"/>
              <a:t>	: T2</a:t>
            </a:r>
          </a:p>
          <a:p>
            <a:pPr marL="0" indent="0">
              <a:buNone/>
            </a:pPr>
            <a:r>
              <a:rPr lang="en-US" altLang="ko-KR" sz="1200" dirty="0"/>
              <a:t>	45</a:t>
            </a:r>
            <a:r>
              <a:rPr lang="ko-KR" altLang="en-US" sz="1200" dirty="0"/>
              <a:t>초 </a:t>
            </a:r>
            <a:r>
              <a:rPr lang="en-US" altLang="ko-KR" sz="1200" dirty="0"/>
              <a:t>	: T3</a:t>
            </a:r>
          </a:p>
          <a:p>
            <a:pPr marL="0" indent="0">
              <a:buNone/>
            </a:pPr>
            <a:r>
              <a:rPr lang="en-US" altLang="ko-KR" sz="1200" dirty="0"/>
              <a:t>	1</a:t>
            </a:r>
            <a:r>
              <a:rPr lang="ko-KR" altLang="en-US" sz="1200" dirty="0"/>
              <a:t>분 </a:t>
            </a:r>
            <a:r>
              <a:rPr lang="en-US" altLang="ko-KR" sz="1200" dirty="0"/>
              <a:t>30</a:t>
            </a:r>
            <a:r>
              <a:rPr lang="ko-KR" altLang="en-US" sz="1200" dirty="0"/>
              <a:t>초 </a:t>
            </a:r>
            <a:r>
              <a:rPr lang="en-US" altLang="ko-KR" sz="1200" dirty="0"/>
              <a:t>	: T1</a:t>
            </a:r>
          </a:p>
          <a:p>
            <a:pPr>
              <a:buFont typeface="Arial" panose="020B0604020202020204" pitchFamily="34" charset="0"/>
              <a:buChar char="•"/>
            </a:pPr>
            <a:endParaRPr lang="en-US" altLang="ko-KR" sz="1200" dirty="0"/>
          </a:p>
          <a:p>
            <a:pPr>
              <a:buFont typeface="Arial" panose="020B0604020202020204" pitchFamily="34" charset="0"/>
              <a:buChar char="•"/>
            </a:pPr>
            <a:r>
              <a:rPr lang="en-US" altLang="ko-KR" sz="1200" dirty="0"/>
              <a:t>M1 (1</a:t>
            </a:r>
            <a:r>
              <a:rPr lang="ko-KR" altLang="en-US" sz="1200" dirty="0"/>
              <a:t>분 경과</a:t>
            </a:r>
            <a:r>
              <a:rPr lang="en-US" altLang="ko-KR" sz="1200" dirty="0"/>
              <a:t>) </a:t>
            </a:r>
            <a:r>
              <a:rPr lang="ko-KR" altLang="en-US" sz="1200" dirty="0"/>
              <a:t>측정 </a:t>
            </a:r>
            <a:r>
              <a:rPr lang="en-US" altLang="ko-KR" sz="1200" dirty="0"/>
              <a:t>-Trend</a:t>
            </a:r>
          </a:p>
          <a:p>
            <a:pPr marL="0" indent="0">
              <a:buNone/>
            </a:pPr>
            <a:r>
              <a:rPr lang="en-US" altLang="ko-KR" sz="1200" dirty="0"/>
              <a:t>	1</a:t>
            </a:r>
            <a:r>
              <a:rPr lang="ko-KR" altLang="en-US" sz="1200" dirty="0"/>
              <a:t>분 </a:t>
            </a:r>
            <a:r>
              <a:rPr lang="en-US" altLang="ko-KR" sz="1200" dirty="0"/>
              <a:t>0</a:t>
            </a:r>
            <a:r>
              <a:rPr lang="ko-KR" altLang="en-US" sz="1200" dirty="0"/>
              <a:t>초 </a:t>
            </a:r>
            <a:r>
              <a:rPr lang="en-US" altLang="ko-KR" sz="1200" dirty="0"/>
              <a:t>	: T2</a:t>
            </a:r>
          </a:p>
          <a:p>
            <a:pPr marL="0" indent="0">
              <a:buNone/>
            </a:pPr>
            <a:r>
              <a:rPr lang="en-US" altLang="ko-KR" sz="1200" dirty="0"/>
              <a:t>	1</a:t>
            </a:r>
            <a:r>
              <a:rPr lang="ko-KR" altLang="en-US" sz="1200" dirty="0"/>
              <a:t>분 </a:t>
            </a:r>
            <a:r>
              <a:rPr lang="en-US" altLang="ko-KR" sz="1200" dirty="0"/>
              <a:t>45</a:t>
            </a:r>
            <a:r>
              <a:rPr lang="ko-KR" altLang="en-US" sz="1200" dirty="0"/>
              <a:t>초 </a:t>
            </a:r>
            <a:r>
              <a:rPr lang="en-US" altLang="ko-KR" sz="1200" dirty="0"/>
              <a:t>	: T3</a:t>
            </a:r>
          </a:p>
          <a:p>
            <a:pPr marL="0" indent="0">
              <a:buNone/>
            </a:pPr>
            <a:r>
              <a:rPr lang="en-US" altLang="ko-KR" sz="1200" dirty="0"/>
              <a:t>	2</a:t>
            </a:r>
            <a:r>
              <a:rPr lang="ko-KR" altLang="en-US" sz="1200" dirty="0"/>
              <a:t>분 </a:t>
            </a:r>
            <a:r>
              <a:rPr lang="en-US" altLang="ko-KR" sz="1200" dirty="0"/>
              <a:t>30</a:t>
            </a:r>
            <a:r>
              <a:rPr lang="ko-KR" altLang="en-US" sz="1200" dirty="0"/>
              <a:t>초 </a:t>
            </a:r>
            <a:r>
              <a:rPr lang="en-US" altLang="ko-KR" sz="1200" dirty="0"/>
              <a:t>	: T1</a:t>
            </a:r>
          </a:p>
          <a:p>
            <a:pPr marL="0" indent="0">
              <a:buNone/>
            </a:pPr>
            <a:r>
              <a:rPr lang="en-US" altLang="ko-KR" sz="1200" dirty="0"/>
              <a:t>	</a:t>
            </a:r>
          </a:p>
          <a:p>
            <a:pPr>
              <a:buFont typeface="Arial" panose="020B0604020202020204" pitchFamily="34" charset="0"/>
              <a:buChar char="•"/>
            </a:pPr>
            <a:r>
              <a:rPr lang="en-US" altLang="ko-KR" sz="1200" dirty="0"/>
              <a:t>M3 (3</a:t>
            </a:r>
            <a:r>
              <a:rPr lang="ko-KR" altLang="en-US" sz="1200" dirty="0"/>
              <a:t>분 경과</a:t>
            </a:r>
            <a:r>
              <a:rPr lang="en-US" altLang="ko-KR" sz="1200" dirty="0"/>
              <a:t>) –Prediction</a:t>
            </a:r>
          </a:p>
          <a:p>
            <a:pPr marL="0" indent="0">
              <a:buNone/>
            </a:pPr>
            <a:r>
              <a:rPr lang="en-US" altLang="ko-KR" sz="1200" dirty="0"/>
              <a:t>	3</a:t>
            </a:r>
            <a:r>
              <a:rPr lang="ko-KR" altLang="en-US" sz="1200" dirty="0"/>
              <a:t>분 </a:t>
            </a:r>
            <a:r>
              <a:rPr lang="en-US" altLang="ko-KR" sz="1200" dirty="0"/>
              <a:t>0</a:t>
            </a:r>
            <a:r>
              <a:rPr lang="ko-KR" altLang="en-US" sz="1200" dirty="0"/>
              <a:t>초 </a:t>
            </a:r>
            <a:r>
              <a:rPr lang="en-US" altLang="ko-KR" sz="1200" dirty="0"/>
              <a:t>	: T2</a:t>
            </a:r>
          </a:p>
          <a:p>
            <a:pPr marL="0" indent="0">
              <a:buNone/>
            </a:pPr>
            <a:r>
              <a:rPr lang="en-US" altLang="ko-KR" sz="1200" dirty="0"/>
              <a:t>	3</a:t>
            </a:r>
            <a:r>
              <a:rPr lang="ko-KR" altLang="en-US" sz="1200" dirty="0"/>
              <a:t>분 </a:t>
            </a:r>
            <a:r>
              <a:rPr lang="en-US" altLang="ko-KR" sz="1200" dirty="0"/>
              <a:t>45</a:t>
            </a:r>
            <a:r>
              <a:rPr lang="ko-KR" altLang="en-US" sz="1200" dirty="0"/>
              <a:t>초 </a:t>
            </a:r>
            <a:r>
              <a:rPr lang="en-US" altLang="ko-KR" sz="1200" dirty="0"/>
              <a:t>	: T3</a:t>
            </a:r>
          </a:p>
          <a:p>
            <a:pPr marL="0" indent="0">
              <a:buNone/>
            </a:pPr>
            <a:r>
              <a:rPr lang="en-US" altLang="ko-KR" sz="1200" dirty="0"/>
              <a:t>	4</a:t>
            </a:r>
            <a:r>
              <a:rPr lang="ko-KR" altLang="en-US" sz="1200" dirty="0"/>
              <a:t>분 </a:t>
            </a:r>
            <a:r>
              <a:rPr lang="en-US" altLang="ko-KR" sz="1200" dirty="0"/>
              <a:t>30</a:t>
            </a:r>
            <a:r>
              <a:rPr lang="ko-KR" altLang="en-US" sz="1200" dirty="0"/>
              <a:t>초 </a:t>
            </a:r>
            <a:r>
              <a:rPr lang="en-US" altLang="ko-KR" sz="1200" dirty="0"/>
              <a:t>	: T1</a:t>
            </a:r>
          </a:p>
          <a:p>
            <a:pPr>
              <a:buFont typeface="Arial" panose="020B0604020202020204" pitchFamily="34" charset="0"/>
              <a:buChar char="•"/>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113</a:t>
            </a:fld>
            <a:r>
              <a:rPr lang="en-US" altLang="ko-KR"/>
              <a:t>]</a:t>
            </a:r>
            <a:endParaRPr lang="ko-KR" altLang="en-US" dirty="0"/>
          </a:p>
        </p:txBody>
      </p:sp>
      <p:pic>
        <p:nvPicPr>
          <p:cNvPr id="7" name="그림 6">
            <a:extLst>
              <a:ext uri="{FF2B5EF4-FFF2-40B4-BE49-F238E27FC236}">
                <a16:creationId xmlns:a16="http://schemas.microsoft.com/office/drawing/2014/main" id="{B6F1A1D3-C083-43C8-B0C8-B857C3C41E93}"/>
              </a:ext>
            </a:extLst>
          </p:cNvPr>
          <p:cNvPicPr>
            <a:picLocks noChangeAspect="1"/>
          </p:cNvPicPr>
          <p:nvPr/>
        </p:nvPicPr>
        <p:blipFill>
          <a:blip r:embed="rId2"/>
          <a:stretch>
            <a:fillRect/>
          </a:stretch>
        </p:blipFill>
        <p:spPr>
          <a:xfrm>
            <a:off x="2516956" y="1091137"/>
            <a:ext cx="5369051" cy="4955137"/>
          </a:xfrm>
          <a:prstGeom prst="rect">
            <a:avLst/>
          </a:prstGeom>
        </p:spPr>
      </p:pic>
    </p:spTree>
    <p:extLst>
      <p:ext uri="{BB962C8B-B14F-4D97-AF65-F5344CB8AC3E}">
        <p14:creationId xmlns:p14="http://schemas.microsoft.com/office/powerpoint/2010/main" val="13826192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pic>
        <p:nvPicPr>
          <p:cNvPr id="6" name="내용 개체 틀 5">
            <a:extLst>
              <a:ext uri="{FF2B5EF4-FFF2-40B4-BE49-F238E27FC236}">
                <a16:creationId xmlns:a16="http://schemas.microsoft.com/office/drawing/2014/main" id="{2C232E97-0023-4E4A-B6A1-893D98ED7973}"/>
              </a:ext>
            </a:extLst>
          </p:cNvPr>
          <p:cNvPicPr>
            <a:picLocks noGrp="1" noChangeAspect="1"/>
          </p:cNvPicPr>
          <p:nvPr>
            <p:ph idx="1"/>
          </p:nvPr>
        </p:nvPicPr>
        <p:blipFill>
          <a:blip r:embed="rId2"/>
          <a:stretch>
            <a:fillRect/>
          </a:stretch>
        </p:blipFill>
        <p:spPr>
          <a:xfrm>
            <a:off x="653162" y="1369235"/>
            <a:ext cx="8183117" cy="3810532"/>
          </a:xfrm>
          <a:prstGeom prst="rect">
            <a:avLst/>
          </a:prstGeom>
        </p:spPr>
      </p:pic>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114</a:t>
            </a:fld>
            <a:r>
              <a:rPr lang="en-US" altLang="ko-KR"/>
              <a:t>]</a:t>
            </a:r>
            <a:endParaRPr lang="ko-KR" altLang="en-US" dirty="0"/>
          </a:p>
        </p:txBody>
      </p:sp>
      <p:sp>
        <p:nvSpPr>
          <p:cNvPr id="8" name="직사각형 7">
            <a:extLst>
              <a:ext uri="{FF2B5EF4-FFF2-40B4-BE49-F238E27FC236}">
                <a16:creationId xmlns:a16="http://schemas.microsoft.com/office/drawing/2014/main" id="{BDA177F5-C421-4178-A211-C98DBC4DE850}"/>
              </a:ext>
            </a:extLst>
          </p:cNvPr>
          <p:cNvSpPr/>
          <p:nvPr/>
        </p:nvSpPr>
        <p:spPr>
          <a:xfrm>
            <a:off x="653162" y="5589663"/>
            <a:ext cx="2176109" cy="369332"/>
          </a:xfrm>
          <a:prstGeom prst="rect">
            <a:avLst/>
          </a:prstGeom>
        </p:spPr>
        <p:txBody>
          <a:bodyPr wrap="none">
            <a:spAutoFit/>
          </a:bodyPr>
          <a:lstStyle/>
          <a:p>
            <a:r>
              <a:rPr lang="en-US" altLang="ko-KR" sz="1200" b="1" dirty="0">
                <a:latin typeface="+mj-ea"/>
                <a:ea typeface="+mj-ea"/>
              </a:rPr>
              <a:t>Scenario 1 </a:t>
            </a:r>
            <a:r>
              <a:rPr lang="ko-KR" altLang="en-US" sz="1200" b="1" dirty="0">
                <a:latin typeface="+mj-ea"/>
                <a:ea typeface="+mj-ea"/>
              </a:rPr>
              <a:t>은 </a:t>
            </a:r>
            <a:r>
              <a:rPr lang="en-US" altLang="ko-KR" sz="1200" b="1" dirty="0">
                <a:latin typeface="+mj-ea"/>
                <a:ea typeface="+mj-ea"/>
              </a:rPr>
              <a:t>20</a:t>
            </a:r>
            <a:r>
              <a:rPr lang="ko-KR" altLang="en-US" sz="1200" b="1" dirty="0">
                <a:latin typeface="+mj-ea"/>
                <a:ea typeface="+mj-ea"/>
              </a:rPr>
              <a:t>회 반복됨</a:t>
            </a:r>
            <a:r>
              <a:rPr lang="en-US" altLang="ko-KR" b="1" dirty="0"/>
              <a:t>. </a:t>
            </a:r>
            <a:endParaRPr lang="ko-KR" altLang="en-US" b="1" dirty="0"/>
          </a:p>
        </p:txBody>
      </p:sp>
    </p:spTree>
    <p:extLst>
      <p:ext uri="{BB962C8B-B14F-4D97-AF65-F5344CB8AC3E}">
        <p14:creationId xmlns:p14="http://schemas.microsoft.com/office/powerpoint/2010/main" val="26254107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10.3.14.4 TT </a:t>
            </a:r>
            <a:r>
              <a:rPr lang="ko-KR" altLang="en-US" sz="1200" dirty="0"/>
              <a:t>시나리오 </a:t>
            </a:r>
            <a:r>
              <a:rPr lang="en-US" altLang="ko-KR" sz="1200" dirty="0"/>
              <a:t>2</a:t>
            </a:r>
          </a:p>
          <a:p>
            <a:pPr marL="0" indent="0">
              <a:buNone/>
            </a:pPr>
            <a:r>
              <a:rPr lang="en-US" altLang="ko-KR" sz="1200" dirty="0"/>
              <a:t>	 -</a:t>
            </a:r>
            <a:r>
              <a:rPr lang="ko-KR" altLang="en-US" sz="1200" dirty="0"/>
              <a:t>이 시나리오는 초기 선수방향 </a:t>
            </a:r>
            <a:r>
              <a:rPr lang="en-US" altLang="ko-KR" sz="1200" dirty="0"/>
              <a:t>000°</a:t>
            </a:r>
            <a:r>
              <a:rPr lang="ko-KR" altLang="en-US" sz="1200" dirty="0"/>
              <a:t>이고 정지한 상태의 자선을 </a:t>
            </a:r>
            <a:endParaRPr lang="en-US" altLang="ko-KR" sz="1200" dirty="0"/>
          </a:p>
          <a:p>
            <a:pPr marL="0" indent="0">
              <a:buNone/>
            </a:pPr>
            <a:r>
              <a:rPr lang="en-US" altLang="ko-KR" sz="1200" dirty="0"/>
              <a:t>		</a:t>
            </a:r>
            <a:r>
              <a:rPr lang="en-US" altLang="ko-KR" sz="1200" dirty="0" err="1"/>
              <a:t>i</a:t>
            </a:r>
            <a:r>
              <a:rPr lang="en-US" altLang="ko-KR" sz="1200" dirty="0"/>
              <a:t>. HSC(</a:t>
            </a:r>
            <a:r>
              <a:rPr lang="ko-KR" altLang="en-US" sz="1200" dirty="0"/>
              <a:t>고속선박</a:t>
            </a:r>
            <a:r>
              <a:rPr lang="en-US" altLang="ko-KR" sz="1200" dirty="0"/>
              <a:t>)</a:t>
            </a:r>
            <a:r>
              <a:rPr lang="ko-KR" altLang="en-US" sz="1200" dirty="0"/>
              <a:t>의 경우 </a:t>
            </a:r>
            <a:r>
              <a:rPr lang="en-US" altLang="ko-KR" sz="1200" dirty="0"/>
              <a:t>20°/s</a:t>
            </a:r>
            <a:r>
              <a:rPr lang="ko-KR" altLang="en-US" sz="1200" dirty="0"/>
              <a:t> </a:t>
            </a:r>
            <a:endParaRPr lang="en-US" altLang="ko-KR" sz="1200" dirty="0"/>
          </a:p>
          <a:p>
            <a:pPr marL="0" indent="0">
              <a:buNone/>
            </a:pPr>
            <a:r>
              <a:rPr lang="en-US" altLang="ko-KR" sz="1200" dirty="0"/>
              <a:t>		ii. </a:t>
            </a:r>
            <a:r>
              <a:rPr lang="ko-KR" altLang="en-US" sz="1200" dirty="0"/>
              <a:t>표준 선박의 경우 </a:t>
            </a:r>
            <a:r>
              <a:rPr lang="en-US" altLang="ko-KR" sz="1200" dirty="0"/>
              <a:t>10°/s</a:t>
            </a:r>
            <a:r>
              <a:rPr lang="ko-KR" altLang="en-US" sz="1200" dirty="0"/>
              <a:t>의 회전 속도로 </a:t>
            </a:r>
            <a:endParaRPr lang="en-US" altLang="ko-KR" sz="1200" dirty="0"/>
          </a:p>
          <a:p>
            <a:pPr marL="0" indent="0">
              <a:buNone/>
            </a:pPr>
            <a:r>
              <a:rPr lang="en-US" altLang="ko-KR" sz="1200" dirty="0"/>
              <a:t>	  ± 180°</a:t>
            </a:r>
            <a:r>
              <a:rPr lang="ko-KR" altLang="en-US" sz="1200" dirty="0"/>
              <a:t>회전을 통해 시뮬레이션 합니다</a:t>
            </a:r>
            <a:r>
              <a:rPr lang="en-US" altLang="ko-KR" sz="1200" dirty="0"/>
              <a:t>.</a:t>
            </a:r>
          </a:p>
          <a:p>
            <a:pPr marL="0" indent="0">
              <a:buNone/>
            </a:pPr>
            <a:r>
              <a:rPr lang="en-US" altLang="ko-KR" sz="1200" dirty="0"/>
              <a:t>	 -</a:t>
            </a:r>
            <a:r>
              <a:rPr lang="ko-KR" altLang="en-US" sz="1200" dirty="0"/>
              <a:t>센서 오류가 적용되지 않습니다</a:t>
            </a:r>
            <a:r>
              <a:rPr lang="en-US" altLang="ko-KR" sz="1200" dirty="0"/>
              <a:t>.</a:t>
            </a:r>
          </a:p>
          <a:p>
            <a:pPr marL="0" indent="0">
              <a:buNone/>
            </a:pPr>
            <a:r>
              <a:rPr lang="en-US" altLang="ko-KR" sz="1200" dirty="0"/>
              <a:t>	 -</a:t>
            </a:r>
            <a:r>
              <a:rPr lang="ko-KR" altLang="en-US" sz="1200" dirty="0"/>
              <a:t>자선이 우현</a:t>
            </a:r>
            <a:r>
              <a:rPr lang="en-US" altLang="ko-KR" sz="1200" dirty="0"/>
              <a:t>(</a:t>
            </a:r>
            <a:r>
              <a:rPr lang="ko-KR" altLang="en-US" sz="1200" dirty="0"/>
              <a:t>선박</a:t>
            </a:r>
            <a:r>
              <a:rPr lang="en-US" altLang="ko-KR" sz="1200" dirty="0"/>
              <a:t>-</a:t>
            </a:r>
            <a:r>
              <a:rPr lang="en-US" altLang="ko-KR" sz="1200" dirty="0" err="1"/>
              <a:t>startboad</a:t>
            </a:r>
            <a:r>
              <a:rPr lang="en-US" altLang="ko-KR" sz="1200" dirty="0"/>
              <a:t>)</a:t>
            </a:r>
            <a:r>
              <a:rPr lang="ko-KR" altLang="en-US" sz="1200" dirty="0"/>
              <a:t>으로 선회하기 전에 최소 </a:t>
            </a:r>
            <a:r>
              <a:rPr lang="en-US" altLang="ko-KR" sz="1200" dirty="0"/>
              <a:t>2</a:t>
            </a:r>
            <a:r>
              <a:rPr lang="ko-KR" altLang="en-US" sz="1200" dirty="0"/>
              <a:t>분 동안 두 개의 표적을 획득하고 추적</a:t>
            </a:r>
            <a:r>
              <a:rPr lang="en-US" altLang="ko-KR" sz="1200" dirty="0"/>
              <a:t>(</a:t>
            </a:r>
            <a:r>
              <a:rPr lang="ko-KR" altLang="en-US" sz="1200" dirty="0"/>
              <a:t>시나리오 </a:t>
            </a:r>
            <a:r>
              <a:rPr lang="en-US" altLang="ko-KR" sz="1200" dirty="0"/>
              <a:t>2 – </a:t>
            </a:r>
            <a:r>
              <a:rPr lang="ko-KR" altLang="en-US" sz="1200" dirty="0"/>
              <a:t>시계 방향</a:t>
            </a:r>
            <a:r>
              <a:rPr lang="en-US" altLang="ko-KR" sz="1200" dirty="0"/>
              <a:t>).</a:t>
            </a:r>
          </a:p>
          <a:p>
            <a:pPr marL="0" indent="0">
              <a:buNone/>
            </a:pPr>
            <a:r>
              <a:rPr lang="en-US" altLang="ko-KR" sz="1200" dirty="0"/>
              <a:t>	 -</a:t>
            </a:r>
            <a:r>
              <a:rPr lang="ko-KR" altLang="en-US" sz="1200" dirty="0"/>
              <a:t>테스트는 자선이 </a:t>
            </a:r>
            <a:r>
              <a:rPr lang="ko-KR" altLang="en-US" sz="1200" dirty="0" err="1"/>
              <a:t>좌현</a:t>
            </a:r>
            <a:r>
              <a:rPr lang="en-US" altLang="ko-KR" sz="1200" dirty="0"/>
              <a:t>(</a:t>
            </a:r>
            <a:r>
              <a:rPr lang="ko-KR" altLang="en-US" sz="1200" dirty="0"/>
              <a:t>선박용어</a:t>
            </a:r>
            <a:r>
              <a:rPr lang="en-US" altLang="ko-KR" sz="1200" dirty="0"/>
              <a:t>-port </a:t>
            </a:r>
            <a:r>
              <a:rPr lang="ko-KR" altLang="en-US" sz="1200" dirty="0"/>
              <a:t>방향</a:t>
            </a:r>
            <a:r>
              <a:rPr lang="en-US" altLang="ko-KR" sz="1200" dirty="0"/>
              <a:t>)</a:t>
            </a:r>
            <a:r>
              <a:rPr lang="ko-KR" altLang="en-US" sz="1200" dirty="0"/>
              <a:t>로 선회하면서 반복 </a:t>
            </a:r>
            <a:r>
              <a:rPr lang="en-US" altLang="ko-KR" sz="1200" dirty="0"/>
              <a:t>(</a:t>
            </a:r>
            <a:r>
              <a:rPr lang="ko-KR" altLang="en-US" sz="1200" dirty="0"/>
              <a:t>시나리오 </a:t>
            </a:r>
            <a:r>
              <a:rPr lang="en-US" altLang="ko-KR" sz="1200" dirty="0"/>
              <a:t>2 – </a:t>
            </a:r>
            <a:r>
              <a:rPr lang="ko-KR" altLang="en-US" sz="1200" dirty="0"/>
              <a:t>시계 반대 방향</a:t>
            </a:r>
            <a:r>
              <a:rPr lang="en-US" altLang="ko-KR" sz="1200" dirty="0"/>
              <a:t>).</a:t>
            </a:r>
          </a:p>
          <a:p>
            <a:pPr marL="0" indent="0">
              <a:buNone/>
            </a:pPr>
            <a:r>
              <a:rPr lang="en-US" altLang="ko-KR" sz="1200" dirty="0"/>
              <a:t>	  </a:t>
            </a:r>
            <a:r>
              <a:rPr lang="ko-KR" altLang="en-US" sz="1200" dirty="0"/>
              <a:t>초기 대상 데이터는 다음과 같습니다</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 </a:t>
            </a:r>
            <a:r>
              <a:rPr lang="ko-KR" altLang="en-US" sz="1200" dirty="0"/>
              <a:t>자선으로부터 각 </a:t>
            </a:r>
            <a:r>
              <a:rPr lang="en-US" altLang="ko-KR" sz="1200" dirty="0"/>
              <a:t>target</a:t>
            </a:r>
            <a:r>
              <a:rPr lang="ko-KR" altLang="en-US" sz="1200" dirty="0"/>
              <a:t>의 방위 </a:t>
            </a:r>
            <a:r>
              <a:rPr lang="en-US" altLang="ko-KR" sz="1200" dirty="0"/>
              <a:t>/ </a:t>
            </a:r>
            <a:r>
              <a:rPr lang="ko-KR" altLang="en-US" sz="1200" dirty="0"/>
              <a:t>각 </a:t>
            </a:r>
            <a:r>
              <a:rPr lang="en-US" altLang="ko-KR" sz="1200" dirty="0"/>
              <a:t>Target</a:t>
            </a:r>
            <a:r>
              <a:rPr lang="ko-KR" altLang="en-US" sz="1200" dirty="0"/>
              <a:t>의 침로 </a:t>
            </a:r>
            <a:r>
              <a:rPr lang="en-US" altLang="ko-KR" sz="1200" dirty="0"/>
              <a:t>/ </a:t>
            </a:r>
            <a:r>
              <a:rPr lang="ko-KR" altLang="en-US" sz="1200" dirty="0"/>
              <a:t>각 </a:t>
            </a:r>
            <a:r>
              <a:rPr lang="en-US" altLang="ko-KR" sz="1200" dirty="0"/>
              <a:t>Target</a:t>
            </a:r>
            <a:r>
              <a:rPr lang="ko-KR" altLang="en-US" sz="1200" dirty="0"/>
              <a:t>의 속도가 정의</a:t>
            </a:r>
            <a:endParaRPr lang="en-US" altLang="ko-KR" sz="1200" dirty="0"/>
          </a:p>
          <a:p>
            <a:pPr marL="0" indent="0">
              <a:buNone/>
            </a:pPr>
            <a:r>
              <a:rPr lang="en-US" altLang="ko-KR" sz="1200" dirty="0"/>
              <a:t>	</a:t>
            </a:r>
            <a:r>
              <a:rPr lang="ko-KR" altLang="en-US" sz="1200" dirty="0"/>
              <a:t>* 두 시나리오 모두에서 목표는 지속적으로 추적</a:t>
            </a:r>
            <a:endParaRPr lang="en-US" altLang="ko-KR" sz="1200" dirty="0"/>
          </a:p>
          <a:p>
            <a:pPr marL="0" indent="0">
              <a:buNone/>
            </a:pPr>
            <a:r>
              <a:rPr lang="en-US" altLang="ko-KR" sz="1200" dirty="0"/>
              <a:t>	</a:t>
            </a:r>
            <a:r>
              <a:rPr lang="ko-KR" altLang="en-US" sz="1200" dirty="0"/>
              <a:t>* 선회 완료되고 </a:t>
            </a:r>
            <a:r>
              <a:rPr lang="en-US" altLang="ko-KR" sz="1200" dirty="0"/>
              <a:t>1.5</a:t>
            </a:r>
            <a:r>
              <a:rPr lang="ko-KR" altLang="en-US" sz="1200" dirty="0"/>
              <a:t>분 후의 추적 정확도는 </a:t>
            </a:r>
            <a:r>
              <a:rPr lang="ko-KR" altLang="en-US" sz="1200" dirty="0">
                <a:solidFill>
                  <a:srgbClr val="0070C0"/>
                </a:solidFill>
              </a:rPr>
              <a:t>속도</a:t>
            </a:r>
            <a:r>
              <a:rPr lang="ko-KR" altLang="en-US" sz="1200" dirty="0"/>
              <a:t>에서 </a:t>
            </a:r>
            <a:r>
              <a:rPr lang="en-US" altLang="ko-KR" sz="1200" dirty="0"/>
              <a:t>+-5% </a:t>
            </a:r>
            <a:r>
              <a:rPr lang="ko-KR" altLang="en-US" sz="1200" dirty="0"/>
              <a:t>또는 </a:t>
            </a:r>
            <a:r>
              <a:rPr lang="en-US" altLang="ko-KR" sz="1200" dirty="0"/>
              <a:t>+-1kn</a:t>
            </a:r>
            <a:r>
              <a:rPr lang="ko-KR" altLang="en-US" sz="1200" dirty="0"/>
              <a:t>이내</a:t>
            </a:r>
            <a:r>
              <a:rPr lang="en-US" altLang="ko-KR" sz="1200" dirty="0"/>
              <a:t>(</a:t>
            </a:r>
            <a:r>
              <a:rPr lang="ko-KR" altLang="en-US" sz="1200" dirty="0"/>
              <a:t>둘 중 </a:t>
            </a:r>
            <a:r>
              <a:rPr lang="ko-KR" altLang="en-US" sz="1200" dirty="0" err="1"/>
              <a:t>큰것</a:t>
            </a:r>
            <a:r>
              <a:rPr lang="en-US" altLang="ko-KR" sz="1200" dirty="0"/>
              <a:t>), </a:t>
            </a:r>
            <a:r>
              <a:rPr lang="ko-KR" altLang="en-US" sz="1200" dirty="0">
                <a:solidFill>
                  <a:srgbClr val="0070C0"/>
                </a:solidFill>
              </a:rPr>
              <a:t>침로</a:t>
            </a:r>
            <a:r>
              <a:rPr lang="ko-KR" altLang="en-US" sz="1200" dirty="0"/>
              <a:t>는 </a:t>
            </a:r>
            <a:r>
              <a:rPr lang="en-US" altLang="ko-KR" sz="1200" dirty="0"/>
              <a:t>± 3° </a:t>
            </a:r>
            <a:r>
              <a:rPr lang="ko-KR" altLang="en-US" sz="1200" dirty="0"/>
              <a:t>이내여야 함</a:t>
            </a:r>
            <a:r>
              <a:rPr lang="en-US" altLang="ko-KR" sz="1200" dirty="0"/>
              <a:t>.</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115</a:t>
            </a:fld>
            <a:r>
              <a:rPr lang="en-US" altLang="ko-KR"/>
              <a:t>]</a:t>
            </a:r>
            <a:endParaRPr lang="ko-KR" altLang="en-US" dirty="0"/>
          </a:p>
        </p:txBody>
      </p:sp>
      <p:pic>
        <p:nvPicPr>
          <p:cNvPr id="7" name="그림 6">
            <a:extLst>
              <a:ext uri="{FF2B5EF4-FFF2-40B4-BE49-F238E27FC236}">
                <a16:creationId xmlns:a16="http://schemas.microsoft.com/office/drawing/2014/main" id="{ABF800BE-1CDE-4A38-8D82-5A976D437D5C}"/>
              </a:ext>
            </a:extLst>
          </p:cNvPr>
          <p:cNvPicPr>
            <a:picLocks noChangeAspect="1"/>
          </p:cNvPicPr>
          <p:nvPr/>
        </p:nvPicPr>
        <p:blipFill>
          <a:blip r:embed="rId2"/>
          <a:stretch>
            <a:fillRect/>
          </a:stretch>
        </p:blipFill>
        <p:spPr>
          <a:xfrm>
            <a:off x="1288111" y="3497145"/>
            <a:ext cx="6973295" cy="1943776"/>
          </a:xfrm>
          <a:prstGeom prst="rect">
            <a:avLst/>
          </a:prstGeom>
        </p:spPr>
      </p:pic>
    </p:spTree>
    <p:extLst>
      <p:ext uri="{BB962C8B-B14F-4D97-AF65-F5344CB8AC3E}">
        <p14:creationId xmlns:p14="http://schemas.microsoft.com/office/powerpoint/2010/main" val="7820239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116</a:t>
            </a:fld>
            <a:r>
              <a:rPr lang="en-US" altLang="ko-KR"/>
              <a:t>]</a:t>
            </a:r>
            <a:endParaRPr lang="ko-KR" altLang="en-US" dirty="0"/>
          </a:p>
        </p:txBody>
      </p:sp>
      <p:pic>
        <p:nvPicPr>
          <p:cNvPr id="6" name="그림 5">
            <a:extLst>
              <a:ext uri="{FF2B5EF4-FFF2-40B4-BE49-F238E27FC236}">
                <a16:creationId xmlns:a16="http://schemas.microsoft.com/office/drawing/2014/main" id="{D4A98AC3-3E33-4F4D-8A52-2E5A9713538D}"/>
              </a:ext>
            </a:extLst>
          </p:cNvPr>
          <p:cNvPicPr>
            <a:picLocks noChangeAspect="1"/>
          </p:cNvPicPr>
          <p:nvPr/>
        </p:nvPicPr>
        <p:blipFill>
          <a:blip r:embed="rId2"/>
          <a:stretch>
            <a:fillRect/>
          </a:stretch>
        </p:blipFill>
        <p:spPr>
          <a:xfrm>
            <a:off x="1209152" y="637785"/>
            <a:ext cx="7487695" cy="5582429"/>
          </a:xfrm>
          <a:prstGeom prst="rect">
            <a:avLst/>
          </a:prstGeom>
        </p:spPr>
      </p:pic>
    </p:spTree>
    <p:extLst>
      <p:ext uri="{BB962C8B-B14F-4D97-AF65-F5344CB8AC3E}">
        <p14:creationId xmlns:p14="http://schemas.microsoft.com/office/powerpoint/2010/main" val="22327736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10.3.14.5 TT scenario 3 </a:t>
            </a:r>
          </a:p>
          <a:p>
            <a:pPr marL="0" indent="0">
              <a:buNone/>
            </a:pPr>
            <a:r>
              <a:rPr lang="en-US" altLang="ko-KR" sz="1200" dirty="0"/>
              <a:t>	 -</a:t>
            </a:r>
            <a:r>
              <a:rPr lang="ko-KR" altLang="en-US" sz="1200" dirty="0"/>
              <a:t>이 시나리오는 자선이 초기 선수방향 </a:t>
            </a:r>
            <a:r>
              <a:rPr lang="en-US" altLang="ko-KR" sz="1200" dirty="0"/>
              <a:t>000°</a:t>
            </a:r>
            <a:r>
              <a:rPr lang="ko-KR" altLang="en-US" sz="1200" dirty="0"/>
              <a:t>에서 </a:t>
            </a:r>
            <a:r>
              <a:rPr lang="ko-KR" altLang="en-US" sz="1200" dirty="0" err="1"/>
              <a:t>선회율</a:t>
            </a:r>
            <a:r>
              <a:rPr lang="ko-KR" altLang="en-US" sz="1200" dirty="0"/>
              <a:t> </a:t>
            </a:r>
            <a:r>
              <a:rPr lang="en-US" altLang="ko-KR" sz="1200" dirty="0"/>
              <a:t>10°/S</a:t>
            </a:r>
            <a:r>
              <a:rPr lang="ko-KR" altLang="en-US" sz="1200" dirty="0"/>
              <a:t>의 선회율로 </a:t>
            </a:r>
            <a:r>
              <a:rPr lang="en-US" altLang="ko-KR" sz="1200" dirty="0"/>
              <a:t>±180°</a:t>
            </a:r>
            <a:r>
              <a:rPr lang="ko-KR" altLang="en-US" sz="1200" dirty="0"/>
              <a:t>의 선회를 </a:t>
            </a:r>
            <a:r>
              <a:rPr lang="ko-KR" altLang="en-US" sz="1200" dirty="0" err="1"/>
              <a:t>시뮬레이션하며</a:t>
            </a:r>
            <a:r>
              <a:rPr lang="ko-KR" altLang="en-US" sz="1200" dirty="0"/>
              <a:t> 이때 </a:t>
            </a:r>
            <a:endParaRPr lang="en-US" altLang="ko-KR" sz="1200" dirty="0"/>
          </a:p>
          <a:p>
            <a:pPr marL="0" indent="0">
              <a:buNone/>
            </a:pPr>
            <a:r>
              <a:rPr lang="en-US" altLang="ko-KR" sz="1200" dirty="0"/>
              <a:t>	 </a:t>
            </a:r>
            <a:r>
              <a:rPr lang="en-US" altLang="ko-KR" sz="1200" dirty="0" err="1"/>
              <a:t>i</a:t>
            </a:r>
            <a:r>
              <a:rPr lang="en-US" altLang="ko-KR" sz="1200" dirty="0"/>
              <a:t>. 30kn </a:t>
            </a:r>
            <a:r>
              <a:rPr lang="ko-KR" altLang="en-US" sz="1200" dirty="0"/>
              <a:t>속도의 일반 선박과 </a:t>
            </a:r>
            <a:r>
              <a:rPr lang="en-US" altLang="ko-KR" sz="1200" dirty="0"/>
              <a:t>	ii. 45kn </a:t>
            </a:r>
            <a:r>
              <a:rPr lang="ko-KR" altLang="en-US" sz="1200" dirty="0"/>
              <a:t>속도의 쾌속선을 대상으로 함</a:t>
            </a:r>
            <a:r>
              <a:rPr lang="en-US" altLang="ko-KR" sz="1200" dirty="0"/>
              <a:t>.</a:t>
            </a:r>
          </a:p>
          <a:p>
            <a:pPr marL="0" indent="0">
              <a:buNone/>
            </a:pPr>
            <a:r>
              <a:rPr lang="en-US" altLang="ko-KR" sz="1200" dirty="0"/>
              <a:t>	 -3</a:t>
            </a:r>
            <a:r>
              <a:rPr lang="ko-KR" altLang="en-US" sz="1200" dirty="0"/>
              <a:t>개의 </a:t>
            </a:r>
            <a:r>
              <a:rPr lang="en-US" altLang="ko-KR" sz="1200" dirty="0"/>
              <a:t>Target</a:t>
            </a:r>
            <a:r>
              <a:rPr lang="ko-KR" altLang="en-US" sz="1200" dirty="0"/>
              <a:t>을 획득하고 자선과 </a:t>
            </a:r>
            <a:r>
              <a:rPr lang="en-US" altLang="ko-KR" sz="1200" dirty="0"/>
              <a:t>Target 3</a:t>
            </a:r>
            <a:r>
              <a:rPr lang="ko-KR" altLang="en-US" sz="1200" dirty="0"/>
              <a:t>번이 우현 선회</a:t>
            </a:r>
            <a:r>
              <a:rPr lang="en-US" altLang="ko-KR" sz="1200" dirty="0"/>
              <a:t>(10°/S) </a:t>
            </a:r>
            <a:r>
              <a:rPr lang="ko-KR" altLang="en-US" sz="1200" dirty="0"/>
              <a:t>하기 전에 최소 </a:t>
            </a:r>
            <a:r>
              <a:rPr lang="en-US" altLang="ko-KR" sz="1200" dirty="0"/>
              <a:t>2</a:t>
            </a:r>
            <a:r>
              <a:rPr lang="ko-KR" altLang="en-US" sz="1200" dirty="0" err="1"/>
              <a:t>분동안</a:t>
            </a:r>
            <a:r>
              <a:rPr lang="ko-KR" altLang="en-US" sz="1200" dirty="0"/>
              <a:t> 추적함</a:t>
            </a:r>
            <a:r>
              <a:rPr lang="en-US" altLang="ko-KR" sz="1200" dirty="0"/>
              <a:t>.</a:t>
            </a:r>
          </a:p>
          <a:p>
            <a:pPr marL="0" indent="0">
              <a:buNone/>
            </a:pPr>
            <a:r>
              <a:rPr lang="en-US" altLang="ko-KR" sz="1200" dirty="0"/>
              <a:t>		(scenario 3 – </a:t>
            </a:r>
            <a:r>
              <a:rPr lang="ko-KR" altLang="en-US" sz="1200" dirty="0"/>
              <a:t>시계방향</a:t>
            </a:r>
            <a:r>
              <a:rPr lang="en-US" altLang="ko-KR" sz="1200" dirty="0"/>
              <a:t>)	  ( </a:t>
            </a:r>
            <a:r>
              <a:rPr lang="ko-KR" altLang="en-US" sz="1200" dirty="0"/>
              <a:t>자선은 </a:t>
            </a:r>
            <a:r>
              <a:rPr lang="en-US" altLang="ko-KR" sz="1200" dirty="0"/>
              <a:t>180°, target 3</a:t>
            </a:r>
            <a:r>
              <a:rPr lang="ko-KR" altLang="en-US" sz="1200" dirty="0"/>
              <a:t>번은</a:t>
            </a:r>
            <a:r>
              <a:rPr lang="en-US" altLang="ko-KR" sz="1200" dirty="0"/>
              <a:t> 60° </a:t>
            </a:r>
            <a:r>
              <a:rPr lang="ko-KR" altLang="en-US" sz="1200" dirty="0"/>
              <a:t>회전</a:t>
            </a:r>
            <a:r>
              <a:rPr lang="en-US" altLang="ko-KR" sz="1200" dirty="0"/>
              <a:t>). </a:t>
            </a:r>
          </a:p>
          <a:p>
            <a:pPr marL="0" indent="0">
              <a:buNone/>
            </a:pPr>
            <a:r>
              <a:rPr lang="en-US" altLang="ko-KR" sz="1200" dirty="0"/>
              <a:t>	 -</a:t>
            </a:r>
            <a:r>
              <a:rPr lang="ko-KR" altLang="en-US" sz="1200" dirty="0"/>
              <a:t>위와 유사하게 반대방향</a:t>
            </a:r>
            <a:r>
              <a:rPr lang="en-US" altLang="ko-KR" sz="1200" dirty="0"/>
              <a:t>(port)</a:t>
            </a:r>
            <a:r>
              <a:rPr lang="ko-KR" altLang="en-US" sz="1200" dirty="0"/>
              <a:t>으로 반복 테스트</a:t>
            </a:r>
            <a:r>
              <a:rPr lang="en-US" altLang="ko-KR" sz="1200" dirty="0"/>
              <a:t> </a:t>
            </a:r>
          </a:p>
          <a:p>
            <a:pPr marL="0" indent="0">
              <a:buNone/>
            </a:pPr>
            <a:r>
              <a:rPr lang="en-US" altLang="ko-KR" sz="1200" dirty="0"/>
              <a:t>		(scenario 3 – </a:t>
            </a:r>
            <a:r>
              <a:rPr lang="ko-KR" altLang="en-US" sz="1200" dirty="0"/>
              <a:t>반시계방향</a:t>
            </a:r>
            <a:r>
              <a:rPr lang="en-US" altLang="ko-KR" sz="1200" dirty="0"/>
              <a:t>). </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a:p>
            <a:pPr marL="0" indent="0">
              <a:buNone/>
            </a:pPr>
            <a:endParaRPr lang="en-US" altLang="ko-KR" sz="1200" dirty="0"/>
          </a:p>
          <a:p>
            <a:pPr marL="0" indent="0">
              <a:buNone/>
            </a:pPr>
            <a:r>
              <a:rPr lang="en-US" altLang="ko-KR" sz="1200" dirty="0"/>
              <a:t>	 </a:t>
            </a:r>
            <a:r>
              <a:rPr lang="ko-KR" altLang="en-US" sz="1200" dirty="0"/>
              <a:t>두 시나리오 모두 </a:t>
            </a:r>
            <a:r>
              <a:rPr lang="en-US" altLang="ko-KR" sz="1200" dirty="0"/>
              <a:t>Target</a:t>
            </a:r>
            <a:r>
              <a:rPr lang="ko-KR" altLang="en-US" sz="1200" dirty="0"/>
              <a:t>은 지속적으로 추적되어야 함</a:t>
            </a:r>
            <a:r>
              <a:rPr lang="en-US" altLang="ko-KR" sz="1200" dirty="0"/>
              <a:t>.</a:t>
            </a:r>
          </a:p>
          <a:p>
            <a:pPr marL="0" indent="0">
              <a:buNone/>
            </a:pPr>
            <a:r>
              <a:rPr lang="en-US" altLang="ko-KR" sz="1200" dirty="0"/>
              <a:t>	</a:t>
            </a:r>
            <a:r>
              <a:rPr lang="ko-KR" altLang="en-US" sz="1200" dirty="0"/>
              <a:t>선회가 완료된 후 </a:t>
            </a:r>
            <a:r>
              <a:rPr lang="en-US" altLang="ko-KR" sz="1200" dirty="0"/>
              <a:t>1.5</a:t>
            </a:r>
            <a:r>
              <a:rPr lang="ko-KR" altLang="en-US" sz="1200" dirty="0"/>
              <a:t>분 뒤의 추적 정확도는 속도에서 </a:t>
            </a:r>
            <a:r>
              <a:rPr lang="en-US" altLang="ko-KR" sz="1200" dirty="0"/>
              <a:t>± 5 % </a:t>
            </a:r>
            <a:r>
              <a:rPr lang="ko-KR" altLang="en-US" sz="1200" dirty="0"/>
              <a:t>또는 </a:t>
            </a:r>
            <a:r>
              <a:rPr lang="en-US" altLang="ko-KR" sz="1200" dirty="0"/>
              <a:t>± 1 </a:t>
            </a:r>
            <a:r>
              <a:rPr lang="en-US" altLang="ko-KR" sz="1200" dirty="0" err="1"/>
              <a:t>kn</a:t>
            </a:r>
            <a:r>
              <a:rPr lang="en-US" altLang="ko-KR" sz="1200" dirty="0"/>
              <a:t>(</a:t>
            </a:r>
            <a:r>
              <a:rPr lang="ko-KR" altLang="en-US" sz="1200" dirty="0"/>
              <a:t>둘 중 더 큰 것</a:t>
            </a:r>
            <a:r>
              <a:rPr lang="en-US" altLang="ko-KR" sz="1200" dirty="0"/>
              <a:t>) </a:t>
            </a:r>
            <a:r>
              <a:rPr lang="ko-KR" altLang="en-US" sz="1200" dirty="0"/>
              <a:t>및 코스에서 </a:t>
            </a:r>
            <a:r>
              <a:rPr lang="en-US" altLang="ko-KR" sz="1200" dirty="0"/>
              <a:t>± 3° </a:t>
            </a:r>
            <a:r>
              <a:rPr lang="ko-KR" altLang="en-US" sz="1200" dirty="0"/>
              <a:t>이내여야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117</a:t>
            </a:fld>
            <a:r>
              <a:rPr lang="en-US" altLang="ko-KR"/>
              <a:t>]</a:t>
            </a:r>
            <a:endParaRPr lang="ko-KR" altLang="en-US" dirty="0"/>
          </a:p>
        </p:txBody>
      </p:sp>
      <p:pic>
        <p:nvPicPr>
          <p:cNvPr id="6" name="그림 5">
            <a:extLst>
              <a:ext uri="{FF2B5EF4-FFF2-40B4-BE49-F238E27FC236}">
                <a16:creationId xmlns:a16="http://schemas.microsoft.com/office/drawing/2014/main" id="{6789847D-E470-4D9B-BDC4-F8C948BEBE6C}"/>
              </a:ext>
            </a:extLst>
          </p:cNvPr>
          <p:cNvPicPr>
            <a:picLocks noChangeAspect="1"/>
          </p:cNvPicPr>
          <p:nvPr/>
        </p:nvPicPr>
        <p:blipFill>
          <a:blip r:embed="rId2"/>
          <a:stretch>
            <a:fillRect/>
          </a:stretch>
        </p:blipFill>
        <p:spPr>
          <a:xfrm>
            <a:off x="845776" y="2960105"/>
            <a:ext cx="8164064" cy="2238687"/>
          </a:xfrm>
          <a:prstGeom prst="rect">
            <a:avLst/>
          </a:prstGeom>
        </p:spPr>
      </p:pic>
    </p:spTree>
    <p:extLst>
      <p:ext uri="{BB962C8B-B14F-4D97-AF65-F5344CB8AC3E}">
        <p14:creationId xmlns:p14="http://schemas.microsoft.com/office/powerpoint/2010/main" val="25552193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118</a:t>
            </a:fld>
            <a:r>
              <a:rPr lang="en-US" altLang="ko-KR"/>
              <a:t>]</a:t>
            </a:r>
            <a:endParaRPr lang="ko-KR" altLang="en-US" dirty="0"/>
          </a:p>
        </p:txBody>
      </p:sp>
      <p:pic>
        <p:nvPicPr>
          <p:cNvPr id="7" name="그림 6">
            <a:extLst>
              <a:ext uri="{FF2B5EF4-FFF2-40B4-BE49-F238E27FC236}">
                <a16:creationId xmlns:a16="http://schemas.microsoft.com/office/drawing/2014/main" id="{4E96AD08-25E7-4055-9C4A-69CB4B0C65A7}"/>
              </a:ext>
            </a:extLst>
          </p:cNvPr>
          <p:cNvPicPr>
            <a:picLocks noChangeAspect="1"/>
          </p:cNvPicPr>
          <p:nvPr/>
        </p:nvPicPr>
        <p:blipFill>
          <a:blip r:embed="rId2"/>
          <a:stretch>
            <a:fillRect/>
          </a:stretch>
        </p:blipFill>
        <p:spPr>
          <a:xfrm>
            <a:off x="1132942" y="995023"/>
            <a:ext cx="7640116" cy="4867954"/>
          </a:xfrm>
          <a:prstGeom prst="rect">
            <a:avLst/>
          </a:prstGeom>
        </p:spPr>
      </p:pic>
    </p:spTree>
    <p:extLst>
      <p:ext uri="{BB962C8B-B14F-4D97-AF65-F5344CB8AC3E}">
        <p14:creationId xmlns:p14="http://schemas.microsoft.com/office/powerpoint/2010/main" val="2949240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10.3.14.6 TT scenario 4</a:t>
            </a:r>
          </a:p>
          <a:p>
            <a:pPr marL="0" indent="0">
              <a:buNone/>
            </a:pPr>
            <a:r>
              <a:rPr lang="en-US" altLang="ko-KR" sz="1200" dirty="0"/>
              <a:t>	 -</a:t>
            </a:r>
            <a:r>
              <a:rPr lang="ko-KR" altLang="en-US" sz="1200" dirty="0"/>
              <a:t>이 시나리오는 자신의 배에 빠르게 접근하고 지나가는  </a:t>
            </a:r>
            <a:r>
              <a:rPr lang="en-US" altLang="ko-KR" sz="1200" dirty="0"/>
              <a:t>Target</a:t>
            </a:r>
            <a:r>
              <a:rPr lang="ko-KR" altLang="en-US" sz="1200" dirty="0"/>
              <a:t>을 시뮬레이션 함</a:t>
            </a:r>
            <a:r>
              <a:rPr lang="en-US" altLang="ko-KR" sz="1200" dirty="0"/>
              <a:t>.  </a:t>
            </a:r>
          </a:p>
          <a:p>
            <a:pPr marL="0" indent="0">
              <a:buNone/>
            </a:pPr>
            <a:r>
              <a:rPr lang="en-US" altLang="ko-KR" sz="1200" dirty="0"/>
              <a:t>	 -</a:t>
            </a:r>
            <a:r>
              <a:rPr lang="ko-KR" altLang="en-US" sz="1200" dirty="0"/>
              <a:t>자선은 직선 코스에서 </a:t>
            </a:r>
            <a:r>
              <a:rPr lang="en-US" altLang="ko-KR" sz="1200" dirty="0"/>
              <a:t>45°</a:t>
            </a:r>
            <a:r>
              <a:rPr lang="ko-KR" altLang="en-US" sz="1200" dirty="0"/>
              <a:t>의 방향으로</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표준 선박의 경우에는 그 옆을 </a:t>
            </a:r>
            <a:r>
              <a:rPr lang="en-US" altLang="ko-KR" sz="1200" dirty="0"/>
              <a:t>28kn</a:t>
            </a:r>
            <a:r>
              <a:rPr lang="ko-KR" altLang="en-US" sz="1200" dirty="0"/>
              <a:t>의 속도로 </a:t>
            </a:r>
            <a:r>
              <a:rPr lang="en-US" altLang="ko-KR" sz="1200" dirty="0"/>
              <a:t>,</a:t>
            </a:r>
          </a:p>
          <a:p>
            <a:pPr marL="0" indent="0">
              <a:buNone/>
            </a:pPr>
            <a:r>
              <a:rPr lang="en-US" altLang="ko-KR" sz="1200" dirty="0"/>
              <a:t>		ii. HSC</a:t>
            </a:r>
            <a:r>
              <a:rPr lang="ko-KR" altLang="en-US" sz="1200" dirty="0"/>
              <a:t>선박의 경우에는 그 옆을 </a:t>
            </a:r>
            <a:r>
              <a:rPr lang="en-US" altLang="ko-KR" sz="1200" dirty="0"/>
              <a:t>70kn</a:t>
            </a:r>
            <a:r>
              <a:rPr lang="ko-KR" altLang="en-US" sz="1200" dirty="0"/>
              <a:t>의 속도로 이동</a:t>
            </a:r>
            <a:r>
              <a:rPr lang="en-US" altLang="ko-KR" sz="1200" dirty="0"/>
              <a:t>.</a:t>
            </a:r>
          </a:p>
          <a:p>
            <a:pPr marL="0" indent="0">
              <a:buNone/>
            </a:pPr>
            <a:r>
              <a:rPr lang="en-US" altLang="ko-KR" sz="1200" dirty="0"/>
              <a:t>	 -Target</a:t>
            </a:r>
            <a:r>
              <a:rPr lang="ko-KR" altLang="en-US" sz="1200" dirty="0"/>
              <a:t>은 왕복 경로로 </a:t>
            </a:r>
            <a:r>
              <a:rPr lang="en-US" altLang="ko-KR" sz="1200" dirty="0"/>
              <a:t>70kn</a:t>
            </a:r>
            <a:r>
              <a:rPr lang="ko-KR" altLang="en-US" sz="1200" dirty="0"/>
              <a:t>으로 이동</a:t>
            </a:r>
            <a:r>
              <a:rPr lang="en-US" altLang="ko-KR" sz="1200" dirty="0"/>
              <a:t>. (</a:t>
            </a:r>
            <a:r>
              <a:rPr lang="ko-KR" altLang="en-US" sz="1200" dirty="0"/>
              <a:t>고속선박은 </a:t>
            </a:r>
            <a:r>
              <a:rPr lang="en-US" altLang="ko-KR" sz="1200" dirty="0"/>
              <a:t>Target 2</a:t>
            </a:r>
            <a:r>
              <a:rPr lang="ko-KR" altLang="en-US" sz="1200" dirty="0"/>
              <a:t>번</a:t>
            </a:r>
            <a:r>
              <a:rPr lang="en-US" altLang="ko-KR" sz="1200" dirty="0"/>
              <a:t>)</a:t>
            </a:r>
          </a:p>
          <a:p>
            <a:pPr marL="0" indent="0">
              <a:buNone/>
            </a:pPr>
            <a:r>
              <a:rPr lang="en-US" altLang="ko-KR" sz="1200" dirty="0"/>
              <a:t>	 -</a:t>
            </a:r>
            <a:r>
              <a:rPr lang="ko-KR" altLang="en-US" sz="1200" dirty="0"/>
              <a:t>자선과 </a:t>
            </a:r>
            <a:r>
              <a:rPr lang="en-US" altLang="ko-KR" sz="1200" dirty="0"/>
              <a:t>Target</a:t>
            </a:r>
            <a:r>
              <a:rPr lang="ko-KR" altLang="en-US" sz="1200" dirty="0"/>
              <a:t>의 궤도는 부표로 구분</a:t>
            </a:r>
            <a:r>
              <a:rPr lang="en-US" altLang="ko-KR" sz="1200" dirty="0"/>
              <a:t>. (</a:t>
            </a:r>
            <a:r>
              <a:rPr lang="ko-KR" altLang="en-US" sz="1200" dirty="0"/>
              <a:t>부표는 </a:t>
            </a:r>
            <a:r>
              <a:rPr lang="en-US" altLang="ko-KR" sz="1200" dirty="0"/>
              <a:t>Target 1</a:t>
            </a:r>
            <a:r>
              <a:rPr lang="ko-KR" altLang="en-US" sz="1200" dirty="0"/>
              <a:t>번</a:t>
            </a:r>
            <a:r>
              <a:rPr lang="en-US" altLang="ko-KR" sz="1200" dirty="0"/>
              <a:t>)</a:t>
            </a:r>
          </a:p>
          <a:p>
            <a:pPr marL="0" indent="0">
              <a:buNone/>
            </a:pPr>
            <a:r>
              <a:rPr lang="en-US" altLang="ko-KR" sz="1200" dirty="0"/>
              <a:t>	 -</a:t>
            </a:r>
            <a:r>
              <a:rPr lang="ko-KR" altLang="en-US" sz="1200" dirty="0"/>
              <a:t>부표는 자선과 목표물 모두에 대해 </a:t>
            </a:r>
            <a:r>
              <a:rPr lang="en-US" altLang="ko-KR" sz="1200" dirty="0"/>
              <a:t>0.5NM CPA</a:t>
            </a:r>
            <a:r>
              <a:rPr lang="ko-KR" altLang="en-US" sz="1200" dirty="0"/>
              <a:t>를 갖음</a:t>
            </a:r>
            <a:r>
              <a:rPr lang="en-US" altLang="ko-KR" sz="1200" dirty="0"/>
              <a:t>. (</a:t>
            </a:r>
            <a:r>
              <a:rPr lang="ko-KR" altLang="en-US" sz="1200" dirty="0"/>
              <a:t>둘다 </a:t>
            </a:r>
            <a:r>
              <a:rPr lang="en-US" altLang="ko-KR" sz="1200" dirty="0"/>
              <a:t>0.5nm</a:t>
            </a:r>
            <a:r>
              <a:rPr lang="ko-KR" altLang="en-US" sz="1200" dirty="0"/>
              <a:t>을 </a:t>
            </a:r>
            <a:r>
              <a:rPr lang="ko-KR" altLang="en-US" sz="1200" dirty="0" err="1"/>
              <a:t>지날때</a:t>
            </a:r>
            <a:r>
              <a:rPr lang="ko-KR" altLang="en-US" sz="1200" dirty="0"/>
              <a:t> 부표가 </a:t>
            </a:r>
            <a:r>
              <a:rPr lang="ko-KR" altLang="en-US" sz="1200" dirty="0" err="1"/>
              <a:t>최근접</a:t>
            </a:r>
            <a:r>
              <a:rPr lang="en-US" altLang="ko-KR" sz="1200" dirty="0"/>
              <a:t>)</a:t>
            </a:r>
          </a:p>
          <a:p>
            <a:pPr marL="0" indent="0">
              <a:buNone/>
            </a:pPr>
            <a:r>
              <a:rPr lang="en-US" altLang="ko-KR" sz="1200" dirty="0"/>
              <a:t>	 -</a:t>
            </a:r>
            <a:r>
              <a:rPr lang="ko-KR" altLang="en-US" sz="1200" dirty="0"/>
              <a:t>고속 표적과 부표는 시나리오가 시작된 직후에 획득됨</a:t>
            </a:r>
            <a:r>
              <a:rPr lang="en-US" altLang="ko-KR" sz="1200" dirty="0"/>
              <a:t>.(</a:t>
            </a:r>
            <a:r>
              <a:rPr lang="ko-KR" altLang="en-US" sz="1200" dirty="0"/>
              <a:t>그림 </a:t>
            </a:r>
            <a:r>
              <a:rPr lang="en-US" altLang="ko-KR" sz="1200" dirty="0"/>
              <a:t>6 </a:t>
            </a:r>
            <a:r>
              <a:rPr lang="ko-KR" altLang="en-US" sz="1200" dirty="0"/>
              <a:t>참조</a:t>
            </a:r>
            <a:r>
              <a:rPr lang="en-US" altLang="ko-KR" sz="1200" dirty="0"/>
              <a:t>). </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119</a:t>
            </a:fld>
            <a:r>
              <a:rPr lang="en-US" altLang="ko-KR"/>
              <a:t>]</a:t>
            </a:r>
            <a:endParaRPr lang="ko-KR" altLang="en-US" dirty="0"/>
          </a:p>
        </p:txBody>
      </p:sp>
      <p:pic>
        <p:nvPicPr>
          <p:cNvPr id="8" name="그림 7">
            <a:extLst>
              <a:ext uri="{FF2B5EF4-FFF2-40B4-BE49-F238E27FC236}">
                <a16:creationId xmlns:a16="http://schemas.microsoft.com/office/drawing/2014/main" id="{A9FE26BF-25CE-4E54-B231-A2E733C8AC32}"/>
              </a:ext>
            </a:extLst>
          </p:cNvPr>
          <p:cNvPicPr>
            <a:picLocks noChangeAspect="1"/>
          </p:cNvPicPr>
          <p:nvPr/>
        </p:nvPicPr>
        <p:blipFill>
          <a:blip r:embed="rId2"/>
          <a:stretch>
            <a:fillRect/>
          </a:stretch>
        </p:blipFill>
        <p:spPr>
          <a:xfrm>
            <a:off x="831486" y="3638337"/>
            <a:ext cx="8192643" cy="2333951"/>
          </a:xfrm>
          <a:prstGeom prst="rect">
            <a:avLst/>
          </a:prstGeom>
        </p:spPr>
      </p:pic>
    </p:spTree>
    <p:extLst>
      <p:ext uri="{BB962C8B-B14F-4D97-AF65-F5344CB8AC3E}">
        <p14:creationId xmlns:p14="http://schemas.microsoft.com/office/powerpoint/2010/main" val="270590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 40 menu</a:t>
            </a:r>
          </a:p>
          <a:p>
            <a:pPr marL="0" indent="0">
              <a:buNone/>
            </a:pPr>
            <a:r>
              <a:rPr lang="en-US" altLang="ko-KR" sz="1200" dirty="0"/>
              <a:t>	* 	</a:t>
            </a:r>
          </a:p>
          <a:p>
            <a:pPr lvl="1"/>
            <a:r>
              <a:rPr lang="en-US" altLang="ko-KR" sz="1200" dirty="0"/>
              <a:t>3. 41 navigation situation</a:t>
            </a:r>
          </a:p>
          <a:p>
            <a:pPr marL="0" indent="0">
              <a:buNone/>
            </a:pPr>
            <a:r>
              <a:rPr lang="en-US" altLang="ko-KR" sz="1200" dirty="0"/>
              <a:t>	* </a:t>
            </a:r>
            <a:r>
              <a:rPr lang="ko-KR" altLang="en-US" sz="1200" dirty="0"/>
              <a:t>계획 또는 수행 중인 항해 유형에 대한 광범위하고 일반적인 설명</a:t>
            </a:r>
            <a:endParaRPr lang="en-US" altLang="ko-KR" sz="1200" dirty="0"/>
          </a:p>
          <a:p>
            <a:pPr marL="0" indent="0">
              <a:buNone/>
            </a:pPr>
            <a:r>
              <a:rPr lang="en-US" altLang="ko-KR" sz="1200" dirty="0"/>
              <a:t>	* </a:t>
            </a:r>
            <a:r>
              <a:rPr lang="ko-KR" altLang="en-US" sz="1200" dirty="0"/>
              <a:t>대양</a:t>
            </a:r>
            <a:r>
              <a:rPr lang="en-US" altLang="ko-KR" sz="1200" dirty="0"/>
              <a:t>, </a:t>
            </a:r>
            <a:r>
              <a:rPr lang="ko-KR" altLang="en-US" sz="1200" dirty="0"/>
              <a:t>해안</a:t>
            </a:r>
            <a:r>
              <a:rPr lang="en-US" altLang="ko-KR" sz="1200" dirty="0"/>
              <a:t>, </a:t>
            </a:r>
            <a:r>
              <a:rPr lang="ko-KR" altLang="en-US" sz="1200" dirty="0"/>
              <a:t>접근</a:t>
            </a:r>
            <a:r>
              <a:rPr lang="en-US" altLang="ko-KR" sz="1200" dirty="0"/>
              <a:t>, </a:t>
            </a:r>
            <a:r>
              <a:rPr lang="ko-KR" altLang="en-US" sz="1200" dirty="0"/>
              <a:t>제한 수역</a:t>
            </a:r>
            <a:r>
              <a:rPr lang="en-US" altLang="ko-KR" sz="1200" dirty="0"/>
              <a:t>, </a:t>
            </a:r>
            <a:r>
              <a:rPr lang="ko-KR" altLang="en-US" sz="1200" dirty="0"/>
              <a:t>제한</a:t>
            </a:r>
            <a:r>
              <a:rPr lang="en-US" altLang="ko-KR" sz="1200" dirty="0"/>
              <a:t>, </a:t>
            </a:r>
            <a:r>
              <a:rPr lang="ko-KR" altLang="en-US" sz="1200" dirty="0"/>
              <a:t>도킹</a:t>
            </a:r>
            <a:r>
              <a:rPr lang="en-US" altLang="ko-KR" sz="1200" dirty="0"/>
              <a:t>/</a:t>
            </a:r>
            <a:r>
              <a:rPr lang="ko-KR" altLang="en-US" sz="1200" dirty="0"/>
              <a:t>조종</a:t>
            </a:r>
            <a:r>
              <a:rPr lang="en-US" altLang="ko-KR" sz="1200" dirty="0"/>
              <a:t>	</a:t>
            </a:r>
          </a:p>
          <a:p>
            <a:pPr lvl="1"/>
            <a:r>
              <a:rPr lang="en-US" altLang="ko-KR" sz="1200" dirty="0"/>
              <a:t>3. 42 non-volatile and transferable memory </a:t>
            </a:r>
          </a:p>
          <a:p>
            <a:pPr marL="0" indent="0">
              <a:buNone/>
            </a:pPr>
            <a:r>
              <a:rPr lang="en-US" altLang="ko-KR" sz="1200" dirty="0"/>
              <a:t>	* </a:t>
            </a:r>
            <a:r>
              <a:rPr lang="ko-KR" altLang="en-US" sz="1200" dirty="0"/>
              <a:t>그냥 </a:t>
            </a:r>
            <a:r>
              <a:rPr lang="ko-KR" altLang="en-US" sz="1200" dirty="0" err="1"/>
              <a:t>비휘발성</a:t>
            </a:r>
            <a:r>
              <a:rPr lang="ko-KR" altLang="en-US" sz="1200" dirty="0"/>
              <a:t> 메모리</a:t>
            </a:r>
            <a:endParaRPr lang="en-US" altLang="ko-KR" sz="1200" dirty="0"/>
          </a:p>
          <a:p>
            <a:pPr marL="0" indent="0">
              <a:buNone/>
            </a:pPr>
            <a:r>
              <a:rPr lang="en-US" altLang="ko-KR" sz="1200" dirty="0"/>
              <a:t>	* </a:t>
            </a:r>
            <a:r>
              <a:rPr lang="ko-KR" altLang="en-US" sz="1200" dirty="0"/>
              <a:t>한 장비의 </a:t>
            </a:r>
            <a:r>
              <a:rPr lang="ko-KR" altLang="en-US" sz="1200" dirty="0" err="1"/>
              <a:t>설정값을</a:t>
            </a:r>
            <a:r>
              <a:rPr lang="ko-KR" altLang="en-US" sz="1200" dirty="0"/>
              <a:t> 다른 장비에 복사할 때 사용</a:t>
            </a:r>
            <a:r>
              <a:rPr lang="en-US" altLang="ko-KR" sz="1200" dirty="0"/>
              <a:t>	</a:t>
            </a:r>
          </a:p>
          <a:p>
            <a:pPr lvl="1"/>
            <a:r>
              <a:rPr lang="en-US" altLang="ko-KR" sz="1200" dirty="0"/>
              <a:t>3. 43 N-up (north-up) </a:t>
            </a:r>
          </a:p>
          <a:p>
            <a:pPr marL="0" indent="0">
              <a:buNone/>
            </a:pPr>
            <a:r>
              <a:rPr lang="en-US" altLang="ko-KR" sz="1200" dirty="0"/>
              <a:t>	* </a:t>
            </a:r>
            <a:r>
              <a:rPr lang="ko-KR" altLang="en-US" sz="1200" dirty="0"/>
              <a:t>방위 눈금의 북쪽이 </a:t>
            </a:r>
            <a:r>
              <a:rPr lang="en-US" altLang="ko-KR" sz="1200" dirty="0"/>
              <a:t>CCRP </a:t>
            </a:r>
            <a:r>
              <a:rPr lang="ko-KR" altLang="en-US" sz="1200" dirty="0"/>
              <a:t>위에 수직으로 고정되어 있는 방위각 안정화 표시 </a:t>
            </a:r>
            <a:r>
              <a:rPr lang="en-US" altLang="ko-KR" sz="1200" dirty="0"/>
              <a:t>	</a:t>
            </a:r>
          </a:p>
          <a:p>
            <a:pPr marL="0" indent="0">
              <a:buNone/>
            </a:pPr>
            <a:r>
              <a:rPr lang="en-US" altLang="ko-KR" sz="1200" dirty="0"/>
              <a:t>	* Heading</a:t>
            </a:r>
            <a:r>
              <a:rPr lang="ko-KR" altLang="en-US" sz="1200" dirty="0"/>
              <a:t>은 </a:t>
            </a:r>
            <a:r>
              <a:rPr lang="en-US" altLang="ko-KR" sz="1200" dirty="0"/>
              <a:t>CCRP</a:t>
            </a:r>
            <a:r>
              <a:rPr lang="ko-KR" altLang="en-US" sz="1200" dirty="0"/>
              <a:t>에서 방위 눈금상 자선의 참조 </a:t>
            </a:r>
            <a:r>
              <a:rPr lang="en-US" altLang="ko-KR" sz="1200" dirty="0"/>
              <a:t>Heading</a:t>
            </a:r>
            <a:r>
              <a:rPr lang="ko-KR" altLang="en-US" sz="1200" dirty="0"/>
              <a:t>을 가리키고 </a:t>
            </a:r>
            <a:endParaRPr lang="en-US" altLang="ko-KR" sz="1200" dirty="0"/>
          </a:p>
          <a:p>
            <a:pPr marL="0" indent="0">
              <a:buNone/>
            </a:pPr>
            <a:r>
              <a:rPr lang="en-US" altLang="ko-KR" sz="1200" dirty="0"/>
              <a:t>	* </a:t>
            </a:r>
            <a:r>
              <a:rPr lang="ko-KR" altLang="en-US" sz="1200" dirty="0"/>
              <a:t>디스플레이에 표시된 모든 </a:t>
            </a:r>
            <a:r>
              <a:rPr lang="en-US" altLang="ko-KR" sz="1200" dirty="0"/>
              <a:t>target</a:t>
            </a:r>
            <a:r>
              <a:rPr lang="ko-KR" altLang="en-US" sz="1200" dirty="0"/>
              <a:t>의 방위는 북쪽</a:t>
            </a:r>
            <a:r>
              <a:rPr lang="en-US" altLang="ko-KR" sz="1200" dirty="0"/>
              <a:t> </a:t>
            </a:r>
            <a:r>
              <a:rPr lang="ko-KR" altLang="en-US" sz="1200" dirty="0"/>
              <a:t>기준으로 측정</a:t>
            </a:r>
            <a:endParaRPr lang="en-US" altLang="ko-KR" sz="1200" dirty="0"/>
          </a:p>
          <a:p>
            <a:pPr marL="0" indent="0">
              <a:buNone/>
            </a:pPr>
            <a:r>
              <a:rPr lang="en-US" altLang="ko-KR" sz="1200" dirty="0"/>
              <a:t>	* </a:t>
            </a:r>
            <a:r>
              <a:rPr lang="ko-KR" altLang="en-US" sz="1200" dirty="0"/>
              <a:t>방향 기준 입력이 </a:t>
            </a:r>
            <a:r>
              <a:rPr lang="ko-KR" altLang="en-US" sz="1200" dirty="0" err="1"/>
              <a:t>진북과</a:t>
            </a:r>
            <a:r>
              <a:rPr lang="ko-KR" altLang="en-US" sz="1200" dirty="0"/>
              <a:t> 정렬된 </a:t>
            </a:r>
            <a:r>
              <a:rPr lang="ko-KR" altLang="en-US" sz="1200" dirty="0" err="1"/>
              <a:t>자이로에서</a:t>
            </a:r>
            <a:r>
              <a:rPr lang="ko-KR" altLang="en-US" sz="1200" dirty="0"/>
              <a:t> 오는 경우 이러한 방위를 일반적으로 진 방위라고 함</a:t>
            </a:r>
            <a:r>
              <a:rPr lang="en-US" altLang="ko-KR" sz="1200" dirty="0"/>
              <a:t>.</a:t>
            </a:r>
          </a:p>
          <a:p>
            <a:pPr lvl="1"/>
            <a:r>
              <a:rPr lang="en-US" altLang="ko-KR" sz="1200" dirty="0"/>
              <a:t>3. 44 operational display area </a:t>
            </a:r>
          </a:p>
          <a:p>
            <a:pPr marL="0" indent="0">
              <a:buNone/>
            </a:pPr>
            <a:r>
              <a:rPr lang="en-US" altLang="ko-KR" sz="1200" dirty="0"/>
              <a:t>	*</a:t>
            </a:r>
            <a:r>
              <a:rPr lang="ko-KR" altLang="en-US" sz="1200" dirty="0"/>
              <a:t> </a:t>
            </a:r>
            <a:r>
              <a:rPr lang="en-US" altLang="ko-KR" sz="1200" dirty="0"/>
              <a:t>User dialog</a:t>
            </a:r>
            <a:r>
              <a:rPr lang="ko-KR" altLang="en-US" sz="1200" dirty="0"/>
              <a:t> 이외의 영역으로 </a:t>
            </a:r>
            <a:endParaRPr lang="en-US" altLang="ko-KR" sz="1200" dirty="0"/>
          </a:p>
          <a:p>
            <a:pPr marL="0" indent="0">
              <a:buNone/>
            </a:pPr>
            <a:r>
              <a:rPr lang="en-US" altLang="ko-KR" sz="1200" dirty="0"/>
              <a:t>	* </a:t>
            </a:r>
            <a:r>
              <a:rPr lang="ko-KR" altLang="en-US" sz="1200" dirty="0"/>
              <a:t>해도 및 레이더 정보를 그래픽으로 표시하는 데 사용되는 디스플레이 영역입니다</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a:t>
            </a:fld>
            <a:r>
              <a:rPr lang="en-US" altLang="ko-KR"/>
              <a:t>]</a:t>
            </a:r>
            <a:endParaRPr lang="ko-KR" altLang="en-US" dirty="0"/>
          </a:p>
        </p:txBody>
      </p:sp>
    </p:spTree>
    <p:extLst>
      <p:ext uri="{BB962C8B-B14F-4D97-AF65-F5344CB8AC3E}">
        <p14:creationId xmlns:p14="http://schemas.microsoft.com/office/powerpoint/2010/main" val="12836586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r>
              <a:rPr lang="ko-KR" altLang="en-US" sz="1200" dirty="0"/>
              <a:t>고속 </a:t>
            </a:r>
            <a:r>
              <a:rPr lang="en-US" altLang="ko-KR" sz="1200" dirty="0"/>
              <a:t>Target</a:t>
            </a:r>
            <a:r>
              <a:rPr lang="ko-KR" altLang="en-US" sz="1200" dirty="0"/>
              <a:t>과 부표는 </a:t>
            </a:r>
            <a:r>
              <a:rPr lang="en-US" altLang="ko-KR" sz="1200" dirty="0"/>
              <a:t>target</a:t>
            </a:r>
            <a:r>
              <a:rPr lang="ko-KR" altLang="en-US" sz="1200" dirty="0"/>
              <a:t> </a:t>
            </a:r>
            <a:r>
              <a:rPr lang="en-US" altLang="ko-KR" sz="1200" dirty="0"/>
              <a:t>swap</a:t>
            </a:r>
            <a:r>
              <a:rPr lang="ko-KR" altLang="en-US" sz="1200" dirty="0"/>
              <a:t> 없이 지속적으로 추적되어야 함</a:t>
            </a:r>
            <a:r>
              <a:rPr lang="en-US" altLang="ko-KR" sz="1200" dirty="0"/>
              <a:t>.</a:t>
            </a:r>
          </a:p>
          <a:p>
            <a:pPr marL="0" indent="0">
              <a:buNone/>
            </a:pPr>
            <a:r>
              <a:rPr lang="en-US" altLang="ko-KR" sz="1200" dirty="0"/>
              <a:t>	 -Target</a:t>
            </a:r>
            <a:r>
              <a:rPr lang="ko-KR" altLang="en-US" sz="1200" dirty="0"/>
              <a:t> 데이터는 획득 후 </a:t>
            </a:r>
            <a:r>
              <a:rPr lang="en-US" altLang="ko-KR" sz="1200" dirty="0"/>
              <a:t>2</a:t>
            </a:r>
            <a:r>
              <a:rPr lang="ko-KR" altLang="en-US" sz="1200" dirty="0"/>
              <a:t>분</a:t>
            </a:r>
            <a:r>
              <a:rPr lang="en-US" altLang="ko-KR" sz="1200" dirty="0"/>
              <a:t>, </a:t>
            </a:r>
            <a:r>
              <a:rPr lang="ko-KR" altLang="en-US" sz="1200" dirty="0"/>
              <a:t>그리고 획득 후 </a:t>
            </a:r>
            <a:r>
              <a:rPr lang="en-US" altLang="ko-KR" sz="1200" dirty="0"/>
              <a:t>5</a:t>
            </a:r>
            <a:r>
              <a:rPr lang="ko-KR" altLang="en-US" sz="1200" dirty="0"/>
              <a:t>분과 </a:t>
            </a:r>
            <a:r>
              <a:rPr lang="en-US" altLang="ko-KR" sz="1200" dirty="0"/>
              <a:t>7</a:t>
            </a:r>
            <a:r>
              <a:rPr lang="ko-KR" altLang="en-US" sz="1200" dirty="0"/>
              <a:t>분 후에 다시 확인해야 함</a:t>
            </a:r>
            <a:r>
              <a:rPr lang="en-US" altLang="ko-KR" sz="1200" dirty="0"/>
              <a:t>.</a:t>
            </a:r>
          </a:p>
          <a:p>
            <a:pPr marL="0" indent="0">
              <a:buNone/>
            </a:pPr>
            <a:r>
              <a:rPr lang="en-US" altLang="ko-KR" sz="1200" dirty="0"/>
              <a:t>	 -</a:t>
            </a:r>
            <a:r>
              <a:rPr lang="ko-KR" altLang="en-US" sz="1200" dirty="0"/>
              <a:t>추적 정확도는 속도에서 </a:t>
            </a:r>
            <a:r>
              <a:rPr lang="en-US" altLang="ko-KR" sz="1200" dirty="0"/>
              <a:t>± 5 % </a:t>
            </a:r>
            <a:r>
              <a:rPr lang="ko-KR" altLang="en-US" sz="1200" dirty="0"/>
              <a:t>또는 </a:t>
            </a:r>
            <a:r>
              <a:rPr lang="en-US" altLang="ko-KR" sz="1200" dirty="0"/>
              <a:t>± 1 </a:t>
            </a:r>
            <a:r>
              <a:rPr lang="en-US" altLang="ko-KR" sz="1200" dirty="0" err="1"/>
              <a:t>kn</a:t>
            </a:r>
            <a:r>
              <a:rPr lang="en-US" altLang="ko-KR" sz="1200" dirty="0"/>
              <a:t>(</a:t>
            </a:r>
            <a:r>
              <a:rPr lang="ko-KR" altLang="en-US" sz="1200" dirty="0"/>
              <a:t>둘 중 더 큰 것</a:t>
            </a:r>
            <a:r>
              <a:rPr lang="en-US" altLang="ko-KR" sz="1200" dirty="0"/>
              <a:t>) </a:t>
            </a:r>
            <a:r>
              <a:rPr lang="ko-KR" altLang="en-US" sz="1200" dirty="0"/>
              <a:t>이내여야 하고 </a:t>
            </a:r>
            <a:endParaRPr lang="en-US" altLang="ko-KR" sz="1200" dirty="0"/>
          </a:p>
          <a:p>
            <a:pPr marL="0" indent="0">
              <a:buNone/>
            </a:pPr>
            <a:r>
              <a:rPr lang="ko-KR" altLang="en-US" sz="1200" dirty="0"/>
              <a:t>코스에서 </a:t>
            </a:r>
            <a:r>
              <a:rPr lang="en-US" altLang="ko-KR" sz="1200" dirty="0"/>
              <a:t>± 3° </a:t>
            </a:r>
            <a:r>
              <a:rPr lang="ko-KR" altLang="en-US" sz="1200" dirty="0"/>
              <a:t>이내여야 함</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120</a:t>
            </a:fld>
            <a:r>
              <a:rPr lang="en-US" altLang="ko-KR"/>
              <a:t>]</a:t>
            </a:r>
            <a:endParaRPr lang="ko-KR" altLang="en-US" dirty="0"/>
          </a:p>
        </p:txBody>
      </p:sp>
      <p:pic>
        <p:nvPicPr>
          <p:cNvPr id="6" name="그림 5">
            <a:extLst>
              <a:ext uri="{FF2B5EF4-FFF2-40B4-BE49-F238E27FC236}">
                <a16:creationId xmlns:a16="http://schemas.microsoft.com/office/drawing/2014/main" id="{5CF28158-0C23-496B-B005-0E27D6E8C838}"/>
              </a:ext>
            </a:extLst>
          </p:cNvPr>
          <p:cNvPicPr>
            <a:picLocks noChangeAspect="1"/>
          </p:cNvPicPr>
          <p:nvPr/>
        </p:nvPicPr>
        <p:blipFill>
          <a:blip r:embed="rId2"/>
          <a:stretch>
            <a:fillRect/>
          </a:stretch>
        </p:blipFill>
        <p:spPr>
          <a:xfrm>
            <a:off x="817197" y="937111"/>
            <a:ext cx="8221222" cy="2419688"/>
          </a:xfrm>
          <a:prstGeom prst="rect">
            <a:avLst/>
          </a:prstGeom>
        </p:spPr>
      </p:pic>
      <p:pic>
        <p:nvPicPr>
          <p:cNvPr id="7" name="그림 6">
            <a:extLst>
              <a:ext uri="{FF2B5EF4-FFF2-40B4-BE49-F238E27FC236}">
                <a16:creationId xmlns:a16="http://schemas.microsoft.com/office/drawing/2014/main" id="{65F79FA9-02F2-4DA4-9E81-E09648F1F0D7}"/>
              </a:ext>
            </a:extLst>
          </p:cNvPr>
          <p:cNvPicPr>
            <a:picLocks noChangeAspect="1"/>
          </p:cNvPicPr>
          <p:nvPr/>
        </p:nvPicPr>
        <p:blipFill>
          <a:blip r:embed="rId3"/>
          <a:stretch>
            <a:fillRect/>
          </a:stretch>
        </p:blipFill>
        <p:spPr>
          <a:xfrm>
            <a:off x="6927547" y="3304194"/>
            <a:ext cx="2637934" cy="3158003"/>
          </a:xfrm>
          <a:prstGeom prst="rect">
            <a:avLst/>
          </a:prstGeom>
        </p:spPr>
      </p:pic>
    </p:spTree>
    <p:extLst>
      <p:ext uri="{BB962C8B-B14F-4D97-AF65-F5344CB8AC3E}">
        <p14:creationId xmlns:p14="http://schemas.microsoft.com/office/powerpoint/2010/main" val="10512143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10.3.14.7 TT scenario 5</a:t>
            </a:r>
          </a:p>
          <a:p>
            <a:pPr marL="0" indent="0">
              <a:buNone/>
            </a:pPr>
            <a:r>
              <a:rPr lang="en-US" altLang="ko-KR" sz="1200" dirty="0"/>
              <a:t>	 -</a:t>
            </a:r>
            <a:r>
              <a:rPr lang="ko-KR" altLang="en-US" sz="1200" dirty="0"/>
              <a:t>이 시나리오는 추적 중인 선박 </a:t>
            </a:r>
            <a:r>
              <a:rPr lang="en-US" altLang="ko-KR" sz="1200" dirty="0"/>
              <a:t>10</a:t>
            </a:r>
            <a:r>
              <a:rPr lang="ko-KR" altLang="en-US" sz="1200" dirty="0"/>
              <a:t>척과 </a:t>
            </a:r>
            <a:r>
              <a:rPr lang="en-US" altLang="ko-KR" sz="1200" u="sng" dirty="0">
                <a:solidFill>
                  <a:srgbClr val="0070C0"/>
                </a:solidFill>
              </a:rPr>
              <a:t>CPA</a:t>
            </a:r>
            <a:r>
              <a:rPr lang="ko-KR" altLang="en-US" sz="1200" u="sng" dirty="0">
                <a:solidFill>
                  <a:srgbClr val="0070C0"/>
                </a:solidFill>
              </a:rPr>
              <a:t>가 </a:t>
            </a:r>
            <a:r>
              <a:rPr lang="en-US" altLang="ko-KR" sz="1200" u="sng" dirty="0">
                <a:solidFill>
                  <a:srgbClr val="0070C0"/>
                </a:solidFill>
              </a:rPr>
              <a:t>0</a:t>
            </a:r>
            <a:r>
              <a:rPr lang="ko-KR" altLang="en-US" sz="1200" dirty="0"/>
              <a:t>인 선박 </a:t>
            </a:r>
            <a:r>
              <a:rPr lang="en-US" altLang="ko-KR" sz="1200" dirty="0"/>
              <a:t>1</a:t>
            </a:r>
            <a:r>
              <a:rPr lang="ko-KR" altLang="en-US" sz="1200" dirty="0"/>
              <a:t>척이 있는 일반적인 </a:t>
            </a:r>
            <a:r>
              <a:rPr lang="ko-KR" altLang="en-US" sz="1200" u="sng" dirty="0">
                <a:solidFill>
                  <a:srgbClr val="0070C0"/>
                </a:solidFill>
              </a:rPr>
              <a:t>충돌 상황</a:t>
            </a:r>
            <a:r>
              <a:rPr lang="ko-KR" altLang="en-US" sz="1200" dirty="0"/>
              <a:t>을 시뮬레이션 함</a:t>
            </a:r>
            <a:r>
              <a:rPr lang="en-US" altLang="ko-KR" sz="1200" dirty="0"/>
              <a:t>.</a:t>
            </a:r>
          </a:p>
          <a:p>
            <a:pPr marL="0" indent="0">
              <a:buNone/>
            </a:pPr>
            <a:r>
              <a:rPr lang="en-US" altLang="ko-KR" sz="1200" dirty="0"/>
              <a:t>	 -</a:t>
            </a:r>
            <a:r>
              <a:rPr lang="ko-KR" altLang="en-US" sz="1200" dirty="0"/>
              <a:t>시나리오 동안 하나의 방위</a:t>
            </a:r>
            <a:r>
              <a:rPr lang="en-US" altLang="ko-KR" sz="1200" dirty="0"/>
              <a:t>(</a:t>
            </a:r>
            <a:r>
              <a:rPr lang="ko-KR" altLang="en-US" sz="1200" dirty="0"/>
              <a:t>향</a:t>
            </a:r>
            <a:r>
              <a:rPr lang="en-US" altLang="ko-KR" sz="1200" dirty="0"/>
              <a:t>)</a:t>
            </a:r>
            <a:r>
              <a:rPr lang="ko-KR" altLang="en-US" sz="1200" dirty="0"/>
              <a:t>에서 </a:t>
            </a:r>
            <a:r>
              <a:rPr lang="en-US" altLang="ko-KR" sz="1200" dirty="0"/>
              <a:t>4</a:t>
            </a:r>
            <a:r>
              <a:rPr lang="ko-KR" altLang="en-US" sz="1200" dirty="0"/>
              <a:t>개의 목표물을 추적하고 접선 목표물을 추적하며 자선의 속도를 변경하고 성능을 </a:t>
            </a:r>
            <a:r>
              <a:rPr lang="ko-KR" altLang="en-US" sz="1200" dirty="0" err="1"/>
              <a:t>페이딩</a:t>
            </a:r>
            <a:r>
              <a:rPr lang="ko-KR" altLang="en-US" sz="1200" dirty="0"/>
              <a:t> 목표물로 테스트</a:t>
            </a:r>
            <a:r>
              <a:rPr lang="en-US" altLang="ko-KR" sz="1200" dirty="0"/>
              <a:t>.</a:t>
            </a:r>
          </a:p>
          <a:p>
            <a:pPr marL="0" indent="0">
              <a:buNone/>
            </a:pPr>
            <a:r>
              <a:rPr lang="en-US" altLang="ko-KR" sz="1200" dirty="0"/>
              <a:t> 	-</a:t>
            </a:r>
            <a:r>
              <a:rPr lang="ko-KR" altLang="en-US" sz="1200" dirty="0"/>
              <a:t>자선은 </a:t>
            </a:r>
            <a:r>
              <a:rPr lang="en-US" altLang="ko-KR" sz="1200" dirty="0"/>
              <a:t>135°</a:t>
            </a:r>
            <a:r>
              <a:rPr lang="ko-KR" altLang="en-US" sz="1200" dirty="0"/>
              <a:t>의 방향으로 </a:t>
            </a:r>
            <a:r>
              <a:rPr lang="en-US" altLang="ko-KR" sz="1200" dirty="0"/>
              <a:t>50% </a:t>
            </a:r>
            <a:r>
              <a:rPr lang="ko-KR" altLang="en-US" sz="1200" dirty="0"/>
              <a:t>중심에서 벗어남</a:t>
            </a:r>
            <a:r>
              <a:rPr lang="en-US" altLang="ko-KR" sz="1200" dirty="0"/>
              <a:t>(off-centering).</a:t>
            </a:r>
          </a:p>
          <a:p>
            <a:pPr marL="0" indent="0">
              <a:buNone/>
            </a:pPr>
            <a:r>
              <a:rPr lang="en-US" altLang="ko-KR" sz="1200" dirty="0"/>
              <a:t> 	-</a:t>
            </a:r>
            <a:r>
              <a:rPr lang="ko-KR" altLang="en-US" sz="1200" dirty="0"/>
              <a:t>자선의 헤딩은 </a:t>
            </a:r>
            <a:r>
              <a:rPr lang="en-US" altLang="ko-KR" sz="1200" dirty="0"/>
              <a:t>315°</a:t>
            </a:r>
            <a:r>
              <a:rPr lang="ko-KR" altLang="en-US" sz="1200" dirty="0"/>
              <a:t>입니다</a:t>
            </a:r>
            <a:r>
              <a:rPr lang="en-US" altLang="ko-KR" sz="1200" dirty="0"/>
              <a:t>.</a:t>
            </a:r>
          </a:p>
          <a:p>
            <a:pPr marL="0" indent="0">
              <a:buNone/>
            </a:pPr>
            <a:endParaRPr lang="en-US" altLang="ko-KR" sz="1200" dirty="0"/>
          </a:p>
          <a:p>
            <a:pPr marL="0" indent="0">
              <a:buNone/>
            </a:pPr>
            <a:r>
              <a:rPr lang="en-US" altLang="ko-KR" sz="1200" dirty="0"/>
              <a:t>	</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121</a:t>
            </a:fld>
            <a:r>
              <a:rPr lang="en-US" altLang="ko-KR"/>
              <a:t>]</a:t>
            </a:r>
            <a:endParaRPr lang="ko-KR" altLang="en-US" dirty="0"/>
          </a:p>
        </p:txBody>
      </p:sp>
    </p:spTree>
    <p:extLst>
      <p:ext uri="{BB962C8B-B14F-4D97-AF65-F5344CB8AC3E}">
        <p14:creationId xmlns:p14="http://schemas.microsoft.com/office/powerpoint/2010/main" val="12549558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 </a:t>
            </a:r>
            <a:r>
              <a:rPr lang="ko-KR" altLang="en-US" sz="1200" dirty="0"/>
              <a:t>표준속도 선박의 경우 자선의 초기속도는 </a:t>
            </a:r>
            <a:r>
              <a:rPr lang="en-US" altLang="ko-KR" sz="1200" dirty="0"/>
              <a:t>25kn</a:t>
            </a:r>
            <a:r>
              <a:rPr lang="ko-KR" altLang="en-US" sz="1200" dirty="0"/>
              <a:t>이며 </a:t>
            </a:r>
            <a:r>
              <a:rPr lang="en-US" altLang="ko-KR" sz="1200" dirty="0"/>
              <a:t>7</a:t>
            </a:r>
            <a:r>
              <a:rPr lang="ko-KR" altLang="en-US" sz="1200" dirty="0"/>
              <a:t>분 동안 유지되어야 함</a:t>
            </a:r>
            <a:r>
              <a:rPr lang="en-US" altLang="ko-KR" sz="1200" dirty="0"/>
              <a:t>.</a:t>
            </a:r>
          </a:p>
          <a:p>
            <a:pPr marL="0" indent="0">
              <a:buNone/>
            </a:pPr>
            <a:r>
              <a:rPr lang="en-US" altLang="ko-KR" sz="1200" dirty="0"/>
              <a:t>	  7</a:t>
            </a:r>
            <a:r>
              <a:rPr lang="ko-KR" altLang="en-US" sz="1200" dirty="0"/>
              <a:t>분 후 본선 속도는 선형적으로 </a:t>
            </a:r>
            <a:r>
              <a:rPr lang="en-US" altLang="ko-KR" sz="1200" dirty="0"/>
              <a:t>15kn</a:t>
            </a:r>
            <a:r>
              <a:rPr lang="ko-KR" altLang="en-US" sz="1200" dirty="0"/>
              <a:t>으로 감소해야 하며</a:t>
            </a:r>
            <a:r>
              <a:rPr lang="en-US" altLang="ko-KR" sz="1200" dirty="0"/>
              <a:t> </a:t>
            </a:r>
            <a:r>
              <a:rPr lang="ko-KR" altLang="en-US" sz="1200" dirty="0"/>
              <a:t>감속은 </a:t>
            </a:r>
            <a:r>
              <a:rPr lang="en-US" altLang="ko-KR" sz="1200" dirty="0"/>
              <a:t>0.5kn/s</a:t>
            </a:r>
            <a:r>
              <a:rPr lang="ko-KR" altLang="en-US" sz="1200" dirty="0"/>
              <a:t>의 비율이어야 함</a:t>
            </a:r>
            <a:r>
              <a:rPr lang="en-US" altLang="ko-KR" sz="1200" dirty="0"/>
              <a:t>.</a:t>
            </a:r>
          </a:p>
          <a:p>
            <a:pPr marL="0" indent="0">
              <a:buNone/>
            </a:pPr>
            <a:r>
              <a:rPr lang="en-US" altLang="ko-KR" sz="1200" dirty="0"/>
              <a:t>	  </a:t>
            </a:r>
            <a:r>
              <a:rPr lang="ko-KR" altLang="en-US" sz="1200" dirty="0"/>
              <a:t>나머지 시험 동안 </a:t>
            </a:r>
            <a:r>
              <a:rPr lang="en-US" altLang="ko-KR" sz="1200" dirty="0"/>
              <a:t>15kn</a:t>
            </a:r>
            <a:r>
              <a:rPr lang="ko-KR" altLang="en-US" sz="1200" dirty="0"/>
              <a:t>의 속도를 유지해야 함</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Target 7</a:t>
            </a:r>
            <a:r>
              <a:rPr lang="ko-KR" altLang="en-US" sz="1200" dirty="0"/>
              <a:t>은 속도 변경 전에 </a:t>
            </a:r>
            <a:r>
              <a:rPr lang="en-US" altLang="ko-KR" sz="1200" dirty="0"/>
              <a:t>CPA</a:t>
            </a:r>
            <a:r>
              <a:rPr lang="ko-KR" altLang="en-US" sz="1200" dirty="0"/>
              <a:t>가 </a:t>
            </a:r>
            <a:r>
              <a:rPr lang="en-US" altLang="ko-KR" sz="1200" dirty="0"/>
              <a:t>0 </a:t>
            </a:r>
            <a:r>
              <a:rPr lang="ko-KR" altLang="en-US" sz="1200" dirty="0"/>
              <a:t>임</a:t>
            </a:r>
            <a:r>
              <a:rPr lang="en-US" altLang="ko-KR" sz="1200" dirty="0"/>
              <a:t>. </a:t>
            </a:r>
            <a:r>
              <a:rPr lang="en-US" altLang="ko-KR" sz="1200" dirty="0">
                <a:solidFill>
                  <a:srgbClr val="FF0000"/>
                </a:solidFill>
              </a:rPr>
              <a:t>(</a:t>
            </a:r>
            <a:r>
              <a:rPr lang="ko-KR" altLang="en-US" sz="1200" dirty="0">
                <a:solidFill>
                  <a:srgbClr val="FF0000"/>
                </a:solidFill>
              </a:rPr>
              <a:t>가정인가</a:t>
            </a:r>
            <a:r>
              <a:rPr lang="en-US" altLang="ko-KR" sz="1200" dirty="0">
                <a:solidFill>
                  <a:srgbClr val="FF0000"/>
                </a:solidFill>
              </a:rPr>
              <a:t>?)</a:t>
            </a:r>
          </a:p>
          <a:p>
            <a:pPr marL="0" indent="0">
              <a:buNone/>
            </a:pPr>
            <a:r>
              <a:rPr lang="en-US" altLang="ko-KR" sz="1200" dirty="0"/>
              <a:t>	 </a:t>
            </a:r>
            <a:r>
              <a:rPr lang="ko-KR" altLang="en-US" sz="1200" dirty="0"/>
              <a:t>타겟 </a:t>
            </a:r>
            <a:r>
              <a:rPr lang="en-US" altLang="ko-KR" sz="1200" dirty="0"/>
              <a:t>4, 8, 9, 10</a:t>
            </a:r>
            <a:r>
              <a:rPr lang="ko-KR" altLang="en-US" sz="1200" dirty="0"/>
              <a:t>은 고정되어 있고 타겟 </a:t>
            </a:r>
            <a:r>
              <a:rPr lang="en-US" altLang="ko-KR" sz="1200" dirty="0"/>
              <a:t>8, 9, 10</a:t>
            </a:r>
            <a:r>
              <a:rPr lang="ko-KR" altLang="en-US" sz="1200" dirty="0"/>
              <a:t>은 비슷한 방향에 있음</a:t>
            </a:r>
            <a:r>
              <a:rPr lang="en-US" altLang="ko-KR" sz="1200" dirty="0"/>
              <a:t>.</a:t>
            </a:r>
          </a:p>
          <a:p>
            <a:pPr marL="0" indent="0">
              <a:buNone/>
            </a:pPr>
            <a:r>
              <a:rPr lang="en-US" altLang="ko-KR" sz="1200" dirty="0"/>
              <a:t> 	 </a:t>
            </a:r>
            <a:r>
              <a:rPr lang="ko-KR" altLang="en-US" sz="1200" dirty="0"/>
              <a:t>그런 다음 교차 대상은 방위에 네 번째 대상을 제공</a:t>
            </a:r>
            <a:r>
              <a:rPr lang="en-US" altLang="ko-KR" sz="1200" dirty="0"/>
              <a:t>. </a:t>
            </a:r>
            <a:r>
              <a:rPr lang="en-US" altLang="ko-KR" sz="1200" dirty="0">
                <a:solidFill>
                  <a:srgbClr val="FF0000"/>
                </a:solidFill>
              </a:rPr>
              <a:t>(</a:t>
            </a:r>
            <a:r>
              <a:rPr lang="ko-KR" altLang="en-US" sz="1200" dirty="0">
                <a:solidFill>
                  <a:srgbClr val="FF0000"/>
                </a:solidFill>
              </a:rPr>
              <a:t>무슨 소리</a:t>
            </a:r>
            <a:r>
              <a:rPr lang="en-US" altLang="ko-KR" sz="1200" dirty="0">
                <a:solidFill>
                  <a:srgbClr val="FF0000"/>
                </a:solidFill>
              </a:rPr>
              <a:t>?)</a:t>
            </a:r>
          </a:p>
          <a:p>
            <a:pPr marL="0" indent="0">
              <a:buNone/>
            </a:pPr>
            <a:r>
              <a:rPr lang="en-US" altLang="ko-KR" sz="1200" dirty="0"/>
              <a:t> 	 </a:t>
            </a:r>
            <a:r>
              <a:rPr lang="ko-KR" altLang="en-US" sz="1200" dirty="0"/>
              <a:t>시나리오는 시작부터 </a:t>
            </a:r>
            <a:r>
              <a:rPr lang="en-US" altLang="ko-KR" sz="1200" dirty="0"/>
              <a:t>15</a:t>
            </a:r>
            <a:r>
              <a:rPr lang="ko-KR" altLang="en-US" sz="1200" dirty="0"/>
              <a:t>분 동안 실행</a:t>
            </a:r>
            <a:r>
              <a:rPr lang="en-US" altLang="ko-KR" sz="1200" dirty="0"/>
              <a:t>.</a:t>
            </a:r>
          </a:p>
          <a:p>
            <a:pPr marL="0" indent="0">
              <a:buNone/>
            </a:pPr>
            <a:r>
              <a:rPr lang="en-US" altLang="ko-KR" sz="1200" dirty="0"/>
              <a:t> 	 </a:t>
            </a:r>
            <a:r>
              <a:rPr lang="ko-KR" altLang="en-US" sz="1200" dirty="0"/>
              <a:t>모든 </a:t>
            </a:r>
            <a:r>
              <a:rPr lang="en-US" altLang="ko-KR" sz="1200" dirty="0"/>
              <a:t>Target</a:t>
            </a:r>
            <a:r>
              <a:rPr lang="ko-KR" altLang="en-US" sz="1200" dirty="0"/>
              <a:t>들은 처음 </a:t>
            </a:r>
            <a:r>
              <a:rPr lang="en-US" altLang="ko-KR" sz="1200" dirty="0"/>
              <a:t>tracking </a:t>
            </a:r>
            <a:r>
              <a:rPr lang="ko-KR" altLang="en-US" sz="1200" dirty="0"/>
              <a:t>시작 시간부터 </a:t>
            </a:r>
            <a:r>
              <a:rPr lang="en-US" altLang="ko-KR" sz="1200" dirty="0"/>
              <a:t>1</a:t>
            </a:r>
            <a:r>
              <a:rPr lang="ko-KR" altLang="en-US" sz="1200" dirty="0"/>
              <a:t>분 이내에 획득</a:t>
            </a:r>
            <a:r>
              <a:rPr lang="en-US" altLang="ko-KR" sz="1200" dirty="0"/>
              <a:t>.</a:t>
            </a:r>
          </a:p>
          <a:p>
            <a:pPr marL="0" indent="0">
              <a:buNone/>
            </a:pPr>
            <a:r>
              <a:rPr lang="en-US" altLang="ko-KR" sz="1200" dirty="0"/>
              <a:t> 	 </a:t>
            </a:r>
            <a:r>
              <a:rPr lang="ko-KR" altLang="en-US" sz="1200" dirty="0"/>
              <a:t>센서 오류가 적용되지 않음</a:t>
            </a:r>
            <a:r>
              <a:rPr lang="en-US" altLang="ko-KR" sz="1200" dirty="0"/>
              <a:t>.</a:t>
            </a:r>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122</a:t>
            </a:fld>
            <a:r>
              <a:rPr lang="en-US" altLang="ko-KR"/>
              <a:t>]</a:t>
            </a:r>
            <a:endParaRPr lang="ko-KR" altLang="en-US" dirty="0"/>
          </a:p>
        </p:txBody>
      </p:sp>
      <p:pic>
        <p:nvPicPr>
          <p:cNvPr id="7" name="그림 6">
            <a:extLst>
              <a:ext uri="{FF2B5EF4-FFF2-40B4-BE49-F238E27FC236}">
                <a16:creationId xmlns:a16="http://schemas.microsoft.com/office/drawing/2014/main" id="{7DC0301F-6426-47F8-B9E2-73317D5231FD}"/>
              </a:ext>
            </a:extLst>
          </p:cNvPr>
          <p:cNvPicPr>
            <a:picLocks noChangeAspect="1"/>
          </p:cNvPicPr>
          <p:nvPr/>
        </p:nvPicPr>
        <p:blipFill>
          <a:blip r:embed="rId2"/>
          <a:stretch>
            <a:fillRect/>
          </a:stretch>
        </p:blipFill>
        <p:spPr>
          <a:xfrm>
            <a:off x="1187157" y="1712926"/>
            <a:ext cx="7531685" cy="2486364"/>
          </a:xfrm>
          <a:prstGeom prst="rect">
            <a:avLst/>
          </a:prstGeom>
        </p:spPr>
      </p:pic>
    </p:spTree>
    <p:extLst>
      <p:ext uri="{BB962C8B-B14F-4D97-AF65-F5344CB8AC3E}">
        <p14:creationId xmlns:p14="http://schemas.microsoft.com/office/powerpoint/2010/main" val="7945907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endParaRPr lang="en-US" altLang="ko-KR" sz="1200" dirty="0"/>
          </a:p>
          <a:p>
            <a:pPr marL="0" indent="0">
              <a:buNone/>
            </a:pPr>
            <a:r>
              <a:rPr lang="en-US" altLang="ko-KR" sz="1200" dirty="0"/>
              <a:t>	 -b) HSC</a:t>
            </a:r>
            <a:r>
              <a:rPr lang="ko-KR" altLang="en-US" sz="1200" dirty="0"/>
              <a:t>의 경우 자선의 초기 속도는 </a:t>
            </a:r>
            <a:r>
              <a:rPr lang="en-US" altLang="ko-KR" sz="1200" dirty="0"/>
              <a:t>60kn</a:t>
            </a:r>
            <a:r>
              <a:rPr lang="ko-KR" altLang="en-US" sz="1200" dirty="0"/>
              <a:t>입니다</a:t>
            </a:r>
            <a:r>
              <a:rPr lang="en-US" altLang="ko-KR" sz="1200" dirty="0"/>
              <a:t>.</a:t>
            </a:r>
          </a:p>
          <a:p>
            <a:pPr marL="0" indent="0">
              <a:buNone/>
            </a:pPr>
            <a:r>
              <a:rPr lang="en-US" altLang="ko-KR" sz="1200" dirty="0"/>
              <a:t> 	 </a:t>
            </a:r>
            <a:r>
              <a:rPr lang="ko-KR" altLang="en-US" sz="1200" dirty="0"/>
              <a:t>이 속도는 </a:t>
            </a:r>
            <a:r>
              <a:rPr lang="en-US" altLang="ko-KR" sz="1200" dirty="0"/>
              <a:t>7</a:t>
            </a:r>
            <a:r>
              <a:rPr lang="ko-KR" altLang="en-US" sz="1200" dirty="0"/>
              <a:t>분 동안 유지되어야 합니다</a:t>
            </a:r>
            <a:r>
              <a:rPr lang="en-US" altLang="ko-KR" sz="1200" dirty="0"/>
              <a:t>.</a:t>
            </a:r>
          </a:p>
          <a:p>
            <a:pPr marL="0" indent="0">
              <a:buNone/>
            </a:pPr>
            <a:r>
              <a:rPr lang="en-US" altLang="ko-KR" sz="1200" dirty="0"/>
              <a:t> 	 7</a:t>
            </a:r>
            <a:r>
              <a:rPr lang="ko-KR" altLang="en-US" sz="1200" dirty="0"/>
              <a:t>분 후 자선 속도는 </a:t>
            </a:r>
            <a:r>
              <a:rPr lang="en-US" altLang="ko-KR" sz="1200" dirty="0"/>
              <a:t>40kn</a:t>
            </a:r>
            <a:r>
              <a:rPr lang="ko-KR" altLang="en-US" sz="1200" dirty="0"/>
              <a:t>으로 선형으로 감소합니다</a:t>
            </a:r>
            <a:r>
              <a:rPr lang="en-US" altLang="ko-KR" sz="1200" dirty="0"/>
              <a:t>.</a:t>
            </a:r>
          </a:p>
          <a:p>
            <a:pPr marL="0" indent="0">
              <a:buNone/>
            </a:pPr>
            <a:r>
              <a:rPr lang="en-US" altLang="ko-KR" sz="1200" dirty="0"/>
              <a:t> 	 </a:t>
            </a:r>
            <a:r>
              <a:rPr lang="ko-KR" altLang="en-US" sz="1200" dirty="0"/>
              <a:t>감속은 </a:t>
            </a:r>
            <a:r>
              <a:rPr lang="en-US" altLang="ko-KR" sz="1200" dirty="0"/>
              <a:t>1kn/s</a:t>
            </a:r>
            <a:r>
              <a:rPr lang="ko-KR" altLang="en-US" sz="1200" dirty="0"/>
              <a:t>의 비율로 이루어져야 합니다</a:t>
            </a:r>
            <a:r>
              <a:rPr lang="en-US" altLang="ko-KR" sz="1200" dirty="0"/>
              <a:t>.</a:t>
            </a:r>
          </a:p>
          <a:p>
            <a:pPr marL="0" indent="0">
              <a:buNone/>
            </a:pPr>
            <a:r>
              <a:rPr lang="en-US" altLang="ko-KR" sz="1200" dirty="0"/>
              <a:t>	 </a:t>
            </a:r>
            <a:r>
              <a:rPr lang="ko-KR" altLang="en-US" sz="1200" dirty="0"/>
              <a:t>나머지 시험 동안 </a:t>
            </a:r>
            <a:r>
              <a:rPr lang="en-US" altLang="ko-KR" sz="1200" dirty="0"/>
              <a:t>40kn</a:t>
            </a:r>
            <a:r>
              <a:rPr lang="ko-KR" altLang="en-US" sz="1200" dirty="0"/>
              <a:t>의 속도를 유지해야 한다</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NOTE targets 8, 9 and 10 </a:t>
            </a:r>
            <a:r>
              <a:rPr lang="ko-KR" altLang="en-US" sz="1200" dirty="0"/>
              <a:t>의 위치는</a:t>
            </a:r>
            <a:r>
              <a:rPr lang="en-US" altLang="ko-KR" sz="1200" dirty="0"/>
              <a:t> </a:t>
            </a:r>
            <a:r>
              <a:rPr lang="ko-KR" altLang="en-US" sz="1200" dirty="0"/>
              <a:t>일반선과</a:t>
            </a:r>
            <a:r>
              <a:rPr lang="en-US" altLang="ko-KR" sz="1200" dirty="0"/>
              <a:t> </a:t>
            </a:r>
            <a:r>
              <a:rPr lang="ko-KR" altLang="en-US" sz="1200" dirty="0"/>
              <a:t>쾌속선</a:t>
            </a:r>
            <a:r>
              <a:rPr lang="en-US" altLang="ko-KR" sz="1200" dirty="0"/>
              <a:t> </a:t>
            </a:r>
            <a:r>
              <a:rPr lang="ko-KR" altLang="en-US" sz="1200" dirty="0"/>
              <a:t>시나리오 모두 다름</a:t>
            </a:r>
            <a:r>
              <a:rPr lang="en-US" altLang="ko-KR" sz="1200" dirty="0"/>
              <a:t>. OS </a:t>
            </a:r>
            <a:r>
              <a:rPr lang="ko-KR" altLang="en-US" sz="1200" dirty="0"/>
              <a:t>는 자선</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123</a:t>
            </a:fld>
            <a:r>
              <a:rPr lang="en-US" altLang="ko-KR"/>
              <a:t>]</a:t>
            </a:r>
            <a:endParaRPr lang="ko-KR" altLang="en-US" dirty="0"/>
          </a:p>
        </p:txBody>
      </p:sp>
      <p:pic>
        <p:nvPicPr>
          <p:cNvPr id="7" name="그림 6">
            <a:extLst>
              <a:ext uri="{FF2B5EF4-FFF2-40B4-BE49-F238E27FC236}">
                <a16:creationId xmlns:a16="http://schemas.microsoft.com/office/drawing/2014/main" id="{C3374273-D0ED-47D4-BE4E-175E4F0142F5}"/>
              </a:ext>
            </a:extLst>
          </p:cNvPr>
          <p:cNvPicPr>
            <a:picLocks noChangeAspect="1"/>
          </p:cNvPicPr>
          <p:nvPr/>
        </p:nvPicPr>
        <p:blipFill>
          <a:blip r:embed="rId2"/>
          <a:stretch>
            <a:fillRect/>
          </a:stretch>
        </p:blipFill>
        <p:spPr>
          <a:xfrm>
            <a:off x="524571" y="2557028"/>
            <a:ext cx="6346931" cy="2161305"/>
          </a:xfrm>
          <a:prstGeom prst="rect">
            <a:avLst/>
          </a:prstGeom>
        </p:spPr>
      </p:pic>
      <p:pic>
        <p:nvPicPr>
          <p:cNvPr id="8" name="그림 7">
            <a:extLst>
              <a:ext uri="{FF2B5EF4-FFF2-40B4-BE49-F238E27FC236}">
                <a16:creationId xmlns:a16="http://schemas.microsoft.com/office/drawing/2014/main" id="{209CD958-BCEC-4C59-964A-7C063E9EA03D}"/>
              </a:ext>
            </a:extLst>
          </p:cNvPr>
          <p:cNvPicPr>
            <a:picLocks noChangeAspect="1"/>
          </p:cNvPicPr>
          <p:nvPr/>
        </p:nvPicPr>
        <p:blipFill>
          <a:blip r:embed="rId3"/>
          <a:stretch>
            <a:fillRect/>
          </a:stretch>
        </p:blipFill>
        <p:spPr>
          <a:xfrm>
            <a:off x="6871502" y="1112364"/>
            <a:ext cx="3034497" cy="3797012"/>
          </a:xfrm>
          <a:prstGeom prst="rect">
            <a:avLst/>
          </a:prstGeom>
        </p:spPr>
      </p:pic>
    </p:spTree>
    <p:extLst>
      <p:ext uri="{BB962C8B-B14F-4D97-AF65-F5344CB8AC3E}">
        <p14:creationId xmlns:p14="http://schemas.microsoft.com/office/powerpoint/2010/main" val="29814068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t>
            </a:r>
            <a:r>
              <a:rPr lang="ko-KR" altLang="en-US" sz="1200" dirty="0"/>
              <a:t>표준 선박의 경우 자선은 </a:t>
            </a:r>
            <a:r>
              <a:rPr lang="en-US" altLang="ko-KR" sz="1200" dirty="0"/>
              <a:t>7</a:t>
            </a:r>
            <a:r>
              <a:rPr lang="ko-KR" altLang="en-US" sz="1200" dirty="0"/>
              <a:t>분에 </a:t>
            </a:r>
            <a:r>
              <a:rPr lang="en-US" altLang="ko-KR" sz="1200" dirty="0"/>
              <a:t>25kn</a:t>
            </a:r>
            <a:r>
              <a:rPr lang="ko-KR" altLang="en-US" sz="1200" dirty="0"/>
              <a:t>에서 </a:t>
            </a:r>
            <a:r>
              <a:rPr lang="en-US" altLang="ko-KR" sz="1200" dirty="0"/>
              <a:t>15kn</a:t>
            </a:r>
            <a:r>
              <a:rPr lang="ko-KR" altLang="en-US" sz="1200" dirty="0"/>
              <a:t>으로 속도를 감소시키므로 </a:t>
            </a:r>
            <a:r>
              <a:rPr lang="en-US" altLang="ko-KR" sz="1200" dirty="0"/>
              <a:t>CPA</a:t>
            </a:r>
            <a:r>
              <a:rPr lang="ko-KR" altLang="en-US" sz="1200" dirty="0"/>
              <a:t>와 </a:t>
            </a:r>
            <a:r>
              <a:rPr lang="en-US" altLang="ko-KR" sz="1200" dirty="0"/>
              <a:t>TCPA</a:t>
            </a:r>
            <a:r>
              <a:rPr lang="ko-KR" altLang="en-US" sz="1200" dirty="0"/>
              <a:t>가 변경됨</a:t>
            </a:r>
            <a:r>
              <a:rPr lang="en-US" altLang="ko-KR" sz="1200" dirty="0"/>
              <a:t>.</a:t>
            </a:r>
          </a:p>
          <a:p>
            <a:pPr marL="0" indent="0">
              <a:buNone/>
            </a:pPr>
            <a:r>
              <a:rPr lang="en-US" altLang="ko-KR" sz="1200" dirty="0"/>
              <a:t>	 -</a:t>
            </a:r>
            <a:r>
              <a:rPr lang="ko-KR" altLang="en-US" sz="1200" dirty="0"/>
              <a:t>쾌속 선박의 경우 자선은 </a:t>
            </a:r>
            <a:r>
              <a:rPr lang="en-US" altLang="ko-KR" sz="1200" dirty="0"/>
              <a:t>7</a:t>
            </a:r>
            <a:r>
              <a:rPr lang="ko-KR" altLang="en-US" sz="1200" dirty="0"/>
              <a:t>분에 </a:t>
            </a:r>
            <a:r>
              <a:rPr lang="en-US" altLang="ko-KR" sz="1200" dirty="0"/>
              <a:t>60kn</a:t>
            </a:r>
            <a:r>
              <a:rPr lang="ko-KR" altLang="en-US" sz="1200" dirty="0"/>
              <a:t>에서 </a:t>
            </a:r>
            <a:r>
              <a:rPr lang="en-US" altLang="ko-KR" sz="1200" dirty="0"/>
              <a:t>40kn</a:t>
            </a:r>
            <a:r>
              <a:rPr lang="ko-KR" altLang="en-US" sz="1200" dirty="0"/>
              <a:t>으로 속도를 감소시키므로 </a:t>
            </a:r>
            <a:r>
              <a:rPr lang="en-US" altLang="ko-KR" sz="1200" dirty="0"/>
              <a:t>CPA</a:t>
            </a:r>
            <a:r>
              <a:rPr lang="ko-KR" altLang="en-US" sz="1200" dirty="0"/>
              <a:t>와 </a:t>
            </a:r>
            <a:r>
              <a:rPr lang="en-US" altLang="ko-KR" sz="1200" dirty="0"/>
              <a:t>TCPA</a:t>
            </a:r>
            <a:r>
              <a:rPr lang="ko-KR" altLang="en-US" sz="1200" dirty="0"/>
              <a:t>가 변경됨</a:t>
            </a:r>
            <a:r>
              <a:rPr lang="en-US" altLang="ko-KR" sz="1200" dirty="0"/>
              <a:t>.</a:t>
            </a:r>
          </a:p>
          <a:p>
            <a:pPr marL="0" indent="0">
              <a:buNone/>
            </a:pPr>
            <a:endParaRPr lang="en-US" altLang="ko-KR" sz="1200" dirty="0"/>
          </a:p>
          <a:p>
            <a:pPr marL="0" indent="0">
              <a:buNone/>
            </a:pPr>
            <a:r>
              <a:rPr lang="en-US" altLang="ko-KR" sz="1200" dirty="0"/>
              <a:t>	 -a) </a:t>
            </a:r>
            <a:r>
              <a:rPr lang="ko-KR" altLang="en-US" sz="1200" dirty="0"/>
              <a:t>관찰과 측정을 통해 모든 </a:t>
            </a:r>
            <a:r>
              <a:rPr lang="en-US" altLang="ko-KR" sz="1200" dirty="0"/>
              <a:t>Target</a:t>
            </a:r>
            <a:r>
              <a:rPr lang="ko-KR" altLang="en-US" sz="1200" dirty="0"/>
              <a:t>이  </a:t>
            </a:r>
            <a:r>
              <a:rPr lang="en-US" altLang="ko-KR" sz="1200" dirty="0"/>
              <a:t>swap</a:t>
            </a:r>
            <a:r>
              <a:rPr lang="ko-KR" altLang="en-US" sz="1200" dirty="0"/>
              <a:t> 없이 지속적으로 추적되는지 확인</a:t>
            </a:r>
            <a:r>
              <a:rPr lang="en-US" altLang="ko-KR" sz="1200" dirty="0"/>
              <a:t>.</a:t>
            </a:r>
          </a:p>
          <a:p>
            <a:pPr marL="0" indent="0">
              <a:buNone/>
            </a:pPr>
            <a:r>
              <a:rPr lang="en-US" altLang="ko-KR" sz="1200" dirty="0"/>
              <a:t>	  Target</a:t>
            </a:r>
            <a:r>
              <a:rPr lang="ko-KR" altLang="en-US" sz="1200" dirty="0"/>
              <a:t>의 </a:t>
            </a:r>
            <a:r>
              <a:rPr lang="en-US" altLang="ko-KR" sz="1200" dirty="0"/>
              <a:t>course, </a:t>
            </a:r>
            <a:r>
              <a:rPr lang="ko-KR" altLang="en-US" sz="1200" dirty="0"/>
              <a:t>속도</a:t>
            </a:r>
            <a:r>
              <a:rPr lang="en-US" altLang="ko-KR" sz="1200" dirty="0"/>
              <a:t>, CPA </a:t>
            </a:r>
            <a:r>
              <a:rPr lang="ko-KR" altLang="en-US" sz="1200" dirty="0"/>
              <a:t>및 </a:t>
            </a:r>
            <a:r>
              <a:rPr lang="en-US" altLang="ko-KR" sz="1200" dirty="0"/>
              <a:t>TCPA</a:t>
            </a:r>
            <a:r>
              <a:rPr lang="ko-KR" altLang="en-US" sz="1200" dirty="0"/>
              <a:t>는 </a:t>
            </a:r>
            <a:r>
              <a:rPr lang="en-US" altLang="ko-KR" sz="1200" dirty="0"/>
              <a:t>~ + 3</a:t>
            </a:r>
            <a:r>
              <a:rPr lang="ko-KR" altLang="en-US" sz="1200" dirty="0"/>
              <a:t>분</a:t>
            </a:r>
            <a:r>
              <a:rPr lang="en-US" altLang="ko-KR" sz="1200" dirty="0"/>
              <a:t>, ~ + 6</a:t>
            </a:r>
            <a:r>
              <a:rPr lang="ko-KR" altLang="en-US" sz="1200" dirty="0"/>
              <a:t>분</a:t>
            </a:r>
            <a:r>
              <a:rPr lang="en-US" altLang="ko-KR" sz="1200" dirty="0"/>
              <a:t>, ~ + 11</a:t>
            </a:r>
            <a:r>
              <a:rPr lang="ko-KR" altLang="en-US" sz="1200" dirty="0"/>
              <a:t>분 및 </a:t>
            </a:r>
            <a:r>
              <a:rPr lang="en-US" altLang="ko-KR" sz="1200" dirty="0"/>
              <a:t>~ + 14</a:t>
            </a:r>
            <a:r>
              <a:rPr lang="ko-KR" altLang="en-US" sz="1200" dirty="0"/>
              <a:t>분에서 모니터링 됨</a:t>
            </a:r>
            <a:r>
              <a:rPr lang="en-US" altLang="ko-KR" sz="1200" dirty="0"/>
              <a:t>. </a:t>
            </a:r>
            <a:r>
              <a:rPr lang="en-US" altLang="ko-KR" sz="1200" dirty="0">
                <a:solidFill>
                  <a:srgbClr val="FF0000"/>
                </a:solidFill>
              </a:rPr>
              <a:t>(</a:t>
            </a:r>
            <a:r>
              <a:rPr lang="ko-KR" altLang="en-US" sz="1200" dirty="0">
                <a:solidFill>
                  <a:srgbClr val="FF0000"/>
                </a:solidFill>
              </a:rPr>
              <a:t>왜 저 시점들에</a:t>
            </a:r>
            <a:r>
              <a:rPr lang="en-US" altLang="ko-KR" sz="1200" dirty="0">
                <a:solidFill>
                  <a:srgbClr val="FF0000"/>
                </a:solidFill>
              </a:rPr>
              <a:t>?)</a:t>
            </a:r>
          </a:p>
          <a:p>
            <a:pPr marL="0" indent="0">
              <a:buNone/>
            </a:pPr>
            <a:r>
              <a:rPr lang="en-US" altLang="ko-KR" sz="1200" dirty="0"/>
              <a:t>	 -b) Target</a:t>
            </a:r>
            <a:r>
              <a:rPr lang="ko-KR" altLang="en-US" sz="1200" dirty="0"/>
              <a:t> 데이터에서 아래 항목에 대해 모니터링 된 오류를 측정을 통해 확인</a:t>
            </a:r>
            <a:r>
              <a:rPr lang="en-US" altLang="ko-KR" sz="1200" dirty="0"/>
              <a:t>.  </a:t>
            </a:r>
            <a:r>
              <a:rPr lang="en-US" altLang="ko-KR" sz="1200" dirty="0">
                <a:solidFill>
                  <a:srgbClr val="FF0000"/>
                </a:solidFill>
              </a:rPr>
              <a:t>(</a:t>
            </a:r>
            <a:r>
              <a:rPr lang="ko-KR" altLang="en-US" sz="1200" dirty="0">
                <a:solidFill>
                  <a:srgbClr val="FF0000"/>
                </a:solidFill>
              </a:rPr>
              <a:t>도표의 정보는 저게 아닌데</a:t>
            </a:r>
            <a:r>
              <a:rPr lang="en-US" altLang="ko-KR" sz="1200" dirty="0">
                <a:solidFill>
                  <a:srgbClr val="FF0000"/>
                </a:solidFill>
              </a:rPr>
              <a:t>?)</a:t>
            </a:r>
          </a:p>
          <a:p>
            <a:pPr marL="0" indent="0">
              <a:buNone/>
            </a:pPr>
            <a:r>
              <a:rPr lang="en-US" altLang="ko-KR" sz="1200" dirty="0"/>
              <a:t>		</a:t>
            </a:r>
            <a:r>
              <a:rPr lang="en-US" altLang="ko-KR" sz="1200" dirty="0" err="1"/>
              <a:t>i</a:t>
            </a:r>
            <a:r>
              <a:rPr lang="en-US" altLang="ko-KR" sz="1200" dirty="0"/>
              <a:t>. </a:t>
            </a:r>
            <a:r>
              <a:rPr lang="ko-KR" altLang="en-US" sz="1200" dirty="0"/>
              <a:t>속도의 경우 </a:t>
            </a:r>
            <a:r>
              <a:rPr lang="en-US" altLang="ko-KR" sz="1200" dirty="0"/>
              <a:t>± 5% </a:t>
            </a:r>
            <a:r>
              <a:rPr lang="ko-KR" altLang="en-US" sz="1200" dirty="0"/>
              <a:t>또는 </a:t>
            </a:r>
            <a:r>
              <a:rPr lang="en-US" altLang="ko-KR" sz="1200" dirty="0"/>
              <a:t>± 1kn(</a:t>
            </a:r>
            <a:r>
              <a:rPr lang="ko-KR" altLang="en-US" sz="1200" dirty="0"/>
              <a:t>둘 중 더 큰 것</a:t>
            </a:r>
            <a:r>
              <a:rPr lang="en-US" altLang="ko-KR" sz="1200" dirty="0"/>
              <a:t>), </a:t>
            </a:r>
          </a:p>
          <a:p>
            <a:pPr marL="0" indent="0">
              <a:buNone/>
            </a:pPr>
            <a:r>
              <a:rPr lang="en-US" altLang="ko-KR" sz="1200" dirty="0"/>
              <a:t>		ii. </a:t>
            </a:r>
            <a:r>
              <a:rPr lang="ko-KR" altLang="en-US" sz="1200" dirty="0"/>
              <a:t>코스의 경우 </a:t>
            </a:r>
            <a:r>
              <a:rPr lang="en-US" altLang="ko-KR" sz="1200" dirty="0"/>
              <a:t>± 3°, </a:t>
            </a:r>
          </a:p>
          <a:p>
            <a:pPr marL="0" indent="0">
              <a:buNone/>
            </a:pPr>
            <a:r>
              <a:rPr lang="en-US" altLang="ko-KR" sz="1200" dirty="0"/>
              <a:t>		iii. CPA</a:t>
            </a:r>
            <a:r>
              <a:rPr lang="ko-KR" altLang="en-US" sz="1200" dirty="0"/>
              <a:t>의 경우 </a:t>
            </a:r>
            <a:r>
              <a:rPr lang="en-US" altLang="ko-KR" sz="1200" dirty="0"/>
              <a:t>± 0.1NM </a:t>
            </a:r>
            <a:r>
              <a:rPr lang="ko-KR" altLang="en-US" sz="1200" dirty="0"/>
              <a:t>및 계산된 </a:t>
            </a:r>
            <a:r>
              <a:rPr lang="en-US" altLang="ko-KR" sz="1200" dirty="0"/>
              <a:t>TCPA</a:t>
            </a:r>
            <a:r>
              <a:rPr lang="ko-KR" altLang="en-US" sz="1200" dirty="0"/>
              <a:t>의 경우 </a:t>
            </a:r>
            <a:r>
              <a:rPr lang="en-US" altLang="ko-KR" sz="1200" dirty="0"/>
              <a:t>± 1</a:t>
            </a:r>
            <a:r>
              <a:rPr lang="ko-KR" altLang="en-US" sz="1200" dirty="0"/>
              <a:t>분 이내인지</a:t>
            </a: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124</a:t>
            </a:fld>
            <a:r>
              <a:rPr lang="en-US" altLang="ko-KR"/>
              <a:t>]</a:t>
            </a:r>
            <a:endParaRPr lang="ko-KR" altLang="en-US" dirty="0"/>
          </a:p>
        </p:txBody>
      </p:sp>
      <p:pic>
        <p:nvPicPr>
          <p:cNvPr id="6" name="그림 5">
            <a:extLst>
              <a:ext uri="{FF2B5EF4-FFF2-40B4-BE49-F238E27FC236}">
                <a16:creationId xmlns:a16="http://schemas.microsoft.com/office/drawing/2014/main" id="{2EEA913B-3B4E-41E1-A60A-D7613D30C021}"/>
              </a:ext>
            </a:extLst>
          </p:cNvPr>
          <p:cNvPicPr>
            <a:picLocks noChangeAspect="1"/>
          </p:cNvPicPr>
          <p:nvPr/>
        </p:nvPicPr>
        <p:blipFill>
          <a:blip r:embed="rId2"/>
          <a:stretch>
            <a:fillRect/>
          </a:stretch>
        </p:blipFill>
        <p:spPr>
          <a:xfrm>
            <a:off x="1008668" y="3513079"/>
            <a:ext cx="7239786" cy="2031251"/>
          </a:xfrm>
          <a:prstGeom prst="rect">
            <a:avLst/>
          </a:prstGeom>
        </p:spPr>
      </p:pic>
    </p:spTree>
    <p:extLst>
      <p:ext uri="{BB962C8B-B14F-4D97-AF65-F5344CB8AC3E}">
        <p14:creationId xmlns:p14="http://schemas.microsoft.com/office/powerpoint/2010/main" val="195171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endParaRPr lang="en-US" altLang="ko-KR" sz="1200" dirty="0"/>
          </a:p>
          <a:p>
            <a:pPr>
              <a:buFont typeface="Arial" panose="020B0604020202020204" pitchFamily="34" charset="0"/>
              <a:buChar char="•"/>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125</a:t>
            </a:fld>
            <a:r>
              <a:rPr lang="en-US" altLang="ko-KR"/>
              <a:t>]</a:t>
            </a:r>
            <a:endParaRPr lang="ko-KR" altLang="en-US" dirty="0"/>
          </a:p>
        </p:txBody>
      </p:sp>
      <p:pic>
        <p:nvPicPr>
          <p:cNvPr id="6" name="그림 5">
            <a:extLst>
              <a:ext uri="{FF2B5EF4-FFF2-40B4-BE49-F238E27FC236}">
                <a16:creationId xmlns:a16="http://schemas.microsoft.com/office/drawing/2014/main" id="{858020B6-CAC9-4F5F-BE01-63CD1BBD604F}"/>
              </a:ext>
            </a:extLst>
          </p:cNvPr>
          <p:cNvPicPr>
            <a:picLocks noChangeAspect="1"/>
          </p:cNvPicPr>
          <p:nvPr/>
        </p:nvPicPr>
        <p:blipFill>
          <a:blip r:embed="rId2"/>
          <a:stretch>
            <a:fillRect/>
          </a:stretch>
        </p:blipFill>
        <p:spPr>
          <a:xfrm>
            <a:off x="1677970" y="735516"/>
            <a:ext cx="6249971" cy="5658664"/>
          </a:xfrm>
          <a:prstGeom prst="rect">
            <a:avLst/>
          </a:prstGeom>
        </p:spPr>
      </p:pic>
    </p:spTree>
    <p:extLst>
      <p:ext uri="{BB962C8B-B14F-4D97-AF65-F5344CB8AC3E}">
        <p14:creationId xmlns:p14="http://schemas.microsoft.com/office/powerpoint/2010/main" val="34297266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10.3.14.8 </a:t>
            </a:r>
            <a:r>
              <a:rPr lang="ko-KR" altLang="en-US" sz="1200" dirty="0"/>
              <a:t>해외 환경에서의 추적</a:t>
            </a:r>
            <a:endParaRPr lang="en-US" altLang="ko-KR" sz="1200" dirty="0"/>
          </a:p>
          <a:p>
            <a:pPr marL="0" indent="0">
              <a:buNone/>
            </a:pPr>
            <a:r>
              <a:rPr lang="en-US" altLang="ko-KR" sz="1200" dirty="0"/>
              <a:t>	 -</a:t>
            </a:r>
            <a:r>
              <a:rPr lang="ko-KR" altLang="en-US" sz="1200" dirty="0"/>
              <a:t>잡음이 없는 환경에서 </a:t>
            </a:r>
            <a:r>
              <a:rPr lang="en-US" altLang="ko-KR" sz="1200" dirty="0"/>
              <a:t>target</a:t>
            </a:r>
            <a:r>
              <a:rPr lang="ko-KR" altLang="en-US" sz="1200" dirty="0"/>
              <a:t> 시뮬레이터에 의해 생성된 모의 목표물을 사용하는 추적 시스템 테스트 외에도 추적 시스템은 잡음이 있는 환경과 </a:t>
            </a:r>
            <a:r>
              <a:rPr lang="ko-KR" altLang="en-US" sz="1200" dirty="0" err="1"/>
              <a:t>클러터</a:t>
            </a:r>
            <a:r>
              <a:rPr lang="ko-KR" altLang="en-US" sz="1200" dirty="0"/>
              <a:t> 환경에서 추적 기능을 입증해야 함</a:t>
            </a:r>
            <a:r>
              <a:rPr lang="en-US" altLang="ko-KR" sz="1200" dirty="0"/>
              <a:t>.</a:t>
            </a:r>
          </a:p>
          <a:p>
            <a:pPr marL="0" indent="0">
              <a:buNone/>
            </a:pPr>
            <a:r>
              <a:rPr lang="en-US" altLang="ko-KR" sz="1200" dirty="0"/>
              <a:t>	 10.3.14.9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시나리오 </a:t>
            </a:r>
            <a:r>
              <a:rPr lang="en-US" altLang="ko-KR" sz="1200" dirty="0"/>
              <a:t>5</a:t>
            </a:r>
            <a:r>
              <a:rPr lang="ko-KR" altLang="en-US" sz="1200" dirty="0"/>
              <a:t>의 테스트 대상이 피크 노이즈 레벨보다 </a:t>
            </a:r>
            <a:r>
              <a:rPr lang="en-US" altLang="ko-KR" sz="1200" dirty="0"/>
              <a:t>10dB </a:t>
            </a:r>
            <a:r>
              <a:rPr lang="ko-KR" altLang="en-US" sz="1200" dirty="0"/>
              <a:t>높게 설정되었을 때 추적 성능의 저하 없이 추적됨을 관찰로 확인</a:t>
            </a:r>
            <a:r>
              <a:rPr lang="en-US" altLang="ko-KR" sz="1200" dirty="0"/>
              <a:t>.</a:t>
            </a:r>
          </a:p>
          <a:p>
            <a:pPr marL="0" indent="0">
              <a:buNone/>
            </a:pPr>
            <a:r>
              <a:rPr lang="en-US" altLang="ko-KR" sz="1200" dirty="0"/>
              <a:t>	 -b) </a:t>
            </a:r>
            <a:r>
              <a:rPr lang="ko-KR" altLang="en-US" sz="1200" dirty="0"/>
              <a:t>추적 시스템이 일반적인 </a:t>
            </a:r>
            <a:r>
              <a:rPr lang="ko-KR" altLang="en-US" sz="1200" dirty="0" err="1"/>
              <a:t>클러터</a:t>
            </a:r>
            <a:r>
              <a:rPr lang="ko-KR" altLang="en-US" sz="1200" dirty="0"/>
              <a:t> 환경에서 작동되고 </a:t>
            </a:r>
            <a:r>
              <a:rPr lang="ko-KR" altLang="en-US" sz="1200" dirty="0">
                <a:solidFill>
                  <a:srgbClr val="FF0000"/>
                </a:solidFill>
              </a:rPr>
              <a:t>기회의 목표물</a:t>
            </a:r>
            <a:r>
              <a:rPr lang="en-US" altLang="ko-KR" sz="1200" dirty="0">
                <a:solidFill>
                  <a:srgbClr val="FF0000"/>
                </a:solidFill>
              </a:rPr>
              <a:t>(</a:t>
            </a:r>
            <a:r>
              <a:rPr lang="ko-KR" altLang="en-US" sz="1200" dirty="0">
                <a:solidFill>
                  <a:srgbClr val="FF0000"/>
                </a:solidFill>
              </a:rPr>
              <a:t>다양한 크기</a:t>
            </a:r>
            <a:r>
              <a:rPr lang="en-US" altLang="ko-KR" sz="1200" dirty="0">
                <a:solidFill>
                  <a:srgbClr val="FF0000"/>
                </a:solidFill>
              </a:rPr>
              <a:t>, </a:t>
            </a:r>
            <a:r>
              <a:rPr lang="ko-KR" altLang="en-US" sz="1200" dirty="0">
                <a:solidFill>
                  <a:srgbClr val="FF0000"/>
                </a:solidFill>
              </a:rPr>
              <a:t>속도 및 궤적의 목표물</a:t>
            </a:r>
            <a:r>
              <a:rPr lang="en-US" altLang="ko-KR" sz="1200" dirty="0">
                <a:solidFill>
                  <a:srgbClr val="FF0000"/>
                </a:solidFill>
              </a:rPr>
              <a:t>)</a:t>
            </a:r>
            <a:r>
              <a:rPr lang="ko-KR" altLang="en-US" sz="1200" dirty="0">
                <a:solidFill>
                  <a:srgbClr val="FF0000"/>
                </a:solidFill>
              </a:rPr>
              <a:t>을 사용</a:t>
            </a:r>
            <a:r>
              <a:rPr lang="en-US" altLang="ko-KR" sz="1200" dirty="0">
                <a:solidFill>
                  <a:srgbClr val="FF0000"/>
                </a:solidFill>
              </a:rPr>
              <a:t>(</a:t>
            </a:r>
            <a:r>
              <a:rPr lang="ko-KR" altLang="en-US" sz="1200" dirty="0">
                <a:solidFill>
                  <a:srgbClr val="FF0000"/>
                </a:solidFill>
              </a:rPr>
              <a:t>무슨 소리</a:t>
            </a:r>
            <a:r>
              <a:rPr lang="en-US" altLang="ko-KR" sz="1200" dirty="0">
                <a:solidFill>
                  <a:srgbClr val="FF0000"/>
                </a:solidFill>
              </a:rPr>
              <a:t>?)</a:t>
            </a:r>
            <a:r>
              <a:rPr lang="ko-KR" altLang="en-US" sz="1200" dirty="0"/>
              <a:t>할 때 추적 성능 저하를 최소화하면서 계속 추적됨을 관찰로 확인</a:t>
            </a:r>
            <a:r>
              <a:rPr lang="en-US" altLang="ko-KR" sz="1200" dirty="0"/>
              <a:t>.</a:t>
            </a:r>
          </a:p>
          <a:p>
            <a:pPr marL="0" indent="0">
              <a:buNone/>
            </a:pPr>
            <a:endParaRPr lang="en-US" altLang="ko-KR" sz="1200" dirty="0"/>
          </a:p>
          <a:p>
            <a:pPr marL="0" indent="0">
              <a:buNone/>
            </a:pPr>
            <a:r>
              <a:rPr lang="en-US" altLang="ko-KR" sz="1200" dirty="0"/>
              <a:t>	10.3.15 Tracker</a:t>
            </a:r>
            <a:r>
              <a:rPr lang="ko-KR" altLang="en-US" sz="1200" dirty="0"/>
              <a:t> 거리 및 방위 정확도</a:t>
            </a:r>
            <a:endParaRPr lang="en-US" altLang="ko-KR" sz="1200" dirty="0"/>
          </a:p>
          <a:p>
            <a:pPr marL="0" indent="0">
              <a:buNone/>
            </a:pPr>
            <a:r>
              <a:rPr lang="en-US" altLang="ko-KR" sz="1200" dirty="0"/>
              <a:t>	</a:t>
            </a:r>
            <a:r>
              <a:rPr lang="ko-KR" altLang="en-US" sz="1200" dirty="0"/>
              <a:t>*</a:t>
            </a:r>
            <a:r>
              <a:rPr lang="en-US" altLang="ko-KR" sz="1200" dirty="0"/>
              <a:t>(MSC.192/5.25.4.7.1) </a:t>
            </a:r>
            <a:r>
              <a:rPr lang="ko-KR" altLang="en-US" sz="1200" dirty="0"/>
              <a:t>측정된 </a:t>
            </a:r>
            <a:r>
              <a:rPr lang="en-US" altLang="ko-KR" sz="1200" dirty="0"/>
              <a:t>Target</a:t>
            </a:r>
            <a:r>
              <a:rPr lang="ko-KR" altLang="en-US" sz="1200" dirty="0"/>
              <a:t>의 거리 정확도는 </a:t>
            </a:r>
            <a:r>
              <a:rPr lang="en-US" altLang="ko-KR" sz="1200" dirty="0"/>
              <a:t>50m </a:t>
            </a:r>
            <a:r>
              <a:rPr lang="ko-KR" altLang="en-US" sz="1200" dirty="0"/>
              <a:t>이내 또는 </a:t>
            </a:r>
            <a:r>
              <a:rPr lang="en-US" altLang="ko-KR" sz="1200" dirty="0"/>
              <a:t>target</a:t>
            </a:r>
            <a:r>
              <a:rPr lang="ko-KR" altLang="en-US" sz="1200" dirty="0"/>
              <a:t> 거리의 </a:t>
            </a:r>
            <a:r>
              <a:rPr lang="en-US" altLang="ko-KR" sz="1200" dirty="0"/>
              <a:t>±1% </a:t>
            </a:r>
            <a:r>
              <a:rPr lang="ko-KR" altLang="en-US" sz="1200" dirty="0"/>
              <a:t>중 더 큰 값이어야 하며 </a:t>
            </a:r>
            <a:endParaRPr lang="en-US" altLang="ko-KR" sz="1200" dirty="0"/>
          </a:p>
          <a:p>
            <a:pPr marL="0" indent="0">
              <a:buNone/>
            </a:pPr>
            <a:r>
              <a:rPr lang="en-US" altLang="ko-KR" sz="1200" dirty="0"/>
              <a:t>	</a:t>
            </a:r>
            <a:r>
              <a:rPr lang="ko-KR" altLang="en-US" sz="1200" dirty="0"/>
              <a:t>방위는 </a:t>
            </a:r>
            <a:r>
              <a:rPr lang="en-US" altLang="ko-KR" sz="1200" dirty="0"/>
              <a:t>Annex</a:t>
            </a:r>
            <a:r>
              <a:rPr lang="ko-KR" altLang="en-US" sz="1200" dirty="0"/>
              <a:t> </a:t>
            </a:r>
            <a:r>
              <a:rPr lang="en-US" altLang="ko-KR" sz="1200" dirty="0"/>
              <a:t>E</a:t>
            </a:r>
            <a:r>
              <a:rPr lang="ko-KR" altLang="en-US" sz="1200" dirty="0"/>
              <a:t>에 나열된 자선 센서 </a:t>
            </a:r>
            <a:r>
              <a:rPr lang="en-US" altLang="ko-KR" sz="1200" dirty="0"/>
              <a:t>error</a:t>
            </a:r>
            <a:r>
              <a:rPr lang="ko-KR" altLang="en-US" sz="1200" dirty="0"/>
              <a:t>로 </a:t>
            </a:r>
            <a:r>
              <a:rPr lang="en-US" altLang="ko-KR" sz="1200" dirty="0"/>
              <a:t>2° </a:t>
            </a:r>
            <a:r>
              <a:rPr lang="ko-KR" altLang="en-US" sz="1200" dirty="0"/>
              <a:t>이내여야 함</a:t>
            </a:r>
            <a:r>
              <a:rPr lang="en-US" altLang="ko-KR" sz="1200" dirty="0"/>
              <a:t>. (</a:t>
            </a:r>
            <a:r>
              <a:rPr lang="ko-KR" altLang="en-US" sz="1200" dirty="0"/>
              <a:t>반짝임</a:t>
            </a:r>
            <a:r>
              <a:rPr lang="en-US" altLang="ko-KR" sz="1200" dirty="0"/>
              <a:t>, </a:t>
            </a:r>
            <a:r>
              <a:rPr lang="ko-KR" altLang="en-US" sz="1200" dirty="0"/>
              <a:t>피치 및 롤 제외</a:t>
            </a:r>
            <a:r>
              <a:rPr lang="en-US" altLang="ko-KR" sz="1200" dirty="0"/>
              <a:t>).</a:t>
            </a:r>
          </a:p>
          <a:p>
            <a:pPr marL="0" indent="0">
              <a:buNone/>
            </a:pPr>
            <a:r>
              <a:rPr lang="en-US" altLang="ko-KR" sz="1200" dirty="0"/>
              <a:t>	 10.3.15.1 </a:t>
            </a:r>
            <a:r>
              <a:rPr lang="ko-KR" altLang="en-US" sz="1200" dirty="0"/>
              <a:t>시험 방법 및 요구되는 결과</a:t>
            </a:r>
            <a:endParaRPr lang="en-US" altLang="ko-KR" sz="1200" dirty="0"/>
          </a:p>
          <a:p>
            <a:pPr marL="0" indent="0">
              <a:buNone/>
            </a:pPr>
            <a:r>
              <a:rPr lang="en-US" altLang="ko-KR" sz="1200" dirty="0"/>
              <a:t>	 -</a:t>
            </a:r>
            <a:r>
              <a:rPr lang="ko-KR" altLang="en-US" sz="1200" dirty="0"/>
              <a:t>표 </a:t>
            </a:r>
            <a:r>
              <a:rPr lang="en-US" altLang="ko-KR" sz="1200" dirty="0"/>
              <a:t>26</a:t>
            </a:r>
            <a:r>
              <a:rPr lang="ko-KR" altLang="en-US" sz="1200" dirty="0"/>
              <a:t>에 정의된 대로 두 개의 시뮬레이션 된 </a:t>
            </a:r>
            <a:r>
              <a:rPr lang="en-US" altLang="ko-KR" sz="1200" dirty="0"/>
              <a:t>Target</a:t>
            </a:r>
            <a:r>
              <a:rPr lang="ko-KR" altLang="en-US" sz="1200" dirty="0"/>
              <a:t>의 아래 항목에 대한 정확도 요구사항을 충족하는지 측정을 통해 확인</a:t>
            </a:r>
            <a:r>
              <a:rPr lang="en-US" altLang="ko-KR" sz="1200" dirty="0"/>
              <a:t>.</a:t>
            </a:r>
          </a:p>
          <a:p>
            <a:pPr marL="0" indent="0">
              <a:buNone/>
            </a:pPr>
            <a:r>
              <a:rPr lang="en-US" altLang="ko-KR" sz="1200" dirty="0"/>
              <a:t>	 </a:t>
            </a:r>
            <a:r>
              <a:rPr lang="ko-KR" altLang="en-US" sz="1200" dirty="0"/>
              <a:t>  </a:t>
            </a:r>
            <a:r>
              <a:rPr lang="en-US" altLang="ko-KR" sz="1200" dirty="0"/>
              <a:t>	</a:t>
            </a:r>
            <a:r>
              <a:rPr lang="en-US" altLang="ko-KR" sz="1200" dirty="0" err="1"/>
              <a:t>i</a:t>
            </a:r>
            <a:r>
              <a:rPr lang="en-US" altLang="ko-KR" sz="1200" dirty="0"/>
              <a:t>. </a:t>
            </a:r>
            <a:r>
              <a:rPr lang="ko-KR" altLang="en-US" sz="1200" dirty="0"/>
              <a:t>거리 정확도가 </a:t>
            </a:r>
            <a:r>
              <a:rPr lang="en-US" altLang="ko-KR" sz="1200" dirty="0"/>
              <a:t>50m </a:t>
            </a:r>
            <a:r>
              <a:rPr lang="ko-KR" altLang="en-US" sz="1200" dirty="0"/>
              <a:t>이내 또는 </a:t>
            </a:r>
            <a:r>
              <a:rPr lang="en-US" altLang="ko-KR" sz="1200" dirty="0"/>
              <a:t>target</a:t>
            </a:r>
            <a:r>
              <a:rPr lang="ko-KR" altLang="en-US" sz="1200" dirty="0"/>
              <a:t> 거리의 </a:t>
            </a:r>
            <a:r>
              <a:rPr lang="en-US" altLang="ko-KR" sz="1200" dirty="0"/>
              <a:t>± 1% </a:t>
            </a:r>
            <a:r>
              <a:rPr lang="ko-KR" altLang="en-US" sz="1200" dirty="0"/>
              <a:t>중 더 큰 값과 </a:t>
            </a:r>
            <a:r>
              <a:rPr lang="en-US" altLang="ko-KR" sz="1200" dirty="0"/>
              <a:t>	 </a:t>
            </a:r>
          </a:p>
          <a:p>
            <a:pPr marL="0" indent="0">
              <a:buNone/>
            </a:pPr>
            <a:r>
              <a:rPr lang="en-US" altLang="ko-KR" sz="1200" dirty="0"/>
              <a:t>		ii. </a:t>
            </a:r>
            <a:r>
              <a:rPr lang="ko-KR" altLang="en-US" sz="1200" dirty="0"/>
              <a:t>방위에서 </a:t>
            </a:r>
            <a:r>
              <a:rPr lang="en-US" altLang="ko-KR" sz="1200" dirty="0"/>
              <a:t>2° </a:t>
            </a:r>
            <a:r>
              <a:rPr lang="ko-KR" altLang="en-US" sz="1200" dirty="0"/>
              <a:t>이내</a:t>
            </a:r>
            <a:endParaRPr lang="en-US" altLang="ko-KR" sz="1200" dirty="0"/>
          </a:p>
          <a:p>
            <a:pPr marL="0" indent="0">
              <a:buNone/>
            </a:pPr>
            <a:r>
              <a:rPr lang="en-US" altLang="ko-KR" sz="1200" dirty="0"/>
              <a:t>	 -</a:t>
            </a:r>
            <a:r>
              <a:rPr lang="ko-KR" altLang="en-US" sz="1200" dirty="0"/>
              <a:t>시나리오는 자선에 대해 상대적으로 움직이지 않는 두 개의 표적을 사용하며 자선의 속력은 </a:t>
            </a:r>
            <a:r>
              <a:rPr lang="en-US" altLang="ko-KR" sz="1200" dirty="0"/>
              <a:t>15kn</a:t>
            </a:r>
            <a:r>
              <a:rPr lang="ko-KR" altLang="en-US" sz="1200" dirty="0"/>
              <a:t>입니다</a:t>
            </a:r>
            <a:r>
              <a:rPr lang="en-US" altLang="ko-KR" sz="1200" dirty="0"/>
              <a:t>.</a:t>
            </a:r>
          </a:p>
          <a:p>
            <a:pPr marL="0" indent="0">
              <a:buNone/>
            </a:pPr>
            <a:r>
              <a:rPr lang="en-US" altLang="ko-KR" sz="1200" dirty="0"/>
              <a:t>	 -</a:t>
            </a:r>
            <a:r>
              <a:rPr lang="ko-KR" altLang="en-US" sz="1200" dirty="0"/>
              <a:t>타겟 </a:t>
            </a:r>
            <a:r>
              <a:rPr lang="en-US" altLang="ko-KR" sz="1200" dirty="0"/>
              <a:t>1</a:t>
            </a:r>
            <a:r>
              <a:rPr lang="ko-KR" altLang="en-US" sz="1200" dirty="0"/>
              <a:t>에는 측면 측면이 있고 타겟 </a:t>
            </a:r>
            <a:r>
              <a:rPr lang="en-US" altLang="ko-KR" sz="1200" dirty="0"/>
              <a:t>2</a:t>
            </a:r>
            <a:r>
              <a:rPr lang="ko-KR" altLang="en-US" sz="1200" dirty="0"/>
              <a:t>에는 엔드</a:t>
            </a:r>
            <a:r>
              <a:rPr lang="en-US" altLang="ko-KR" sz="1200" dirty="0"/>
              <a:t>-</a:t>
            </a:r>
            <a:r>
              <a:rPr lang="ko-KR" altLang="en-US" sz="1200" dirty="0"/>
              <a:t>온 측면이 있습니다</a:t>
            </a:r>
            <a:r>
              <a:rPr lang="en-US" altLang="ko-KR" sz="1200" dirty="0"/>
              <a:t>. </a:t>
            </a:r>
            <a:r>
              <a:rPr lang="en-US" altLang="ko-KR" sz="1200" dirty="0">
                <a:solidFill>
                  <a:srgbClr val="FF0000"/>
                </a:solidFill>
              </a:rPr>
              <a:t>(</a:t>
            </a:r>
            <a:r>
              <a:rPr lang="ko-KR" altLang="en-US" sz="1200" dirty="0">
                <a:solidFill>
                  <a:srgbClr val="FF0000"/>
                </a:solidFill>
              </a:rPr>
              <a:t>타겟</a:t>
            </a:r>
            <a:r>
              <a:rPr lang="en-US" altLang="ko-KR" sz="1200" dirty="0">
                <a:solidFill>
                  <a:srgbClr val="FF0000"/>
                </a:solidFill>
              </a:rPr>
              <a:t>1</a:t>
            </a:r>
            <a:r>
              <a:rPr lang="ko-KR" altLang="en-US" sz="1200" dirty="0">
                <a:solidFill>
                  <a:srgbClr val="FF0000"/>
                </a:solidFill>
              </a:rPr>
              <a:t>은 옆면을 타겟</a:t>
            </a:r>
            <a:r>
              <a:rPr lang="en-US" altLang="ko-KR" sz="1200" dirty="0">
                <a:solidFill>
                  <a:srgbClr val="FF0000"/>
                </a:solidFill>
              </a:rPr>
              <a:t>2</a:t>
            </a:r>
            <a:r>
              <a:rPr lang="ko-KR" altLang="en-US" sz="1200" dirty="0">
                <a:solidFill>
                  <a:srgbClr val="FF0000"/>
                </a:solidFill>
              </a:rPr>
              <a:t>는 뒷면을 보이고 있단 말</a:t>
            </a:r>
            <a:r>
              <a:rPr lang="en-US" altLang="ko-KR" sz="1200" dirty="0">
                <a:solidFill>
                  <a:srgbClr val="FF0000"/>
                </a:solidFill>
              </a:rPr>
              <a:t>?)</a:t>
            </a:r>
          </a:p>
          <a:p>
            <a:pPr marL="0" indent="0">
              <a:buNone/>
            </a:pPr>
            <a:r>
              <a:rPr lang="en-US" altLang="ko-KR" sz="1200" dirty="0"/>
              <a:t>	</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126</a:t>
            </a:fld>
            <a:r>
              <a:rPr lang="en-US" altLang="ko-KR"/>
              <a:t>]</a:t>
            </a:r>
            <a:endParaRPr lang="ko-KR" altLang="en-US" dirty="0"/>
          </a:p>
        </p:txBody>
      </p:sp>
    </p:spTree>
    <p:extLst>
      <p:ext uri="{BB962C8B-B14F-4D97-AF65-F5344CB8AC3E}">
        <p14:creationId xmlns:p14="http://schemas.microsoft.com/office/powerpoint/2010/main" val="39907420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NOTE </a:t>
            </a:r>
          </a:p>
          <a:p>
            <a:pPr marL="0" indent="0">
              <a:buNone/>
            </a:pPr>
            <a:r>
              <a:rPr lang="en-US" altLang="ko-KR" sz="1200" dirty="0"/>
              <a:t>	Target</a:t>
            </a:r>
            <a:r>
              <a:rPr lang="ko-KR" altLang="en-US" sz="1200" dirty="0"/>
              <a:t>의 거리와 방위 정확도는 센서 오류의 크기와 추적된 목표의 안정성에 크게 의존</a:t>
            </a:r>
            <a:r>
              <a:rPr lang="en-US" altLang="ko-KR" sz="1200" dirty="0"/>
              <a:t>.</a:t>
            </a:r>
          </a:p>
          <a:p>
            <a:pPr marL="0" indent="0">
              <a:buNone/>
            </a:pPr>
            <a:r>
              <a:rPr lang="en-US" altLang="ko-KR" sz="1200" dirty="0"/>
              <a:t>	</a:t>
            </a:r>
            <a:r>
              <a:rPr lang="ko-KR" altLang="en-US" sz="1200" dirty="0"/>
              <a:t>정확도는 안정된 상태의 추적 조건과 안정적인 레이더 플랫폼을 사용하는 경우에 최적</a:t>
            </a:r>
            <a:r>
              <a:rPr lang="en-US" altLang="ko-KR" sz="1200" dirty="0"/>
              <a:t>.</a:t>
            </a:r>
          </a:p>
          <a:p>
            <a:pPr marL="0" indent="0">
              <a:buNone/>
            </a:pPr>
            <a:r>
              <a:rPr lang="en-US" altLang="ko-KR" sz="1200" dirty="0"/>
              <a:t>	</a:t>
            </a:r>
            <a:r>
              <a:rPr lang="ko-KR" altLang="en-US" sz="1200" dirty="0"/>
              <a:t>거리와 방위 정확도는 최소한의 센서 오류로 향상되며 센서 오류가 없는 경우 정상 상태 추적이 달성되면 </a:t>
            </a:r>
            <a:r>
              <a:rPr lang="ko-KR" altLang="en-US" sz="1200" dirty="0">
                <a:solidFill>
                  <a:srgbClr val="FF0000"/>
                </a:solidFill>
              </a:rPr>
              <a:t>항법 도구와 비교할 수 있음</a:t>
            </a:r>
            <a:r>
              <a:rPr lang="en-US" altLang="ko-KR" sz="1200" dirty="0">
                <a:solidFill>
                  <a:srgbClr val="FF0000"/>
                </a:solidFill>
              </a:rPr>
              <a:t>(?)</a:t>
            </a:r>
            <a:r>
              <a:rPr lang="en-US" altLang="ko-KR" sz="1200" dirty="0"/>
              <a:t>.	</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127</a:t>
            </a:fld>
            <a:r>
              <a:rPr lang="en-US" altLang="ko-KR"/>
              <a:t>]</a:t>
            </a:r>
            <a:endParaRPr lang="ko-KR" altLang="en-US" dirty="0"/>
          </a:p>
        </p:txBody>
      </p:sp>
      <p:pic>
        <p:nvPicPr>
          <p:cNvPr id="6" name="그림 5">
            <a:extLst>
              <a:ext uri="{FF2B5EF4-FFF2-40B4-BE49-F238E27FC236}">
                <a16:creationId xmlns:a16="http://schemas.microsoft.com/office/drawing/2014/main" id="{57372F1A-FB92-4E9B-9FF9-CDF16C1815AB}"/>
              </a:ext>
            </a:extLst>
          </p:cNvPr>
          <p:cNvPicPr>
            <a:picLocks noChangeAspect="1"/>
          </p:cNvPicPr>
          <p:nvPr/>
        </p:nvPicPr>
        <p:blipFill>
          <a:blip r:embed="rId2"/>
          <a:stretch>
            <a:fillRect/>
          </a:stretch>
        </p:blipFill>
        <p:spPr>
          <a:xfrm>
            <a:off x="580415" y="818669"/>
            <a:ext cx="8745170" cy="2676899"/>
          </a:xfrm>
          <a:prstGeom prst="rect">
            <a:avLst/>
          </a:prstGeom>
        </p:spPr>
      </p:pic>
    </p:spTree>
    <p:extLst>
      <p:ext uri="{BB962C8B-B14F-4D97-AF65-F5344CB8AC3E}">
        <p14:creationId xmlns:p14="http://schemas.microsoft.com/office/powerpoint/2010/main" val="10603116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10.3.16 </a:t>
            </a:r>
            <a:r>
              <a:rPr lang="ko-KR" altLang="en-US" sz="1200" dirty="0"/>
              <a:t>참조 대상</a:t>
            </a:r>
            <a:r>
              <a:rPr lang="en-US" altLang="ko-KR" sz="1200" dirty="0"/>
              <a:t>	(</a:t>
            </a:r>
            <a:r>
              <a:rPr lang="ko-KR" altLang="en-US" sz="1200" dirty="0"/>
              <a:t>측정거리 등의 검증을 위해 사용하는 고정 타겟</a:t>
            </a:r>
            <a:r>
              <a:rPr lang="en-US" altLang="ko-KR" sz="1200" dirty="0"/>
              <a:t> : </a:t>
            </a:r>
            <a:r>
              <a:rPr lang="en-US" altLang="ko-KR" sz="1200" dirty="0" err="1"/>
              <a:t>cf</a:t>
            </a:r>
            <a:r>
              <a:rPr lang="ko-KR" altLang="en-US" sz="1200" dirty="0"/>
              <a:t> 등대</a:t>
            </a:r>
            <a:r>
              <a:rPr lang="en-US" altLang="ko-KR" sz="1200" dirty="0"/>
              <a:t>)</a:t>
            </a:r>
          </a:p>
          <a:p>
            <a:pPr marL="0" indent="0">
              <a:buNone/>
            </a:pPr>
            <a:r>
              <a:rPr lang="en-US" altLang="ko-KR" sz="1200" dirty="0"/>
              <a:t>	 10.3.16.1 </a:t>
            </a:r>
            <a:r>
              <a:rPr lang="ko-KR" altLang="en-US" sz="1200" dirty="0"/>
              <a:t>요구 사항</a:t>
            </a:r>
            <a:endParaRPr lang="en-US" altLang="ko-KR" sz="1200" dirty="0"/>
          </a:p>
          <a:p>
            <a:pPr marL="0" indent="0">
              <a:buNone/>
            </a:pPr>
            <a:r>
              <a:rPr lang="en-US" altLang="ko-KR" sz="1200" dirty="0"/>
              <a:t>	 -(MSC.192/5.25.4.8) </a:t>
            </a:r>
            <a:r>
              <a:rPr lang="ko-KR" altLang="en-US" sz="1200" dirty="0"/>
              <a:t>정지된 </a:t>
            </a:r>
            <a:r>
              <a:rPr lang="en-US" altLang="ko-KR" sz="1200" dirty="0"/>
              <a:t>Tracked </a:t>
            </a:r>
            <a:r>
              <a:rPr lang="en-US" altLang="ko-KR" sz="1200" dirty="0" err="1"/>
              <a:t>targe</a:t>
            </a:r>
            <a:r>
              <a:rPr lang="ko-KR" altLang="en-US" sz="1200" dirty="0"/>
              <a:t>을 기반으로 하는 </a:t>
            </a:r>
            <a:r>
              <a:rPr lang="en-US" altLang="ko-KR" sz="1200" dirty="0"/>
              <a:t>ground reference</a:t>
            </a:r>
            <a:r>
              <a:rPr lang="ko-KR" altLang="en-US" sz="1200" dirty="0"/>
              <a:t> 기능이 제공되어야 함</a:t>
            </a:r>
            <a:r>
              <a:rPr lang="en-US" altLang="ko-KR" sz="1200" dirty="0"/>
              <a:t>.</a:t>
            </a:r>
          </a:p>
          <a:p>
            <a:pPr marL="0" indent="0">
              <a:buNone/>
            </a:pPr>
            <a:r>
              <a:rPr lang="en-US" altLang="ko-KR" sz="1200" dirty="0"/>
              <a:t>	 -</a:t>
            </a:r>
            <a:r>
              <a:rPr lang="ko-KR" altLang="en-US" sz="1200" dirty="0"/>
              <a:t>이 기능에 사용되는 표적은 </a:t>
            </a:r>
            <a:r>
              <a:rPr lang="en-US" altLang="ko-KR" sz="1200" dirty="0"/>
              <a:t>Annex</a:t>
            </a:r>
            <a:r>
              <a:rPr lang="ko-KR" altLang="en-US" sz="1200" dirty="0"/>
              <a:t> </a:t>
            </a:r>
            <a:r>
              <a:rPr lang="en-US" altLang="ko-KR" sz="1200" dirty="0"/>
              <a:t>J</a:t>
            </a:r>
            <a:r>
              <a:rPr lang="ko-KR" altLang="en-US" sz="1200" dirty="0"/>
              <a:t>에 정의된 관련 기호로 표시되어야 함</a:t>
            </a:r>
            <a:r>
              <a:rPr lang="en-US" altLang="ko-KR" sz="1200" dirty="0"/>
              <a:t>.</a:t>
            </a:r>
          </a:p>
          <a:p>
            <a:pPr marL="0" indent="0">
              <a:buNone/>
            </a:pPr>
            <a:endParaRPr lang="en-US" altLang="ko-KR" sz="1200" dirty="0"/>
          </a:p>
          <a:p>
            <a:pPr marL="0" indent="0">
              <a:buNone/>
            </a:pPr>
            <a:r>
              <a:rPr lang="en-US" altLang="ko-KR" sz="1200" dirty="0"/>
              <a:t>	 10.3.16.2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문서 검사 및 관찰을 통해 하나 이상의 정지 </a:t>
            </a:r>
            <a:r>
              <a:rPr lang="en-US" altLang="ko-KR" sz="1200" dirty="0"/>
              <a:t>tracked target</a:t>
            </a:r>
            <a:r>
              <a:rPr lang="ko-KR" altLang="en-US" sz="1200" dirty="0"/>
              <a:t>을 기반으로 하는 지상 참조 기능을 사용할 수 있는지 확인</a:t>
            </a:r>
            <a:r>
              <a:rPr lang="en-US" altLang="ko-KR" sz="1200" dirty="0"/>
              <a:t>.</a:t>
            </a:r>
          </a:p>
          <a:p>
            <a:pPr marL="0" indent="0">
              <a:buNone/>
            </a:pPr>
            <a:r>
              <a:rPr lang="en-US" altLang="ko-KR" sz="1200" dirty="0"/>
              <a:t>	 -b) </a:t>
            </a:r>
            <a:r>
              <a:rPr lang="en-US" altLang="ko-KR" sz="1200" dirty="0">
                <a:solidFill>
                  <a:srgbClr val="FF0000"/>
                </a:solidFill>
              </a:rPr>
              <a:t>confirm by observation that the reference target function is either inhibited when AIS is switched on, or the use of the reference target is limited for the calculation of true speed and course but not for the calculation of relative values of speed, course and CPA/TCPA;</a:t>
            </a:r>
          </a:p>
          <a:p>
            <a:pPr marL="0" indent="0">
              <a:buNone/>
            </a:pPr>
            <a:r>
              <a:rPr lang="en-US" altLang="ko-KR" sz="1200" dirty="0"/>
              <a:t>	 -c) </a:t>
            </a:r>
            <a:r>
              <a:rPr lang="ko-KR" altLang="en-US" sz="1200" dirty="0"/>
              <a:t>고정된 추적 </a:t>
            </a:r>
            <a:r>
              <a:rPr lang="en-US" altLang="ko-KR" sz="1200" dirty="0"/>
              <a:t>reference target</a:t>
            </a:r>
            <a:r>
              <a:rPr lang="ko-KR" altLang="en-US" sz="1200" dirty="0"/>
              <a:t>이 </a:t>
            </a:r>
            <a:r>
              <a:rPr lang="en-US" altLang="ko-KR" sz="1200" dirty="0"/>
              <a:t>annex</a:t>
            </a:r>
            <a:r>
              <a:rPr lang="ko-KR" altLang="en-US" sz="1200" dirty="0"/>
              <a:t> </a:t>
            </a:r>
            <a:r>
              <a:rPr lang="en-US" altLang="ko-KR" sz="1200" dirty="0"/>
              <a:t>J</a:t>
            </a:r>
            <a:r>
              <a:rPr lang="ko-KR" altLang="en-US" sz="1200" dirty="0"/>
              <a:t>에 명시된 기호로 표시되어 있음을 관찰로 확인</a:t>
            </a:r>
            <a:r>
              <a:rPr lang="en-US" altLang="ko-KR" sz="1200" dirty="0"/>
              <a:t>.</a:t>
            </a:r>
          </a:p>
          <a:p>
            <a:pPr marL="0" indent="0">
              <a:buNone/>
            </a:pPr>
            <a:r>
              <a:rPr lang="en-US" altLang="ko-KR" sz="1200" dirty="0"/>
              <a:t>	 -d) </a:t>
            </a:r>
            <a:r>
              <a:rPr lang="ko-KR" altLang="en-US" sz="1200" dirty="0"/>
              <a:t>사용자 매뉴얼에 </a:t>
            </a:r>
            <a:r>
              <a:rPr lang="en-US" altLang="ko-KR" sz="1200" dirty="0"/>
              <a:t>reference target</a:t>
            </a:r>
            <a:r>
              <a:rPr lang="ko-KR" altLang="en-US" sz="1200" dirty="0"/>
              <a:t>을 놓치는 경우</a:t>
            </a:r>
            <a:r>
              <a:rPr lang="en-US" altLang="ko-KR" sz="1200" dirty="0"/>
              <a:t>,</a:t>
            </a:r>
            <a:r>
              <a:rPr lang="ko-KR" altLang="en-US" sz="1200" dirty="0"/>
              <a:t> 표적의 실제 속도 및 실제 경로에 대한 결과의 정확도에 중대한 영향을 미칠 수 있고 자체 속도가 저하될 것이라는 경고를 제공하는 문구를 확인</a:t>
            </a:r>
            <a:r>
              <a:rPr lang="en-US" altLang="ko-KR" sz="1200" dirty="0">
                <a:solidFill>
                  <a:srgbClr val="FF0000"/>
                </a:solidFill>
              </a:rPr>
              <a:t>(</a:t>
            </a:r>
            <a:r>
              <a:rPr lang="ko-KR" altLang="en-US" sz="1200" dirty="0">
                <a:solidFill>
                  <a:srgbClr val="FF0000"/>
                </a:solidFill>
              </a:rPr>
              <a:t>의역했는데 맞는지 모르겠음</a:t>
            </a:r>
            <a:r>
              <a:rPr lang="en-US" altLang="ko-KR" sz="1200" dirty="0">
                <a:solidFill>
                  <a:srgbClr val="FF0000"/>
                </a:solidFill>
              </a:rPr>
              <a:t>.).</a:t>
            </a:r>
          </a:p>
          <a:p>
            <a:pPr marL="0" indent="0">
              <a:buNone/>
            </a:pPr>
            <a:r>
              <a:rPr lang="en-US" altLang="ko-KR" sz="1200" dirty="0">
                <a:solidFill>
                  <a:srgbClr val="FF0000"/>
                </a:solidFill>
              </a:rPr>
              <a:t>	 -</a:t>
            </a:r>
            <a:r>
              <a:rPr lang="en-US" altLang="ko-KR" sz="1200" dirty="0"/>
              <a:t>e) reference </a:t>
            </a:r>
            <a:r>
              <a:rPr lang="en-US" altLang="ko-KR" sz="1200" dirty="0" err="1"/>
              <a:t>targe</a:t>
            </a:r>
            <a:r>
              <a:rPr lang="ko-KR" altLang="en-US" sz="1200" dirty="0"/>
              <a:t>을 놓침으로 인해 </a:t>
            </a:r>
            <a:r>
              <a:rPr lang="en-US" altLang="ko-KR" sz="1200" dirty="0"/>
              <a:t>tracking</a:t>
            </a:r>
            <a:r>
              <a:rPr lang="ko-KR" altLang="en-US" sz="1200" dirty="0"/>
              <a:t> 정확도가 저하될 때 경보가 제공되는지 관찰을 통해 확인</a:t>
            </a:r>
            <a:r>
              <a:rPr lang="en-US" altLang="ko-KR" sz="1200" dirty="0"/>
              <a:t>. </a:t>
            </a:r>
          </a:p>
          <a:p>
            <a:pPr marL="0" indent="0">
              <a:buNone/>
            </a:pPr>
            <a:r>
              <a:rPr lang="en-US" altLang="ko-KR" sz="1200" dirty="0"/>
              <a:t>	 - </a:t>
            </a:r>
            <a:r>
              <a:rPr lang="ko-KR" altLang="en-US" sz="1200" dirty="0"/>
              <a:t>제조자는 </a:t>
            </a:r>
            <a:r>
              <a:rPr lang="en-US" altLang="ko-KR" sz="1200" dirty="0"/>
              <a:t>reference target</a:t>
            </a:r>
            <a:r>
              <a:rPr lang="ko-KR" altLang="en-US" sz="1200" dirty="0"/>
              <a:t>의 </a:t>
            </a:r>
            <a:r>
              <a:rPr lang="en-US" altLang="ko-KR" sz="1200" dirty="0"/>
              <a:t>lost</a:t>
            </a:r>
            <a:r>
              <a:rPr lang="ko-KR" altLang="en-US" sz="1200" dirty="0"/>
              <a:t>를 감지하는 데 사용되는 기술을 정의하고 설명해야 합니다</a:t>
            </a:r>
            <a:r>
              <a:rPr lang="en-US" altLang="ko-KR" sz="1200" dirty="0"/>
              <a:t>.</a:t>
            </a:r>
          </a:p>
          <a:p>
            <a:pPr marL="0" indent="0">
              <a:buNone/>
            </a:pPr>
            <a:r>
              <a:rPr lang="en-US" altLang="ko-KR" sz="1200" dirty="0"/>
              <a:t>	-f) reference target</a:t>
            </a:r>
            <a:r>
              <a:rPr lang="ko-KR" altLang="en-US" sz="1200" dirty="0"/>
              <a:t>이 </a:t>
            </a:r>
            <a:r>
              <a:rPr lang="en-US" altLang="ko-KR" sz="1200" dirty="0"/>
              <a:t>lost</a:t>
            </a:r>
            <a:r>
              <a:rPr lang="ko-KR" altLang="en-US" sz="1200" dirty="0"/>
              <a:t>된 경우 사용자 설명서가 기능</a:t>
            </a:r>
            <a:r>
              <a:rPr lang="en-US" altLang="ko-KR" sz="1200" dirty="0"/>
              <a:t>, </a:t>
            </a:r>
            <a:r>
              <a:rPr lang="ko-KR" altLang="en-US" sz="1200" dirty="0"/>
              <a:t>제한 및 정확도 손실 가능성을 설명하는지 문서 검사를 통해 확인</a:t>
            </a:r>
            <a:r>
              <a:rPr lang="en-US" altLang="ko-KR" sz="1200" dirty="0"/>
              <a:t>.</a:t>
            </a:r>
          </a:p>
          <a:p>
            <a:pPr marL="0" indent="0">
              <a:buNone/>
            </a:pPr>
            <a:r>
              <a:rPr lang="en-US" altLang="ko-KR" sz="1200" dirty="0"/>
              <a:t>	-g) </a:t>
            </a:r>
            <a:r>
              <a:rPr lang="ko-KR" altLang="en-US" sz="1200" dirty="0"/>
              <a:t>사용 설명서에 </a:t>
            </a:r>
            <a:r>
              <a:rPr lang="en-US" altLang="ko-KR" sz="1200" dirty="0"/>
              <a:t>reference target</a:t>
            </a:r>
            <a:r>
              <a:rPr lang="ko-KR" altLang="en-US" sz="1200" dirty="0"/>
              <a:t>이 실제 속도 계산에만 사용되며 상대 속도 계산이 얼마나 위험한지 설명을 확인</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128</a:t>
            </a:fld>
            <a:r>
              <a:rPr lang="en-US" altLang="ko-KR"/>
              <a:t>]</a:t>
            </a:r>
            <a:endParaRPr lang="ko-KR" altLang="en-US" dirty="0"/>
          </a:p>
        </p:txBody>
      </p:sp>
    </p:spTree>
    <p:extLst>
      <p:ext uri="{BB962C8B-B14F-4D97-AF65-F5344CB8AC3E}">
        <p14:creationId xmlns:p14="http://schemas.microsoft.com/office/powerpoint/2010/main" val="11247205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10.4 Tracking </a:t>
            </a:r>
            <a:r>
              <a:rPr lang="ko-KR" altLang="en-US" sz="1200" dirty="0"/>
              <a:t>제한</a:t>
            </a:r>
            <a:endParaRPr lang="en-US" altLang="ko-KR" sz="1200" dirty="0"/>
          </a:p>
          <a:p>
            <a:pPr marL="0" indent="0">
              <a:buNone/>
            </a:pPr>
            <a:r>
              <a:rPr lang="en-US" altLang="ko-KR" sz="1200" dirty="0"/>
              <a:t>	10.4.1 Tracking </a:t>
            </a:r>
            <a:r>
              <a:rPr lang="ko-KR" altLang="en-US" sz="1200" dirty="0"/>
              <a:t>경고</a:t>
            </a:r>
            <a:endParaRPr lang="en-US" altLang="ko-KR" sz="1200" dirty="0"/>
          </a:p>
          <a:p>
            <a:pPr marL="0" indent="0">
              <a:buNone/>
            </a:pPr>
            <a:r>
              <a:rPr lang="en-US" altLang="ko-KR" sz="1200" dirty="0"/>
              <a:t>	 10.4.1.1 </a:t>
            </a:r>
            <a:r>
              <a:rPr lang="ko-KR" altLang="en-US" sz="1200" dirty="0"/>
              <a:t>요구 사항</a:t>
            </a:r>
            <a:endParaRPr lang="en-US" altLang="ko-KR" sz="1200" dirty="0"/>
          </a:p>
          <a:p>
            <a:pPr marL="0" indent="0">
              <a:buNone/>
            </a:pPr>
            <a:r>
              <a:rPr lang="en-US" altLang="ko-KR" sz="1200" dirty="0"/>
              <a:t>	 -(MSC.192/5.25.4.7.1) </a:t>
            </a:r>
            <a:r>
              <a:rPr lang="ko-KR" altLang="en-US" sz="1200" dirty="0"/>
              <a:t>시험 표준은 </a:t>
            </a:r>
            <a:r>
              <a:rPr lang="ko-KR" altLang="en-US" sz="1200" u="sng" dirty="0">
                <a:solidFill>
                  <a:srgbClr val="0070C0"/>
                </a:solidFill>
              </a:rPr>
              <a:t>최대 </a:t>
            </a:r>
            <a:r>
              <a:rPr lang="en-US" altLang="ko-KR" sz="1200" u="sng" dirty="0">
                <a:solidFill>
                  <a:srgbClr val="0070C0"/>
                </a:solidFill>
              </a:rPr>
              <a:t>100kn</a:t>
            </a:r>
            <a:r>
              <a:rPr lang="ko-KR" altLang="en-US" sz="1200" u="sng" dirty="0">
                <a:solidFill>
                  <a:srgbClr val="0070C0"/>
                </a:solidFill>
              </a:rPr>
              <a:t>의 상대 속도를 내는 표적의 정확도를 확인</a:t>
            </a:r>
            <a:r>
              <a:rPr lang="ko-KR" altLang="en-US" sz="1200" dirty="0"/>
              <a:t>하기 위한 수단으로 </a:t>
            </a:r>
            <a:r>
              <a:rPr lang="ko-KR" altLang="en-US" sz="1200" dirty="0">
                <a:solidFill>
                  <a:srgbClr val="FF0000"/>
                </a:solidFill>
              </a:rPr>
              <a:t>상세한 표적 시뮬레이션 시험</a:t>
            </a:r>
            <a:r>
              <a:rPr lang="en-US" altLang="ko-KR" sz="1200" dirty="0">
                <a:solidFill>
                  <a:srgbClr val="FF0000"/>
                </a:solidFill>
              </a:rPr>
              <a:t>(</a:t>
            </a:r>
            <a:r>
              <a:rPr lang="ko-KR" altLang="en-US" sz="1200" dirty="0">
                <a:solidFill>
                  <a:srgbClr val="FF0000"/>
                </a:solidFill>
              </a:rPr>
              <a:t>구체적으로 무엇</a:t>
            </a:r>
            <a:r>
              <a:rPr lang="en-US" altLang="ko-KR" sz="1200" dirty="0">
                <a:solidFill>
                  <a:srgbClr val="FF0000"/>
                </a:solidFill>
              </a:rPr>
              <a:t>?)</a:t>
            </a:r>
            <a:r>
              <a:rPr lang="ko-KR" altLang="en-US" sz="1200" dirty="0"/>
              <a:t>이 있어야 함</a:t>
            </a:r>
            <a:r>
              <a:rPr lang="en-US" altLang="ko-KR" sz="1200" dirty="0"/>
              <a:t>.</a:t>
            </a:r>
          </a:p>
          <a:p>
            <a:pPr marL="0" indent="0">
              <a:buNone/>
            </a:pPr>
            <a:r>
              <a:rPr lang="en-US" altLang="ko-KR" sz="1200" dirty="0"/>
              <a:t>	 -</a:t>
            </a:r>
            <a:r>
              <a:rPr lang="ko-KR" altLang="en-US" sz="1200" dirty="0"/>
              <a:t>테스트 프로그램은 </a:t>
            </a:r>
            <a:r>
              <a:rPr lang="ko-KR" altLang="en-US" sz="1200" dirty="0">
                <a:solidFill>
                  <a:srgbClr val="FF0000"/>
                </a:solidFill>
              </a:rPr>
              <a:t>알려진 솔루션</a:t>
            </a:r>
            <a:r>
              <a:rPr lang="en-US" altLang="ko-KR" sz="1200" dirty="0">
                <a:solidFill>
                  <a:srgbClr val="FF0000"/>
                </a:solidFill>
              </a:rPr>
              <a:t>(</a:t>
            </a:r>
            <a:r>
              <a:rPr lang="ko-KR" altLang="en-US" sz="1200" dirty="0">
                <a:solidFill>
                  <a:srgbClr val="FF0000"/>
                </a:solidFill>
              </a:rPr>
              <a:t>무엇을 의미</a:t>
            </a:r>
            <a:r>
              <a:rPr lang="en-US" altLang="ko-KR" sz="1200" dirty="0">
                <a:solidFill>
                  <a:srgbClr val="FF0000"/>
                </a:solidFill>
              </a:rPr>
              <a:t>?)</a:t>
            </a:r>
            <a:r>
              <a:rPr lang="ko-KR" altLang="en-US" sz="1200" dirty="0"/>
              <a:t>에 대해 추적의 전체 성능을 주기적으로 평가할 수 있도록 사용할 수 있어야 함</a:t>
            </a:r>
            <a:r>
              <a:rPr lang="en-US" altLang="ko-KR" sz="1200" dirty="0"/>
              <a:t>.</a:t>
            </a:r>
          </a:p>
          <a:p>
            <a:pPr marL="0" indent="0">
              <a:buNone/>
            </a:pPr>
            <a:r>
              <a:rPr lang="en-US" altLang="ko-KR" sz="1200" dirty="0"/>
              <a:t>	 -</a:t>
            </a:r>
            <a:r>
              <a:rPr lang="ko-KR" altLang="en-US" sz="1200" dirty="0"/>
              <a:t>시스템은 관찰자가 시스템의 올바른 작동을 모니터링할 수 있도록 </a:t>
            </a:r>
            <a:r>
              <a:rPr lang="en-US" altLang="ko-KR" sz="1200" dirty="0"/>
              <a:t>Tracking</a:t>
            </a:r>
            <a:r>
              <a:rPr lang="ko-KR" altLang="en-US" sz="1200" dirty="0"/>
              <a:t> 오작동에 대한 적절한 경고를 제공해야 함</a:t>
            </a:r>
            <a:r>
              <a:rPr lang="en-US" altLang="ko-KR" sz="1200" dirty="0"/>
              <a:t>.</a:t>
            </a:r>
          </a:p>
          <a:p>
            <a:pPr marL="0" indent="0">
              <a:buNone/>
            </a:pPr>
            <a:r>
              <a:rPr lang="en-US" altLang="ko-KR" sz="1200" dirty="0"/>
              <a:t>	 10.4.1.2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테스트 시뮬레이션이 </a:t>
            </a:r>
            <a:r>
              <a:rPr lang="ko-KR" altLang="en-US" sz="1200" dirty="0">
                <a:solidFill>
                  <a:srgbClr val="FF0000"/>
                </a:solidFill>
              </a:rPr>
              <a:t>알려진 솔루션</a:t>
            </a:r>
            <a:r>
              <a:rPr lang="ko-KR" altLang="en-US" sz="1200" dirty="0"/>
              <a:t>에 제공되고 시뮬레이션이 솔루션과 함께 사용자 설명서에 설명되어 있는지 확인</a:t>
            </a:r>
            <a:r>
              <a:rPr lang="en-US" altLang="ko-KR" sz="1200" dirty="0"/>
              <a:t>.</a:t>
            </a:r>
          </a:p>
          <a:p>
            <a:pPr marL="0" indent="0">
              <a:buNone/>
            </a:pPr>
            <a:r>
              <a:rPr lang="en-US" altLang="ko-KR" sz="1200" dirty="0"/>
              <a:t> 	 -b) </a:t>
            </a:r>
            <a:r>
              <a:rPr lang="ko-KR" altLang="en-US" sz="1200" dirty="0"/>
              <a:t>관련 기호가 </a:t>
            </a:r>
            <a:r>
              <a:rPr lang="en-US" altLang="ko-KR" sz="1200" dirty="0"/>
              <a:t>Annex</a:t>
            </a:r>
            <a:r>
              <a:rPr lang="ko-KR" altLang="en-US" sz="1200" dirty="0"/>
              <a:t> </a:t>
            </a:r>
            <a:r>
              <a:rPr lang="en-US" altLang="ko-KR" sz="1200" dirty="0"/>
              <a:t>J</a:t>
            </a:r>
            <a:r>
              <a:rPr lang="ko-KR" altLang="en-US" sz="1200" dirty="0"/>
              <a:t>에 따라 시뮬레이션 중 임을 표시되고 오작동 경고가 올바르게 표시되는지 관찰하여 확인</a:t>
            </a:r>
            <a:r>
              <a:rPr lang="en-US" altLang="ko-KR" sz="1200" dirty="0"/>
              <a:t>.</a:t>
            </a:r>
          </a:p>
          <a:p>
            <a:pPr marL="0" indent="0">
              <a:buNone/>
            </a:pPr>
            <a:r>
              <a:rPr lang="en-US" altLang="ko-KR" sz="1200" dirty="0"/>
              <a:t> 	-c) </a:t>
            </a:r>
            <a:r>
              <a:rPr lang="ko-KR" altLang="en-US" sz="1200" dirty="0"/>
              <a:t>사용 설명서가 추적 기능 장애에 대한 경고를 설명하는지 문서 검사를 통해 확인</a:t>
            </a:r>
            <a:r>
              <a:rPr lang="en-US" altLang="ko-KR" sz="1200" dirty="0"/>
              <a:t>.</a:t>
            </a:r>
          </a:p>
          <a:p>
            <a:pPr marL="0" indent="0">
              <a:buNone/>
            </a:pPr>
            <a:r>
              <a:rPr lang="en-US" altLang="ko-KR" sz="1200" dirty="0"/>
              <a:t> 	-d) </a:t>
            </a:r>
            <a:r>
              <a:rPr lang="ko-KR" altLang="en-US" sz="1200" dirty="0"/>
              <a:t>시뮬레이션이 쉬우면 </a:t>
            </a:r>
            <a:r>
              <a:rPr lang="en-US" altLang="ko-KR" sz="1200" dirty="0"/>
              <a:t>(</a:t>
            </a:r>
            <a:r>
              <a:rPr lang="ko-KR" altLang="en-US" sz="1200" dirty="0"/>
              <a:t>덤으로</a:t>
            </a:r>
            <a:r>
              <a:rPr lang="en-US" altLang="ko-KR" sz="1200" dirty="0"/>
              <a:t>)</a:t>
            </a:r>
            <a:r>
              <a:rPr lang="ko-KR" altLang="en-US" sz="1200" dirty="0"/>
              <a:t> </a:t>
            </a:r>
            <a:r>
              <a:rPr lang="en-US" altLang="ko-KR" sz="1200" dirty="0"/>
              <a:t>17.1</a:t>
            </a:r>
            <a:r>
              <a:rPr lang="ko-KR" altLang="en-US" sz="1200" dirty="0"/>
              <a:t>에 기술된 친숙한 기능도 제공할 수 있음</a:t>
            </a:r>
            <a:r>
              <a:rPr lang="en-US" altLang="ko-KR" sz="1200" dirty="0"/>
              <a:t>.</a:t>
            </a:r>
          </a:p>
          <a:p>
            <a:pPr marL="0" indent="0">
              <a:buNone/>
            </a:pPr>
            <a:r>
              <a:rPr lang="en-US" altLang="ko-KR" sz="1200" dirty="0"/>
              <a:t>	10.4.2 </a:t>
            </a:r>
            <a:r>
              <a:rPr lang="ko-KR" altLang="en-US" sz="1200" dirty="0"/>
              <a:t>문서화</a:t>
            </a:r>
            <a:endParaRPr lang="en-US" altLang="ko-KR" sz="1200" dirty="0"/>
          </a:p>
          <a:p>
            <a:pPr marL="0" indent="0">
              <a:buNone/>
            </a:pPr>
            <a:r>
              <a:rPr lang="en-US" altLang="ko-KR" sz="1200" dirty="0"/>
              <a:t>	 10.4.2.1 </a:t>
            </a:r>
            <a:r>
              <a:rPr lang="ko-KR" altLang="en-US" sz="1200" dirty="0"/>
              <a:t>요구 사항</a:t>
            </a:r>
            <a:endParaRPr lang="en-US" altLang="ko-KR" sz="1200" dirty="0"/>
          </a:p>
          <a:p>
            <a:pPr marL="0" indent="0">
              <a:buNone/>
            </a:pPr>
            <a:r>
              <a:rPr lang="en-US" altLang="ko-KR" sz="1200" dirty="0"/>
              <a:t>	 -(MSC.192/6.3.2) </a:t>
            </a:r>
            <a:r>
              <a:rPr lang="ko-KR" altLang="en-US" sz="1200" dirty="0"/>
              <a:t>장비 문서에는 </a:t>
            </a:r>
            <a:r>
              <a:rPr lang="en-US" altLang="ko-KR" sz="1200" dirty="0"/>
              <a:t>Tracking</a:t>
            </a:r>
            <a:r>
              <a:rPr lang="ko-KR" altLang="en-US" sz="1200" dirty="0"/>
              <a:t> 프로세스의 </a:t>
            </a:r>
            <a:r>
              <a:rPr lang="ko-KR" altLang="en-US" sz="1200" u="sng" dirty="0">
                <a:solidFill>
                  <a:srgbClr val="0070C0"/>
                </a:solidFill>
              </a:rPr>
              <a:t>제한 사항</a:t>
            </a:r>
            <a:r>
              <a:rPr lang="ko-KR" altLang="en-US" sz="1200" dirty="0"/>
              <a:t>에 대한 설명이 포함되어야 함</a:t>
            </a:r>
            <a:r>
              <a:rPr lang="en-US" altLang="ko-KR" sz="1200" dirty="0"/>
              <a:t>.</a:t>
            </a:r>
          </a:p>
          <a:p>
            <a:pPr marL="0" indent="0">
              <a:buNone/>
            </a:pPr>
            <a:r>
              <a:rPr lang="en-US" altLang="ko-KR" sz="1200" dirty="0"/>
              <a:t>	 10.4.2.2 </a:t>
            </a:r>
            <a:r>
              <a:rPr lang="ko-KR" altLang="en-US" sz="1200" dirty="0"/>
              <a:t>시험 방법 및 요구되는 결과</a:t>
            </a:r>
            <a:endParaRPr lang="en-US" altLang="ko-KR" sz="1200" dirty="0"/>
          </a:p>
          <a:p>
            <a:pPr marL="0" indent="0">
              <a:buNone/>
            </a:pPr>
            <a:r>
              <a:rPr lang="en-US" altLang="ko-KR" sz="1200" dirty="0"/>
              <a:t>	 -Tracking</a:t>
            </a:r>
            <a:r>
              <a:rPr lang="ko-KR" altLang="en-US" sz="1200" dirty="0"/>
              <a:t> 프로세스의 제한 사항이 사용 설명서에 설명되어 있는지 문서 검사를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129</a:t>
            </a:fld>
            <a:r>
              <a:rPr lang="en-US" altLang="ko-KR"/>
              <a:t>]</a:t>
            </a:r>
            <a:endParaRPr lang="ko-KR" altLang="en-US" dirty="0"/>
          </a:p>
        </p:txBody>
      </p:sp>
    </p:spTree>
    <p:extLst>
      <p:ext uri="{BB962C8B-B14F-4D97-AF65-F5344CB8AC3E}">
        <p14:creationId xmlns:p14="http://schemas.microsoft.com/office/powerpoint/2010/main" val="214265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 45 operational mode</a:t>
            </a:r>
          </a:p>
          <a:p>
            <a:pPr marL="0" indent="0">
              <a:buNone/>
            </a:pPr>
            <a:r>
              <a:rPr lang="en-US" altLang="ko-KR" sz="1200" dirty="0"/>
              <a:t>	* </a:t>
            </a:r>
            <a:r>
              <a:rPr lang="ko-KR" altLang="en-US" sz="1200" dirty="0"/>
              <a:t>사용자가 선택한 </a:t>
            </a:r>
            <a:r>
              <a:rPr lang="ko-KR" altLang="en-US" sz="1200" dirty="0" err="1"/>
              <a:t>프리젠테이션의</a:t>
            </a:r>
            <a:r>
              <a:rPr lang="ko-KR" altLang="en-US" sz="1200" dirty="0"/>
              <a:t> 주요 기능</a:t>
            </a:r>
            <a:r>
              <a:rPr lang="en-US" altLang="ko-KR" sz="1200" dirty="0"/>
              <a:t>, </a:t>
            </a:r>
            <a:r>
              <a:rPr lang="ko-KR" altLang="en-US" sz="1200" dirty="0"/>
              <a:t>당면한 작업 또는 탐색 상황</a:t>
            </a:r>
            <a:r>
              <a:rPr lang="en-US" altLang="ko-KR" sz="1200" dirty="0"/>
              <a:t>(</a:t>
            </a:r>
            <a:r>
              <a:rPr lang="ko-KR" altLang="en-US" sz="1200" dirty="0"/>
              <a:t>예</a:t>
            </a:r>
            <a:r>
              <a:rPr lang="en-US" altLang="ko-KR" sz="1200" dirty="0"/>
              <a:t>: </a:t>
            </a:r>
            <a:r>
              <a:rPr lang="ko-KR" altLang="en-US" sz="1200" dirty="0"/>
              <a:t>레이더</a:t>
            </a:r>
            <a:r>
              <a:rPr lang="en-US" altLang="ko-KR" sz="1200" dirty="0"/>
              <a:t>, </a:t>
            </a:r>
            <a:r>
              <a:rPr lang="ko-KR" altLang="en-US" sz="1200" dirty="0"/>
              <a:t>해도</a:t>
            </a:r>
            <a:r>
              <a:rPr lang="en-US" altLang="ko-KR" sz="1200" dirty="0"/>
              <a:t>, conning) </a:t>
            </a:r>
          </a:p>
          <a:p>
            <a:pPr marL="0" indent="0">
              <a:buNone/>
            </a:pPr>
            <a:r>
              <a:rPr lang="en-US" altLang="ko-KR" sz="1200" dirty="0"/>
              <a:t>	* </a:t>
            </a:r>
            <a:r>
              <a:rPr lang="ko-KR" altLang="en-US" sz="1200" dirty="0" err="1"/>
              <a:t>코닝</a:t>
            </a:r>
            <a:r>
              <a:rPr lang="ko-KR" altLang="en-US" sz="1200" dirty="0"/>
              <a:t> 시스템 </a:t>
            </a:r>
            <a:r>
              <a:rPr lang="en-US" altLang="ko-KR" sz="1200" dirty="0"/>
              <a:t>: </a:t>
            </a:r>
            <a:r>
              <a:rPr lang="ko-KR" altLang="en-US" sz="1200" dirty="0"/>
              <a:t>선박의 주요 항해센서</a:t>
            </a:r>
            <a:r>
              <a:rPr lang="en-US" altLang="ko-KR" sz="1200" dirty="0"/>
              <a:t>(GPS, Gyro, Wind, Echo sounder, Inclinometer, LOG </a:t>
            </a:r>
            <a:r>
              <a:rPr lang="ko-KR" altLang="en-US" sz="1200" dirty="0"/>
              <a:t>등</a:t>
            </a:r>
            <a:r>
              <a:rPr lang="en-US" altLang="ko-KR" sz="1200" dirty="0"/>
              <a:t>) </a:t>
            </a:r>
            <a:r>
              <a:rPr lang="ko-KR" altLang="en-US" sz="1200" dirty="0"/>
              <a:t>및 </a:t>
            </a:r>
            <a:endParaRPr lang="en-US" altLang="ko-KR" sz="1200" dirty="0"/>
          </a:p>
          <a:p>
            <a:pPr marL="0" indent="0">
              <a:buNone/>
            </a:pPr>
            <a:r>
              <a:rPr lang="en-US" altLang="ko-KR" sz="1200" dirty="0"/>
              <a:t>		</a:t>
            </a:r>
            <a:r>
              <a:rPr lang="ko-KR" altLang="en-US" sz="1200" dirty="0"/>
              <a:t>기관장비정보</a:t>
            </a:r>
            <a:r>
              <a:rPr lang="en-US" altLang="ko-KR" sz="1200" dirty="0"/>
              <a:t>(M/E RPM, Shatf RPM, Rudder Angle </a:t>
            </a:r>
            <a:r>
              <a:rPr lang="ko-KR" altLang="en-US" sz="1200" dirty="0"/>
              <a:t>등</a:t>
            </a:r>
            <a:r>
              <a:rPr lang="en-US" altLang="ko-KR" sz="1200" dirty="0"/>
              <a:t>) </a:t>
            </a:r>
            <a:r>
              <a:rPr lang="ko-KR" altLang="en-US" sz="1200" dirty="0"/>
              <a:t>를 수신 받아 </a:t>
            </a:r>
            <a:endParaRPr lang="en-US" altLang="ko-KR" sz="1200" dirty="0"/>
          </a:p>
          <a:p>
            <a:pPr marL="0" indent="0">
              <a:buNone/>
            </a:pPr>
            <a:r>
              <a:rPr lang="en-US" altLang="ko-KR" sz="1200" dirty="0"/>
              <a:t>		</a:t>
            </a:r>
            <a:r>
              <a:rPr lang="ko-KR" altLang="en-US" sz="1200" dirty="0"/>
              <a:t>사용자가 한눈에 확인할 수 있도록 구성된 시스템</a:t>
            </a:r>
            <a:r>
              <a:rPr lang="en-US" altLang="ko-KR" sz="1200" dirty="0"/>
              <a:t>.	</a:t>
            </a:r>
          </a:p>
          <a:p>
            <a:pPr lvl="1"/>
            <a:r>
              <a:rPr lang="en-US" altLang="ko-KR" sz="1200" dirty="0"/>
              <a:t>3. 46 past positions</a:t>
            </a:r>
          </a:p>
          <a:p>
            <a:pPr marL="0" indent="0">
              <a:buNone/>
            </a:pPr>
            <a:r>
              <a:rPr lang="en-US" altLang="ko-KR" sz="1200" dirty="0"/>
              <a:t>	* </a:t>
            </a:r>
            <a:r>
              <a:rPr lang="ko-KR" altLang="en-US" sz="1200" dirty="0"/>
              <a:t>추적되거나 보고된 </a:t>
            </a:r>
            <a:r>
              <a:rPr lang="en-US" altLang="ko-KR" sz="1200" dirty="0"/>
              <a:t>target</a:t>
            </a:r>
            <a:r>
              <a:rPr lang="ko-KR" altLang="en-US" sz="1200" dirty="0"/>
              <a:t>의 일정한 시간주기의 과거 위치 표시 </a:t>
            </a:r>
            <a:r>
              <a:rPr lang="en-US" altLang="ko-KR" sz="1200" dirty="0"/>
              <a:t>	</a:t>
            </a:r>
          </a:p>
          <a:p>
            <a:pPr marL="0" indent="0">
              <a:buNone/>
            </a:pPr>
            <a:r>
              <a:rPr lang="en-US" altLang="ko-KR" sz="1200" dirty="0"/>
              <a:t>	* past position</a:t>
            </a:r>
            <a:r>
              <a:rPr lang="ko-KR" altLang="en-US" sz="1200" dirty="0"/>
              <a:t>의 </a:t>
            </a:r>
            <a:r>
              <a:rPr lang="en-US" altLang="ko-KR" sz="1200" dirty="0"/>
              <a:t>track</a:t>
            </a:r>
            <a:r>
              <a:rPr lang="ko-KR" altLang="en-US" sz="1200" dirty="0"/>
              <a:t>은 </a:t>
            </a:r>
            <a:r>
              <a:rPr lang="en-US" altLang="ko-KR" sz="1200" dirty="0"/>
              <a:t>relative</a:t>
            </a:r>
            <a:r>
              <a:rPr lang="ko-KR" altLang="en-US" sz="1200" dirty="0"/>
              <a:t>이거나 </a:t>
            </a:r>
            <a:r>
              <a:rPr lang="en-US" altLang="ko-KR" sz="1200" dirty="0"/>
              <a:t>true motion</a:t>
            </a:r>
            <a:r>
              <a:rPr lang="ko-KR" altLang="en-US" sz="1200" dirty="0"/>
              <a:t>일 수 있으며 추적된 </a:t>
            </a:r>
            <a:r>
              <a:rPr lang="en-US" altLang="ko-KR" sz="1200" dirty="0"/>
              <a:t>RADAR</a:t>
            </a:r>
            <a:r>
              <a:rPr lang="ko-KR" altLang="en-US" sz="1200" dirty="0"/>
              <a:t> 또는 </a:t>
            </a:r>
            <a:r>
              <a:rPr lang="en-US" altLang="ko-KR" sz="1200" dirty="0"/>
              <a:t>AIS target</a:t>
            </a:r>
            <a:r>
              <a:rPr lang="ko-KR" altLang="en-US" sz="1200" dirty="0"/>
              <a:t>에 적용될 수 있음</a:t>
            </a:r>
            <a:r>
              <a:rPr lang="en-US" altLang="ko-KR" sz="1200" dirty="0"/>
              <a:t>.</a:t>
            </a:r>
          </a:p>
          <a:p>
            <a:pPr lvl="1"/>
            <a:r>
              <a:rPr lang="en-US" altLang="ko-KR" sz="1200" dirty="0"/>
              <a:t>3. 47 presentation mode</a:t>
            </a:r>
          </a:p>
          <a:p>
            <a:pPr marL="0" indent="0">
              <a:buNone/>
            </a:pPr>
            <a:r>
              <a:rPr lang="en-US" altLang="ko-KR" sz="1200" dirty="0"/>
              <a:t>	* </a:t>
            </a:r>
            <a:r>
              <a:rPr lang="ko-KR" altLang="en-US" sz="1200" dirty="0"/>
              <a:t>사용자가 선택 가능한 여러가지 항목들의 결과로 보여지는 </a:t>
            </a:r>
            <a:r>
              <a:rPr lang="en-US" altLang="ko-KR" sz="1200" dirty="0"/>
              <a:t>display </a:t>
            </a:r>
            <a:r>
              <a:rPr lang="ko-KR" altLang="en-US" sz="1200" dirty="0"/>
              <a:t>화면 모드</a:t>
            </a:r>
            <a:r>
              <a:rPr lang="en-US" altLang="ko-KR" sz="1200" dirty="0"/>
              <a:t>	</a:t>
            </a:r>
          </a:p>
          <a:p>
            <a:pPr marL="0" indent="0">
              <a:buNone/>
            </a:pPr>
            <a:r>
              <a:rPr lang="en-US" altLang="ko-KR" sz="1200" dirty="0"/>
              <a:t>	* </a:t>
            </a:r>
            <a:r>
              <a:rPr lang="en-US" altLang="ko-KR" sz="1200" dirty="0" err="1"/>
              <a:t>i</a:t>
            </a:r>
            <a:r>
              <a:rPr lang="en-US" altLang="ko-KR" sz="1200" dirty="0"/>
              <a:t>. </a:t>
            </a:r>
            <a:r>
              <a:rPr lang="ko-KR" altLang="en-US" sz="1200" dirty="0"/>
              <a:t>방위각</a:t>
            </a:r>
            <a:r>
              <a:rPr lang="en-US" altLang="ko-KR" sz="1200" dirty="0"/>
              <a:t>  	ii. </a:t>
            </a:r>
            <a:r>
              <a:rPr lang="ko-KR" altLang="en-US" sz="1200" dirty="0"/>
              <a:t>모션</a:t>
            </a:r>
            <a:r>
              <a:rPr lang="en-US" altLang="ko-KR" sz="1200" dirty="0"/>
              <a:t> 	iii. </a:t>
            </a:r>
            <a:r>
              <a:rPr lang="ko-KR" altLang="en-US" sz="1200" dirty="0"/>
              <a:t>안정화 </a:t>
            </a:r>
            <a:r>
              <a:rPr lang="en-US" altLang="ko-KR" sz="1200" dirty="0"/>
              <a:t>	iv. </a:t>
            </a:r>
            <a:r>
              <a:rPr lang="ko-KR" altLang="en-US" sz="1200" dirty="0"/>
              <a:t>해도 투영</a:t>
            </a:r>
            <a:endParaRPr lang="en-US" altLang="ko-KR" sz="1200" dirty="0"/>
          </a:p>
          <a:p>
            <a:pPr lvl="1"/>
            <a:r>
              <a:rPr lang="en-US" altLang="ko-KR" sz="1200" dirty="0"/>
              <a:t>3. 48 protected menu</a:t>
            </a:r>
          </a:p>
          <a:p>
            <a:pPr marL="0" indent="0">
              <a:buNone/>
            </a:pPr>
            <a:r>
              <a:rPr lang="en-US" altLang="ko-KR" sz="1200" dirty="0"/>
              <a:t>	* </a:t>
            </a:r>
            <a:r>
              <a:rPr lang="ko-KR" altLang="en-US" sz="1200" dirty="0"/>
              <a:t>사용자가 쉽게 액세스할 수 없는 항목 </a:t>
            </a:r>
            <a:endParaRPr lang="en-US" altLang="ko-KR" sz="1200" dirty="0"/>
          </a:p>
          <a:p>
            <a:pPr marL="0" indent="0">
              <a:buNone/>
            </a:pPr>
            <a:r>
              <a:rPr lang="en-US" altLang="ko-KR" sz="1200" dirty="0"/>
              <a:t>	* </a:t>
            </a:r>
            <a:r>
              <a:rPr lang="ko-KR" altLang="en-US" sz="1200" dirty="0"/>
              <a:t>액세스하려면 비밀번호나 스위치를 통해서 가능 </a:t>
            </a:r>
            <a:r>
              <a:rPr lang="en-US" altLang="ko-KR" sz="1200" dirty="0"/>
              <a:t>	</a:t>
            </a:r>
          </a:p>
          <a:p>
            <a:pPr lvl="1"/>
            <a:r>
              <a:rPr lang="en-US" altLang="ko-KR" sz="1200" dirty="0"/>
              <a:t>3. 49 radar</a:t>
            </a:r>
          </a:p>
          <a:p>
            <a:pPr marL="0" indent="0">
              <a:buNone/>
            </a:pPr>
            <a:r>
              <a:rPr lang="en-US" altLang="ko-KR" sz="1200" dirty="0"/>
              <a:t>	* ‘</a:t>
            </a:r>
            <a:r>
              <a:rPr lang="en-US" altLang="ko-KR" sz="1200" dirty="0" err="1"/>
              <a:t>RAdio</a:t>
            </a:r>
            <a:r>
              <a:rPr lang="en-US" altLang="ko-KR" sz="1200" dirty="0"/>
              <a:t> Direction And Ranging’ </a:t>
            </a:r>
            <a:r>
              <a:rPr lang="ko-KR" altLang="en-US" sz="1200" dirty="0"/>
              <a:t>의 약어</a:t>
            </a:r>
            <a:r>
              <a:rPr lang="en-US" altLang="ko-KR" sz="1200" dirty="0"/>
              <a:t>. </a:t>
            </a:r>
          </a:p>
          <a:p>
            <a:pPr marL="0" indent="0">
              <a:buNone/>
            </a:pPr>
            <a:r>
              <a:rPr lang="en-US" altLang="ko-KR" sz="1200" dirty="0"/>
              <a:t>	* </a:t>
            </a:r>
            <a:r>
              <a:rPr lang="ko-KR" altLang="en-US" sz="1200" dirty="0"/>
              <a:t>반사 물체와 전송 장치의 거리와 방향을 결정할 수 있는 무선 주파수 시스템 </a:t>
            </a:r>
            <a:r>
              <a:rPr lang="en-US" altLang="ko-KR" sz="1200" dirty="0"/>
              <a:t>	</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a:t>
            </a:fld>
            <a:r>
              <a:rPr lang="en-US" altLang="ko-KR"/>
              <a:t>]</a:t>
            </a:r>
            <a:endParaRPr lang="ko-KR" altLang="en-US" dirty="0"/>
          </a:p>
        </p:txBody>
      </p:sp>
    </p:spTree>
    <p:extLst>
      <p:ext uri="{BB962C8B-B14F-4D97-AF65-F5344CB8AC3E}">
        <p14:creationId xmlns:p14="http://schemas.microsoft.com/office/powerpoint/2010/main" val="40061671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10.5 AIS (Automatic Identification System)</a:t>
            </a:r>
          </a:p>
          <a:p>
            <a:pPr marL="0" indent="0">
              <a:buNone/>
            </a:pPr>
            <a:r>
              <a:rPr lang="en-US" altLang="ko-KR" sz="1200" dirty="0"/>
              <a:t>	10.5.1 </a:t>
            </a:r>
            <a:r>
              <a:rPr lang="ko-KR" altLang="en-US" sz="1200" dirty="0"/>
              <a:t>일반</a:t>
            </a:r>
            <a:endParaRPr lang="en-US" altLang="ko-KR" sz="1200" dirty="0"/>
          </a:p>
          <a:p>
            <a:pPr marL="0" indent="0">
              <a:buNone/>
            </a:pPr>
            <a:r>
              <a:rPr lang="en-US" altLang="ko-KR" sz="1200" dirty="0"/>
              <a:t>	*AIS </a:t>
            </a:r>
            <a:r>
              <a:rPr lang="ko-KR" altLang="en-US" sz="1200" dirty="0"/>
              <a:t>목적 </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안전한 탐색을 지원하고  </a:t>
            </a:r>
            <a:r>
              <a:rPr lang="en-US" altLang="ko-KR" sz="1200" dirty="0"/>
              <a:t>ii. </a:t>
            </a:r>
            <a:r>
              <a:rPr lang="ko-KR" altLang="en-US" sz="1200" dirty="0"/>
              <a:t>충돌 회피 작업을 지원하기 위한 추가 정보를 제공</a:t>
            </a:r>
            <a:r>
              <a:rPr lang="en-US" altLang="ko-KR" sz="1200" dirty="0"/>
              <a:t>.</a:t>
            </a:r>
          </a:p>
          <a:p>
            <a:pPr marL="0" indent="0">
              <a:buNone/>
            </a:pPr>
            <a:r>
              <a:rPr lang="en-US" altLang="ko-KR" sz="1200" dirty="0"/>
              <a:t>	*AIS </a:t>
            </a:r>
            <a:r>
              <a:rPr lang="ko-KR" altLang="en-US" sz="1200" dirty="0"/>
              <a:t>클래스 분류</a:t>
            </a:r>
            <a:endParaRPr lang="en-US" altLang="ko-KR" sz="1200" dirty="0"/>
          </a:p>
          <a:p>
            <a:pPr marL="0" indent="0">
              <a:buNone/>
            </a:pPr>
            <a:r>
              <a:rPr lang="en-US" altLang="ko-KR" sz="1200" dirty="0"/>
              <a:t>	 </a:t>
            </a:r>
            <a:r>
              <a:rPr lang="en-US" altLang="ko-KR" sz="1200" dirty="0" err="1"/>
              <a:t>i</a:t>
            </a:r>
            <a:r>
              <a:rPr lang="en-US" altLang="ko-KR" sz="1200" dirty="0"/>
              <a:t>. </a:t>
            </a:r>
            <a:r>
              <a:rPr lang="ko-KR" altLang="en-US" sz="1200" dirty="0"/>
              <a:t>클래스 </a:t>
            </a:r>
            <a:r>
              <a:rPr lang="en-US" altLang="ko-KR" sz="1200" dirty="0"/>
              <a:t>A AIS</a:t>
            </a:r>
            <a:r>
              <a:rPr lang="ko-KR" altLang="en-US" sz="1200" dirty="0"/>
              <a:t>는 </a:t>
            </a:r>
            <a:r>
              <a:rPr lang="en-US" altLang="ko-KR" sz="1200" dirty="0"/>
              <a:t>SOLAS </a:t>
            </a:r>
            <a:r>
              <a:rPr lang="ko-KR" altLang="en-US" sz="1200" dirty="0"/>
              <a:t>선박에 제공되며 전체 데이터를 제공</a:t>
            </a:r>
            <a:r>
              <a:rPr lang="en-US" altLang="ko-KR" sz="1200" dirty="0"/>
              <a:t>.</a:t>
            </a:r>
          </a:p>
          <a:p>
            <a:pPr marL="0" indent="0">
              <a:buNone/>
            </a:pPr>
            <a:r>
              <a:rPr lang="en-US" altLang="ko-KR" sz="1200" dirty="0"/>
              <a:t>	 ii.</a:t>
            </a:r>
            <a:r>
              <a:rPr lang="ko-KR" altLang="en-US" sz="1200" dirty="0"/>
              <a:t> 클래스 </a:t>
            </a:r>
            <a:r>
              <a:rPr lang="en-US" altLang="ko-KR" sz="1200" dirty="0"/>
              <a:t>B AIS</a:t>
            </a:r>
            <a:r>
              <a:rPr lang="ko-KR" altLang="en-US" sz="1200" dirty="0"/>
              <a:t>는 </a:t>
            </a:r>
            <a:r>
              <a:rPr lang="en-US" altLang="ko-KR" sz="1200" dirty="0"/>
              <a:t>full</a:t>
            </a:r>
            <a:r>
              <a:rPr lang="ko-KR" altLang="en-US" sz="1200" dirty="0"/>
              <a:t> 데이터 중의 일부</a:t>
            </a:r>
            <a:r>
              <a:rPr lang="en-US" altLang="ko-KR" sz="1200" dirty="0"/>
              <a:t>(subset)</a:t>
            </a:r>
            <a:r>
              <a:rPr lang="ko-KR" altLang="en-US" sz="1200" dirty="0"/>
              <a:t>을 제공하는 비 </a:t>
            </a:r>
            <a:r>
              <a:rPr lang="en-US" altLang="ko-KR" sz="1200" dirty="0"/>
              <a:t>SOLAS </a:t>
            </a:r>
            <a:r>
              <a:rPr lang="ko-KR" altLang="en-US" sz="1200" dirty="0"/>
              <a:t>선박용</a:t>
            </a:r>
            <a:r>
              <a:rPr lang="en-US" altLang="ko-KR" sz="1200" dirty="0"/>
              <a:t>. </a:t>
            </a:r>
          </a:p>
          <a:p>
            <a:pPr marL="0" indent="0">
              <a:buNone/>
            </a:pPr>
            <a:r>
              <a:rPr lang="en-US" altLang="ko-KR" sz="1200" dirty="0"/>
              <a:t>	 - </a:t>
            </a:r>
            <a:r>
              <a:rPr lang="ko-KR" altLang="en-US" sz="1200" dirty="0"/>
              <a:t>클래스 </a:t>
            </a:r>
            <a:r>
              <a:rPr lang="en-US" altLang="ko-KR" sz="1200" dirty="0"/>
              <a:t>A </a:t>
            </a:r>
            <a:r>
              <a:rPr lang="ko-KR" altLang="en-US" sz="1200" dirty="0"/>
              <a:t>및 클래스 </a:t>
            </a:r>
            <a:r>
              <a:rPr lang="en-US" altLang="ko-KR" sz="1200" dirty="0"/>
              <a:t>B</a:t>
            </a:r>
            <a:r>
              <a:rPr lang="ko-KR" altLang="en-US" sz="1200" dirty="0"/>
              <a:t>에 대한 서로 다른 메시지를 통해 대상 범주를 식별할 수 있음</a:t>
            </a:r>
            <a:r>
              <a:rPr lang="en-US" altLang="ko-KR" sz="1200" dirty="0"/>
              <a:t>.</a:t>
            </a:r>
          </a:p>
          <a:p>
            <a:pPr marL="0" indent="0">
              <a:buNone/>
            </a:pPr>
            <a:r>
              <a:rPr lang="en-US" altLang="ko-KR" sz="1200" dirty="0"/>
              <a:t>	*AIS </a:t>
            </a:r>
            <a:r>
              <a:rPr lang="ko-KR" altLang="en-US" sz="1200" dirty="0"/>
              <a:t>데이터 보고율은 선박의 상태와 움직임에 따라 달라짐</a:t>
            </a:r>
            <a:r>
              <a:rPr lang="en-US" altLang="ko-KR" sz="1200" dirty="0"/>
              <a:t>.</a:t>
            </a:r>
          </a:p>
          <a:p>
            <a:pPr marL="0" indent="0">
              <a:buNone/>
            </a:pPr>
            <a:r>
              <a:rPr lang="en-US" altLang="ko-KR" sz="1200" dirty="0"/>
              <a:t>	*Reported</a:t>
            </a:r>
            <a:r>
              <a:rPr lang="ko-KR" altLang="en-US" sz="1200" dirty="0"/>
              <a:t> </a:t>
            </a:r>
            <a:r>
              <a:rPr lang="en-US" altLang="ko-KR" sz="1200" dirty="0"/>
              <a:t>AIS target</a:t>
            </a:r>
            <a:r>
              <a:rPr lang="ko-KR" altLang="en-US" sz="1200" dirty="0"/>
              <a:t>이 항법 디스플레이에 제공되고 해당 디스플레이의 목적이 충돌 회피인 경우 레이더 비디오가 제공되어야 하고 레이더 시스템에서 추적된 표적 데이터가 사용되어야 함</a:t>
            </a:r>
            <a:r>
              <a:rPr lang="en-US" altLang="ko-KR" sz="1200" dirty="0"/>
              <a:t>.</a:t>
            </a:r>
          </a:p>
          <a:p>
            <a:pPr marL="0" indent="0">
              <a:buNone/>
            </a:pPr>
            <a:r>
              <a:rPr lang="en-US" altLang="ko-KR" sz="1200" dirty="0"/>
              <a:t>	 </a:t>
            </a:r>
            <a:r>
              <a:rPr lang="ko-KR" altLang="en-US" sz="1200" dirty="0"/>
              <a:t>이 경우 보고된 </a:t>
            </a:r>
            <a:r>
              <a:rPr lang="en-US" altLang="ko-KR" sz="1200" dirty="0"/>
              <a:t>AIS </a:t>
            </a:r>
            <a:r>
              <a:rPr lang="ko-KR" altLang="en-US" sz="1200" dirty="0"/>
              <a:t>정보에는 타임스탬프가 표시</a:t>
            </a:r>
            <a:r>
              <a:rPr lang="en-US" altLang="ko-KR" sz="1200" dirty="0"/>
              <a:t>.</a:t>
            </a:r>
          </a:p>
          <a:p>
            <a:pPr marL="0" indent="0">
              <a:buNone/>
            </a:pPr>
            <a:r>
              <a:rPr lang="en-US" altLang="ko-KR" sz="1200" dirty="0"/>
              <a:t>	*AIS </a:t>
            </a:r>
            <a:r>
              <a:rPr lang="ko-KR" altLang="en-US" sz="1200" dirty="0"/>
              <a:t>기호의 위치는 경과 시간에 따라 점진적으로 이동하여 </a:t>
            </a:r>
            <a:r>
              <a:rPr lang="en-US" altLang="ko-KR" sz="1200" dirty="0"/>
              <a:t>10.8</a:t>
            </a:r>
            <a:r>
              <a:rPr lang="ko-KR" altLang="en-US" sz="1200" dirty="0"/>
              <a:t>항에 따라 레이더 영상과 함께 배치되어야 함</a:t>
            </a:r>
            <a:r>
              <a:rPr lang="en-US" altLang="ko-KR" sz="1200" dirty="0"/>
              <a:t>.</a:t>
            </a:r>
          </a:p>
          <a:p>
            <a:pPr marL="0" indent="0">
              <a:buNone/>
            </a:pPr>
            <a:r>
              <a:rPr lang="en-US" altLang="ko-KR" sz="1200" dirty="0"/>
              <a:t>	*</a:t>
            </a:r>
            <a:r>
              <a:rPr lang="ko-KR" altLang="en-US" sz="1200" dirty="0"/>
              <a:t>항법 디스플레이는 이 표준을 완전히 준수하지 않는 한 표적을 추적하거나 표적 연관 기능을 제공하지 않음</a:t>
            </a:r>
            <a:r>
              <a:rPr lang="en-US" altLang="ko-KR" sz="1200" dirty="0"/>
              <a:t>.</a:t>
            </a:r>
          </a:p>
          <a:p>
            <a:pPr marL="0" indent="0">
              <a:buNone/>
            </a:pPr>
            <a:r>
              <a:rPr lang="en-US" altLang="ko-KR" sz="1200" dirty="0"/>
              <a:t>	</a:t>
            </a:r>
            <a:r>
              <a:rPr lang="en-US" altLang="ko-KR" sz="1200" dirty="0">
                <a:solidFill>
                  <a:srgbClr val="FF0000"/>
                </a:solidFill>
              </a:rPr>
              <a:t>  (</a:t>
            </a:r>
            <a:r>
              <a:rPr lang="ko-KR" altLang="en-US" sz="1200" dirty="0">
                <a:solidFill>
                  <a:srgbClr val="FF0000"/>
                </a:solidFill>
              </a:rPr>
              <a:t>표준을 준수하지 않으려면 아예 기능을 구현하지 말라는 </a:t>
            </a:r>
            <a:r>
              <a:rPr lang="ko-KR" altLang="en-US" sz="1200" dirty="0" err="1">
                <a:solidFill>
                  <a:srgbClr val="FF0000"/>
                </a:solidFill>
              </a:rPr>
              <a:t>얘긴가</a:t>
            </a:r>
            <a:r>
              <a:rPr lang="en-US" altLang="ko-KR" sz="1200" dirty="0">
                <a:solidFill>
                  <a:srgbClr val="FF0000"/>
                </a:solidFill>
              </a:rPr>
              <a:t>?)</a:t>
            </a:r>
          </a:p>
          <a:p>
            <a:pPr marL="0" indent="0">
              <a:buNone/>
            </a:pPr>
            <a:endParaRPr lang="en-US" altLang="ko-KR" sz="1200" dirty="0"/>
          </a:p>
          <a:p>
            <a:pPr marL="0" indent="0">
              <a:buNone/>
            </a:pPr>
            <a:r>
              <a:rPr lang="en-US" altLang="ko-KR" sz="1200" dirty="0"/>
              <a:t>	NOTE 	The AIS target state diagram is shown in Annex G.</a:t>
            </a:r>
          </a:p>
          <a:p>
            <a:pPr marL="0" indent="0">
              <a:buNone/>
            </a:pPr>
            <a:endParaRPr lang="en-US" altLang="ko-KR" sz="1200" dirty="0"/>
          </a:p>
          <a:p>
            <a:pPr marL="0" indent="0">
              <a:buNone/>
            </a:pPr>
            <a:r>
              <a:rPr lang="en-US" altLang="ko-KR" sz="1200" dirty="0"/>
              <a:t>*SOLAS (Safety Of Life At Sea) :  1974</a:t>
            </a:r>
            <a:r>
              <a:rPr lang="ko-KR" altLang="en-US" sz="1200" dirty="0"/>
              <a:t>년 해상에서 인명의 안전을 위한 국제협약</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130</a:t>
            </a:fld>
            <a:r>
              <a:rPr lang="en-US" altLang="ko-KR"/>
              <a:t>]</a:t>
            </a:r>
            <a:endParaRPr lang="ko-KR" altLang="en-US" dirty="0"/>
          </a:p>
        </p:txBody>
      </p:sp>
    </p:spTree>
    <p:extLst>
      <p:ext uri="{BB962C8B-B14F-4D97-AF65-F5344CB8AC3E}">
        <p14:creationId xmlns:p14="http://schemas.microsoft.com/office/powerpoint/2010/main" val="30768646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10.5.2 AIS </a:t>
            </a:r>
            <a:r>
              <a:rPr lang="ko-KR" altLang="en-US" sz="1200" dirty="0" err="1"/>
              <a:t>타켓의</a:t>
            </a:r>
            <a:r>
              <a:rPr lang="ko-KR" altLang="en-US" sz="1200" dirty="0"/>
              <a:t> 최대 처리량</a:t>
            </a:r>
            <a:endParaRPr lang="en-US" altLang="ko-KR" sz="1200" dirty="0"/>
          </a:p>
          <a:p>
            <a:pPr marL="0" indent="0">
              <a:buNone/>
            </a:pPr>
            <a:r>
              <a:rPr lang="en-US" altLang="ko-KR" sz="1200" dirty="0"/>
              <a:t>	 10.5.2.1 </a:t>
            </a:r>
            <a:r>
              <a:rPr lang="ko-KR" altLang="en-US" sz="1200" dirty="0"/>
              <a:t>요구 사항</a:t>
            </a:r>
            <a:endParaRPr lang="en-US" altLang="ko-KR" sz="1200" dirty="0"/>
          </a:p>
          <a:p>
            <a:pPr marL="0" indent="0">
              <a:buNone/>
            </a:pPr>
            <a:r>
              <a:rPr lang="en-US" altLang="ko-KR" sz="1200" dirty="0"/>
              <a:t>	 -(MSC.192/5.26.2) </a:t>
            </a:r>
            <a:r>
              <a:rPr lang="ko-KR" altLang="en-US" sz="1200" dirty="0"/>
              <a:t>레이더 </a:t>
            </a:r>
            <a:r>
              <a:rPr lang="en-US" altLang="ko-KR" sz="1200" dirty="0"/>
              <a:t>tracking</a:t>
            </a:r>
            <a:r>
              <a:rPr lang="ko-KR" altLang="en-US" sz="1200" dirty="0"/>
              <a:t>에 대한 요구 사항 외에도 표 </a:t>
            </a:r>
            <a:r>
              <a:rPr lang="en-US" altLang="ko-KR" sz="1200" dirty="0"/>
              <a:t>27</a:t>
            </a:r>
            <a:r>
              <a:rPr lang="ko-KR" altLang="en-US" sz="1200" dirty="0"/>
              <a:t>에 따라 최소 수의 </a:t>
            </a:r>
            <a:r>
              <a:rPr lang="en-US" altLang="ko-KR" sz="1200" dirty="0"/>
              <a:t>sleeping</a:t>
            </a:r>
            <a:r>
              <a:rPr lang="ko-KR" altLang="en-US" sz="1200" dirty="0"/>
              <a:t> 및 </a:t>
            </a:r>
            <a:r>
              <a:rPr lang="en-US" altLang="ko-KR" sz="1200" dirty="0"/>
              <a:t>activated</a:t>
            </a:r>
            <a:r>
              <a:rPr lang="ko-KR" altLang="en-US" sz="1200" dirty="0"/>
              <a:t> </a:t>
            </a:r>
            <a:r>
              <a:rPr lang="en-US" altLang="ko-KR" sz="1200" dirty="0"/>
              <a:t>AIS </a:t>
            </a:r>
            <a:r>
              <a:rPr lang="ko-KR" altLang="en-US" sz="1200" dirty="0"/>
              <a:t>표적에 대한 완전한 </a:t>
            </a:r>
            <a:r>
              <a:rPr lang="en-US" altLang="ko-KR" sz="1200" dirty="0"/>
              <a:t>presentation</a:t>
            </a:r>
            <a:r>
              <a:rPr lang="ko-KR" altLang="en-US" sz="1200" dirty="0"/>
              <a:t> 기능을 </a:t>
            </a:r>
            <a:r>
              <a:rPr lang="en-US" altLang="ko-KR" sz="1200" dirty="0"/>
              <a:t>display</a:t>
            </a:r>
            <a:r>
              <a:rPr lang="ko-KR" altLang="en-US" sz="1200" dirty="0"/>
              <a:t>하고 제공할 수 있어야 함</a:t>
            </a:r>
            <a:r>
              <a:rPr lang="en-US" altLang="ko-KR" sz="1200" dirty="0"/>
              <a:t>.</a:t>
            </a:r>
          </a:p>
          <a:p>
            <a:pPr marL="0" indent="0">
              <a:buNone/>
            </a:pPr>
            <a:r>
              <a:rPr lang="en-US" altLang="ko-KR" sz="1200" dirty="0"/>
              <a:t>	 -AIS target</a:t>
            </a:r>
            <a:r>
              <a:rPr lang="ko-KR" altLang="en-US" sz="1200" dirty="0"/>
              <a:t> </a:t>
            </a:r>
            <a:r>
              <a:rPr lang="en-US" altLang="ko-KR" sz="1200" dirty="0"/>
              <a:t>display capacity</a:t>
            </a:r>
            <a:r>
              <a:rPr lang="ko-KR" altLang="en-US" sz="1200" dirty="0"/>
              <a:t>는 한번에 표현 가능한 </a:t>
            </a:r>
            <a:r>
              <a:rPr lang="en-US" altLang="ko-KR" sz="1200" dirty="0"/>
              <a:t>AIS target</a:t>
            </a:r>
            <a:r>
              <a:rPr lang="ko-KR" altLang="en-US" sz="1200" dirty="0"/>
              <a:t>들의 최대 개수를 의미</a:t>
            </a:r>
            <a:r>
              <a:rPr lang="en-US" altLang="ko-KR" sz="1200" dirty="0"/>
              <a:t>.</a:t>
            </a:r>
          </a:p>
          <a:p>
            <a:pPr marL="0" indent="0">
              <a:buNone/>
            </a:pPr>
            <a:r>
              <a:rPr lang="en-US" altLang="ko-KR" sz="1200" dirty="0"/>
              <a:t>	 -(MSC.192/5.26.2) (MSC.191/6.4.2.2) AIS target</a:t>
            </a:r>
            <a:r>
              <a:rPr lang="ko-KR" altLang="en-US" sz="1200" dirty="0"/>
              <a:t>의 처리</a:t>
            </a:r>
            <a:r>
              <a:rPr lang="en-US" altLang="ko-KR" sz="1200" dirty="0"/>
              <a:t>/</a:t>
            </a:r>
            <a:r>
              <a:rPr lang="ko-KR" altLang="en-US" sz="1200" dirty="0"/>
              <a:t>표시 용량이 초과되려고 할 때 표시가 있어야 하고 </a:t>
            </a:r>
            <a:endParaRPr lang="en-US" altLang="ko-KR" sz="1200" dirty="0"/>
          </a:p>
          <a:p>
            <a:pPr marL="0" indent="0">
              <a:buNone/>
            </a:pPr>
            <a:r>
              <a:rPr lang="en-US" altLang="ko-KR" sz="1200" dirty="0"/>
              <a:t>	  </a:t>
            </a:r>
            <a:r>
              <a:rPr lang="ko-KR" altLang="en-US" sz="1200" dirty="0"/>
              <a:t>용량이 초과되면 경보가 있어야 함</a:t>
            </a:r>
            <a:r>
              <a:rPr lang="en-US" altLang="ko-KR" sz="1200" dirty="0"/>
              <a:t>.</a:t>
            </a:r>
          </a:p>
          <a:p>
            <a:pPr marL="0" indent="0">
              <a:buNone/>
            </a:pPr>
            <a:r>
              <a:rPr lang="en-US" altLang="ko-KR" sz="1200" dirty="0"/>
              <a:t>	 -Activated</a:t>
            </a:r>
            <a:r>
              <a:rPr lang="ko-KR" altLang="en-US" sz="1200" dirty="0"/>
              <a:t> </a:t>
            </a:r>
            <a:r>
              <a:rPr lang="en-US" altLang="ko-KR" sz="1200" dirty="0"/>
              <a:t>target</a:t>
            </a:r>
            <a:r>
              <a:rPr lang="ko-KR" altLang="en-US" sz="1200" dirty="0"/>
              <a:t>과 </a:t>
            </a:r>
            <a:r>
              <a:rPr lang="en-US" altLang="ko-KR" sz="1200" dirty="0"/>
              <a:t>Sleeping target</a:t>
            </a:r>
            <a:r>
              <a:rPr lang="ko-KR" altLang="en-US" sz="1200" dirty="0"/>
              <a:t>에 대한 최소 표시 처리량은 표 </a:t>
            </a:r>
            <a:r>
              <a:rPr lang="en-US" altLang="ko-KR" sz="1200" dirty="0"/>
              <a:t>27</a:t>
            </a:r>
            <a:r>
              <a:rPr lang="ko-KR" altLang="en-US" sz="1200" dirty="0"/>
              <a:t>을 따라야 하며 이러한 양은 </a:t>
            </a:r>
            <a:r>
              <a:rPr lang="en-US" altLang="ko-KR" sz="1200" dirty="0"/>
              <a:t>Activated</a:t>
            </a:r>
            <a:r>
              <a:rPr lang="ko-KR" altLang="en-US" sz="1200" dirty="0"/>
              <a:t> 및 </a:t>
            </a:r>
            <a:r>
              <a:rPr lang="en-US" altLang="ko-KR" sz="1200" dirty="0"/>
              <a:t>Sleeping</a:t>
            </a:r>
            <a:r>
              <a:rPr lang="ko-KR" altLang="en-US" sz="1200" dirty="0"/>
              <a:t> </a:t>
            </a:r>
            <a:r>
              <a:rPr lang="en-US" altLang="ko-KR" sz="1200" dirty="0"/>
              <a:t>target</a:t>
            </a:r>
            <a:r>
              <a:rPr lang="ko-KR" altLang="en-US" sz="1200" dirty="0"/>
              <a:t> 처리 능력으로 지칭되어야 함</a:t>
            </a:r>
            <a:r>
              <a:rPr lang="en-US" altLang="ko-KR" sz="1200" dirty="0"/>
              <a:t>.</a:t>
            </a:r>
          </a:p>
          <a:p>
            <a:pPr marL="0" indent="0">
              <a:buNone/>
            </a:pPr>
            <a:r>
              <a:rPr lang="en-US" altLang="ko-KR" sz="1200" dirty="0"/>
              <a:t>	 -</a:t>
            </a:r>
            <a:r>
              <a:rPr lang="ko-KR" altLang="en-US" sz="1200" dirty="0"/>
              <a:t>장비는 표 </a:t>
            </a:r>
            <a:r>
              <a:rPr lang="en-US" altLang="ko-KR" sz="1200" dirty="0"/>
              <a:t>27</a:t>
            </a:r>
            <a:r>
              <a:rPr lang="ko-KR" altLang="en-US" sz="1200" dirty="0"/>
              <a:t>의 요구 사항을 초과하는 잠자는 </a:t>
            </a:r>
            <a:r>
              <a:rPr lang="en-US" altLang="ko-KR" sz="1200" dirty="0"/>
              <a:t>AIS </a:t>
            </a:r>
            <a:r>
              <a:rPr lang="ko-KR" altLang="en-US" sz="1200" dirty="0"/>
              <a:t>목표를 필터링할 수 있어야 함</a:t>
            </a:r>
            <a:r>
              <a:rPr lang="en-US" altLang="ko-KR" sz="1200" dirty="0"/>
              <a:t>.</a:t>
            </a:r>
          </a:p>
          <a:p>
            <a:pPr marL="0" indent="0">
              <a:buNone/>
            </a:pPr>
            <a:r>
              <a:rPr lang="en-US" altLang="ko-KR" sz="1200" dirty="0"/>
              <a:t>	 -</a:t>
            </a:r>
            <a:r>
              <a:rPr lang="ko-KR" altLang="en-US" sz="1200" dirty="0"/>
              <a:t>문서는 장비의 표시 및 처리에 대한 처리량을 설명해야 하며 </a:t>
            </a:r>
            <a:endParaRPr lang="en-US" altLang="ko-KR" sz="1200" dirty="0"/>
          </a:p>
          <a:p>
            <a:pPr marL="0" indent="0">
              <a:buNone/>
            </a:pPr>
            <a:r>
              <a:rPr lang="en-US" altLang="ko-KR" sz="1200" dirty="0"/>
              <a:t>	 </a:t>
            </a:r>
            <a:r>
              <a:rPr lang="ko-KR" altLang="en-US" sz="1200" dirty="0"/>
              <a:t>추가로</a:t>
            </a:r>
            <a:r>
              <a:rPr lang="en-US" altLang="ko-KR" sz="1200" dirty="0"/>
              <a:t>,</a:t>
            </a:r>
            <a:r>
              <a:rPr lang="ko-KR" altLang="en-US" sz="1200" dirty="0"/>
              <a:t> 용량이 장비가 제공하는 최대 처리량에 도달하거나 근접한 경우의 작동을 설명해야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131</a:t>
            </a:fld>
            <a:r>
              <a:rPr lang="en-US" altLang="ko-KR"/>
              <a:t>]</a:t>
            </a:r>
            <a:endParaRPr lang="ko-KR" altLang="en-US" dirty="0"/>
          </a:p>
        </p:txBody>
      </p:sp>
      <p:pic>
        <p:nvPicPr>
          <p:cNvPr id="6" name="그림 5">
            <a:extLst>
              <a:ext uri="{FF2B5EF4-FFF2-40B4-BE49-F238E27FC236}">
                <a16:creationId xmlns:a16="http://schemas.microsoft.com/office/drawing/2014/main" id="{206C0A74-5388-4771-A533-6650796906ED}"/>
              </a:ext>
            </a:extLst>
          </p:cNvPr>
          <p:cNvPicPr>
            <a:picLocks noChangeAspect="1"/>
          </p:cNvPicPr>
          <p:nvPr/>
        </p:nvPicPr>
        <p:blipFill>
          <a:blip r:embed="rId2"/>
          <a:stretch>
            <a:fillRect/>
          </a:stretch>
        </p:blipFill>
        <p:spPr>
          <a:xfrm>
            <a:off x="984918" y="4172871"/>
            <a:ext cx="7291816" cy="2256074"/>
          </a:xfrm>
          <a:prstGeom prst="rect">
            <a:avLst/>
          </a:prstGeom>
        </p:spPr>
      </p:pic>
    </p:spTree>
    <p:extLst>
      <p:ext uri="{BB962C8B-B14F-4D97-AF65-F5344CB8AC3E}">
        <p14:creationId xmlns:p14="http://schemas.microsoft.com/office/powerpoint/2010/main" val="20559532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10.5.2.2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문서 검사를 통해 장비의 제조업체가 명시한 </a:t>
            </a:r>
            <a:r>
              <a:rPr lang="en-US" altLang="ko-KR" sz="1200" dirty="0"/>
              <a:t>AIS </a:t>
            </a:r>
            <a:r>
              <a:rPr lang="ko-KR" altLang="en-US" sz="1200" dirty="0"/>
              <a:t>목표 표시 처리 및 필터링 용량을 확인하고 기록</a:t>
            </a:r>
            <a:r>
              <a:rPr lang="en-US" altLang="ko-KR" sz="1200" dirty="0"/>
              <a:t>.</a:t>
            </a:r>
          </a:p>
          <a:p>
            <a:pPr marL="0" indent="0">
              <a:buNone/>
            </a:pPr>
            <a:r>
              <a:rPr lang="en-US" altLang="ko-KR" sz="1200" dirty="0"/>
              <a:t>	  </a:t>
            </a:r>
            <a:r>
              <a:rPr lang="ko-KR" altLang="en-US" sz="1200" dirty="0"/>
              <a:t>문서는 </a:t>
            </a:r>
            <a:r>
              <a:rPr lang="en-US" altLang="ko-KR" sz="1200" dirty="0"/>
              <a:t>Activated/Sleeping</a:t>
            </a:r>
            <a:r>
              <a:rPr lang="ko-KR" altLang="en-US" sz="1200" dirty="0"/>
              <a:t> </a:t>
            </a:r>
            <a:r>
              <a:rPr lang="en-US" altLang="ko-KR" sz="1200" dirty="0"/>
              <a:t>Target</a:t>
            </a:r>
            <a:r>
              <a:rPr lang="ko-KR" altLang="en-US" sz="1200" dirty="0"/>
              <a:t>에 대한 최소 표시 처리량이 표 </a:t>
            </a:r>
            <a:r>
              <a:rPr lang="en-US" altLang="ko-KR" sz="1200" dirty="0"/>
              <a:t>27</a:t>
            </a:r>
            <a:r>
              <a:rPr lang="ko-KR" altLang="en-US" sz="1200" dirty="0"/>
              <a:t>을 따르며 장비가 표 </a:t>
            </a:r>
            <a:r>
              <a:rPr lang="en-US" altLang="ko-KR" sz="1200" dirty="0"/>
              <a:t>27</a:t>
            </a:r>
            <a:r>
              <a:rPr lang="ko-KR" altLang="en-US" sz="1200" dirty="0"/>
              <a:t>의 요구 사항을 초과하는 </a:t>
            </a:r>
            <a:r>
              <a:rPr lang="en-US" altLang="ko-KR" sz="1200" dirty="0"/>
              <a:t>Sleeping</a:t>
            </a:r>
            <a:r>
              <a:rPr lang="ko-KR" altLang="en-US" sz="1200" dirty="0"/>
              <a:t> </a:t>
            </a:r>
            <a:r>
              <a:rPr lang="en-US" altLang="ko-KR" sz="1200" dirty="0"/>
              <a:t>AIS target</a:t>
            </a:r>
            <a:r>
              <a:rPr lang="ko-KR" altLang="en-US" sz="1200" dirty="0"/>
              <a:t>을 필터링할 수 있음을 확인해야 함</a:t>
            </a:r>
            <a:r>
              <a:rPr lang="en-US" altLang="ko-KR" sz="1200" dirty="0"/>
              <a:t>.</a:t>
            </a:r>
          </a:p>
          <a:p>
            <a:pPr marL="0" indent="0">
              <a:buNone/>
            </a:pPr>
            <a:r>
              <a:rPr lang="en-US" altLang="ko-KR" sz="1200" dirty="0"/>
              <a:t>	 -b) Annex</a:t>
            </a:r>
            <a:r>
              <a:rPr lang="ko-KR" altLang="en-US" sz="1200" dirty="0"/>
              <a:t> </a:t>
            </a:r>
            <a:r>
              <a:rPr lang="en-US" altLang="ko-KR" sz="1200" dirty="0"/>
              <a:t>F</a:t>
            </a:r>
            <a:r>
              <a:rPr lang="ko-KR" altLang="en-US" sz="1200" dirty="0"/>
              <a:t>에 설명된 대로 </a:t>
            </a:r>
            <a:r>
              <a:rPr lang="en-US" altLang="ko-KR" sz="1200" dirty="0"/>
              <a:t>Reported target</a:t>
            </a:r>
            <a:r>
              <a:rPr lang="ko-KR" altLang="en-US" sz="1200" dirty="0"/>
              <a:t> 시뮬레이터</a:t>
            </a:r>
            <a:r>
              <a:rPr lang="en-US" altLang="ko-KR" sz="1200" dirty="0"/>
              <a:t>(RTS)</a:t>
            </a:r>
            <a:r>
              <a:rPr lang="ko-KR" altLang="en-US" sz="1200" dirty="0"/>
              <a:t>를 관찰하고 사용하여 장비 범주에 따라 </a:t>
            </a:r>
            <a:r>
              <a:rPr lang="en-US" altLang="ko-KR" sz="1200" dirty="0"/>
              <a:t>	 		 Activated/Sleeping</a:t>
            </a:r>
            <a:r>
              <a:rPr lang="ko-KR" altLang="en-US" sz="1200" dirty="0"/>
              <a:t> </a:t>
            </a:r>
            <a:r>
              <a:rPr lang="en-US" altLang="ko-KR" sz="1200" dirty="0"/>
              <a:t>target</a:t>
            </a:r>
            <a:r>
              <a:rPr lang="ko-KR" altLang="en-US" sz="1200" dirty="0"/>
              <a:t>에 대한 표시 처리량이 달성되고 적절한 감지 및 경보 기능이 제공되는지 확인</a:t>
            </a:r>
            <a:r>
              <a:rPr lang="en-US" altLang="ko-KR" sz="1200" dirty="0"/>
              <a:t>. </a:t>
            </a:r>
          </a:p>
          <a:p>
            <a:pPr marL="0" indent="0">
              <a:buNone/>
            </a:pPr>
            <a:r>
              <a:rPr lang="en-US" altLang="ko-KR" sz="1200" dirty="0"/>
              <a:t>	</a:t>
            </a:r>
            <a:r>
              <a:rPr lang="en-US" altLang="ko-KR" sz="1200" dirty="0">
                <a:solidFill>
                  <a:srgbClr val="FF0000"/>
                </a:solidFill>
              </a:rPr>
              <a:t> (, unless there is a target-limiting parameter as described in c); </a:t>
            </a:r>
          </a:p>
          <a:p>
            <a:pPr marL="0" indent="0">
              <a:buNone/>
            </a:pPr>
            <a:r>
              <a:rPr lang="en-US" altLang="ko-KR" sz="1200" dirty="0"/>
              <a:t>	 -c) AIS target</a:t>
            </a:r>
            <a:r>
              <a:rPr lang="ko-KR" altLang="en-US" sz="1200" dirty="0"/>
              <a:t>의 표시를 자동으로 제한하기 위해 제공되는 </a:t>
            </a:r>
            <a:r>
              <a:rPr lang="en-US" altLang="ko-KR" sz="1200" u="sng" dirty="0">
                <a:solidFill>
                  <a:srgbClr val="0070C0"/>
                </a:solidFill>
              </a:rPr>
              <a:t>target limit parameter</a:t>
            </a:r>
            <a:r>
              <a:rPr lang="ko-KR" altLang="en-US" sz="1200" dirty="0"/>
              <a:t>의 </a:t>
            </a:r>
            <a:r>
              <a:rPr lang="ko-KR" altLang="en-US" sz="1200" dirty="0" err="1"/>
              <a:t>영숫자</a:t>
            </a:r>
            <a:r>
              <a:rPr lang="ko-KR" altLang="en-US" sz="1200" dirty="0"/>
              <a:t> 및</a:t>
            </a:r>
            <a:r>
              <a:rPr lang="en-US" altLang="ko-KR" sz="1200" dirty="0"/>
              <a:t>/</a:t>
            </a:r>
            <a:r>
              <a:rPr lang="ko-KR" altLang="en-US" sz="1200" dirty="0"/>
              <a:t>또는 그래픽 표시가 있는지 관찰하여 확인</a:t>
            </a:r>
            <a:r>
              <a:rPr lang="en-US" altLang="ko-KR" sz="1200" dirty="0"/>
              <a:t>(</a:t>
            </a:r>
            <a:r>
              <a:rPr lang="ko-KR" altLang="en-US" sz="1200" dirty="0"/>
              <a:t>예</a:t>
            </a:r>
            <a:r>
              <a:rPr lang="en-US" altLang="ko-KR" sz="1200" dirty="0"/>
              <a:t>: </a:t>
            </a:r>
            <a:r>
              <a:rPr lang="ko-KR" altLang="en-US" sz="1200" dirty="0"/>
              <a:t>범위</a:t>
            </a:r>
            <a:r>
              <a:rPr lang="en-US" altLang="ko-KR" sz="1200" dirty="0"/>
              <a:t>, CPA </a:t>
            </a:r>
            <a:r>
              <a:rPr lang="ko-KR" altLang="en-US" sz="1200" dirty="0"/>
              <a:t>또는 </a:t>
            </a:r>
            <a:r>
              <a:rPr lang="en-US" altLang="ko-KR" sz="1200" dirty="0"/>
              <a:t>TCPA).</a:t>
            </a:r>
          </a:p>
          <a:p>
            <a:pPr marL="0" indent="0">
              <a:buNone/>
            </a:pPr>
            <a:r>
              <a:rPr lang="en-US" altLang="ko-KR" sz="1200" dirty="0"/>
              <a:t>	 </a:t>
            </a:r>
            <a:r>
              <a:rPr lang="en-US" altLang="ko-KR" sz="1200" dirty="0">
                <a:solidFill>
                  <a:srgbClr val="FF0000"/>
                </a:solidFill>
              </a:rPr>
              <a:t>The RTS simulator shall be used to provide in excess of the sleeping target capacity and the closest targets within the stated capacity and within the filter limits shall be displayed;</a:t>
            </a:r>
            <a:r>
              <a:rPr lang="en-US" altLang="ko-KR" sz="1200" dirty="0"/>
              <a:t>.</a:t>
            </a:r>
          </a:p>
          <a:p>
            <a:pPr marL="0" indent="0">
              <a:buNone/>
            </a:pPr>
            <a:r>
              <a:rPr lang="en-US" altLang="ko-KR" sz="1200" dirty="0"/>
              <a:t>	 -d) EUT</a:t>
            </a:r>
            <a:r>
              <a:rPr lang="ko-KR" altLang="en-US" sz="1200" dirty="0"/>
              <a:t>의 디스플레이 처리량</a:t>
            </a:r>
            <a:r>
              <a:rPr lang="en-US" altLang="ko-KR" sz="1200" dirty="0"/>
              <a:t> (</a:t>
            </a:r>
            <a:r>
              <a:rPr lang="ko-KR" altLang="en-US" sz="1200" dirty="0"/>
              <a:t>활성화된 목표물</a:t>
            </a:r>
            <a:r>
              <a:rPr lang="en-US" altLang="ko-KR" sz="1200" dirty="0"/>
              <a:t>)</a:t>
            </a:r>
            <a:r>
              <a:rPr lang="ko-KR" altLang="en-US" sz="1200" dirty="0"/>
              <a:t>이 명시된 제조업체의 목표 디스플레이 처리 용량의 </a:t>
            </a:r>
            <a:r>
              <a:rPr lang="en-US" altLang="ko-KR" sz="1200" dirty="0"/>
              <a:t>95% </a:t>
            </a:r>
            <a:r>
              <a:rPr lang="ko-KR" altLang="en-US" sz="1200" dirty="0"/>
              <a:t>또는 사용자가 설정한 수준인 경우 </a:t>
            </a:r>
            <a:r>
              <a:rPr lang="en-US" altLang="ko-KR" sz="1200" dirty="0"/>
              <a:t>indication</a:t>
            </a:r>
            <a:r>
              <a:rPr lang="ko-KR" altLang="en-US" sz="1200" dirty="0"/>
              <a:t>이 제공된다는 점을 관찰을 통해 확인</a:t>
            </a:r>
            <a:r>
              <a:rPr lang="en-US" altLang="ko-KR" sz="1200" dirty="0"/>
              <a:t>.</a:t>
            </a:r>
          </a:p>
          <a:p>
            <a:pPr marL="0" indent="0">
              <a:buNone/>
            </a:pPr>
            <a:r>
              <a:rPr lang="en-US" altLang="ko-KR" sz="1200" dirty="0"/>
              <a:t>	 -e) 10</a:t>
            </a:r>
            <a:r>
              <a:rPr lang="ko-KR" altLang="en-US" sz="1200" dirty="0"/>
              <a:t>개의 추가 </a:t>
            </a:r>
            <a:r>
              <a:rPr lang="en-US" altLang="ko-KR" sz="1200" dirty="0"/>
              <a:t>AIS </a:t>
            </a:r>
            <a:r>
              <a:rPr lang="ko-KR" altLang="en-US" sz="1200" dirty="0"/>
              <a:t>표적이 자선 가까이에 접근하는 상황이 제공될 때 추가 표적이 표시되는지 관찰하여 확인</a:t>
            </a:r>
            <a:r>
              <a:rPr lang="en-US" altLang="ko-KR" sz="1200" dirty="0"/>
              <a:t>.</a:t>
            </a:r>
          </a:p>
          <a:p>
            <a:pPr marL="0" indent="0">
              <a:buNone/>
            </a:pPr>
            <a:r>
              <a:rPr lang="en-US" altLang="ko-KR" sz="1200" dirty="0"/>
              <a:t>	 -f) Target</a:t>
            </a:r>
            <a:r>
              <a:rPr lang="ko-KR" altLang="en-US" sz="1200" dirty="0"/>
              <a:t>처리가 과부하인 상황에서 </a:t>
            </a:r>
            <a:r>
              <a:rPr lang="en-US" altLang="ko-KR" sz="1200" dirty="0"/>
              <a:t>EUT</a:t>
            </a:r>
            <a:r>
              <a:rPr lang="ko-KR" altLang="en-US" sz="1200" dirty="0"/>
              <a:t>가 어떻게 동작하는지 사용자 매뉴얼에서 문서 검사로 확인</a:t>
            </a:r>
            <a:r>
              <a:rPr lang="en-US" altLang="ko-KR" sz="1200" dirty="0"/>
              <a:t>.</a:t>
            </a:r>
          </a:p>
          <a:p>
            <a:pPr marL="0" indent="0">
              <a:buNone/>
            </a:pPr>
            <a:r>
              <a:rPr lang="en-US" altLang="ko-KR" sz="1200" dirty="0"/>
              <a:t>	   </a:t>
            </a:r>
            <a:r>
              <a:rPr lang="en-US" altLang="ko-KR" sz="1200" dirty="0" err="1"/>
              <a:t>i</a:t>
            </a:r>
            <a:r>
              <a:rPr lang="en-US" altLang="ko-KR" sz="1200" dirty="0"/>
              <a:t>. Activated target</a:t>
            </a:r>
            <a:r>
              <a:rPr lang="ko-KR" altLang="en-US" sz="1200" dirty="0"/>
              <a:t> 수가 초과되었을 때</a:t>
            </a:r>
            <a:r>
              <a:rPr lang="en-US" altLang="ko-KR" sz="1200" dirty="0"/>
              <a:t>	ii. Sleeping target</a:t>
            </a:r>
            <a:r>
              <a:rPr lang="ko-KR" altLang="en-US" sz="1200" dirty="0"/>
              <a:t> 수를 초과했을 때</a:t>
            </a:r>
            <a:r>
              <a:rPr lang="en-US" altLang="ko-KR" sz="1200" dirty="0"/>
              <a:t>.</a:t>
            </a:r>
          </a:p>
          <a:p>
            <a:pPr marL="0" indent="0">
              <a:buNone/>
            </a:pPr>
            <a:endParaRPr lang="en-US" altLang="ko-KR" sz="1200" dirty="0"/>
          </a:p>
          <a:p>
            <a:pPr marL="0" indent="0">
              <a:buNone/>
            </a:pPr>
            <a:r>
              <a:rPr lang="en-US" altLang="ko-KR" sz="1200" dirty="0"/>
              <a:t>* EUT (Equipment Under Test) : </a:t>
            </a:r>
            <a:r>
              <a:rPr lang="ko-KR" altLang="en-US" sz="1200" dirty="0"/>
              <a:t>피 시험기기</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132</a:t>
            </a:fld>
            <a:r>
              <a:rPr lang="en-US" altLang="ko-KR"/>
              <a:t>]</a:t>
            </a:r>
            <a:endParaRPr lang="ko-KR" altLang="en-US" dirty="0"/>
          </a:p>
        </p:txBody>
      </p:sp>
    </p:spTree>
    <p:extLst>
      <p:ext uri="{BB962C8B-B14F-4D97-AF65-F5344CB8AC3E}">
        <p14:creationId xmlns:p14="http://schemas.microsoft.com/office/powerpoint/2010/main" val="42452331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10.5.3 AIS sleeping </a:t>
            </a:r>
            <a:r>
              <a:rPr lang="ko-KR" altLang="en-US" sz="1200" dirty="0"/>
              <a:t>타겟의 </a:t>
            </a:r>
            <a:r>
              <a:rPr lang="en-US" altLang="ko-KR" sz="1200" dirty="0"/>
              <a:t>filtering</a:t>
            </a:r>
          </a:p>
          <a:p>
            <a:pPr marL="0" indent="0">
              <a:buNone/>
            </a:pPr>
            <a:r>
              <a:rPr lang="en-US" altLang="ko-KR" sz="1200" dirty="0"/>
              <a:t>	 10.5.3.1 </a:t>
            </a:r>
            <a:r>
              <a:rPr lang="ko-KR" altLang="en-US" sz="1200" dirty="0"/>
              <a:t>요구 사항</a:t>
            </a:r>
            <a:endParaRPr lang="en-US" altLang="ko-KR" sz="1200" dirty="0"/>
          </a:p>
          <a:p>
            <a:pPr marL="0" indent="0">
              <a:buNone/>
            </a:pPr>
            <a:r>
              <a:rPr lang="en-US" altLang="ko-KR" sz="1200" dirty="0"/>
              <a:t>	 -(MSC.192/5.26.3) </a:t>
            </a:r>
            <a:r>
              <a:rPr lang="ko-KR" altLang="en-US" sz="1200" dirty="0">
                <a:solidFill>
                  <a:srgbClr val="FF0000"/>
                </a:solidFill>
              </a:rPr>
              <a:t>디스플레이 </a:t>
            </a:r>
            <a:r>
              <a:rPr lang="en-US" altLang="ko-KR" sz="1200" dirty="0">
                <a:solidFill>
                  <a:srgbClr val="FF0000"/>
                </a:solidFill>
              </a:rPr>
              <a:t>clutter</a:t>
            </a:r>
            <a:r>
              <a:rPr lang="ko-KR" altLang="en-US" sz="1200" dirty="0">
                <a:solidFill>
                  <a:srgbClr val="FF0000"/>
                </a:solidFill>
              </a:rPr>
              <a:t>를 줄이기 위해</a:t>
            </a:r>
            <a:r>
              <a:rPr lang="en-US" altLang="ko-KR" sz="1200" dirty="0">
                <a:solidFill>
                  <a:srgbClr val="FF0000"/>
                </a:solidFill>
              </a:rPr>
              <a:t>(</a:t>
            </a:r>
            <a:r>
              <a:rPr lang="en-US" altLang="ko-KR" sz="1200" dirty="0" err="1">
                <a:solidFill>
                  <a:srgbClr val="FF0000"/>
                </a:solidFill>
              </a:rPr>
              <a:t>clutte</a:t>
            </a:r>
            <a:r>
              <a:rPr lang="ko-KR" altLang="en-US" sz="1200" dirty="0">
                <a:solidFill>
                  <a:srgbClr val="FF0000"/>
                </a:solidFill>
              </a:rPr>
              <a:t>는 레이더 전파에서나 다루는 내용 아닌가</a:t>
            </a:r>
            <a:r>
              <a:rPr lang="en-US" altLang="ko-KR" sz="1200" dirty="0">
                <a:solidFill>
                  <a:srgbClr val="FF0000"/>
                </a:solidFill>
              </a:rPr>
              <a:t>? AIS</a:t>
            </a:r>
            <a:r>
              <a:rPr lang="ko-KR" altLang="en-US" sz="1200" dirty="0">
                <a:solidFill>
                  <a:srgbClr val="FF0000"/>
                </a:solidFill>
              </a:rPr>
              <a:t>에서 </a:t>
            </a:r>
            <a:r>
              <a:rPr lang="en-US" altLang="ko-KR" sz="1200" dirty="0">
                <a:solidFill>
                  <a:srgbClr val="FF0000"/>
                </a:solidFill>
              </a:rPr>
              <a:t>clutter?)</a:t>
            </a:r>
            <a:r>
              <a:rPr lang="ko-KR" altLang="en-US" sz="1200" dirty="0"/>
              <a:t> </a:t>
            </a:r>
            <a:r>
              <a:rPr lang="en-US" altLang="ko-KR" sz="1200" dirty="0"/>
              <a:t>sleeping</a:t>
            </a:r>
            <a:r>
              <a:rPr lang="ko-KR" altLang="en-US" sz="1200" dirty="0"/>
              <a:t> </a:t>
            </a:r>
            <a:r>
              <a:rPr lang="en-US" altLang="ko-KR" sz="1200" dirty="0"/>
              <a:t>AIS </a:t>
            </a:r>
            <a:r>
              <a:rPr lang="ko-KR" altLang="en-US" sz="1200" dirty="0"/>
              <a:t>타겟의 표시를 필터링하는 수단이 </a:t>
            </a:r>
            <a:r>
              <a:rPr lang="en-US" altLang="ko-KR" sz="1200" dirty="0"/>
              <a:t>indication</a:t>
            </a:r>
            <a:r>
              <a:rPr lang="ko-KR" altLang="en-US" sz="1200" dirty="0"/>
              <a:t>과 함께 제공되어야 함</a:t>
            </a:r>
            <a:r>
              <a:rPr lang="en-US" altLang="ko-KR" sz="1200" dirty="0"/>
              <a:t>(</a:t>
            </a:r>
            <a:r>
              <a:rPr lang="ko-KR" altLang="en-US" sz="1200" dirty="0"/>
              <a:t>예</a:t>
            </a:r>
            <a:r>
              <a:rPr lang="en-US" altLang="ko-KR" sz="1200" dirty="0"/>
              <a:t>: </a:t>
            </a:r>
            <a:r>
              <a:rPr lang="ko-KR" altLang="en-US" sz="1200" dirty="0"/>
              <a:t>타겟까지의 거리</a:t>
            </a:r>
            <a:r>
              <a:rPr lang="en-US" altLang="ko-KR" sz="1200" dirty="0"/>
              <a:t>, CPA/TCPA </a:t>
            </a:r>
            <a:r>
              <a:rPr lang="ko-KR" altLang="en-US" sz="1200" dirty="0"/>
              <a:t>또는 </a:t>
            </a:r>
            <a:r>
              <a:rPr lang="en-US" altLang="ko-KR" sz="1200" dirty="0"/>
              <a:t>AIS </a:t>
            </a:r>
            <a:r>
              <a:rPr lang="ko-KR" altLang="en-US" sz="1200" dirty="0"/>
              <a:t>타겟 클래스 </a:t>
            </a:r>
            <a:r>
              <a:rPr lang="en-US" altLang="ko-KR" sz="1200" dirty="0"/>
              <a:t>A/B, </a:t>
            </a:r>
            <a:r>
              <a:rPr lang="ko-KR" altLang="en-US" sz="1200" dirty="0"/>
              <a:t>기타</a:t>
            </a:r>
            <a:r>
              <a:rPr lang="en-US" altLang="ko-KR" sz="1200" dirty="0"/>
              <a:t>).</a:t>
            </a:r>
          </a:p>
          <a:p>
            <a:pPr marL="0" indent="0">
              <a:buNone/>
            </a:pPr>
            <a:r>
              <a:rPr lang="en-US" altLang="ko-KR" sz="1200" dirty="0"/>
              <a:t>	 -</a:t>
            </a:r>
            <a:r>
              <a:rPr lang="ko-KR" altLang="en-US" sz="1200" dirty="0"/>
              <a:t>디스플레이에서 개별 </a:t>
            </a:r>
            <a:r>
              <a:rPr lang="en-US" altLang="ko-KR" sz="1200" dirty="0"/>
              <a:t>AIS </a:t>
            </a:r>
            <a:r>
              <a:rPr lang="ko-KR" altLang="en-US" sz="1200" dirty="0"/>
              <a:t>표적을 제거하는 것은 불가능</a:t>
            </a:r>
            <a:r>
              <a:rPr lang="en-US" altLang="ko-KR" sz="1200" dirty="0"/>
              <a:t>.</a:t>
            </a:r>
          </a:p>
          <a:p>
            <a:pPr marL="0" indent="0">
              <a:buNone/>
            </a:pPr>
            <a:r>
              <a:rPr lang="en-US" altLang="ko-KR" sz="1200" dirty="0">
                <a:solidFill>
                  <a:srgbClr val="FF0000"/>
                </a:solidFill>
              </a:rPr>
              <a:t>	  (</a:t>
            </a:r>
            <a:r>
              <a:rPr lang="en-US" altLang="ko-KR" sz="1200" u="sng" dirty="0">
                <a:solidFill>
                  <a:srgbClr val="FF0000"/>
                </a:solidFill>
              </a:rPr>
              <a:t>sleeping AIS filtering</a:t>
            </a:r>
            <a:r>
              <a:rPr lang="ko-KR" altLang="en-US" sz="1200" dirty="0">
                <a:solidFill>
                  <a:srgbClr val="FF0000"/>
                </a:solidFill>
              </a:rPr>
              <a:t>과 </a:t>
            </a:r>
            <a:r>
              <a:rPr lang="ko-KR" altLang="en-US" sz="1200" u="sng" dirty="0">
                <a:solidFill>
                  <a:srgbClr val="FF0000"/>
                </a:solidFill>
              </a:rPr>
              <a:t>개별 </a:t>
            </a:r>
            <a:r>
              <a:rPr lang="en-US" altLang="ko-KR" sz="1200" u="sng" dirty="0">
                <a:solidFill>
                  <a:srgbClr val="FF0000"/>
                </a:solidFill>
              </a:rPr>
              <a:t>AIS target</a:t>
            </a:r>
            <a:r>
              <a:rPr lang="ko-KR" altLang="en-US" sz="1200" u="sng" dirty="0">
                <a:solidFill>
                  <a:srgbClr val="FF0000"/>
                </a:solidFill>
              </a:rPr>
              <a:t>은 제거가 불가능</a:t>
            </a:r>
            <a:r>
              <a:rPr lang="ko-KR" altLang="en-US" sz="1200" dirty="0">
                <a:solidFill>
                  <a:srgbClr val="FF0000"/>
                </a:solidFill>
              </a:rPr>
              <a:t> 하다는 얘기는 모순 아닌가</a:t>
            </a:r>
            <a:r>
              <a:rPr lang="en-US" altLang="ko-KR" sz="1200" dirty="0">
                <a:solidFill>
                  <a:srgbClr val="FF0000"/>
                </a:solidFill>
              </a:rPr>
              <a:t>?)</a:t>
            </a:r>
          </a:p>
          <a:p>
            <a:pPr marL="0" indent="0">
              <a:buNone/>
            </a:pPr>
            <a:r>
              <a:rPr lang="en-US" altLang="ko-KR" sz="1200" dirty="0"/>
              <a:t>	 -(MSC.192/5.26.1) AIS</a:t>
            </a:r>
            <a:r>
              <a:rPr lang="ko-KR" altLang="en-US" sz="1200" dirty="0"/>
              <a:t>에서 제공하는 </a:t>
            </a:r>
            <a:r>
              <a:rPr lang="en-US" altLang="ko-KR" sz="1200" dirty="0"/>
              <a:t>reported</a:t>
            </a:r>
            <a:r>
              <a:rPr lang="ko-KR" altLang="en-US" sz="1200" dirty="0"/>
              <a:t> </a:t>
            </a:r>
            <a:r>
              <a:rPr lang="en-US" altLang="ko-KR" sz="1200" dirty="0"/>
              <a:t>target</a:t>
            </a:r>
            <a:r>
              <a:rPr lang="ko-KR" altLang="en-US" sz="1200" dirty="0"/>
              <a:t>은 사용자 정의 </a:t>
            </a:r>
            <a:r>
              <a:rPr lang="en-US" altLang="ko-KR" sz="1200" dirty="0"/>
              <a:t>parameter</a:t>
            </a:r>
            <a:r>
              <a:rPr lang="ko-KR" altLang="en-US" sz="1200" dirty="0"/>
              <a:t>에 따라 필터링 될 수 있음</a:t>
            </a:r>
            <a:r>
              <a:rPr lang="en-US" altLang="ko-KR" sz="1200" dirty="0"/>
              <a:t>.</a:t>
            </a:r>
          </a:p>
          <a:p>
            <a:pPr marL="0" indent="0">
              <a:buNone/>
            </a:pPr>
            <a:r>
              <a:rPr lang="en-US" altLang="ko-KR" sz="1200" dirty="0"/>
              <a:t>	 -target</a:t>
            </a:r>
            <a:r>
              <a:rPr lang="ko-KR" altLang="en-US" sz="1200" dirty="0"/>
              <a:t>이 </a:t>
            </a:r>
            <a:r>
              <a:rPr lang="en-US" altLang="ko-KR" sz="1200" dirty="0"/>
              <a:t>sleeping </a:t>
            </a:r>
            <a:r>
              <a:rPr lang="ko-KR" altLang="en-US" sz="1200" dirty="0"/>
              <a:t>혹은 </a:t>
            </a:r>
            <a:r>
              <a:rPr lang="en-US" altLang="ko-KR" sz="1200" dirty="0"/>
              <a:t>Activated</a:t>
            </a:r>
            <a:r>
              <a:rPr lang="ko-KR" altLang="en-US" sz="1200" dirty="0"/>
              <a:t> 상태일 수 있음</a:t>
            </a:r>
            <a:r>
              <a:rPr lang="en-US" altLang="ko-KR" sz="1200" dirty="0"/>
              <a:t>. </a:t>
            </a:r>
            <a:r>
              <a:rPr lang="en-US" altLang="ko-KR" sz="1200" dirty="0">
                <a:solidFill>
                  <a:srgbClr val="FF0000"/>
                </a:solidFill>
              </a:rPr>
              <a:t>(</a:t>
            </a:r>
            <a:r>
              <a:rPr lang="ko-KR" altLang="en-US" sz="1200" dirty="0" err="1">
                <a:solidFill>
                  <a:srgbClr val="FF0000"/>
                </a:solidFill>
              </a:rPr>
              <a:t>쌩뚱맞게</a:t>
            </a:r>
            <a:r>
              <a:rPr lang="ko-KR" altLang="en-US" sz="1200" dirty="0">
                <a:solidFill>
                  <a:srgbClr val="FF0000"/>
                </a:solidFill>
              </a:rPr>
              <a:t> 갑자기 무슨 얘기</a:t>
            </a:r>
            <a:r>
              <a:rPr lang="en-US" altLang="ko-KR" sz="1200" dirty="0">
                <a:solidFill>
                  <a:srgbClr val="FF0000"/>
                </a:solidFill>
              </a:rPr>
              <a:t>?)</a:t>
            </a:r>
          </a:p>
          <a:p>
            <a:pPr marL="0" indent="0">
              <a:buNone/>
            </a:pPr>
            <a:r>
              <a:rPr lang="en-US" altLang="ko-KR" sz="1200" dirty="0"/>
              <a:t>	 -Activated AIS target</a:t>
            </a:r>
            <a:r>
              <a:rPr lang="ko-KR" altLang="en-US" sz="1200" dirty="0"/>
              <a:t>은 </a:t>
            </a:r>
            <a:r>
              <a:rPr lang="en-US" altLang="ko-KR" sz="1200" dirty="0"/>
              <a:t>RADAR tracked target</a:t>
            </a:r>
            <a:r>
              <a:rPr lang="ko-KR" altLang="en-US" sz="1200" dirty="0"/>
              <a:t>과 유사한 방식으로 처리</a:t>
            </a:r>
            <a:r>
              <a:rPr lang="en-US" altLang="ko-KR" sz="1200" dirty="0"/>
              <a:t>. </a:t>
            </a:r>
          </a:p>
          <a:p>
            <a:pPr marL="0" indent="0">
              <a:buNone/>
            </a:pPr>
            <a:r>
              <a:rPr lang="en-US" altLang="ko-KR" sz="1200" dirty="0"/>
              <a:t>	 -(MSC.191/6.4.3.2) </a:t>
            </a:r>
            <a:r>
              <a:rPr lang="ko-KR" altLang="en-US" sz="1200" dirty="0"/>
              <a:t>필터 기준을 사용함에 있어 바로 적용할 수 있어야 함</a:t>
            </a:r>
            <a:r>
              <a:rPr lang="en-US" altLang="ko-KR" sz="1200" dirty="0"/>
              <a:t>.</a:t>
            </a:r>
          </a:p>
          <a:p>
            <a:pPr marL="0" indent="0">
              <a:buNone/>
            </a:pPr>
            <a:endParaRPr lang="en-US" altLang="ko-KR" sz="1200" dirty="0"/>
          </a:p>
          <a:p>
            <a:pPr marL="0" indent="0">
              <a:buNone/>
            </a:pPr>
            <a:r>
              <a:rPr lang="en-US" altLang="ko-KR" sz="1200" dirty="0"/>
              <a:t>	 10.5.3.2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사용 설명서가 사용 가능한 필터의 기본 기능을 설명하는지 문서 검사를 통해 확인</a:t>
            </a:r>
            <a:r>
              <a:rPr lang="en-US" altLang="ko-KR" sz="1200" dirty="0"/>
              <a:t>.</a:t>
            </a:r>
          </a:p>
          <a:p>
            <a:pPr marL="0" indent="0">
              <a:buNone/>
            </a:pPr>
            <a:r>
              <a:rPr lang="en-US" altLang="ko-KR" sz="1200" dirty="0"/>
              <a:t>	 -b) </a:t>
            </a:r>
            <a:r>
              <a:rPr lang="ko-KR" altLang="en-US" sz="1200" dirty="0"/>
              <a:t>관찰과 </a:t>
            </a:r>
            <a:r>
              <a:rPr lang="en-US" altLang="ko-KR" sz="1200" dirty="0"/>
              <a:t>RTS </a:t>
            </a:r>
            <a:r>
              <a:rPr lang="ko-KR" altLang="en-US" sz="1200" dirty="0"/>
              <a:t>시뮬레이터를 사용하여 필터가 사용자 설명서에 설명된 기능을 제공하고 준수하는지 확인</a:t>
            </a:r>
            <a:r>
              <a:rPr lang="en-US" altLang="ko-KR" sz="1200" dirty="0"/>
              <a:t>.</a:t>
            </a:r>
          </a:p>
          <a:p>
            <a:pPr marL="0" indent="0">
              <a:buNone/>
            </a:pPr>
            <a:r>
              <a:rPr lang="en-US" altLang="ko-KR" sz="1200" dirty="0"/>
              <a:t>	 -c) </a:t>
            </a:r>
            <a:r>
              <a:rPr lang="ko-KR" altLang="en-US" sz="1200" dirty="0"/>
              <a:t>디스플레이에서 개별 </a:t>
            </a:r>
            <a:r>
              <a:rPr lang="en-US" altLang="ko-KR" sz="1200" dirty="0"/>
              <a:t>AIS </a:t>
            </a:r>
            <a:r>
              <a:rPr lang="ko-KR" altLang="en-US" sz="1200" dirty="0"/>
              <a:t>목표물을 제거하기 위해 사용자가 목표물을 수동으로 선택하는 것이 불가능하다는 것을 관찰을 통해 확인</a:t>
            </a:r>
            <a:r>
              <a:rPr lang="en-US" altLang="ko-KR" sz="1200" dirty="0"/>
              <a:t>.</a:t>
            </a:r>
          </a:p>
          <a:p>
            <a:pPr marL="0" indent="0">
              <a:buNone/>
            </a:pPr>
            <a:r>
              <a:rPr lang="en-US" altLang="ko-KR" sz="1200" dirty="0"/>
              <a:t>	 -d) </a:t>
            </a:r>
            <a:r>
              <a:rPr lang="ko-KR" altLang="en-US" sz="1200" dirty="0"/>
              <a:t>사용 중인 필터 기준을 쉽게 사용할 수 있는지 관찰을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133</a:t>
            </a:fld>
            <a:r>
              <a:rPr lang="en-US" altLang="ko-KR"/>
              <a:t>]</a:t>
            </a:r>
            <a:endParaRPr lang="ko-KR" altLang="en-US" dirty="0"/>
          </a:p>
        </p:txBody>
      </p:sp>
    </p:spTree>
    <p:extLst>
      <p:ext uri="{BB962C8B-B14F-4D97-AF65-F5344CB8AC3E}">
        <p14:creationId xmlns:p14="http://schemas.microsoft.com/office/powerpoint/2010/main" val="12919588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10.5.4 AIS </a:t>
            </a:r>
            <a:r>
              <a:rPr lang="ko-KR" altLang="en-US" sz="1200" dirty="0"/>
              <a:t>표적 활성화 </a:t>
            </a:r>
            <a:r>
              <a:rPr lang="en-US" altLang="ko-KR" sz="1200" dirty="0"/>
              <a:t>/ </a:t>
            </a:r>
            <a:r>
              <a:rPr lang="ko-KR" altLang="en-US" sz="1200" dirty="0"/>
              <a:t>비활성화</a:t>
            </a:r>
            <a:endParaRPr lang="en-US" altLang="ko-KR" sz="1200" dirty="0"/>
          </a:p>
          <a:p>
            <a:pPr marL="0" indent="0">
              <a:buNone/>
            </a:pPr>
            <a:r>
              <a:rPr lang="en-US" altLang="ko-KR" sz="1200" dirty="0"/>
              <a:t>	 10.5.4.1 </a:t>
            </a:r>
            <a:r>
              <a:rPr lang="ko-KR" altLang="en-US" sz="1200" dirty="0"/>
              <a:t>요구 사항</a:t>
            </a:r>
            <a:endParaRPr lang="en-US" altLang="ko-KR" sz="1200" dirty="0"/>
          </a:p>
          <a:p>
            <a:pPr marL="0" indent="0">
              <a:buNone/>
            </a:pPr>
            <a:r>
              <a:rPr lang="en-US" altLang="ko-KR" sz="1200" dirty="0"/>
              <a:t>	 -(MSC.192/5.26.4) Sleeping</a:t>
            </a:r>
            <a:r>
              <a:rPr lang="ko-KR" altLang="en-US" sz="1200" dirty="0"/>
              <a:t> </a:t>
            </a:r>
            <a:r>
              <a:rPr lang="en-US" altLang="ko-KR" sz="1200" dirty="0"/>
              <a:t>AIS target</a:t>
            </a:r>
            <a:r>
              <a:rPr lang="ko-KR" altLang="en-US" sz="1200" dirty="0"/>
              <a:t>을 </a:t>
            </a:r>
            <a:r>
              <a:rPr lang="ko-KR" altLang="en-US" sz="1200" u="sng" dirty="0">
                <a:solidFill>
                  <a:srgbClr val="0070C0"/>
                </a:solidFill>
              </a:rPr>
              <a:t>활성화</a:t>
            </a:r>
            <a:r>
              <a:rPr lang="ko-KR" altLang="en-US" sz="1200" dirty="0"/>
              <a:t>하고 활성화된 </a:t>
            </a:r>
            <a:r>
              <a:rPr lang="en-US" altLang="ko-KR" sz="1200" dirty="0"/>
              <a:t>AIS </a:t>
            </a:r>
            <a:r>
              <a:rPr lang="ko-KR" altLang="en-US" sz="1200" dirty="0"/>
              <a:t>표적을 </a:t>
            </a:r>
            <a:r>
              <a:rPr lang="ko-KR" altLang="en-US" sz="1200" u="sng" dirty="0">
                <a:solidFill>
                  <a:srgbClr val="0070C0"/>
                </a:solidFill>
              </a:rPr>
              <a:t>비활성화</a:t>
            </a:r>
            <a:r>
              <a:rPr lang="ko-KR" altLang="en-US" sz="1200" dirty="0"/>
              <a:t>하는 수단이 제공</a:t>
            </a:r>
            <a:r>
              <a:rPr lang="en-US" altLang="ko-KR" sz="1200" dirty="0"/>
              <a:t>.</a:t>
            </a:r>
          </a:p>
          <a:p>
            <a:pPr marL="0" indent="0">
              <a:buNone/>
            </a:pPr>
            <a:r>
              <a:rPr lang="en-US" altLang="ko-KR" sz="1200" dirty="0"/>
              <a:t>	 -AIS </a:t>
            </a:r>
            <a:r>
              <a:rPr lang="ko-KR" altLang="en-US" sz="1200" dirty="0"/>
              <a:t>표적 </a:t>
            </a:r>
            <a:r>
              <a:rPr lang="en-US" altLang="ko-KR" sz="1200" u="sng" dirty="0">
                <a:solidFill>
                  <a:srgbClr val="0070C0"/>
                </a:solidFill>
              </a:rPr>
              <a:t>automatic</a:t>
            </a:r>
            <a:r>
              <a:rPr lang="ko-KR" altLang="en-US" sz="1200" u="sng" dirty="0">
                <a:solidFill>
                  <a:srgbClr val="0070C0"/>
                </a:solidFill>
              </a:rPr>
              <a:t> </a:t>
            </a:r>
            <a:r>
              <a:rPr lang="en-US" altLang="ko-KR" sz="1200" u="sng" dirty="0">
                <a:solidFill>
                  <a:srgbClr val="0070C0"/>
                </a:solidFill>
              </a:rPr>
              <a:t>activation</a:t>
            </a:r>
            <a:r>
              <a:rPr lang="ko-KR" altLang="en-US" sz="1200" u="sng" dirty="0">
                <a:solidFill>
                  <a:srgbClr val="0070C0"/>
                </a:solidFill>
              </a:rPr>
              <a:t> </a:t>
            </a:r>
            <a:r>
              <a:rPr lang="en-US" altLang="ko-KR" sz="1200" u="sng" dirty="0">
                <a:solidFill>
                  <a:srgbClr val="0070C0"/>
                </a:solidFill>
              </a:rPr>
              <a:t>area</a:t>
            </a:r>
            <a:r>
              <a:rPr lang="ko-KR" altLang="en-US" sz="1200" dirty="0"/>
              <a:t>가 제공되는 경우 자동 레이더 표적 획득 구역과 동일해야 함</a:t>
            </a:r>
            <a:r>
              <a:rPr lang="en-US" altLang="ko-KR" sz="1200" dirty="0"/>
              <a:t>.</a:t>
            </a:r>
          </a:p>
          <a:p>
            <a:pPr marL="0" indent="0">
              <a:buNone/>
            </a:pPr>
            <a:r>
              <a:rPr lang="en-US" altLang="ko-KR" sz="1200" dirty="0"/>
              <a:t>	 </a:t>
            </a:r>
            <a:r>
              <a:rPr lang="ko-KR" altLang="en-US" sz="1200" dirty="0"/>
              <a:t>또한 </a:t>
            </a:r>
            <a:r>
              <a:rPr lang="en-US" altLang="ko-KR" sz="1200" dirty="0"/>
              <a:t>sleeping</a:t>
            </a:r>
            <a:r>
              <a:rPr lang="ko-KR" altLang="en-US" sz="1200" dirty="0"/>
              <a:t> </a:t>
            </a:r>
            <a:r>
              <a:rPr lang="en-US" altLang="ko-KR" sz="1200" dirty="0"/>
              <a:t>AIS </a:t>
            </a:r>
            <a:r>
              <a:rPr lang="en-US" altLang="ko-KR" sz="1200" dirty="0" err="1"/>
              <a:t>targe</a:t>
            </a:r>
            <a:r>
              <a:rPr lang="ko-KR" altLang="en-US" sz="1200" dirty="0"/>
              <a:t>은 사용자 정의 </a:t>
            </a:r>
            <a:r>
              <a:rPr lang="en-US" altLang="ko-KR" sz="1200" dirty="0"/>
              <a:t>parameter(</a:t>
            </a:r>
            <a:r>
              <a:rPr lang="ko-KR" altLang="en-US" sz="1200" dirty="0"/>
              <a:t>예</a:t>
            </a:r>
            <a:r>
              <a:rPr lang="en-US" altLang="ko-KR" sz="1200" dirty="0"/>
              <a:t>: Target</a:t>
            </a:r>
            <a:r>
              <a:rPr lang="ko-KR" altLang="en-US" sz="1200" dirty="0"/>
              <a:t>과의 거리</a:t>
            </a:r>
            <a:r>
              <a:rPr lang="en-US" altLang="ko-KR" sz="1200" dirty="0"/>
              <a:t>, CPA/TCPA </a:t>
            </a:r>
            <a:r>
              <a:rPr lang="ko-KR" altLang="en-US" sz="1200" dirty="0"/>
              <a:t>또는 </a:t>
            </a:r>
            <a:r>
              <a:rPr lang="en-US" altLang="ko-KR" sz="1200" dirty="0"/>
              <a:t>AIS </a:t>
            </a:r>
            <a:r>
              <a:rPr lang="ko-KR" altLang="en-US" sz="1200" dirty="0"/>
              <a:t>목표 클래스 </a:t>
            </a:r>
            <a:r>
              <a:rPr lang="en-US" altLang="ko-KR" sz="1200" dirty="0"/>
              <a:t>A/B)</a:t>
            </a:r>
            <a:r>
              <a:rPr lang="ko-KR" altLang="en-US" sz="1200" dirty="0"/>
              <a:t>를 충족할 때 자동으로 활성화될 수 있음</a:t>
            </a:r>
            <a:r>
              <a:rPr lang="en-US" altLang="ko-KR" sz="1200" dirty="0"/>
              <a:t>. </a:t>
            </a:r>
            <a:r>
              <a:rPr lang="en-US" altLang="ko-KR" sz="1200" dirty="0">
                <a:solidFill>
                  <a:srgbClr val="FF0000"/>
                </a:solidFill>
              </a:rPr>
              <a:t>(</a:t>
            </a:r>
            <a:r>
              <a:rPr lang="ko-KR" altLang="en-US" sz="1200" dirty="0">
                <a:solidFill>
                  <a:srgbClr val="FF0000"/>
                </a:solidFill>
              </a:rPr>
              <a:t>위험하다고 판단되는 타겟은 자동으로 활성화</a:t>
            </a:r>
            <a:r>
              <a:rPr lang="en-US" altLang="ko-KR" sz="1200" dirty="0">
                <a:solidFill>
                  <a:srgbClr val="FF0000"/>
                </a:solidFill>
              </a:rPr>
              <a:t>?)</a:t>
            </a:r>
          </a:p>
          <a:p>
            <a:pPr marL="0" indent="0">
              <a:buNone/>
            </a:pPr>
            <a:r>
              <a:rPr lang="en-US" altLang="ko-KR" sz="1200" dirty="0"/>
              <a:t>	 -</a:t>
            </a:r>
            <a:r>
              <a:rPr lang="ko-KR" altLang="en-US" sz="1200" dirty="0"/>
              <a:t>제조자는 사용 가능한 사용자 정의 </a:t>
            </a:r>
            <a:r>
              <a:rPr lang="en-US" altLang="ko-KR" sz="1200" dirty="0"/>
              <a:t>parameter</a:t>
            </a:r>
            <a:r>
              <a:rPr lang="ko-KR" altLang="en-US" sz="1200" dirty="0"/>
              <a:t>를 명시해야 하고 사용자 설명서에 설명되어 있어야 함</a:t>
            </a:r>
            <a:r>
              <a:rPr lang="en-US" altLang="ko-KR" sz="1200" dirty="0"/>
              <a:t>.</a:t>
            </a:r>
          </a:p>
          <a:p>
            <a:pPr marL="0" indent="0">
              <a:buNone/>
            </a:pPr>
            <a:r>
              <a:rPr lang="en-US" altLang="ko-KR" sz="1200" dirty="0"/>
              <a:t>	 10.5.4.2 </a:t>
            </a:r>
            <a:r>
              <a:rPr lang="ko-KR" altLang="en-US" sz="1200" dirty="0"/>
              <a:t>시험 방법 및 요구되는 결과</a:t>
            </a:r>
            <a:endParaRPr lang="en-US" altLang="ko-KR" sz="1200" dirty="0"/>
          </a:p>
          <a:p>
            <a:pPr marL="0" indent="0">
              <a:buNone/>
            </a:pPr>
            <a:r>
              <a:rPr lang="en-US" altLang="ko-KR" sz="1200" dirty="0"/>
              <a:t>	 -a) Sleeping</a:t>
            </a:r>
            <a:r>
              <a:rPr lang="ko-KR" altLang="en-US" sz="1200" dirty="0"/>
              <a:t> 표적을 활성화하고 활성화된 표적을 비활성화</a:t>
            </a:r>
            <a:r>
              <a:rPr lang="en-US" altLang="ko-KR" sz="1200" dirty="0"/>
              <a:t>(sleeping)</a:t>
            </a:r>
            <a:r>
              <a:rPr lang="ko-KR" altLang="en-US" sz="1200" dirty="0"/>
              <a:t>하는 기능이 제공되는지 관찰을 통해 확인</a:t>
            </a:r>
            <a:r>
              <a:rPr lang="en-US" altLang="ko-KR" sz="1200" dirty="0"/>
              <a:t>.</a:t>
            </a:r>
          </a:p>
          <a:p>
            <a:pPr marL="0" indent="0">
              <a:buNone/>
            </a:pPr>
            <a:r>
              <a:rPr lang="en-US" altLang="ko-KR" sz="1200" dirty="0"/>
              <a:t>	 -b) </a:t>
            </a:r>
            <a:r>
              <a:rPr lang="ko-KR" altLang="en-US" sz="1200" dirty="0"/>
              <a:t>자동 활성화 </a:t>
            </a:r>
            <a:r>
              <a:rPr lang="en-US" altLang="ko-KR" sz="1200" dirty="0"/>
              <a:t>area</a:t>
            </a:r>
            <a:r>
              <a:rPr lang="ko-KR" altLang="en-US" sz="1200" dirty="0"/>
              <a:t>가 제공되는 경우 자동 레이더 표적 획득기능에 제공된 것과 동일한 속성을 갖는지 관찰을 통해 확인</a:t>
            </a:r>
            <a:r>
              <a:rPr lang="en-US" altLang="ko-KR" sz="1200" dirty="0"/>
              <a:t>.</a:t>
            </a:r>
          </a:p>
          <a:p>
            <a:pPr marL="0" indent="0">
              <a:buNone/>
            </a:pPr>
            <a:r>
              <a:rPr lang="en-US" altLang="ko-KR" sz="1200" dirty="0"/>
              <a:t>	 -c) Sleeping</a:t>
            </a:r>
            <a:r>
              <a:rPr lang="ko-KR" altLang="en-US" sz="1200" dirty="0"/>
              <a:t> </a:t>
            </a:r>
            <a:r>
              <a:rPr lang="en-US" altLang="ko-KR" sz="1200" dirty="0"/>
              <a:t>AIS </a:t>
            </a:r>
            <a:r>
              <a:rPr lang="ko-KR" altLang="en-US" sz="1200" dirty="0"/>
              <a:t>표적이 활성화를 위한 사용자 정의 </a:t>
            </a:r>
            <a:r>
              <a:rPr lang="en-US" altLang="ko-KR" sz="1200" dirty="0"/>
              <a:t>parameter</a:t>
            </a:r>
            <a:r>
              <a:rPr lang="ko-KR" altLang="en-US" sz="1200" dirty="0"/>
              <a:t>를 충족할 때 자동으로 활성화하는 기능이 제공되는지 관찰을 통해 확인</a:t>
            </a:r>
            <a:r>
              <a:rPr lang="en-US" altLang="ko-KR" sz="1200" dirty="0"/>
              <a:t>.</a:t>
            </a:r>
          </a:p>
          <a:p>
            <a:pPr marL="0" indent="0">
              <a:buNone/>
            </a:pPr>
            <a:r>
              <a:rPr lang="en-US" altLang="ko-KR" sz="1200" dirty="0"/>
              <a:t>	 -d) </a:t>
            </a:r>
            <a:r>
              <a:rPr lang="ko-KR" altLang="en-US" sz="1200" dirty="0"/>
              <a:t>문서 검사를 통해 사용자 정의 </a:t>
            </a:r>
            <a:r>
              <a:rPr lang="en-US" altLang="ko-KR" sz="1200" dirty="0"/>
              <a:t>parameter</a:t>
            </a:r>
            <a:r>
              <a:rPr lang="ko-KR" altLang="en-US" sz="1200" dirty="0"/>
              <a:t> 및 관련 기능이 사용자 설명서에 설명되어 있는지 확인</a:t>
            </a:r>
            <a:endParaRPr lang="en-US" altLang="ko-KR" sz="1200" dirty="0"/>
          </a:p>
          <a:p>
            <a:pPr marL="0" indent="0">
              <a:buNone/>
            </a:pPr>
            <a:endParaRPr lang="en-US" altLang="ko-KR" sz="1200" dirty="0"/>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134</a:t>
            </a:fld>
            <a:r>
              <a:rPr lang="en-US" altLang="ko-KR"/>
              <a:t>]</a:t>
            </a:r>
            <a:endParaRPr lang="ko-KR" altLang="en-US" dirty="0"/>
          </a:p>
        </p:txBody>
      </p:sp>
    </p:spTree>
    <p:extLst>
      <p:ext uri="{BB962C8B-B14F-4D97-AF65-F5344CB8AC3E}">
        <p14:creationId xmlns:p14="http://schemas.microsoft.com/office/powerpoint/2010/main" val="23243034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10.5.5 AIS </a:t>
            </a:r>
            <a:r>
              <a:rPr lang="ko-KR" altLang="en-US" sz="1200" dirty="0"/>
              <a:t>기능 및 표현</a:t>
            </a:r>
            <a:endParaRPr lang="en-US" altLang="ko-KR" sz="1200" dirty="0"/>
          </a:p>
          <a:p>
            <a:pPr marL="0" indent="0">
              <a:buNone/>
            </a:pPr>
            <a:r>
              <a:rPr lang="en-US" altLang="ko-KR" sz="1200" dirty="0"/>
              <a:t>	 10.5.5.1 </a:t>
            </a:r>
            <a:r>
              <a:rPr lang="ko-KR" altLang="en-US" sz="1200" dirty="0"/>
              <a:t>요구 사항</a:t>
            </a:r>
            <a:endParaRPr lang="en-US" altLang="ko-KR" sz="1200" dirty="0"/>
          </a:p>
          <a:p>
            <a:pPr marL="0" indent="0">
              <a:buNone/>
            </a:pPr>
            <a:r>
              <a:rPr lang="en-US" altLang="ko-KR" sz="1200" dirty="0"/>
              <a:t>	 -AIS </a:t>
            </a:r>
            <a:r>
              <a:rPr lang="ko-KR" altLang="en-US" sz="1200" dirty="0"/>
              <a:t>기능들은 추적 대상 기능과 유사함</a:t>
            </a:r>
            <a:r>
              <a:rPr lang="en-US" altLang="ko-KR" sz="1200" dirty="0"/>
              <a:t>.</a:t>
            </a:r>
            <a:br>
              <a:rPr lang="ko-KR" altLang="en-US" sz="1200" dirty="0"/>
            </a:br>
            <a:r>
              <a:rPr lang="en-US" altLang="ko-KR" sz="1200" dirty="0"/>
              <a:t>	 -AIS </a:t>
            </a:r>
            <a:r>
              <a:rPr lang="ko-KR" altLang="en-US" sz="1200" dirty="0"/>
              <a:t>기능들은 이 조항의 요건을 충족하면서 이 표준에서 요구하는 대로 적용해야 함</a:t>
            </a:r>
            <a:r>
              <a:rPr lang="en-US" altLang="ko-KR" sz="1200" dirty="0"/>
              <a:t>.</a:t>
            </a:r>
            <a:br>
              <a:rPr lang="ko-KR" altLang="en-US" sz="1200" dirty="0"/>
            </a:br>
            <a:r>
              <a:rPr lang="en-US" altLang="ko-KR" sz="1200" dirty="0"/>
              <a:t>	 -Reported</a:t>
            </a:r>
            <a:r>
              <a:rPr lang="ko-KR" altLang="en-US" sz="1200" dirty="0"/>
              <a:t> </a:t>
            </a:r>
            <a:r>
              <a:rPr lang="en-US" altLang="ko-KR" sz="1200" dirty="0"/>
              <a:t>AIS target</a:t>
            </a:r>
            <a:r>
              <a:rPr lang="ko-KR" altLang="en-US" sz="1200" dirty="0"/>
              <a:t>의 </a:t>
            </a:r>
            <a:r>
              <a:rPr lang="en-US" altLang="ko-KR" sz="1200" dirty="0"/>
              <a:t>presentation</a:t>
            </a:r>
            <a:r>
              <a:rPr lang="ko-KR" altLang="en-US" sz="1200" dirty="0"/>
              <a:t> 요건은 </a:t>
            </a:r>
            <a:r>
              <a:rPr lang="en-US" altLang="ko-KR" sz="1200" dirty="0"/>
              <a:t>6</a:t>
            </a:r>
            <a:r>
              <a:rPr lang="ko-KR" altLang="en-US" sz="1200" dirty="0"/>
              <a:t>절</a:t>
            </a:r>
            <a:r>
              <a:rPr lang="en-US" altLang="ko-KR" sz="1200" dirty="0"/>
              <a:t>, Annex</a:t>
            </a:r>
            <a:r>
              <a:rPr lang="ko-KR" altLang="en-US" sz="1200" dirty="0"/>
              <a:t> </a:t>
            </a:r>
            <a:r>
              <a:rPr lang="en-US" altLang="ko-KR" sz="1200" dirty="0"/>
              <a:t>J </a:t>
            </a:r>
            <a:r>
              <a:rPr lang="ko-KR" altLang="en-US" sz="1200" dirty="0"/>
              <a:t>및 이 하위 절에 따라야 함</a:t>
            </a:r>
            <a:r>
              <a:rPr lang="en-US" altLang="ko-KR" sz="1200" dirty="0"/>
              <a:t>.</a:t>
            </a:r>
            <a:br>
              <a:rPr lang="ko-KR" altLang="en-US" sz="1200" dirty="0"/>
            </a:br>
            <a:br>
              <a:rPr lang="ko-KR" altLang="en-US" sz="1200" dirty="0"/>
            </a:br>
            <a:r>
              <a:rPr lang="en-US" altLang="ko-KR" sz="1200" dirty="0"/>
              <a:t>	 NOTE</a:t>
            </a:r>
            <a:br>
              <a:rPr lang="ko-KR" altLang="en-US" sz="1200" dirty="0"/>
            </a:br>
            <a:r>
              <a:rPr lang="en-US" altLang="ko-KR" sz="1200" dirty="0"/>
              <a:t>	  MSC.192/5.26.5</a:t>
            </a:r>
            <a:r>
              <a:rPr lang="ko-KR" altLang="en-US" sz="1200" dirty="0"/>
              <a:t>의 표 </a:t>
            </a:r>
            <a:r>
              <a:rPr lang="en-US" altLang="ko-KR" sz="1200" dirty="0"/>
              <a:t>4, AIS Presentation</a:t>
            </a:r>
            <a:r>
              <a:rPr lang="ko-KR" altLang="en-US" sz="1200" dirty="0"/>
              <a:t> 상태는 기능이 이 표준의 절에 포함되기 때문에 여기에서 중복되지 않음</a:t>
            </a:r>
            <a:r>
              <a:rPr lang="en-US" altLang="ko-KR" sz="1200" dirty="0"/>
              <a:t>.</a:t>
            </a:r>
            <a:br>
              <a:rPr lang="ko-KR" altLang="en-US" sz="1200" dirty="0"/>
            </a:br>
            <a:br>
              <a:rPr lang="ko-KR" altLang="en-US" sz="1200" dirty="0"/>
            </a:br>
            <a:r>
              <a:rPr lang="en-US" altLang="ko-KR" sz="1200" dirty="0"/>
              <a:t>	 -(MSC.191/6.4.5.5) AIS target</a:t>
            </a:r>
            <a:r>
              <a:rPr lang="ko-KR" altLang="en-US" sz="1200" dirty="0"/>
              <a:t> 기호의 방향은 </a:t>
            </a:r>
            <a:r>
              <a:rPr lang="en-US" altLang="ko-KR" sz="1200" dirty="0"/>
              <a:t>heading</a:t>
            </a:r>
            <a:r>
              <a:rPr lang="ko-KR" altLang="en-US" sz="1200" dirty="0"/>
              <a:t>을 표시해야 함</a:t>
            </a:r>
            <a:r>
              <a:rPr lang="en-US" altLang="ko-KR" sz="1200" dirty="0"/>
              <a:t>.</a:t>
            </a:r>
            <a:br>
              <a:rPr lang="ko-KR" altLang="en-US" sz="1200" dirty="0"/>
            </a:br>
            <a:r>
              <a:rPr lang="en-US" altLang="ko-KR" sz="1200" dirty="0"/>
              <a:t>	 -Heading</a:t>
            </a:r>
            <a:r>
              <a:rPr lang="ko-KR" altLang="en-US" sz="1200" dirty="0"/>
              <a:t> 정보가 수신되지 않을 경우</a:t>
            </a:r>
            <a:r>
              <a:rPr lang="en-US" altLang="ko-KR" sz="1200" dirty="0"/>
              <a:t>, AIS </a:t>
            </a:r>
            <a:r>
              <a:rPr lang="ko-KR" altLang="en-US" sz="1200" dirty="0"/>
              <a:t>기호의 방향이 </a:t>
            </a:r>
            <a:r>
              <a:rPr lang="en-US" altLang="ko-KR" sz="1200" dirty="0"/>
              <a:t>COG</a:t>
            </a:r>
            <a:r>
              <a:rPr lang="ko-KR" altLang="en-US" sz="1200" dirty="0"/>
              <a:t>에 맞춰져야 함 </a:t>
            </a:r>
            <a:r>
              <a:rPr lang="en-US" altLang="ko-KR" sz="1200" dirty="0"/>
              <a:t>(default).</a:t>
            </a:r>
            <a:br>
              <a:rPr lang="ko-KR" altLang="en-US" sz="1200" dirty="0"/>
            </a:br>
            <a:r>
              <a:rPr lang="en-US" altLang="ko-KR" sz="1200" dirty="0"/>
              <a:t>	  </a:t>
            </a:r>
            <a:r>
              <a:rPr lang="ko-KR" altLang="en-US" sz="1200" dirty="0"/>
              <a:t>사용 가능한 경우</a:t>
            </a:r>
            <a:r>
              <a:rPr lang="en-US" altLang="ko-KR" sz="1200" dirty="0"/>
              <a:t>, </a:t>
            </a:r>
            <a:r>
              <a:rPr lang="ko-KR" altLang="en-US" sz="1200" dirty="0"/>
              <a:t>회전 또는 회전 속도</a:t>
            </a:r>
            <a:r>
              <a:rPr lang="en-US" altLang="ko-KR" sz="1200" dirty="0"/>
              <a:t>(ROT) </a:t>
            </a:r>
            <a:r>
              <a:rPr lang="ko-KR" altLang="en-US" sz="1200" dirty="0"/>
              <a:t>표시기 그리고 경로 예측은 활성화된 </a:t>
            </a:r>
            <a:r>
              <a:rPr lang="en-US" altLang="ko-KR" sz="1200" dirty="0"/>
              <a:t>AIS </a:t>
            </a:r>
            <a:r>
              <a:rPr lang="en-US" altLang="ko-KR" sz="1200" dirty="0" err="1"/>
              <a:t>targe</a:t>
            </a:r>
            <a:r>
              <a:rPr lang="ko-KR" altLang="en-US" sz="1200" dirty="0"/>
              <a:t>의 기동을 표시해야 함</a:t>
            </a:r>
            <a:r>
              <a:rPr lang="en-US" altLang="ko-KR" sz="1200" dirty="0"/>
              <a:t>.</a:t>
            </a:r>
            <a:br>
              <a:rPr lang="ko-KR" altLang="en-US" sz="1200" dirty="0"/>
            </a:br>
            <a:br>
              <a:rPr lang="ko-KR" altLang="en-US" sz="1200" dirty="0"/>
            </a:br>
            <a:r>
              <a:rPr lang="en-US" altLang="ko-KR" sz="1200" dirty="0"/>
              <a:t>	 -(MSC.192/5.27) IMO MSC.191(79) </a:t>
            </a:r>
            <a:r>
              <a:rPr lang="ko-KR" altLang="en-US" sz="1200" dirty="0"/>
              <a:t>및 </a:t>
            </a:r>
            <a:r>
              <a:rPr lang="en-US" altLang="ko-KR" sz="1200" dirty="0"/>
              <a:t>SN/Circ.243</a:t>
            </a:r>
            <a:r>
              <a:rPr lang="ko-KR" altLang="en-US" sz="1200" dirty="0"/>
              <a:t>에서 채택한 선박용 디스플레이에 대한 항법 관련 정보 표시를 위한 성능 표준에 따라 </a:t>
            </a:r>
            <a:r>
              <a:rPr lang="en-US" altLang="ko-KR" sz="1200" dirty="0"/>
              <a:t>Target</a:t>
            </a:r>
            <a:r>
              <a:rPr lang="ko-KR" altLang="en-US" sz="1200" dirty="0"/>
              <a:t>에 관련 </a:t>
            </a:r>
            <a:r>
              <a:rPr lang="en-US" altLang="ko-KR" sz="1200" u="sng" dirty="0">
                <a:solidFill>
                  <a:srgbClr val="0070C0"/>
                </a:solidFill>
              </a:rPr>
              <a:t>symbol</a:t>
            </a:r>
            <a:r>
              <a:rPr lang="ko-KR" altLang="en-US" sz="1200" u="sng" dirty="0">
                <a:solidFill>
                  <a:srgbClr val="0070C0"/>
                </a:solidFill>
              </a:rPr>
              <a:t>을 표시</a:t>
            </a:r>
            <a:r>
              <a:rPr lang="ko-KR" altLang="en-US" sz="1200" dirty="0"/>
              <a:t>해야 함</a:t>
            </a:r>
            <a:r>
              <a:rPr lang="en-US" altLang="ko-KR" sz="1200" dirty="0"/>
              <a:t>.</a:t>
            </a:r>
            <a:br>
              <a:rPr lang="ko-KR" altLang="en-US" sz="1200" dirty="0"/>
            </a:br>
            <a:br>
              <a:rPr lang="ko-KR" altLang="en-US" sz="1200" dirty="0"/>
            </a:br>
            <a:r>
              <a:rPr lang="en-US" altLang="ko-KR" sz="1200" dirty="0"/>
              <a:t>	 -(MSC.191/6.4.5.2) AIS </a:t>
            </a:r>
            <a:r>
              <a:rPr lang="ko-KR" altLang="en-US" sz="1200" dirty="0"/>
              <a:t>정보는 </a:t>
            </a:r>
            <a:r>
              <a:rPr lang="en-US" altLang="ko-KR" sz="1200" dirty="0"/>
              <a:t>sleeping</a:t>
            </a:r>
            <a:r>
              <a:rPr lang="ko-KR" altLang="en-US" sz="1200" dirty="0"/>
              <a:t> 또는 </a:t>
            </a:r>
            <a:r>
              <a:rPr lang="en-US" altLang="ko-KR" sz="1200" dirty="0"/>
              <a:t>activated</a:t>
            </a:r>
            <a:r>
              <a:rPr lang="ko-KR" altLang="en-US" sz="1200" dirty="0"/>
              <a:t> 표적으로 그래픽으로 표시되어야 함</a:t>
            </a:r>
            <a:r>
              <a:rPr lang="en-US" altLang="ko-KR" sz="1200" dirty="0"/>
              <a:t>.</a:t>
            </a:r>
            <a:br>
              <a:rPr lang="ko-KR" altLang="en-US" sz="1200" dirty="0"/>
            </a:br>
            <a:r>
              <a:rPr lang="en-US" altLang="ko-KR" sz="1200" dirty="0"/>
              <a:t>	</a:t>
            </a:r>
            <a:br>
              <a:rPr lang="ko-KR" altLang="en-US" sz="1200" dirty="0"/>
            </a:br>
            <a:r>
              <a:rPr lang="en-US" altLang="ko-KR" sz="1200" dirty="0"/>
              <a:t>	 -(MSC.192/5.27.1) </a:t>
            </a:r>
            <a:r>
              <a:rPr lang="ko-KR" altLang="en-US" sz="1200" dirty="0"/>
              <a:t>표시되는 </a:t>
            </a:r>
            <a:r>
              <a:rPr lang="en-US" altLang="ko-KR" sz="1200" dirty="0"/>
              <a:t>AIS </a:t>
            </a:r>
            <a:r>
              <a:rPr lang="ko-KR" altLang="en-US" sz="1200" dirty="0"/>
              <a:t>표적은 </a:t>
            </a:r>
            <a:r>
              <a:rPr lang="en-US" altLang="ko-KR" sz="1200" dirty="0"/>
              <a:t>default</a:t>
            </a:r>
            <a:r>
              <a:rPr lang="ko-KR" altLang="en-US" sz="1200" dirty="0"/>
              <a:t>로 </a:t>
            </a:r>
            <a:r>
              <a:rPr lang="en-US" altLang="ko-KR" sz="1200" dirty="0"/>
              <a:t>sleeping</a:t>
            </a:r>
            <a:r>
              <a:rPr lang="ko-KR" altLang="en-US" sz="1200" dirty="0"/>
              <a:t> </a:t>
            </a:r>
            <a:r>
              <a:rPr lang="en-US" altLang="ko-KR" sz="1200" dirty="0"/>
              <a:t>target</a:t>
            </a:r>
            <a:r>
              <a:rPr lang="ko-KR" altLang="en-US" sz="1200" dirty="0"/>
              <a:t>으로 표시되어야 함</a:t>
            </a:r>
            <a:r>
              <a:rPr lang="en-US" altLang="ko-KR" sz="1200" dirty="0"/>
              <a:t>.</a:t>
            </a:r>
            <a:br>
              <a:rPr lang="ko-KR" altLang="en-US" sz="1200" dirty="0"/>
            </a:br>
            <a:br>
              <a:rPr lang="ko-KR" altLang="en-US" sz="1200" dirty="0"/>
            </a:br>
            <a:r>
              <a:rPr lang="en-US" altLang="ko-KR" sz="1200" dirty="0"/>
              <a:t>	 -(MSC.192/5.27.2) Tracked RADAR target</a:t>
            </a:r>
            <a:r>
              <a:rPr lang="ko-KR" altLang="en-US" sz="1200" dirty="0"/>
              <a:t> 또는 </a:t>
            </a:r>
            <a:r>
              <a:rPr lang="en-US" altLang="ko-KR" sz="1200" dirty="0"/>
              <a:t>Reported</a:t>
            </a:r>
            <a:r>
              <a:rPr lang="ko-KR" altLang="en-US" sz="1200" dirty="0"/>
              <a:t> </a:t>
            </a:r>
            <a:r>
              <a:rPr lang="en-US" altLang="ko-KR" sz="1200" dirty="0"/>
              <a:t>AIS target</a:t>
            </a:r>
            <a:r>
              <a:rPr lang="ko-KR" altLang="en-US" sz="1200" dirty="0"/>
              <a:t>의 경로와 속도는 예측된 움직임 벡터로 표시</a:t>
            </a:r>
            <a:r>
              <a:rPr lang="en-US" altLang="ko-KR" sz="1200" dirty="0"/>
              <a:t>.</a:t>
            </a:r>
            <a:br>
              <a:rPr lang="ko-KR" altLang="en-US" sz="1200" dirty="0"/>
            </a:br>
            <a:r>
              <a:rPr lang="en-US" altLang="ko-KR" sz="1200" dirty="0"/>
              <a:t>	  </a:t>
            </a:r>
            <a:r>
              <a:rPr lang="ko-KR" altLang="en-US" sz="1200" u="sng" dirty="0">
                <a:solidFill>
                  <a:srgbClr val="0070C0"/>
                </a:solidFill>
              </a:rPr>
              <a:t>벡터 시간</a:t>
            </a:r>
            <a:r>
              <a:rPr lang="ko-KR" altLang="en-US" sz="1200" dirty="0"/>
              <a:t>은 소스 여부에 관계 없이 어떠한 </a:t>
            </a:r>
            <a:r>
              <a:rPr lang="en-US" altLang="ko-KR" sz="1200" dirty="0"/>
              <a:t>target</a:t>
            </a:r>
            <a:r>
              <a:rPr lang="ko-KR" altLang="en-US" sz="1200" dirty="0"/>
              <a:t>이라도 표현하기 위해 </a:t>
            </a:r>
            <a:r>
              <a:rPr lang="ko-KR" altLang="en-US" sz="1200" u="sng" dirty="0">
                <a:solidFill>
                  <a:srgbClr val="0070C0"/>
                </a:solidFill>
              </a:rPr>
              <a:t>조정 가능하고 유효</a:t>
            </a:r>
            <a:r>
              <a:rPr lang="ko-KR" altLang="en-US" sz="1200" dirty="0"/>
              <a:t>해야 함</a:t>
            </a:r>
            <a:r>
              <a:rPr lang="en-US" altLang="ko-KR" sz="1200" dirty="0"/>
              <a:t>.</a:t>
            </a:r>
            <a:br>
              <a:rPr lang="ko-KR" altLang="en-US" sz="1200" dirty="0"/>
            </a:br>
            <a:br>
              <a:rPr lang="ko-KR" altLang="en-US" sz="1200" dirty="0"/>
            </a:br>
            <a:r>
              <a:rPr lang="en-US" altLang="ko-KR" sz="1200" dirty="0"/>
              <a:t>	 -(MSC.192/5.27.3) </a:t>
            </a:r>
            <a:r>
              <a:rPr lang="ko-KR" altLang="en-US" sz="1200" dirty="0"/>
              <a:t>벡터 모드</a:t>
            </a:r>
            <a:r>
              <a:rPr lang="en-US" altLang="ko-KR" sz="1200" dirty="0"/>
              <a:t>, </a:t>
            </a:r>
            <a:r>
              <a:rPr lang="ko-KR" altLang="en-US" sz="1200" dirty="0"/>
              <a:t>시간 및 안정화의 영구적인 표시가 제공</a:t>
            </a:r>
            <a:r>
              <a:rPr lang="en-US" altLang="ko-KR" sz="1200" dirty="0"/>
              <a:t>.</a:t>
            </a:r>
            <a:br>
              <a:rPr lang="ko-KR" altLang="en-US" sz="1200" dirty="0"/>
            </a:br>
            <a:r>
              <a:rPr lang="en-US" altLang="ko-KR" sz="1200" dirty="0"/>
              <a:t>	  AIS </a:t>
            </a:r>
            <a:r>
              <a:rPr lang="ko-KR" altLang="en-US" sz="1200" dirty="0"/>
              <a:t>벡터 특성은 일반적으로 </a:t>
            </a:r>
            <a:r>
              <a:rPr lang="en-US" altLang="ko-KR" sz="1200" dirty="0"/>
              <a:t>TT </a:t>
            </a:r>
            <a:r>
              <a:rPr lang="ko-KR" altLang="en-US" sz="1200" dirty="0"/>
              <a:t>벡터의 특성과 일치해야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135</a:t>
            </a:fld>
            <a:r>
              <a:rPr lang="en-US" altLang="ko-KR"/>
              <a:t>]</a:t>
            </a:r>
            <a:endParaRPr lang="ko-KR" altLang="en-US" dirty="0"/>
          </a:p>
        </p:txBody>
      </p:sp>
    </p:spTree>
    <p:extLst>
      <p:ext uri="{BB962C8B-B14F-4D97-AF65-F5344CB8AC3E}">
        <p14:creationId xmlns:p14="http://schemas.microsoft.com/office/powerpoint/2010/main" val="13871128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-(MSC.192/5.27.4) </a:t>
            </a:r>
            <a:r>
              <a:rPr lang="ko-KR" altLang="en-US" sz="1200" dirty="0"/>
              <a:t>하나의 화면에 추적 </a:t>
            </a:r>
            <a:r>
              <a:rPr lang="en-US" altLang="ko-KR" sz="1200" dirty="0"/>
              <a:t>RADAR</a:t>
            </a:r>
            <a:r>
              <a:rPr lang="ko-KR" altLang="en-US" sz="1200" dirty="0"/>
              <a:t> 및 </a:t>
            </a:r>
            <a:r>
              <a:rPr lang="en-US" altLang="ko-KR" sz="1200" dirty="0"/>
              <a:t>AIS </a:t>
            </a:r>
            <a:r>
              <a:rPr lang="ko-KR" altLang="en-US" sz="1200" dirty="0"/>
              <a:t>기호가 다른 정보와 정렬되도록 </a:t>
            </a:r>
            <a:r>
              <a:rPr lang="en-US" altLang="ko-KR" sz="1200" dirty="0"/>
              <a:t>CCRP</a:t>
            </a:r>
            <a:r>
              <a:rPr lang="ko-KR" altLang="en-US" sz="1200" dirty="0"/>
              <a:t>를 사용해야 함</a:t>
            </a:r>
            <a:r>
              <a:rPr lang="en-US" altLang="ko-KR" sz="1200" dirty="0"/>
              <a:t>.</a:t>
            </a:r>
            <a:br>
              <a:rPr lang="ko-KR" altLang="en-US" sz="1200" dirty="0"/>
            </a:br>
            <a:br>
              <a:rPr lang="ko-KR" altLang="en-US" sz="1200" dirty="0"/>
            </a:br>
            <a:r>
              <a:rPr lang="en-US" altLang="ko-KR" sz="1200" dirty="0"/>
              <a:t>	 -(MSC.192/5.27.5) </a:t>
            </a:r>
            <a:r>
              <a:rPr lang="ko-KR" altLang="en-US" sz="1200" dirty="0"/>
              <a:t>큰 축척</a:t>
            </a:r>
            <a:r>
              <a:rPr lang="en-US" altLang="ko-KR" sz="1200" dirty="0"/>
              <a:t>(</a:t>
            </a:r>
            <a:r>
              <a:rPr lang="ko-KR" altLang="en-US" sz="1200" dirty="0"/>
              <a:t>좁은 범위</a:t>
            </a:r>
            <a:r>
              <a:rPr lang="en-US" altLang="ko-KR" sz="1200" dirty="0"/>
              <a:t>)</a:t>
            </a:r>
            <a:r>
              <a:rPr lang="ko-KR" altLang="en-US" sz="1200" dirty="0"/>
              <a:t> 디스플레이에서는 활성화된 </a:t>
            </a:r>
            <a:r>
              <a:rPr lang="en-US" altLang="ko-KR" sz="1200" dirty="0"/>
              <a:t>AIS target</a:t>
            </a:r>
            <a:r>
              <a:rPr lang="ko-KR" altLang="en-US" sz="1200" dirty="0"/>
              <a:t>의 실제 축소비율의 윤곽을 표시할 수 있는 수단이 제공</a:t>
            </a:r>
            <a:r>
              <a:rPr lang="en-US" altLang="ko-KR" sz="1200" dirty="0"/>
              <a:t>.</a:t>
            </a:r>
            <a:br>
              <a:rPr lang="ko-KR" altLang="en-US" sz="1200" dirty="0"/>
            </a:br>
            <a:br>
              <a:rPr lang="ko-KR" altLang="en-US" sz="1200" dirty="0"/>
            </a:br>
            <a:r>
              <a:rPr lang="en-US" altLang="ko-KR" sz="1200" dirty="0"/>
              <a:t>	 -(MSC.192/5.27.5) Activated target</a:t>
            </a:r>
            <a:r>
              <a:rPr lang="ko-KR" altLang="en-US" sz="1200" dirty="0"/>
              <a:t>의 과거 트랙을 표시할 수 있어야 함</a:t>
            </a:r>
            <a:r>
              <a:rPr lang="en-US" altLang="ko-KR" sz="1200" dirty="0"/>
              <a:t>.</a:t>
            </a:r>
            <a:br>
              <a:rPr lang="ko-KR" altLang="en-US" sz="1200" dirty="0"/>
            </a:br>
            <a:r>
              <a:rPr lang="en-US" altLang="ko-KR" sz="1200" dirty="0"/>
              <a:t>	  Radar video</a:t>
            </a:r>
            <a:r>
              <a:rPr lang="ko-KR" altLang="en-US" sz="1200" dirty="0"/>
              <a:t>와 </a:t>
            </a:r>
            <a:r>
              <a:rPr lang="en-US" altLang="ko-KR" sz="1200" dirty="0"/>
              <a:t>AIS </a:t>
            </a:r>
            <a:r>
              <a:rPr lang="ko-KR" altLang="en-US" sz="1200" dirty="0"/>
              <a:t>심볼의 동시 위치를 제공하기 위해 보고된 </a:t>
            </a:r>
            <a:r>
              <a:rPr lang="en-US" altLang="ko-KR" sz="1200" dirty="0"/>
              <a:t>AIS </a:t>
            </a:r>
            <a:r>
              <a:rPr lang="ko-KR" altLang="en-US" sz="1200" dirty="0"/>
              <a:t>정보는 </a:t>
            </a:r>
            <a:r>
              <a:rPr lang="en-US" altLang="ko-KR" sz="1200" dirty="0">
                <a:solidFill>
                  <a:srgbClr val="FF0000"/>
                </a:solidFill>
              </a:rPr>
              <a:t>AIS </a:t>
            </a:r>
            <a:r>
              <a:rPr lang="ko-KR" altLang="en-US" sz="1200" dirty="0">
                <a:solidFill>
                  <a:srgbClr val="FF0000"/>
                </a:solidFill>
              </a:rPr>
              <a:t>심볼이 속도에 따라 점진적으로 위치</a:t>
            </a:r>
            <a:r>
              <a:rPr lang="ko-KR" altLang="en-US" sz="1200" dirty="0"/>
              <a:t>하도록 </a:t>
            </a:r>
            <a:r>
              <a:rPr lang="ko-KR" altLang="en-US" sz="1200" dirty="0">
                <a:solidFill>
                  <a:srgbClr val="FF0000"/>
                </a:solidFill>
              </a:rPr>
              <a:t>시간 참조</a:t>
            </a:r>
            <a:r>
              <a:rPr lang="ko-KR" altLang="en-US" sz="1200" dirty="0"/>
              <a:t>되어야 함</a:t>
            </a:r>
            <a:r>
              <a:rPr lang="en-US" altLang="ko-KR" sz="1200" dirty="0"/>
              <a:t>.</a:t>
            </a:r>
            <a:br>
              <a:rPr lang="ko-KR" altLang="en-US" sz="1200" dirty="0"/>
            </a:br>
            <a:r>
              <a:rPr lang="en-US" altLang="ko-KR" sz="1200" dirty="0"/>
              <a:t>	  </a:t>
            </a:r>
            <a:r>
              <a:rPr lang="ko-KR" altLang="en-US" sz="1200" dirty="0"/>
              <a:t>레이더 비디오 및 </a:t>
            </a:r>
            <a:r>
              <a:rPr lang="en-US" altLang="ko-KR" sz="1200" dirty="0"/>
              <a:t>AIS </a:t>
            </a:r>
            <a:r>
              <a:rPr lang="ko-KR" altLang="en-US" sz="1200" dirty="0"/>
              <a:t>심볼의 동시 위치는 </a:t>
            </a:r>
            <a:r>
              <a:rPr lang="ko-KR" altLang="en-US" sz="1200" dirty="0">
                <a:solidFill>
                  <a:srgbClr val="FF0000"/>
                </a:solidFill>
              </a:rPr>
              <a:t>선택된 속도 기준</a:t>
            </a:r>
            <a:r>
              <a:rPr lang="ko-KR" altLang="en-US" sz="1200" dirty="0"/>
              <a:t>과 독립적으로 제공되어야 함</a:t>
            </a:r>
            <a:r>
              <a:rPr lang="en-US" altLang="ko-KR" sz="1200" dirty="0"/>
              <a:t>.</a:t>
            </a:r>
            <a:br>
              <a:rPr lang="ko-KR" altLang="en-US" sz="1200" dirty="0"/>
            </a:br>
            <a:br>
              <a:rPr lang="ko-KR" altLang="en-US" sz="1200" dirty="0"/>
            </a:br>
            <a:r>
              <a:rPr lang="en-US" altLang="ko-KR" sz="1200" dirty="0"/>
              <a:t>	  </a:t>
            </a:r>
            <a:r>
              <a:rPr lang="ko-KR" altLang="en-US" sz="1200" dirty="0"/>
              <a:t>레이더는 다음과 같은 </a:t>
            </a:r>
            <a:r>
              <a:rPr lang="en-US" altLang="ko-KR" sz="1200" dirty="0"/>
              <a:t>VDL </a:t>
            </a:r>
            <a:r>
              <a:rPr lang="ko-KR" altLang="en-US" sz="1200" dirty="0"/>
              <a:t>메시지를 관련 </a:t>
            </a:r>
            <a:r>
              <a:rPr lang="en-US" altLang="ko-KR" sz="1200" dirty="0"/>
              <a:t>IMO </a:t>
            </a:r>
            <a:r>
              <a:rPr lang="ko-KR" altLang="en-US" sz="1200" dirty="0"/>
              <a:t>성능 표준에 명시된 대로 적절한 방식으로 처리 및 표시</a:t>
            </a:r>
            <a:r>
              <a:rPr lang="en-US" altLang="ko-KR" sz="1200" dirty="0"/>
              <a:t>.</a:t>
            </a:r>
            <a:br>
              <a:rPr lang="ko-KR" altLang="en-US" sz="1200" dirty="0"/>
            </a:br>
            <a:r>
              <a:rPr lang="en-US" altLang="ko-KR" sz="1200" dirty="0"/>
              <a:t>		a) </a:t>
            </a:r>
            <a:r>
              <a:rPr lang="ko-KR" altLang="en-US" sz="1200" dirty="0"/>
              <a:t>메시지</a:t>
            </a:r>
            <a:r>
              <a:rPr lang="en-US" altLang="ko-KR" sz="1200" dirty="0"/>
              <a:t>: 1, 2, 3 </a:t>
            </a:r>
            <a:r>
              <a:rPr lang="ko-KR" altLang="en-US" sz="1200" dirty="0"/>
              <a:t>및 </a:t>
            </a:r>
            <a:r>
              <a:rPr lang="en-US" altLang="ko-KR" sz="1200" dirty="0"/>
              <a:t>5(</a:t>
            </a:r>
            <a:r>
              <a:rPr lang="ko-KR" altLang="en-US" sz="1200" dirty="0"/>
              <a:t>클래스 </a:t>
            </a:r>
            <a:r>
              <a:rPr lang="en-US" altLang="ko-KR" sz="1200" dirty="0"/>
              <a:t>AIS);</a:t>
            </a:r>
            <a:br>
              <a:rPr lang="ko-KR" altLang="en-US" sz="1200" dirty="0"/>
            </a:br>
            <a:r>
              <a:rPr lang="en-US" altLang="ko-KR" sz="1200" dirty="0"/>
              <a:t>		b) </a:t>
            </a:r>
            <a:r>
              <a:rPr lang="ko-KR" altLang="en-US" sz="1200" dirty="0"/>
              <a:t>메시지</a:t>
            </a:r>
            <a:r>
              <a:rPr lang="en-US" altLang="ko-KR" sz="1200" dirty="0"/>
              <a:t>: 18, 19 </a:t>
            </a:r>
            <a:r>
              <a:rPr lang="ko-KR" altLang="en-US" sz="1200" dirty="0"/>
              <a:t>및 </a:t>
            </a:r>
            <a:r>
              <a:rPr lang="en-US" altLang="ko-KR" sz="1200" dirty="0"/>
              <a:t>24(BIS </a:t>
            </a:r>
            <a:r>
              <a:rPr lang="ko-KR" altLang="en-US" sz="1200" dirty="0"/>
              <a:t>클래스</a:t>
            </a:r>
            <a:r>
              <a:rPr lang="en-US" altLang="ko-KR" sz="1200" dirty="0"/>
              <a:t>);</a:t>
            </a:r>
            <a:br>
              <a:rPr lang="ko-KR" altLang="en-US" sz="1200" dirty="0"/>
            </a:br>
            <a:r>
              <a:rPr lang="en-US" altLang="ko-KR" sz="1200" dirty="0"/>
              <a:t>		c) </a:t>
            </a:r>
            <a:r>
              <a:rPr lang="ko-KR" altLang="en-US" sz="1200" dirty="0"/>
              <a:t>메시지 </a:t>
            </a:r>
            <a:r>
              <a:rPr lang="en-US" altLang="ko-KR" sz="1200" dirty="0"/>
              <a:t>4(AIS </a:t>
            </a:r>
            <a:r>
              <a:rPr lang="ko-KR" altLang="en-US" sz="1200" dirty="0"/>
              <a:t>기지국</a:t>
            </a:r>
            <a:r>
              <a:rPr lang="en-US" altLang="ko-KR" sz="1200" dirty="0"/>
              <a:t>);</a:t>
            </a:r>
            <a:br>
              <a:rPr lang="ko-KR" altLang="en-US" sz="1200" dirty="0"/>
            </a:br>
            <a:r>
              <a:rPr lang="en-US" altLang="ko-KR" sz="1200" dirty="0"/>
              <a:t>		d) </a:t>
            </a:r>
            <a:r>
              <a:rPr lang="ko-KR" altLang="en-US" sz="1200" dirty="0"/>
              <a:t>메시지 </a:t>
            </a:r>
            <a:r>
              <a:rPr lang="en-US" altLang="ko-KR" sz="1200" dirty="0"/>
              <a:t>9(</a:t>
            </a:r>
            <a:r>
              <a:rPr lang="ko-KR" altLang="en-US" sz="1200" dirty="0"/>
              <a:t>공중 </a:t>
            </a:r>
            <a:r>
              <a:rPr lang="en-US" altLang="ko-KR" sz="1200" dirty="0"/>
              <a:t>SAR-craft</a:t>
            </a:r>
            <a:r>
              <a:rPr lang="ko-KR" altLang="en-US" sz="1200" dirty="0"/>
              <a:t>의 </a:t>
            </a:r>
            <a:r>
              <a:rPr lang="en-US" altLang="ko-KR" sz="1200" dirty="0"/>
              <a:t>AIS);</a:t>
            </a:r>
            <a:br>
              <a:rPr lang="ko-KR" altLang="en-US" sz="1200" dirty="0"/>
            </a:br>
            <a:r>
              <a:rPr lang="en-US" altLang="ko-KR" sz="1200" dirty="0"/>
              <a:t>		e) </a:t>
            </a:r>
            <a:r>
              <a:rPr lang="ko-KR" altLang="en-US" sz="1200" dirty="0"/>
              <a:t>메시지 </a:t>
            </a:r>
            <a:r>
              <a:rPr lang="en-US" altLang="ko-KR" sz="1200" dirty="0"/>
              <a:t>21(ATON</a:t>
            </a:r>
            <a:r>
              <a:rPr lang="ko-KR" altLang="en-US" sz="1200" dirty="0"/>
              <a:t>용 </a:t>
            </a:r>
            <a:r>
              <a:rPr lang="en-US" altLang="ko-KR" sz="1200" dirty="0"/>
              <a:t>AIS);</a:t>
            </a:r>
            <a:br>
              <a:rPr lang="ko-KR" altLang="en-US" sz="1200" dirty="0"/>
            </a:br>
            <a:r>
              <a:rPr lang="en-US" altLang="ko-KR" sz="1200" dirty="0"/>
              <a:t>		f) </a:t>
            </a:r>
            <a:r>
              <a:rPr lang="ko-KR" altLang="en-US" sz="1200" dirty="0"/>
              <a:t>메시지 </a:t>
            </a:r>
            <a:r>
              <a:rPr lang="en-US" altLang="ko-KR" sz="1200" dirty="0"/>
              <a:t>12 </a:t>
            </a:r>
            <a:r>
              <a:rPr lang="ko-KR" altLang="en-US" sz="1200" dirty="0"/>
              <a:t>및 </a:t>
            </a:r>
            <a:r>
              <a:rPr lang="en-US" altLang="ko-KR" sz="1200" dirty="0"/>
              <a:t>14(</a:t>
            </a:r>
            <a:r>
              <a:rPr lang="ko-KR" altLang="en-US" sz="1200" dirty="0"/>
              <a:t>안전 관련 메시지</a:t>
            </a:r>
            <a:r>
              <a:rPr lang="en-US" altLang="ko-KR" sz="1200" dirty="0"/>
              <a:t>).</a:t>
            </a:r>
          </a:p>
          <a:p>
            <a:pPr marL="0" indent="0">
              <a:buNone/>
            </a:pPr>
            <a:endParaRPr lang="en-US" altLang="ko-KR" sz="1200" dirty="0"/>
          </a:p>
          <a:p>
            <a:pPr marL="0" indent="0">
              <a:buNone/>
            </a:pPr>
            <a:r>
              <a:rPr lang="en-US" altLang="ko-KR" sz="1200" dirty="0"/>
              <a:t>	* VDL : VHF Data Link</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136</a:t>
            </a:fld>
            <a:r>
              <a:rPr lang="en-US" altLang="ko-KR"/>
              <a:t>]</a:t>
            </a:r>
            <a:endParaRPr lang="ko-KR" altLang="en-US" dirty="0"/>
          </a:p>
        </p:txBody>
      </p:sp>
    </p:spTree>
    <p:extLst>
      <p:ext uri="{BB962C8B-B14F-4D97-AF65-F5344CB8AC3E}">
        <p14:creationId xmlns:p14="http://schemas.microsoft.com/office/powerpoint/2010/main" val="37725012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10.5.5.2 </a:t>
            </a:r>
            <a:r>
              <a:rPr lang="ko-KR" altLang="en-US" sz="1200" dirty="0"/>
              <a:t>시험방법 및 요구되는 결과</a:t>
            </a:r>
            <a:endParaRPr lang="en-US" altLang="ko-KR" sz="1200" dirty="0"/>
          </a:p>
          <a:p>
            <a:pPr marL="0" indent="0">
              <a:buNone/>
            </a:pPr>
            <a:r>
              <a:rPr lang="en-US" altLang="ko-KR" sz="1200" dirty="0"/>
              <a:t>	 -a) </a:t>
            </a:r>
            <a:r>
              <a:rPr lang="ko-KR" altLang="en-US" sz="1200" dirty="0"/>
              <a:t>제시된 기호가 </a:t>
            </a:r>
            <a:r>
              <a:rPr lang="en-US" altLang="ko-KR" sz="1200" dirty="0"/>
              <a:t>Annex</a:t>
            </a:r>
            <a:r>
              <a:rPr lang="ko-KR" altLang="en-US" sz="1200" dirty="0"/>
              <a:t> </a:t>
            </a:r>
            <a:r>
              <a:rPr lang="en-US" altLang="ko-KR" sz="1200" dirty="0"/>
              <a:t>J</a:t>
            </a:r>
            <a:r>
              <a:rPr lang="ko-KR" altLang="en-US" sz="1200" dirty="0"/>
              <a:t>를 준수하는지 관찰하여 확인</a:t>
            </a:r>
            <a:r>
              <a:rPr lang="en-US" altLang="ko-KR" sz="1200" dirty="0"/>
              <a:t>.</a:t>
            </a:r>
          </a:p>
          <a:p>
            <a:pPr marL="0" indent="0">
              <a:buNone/>
            </a:pPr>
            <a:r>
              <a:rPr lang="en-US" altLang="ko-KR" sz="1200" dirty="0"/>
              <a:t>	 -b) AIS </a:t>
            </a:r>
            <a:r>
              <a:rPr lang="ko-KR" altLang="en-US" sz="1200" dirty="0"/>
              <a:t>처리 기능이 </a:t>
            </a:r>
            <a:r>
              <a:rPr lang="en-US" altLang="ko-KR" sz="1200" dirty="0"/>
              <a:t>default</a:t>
            </a:r>
            <a:r>
              <a:rPr lang="ko-KR" altLang="en-US" sz="1200" dirty="0"/>
              <a:t>로 </a:t>
            </a:r>
            <a:r>
              <a:rPr lang="en-US" altLang="ko-KR" sz="1200" dirty="0"/>
              <a:t>Sleeping target</a:t>
            </a:r>
            <a:r>
              <a:rPr lang="ko-KR" altLang="en-US" sz="1200" dirty="0"/>
              <a:t>의 상태를 제공하고 부록 </a:t>
            </a:r>
            <a:r>
              <a:rPr lang="en-US" altLang="ko-KR" sz="1200" dirty="0"/>
              <a:t>J</a:t>
            </a:r>
            <a:r>
              <a:rPr lang="ko-KR" altLang="en-US" sz="1200" dirty="0"/>
              <a:t>와 호환되는 기호가 제공되는지 관찰과 </a:t>
            </a:r>
            <a:r>
              <a:rPr lang="en-US" altLang="ko-KR" sz="1200" dirty="0"/>
              <a:t>AIS target</a:t>
            </a:r>
            <a:r>
              <a:rPr lang="ko-KR" altLang="en-US" sz="1200" dirty="0"/>
              <a:t> 시뮬레이터를 사용하여 확인</a:t>
            </a:r>
            <a:r>
              <a:rPr lang="en-US" altLang="ko-KR" sz="1200" dirty="0"/>
              <a:t>.</a:t>
            </a:r>
          </a:p>
          <a:p>
            <a:pPr marL="0" indent="0">
              <a:buNone/>
            </a:pPr>
            <a:r>
              <a:rPr lang="en-US" altLang="ko-KR" sz="1200" dirty="0"/>
              <a:t>	 -c) </a:t>
            </a:r>
            <a:r>
              <a:rPr lang="ko-KR" altLang="en-US" sz="1200" dirty="0"/>
              <a:t>벡터 모드 및 안정화의 영구적 표시가 제공되고 최소한 벡터 시간이 최상위 메뉴에서 쉽게 사용할 수 있는지 확인</a:t>
            </a:r>
            <a:r>
              <a:rPr lang="en-US" altLang="ko-KR" sz="1200" dirty="0"/>
              <a:t>.</a:t>
            </a:r>
          </a:p>
          <a:p>
            <a:pPr marL="0" indent="0">
              <a:buNone/>
            </a:pPr>
            <a:r>
              <a:rPr lang="en-US" altLang="ko-KR" sz="1200" dirty="0"/>
              <a:t>	 -d) </a:t>
            </a:r>
            <a:r>
              <a:rPr lang="ko-KR" altLang="en-US" sz="1200" dirty="0"/>
              <a:t>관찰과 표적 시뮬레이터를 사용하여 </a:t>
            </a:r>
            <a:r>
              <a:rPr lang="en-US" altLang="ko-KR" sz="1200" dirty="0"/>
              <a:t>Target Tracking </a:t>
            </a:r>
            <a:r>
              <a:rPr lang="ko-KR" altLang="en-US" sz="1200" dirty="0"/>
              <a:t>및 </a:t>
            </a:r>
            <a:r>
              <a:rPr lang="en-US" altLang="ko-KR" sz="1200" dirty="0"/>
              <a:t>AIS </a:t>
            </a:r>
            <a:r>
              <a:rPr lang="ko-KR" altLang="en-US" sz="1200" dirty="0"/>
              <a:t>표적의 </a:t>
            </a:r>
            <a:r>
              <a:rPr lang="en-US" altLang="ko-KR" sz="1200" dirty="0"/>
              <a:t>course</a:t>
            </a:r>
            <a:r>
              <a:rPr lang="ko-KR" altLang="en-US" sz="1200" dirty="0"/>
              <a:t>와 </a:t>
            </a:r>
            <a:r>
              <a:rPr lang="en-US" altLang="ko-KR" sz="1200" dirty="0"/>
              <a:t>speed</a:t>
            </a:r>
            <a:r>
              <a:rPr lang="ko-KR" altLang="en-US" sz="1200" dirty="0"/>
              <a:t>가 예측된 움직임을 나타내는 벡터로 표시되고 벡터 속도가 선택한 안정화에 따라 올바르게 변경됨을 확인</a:t>
            </a:r>
            <a:r>
              <a:rPr lang="en-US" altLang="ko-KR" sz="1200" dirty="0"/>
              <a:t>.</a:t>
            </a:r>
          </a:p>
          <a:p>
            <a:pPr marL="0" indent="0">
              <a:buNone/>
            </a:pPr>
            <a:r>
              <a:rPr lang="en-US" altLang="ko-KR" sz="1200" dirty="0"/>
              <a:t>	  </a:t>
            </a:r>
            <a:r>
              <a:rPr lang="ko-KR" altLang="en-US" sz="1200" dirty="0"/>
              <a:t>지상 안정화를 선택한 상태에서 지상 고정 표적에 </a:t>
            </a:r>
            <a:r>
              <a:rPr lang="ko-KR" altLang="en-US" sz="1200" dirty="0" err="1"/>
              <a:t>트레일이</a:t>
            </a:r>
            <a:r>
              <a:rPr lang="ko-KR" altLang="en-US" sz="1200" dirty="0"/>
              <a:t> 표시되지 않는지 확인</a:t>
            </a:r>
            <a:r>
              <a:rPr lang="en-US" altLang="ko-KR" sz="1200" dirty="0"/>
              <a:t>.</a:t>
            </a:r>
          </a:p>
          <a:p>
            <a:pPr marL="0" indent="0">
              <a:buNone/>
            </a:pPr>
            <a:r>
              <a:rPr lang="en-US" altLang="ko-KR" sz="1200" dirty="0"/>
              <a:t>	 -e) </a:t>
            </a:r>
            <a:r>
              <a:rPr lang="ko-KR" altLang="en-US" sz="1200" dirty="0"/>
              <a:t>벡터 시간</a:t>
            </a:r>
            <a:r>
              <a:rPr lang="en-US" altLang="ko-KR" sz="1200" dirty="0"/>
              <a:t>(</a:t>
            </a:r>
            <a:r>
              <a:rPr lang="ko-KR" altLang="en-US" sz="1200" dirty="0"/>
              <a:t>길이</a:t>
            </a:r>
            <a:r>
              <a:rPr lang="en-US" altLang="ko-KR" sz="1200" dirty="0"/>
              <a:t>) </a:t>
            </a:r>
            <a:r>
              <a:rPr lang="ko-KR" altLang="en-US" sz="1200" dirty="0"/>
              <a:t>조정을 위한 기능이 제공되고 벡터 시간이 소스에 관계없이 모든 대상에 적용되는지 확인</a:t>
            </a:r>
            <a:r>
              <a:rPr lang="en-US" altLang="ko-KR" sz="1200" dirty="0"/>
              <a:t>.</a:t>
            </a:r>
          </a:p>
          <a:p>
            <a:pPr marL="0" indent="0">
              <a:buNone/>
            </a:pPr>
            <a:r>
              <a:rPr lang="en-US" altLang="ko-KR" sz="1200" dirty="0"/>
              <a:t>	 -f) </a:t>
            </a:r>
            <a:r>
              <a:rPr lang="ko-KR" altLang="en-US" sz="1200" dirty="0"/>
              <a:t>벡터 </a:t>
            </a:r>
            <a:r>
              <a:rPr lang="en-US" altLang="ko-KR" sz="1200" dirty="0"/>
              <a:t>presentation properties</a:t>
            </a:r>
            <a:r>
              <a:rPr lang="ko-KR" altLang="en-US" sz="1200" dirty="0"/>
              <a:t>가 </a:t>
            </a:r>
            <a:r>
              <a:rPr lang="en-US" altLang="ko-KR" sz="1200" dirty="0"/>
              <a:t>Annex</a:t>
            </a:r>
            <a:r>
              <a:rPr lang="ko-KR" altLang="en-US" sz="1200" dirty="0"/>
              <a:t> </a:t>
            </a:r>
            <a:r>
              <a:rPr lang="en-US" altLang="ko-KR" sz="1200" dirty="0"/>
              <a:t>J</a:t>
            </a:r>
            <a:r>
              <a:rPr lang="ko-KR" altLang="en-US" sz="1200" dirty="0"/>
              <a:t>를 따른다는 점을 확인</a:t>
            </a:r>
            <a:r>
              <a:rPr lang="en-US" altLang="ko-KR" sz="1200" dirty="0"/>
              <a:t>.</a:t>
            </a:r>
          </a:p>
          <a:p>
            <a:pPr marL="0" indent="0">
              <a:buNone/>
            </a:pPr>
            <a:r>
              <a:rPr lang="en-US" altLang="ko-KR" sz="1200" dirty="0"/>
              <a:t>	 -g) CCRP</a:t>
            </a:r>
            <a:r>
              <a:rPr lang="ko-KR" altLang="en-US" sz="1200" dirty="0"/>
              <a:t>가 </a:t>
            </a:r>
            <a:r>
              <a:rPr lang="en-US" altLang="ko-KR" sz="1200" dirty="0"/>
              <a:t>AIS </a:t>
            </a:r>
            <a:r>
              <a:rPr lang="ko-KR" altLang="en-US" sz="1200" dirty="0"/>
              <a:t>기호의 정렬</a:t>
            </a:r>
            <a:r>
              <a:rPr lang="en-US" altLang="ko-KR" sz="1200" dirty="0"/>
              <a:t>(</a:t>
            </a:r>
            <a:r>
              <a:rPr lang="ko-KR" altLang="en-US" sz="1200" dirty="0"/>
              <a:t>관련 위치 지정</a:t>
            </a:r>
            <a:r>
              <a:rPr lang="en-US" altLang="ko-KR" sz="1200" dirty="0"/>
              <a:t>)</a:t>
            </a:r>
            <a:r>
              <a:rPr lang="ko-KR" altLang="en-US" sz="1200" dirty="0"/>
              <a:t>에 사용되는지 관찰하여 확인</a:t>
            </a:r>
            <a:r>
              <a:rPr lang="en-US" altLang="ko-KR" sz="1200" dirty="0"/>
              <a:t>.</a:t>
            </a:r>
          </a:p>
          <a:p>
            <a:pPr marL="0" indent="0">
              <a:buNone/>
            </a:pPr>
            <a:r>
              <a:rPr lang="en-US" altLang="ko-KR" sz="1200" dirty="0"/>
              <a:t>	 -h) Activated target</a:t>
            </a:r>
            <a:r>
              <a:rPr lang="ko-KR" altLang="en-US" sz="1200" dirty="0"/>
              <a:t>의 실제 축소비율의 </a:t>
            </a:r>
            <a:r>
              <a:rPr lang="en-US" altLang="ko-KR" sz="1200" dirty="0"/>
              <a:t>outline</a:t>
            </a:r>
            <a:r>
              <a:rPr lang="ko-KR" altLang="en-US" sz="1200" dirty="0"/>
              <a:t>을 제공하는 수단이 사용 가능하고 표현은 부록 </a:t>
            </a:r>
            <a:r>
              <a:rPr lang="en-US" altLang="ko-KR" sz="1200" dirty="0"/>
              <a:t>J</a:t>
            </a:r>
            <a:r>
              <a:rPr lang="ko-KR" altLang="en-US" sz="1200" dirty="0"/>
              <a:t>를 따른 것인지 확인</a:t>
            </a:r>
            <a:r>
              <a:rPr lang="en-US" altLang="ko-KR" sz="1200" dirty="0"/>
              <a:t>. </a:t>
            </a:r>
          </a:p>
          <a:p>
            <a:pPr marL="0" indent="0">
              <a:buNone/>
            </a:pPr>
            <a:r>
              <a:rPr lang="en-US" altLang="ko-KR" sz="1200" dirty="0"/>
              <a:t>	  target</a:t>
            </a:r>
            <a:r>
              <a:rPr lang="ko-KR" altLang="en-US" sz="1200" dirty="0"/>
              <a:t>의 </a:t>
            </a:r>
            <a:r>
              <a:rPr lang="en-US" altLang="ko-KR" sz="1200" dirty="0"/>
              <a:t>outline</a:t>
            </a:r>
            <a:r>
              <a:rPr lang="ko-KR" altLang="en-US" sz="1200" dirty="0"/>
              <a:t>은 </a:t>
            </a:r>
            <a:r>
              <a:rPr lang="en-US" altLang="ko-KR" sz="1200" dirty="0"/>
              <a:t>range scale</a:t>
            </a:r>
            <a:r>
              <a:rPr lang="ko-KR" altLang="en-US" sz="1200" dirty="0"/>
              <a:t>에 의해 자동으로 표시되거나 혹은 수동으로 선택되어 표현될 수 있음</a:t>
            </a:r>
            <a:r>
              <a:rPr lang="en-US" altLang="ko-KR" sz="1200" dirty="0"/>
              <a:t>. </a:t>
            </a:r>
          </a:p>
          <a:p>
            <a:pPr marL="0" indent="0">
              <a:buNone/>
            </a:pPr>
            <a:r>
              <a:rPr lang="en-US" altLang="ko-KR" sz="1200" dirty="0"/>
              <a:t>	 -</a:t>
            </a:r>
            <a:r>
              <a:rPr lang="en-US" altLang="ko-KR" sz="1200" dirty="0" err="1"/>
              <a:t>i</a:t>
            </a:r>
            <a:r>
              <a:rPr lang="en-US" altLang="ko-KR" sz="1200" dirty="0"/>
              <a:t>) </a:t>
            </a:r>
            <a:r>
              <a:rPr lang="ko-KR" altLang="en-US" sz="1200" dirty="0"/>
              <a:t>장비가 활성화된 </a:t>
            </a:r>
            <a:r>
              <a:rPr lang="en-US" altLang="ko-KR" sz="1200" dirty="0"/>
              <a:t>AIS </a:t>
            </a:r>
            <a:r>
              <a:rPr lang="ko-KR" altLang="en-US" sz="1200" dirty="0"/>
              <a:t>표적에 대한 </a:t>
            </a:r>
            <a:r>
              <a:rPr lang="en-US" altLang="ko-KR" sz="1200" dirty="0"/>
              <a:t>past</a:t>
            </a:r>
            <a:r>
              <a:rPr lang="ko-KR" altLang="en-US" sz="1200" dirty="0"/>
              <a:t> </a:t>
            </a:r>
            <a:r>
              <a:rPr lang="en-US" altLang="ko-KR" sz="1200" dirty="0"/>
              <a:t>track</a:t>
            </a:r>
            <a:r>
              <a:rPr lang="ko-KR" altLang="en-US" sz="1200" dirty="0"/>
              <a:t> </a:t>
            </a:r>
            <a:r>
              <a:rPr lang="en-US" altLang="ko-KR" sz="1200" dirty="0"/>
              <a:t>position</a:t>
            </a:r>
            <a:r>
              <a:rPr lang="ko-KR" altLang="en-US" sz="1200" dirty="0"/>
              <a:t>들을 지원하는 기능을 제공하고 제공된 </a:t>
            </a:r>
            <a:r>
              <a:rPr lang="en-US" altLang="ko-KR" sz="1200" dirty="0"/>
              <a:t>past</a:t>
            </a:r>
            <a:r>
              <a:rPr lang="ko-KR" altLang="en-US" sz="1200" dirty="0"/>
              <a:t> </a:t>
            </a:r>
            <a:r>
              <a:rPr lang="en-US" altLang="ko-KR" sz="1200" dirty="0"/>
              <a:t>track</a:t>
            </a:r>
            <a:r>
              <a:rPr lang="ko-KR" altLang="en-US" sz="1200" dirty="0"/>
              <a:t> </a:t>
            </a:r>
            <a:r>
              <a:rPr lang="en-US" altLang="ko-KR" sz="1200" dirty="0"/>
              <a:t>plot</a:t>
            </a:r>
            <a:r>
              <a:rPr lang="ko-KR" altLang="en-US" sz="1200" dirty="0" err="1"/>
              <a:t>들간의</a:t>
            </a:r>
            <a:r>
              <a:rPr lang="ko-KR" altLang="en-US" sz="1200" dirty="0"/>
              <a:t> 간격이 선택한 범위 척도와 맞는지 관찰을 통해 확인</a:t>
            </a:r>
            <a:r>
              <a:rPr lang="en-US" altLang="ko-KR" sz="1200" dirty="0"/>
              <a:t>.</a:t>
            </a:r>
          </a:p>
          <a:p>
            <a:pPr marL="0" indent="0">
              <a:buNone/>
            </a:pPr>
            <a:r>
              <a:rPr lang="en-US" altLang="ko-KR" sz="1200" dirty="0"/>
              <a:t>	  past track</a:t>
            </a:r>
            <a:r>
              <a:rPr lang="ko-KR" altLang="en-US" sz="1200" dirty="0"/>
              <a:t>의 </a:t>
            </a:r>
            <a:r>
              <a:rPr lang="en-US" altLang="ko-KR" sz="1200" dirty="0"/>
              <a:t>symbol</a:t>
            </a:r>
            <a:r>
              <a:rPr lang="ko-KR" altLang="en-US" sz="1200" dirty="0"/>
              <a:t>이 부록 </a:t>
            </a:r>
            <a:r>
              <a:rPr lang="en-US" altLang="ko-KR" sz="1200" dirty="0"/>
              <a:t>J</a:t>
            </a:r>
            <a:r>
              <a:rPr lang="ko-KR" altLang="en-US" sz="1200" dirty="0"/>
              <a:t>를 준수하는지 검사를 통해 확인</a:t>
            </a:r>
            <a:r>
              <a:rPr lang="en-US" altLang="ko-KR" sz="1200" dirty="0"/>
              <a:t>.</a:t>
            </a:r>
          </a:p>
          <a:p>
            <a:pPr marL="0" indent="0">
              <a:buNone/>
            </a:pPr>
            <a:r>
              <a:rPr lang="en-US" altLang="ko-KR" sz="1200" dirty="0"/>
              <a:t>	 -j) AIS </a:t>
            </a:r>
            <a:r>
              <a:rPr lang="ko-KR" altLang="en-US" sz="1200" dirty="0"/>
              <a:t>기호가 속도에 따라 점진적으로 위치하도록 보고된 </a:t>
            </a:r>
            <a:r>
              <a:rPr lang="en-US" altLang="ko-KR" sz="1200" dirty="0"/>
              <a:t>AIS </a:t>
            </a:r>
            <a:r>
              <a:rPr lang="ko-KR" altLang="en-US" sz="1200" dirty="0"/>
              <a:t>정보를 참조하여 장비가 </a:t>
            </a:r>
            <a:r>
              <a:rPr lang="en-US" altLang="ko-KR" sz="1200" dirty="0"/>
              <a:t>RADAR </a:t>
            </a:r>
            <a:r>
              <a:rPr lang="ko-KR" altLang="en-US" sz="1200" dirty="0"/>
              <a:t>비디오 및 </a:t>
            </a:r>
            <a:r>
              <a:rPr lang="en-US" altLang="ko-KR" sz="1200" dirty="0"/>
              <a:t>AIS </a:t>
            </a:r>
            <a:r>
              <a:rPr lang="ko-KR" altLang="en-US" sz="1200" dirty="0"/>
              <a:t>기호에 대한 동시 위치를 제공한다는 기능을 관찰 및 </a:t>
            </a:r>
            <a:r>
              <a:rPr lang="en-US" altLang="ko-KR" sz="1200" dirty="0"/>
              <a:t>RTS </a:t>
            </a:r>
            <a:r>
              <a:rPr lang="ko-KR" altLang="en-US" sz="1200" dirty="0"/>
              <a:t>시뮬레이터 </a:t>
            </a:r>
            <a:r>
              <a:rPr lang="en-US" altLang="ko-KR" sz="1200" dirty="0"/>
              <a:t>or</a:t>
            </a:r>
            <a:r>
              <a:rPr lang="ko-KR" altLang="en-US" sz="1200" dirty="0"/>
              <a:t> </a:t>
            </a:r>
            <a:r>
              <a:rPr lang="en-US" altLang="ko-KR" sz="1200" dirty="0"/>
              <a:t>live RADAR</a:t>
            </a:r>
            <a:r>
              <a:rPr lang="ko-KR" altLang="en-US" sz="1200" dirty="0"/>
              <a:t> 신호를 사용하여 확인</a:t>
            </a:r>
            <a:r>
              <a:rPr lang="en-US" altLang="ko-KR" sz="1200" dirty="0"/>
              <a:t>.</a:t>
            </a:r>
          </a:p>
          <a:p>
            <a:pPr marL="0" indent="0">
              <a:buNone/>
            </a:pPr>
            <a:r>
              <a:rPr lang="en-US" altLang="ko-KR" sz="1200" dirty="0"/>
              <a:t>	   AIS </a:t>
            </a:r>
            <a:r>
              <a:rPr lang="ko-KR" altLang="en-US" sz="1200" dirty="0"/>
              <a:t>위치는 각 스캔에서 관련 </a:t>
            </a:r>
            <a:r>
              <a:rPr lang="en-US" altLang="ko-KR" sz="1200" dirty="0"/>
              <a:t>RADAR</a:t>
            </a:r>
            <a:r>
              <a:rPr lang="ko-KR" altLang="en-US" sz="1200" dirty="0"/>
              <a:t> </a:t>
            </a:r>
            <a:r>
              <a:rPr lang="en-US" altLang="ko-KR" sz="1200" dirty="0"/>
              <a:t>video</a:t>
            </a:r>
            <a:r>
              <a:rPr lang="ko-KR" altLang="en-US" sz="1200" dirty="0"/>
              <a:t>와 같은 위치에 있는 것으로 관찰되어야 함</a:t>
            </a:r>
            <a:r>
              <a:rPr lang="en-US" altLang="ko-KR" sz="1200" dirty="0"/>
              <a:t>.</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137</a:t>
            </a:fld>
            <a:r>
              <a:rPr lang="en-US" altLang="ko-KR"/>
              <a:t>]</a:t>
            </a:r>
            <a:endParaRPr lang="ko-KR" altLang="en-US" dirty="0"/>
          </a:p>
        </p:txBody>
      </p:sp>
    </p:spTree>
    <p:extLst>
      <p:ext uri="{BB962C8B-B14F-4D97-AF65-F5344CB8AC3E}">
        <p14:creationId xmlns:p14="http://schemas.microsoft.com/office/powerpoint/2010/main" val="21293006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-k) Target</a:t>
            </a:r>
            <a:r>
              <a:rPr lang="ko-KR" altLang="en-US" sz="1200" dirty="0"/>
              <a:t>이 </a:t>
            </a:r>
            <a:r>
              <a:rPr lang="en-US" altLang="ko-KR" sz="1200" dirty="0"/>
              <a:t>‘Set and Drift’</a:t>
            </a:r>
            <a:r>
              <a:rPr lang="ko-KR" altLang="en-US" sz="1200" dirty="0"/>
              <a:t>가 있는 환경에서 저속으로 이동하고 테스트 중인 레이더에서 </a:t>
            </a:r>
            <a:r>
              <a:rPr lang="en-US" altLang="ko-KR" sz="1200" dirty="0"/>
              <a:t>Water tracking log(</a:t>
            </a:r>
            <a:r>
              <a:rPr lang="ko-KR" altLang="en-US" sz="1200" dirty="0"/>
              <a:t>속도 센서</a:t>
            </a:r>
            <a:r>
              <a:rPr lang="en-US" altLang="ko-KR" sz="1200" dirty="0"/>
              <a:t>)</a:t>
            </a:r>
            <a:r>
              <a:rPr lang="ko-KR" altLang="en-US" sz="1200" dirty="0"/>
              <a:t>가 선택된 경우 </a:t>
            </a:r>
            <a:r>
              <a:rPr lang="en-US" altLang="ko-KR" sz="1200" dirty="0"/>
              <a:t>RADAR</a:t>
            </a:r>
            <a:r>
              <a:rPr lang="ko-KR" altLang="en-US" sz="1200" dirty="0"/>
              <a:t> 비디오 및 </a:t>
            </a:r>
            <a:r>
              <a:rPr lang="en-US" altLang="ko-KR" sz="1200" dirty="0"/>
              <a:t>AIS</a:t>
            </a:r>
            <a:r>
              <a:rPr lang="ko-KR" altLang="en-US" sz="1200" dirty="0"/>
              <a:t>용 공통 위치가 존재하는 </a:t>
            </a:r>
            <a:r>
              <a:rPr lang="en-US" altLang="ko-KR" sz="1200" dirty="0"/>
              <a:t>RTS </a:t>
            </a:r>
            <a:r>
              <a:rPr lang="ko-KR" altLang="en-US" sz="1200" dirty="0"/>
              <a:t>시뮬레이터 또는 실제 목표물을 사용하여 확인 </a:t>
            </a:r>
            <a:r>
              <a:rPr lang="en-US" altLang="ko-KR" sz="1200" dirty="0"/>
              <a:t>;</a:t>
            </a:r>
          </a:p>
          <a:p>
            <a:pPr marL="0" indent="0">
              <a:buNone/>
            </a:pPr>
            <a:r>
              <a:rPr lang="en-US" altLang="ko-KR" sz="1200" dirty="0"/>
              <a:t>	 -l) </a:t>
            </a:r>
            <a:r>
              <a:rPr lang="ko-KR" altLang="en-US" sz="1200" dirty="0"/>
              <a:t>시스템이 다음 </a:t>
            </a:r>
            <a:r>
              <a:rPr lang="en-US" altLang="ko-KR" sz="1200" dirty="0"/>
              <a:t>AIS </a:t>
            </a:r>
            <a:r>
              <a:rPr lang="ko-KR" altLang="en-US" sz="1200" dirty="0"/>
              <a:t>메시지를 처리할 수 있는지 </a:t>
            </a:r>
            <a:r>
              <a:rPr lang="en-US" altLang="ko-KR" sz="1200" dirty="0"/>
              <a:t>AIS </a:t>
            </a:r>
            <a:r>
              <a:rPr lang="ko-KR" altLang="en-US" sz="1200" dirty="0"/>
              <a:t>시뮬레이터 또는 실제 </a:t>
            </a:r>
            <a:r>
              <a:rPr lang="en-US" altLang="ko-KR" sz="1200" dirty="0"/>
              <a:t>AIS target</a:t>
            </a:r>
            <a:r>
              <a:rPr lang="ko-KR" altLang="en-US" sz="1200" dirty="0"/>
              <a:t>을 사용하여 확인</a:t>
            </a:r>
            <a:r>
              <a:rPr lang="en-US" altLang="ko-KR" sz="1200" dirty="0"/>
              <a:t>.</a:t>
            </a:r>
          </a:p>
          <a:p>
            <a:pPr marL="0" indent="0">
              <a:buNone/>
            </a:pPr>
            <a:r>
              <a:rPr lang="en-US" altLang="ko-KR" sz="1200" dirty="0"/>
              <a:t>		1) </a:t>
            </a:r>
            <a:r>
              <a:rPr lang="ko-KR" altLang="en-US" sz="1200" dirty="0"/>
              <a:t>메시지</a:t>
            </a:r>
            <a:r>
              <a:rPr lang="en-US" altLang="ko-KR" sz="1200" dirty="0"/>
              <a:t>: 1, 2, 3, 5</a:t>
            </a:r>
          </a:p>
          <a:p>
            <a:pPr marL="0" indent="0">
              <a:buNone/>
            </a:pPr>
            <a:r>
              <a:rPr lang="en-US" altLang="ko-KR" sz="1200" dirty="0"/>
              <a:t>		2) </a:t>
            </a:r>
            <a:r>
              <a:rPr lang="ko-KR" altLang="en-US" sz="1200" dirty="0"/>
              <a:t>메시지</a:t>
            </a:r>
            <a:r>
              <a:rPr lang="en-US" altLang="ko-KR" sz="1200" dirty="0"/>
              <a:t>: 18, 19, 24</a:t>
            </a:r>
          </a:p>
          <a:p>
            <a:pPr marL="0" indent="0">
              <a:buNone/>
            </a:pPr>
            <a:r>
              <a:rPr lang="en-US" altLang="ko-KR" sz="1200" dirty="0"/>
              <a:t>		3) </a:t>
            </a:r>
            <a:r>
              <a:rPr lang="ko-KR" altLang="en-US" sz="1200" dirty="0"/>
              <a:t>메시지 </a:t>
            </a:r>
            <a:r>
              <a:rPr lang="en-US" altLang="ko-KR" sz="1200" dirty="0"/>
              <a:t>4;</a:t>
            </a:r>
          </a:p>
          <a:p>
            <a:pPr marL="0" indent="0">
              <a:buNone/>
            </a:pPr>
            <a:r>
              <a:rPr lang="en-US" altLang="ko-KR" sz="1200" dirty="0"/>
              <a:t>		4) </a:t>
            </a:r>
            <a:r>
              <a:rPr lang="ko-KR" altLang="en-US" sz="1200" dirty="0"/>
              <a:t>메시지 </a:t>
            </a:r>
            <a:r>
              <a:rPr lang="en-US" altLang="ko-KR" sz="1200" dirty="0"/>
              <a:t>9;</a:t>
            </a:r>
          </a:p>
          <a:p>
            <a:pPr marL="0" indent="0">
              <a:buNone/>
            </a:pPr>
            <a:r>
              <a:rPr lang="en-US" altLang="ko-KR" sz="1200" dirty="0"/>
              <a:t>		5) </a:t>
            </a:r>
            <a:r>
              <a:rPr lang="ko-KR" altLang="en-US" sz="1200" dirty="0"/>
              <a:t>메시지 </a:t>
            </a:r>
            <a:r>
              <a:rPr lang="en-US" altLang="ko-KR" sz="1200" dirty="0"/>
              <a:t>21;</a:t>
            </a:r>
          </a:p>
          <a:p>
            <a:pPr marL="0" indent="0">
              <a:buNone/>
            </a:pPr>
            <a:r>
              <a:rPr lang="en-US" altLang="ko-KR" sz="1200" dirty="0"/>
              <a:t>		6) </a:t>
            </a:r>
            <a:r>
              <a:rPr lang="ko-KR" altLang="en-US" sz="1200" dirty="0"/>
              <a:t>메시지</a:t>
            </a:r>
            <a:r>
              <a:rPr lang="en-US" altLang="ko-KR" sz="1200" dirty="0"/>
              <a:t>: 12 </a:t>
            </a:r>
            <a:r>
              <a:rPr lang="ko-KR" altLang="en-US" sz="1200" dirty="0"/>
              <a:t>및 </a:t>
            </a:r>
            <a:r>
              <a:rPr lang="en-US" altLang="ko-KR" sz="1200" dirty="0"/>
              <a:t>14</a:t>
            </a:r>
          </a:p>
          <a:p>
            <a:pPr marL="0" indent="0">
              <a:buNone/>
            </a:pPr>
            <a:r>
              <a:rPr lang="en-US" altLang="ko-KR" sz="1200" dirty="0"/>
              <a:t>		</a:t>
            </a:r>
            <a:r>
              <a:rPr lang="ko-KR" altLang="en-US" sz="1200" dirty="0"/>
              <a:t>관련 </a:t>
            </a:r>
            <a:r>
              <a:rPr lang="en-US" altLang="ko-KR" sz="1200" dirty="0"/>
              <a:t>IMO </a:t>
            </a:r>
            <a:r>
              <a:rPr lang="ko-KR" altLang="en-US" sz="1200" dirty="0"/>
              <a:t>성능 표준에서 요청한 대로 적절한 방식으로 </a:t>
            </a:r>
            <a:r>
              <a:rPr lang="ko-KR" altLang="en-US" sz="1200" dirty="0" err="1"/>
              <a:t>영숫자</a:t>
            </a:r>
            <a:r>
              <a:rPr lang="ko-KR" altLang="en-US" sz="1200" dirty="0"/>
              <a:t> 및</a:t>
            </a:r>
            <a:r>
              <a:rPr lang="en-US" altLang="ko-KR" sz="1200" dirty="0"/>
              <a:t>/</a:t>
            </a:r>
            <a:r>
              <a:rPr lang="ko-KR" altLang="en-US" sz="1200" dirty="0"/>
              <a:t>또는 그래픽 형식으로</a:t>
            </a:r>
            <a:r>
              <a:rPr lang="en-US" altLang="ko-KR" sz="1200" dirty="0"/>
              <a:t>..</a:t>
            </a:r>
          </a:p>
          <a:p>
            <a:pPr marL="0" indent="0">
              <a:buNone/>
            </a:pPr>
            <a:endParaRPr lang="en-US" altLang="ko-KR" sz="1200" dirty="0"/>
          </a:p>
          <a:p>
            <a:pPr marL="0" indent="0">
              <a:buNone/>
            </a:pPr>
            <a:endParaRPr lang="en-US" altLang="ko-KR" sz="1200" dirty="0"/>
          </a:p>
          <a:p>
            <a:pPr marL="0" indent="0">
              <a:buNone/>
            </a:pPr>
            <a:r>
              <a:rPr lang="en-US" altLang="ko-KR" sz="1200" dirty="0">
                <a:solidFill>
                  <a:srgbClr val="0070C0"/>
                </a:solidFill>
              </a:rPr>
              <a:t>Set and Drift</a:t>
            </a:r>
            <a:r>
              <a:rPr lang="en-US" altLang="ko-KR" sz="1200" dirty="0"/>
              <a:t> : </a:t>
            </a:r>
            <a:r>
              <a:rPr lang="ko-KR" altLang="en-US" sz="1200" dirty="0"/>
              <a:t>배에 미치는 외력 </a:t>
            </a:r>
            <a:r>
              <a:rPr lang="en-US" altLang="ko-KR" sz="1200" dirty="0"/>
              <a:t>(</a:t>
            </a:r>
            <a:r>
              <a:rPr lang="ko-KR" altLang="en-US" sz="1200" dirty="0"/>
              <a:t>해류</a:t>
            </a:r>
            <a:r>
              <a:rPr lang="en-US" altLang="ko-KR" sz="1200" dirty="0"/>
              <a:t>, </a:t>
            </a:r>
            <a:r>
              <a:rPr lang="ko-KR" altLang="en-US" sz="1200" dirty="0"/>
              <a:t>바람</a:t>
            </a:r>
            <a:r>
              <a:rPr lang="en-US" altLang="ko-KR" sz="1200" dirty="0"/>
              <a:t>)</a:t>
            </a:r>
            <a:r>
              <a:rPr lang="ko-KR" altLang="en-US" sz="1200" dirty="0"/>
              <a:t>의 방향</a:t>
            </a:r>
            <a:r>
              <a:rPr lang="en-US" altLang="ko-KR" sz="1200" dirty="0"/>
              <a:t>(Set)</a:t>
            </a:r>
            <a:r>
              <a:rPr lang="ko-KR" altLang="en-US" sz="1200" dirty="0"/>
              <a:t>과 속도</a:t>
            </a:r>
            <a:r>
              <a:rPr lang="en-US" altLang="ko-KR" sz="1200" dirty="0"/>
              <a:t>(Drift)</a:t>
            </a:r>
          </a:p>
          <a:p>
            <a:pPr marL="0" indent="0">
              <a:buNone/>
            </a:pPr>
            <a:r>
              <a:rPr lang="en-US" altLang="ko-KR" sz="1200" dirty="0">
                <a:solidFill>
                  <a:srgbClr val="0070C0"/>
                </a:solidFill>
              </a:rPr>
              <a:t>co-location</a:t>
            </a:r>
            <a:r>
              <a:rPr lang="en-US" altLang="ko-KR" sz="1200" dirty="0"/>
              <a:t> : RADAR</a:t>
            </a:r>
            <a:r>
              <a:rPr lang="ko-KR" altLang="en-US" sz="1200" dirty="0"/>
              <a:t>와 </a:t>
            </a:r>
            <a:r>
              <a:rPr lang="en-US" altLang="ko-KR" sz="1200" dirty="0"/>
              <a:t>AIS</a:t>
            </a:r>
            <a:r>
              <a:rPr lang="ko-KR" altLang="en-US" sz="1200" dirty="0"/>
              <a:t>가 동시에 하나의 물체를 추적하는 경우 한화면에 동시에</a:t>
            </a:r>
            <a:r>
              <a:rPr lang="en-US" altLang="ko-KR" sz="1200" dirty="0"/>
              <a:t>(</a:t>
            </a:r>
            <a:r>
              <a:rPr lang="ko-KR" altLang="en-US" sz="1200" dirty="0"/>
              <a:t>같은 위치에</a:t>
            </a:r>
            <a:r>
              <a:rPr lang="en-US" altLang="ko-KR" sz="1200" dirty="0"/>
              <a:t>)</a:t>
            </a:r>
            <a:r>
              <a:rPr lang="ko-KR" altLang="en-US" sz="1200" dirty="0"/>
              <a:t> 나타나는 것을 의미하는 것으로 보임</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138</a:t>
            </a:fld>
            <a:r>
              <a:rPr lang="en-US" altLang="ko-KR"/>
              <a:t>]</a:t>
            </a:r>
            <a:endParaRPr lang="ko-KR" altLang="en-US" dirty="0"/>
          </a:p>
        </p:txBody>
      </p:sp>
    </p:spTree>
    <p:extLst>
      <p:ext uri="{BB962C8B-B14F-4D97-AF65-F5344CB8AC3E}">
        <p14:creationId xmlns:p14="http://schemas.microsoft.com/office/powerpoint/2010/main" val="115727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10.6 RADAR</a:t>
            </a:r>
            <a:r>
              <a:rPr lang="ko-KR" altLang="en-US" sz="1200" dirty="0"/>
              <a:t>와 </a:t>
            </a:r>
            <a:r>
              <a:rPr lang="en-US" altLang="ko-KR" sz="1200" dirty="0"/>
              <a:t>AIS target </a:t>
            </a:r>
            <a:r>
              <a:rPr lang="ko-KR" altLang="en-US" sz="1200" dirty="0"/>
              <a:t>데이터</a:t>
            </a:r>
            <a:endParaRPr lang="en-US" altLang="ko-KR" sz="1200" dirty="0"/>
          </a:p>
          <a:p>
            <a:pPr marL="0" indent="0">
              <a:buNone/>
            </a:pPr>
            <a:r>
              <a:rPr lang="en-US" altLang="ko-KR" sz="1200" dirty="0"/>
              <a:t>	10.6.1 </a:t>
            </a:r>
            <a:r>
              <a:rPr lang="ko-KR" altLang="en-US" sz="1200" dirty="0"/>
              <a:t>일반</a:t>
            </a:r>
            <a:endParaRPr lang="en-US" altLang="ko-KR" sz="1200" dirty="0"/>
          </a:p>
          <a:p>
            <a:pPr marL="0" indent="0">
              <a:buNone/>
            </a:pPr>
            <a:r>
              <a:rPr lang="en-US" altLang="ko-KR" sz="1200" dirty="0"/>
              <a:t>	 * target</a:t>
            </a:r>
            <a:r>
              <a:rPr lang="ko-KR" altLang="en-US" sz="1200" dirty="0"/>
              <a:t> 데이터의 선택과 내용은 이 절에서 정의</a:t>
            </a:r>
            <a:r>
              <a:rPr lang="en-US" altLang="ko-KR" sz="1200" dirty="0"/>
              <a:t>.</a:t>
            </a:r>
          </a:p>
          <a:p>
            <a:pPr marL="0" indent="0">
              <a:buNone/>
            </a:pPr>
            <a:r>
              <a:rPr lang="en-US" altLang="ko-KR" sz="1200" dirty="0"/>
              <a:t>	 10.6.1.1 </a:t>
            </a:r>
            <a:r>
              <a:rPr lang="ko-KR" altLang="en-US" sz="1200" dirty="0"/>
              <a:t>요구사항</a:t>
            </a:r>
            <a:endParaRPr lang="en-US" altLang="ko-KR" sz="1200" dirty="0"/>
          </a:p>
          <a:p>
            <a:pPr marL="0" indent="0">
              <a:buNone/>
            </a:pPr>
            <a:r>
              <a:rPr lang="en-US" altLang="ko-KR" sz="1200" dirty="0"/>
              <a:t>	 -(MSC.192/5.28.1) </a:t>
            </a:r>
            <a:r>
              <a:rPr lang="ko-KR" altLang="en-US" sz="1200" dirty="0"/>
              <a:t>추적을 원하는 </a:t>
            </a:r>
            <a:r>
              <a:rPr lang="en-US" altLang="ko-KR" sz="1200" dirty="0"/>
              <a:t>RADAR</a:t>
            </a:r>
            <a:r>
              <a:rPr lang="ko-KR" altLang="en-US" sz="1200" dirty="0"/>
              <a:t>와 </a:t>
            </a:r>
            <a:r>
              <a:rPr lang="en-US" altLang="ko-KR" sz="1200" dirty="0"/>
              <a:t>AIS target</a:t>
            </a:r>
            <a:r>
              <a:rPr lang="ko-KR" altLang="en-US" sz="1200" dirty="0"/>
              <a:t> 데이터의 정보 표시를 위해 </a:t>
            </a:r>
            <a:r>
              <a:rPr lang="en-US" altLang="ko-KR" sz="1200" dirty="0"/>
              <a:t>target</a:t>
            </a:r>
            <a:r>
              <a:rPr lang="ko-KR" altLang="en-US" sz="1200" dirty="0"/>
              <a:t>을 선택하는 것이 가능해야 함</a:t>
            </a:r>
            <a:r>
              <a:rPr lang="en-US" altLang="ko-KR" sz="1200" dirty="0"/>
              <a:t>.</a:t>
            </a:r>
          </a:p>
          <a:p>
            <a:pPr marL="0" indent="0">
              <a:buNone/>
            </a:pPr>
            <a:r>
              <a:rPr lang="en-US" altLang="ko-KR" sz="1200" dirty="0"/>
              <a:t>	 -</a:t>
            </a:r>
            <a:r>
              <a:rPr lang="ko-KR" altLang="en-US" sz="1200" dirty="0" err="1"/>
              <a:t>영숫자</a:t>
            </a:r>
            <a:r>
              <a:rPr lang="ko-KR" altLang="en-US" sz="1200" dirty="0"/>
              <a:t> 정보의 표시를 위해 선택된 대상은 관련 기호로 구분되어야 함</a:t>
            </a:r>
            <a:r>
              <a:rPr lang="en-US" altLang="ko-KR" sz="1200" dirty="0"/>
              <a:t>.</a:t>
            </a:r>
          </a:p>
          <a:p>
            <a:pPr marL="0" indent="0">
              <a:buNone/>
            </a:pPr>
            <a:r>
              <a:rPr lang="en-US" altLang="ko-KR" sz="1200" dirty="0"/>
              <a:t>	 -</a:t>
            </a:r>
            <a:r>
              <a:rPr lang="ko-KR" altLang="en-US" sz="1200" dirty="0"/>
              <a:t>데이터 표시를 위해 하나 이상의 대상을 선택한 경우 관련 </a:t>
            </a:r>
            <a:r>
              <a:rPr lang="en-US" altLang="ko-KR" sz="1200" dirty="0" err="1"/>
              <a:t>symbo</a:t>
            </a:r>
            <a:r>
              <a:rPr lang="ko-KR" altLang="en-US" sz="1200" dirty="0"/>
              <a:t>과 해당 </a:t>
            </a:r>
            <a:r>
              <a:rPr lang="en-US" altLang="ko-KR" sz="1200" dirty="0"/>
              <a:t>data</a:t>
            </a:r>
            <a:r>
              <a:rPr lang="ko-KR" altLang="en-US" sz="1200" dirty="0"/>
              <a:t>를 명확하게 구분해야 함</a:t>
            </a:r>
            <a:r>
              <a:rPr lang="en-US" altLang="ko-KR" sz="1200" dirty="0"/>
              <a:t>(</a:t>
            </a:r>
            <a:r>
              <a:rPr lang="ko-KR" altLang="en-US" sz="1200" dirty="0"/>
              <a:t>대상들 간에</a:t>
            </a:r>
            <a:r>
              <a:rPr lang="en-US" altLang="ko-KR" sz="1200" dirty="0"/>
              <a:t>).</a:t>
            </a:r>
          </a:p>
          <a:p>
            <a:pPr marL="0" indent="0">
              <a:buNone/>
            </a:pPr>
            <a:r>
              <a:rPr lang="en-US" altLang="ko-KR" sz="1200" dirty="0"/>
              <a:t>	 -Target</a:t>
            </a:r>
            <a:r>
              <a:rPr lang="ko-KR" altLang="en-US" sz="1200" dirty="0"/>
              <a:t> 데이터가 </a:t>
            </a:r>
            <a:r>
              <a:rPr lang="en-US" altLang="ko-KR" sz="1200" dirty="0"/>
              <a:t>RADAR</a:t>
            </a:r>
            <a:r>
              <a:rPr lang="ko-KR" altLang="en-US" sz="1200" dirty="0"/>
              <a:t> 또는 </a:t>
            </a:r>
            <a:r>
              <a:rPr lang="en-US" altLang="ko-KR" sz="1200" dirty="0"/>
              <a:t>AIS</a:t>
            </a:r>
            <a:r>
              <a:rPr lang="ko-KR" altLang="en-US" sz="1200" dirty="0"/>
              <a:t>에서 파생되었음을 보여주는 명확한 표시가 있어야 함</a:t>
            </a:r>
            <a:r>
              <a:rPr lang="en-US" altLang="ko-KR" sz="1200" dirty="0"/>
              <a:t>.</a:t>
            </a:r>
          </a:p>
          <a:p>
            <a:pPr marL="0" indent="0">
              <a:buNone/>
            </a:pPr>
            <a:r>
              <a:rPr lang="en-US" altLang="ko-KR" sz="1200" dirty="0"/>
              <a:t>	 -(MSC.192/5.28.2) </a:t>
            </a:r>
            <a:r>
              <a:rPr lang="ko-KR" altLang="en-US" sz="1200" dirty="0"/>
              <a:t>선택된 각 </a:t>
            </a:r>
            <a:r>
              <a:rPr lang="en-US" altLang="ko-KR" sz="1200" u="sng" dirty="0">
                <a:solidFill>
                  <a:srgbClr val="0070C0"/>
                </a:solidFill>
              </a:rPr>
              <a:t>tracked RADAR target</a:t>
            </a:r>
            <a:r>
              <a:rPr lang="ko-KR" altLang="en-US" sz="1200" dirty="0"/>
              <a:t>에 대해 </a:t>
            </a:r>
            <a:r>
              <a:rPr lang="ko-KR" altLang="en-US" sz="1200" u="sng" dirty="0"/>
              <a:t>다음 데이터가 </a:t>
            </a:r>
            <a:r>
              <a:rPr lang="ko-KR" altLang="en-US" sz="1200" u="sng" dirty="0" err="1"/>
              <a:t>영숫자</a:t>
            </a:r>
            <a:r>
              <a:rPr lang="ko-KR" altLang="en-US" sz="1200" u="sng" dirty="0"/>
              <a:t> 형식으로 표시</a:t>
            </a:r>
            <a:r>
              <a:rPr lang="ko-KR" altLang="en-US" sz="1200" dirty="0"/>
              <a:t>되어야 함</a:t>
            </a:r>
            <a:r>
              <a:rPr lang="en-US" altLang="ko-KR" sz="1200" dirty="0"/>
              <a:t>.</a:t>
            </a:r>
          </a:p>
          <a:p>
            <a:pPr marL="0" indent="0">
              <a:buNone/>
            </a:pPr>
            <a:r>
              <a:rPr lang="en-US" altLang="ko-KR" sz="1200" dirty="0"/>
              <a:t>	  </a:t>
            </a:r>
            <a:r>
              <a:rPr lang="en-US" altLang="ko-KR" sz="1200" dirty="0" err="1"/>
              <a:t>i</a:t>
            </a:r>
            <a:r>
              <a:rPr lang="en-US" altLang="ko-KR" sz="1200" dirty="0"/>
              <a:t>.</a:t>
            </a:r>
            <a:r>
              <a:rPr lang="ko-KR" altLang="en-US" sz="1200" dirty="0"/>
              <a:t>데이터 소스</a:t>
            </a:r>
            <a:r>
              <a:rPr lang="en-US" altLang="ko-KR" sz="1200" dirty="0"/>
              <a:t> </a:t>
            </a:r>
            <a:r>
              <a:rPr lang="en-US" altLang="ko-KR" sz="1200" dirty="0" err="1"/>
              <a:t>ii.target</a:t>
            </a:r>
            <a:r>
              <a:rPr lang="ko-KR" altLang="en-US" sz="1200" dirty="0"/>
              <a:t>의 실제 거리</a:t>
            </a:r>
            <a:r>
              <a:rPr lang="en-US" altLang="ko-KR" sz="1200" dirty="0"/>
              <a:t> </a:t>
            </a:r>
            <a:r>
              <a:rPr lang="en-US" altLang="ko-KR" sz="1200" dirty="0" err="1"/>
              <a:t>iii.target</a:t>
            </a:r>
            <a:r>
              <a:rPr lang="ko-KR" altLang="en-US" sz="1200" dirty="0"/>
              <a:t>의 실제 방위 </a:t>
            </a:r>
            <a:r>
              <a:rPr lang="en-US" altLang="ko-KR" sz="1200" dirty="0" err="1"/>
              <a:t>iv.CPA</a:t>
            </a:r>
            <a:r>
              <a:rPr lang="ko-KR" altLang="en-US" sz="1200" dirty="0"/>
              <a:t> 예측 거리</a:t>
            </a:r>
            <a:r>
              <a:rPr lang="en-US" altLang="ko-KR" sz="1200" dirty="0"/>
              <a:t> </a:t>
            </a:r>
            <a:r>
              <a:rPr lang="en-US" altLang="ko-KR" sz="1200" dirty="0" err="1"/>
              <a:t>v.TCPA</a:t>
            </a:r>
            <a:r>
              <a:rPr lang="en-US" altLang="ko-KR" sz="1200" dirty="0"/>
              <a:t> </a:t>
            </a:r>
            <a:r>
              <a:rPr lang="en-US" altLang="ko-KR" sz="1200" dirty="0" err="1"/>
              <a:t>vi.target</a:t>
            </a:r>
            <a:r>
              <a:rPr lang="ko-KR" altLang="en-US" sz="1200" dirty="0"/>
              <a:t>의 실제 침로</a:t>
            </a:r>
            <a:r>
              <a:rPr lang="en-US" altLang="ko-KR" sz="1200" dirty="0"/>
              <a:t>/</a:t>
            </a:r>
            <a:r>
              <a:rPr lang="ko-KR" altLang="en-US" sz="1200" dirty="0"/>
              <a:t>속도</a:t>
            </a:r>
            <a:r>
              <a:rPr lang="en-US" altLang="ko-KR" sz="1200" dirty="0"/>
              <a:t>.</a:t>
            </a:r>
          </a:p>
          <a:p>
            <a:pPr marL="0" indent="0">
              <a:buNone/>
            </a:pPr>
            <a:r>
              <a:rPr lang="en-US" altLang="ko-KR" sz="1200" dirty="0"/>
              <a:t>	 -(MSC.192/5.28.3) </a:t>
            </a:r>
            <a:r>
              <a:rPr lang="ko-KR" altLang="en-US" sz="1200" dirty="0"/>
              <a:t>선택한 </a:t>
            </a:r>
            <a:r>
              <a:rPr lang="ko-KR" altLang="en-US" sz="1200" u="sng" dirty="0">
                <a:solidFill>
                  <a:srgbClr val="0070C0"/>
                </a:solidFill>
              </a:rPr>
              <a:t>각 </a:t>
            </a:r>
            <a:r>
              <a:rPr lang="en-US" altLang="ko-KR" sz="1200" u="sng" dirty="0">
                <a:solidFill>
                  <a:srgbClr val="0070C0"/>
                </a:solidFill>
              </a:rPr>
              <a:t>AIS target</a:t>
            </a:r>
            <a:r>
              <a:rPr lang="ko-KR" altLang="en-US" sz="1200" dirty="0"/>
              <a:t>에 대해 </a:t>
            </a:r>
            <a:r>
              <a:rPr lang="ko-KR" altLang="en-US" sz="1200" u="sng" dirty="0"/>
              <a:t>다음 데이터가 </a:t>
            </a:r>
            <a:r>
              <a:rPr lang="ko-KR" altLang="en-US" sz="1200" u="sng" dirty="0" err="1"/>
              <a:t>영숫자</a:t>
            </a:r>
            <a:r>
              <a:rPr lang="ko-KR" altLang="en-US" sz="1200" u="sng" dirty="0"/>
              <a:t> 형식으로 표시</a:t>
            </a:r>
            <a:r>
              <a:rPr lang="ko-KR" altLang="en-US" sz="1200" dirty="0"/>
              <a:t>되어야 함</a:t>
            </a:r>
            <a:r>
              <a:rPr lang="en-US" altLang="ko-KR" sz="1200" dirty="0"/>
              <a:t>.</a:t>
            </a:r>
          </a:p>
          <a:p>
            <a:pPr marL="0" indent="0">
              <a:buNone/>
            </a:pPr>
            <a:r>
              <a:rPr lang="en-US" altLang="ko-KR" sz="1200" dirty="0"/>
              <a:t>	  </a:t>
            </a:r>
            <a:r>
              <a:rPr lang="en-US" altLang="ko-KR" sz="1200" dirty="0" err="1"/>
              <a:t>i</a:t>
            </a:r>
            <a:r>
              <a:rPr lang="en-US" altLang="ko-KR" sz="1200" dirty="0"/>
              <a:t>.</a:t>
            </a:r>
            <a:r>
              <a:rPr lang="ko-KR" altLang="en-US" sz="1200" dirty="0"/>
              <a:t>데이터 소스</a:t>
            </a:r>
            <a:r>
              <a:rPr lang="en-US" altLang="ko-KR" sz="1200" dirty="0"/>
              <a:t> ii.</a:t>
            </a:r>
            <a:r>
              <a:rPr lang="ko-KR" altLang="en-US" sz="1200" dirty="0"/>
              <a:t>선박 식별</a:t>
            </a:r>
            <a:r>
              <a:rPr lang="en-US" altLang="ko-KR" sz="1200" dirty="0"/>
              <a:t> iii.</a:t>
            </a:r>
            <a:r>
              <a:rPr lang="ko-KR" altLang="en-US" sz="1200" dirty="0"/>
              <a:t>항해 상태 </a:t>
            </a:r>
            <a:r>
              <a:rPr lang="en-US" altLang="ko-KR" sz="1200" dirty="0"/>
              <a:t>iv.</a:t>
            </a:r>
            <a:r>
              <a:rPr lang="ko-KR" altLang="en-US" sz="1200" dirty="0"/>
              <a:t>사용 가능한 위치 및 품질 </a:t>
            </a:r>
            <a:r>
              <a:rPr lang="en-US" altLang="ko-KR" sz="1200" dirty="0"/>
              <a:t>v.</a:t>
            </a:r>
            <a:r>
              <a:rPr lang="ko-KR" altLang="en-US" sz="1200" dirty="0"/>
              <a:t>범위</a:t>
            </a:r>
            <a:r>
              <a:rPr lang="en-US" altLang="ko-KR" sz="1200" dirty="0"/>
              <a:t>, </a:t>
            </a:r>
            <a:r>
              <a:rPr lang="ko-KR" altLang="en-US" sz="1200" dirty="0"/>
              <a:t>방위</a:t>
            </a:r>
            <a:r>
              <a:rPr lang="en-US" altLang="ko-KR" sz="1200" dirty="0"/>
              <a:t>, COG, SOG, CPA </a:t>
            </a:r>
            <a:r>
              <a:rPr lang="ko-KR" altLang="en-US" sz="1200" dirty="0"/>
              <a:t>및 </a:t>
            </a:r>
            <a:r>
              <a:rPr lang="en-US" altLang="ko-KR" sz="1200" dirty="0"/>
              <a:t>TCPA. </a:t>
            </a:r>
          </a:p>
          <a:p>
            <a:pPr marL="0" indent="0">
              <a:buNone/>
            </a:pPr>
            <a:r>
              <a:rPr lang="en-US" altLang="ko-KR" sz="1200" dirty="0"/>
              <a:t>	  </a:t>
            </a:r>
            <a:r>
              <a:rPr lang="en-US" altLang="ko-KR" sz="1200" dirty="0" err="1"/>
              <a:t>vi.Target</a:t>
            </a:r>
            <a:r>
              <a:rPr lang="ko-KR" altLang="en-US" sz="1200" dirty="0"/>
              <a:t> </a:t>
            </a:r>
            <a:r>
              <a:rPr lang="en-US" altLang="ko-KR" sz="1200" dirty="0"/>
              <a:t>heading</a:t>
            </a:r>
            <a:r>
              <a:rPr lang="ko-KR" altLang="en-US" sz="1200" dirty="0"/>
              <a:t>과 보고된 </a:t>
            </a:r>
            <a:r>
              <a:rPr lang="en-US" altLang="ko-KR" sz="1200" dirty="0"/>
              <a:t>ROT vii.</a:t>
            </a:r>
            <a:r>
              <a:rPr lang="ko-KR" altLang="en-US" sz="1200" dirty="0"/>
              <a:t>요청 시 </a:t>
            </a:r>
            <a:r>
              <a:rPr lang="ko-KR" altLang="en-US" sz="1200" dirty="0">
                <a:solidFill>
                  <a:srgbClr val="FF0000"/>
                </a:solidFill>
              </a:rPr>
              <a:t>추가 대상 정보</a:t>
            </a:r>
            <a:r>
              <a:rPr lang="ko-KR" altLang="en-US" sz="1200" dirty="0"/>
              <a:t>가 제공</a:t>
            </a:r>
            <a:r>
              <a:rPr lang="en-US" altLang="ko-KR" sz="1200" dirty="0"/>
              <a:t>. </a:t>
            </a:r>
          </a:p>
          <a:p>
            <a:pPr marL="0" indent="0">
              <a:buNone/>
            </a:pPr>
            <a:r>
              <a:rPr lang="en-US" altLang="ko-KR" sz="1200" dirty="0"/>
              <a:t>	  viii. Sea stabilization</a:t>
            </a:r>
            <a:r>
              <a:rPr lang="ko-KR" altLang="en-US" sz="1200" dirty="0"/>
              <a:t>이 선택된 경우 </a:t>
            </a:r>
            <a:r>
              <a:rPr lang="en-US" altLang="ko-KR" sz="1200" dirty="0"/>
              <a:t>COG </a:t>
            </a:r>
            <a:r>
              <a:rPr lang="ko-KR" altLang="en-US" sz="1200" dirty="0"/>
              <a:t>및 </a:t>
            </a:r>
            <a:r>
              <a:rPr lang="en-US" altLang="ko-KR" sz="1200" dirty="0"/>
              <a:t>SOG </a:t>
            </a:r>
            <a:r>
              <a:rPr lang="ko-KR" altLang="en-US" sz="1200" dirty="0"/>
              <a:t>대신 </a:t>
            </a:r>
            <a:r>
              <a:rPr lang="en-US" altLang="ko-KR" sz="1200" dirty="0"/>
              <a:t>CTW </a:t>
            </a:r>
            <a:r>
              <a:rPr lang="ko-KR" altLang="en-US" sz="1200" dirty="0"/>
              <a:t>및 </a:t>
            </a:r>
            <a:r>
              <a:rPr lang="en-US" altLang="ko-KR" sz="1200" dirty="0"/>
              <a:t>STW</a:t>
            </a:r>
            <a:r>
              <a:rPr lang="ko-KR" altLang="en-US" sz="1200" dirty="0"/>
              <a:t>가 표시</a:t>
            </a:r>
            <a:r>
              <a:rPr lang="en-US" altLang="ko-KR" sz="1200" dirty="0"/>
              <a:t>. (TW</a:t>
            </a:r>
            <a:r>
              <a:rPr lang="ko-KR" altLang="en-US" sz="1200" dirty="0"/>
              <a:t> </a:t>
            </a:r>
            <a:r>
              <a:rPr lang="en-US" altLang="ko-KR" sz="1200" dirty="0"/>
              <a:t>:</a:t>
            </a:r>
            <a:r>
              <a:rPr lang="ko-KR" altLang="en-US" sz="1200" dirty="0"/>
              <a:t> </a:t>
            </a:r>
            <a:r>
              <a:rPr lang="en-US" altLang="ko-KR" sz="1200" dirty="0"/>
              <a:t>Through Water)</a:t>
            </a:r>
          </a:p>
          <a:p>
            <a:pPr marL="0" indent="0">
              <a:buNone/>
            </a:pPr>
            <a:r>
              <a:rPr lang="en-US" altLang="ko-KR" sz="1200" dirty="0"/>
              <a:t>	  </a:t>
            </a:r>
            <a:r>
              <a:rPr lang="en-US" altLang="ko-KR" sz="1200" dirty="0" err="1"/>
              <a:t>ix.AIS</a:t>
            </a:r>
            <a:r>
              <a:rPr lang="en-US" altLang="ko-KR" sz="1200" dirty="0"/>
              <a:t> </a:t>
            </a:r>
            <a:r>
              <a:rPr lang="ko-KR" altLang="en-US" sz="1200" dirty="0"/>
              <a:t>정보에서 </a:t>
            </a:r>
            <a:r>
              <a:rPr lang="ko-KR" altLang="en-US" sz="1200" dirty="0">
                <a:solidFill>
                  <a:srgbClr val="FF0000"/>
                </a:solidFill>
              </a:rPr>
              <a:t>데이터 계산</a:t>
            </a:r>
            <a:r>
              <a:rPr lang="en-US" altLang="ko-KR" sz="1200" dirty="0">
                <a:solidFill>
                  <a:srgbClr val="FF0000"/>
                </a:solidFill>
              </a:rPr>
              <a:t>(</a:t>
            </a:r>
            <a:r>
              <a:rPr lang="ko-KR" altLang="en-US" sz="1200" dirty="0">
                <a:solidFill>
                  <a:srgbClr val="FF0000"/>
                </a:solidFill>
              </a:rPr>
              <a:t>어떤 계산</a:t>
            </a:r>
            <a:r>
              <a:rPr lang="en-US" altLang="ko-KR" sz="1200" dirty="0">
                <a:solidFill>
                  <a:srgbClr val="FF0000"/>
                </a:solidFill>
              </a:rPr>
              <a:t>? CPA?)</a:t>
            </a:r>
            <a:r>
              <a:rPr lang="ko-KR" altLang="en-US" sz="1200" dirty="0"/>
              <a:t>을 검증해야 함</a:t>
            </a:r>
            <a:r>
              <a:rPr lang="en-US" altLang="ko-KR" sz="1200" dirty="0"/>
              <a:t>.</a:t>
            </a:r>
          </a:p>
          <a:p>
            <a:pPr marL="0" indent="0">
              <a:buNone/>
            </a:pPr>
            <a:r>
              <a:rPr lang="en-US" altLang="ko-KR" sz="1200" dirty="0"/>
              <a:t>	 -(MSC.192/5.28.4) </a:t>
            </a:r>
            <a:r>
              <a:rPr lang="ko-KR" altLang="en-US" sz="1200" dirty="0"/>
              <a:t>수신된 </a:t>
            </a:r>
            <a:r>
              <a:rPr lang="en-US" altLang="ko-KR" sz="1200" dirty="0"/>
              <a:t>AIS </a:t>
            </a:r>
            <a:r>
              <a:rPr lang="ko-KR" altLang="en-US" sz="1200" dirty="0"/>
              <a:t>정보가 </a:t>
            </a:r>
            <a:r>
              <a:rPr lang="ko-KR" altLang="en-US" sz="1200" dirty="0">
                <a:solidFill>
                  <a:srgbClr val="FF0000"/>
                </a:solidFill>
              </a:rPr>
              <a:t>불완전</a:t>
            </a:r>
            <a:r>
              <a:rPr lang="en-US" altLang="ko-KR" sz="1200" dirty="0">
                <a:solidFill>
                  <a:srgbClr val="FF0000"/>
                </a:solidFill>
              </a:rPr>
              <a:t>(</a:t>
            </a:r>
            <a:r>
              <a:rPr lang="ko-KR" altLang="en-US" sz="1200" dirty="0" err="1">
                <a:solidFill>
                  <a:srgbClr val="FF0000"/>
                </a:solidFill>
              </a:rPr>
              <a:t>패킷파싱에서</a:t>
            </a:r>
            <a:r>
              <a:rPr lang="ko-KR" altLang="en-US" sz="1200" dirty="0">
                <a:solidFill>
                  <a:srgbClr val="FF0000"/>
                </a:solidFill>
              </a:rPr>
              <a:t> </a:t>
            </a:r>
            <a:r>
              <a:rPr lang="ko-KR" altLang="en-US" sz="1200" dirty="0" err="1">
                <a:solidFill>
                  <a:srgbClr val="FF0000"/>
                </a:solidFill>
              </a:rPr>
              <a:t>알게되는건가</a:t>
            </a:r>
            <a:r>
              <a:rPr lang="en-US" altLang="ko-KR" sz="1200" dirty="0">
                <a:solidFill>
                  <a:srgbClr val="FF0000"/>
                </a:solidFill>
              </a:rPr>
              <a:t>?)</a:t>
            </a:r>
            <a:r>
              <a:rPr lang="ko-KR" altLang="en-US" sz="1200" dirty="0"/>
              <a:t>한 경우</a:t>
            </a:r>
            <a:r>
              <a:rPr lang="en-US" altLang="ko-KR" sz="1200" dirty="0"/>
              <a:t>, </a:t>
            </a:r>
            <a:r>
              <a:rPr lang="ko-KR" altLang="en-US" sz="1200" u="sng" dirty="0">
                <a:solidFill>
                  <a:srgbClr val="0070C0"/>
                </a:solidFill>
              </a:rPr>
              <a:t>누락된 정보</a:t>
            </a:r>
            <a:r>
              <a:rPr lang="ko-KR" altLang="en-US" sz="1200" dirty="0"/>
              <a:t>는 대상 데이터 필드 내에서</a:t>
            </a:r>
            <a:r>
              <a:rPr lang="ko-KR" altLang="en-US" sz="1200" u="sng" dirty="0">
                <a:solidFill>
                  <a:srgbClr val="0070C0"/>
                </a:solidFill>
              </a:rPr>
              <a:t> </a:t>
            </a:r>
            <a:r>
              <a:rPr lang="en-US" altLang="ko-KR" sz="1200" u="sng" dirty="0">
                <a:solidFill>
                  <a:srgbClr val="0070C0"/>
                </a:solidFill>
              </a:rPr>
              <a:t>'</a:t>
            </a:r>
            <a:r>
              <a:rPr lang="ko-KR" altLang="en-US" sz="1200" u="sng" dirty="0">
                <a:solidFill>
                  <a:srgbClr val="0070C0"/>
                </a:solidFill>
              </a:rPr>
              <a:t>누락됨</a:t>
            </a:r>
            <a:r>
              <a:rPr lang="en-US" altLang="ko-KR" sz="1200" u="sng" dirty="0">
                <a:solidFill>
                  <a:srgbClr val="0070C0"/>
                </a:solidFill>
              </a:rPr>
              <a:t>'</a:t>
            </a:r>
            <a:r>
              <a:rPr lang="ko-KR" altLang="en-US" sz="1200" u="sng" dirty="0">
                <a:solidFill>
                  <a:srgbClr val="0070C0"/>
                </a:solidFill>
              </a:rPr>
              <a:t>으로 명확하게 표시</a:t>
            </a:r>
            <a:r>
              <a:rPr lang="ko-KR" altLang="en-US" sz="1200" dirty="0"/>
              <a:t>되어야 함</a:t>
            </a:r>
            <a:r>
              <a:rPr lang="en-US" altLang="ko-KR" sz="1200" dirty="0"/>
              <a:t>.</a:t>
            </a:r>
          </a:p>
          <a:p>
            <a:pPr marL="0" indent="0">
              <a:buNone/>
            </a:pPr>
            <a:r>
              <a:rPr lang="en-US" altLang="ko-KR" sz="1200" dirty="0"/>
              <a:t>	 -(MSC.192/5.28.5) </a:t>
            </a:r>
            <a:r>
              <a:rPr lang="ko-KR" altLang="en-US" sz="1200" dirty="0"/>
              <a:t>데이터는 다른 </a:t>
            </a:r>
            <a:r>
              <a:rPr lang="en-US" altLang="ko-KR" sz="1200" dirty="0"/>
              <a:t>target</a:t>
            </a:r>
            <a:r>
              <a:rPr lang="ko-KR" altLang="en-US" sz="1200" dirty="0"/>
              <a:t>이 선택되거나 정보창이 닫힐 때까지 데이터가 표시되고 계속 업데이트되어야 함</a:t>
            </a:r>
            <a:r>
              <a:rPr lang="en-US" altLang="ko-KR" sz="1200" dirty="0"/>
              <a:t>.</a:t>
            </a:r>
          </a:p>
          <a:p>
            <a:pPr marL="0" indent="0">
              <a:buNone/>
            </a:pPr>
            <a:r>
              <a:rPr lang="en-US" altLang="ko-KR" sz="1200" dirty="0"/>
              <a:t>	 -(MSC.192/5.28.6) </a:t>
            </a:r>
            <a:r>
              <a:rPr lang="ko-KR" altLang="en-US" sz="1200" dirty="0"/>
              <a:t>요청 시 자선의 </a:t>
            </a:r>
            <a:r>
              <a:rPr lang="en-US" altLang="ko-KR" sz="1200" dirty="0"/>
              <a:t>AIS </a:t>
            </a:r>
            <a:r>
              <a:rPr lang="ko-KR" altLang="en-US" sz="1200" dirty="0"/>
              <a:t>데이터를 표현하는 수단이 제공되어야 함</a:t>
            </a: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139</a:t>
            </a:fld>
            <a:r>
              <a:rPr lang="en-US" altLang="ko-KR"/>
              <a:t>]</a:t>
            </a:r>
            <a:endParaRPr lang="ko-KR" altLang="en-US" dirty="0"/>
          </a:p>
        </p:txBody>
      </p:sp>
    </p:spTree>
    <p:extLst>
      <p:ext uri="{BB962C8B-B14F-4D97-AF65-F5344CB8AC3E}">
        <p14:creationId xmlns:p14="http://schemas.microsoft.com/office/powerpoint/2010/main" val="255307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 50 radar beacon</a:t>
            </a:r>
          </a:p>
          <a:p>
            <a:pPr marL="0" indent="0">
              <a:buNone/>
            </a:pPr>
            <a:r>
              <a:rPr lang="en-US" altLang="ko-KR" sz="1200" dirty="0"/>
              <a:t>	* </a:t>
            </a:r>
            <a:r>
              <a:rPr lang="ko-KR" altLang="en-US" sz="1200" dirty="0"/>
              <a:t>레이더 전송에 응답하는 항법 보조 장치 </a:t>
            </a:r>
            <a:endParaRPr lang="en-US" altLang="ko-KR" sz="1200" dirty="0"/>
          </a:p>
          <a:p>
            <a:pPr marL="0" indent="0">
              <a:buNone/>
            </a:pPr>
            <a:r>
              <a:rPr lang="en-US" altLang="ko-KR" sz="1200" dirty="0"/>
              <a:t>	* </a:t>
            </a:r>
            <a:r>
              <a:rPr lang="ko-KR" altLang="en-US" sz="1200" dirty="0"/>
              <a:t>레이더 전파를 받으면 신호를 생성하여 위치와 식별 정보를 전송</a:t>
            </a:r>
            <a:r>
              <a:rPr lang="en-US" altLang="ko-KR" sz="1200" dirty="0"/>
              <a:t>(?)</a:t>
            </a:r>
            <a:r>
              <a:rPr lang="ko-KR" altLang="en-US" sz="1200" dirty="0"/>
              <a:t> </a:t>
            </a:r>
            <a:r>
              <a:rPr lang="en-US" altLang="ko-KR" sz="1200" dirty="0"/>
              <a:t>	</a:t>
            </a:r>
          </a:p>
          <a:p>
            <a:pPr lvl="1"/>
            <a:r>
              <a:rPr lang="en-US" altLang="ko-KR" sz="1200" dirty="0"/>
              <a:t>3. 51 </a:t>
            </a:r>
            <a:r>
              <a:rPr lang="en-US" altLang="ko-KR" sz="1200" dirty="0">
                <a:solidFill>
                  <a:srgbClr val="FF0000"/>
                </a:solidFill>
              </a:rPr>
              <a:t>radar cross-section </a:t>
            </a:r>
          </a:p>
          <a:p>
            <a:pPr marL="0" indent="0">
              <a:buNone/>
            </a:pPr>
            <a:r>
              <a:rPr lang="en-US" altLang="ko-KR" sz="1200" dirty="0"/>
              <a:t>	* </a:t>
            </a:r>
            <a:r>
              <a:rPr lang="ko-KR" altLang="en-US" sz="1200" dirty="0"/>
              <a:t> 표적에 발생한 특정 전력 밀도에 대해 레이더로 반환되는 전력 밀도를 결정합니다</a:t>
            </a:r>
            <a:endParaRPr lang="en-US" altLang="ko-KR" sz="1200" dirty="0"/>
          </a:p>
          <a:p>
            <a:pPr lvl="1"/>
            <a:r>
              <a:rPr lang="en-US" altLang="ko-KR" sz="1200" dirty="0"/>
              <a:t>3.</a:t>
            </a:r>
            <a:r>
              <a:rPr lang="sv-SE" altLang="ko-KR" sz="1200" dirty="0"/>
              <a:t> 52 radar detection false alarm</a:t>
            </a:r>
            <a:endParaRPr lang="en-US" altLang="ko-KR" sz="1200" dirty="0"/>
          </a:p>
          <a:p>
            <a:pPr marL="0" indent="0">
              <a:buNone/>
            </a:pPr>
            <a:r>
              <a:rPr lang="en-US" altLang="ko-KR" sz="1200" dirty="0"/>
              <a:t>	</a:t>
            </a:r>
            <a:r>
              <a:rPr lang="en-US" altLang="ko-KR" sz="1200" dirty="0">
                <a:solidFill>
                  <a:srgbClr val="FF0000"/>
                </a:solidFill>
              </a:rPr>
              <a:t>* </a:t>
            </a:r>
            <a:r>
              <a:rPr lang="ko-KR" altLang="en-US" sz="1200" dirty="0">
                <a:solidFill>
                  <a:srgbClr val="FF0000"/>
                </a:solidFill>
              </a:rPr>
              <a:t>레이더 허위 경보의 확률은 잡음만 존재할 때 잡음이 감지 임계값을 넘어 목표물로 불릴 확률을 나타낸다 </a:t>
            </a:r>
            <a:r>
              <a:rPr lang="en-US" altLang="ko-KR" sz="1200" dirty="0"/>
              <a:t>	</a:t>
            </a:r>
          </a:p>
          <a:p>
            <a:pPr lvl="1"/>
            <a:r>
              <a:rPr lang="en-US" altLang="ko-KR" sz="1200" dirty="0"/>
              <a:t>3. 53 radar display</a:t>
            </a:r>
          </a:p>
          <a:p>
            <a:pPr marL="0" indent="0">
              <a:buNone/>
            </a:pPr>
            <a:r>
              <a:rPr lang="en-US" altLang="ko-KR" sz="1200" dirty="0"/>
              <a:t>	* </a:t>
            </a:r>
            <a:r>
              <a:rPr lang="ko-KR" altLang="en-US" sz="1200" dirty="0"/>
              <a:t>프레젠테이션 하드웨어로 구성된 레이더 시스템의 모듈 </a:t>
            </a:r>
            <a:r>
              <a:rPr lang="en-US" altLang="ko-KR" sz="1200" dirty="0"/>
              <a:t>	</a:t>
            </a:r>
          </a:p>
          <a:p>
            <a:pPr lvl="1"/>
            <a:r>
              <a:rPr lang="en-US" altLang="ko-KR" sz="1200" dirty="0"/>
              <a:t>3. 54 radar echo </a:t>
            </a:r>
          </a:p>
          <a:p>
            <a:pPr marL="0" indent="0">
              <a:buNone/>
            </a:pPr>
            <a:r>
              <a:rPr lang="en-US" altLang="ko-KR" sz="1200" dirty="0"/>
              <a:t>	* </a:t>
            </a:r>
            <a:r>
              <a:rPr lang="ko-KR" altLang="en-US" sz="1200" dirty="0"/>
              <a:t> 레이더 영상 신호 및 레이더 영상에 나타나는 레이더 안테나에 표적에 의해 반사된 신호</a:t>
            </a:r>
            <a:endParaRPr lang="en-US" altLang="ko-KR" sz="1200" dirty="0"/>
          </a:p>
          <a:p>
            <a:pPr lvl="1"/>
            <a:r>
              <a:rPr lang="en-US" altLang="ko-KR" sz="1200" dirty="0"/>
              <a:t>3. 55 radar image</a:t>
            </a:r>
          </a:p>
          <a:p>
            <a:pPr marL="0" indent="0">
              <a:buNone/>
            </a:pPr>
            <a:r>
              <a:rPr lang="en-US" altLang="ko-KR" sz="1200" dirty="0"/>
              <a:t>	* plan view of the radar video in range and bearing</a:t>
            </a:r>
          </a:p>
          <a:p>
            <a:pPr lvl="1"/>
            <a:r>
              <a:rPr lang="en-US" altLang="ko-KR" sz="1200" dirty="0"/>
              <a:t>3. 56 radar presentation</a:t>
            </a:r>
          </a:p>
          <a:p>
            <a:pPr marL="0" indent="0">
              <a:buNone/>
            </a:pPr>
            <a:r>
              <a:rPr lang="en-US" altLang="ko-KR" sz="1200" dirty="0"/>
              <a:t>	* </a:t>
            </a:r>
            <a:r>
              <a:rPr lang="ko-KR" altLang="en-US" sz="1200" dirty="0"/>
              <a:t>관련 </a:t>
            </a:r>
            <a:r>
              <a:rPr lang="ko-KR" altLang="en-US" sz="1200" dirty="0" err="1"/>
              <a:t>영숫자</a:t>
            </a:r>
            <a:r>
              <a:rPr lang="ko-KR" altLang="en-US" sz="1200" dirty="0"/>
              <a:t> 및 그래픽 정보와 함께 레이더 이미지 표시 </a:t>
            </a:r>
            <a:r>
              <a:rPr lang="en-US" altLang="ko-KR" sz="1200" dirty="0"/>
              <a:t>	</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a:t>
            </a:fld>
            <a:r>
              <a:rPr lang="en-US" altLang="ko-KR"/>
              <a:t>]</a:t>
            </a:r>
            <a:endParaRPr lang="ko-KR" altLang="en-US" dirty="0"/>
          </a:p>
        </p:txBody>
      </p:sp>
    </p:spTree>
    <p:extLst>
      <p:ext uri="{BB962C8B-B14F-4D97-AF65-F5344CB8AC3E}">
        <p14:creationId xmlns:p14="http://schemas.microsoft.com/office/powerpoint/2010/main" val="4491014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10.6.1.2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장비가 </a:t>
            </a:r>
            <a:r>
              <a:rPr lang="en-US" altLang="ko-KR" sz="1200" dirty="0"/>
              <a:t>Target</a:t>
            </a:r>
            <a:r>
              <a:rPr lang="ko-KR" altLang="en-US" sz="1200" dirty="0"/>
              <a:t>을 선택하는 기능을 제공하고 </a:t>
            </a:r>
            <a:r>
              <a:rPr lang="ko-KR" altLang="en-US" sz="1200" dirty="0" err="1"/>
              <a:t>선택되었을때</a:t>
            </a:r>
            <a:r>
              <a:rPr lang="ko-KR" altLang="en-US" sz="1200" dirty="0"/>
              <a:t> </a:t>
            </a:r>
            <a:r>
              <a:rPr lang="en-US" altLang="ko-KR" sz="1200" dirty="0"/>
              <a:t>target</a:t>
            </a:r>
            <a:r>
              <a:rPr lang="ko-KR" altLang="en-US" sz="1200" dirty="0"/>
              <a:t>에 대한 데이터 필드가 제공되는지 관찰을 통해 확인</a:t>
            </a:r>
            <a:r>
              <a:rPr lang="en-US" altLang="ko-KR" sz="1200" dirty="0"/>
              <a:t>.</a:t>
            </a:r>
          </a:p>
          <a:p>
            <a:pPr marL="0" indent="0">
              <a:buNone/>
            </a:pPr>
            <a:r>
              <a:rPr lang="en-US" altLang="ko-KR" sz="1200" dirty="0"/>
              <a:t>	 -b) </a:t>
            </a:r>
            <a:r>
              <a:rPr lang="ko-KR" altLang="en-US" sz="1200" dirty="0"/>
              <a:t>장비가 </a:t>
            </a:r>
            <a:r>
              <a:rPr lang="en-US" altLang="ko-KR" sz="1200" dirty="0" err="1"/>
              <a:t>TargetTracking</a:t>
            </a:r>
            <a:r>
              <a:rPr lang="en-US" altLang="ko-KR" sz="1200" dirty="0"/>
              <a:t> </a:t>
            </a:r>
            <a:r>
              <a:rPr lang="ko-KR" altLang="en-US" sz="1200" dirty="0"/>
              <a:t>정보를 지원하는 기능을 제공하고 제공된 데이터가 요구 사항을 준수하는지 관찰을 통해 확인</a:t>
            </a:r>
            <a:r>
              <a:rPr lang="en-US" altLang="ko-KR" sz="1200" dirty="0"/>
              <a:t>.</a:t>
            </a:r>
          </a:p>
          <a:p>
            <a:pPr marL="0" indent="0">
              <a:buNone/>
            </a:pPr>
            <a:r>
              <a:rPr lang="en-US" altLang="ko-KR" sz="1200" dirty="0"/>
              <a:t>	 -c) Target</a:t>
            </a:r>
            <a:r>
              <a:rPr lang="ko-KR" altLang="en-US" sz="1200" dirty="0"/>
              <a:t> </a:t>
            </a:r>
            <a:r>
              <a:rPr lang="en-US" altLang="ko-KR" sz="1200" dirty="0"/>
              <a:t>parameter</a:t>
            </a:r>
            <a:r>
              <a:rPr lang="ko-KR" altLang="en-US" sz="1200" dirty="0"/>
              <a:t>들이 위의 내용에 따라 표시되는지 관찰하여 확인</a:t>
            </a:r>
            <a:r>
              <a:rPr lang="en-US" altLang="ko-KR" sz="1200" dirty="0"/>
              <a:t>.</a:t>
            </a:r>
          </a:p>
          <a:p>
            <a:pPr marL="0" indent="0">
              <a:buNone/>
            </a:pPr>
            <a:r>
              <a:rPr lang="en-US" altLang="ko-KR" sz="1200" dirty="0"/>
              <a:t>	 -d) </a:t>
            </a:r>
            <a:r>
              <a:rPr lang="ko-KR" altLang="en-US" sz="1200" dirty="0"/>
              <a:t>장비가 </a:t>
            </a:r>
            <a:r>
              <a:rPr lang="en-US" altLang="ko-KR" sz="1200" dirty="0"/>
              <a:t>AIS </a:t>
            </a:r>
            <a:r>
              <a:rPr lang="ko-KR" altLang="en-US" sz="1200" dirty="0"/>
              <a:t>정보를 지원하는 기능을 제공하고 제공된 데이터가 요구 사항을 준수하는지 관찰을 통해 확인</a:t>
            </a:r>
            <a:r>
              <a:rPr lang="en-US" altLang="ko-KR" sz="1200" dirty="0"/>
              <a:t>.</a:t>
            </a:r>
          </a:p>
          <a:p>
            <a:pPr marL="0" indent="0">
              <a:buNone/>
            </a:pPr>
            <a:r>
              <a:rPr lang="en-US" altLang="ko-KR" sz="1200" dirty="0"/>
              <a:t>	   </a:t>
            </a:r>
            <a:r>
              <a:rPr lang="ko-KR" altLang="en-US" sz="1200" dirty="0"/>
              <a:t>수신된 </a:t>
            </a:r>
            <a:r>
              <a:rPr lang="en-US" altLang="ko-KR" sz="1200" u="sng" dirty="0"/>
              <a:t>AIS </a:t>
            </a:r>
            <a:r>
              <a:rPr lang="ko-KR" altLang="en-US" sz="1200" u="sng" dirty="0"/>
              <a:t>정보가 불완전</a:t>
            </a:r>
            <a:r>
              <a:rPr lang="ko-KR" altLang="en-US" sz="1200" dirty="0"/>
              <a:t>한 경우 데이터 필드 내에서 </a:t>
            </a:r>
            <a:r>
              <a:rPr lang="ko-KR" altLang="en-US" sz="1200" u="sng" dirty="0"/>
              <a:t>부재 정보가 </a:t>
            </a:r>
            <a:r>
              <a:rPr lang="en-US" altLang="ko-KR" sz="1200" u="sng" dirty="0"/>
              <a:t>"</a:t>
            </a:r>
            <a:r>
              <a:rPr lang="ko-KR" altLang="en-US" sz="1200" u="sng" dirty="0"/>
              <a:t>누락</a:t>
            </a:r>
            <a:r>
              <a:rPr lang="en-US" altLang="ko-KR" sz="1200" u="sng" dirty="0"/>
              <a:t>"</a:t>
            </a:r>
            <a:r>
              <a:rPr lang="ko-KR" altLang="en-US" sz="1200" dirty="0"/>
              <a:t>으로 명확하게 표시되는지 확인</a:t>
            </a:r>
            <a:r>
              <a:rPr lang="en-US" altLang="ko-KR" sz="1200" dirty="0"/>
              <a:t>.</a:t>
            </a:r>
          </a:p>
          <a:p>
            <a:pPr marL="0" indent="0">
              <a:buNone/>
            </a:pPr>
            <a:r>
              <a:rPr lang="en-US" altLang="ko-KR" sz="1200" dirty="0"/>
              <a:t>	 -e) AIS </a:t>
            </a:r>
            <a:r>
              <a:rPr lang="ko-KR" altLang="en-US" sz="1200" dirty="0"/>
              <a:t>정보에 대한 </a:t>
            </a:r>
            <a:r>
              <a:rPr lang="ko-KR" altLang="en-US" sz="1200" dirty="0">
                <a:solidFill>
                  <a:srgbClr val="FF0000"/>
                </a:solidFill>
              </a:rPr>
              <a:t>계산</a:t>
            </a:r>
            <a:r>
              <a:rPr lang="en-US" altLang="ko-KR" sz="1200" dirty="0">
                <a:solidFill>
                  <a:srgbClr val="FF0000"/>
                </a:solidFill>
              </a:rPr>
              <a:t>(?)</a:t>
            </a:r>
            <a:r>
              <a:rPr lang="ko-KR" altLang="en-US" sz="1200" dirty="0"/>
              <a:t>에서 파생된 데이터가 정확한지 분석적 평가 및 측정을 통해 확인</a:t>
            </a:r>
            <a:r>
              <a:rPr lang="en-US" altLang="ko-KR" sz="1200" dirty="0"/>
              <a:t>.</a:t>
            </a:r>
          </a:p>
          <a:p>
            <a:pPr marL="0" indent="0">
              <a:buNone/>
            </a:pPr>
            <a:r>
              <a:rPr lang="en-US" altLang="ko-KR" sz="1200" dirty="0"/>
              <a:t>	  10</a:t>
            </a:r>
            <a:r>
              <a:rPr lang="ko-KR" altLang="en-US" sz="1200" dirty="0"/>
              <a:t>개의 </a:t>
            </a:r>
            <a:r>
              <a:rPr lang="en-US" altLang="ko-KR" sz="1200" dirty="0"/>
              <a:t>AIS </a:t>
            </a:r>
            <a:r>
              <a:rPr lang="ko-KR" altLang="en-US" sz="1200" dirty="0"/>
              <a:t>표적에 대해 보고된 메시지를 </a:t>
            </a:r>
            <a:r>
              <a:rPr lang="ko-KR" altLang="en-US" sz="1200" dirty="0" err="1"/>
              <a:t>시뮬레이션하여</a:t>
            </a:r>
            <a:r>
              <a:rPr lang="ko-KR" altLang="en-US" sz="1200" dirty="0"/>
              <a:t> 계산을 확인</a:t>
            </a:r>
            <a:r>
              <a:rPr lang="en-US" altLang="ko-KR" sz="1200" dirty="0"/>
              <a:t>.</a:t>
            </a:r>
          </a:p>
          <a:p>
            <a:pPr marL="0" indent="0">
              <a:buNone/>
            </a:pPr>
            <a:r>
              <a:rPr lang="en-US" altLang="ko-KR" sz="1200" dirty="0"/>
              <a:t>	  </a:t>
            </a:r>
            <a:r>
              <a:rPr lang="ko-KR" altLang="en-US" sz="1200" dirty="0"/>
              <a:t>계산으로 인한 데이터 및 그래픽 표시는 알려진 시뮬레이션 솔루션과 비교하여 검증되어야 함</a:t>
            </a:r>
            <a:r>
              <a:rPr lang="en-US" altLang="ko-KR" sz="1200" dirty="0"/>
              <a:t>.</a:t>
            </a:r>
          </a:p>
          <a:p>
            <a:pPr marL="0" indent="0">
              <a:buNone/>
            </a:pPr>
            <a:r>
              <a:rPr lang="en-US" altLang="ko-KR" sz="1200" dirty="0"/>
              <a:t>	  </a:t>
            </a:r>
            <a:r>
              <a:rPr lang="ko-KR" altLang="en-US" sz="1200" dirty="0"/>
              <a:t>검증에는 </a:t>
            </a:r>
            <a:r>
              <a:rPr lang="en-US" altLang="ko-KR" sz="1200" dirty="0"/>
              <a:t>RADAR target </a:t>
            </a:r>
            <a:r>
              <a:rPr lang="ko-KR" altLang="en-US" sz="1200" dirty="0"/>
              <a:t>데이터</a:t>
            </a:r>
            <a:r>
              <a:rPr lang="en-US" altLang="ko-KR" sz="1200" dirty="0"/>
              <a:t> / AIS Target</a:t>
            </a:r>
            <a:r>
              <a:rPr lang="ko-KR" altLang="en-US" sz="1200" dirty="0"/>
              <a:t> 벡터 및 지상 안정화 정보에서 해상 안정화 정보로의 변환이 포함</a:t>
            </a:r>
            <a:r>
              <a:rPr lang="en-US" altLang="ko-KR" sz="1200" dirty="0"/>
              <a:t>. </a:t>
            </a:r>
          </a:p>
          <a:p>
            <a:pPr marL="0" indent="0">
              <a:buNone/>
            </a:pPr>
            <a:r>
              <a:rPr lang="en-US" altLang="ko-KR" sz="1200" dirty="0"/>
              <a:t>	  AIS </a:t>
            </a:r>
            <a:r>
              <a:rPr lang="ko-KR" altLang="en-US" sz="1200" dirty="0"/>
              <a:t>계산의 정확성은 </a:t>
            </a:r>
            <a:r>
              <a:rPr lang="en-US" altLang="ko-KR" sz="1200" dirty="0"/>
              <a:t>10.8</a:t>
            </a:r>
            <a:r>
              <a:rPr lang="ko-KR" altLang="en-US" sz="1200" dirty="0"/>
              <a:t>에서 검증</a:t>
            </a:r>
            <a:r>
              <a:rPr lang="en-US" altLang="ko-KR" sz="1200" dirty="0"/>
              <a:t>.</a:t>
            </a:r>
          </a:p>
          <a:p>
            <a:pPr marL="0" indent="0">
              <a:buNone/>
            </a:pPr>
            <a:r>
              <a:rPr lang="en-US" altLang="ko-KR" sz="1200" dirty="0"/>
              <a:t>	 -f) AIS </a:t>
            </a:r>
            <a:r>
              <a:rPr lang="ko-KR" altLang="en-US" sz="1200" dirty="0"/>
              <a:t>그래픽 및 </a:t>
            </a:r>
            <a:r>
              <a:rPr lang="en-US" altLang="ko-KR" sz="1200" dirty="0"/>
              <a:t>target</a:t>
            </a:r>
            <a:r>
              <a:rPr lang="ko-KR" altLang="en-US" sz="1200" dirty="0"/>
              <a:t> 관련 정보가 해상 </a:t>
            </a:r>
            <a:r>
              <a:rPr lang="en-US" altLang="ko-KR" sz="1200" dirty="0"/>
              <a:t>stabilization</a:t>
            </a:r>
            <a:r>
              <a:rPr lang="ko-KR" altLang="en-US" sz="1200" dirty="0"/>
              <a:t>의 </a:t>
            </a:r>
            <a:r>
              <a:rPr lang="ko-KR" altLang="en-US" sz="1200" dirty="0" err="1"/>
              <a:t>선택시</a:t>
            </a:r>
            <a:r>
              <a:rPr lang="ko-KR" altLang="en-US" sz="1200" dirty="0"/>
              <a:t> 올바르게 응답하는지 관찰 및 분석 평가를 통해 확인</a:t>
            </a:r>
            <a:r>
              <a:rPr lang="en-US" altLang="ko-KR" sz="1200" dirty="0"/>
              <a:t>.</a:t>
            </a:r>
          </a:p>
          <a:p>
            <a:pPr marL="0" indent="0">
              <a:buNone/>
            </a:pPr>
            <a:r>
              <a:rPr lang="en-US" altLang="ko-KR" sz="1200" dirty="0"/>
              <a:t>	  </a:t>
            </a:r>
            <a:r>
              <a:rPr lang="ko-KR" altLang="en-US" sz="1200" dirty="0"/>
              <a:t>중요한 표현 세트</a:t>
            </a:r>
            <a:r>
              <a:rPr lang="en-US" altLang="ko-KR" sz="1200" dirty="0"/>
              <a:t>(</a:t>
            </a:r>
            <a:r>
              <a:rPr lang="ko-KR" altLang="en-US" sz="1200" dirty="0"/>
              <a:t>예</a:t>
            </a:r>
            <a:r>
              <a:rPr lang="en-US" altLang="ko-KR" sz="1200" dirty="0"/>
              <a:t>: </a:t>
            </a:r>
            <a:r>
              <a:rPr lang="ko-KR" altLang="en-US" sz="1200" dirty="0"/>
              <a:t>선수 또는 빔의 폭</a:t>
            </a:r>
            <a:r>
              <a:rPr lang="en-US" altLang="ko-KR" sz="1200" dirty="0"/>
              <a:t>) </a:t>
            </a:r>
            <a:r>
              <a:rPr lang="ko-KR" altLang="en-US" sz="1200" dirty="0"/>
              <a:t>및 </a:t>
            </a:r>
            <a:r>
              <a:rPr lang="ko-KR" altLang="en-US" sz="1200" dirty="0" err="1"/>
              <a:t>드리프트</a:t>
            </a:r>
            <a:r>
              <a:rPr lang="en-US" altLang="ko-KR" sz="1200" dirty="0"/>
              <a:t>(</a:t>
            </a:r>
            <a:r>
              <a:rPr lang="ko-KR" altLang="en-US" sz="1200" dirty="0"/>
              <a:t>예</a:t>
            </a:r>
            <a:r>
              <a:rPr lang="en-US" altLang="ko-KR" sz="1200" dirty="0"/>
              <a:t>: 5kn)</a:t>
            </a:r>
            <a:r>
              <a:rPr lang="ko-KR" altLang="en-US" sz="1200" dirty="0"/>
              <a:t>가 적용되어야 함</a:t>
            </a:r>
            <a:r>
              <a:rPr lang="en-US" altLang="ko-KR" sz="1200" dirty="0"/>
              <a:t>.</a:t>
            </a:r>
          </a:p>
          <a:p>
            <a:pPr marL="0" indent="0">
              <a:buNone/>
            </a:pPr>
            <a:r>
              <a:rPr lang="en-US" altLang="ko-KR" sz="1200" dirty="0"/>
              <a:t>	 -g) </a:t>
            </a:r>
            <a:r>
              <a:rPr lang="ko-KR" altLang="en-US" sz="1200" dirty="0"/>
              <a:t>간단한 동작으로 </a:t>
            </a:r>
            <a:r>
              <a:rPr lang="en-US" altLang="ko-KR" sz="1200" dirty="0"/>
              <a:t>TT </a:t>
            </a:r>
            <a:r>
              <a:rPr lang="ko-KR" altLang="en-US" sz="1200" dirty="0"/>
              <a:t>또는 </a:t>
            </a:r>
            <a:r>
              <a:rPr lang="en-US" altLang="ko-KR" sz="1200" dirty="0"/>
              <a:t>AIS </a:t>
            </a:r>
            <a:r>
              <a:rPr lang="ko-KR" altLang="en-US" sz="1200" dirty="0"/>
              <a:t>정보를 선택할 수 있음을 관찰이나 대상 시뮬레이터를 사용한 방법으로 확인</a:t>
            </a:r>
            <a:r>
              <a:rPr lang="en-US" altLang="ko-KR" sz="1200" dirty="0"/>
              <a:t>.</a:t>
            </a:r>
          </a:p>
          <a:p>
            <a:pPr marL="0" indent="0">
              <a:buNone/>
            </a:pPr>
            <a:r>
              <a:rPr lang="en-US" altLang="ko-KR" sz="1200" dirty="0"/>
              <a:t>	 -h) </a:t>
            </a:r>
            <a:r>
              <a:rPr lang="ko-KR" altLang="en-US" sz="1200" dirty="0"/>
              <a:t>다른 </a:t>
            </a:r>
            <a:r>
              <a:rPr lang="en-US" altLang="ko-KR" sz="1200" dirty="0"/>
              <a:t>target</a:t>
            </a:r>
            <a:r>
              <a:rPr lang="ko-KR" altLang="en-US" sz="1200" dirty="0"/>
              <a:t>이 선택되거나 정보창이 닫힐 때까지 선택한 </a:t>
            </a:r>
            <a:r>
              <a:rPr lang="en-US" altLang="ko-KR" sz="1200" dirty="0"/>
              <a:t>target</a:t>
            </a:r>
            <a:r>
              <a:rPr lang="ko-KR" altLang="en-US" sz="1200" dirty="0"/>
              <a:t> 데이터가 표시되고 지속적으로 업데이트되는지 관찰을 통해 확인</a:t>
            </a:r>
            <a:r>
              <a:rPr lang="en-US" altLang="ko-KR" sz="1200" dirty="0"/>
              <a:t>.</a:t>
            </a:r>
          </a:p>
          <a:p>
            <a:pPr marL="0" indent="0">
              <a:buNone/>
            </a:pPr>
            <a:r>
              <a:rPr lang="en-US" altLang="ko-KR" sz="1200" dirty="0"/>
              <a:t>	 -</a:t>
            </a:r>
            <a:r>
              <a:rPr lang="en-US" altLang="ko-KR" sz="1200" dirty="0" err="1"/>
              <a:t>i</a:t>
            </a:r>
            <a:r>
              <a:rPr lang="en-US" altLang="ko-KR" sz="1200" dirty="0"/>
              <a:t>) EUT</a:t>
            </a:r>
            <a:r>
              <a:rPr lang="ko-KR" altLang="en-US" sz="1200" dirty="0"/>
              <a:t>가 여러 </a:t>
            </a:r>
            <a:r>
              <a:rPr lang="en-US" altLang="ko-KR" sz="1200" dirty="0"/>
              <a:t>target</a:t>
            </a:r>
            <a:r>
              <a:rPr lang="ko-KR" altLang="en-US" sz="1200" dirty="0"/>
              <a:t>을 동시에 선택하는 기능을 제공하는 경우</a:t>
            </a:r>
            <a:r>
              <a:rPr lang="en-US" altLang="ko-KR" sz="1200" dirty="0"/>
              <a:t>, CPA/TCPA, </a:t>
            </a:r>
            <a:r>
              <a:rPr lang="ko-KR" altLang="en-US" sz="1200" dirty="0"/>
              <a:t>거리 및 방위</a:t>
            </a:r>
            <a:r>
              <a:rPr lang="en-US" altLang="ko-KR" sz="1200" dirty="0"/>
              <a:t>, </a:t>
            </a:r>
            <a:r>
              <a:rPr lang="ko-KR" altLang="en-US" sz="1200" dirty="0"/>
              <a:t>침로 및 속도</a:t>
            </a:r>
            <a:r>
              <a:rPr lang="en-US" altLang="ko-KR" sz="1200" dirty="0"/>
              <a:t>, </a:t>
            </a:r>
            <a:r>
              <a:rPr lang="ko-KR" altLang="en-US" sz="1200" dirty="0"/>
              <a:t>선수 교차 범위 및 선수 교차와 같은 쌍을 이루는 </a:t>
            </a:r>
            <a:r>
              <a:rPr lang="en-US" altLang="ko-KR" sz="1200" dirty="0"/>
              <a:t>target</a:t>
            </a:r>
            <a:r>
              <a:rPr lang="ko-KR" altLang="en-US" sz="1200" dirty="0"/>
              <a:t> 데이터의 최소 하위 집합이 제공되는지 관찰을 통해 확인</a:t>
            </a:r>
            <a:r>
              <a:rPr lang="en-US" altLang="ko-KR" sz="1200" dirty="0"/>
              <a:t>. </a:t>
            </a:r>
            <a:r>
              <a:rPr lang="ko-KR" altLang="en-US" sz="1200" dirty="0"/>
              <a:t>시간</a:t>
            </a:r>
            <a:r>
              <a:rPr lang="en-US" altLang="ko-KR" sz="1200" dirty="0"/>
              <a:t>(BCR/BCT, 10.6.2 </a:t>
            </a:r>
            <a:r>
              <a:rPr lang="ko-KR" altLang="en-US" sz="1200" dirty="0"/>
              <a:t>참조</a:t>
            </a:r>
            <a:r>
              <a:rPr lang="en-US" altLang="ko-KR" sz="1200" dirty="0"/>
              <a:t>) </a:t>
            </a:r>
            <a:r>
              <a:rPr lang="ko-KR" altLang="en-US" sz="1200" dirty="0"/>
              <a:t>데이터 표시를 위해 둘 이상의 대상을 선택한 경우 관련 기호와 해당 데이터를 </a:t>
            </a:r>
            <a:r>
              <a:rPr lang="ko-KR" altLang="en-US" sz="1200" u="sng" dirty="0"/>
              <a:t>명확하게 식별</a:t>
            </a:r>
            <a:r>
              <a:rPr lang="ko-KR" altLang="en-US" sz="1200" dirty="0"/>
              <a:t>해야 합니다</a:t>
            </a:r>
            <a:r>
              <a:rPr lang="en-US" altLang="ko-KR" sz="1200" dirty="0"/>
              <a:t>.</a:t>
            </a:r>
          </a:p>
          <a:p>
            <a:pPr marL="0" indent="0">
              <a:buNone/>
            </a:pPr>
            <a:r>
              <a:rPr lang="en-US" altLang="ko-KR" sz="1200" dirty="0"/>
              <a:t>	 -j) </a:t>
            </a:r>
            <a:r>
              <a:rPr lang="ko-KR" altLang="en-US" sz="1200" dirty="0"/>
              <a:t>기능이 자선 데이터를 표시하는 데 사용 가능하고 데이터 표시가 </a:t>
            </a:r>
            <a:r>
              <a:rPr lang="en-US" altLang="ko-KR" sz="1200" dirty="0"/>
              <a:t>Annex</a:t>
            </a:r>
            <a:r>
              <a:rPr lang="ko-KR" altLang="en-US" sz="1200" dirty="0"/>
              <a:t> </a:t>
            </a:r>
            <a:r>
              <a:rPr lang="en-US" altLang="ko-KR" sz="1200" dirty="0"/>
              <a:t>J</a:t>
            </a:r>
            <a:r>
              <a:rPr lang="ko-KR" altLang="en-US" sz="1200" dirty="0"/>
              <a:t>에 따라 표현됨을 관찰을 통해 확인</a:t>
            </a: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140</a:t>
            </a:fld>
            <a:r>
              <a:rPr lang="en-US" altLang="ko-KR"/>
              <a:t>]</a:t>
            </a:r>
            <a:endParaRPr lang="ko-KR" altLang="en-US" dirty="0"/>
          </a:p>
        </p:txBody>
      </p:sp>
    </p:spTree>
    <p:extLst>
      <p:ext uri="{BB962C8B-B14F-4D97-AF65-F5344CB8AC3E}">
        <p14:creationId xmlns:p14="http://schemas.microsoft.com/office/powerpoint/2010/main" val="26029183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10.6.2 </a:t>
            </a:r>
            <a:r>
              <a:rPr lang="ko-KR" altLang="en-US" sz="1200" dirty="0"/>
              <a:t>선수 교차 범위 및 시간</a:t>
            </a:r>
            <a:r>
              <a:rPr lang="en-US" altLang="ko-KR" sz="1200" dirty="0"/>
              <a:t>(BCR/BCT)</a:t>
            </a:r>
          </a:p>
          <a:p>
            <a:pPr marL="0" indent="0">
              <a:buNone/>
            </a:pPr>
            <a:r>
              <a:rPr lang="en-US" altLang="ko-KR" sz="1200" dirty="0"/>
              <a:t>	 10.6.1.1 </a:t>
            </a:r>
            <a:r>
              <a:rPr lang="ko-KR" altLang="en-US" sz="1200" dirty="0"/>
              <a:t>요구사항</a:t>
            </a:r>
            <a:endParaRPr lang="en-US" altLang="ko-KR" sz="1200" dirty="0"/>
          </a:p>
          <a:p>
            <a:pPr marL="0" indent="0">
              <a:buNone/>
            </a:pPr>
            <a:r>
              <a:rPr lang="en-US" altLang="ko-KR" sz="1200" dirty="0"/>
              <a:t>	 -</a:t>
            </a:r>
            <a:r>
              <a:rPr lang="ko-KR" altLang="en-US" sz="1200" dirty="0"/>
              <a:t>레이더 시스템은 선수 교차 거리 및 시간을 측정하는 기능을 제공할 수 있음</a:t>
            </a:r>
            <a:r>
              <a:rPr lang="en-US" altLang="ko-KR" sz="1200" dirty="0"/>
              <a:t>.</a:t>
            </a:r>
          </a:p>
          <a:p>
            <a:pPr marL="0" indent="0">
              <a:buNone/>
            </a:pPr>
            <a:r>
              <a:rPr lang="en-US" altLang="ko-KR" sz="1200" dirty="0"/>
              <a:t>	 10.6.2.2 </a:t>
            </a:r>
            <a:r>
              <a:rPr lang="ko-KR" altLang="en-US" sz="1200" dirty="0"/>
              <a:t>시험 방법 및 요구되는 결과</a:t>
            </a:r>
            <a:endParaRPr lang="en-US" altLang="ko-KR" sz="1200" dirty="0"/>
          </a:p>
          <a:p>
            <a:pPr marL="0" indent="0">
              <a:buNone/>
            </a:pPr>
            <a:r>
              <a:rPr lang="en-US" altLang="ko-KR" sz="1200" dirty="0"/>
              <a:t>	 -Bow Crossing</a:t>
            </a:r>
            <a:r>
              <a:rPr lang="ko-KR" altLang="en-US" sz="1200" dirty="0"/>
              <a:t> 기능이 제공될 때 모든 </a:t>
            </a:r>
            <a:r>
              <a:rPr lang="en-US" altLang="ko-KR" sz="1200" dirty="0"/>
              <a:t>Crossing</a:t>
            </a:r>
            <a:r>
              <a:rPr lang="ko-KR" altLang="en-US" sz="1200" dirty="0"/>
              <a:t> 거리 및 시간 측정이 </a:t>
            </a:r>
            <a:r>
              <a:rPr lang="en-US" altLang="ko-KR" sz="1200" dirty="0"/>
              <a:t>CCRP</a:t>
            </a:r>
            <a:r>
              <a:rPr lang="ko-KR" altLang="en-US" sz="1200" dirty="0"/>
              <a:t>가 아니라 선박의 선수를 기준으로 함을 측정을 통해 확인</a:t>
            </a:r>
            <a:r>
              <a:rPr lang="en-US" altLang="ko-KR" sz="1200" dirty="0"/>
              <a:t>.		 </a:t>
            </a:r>
          </a:p>
          <a:p>
            <a:pPr marL="0" indent="0">
              <a:buNone/>
            </a:pPr>
            <a:endParaRPr lang="en-US" altLang="ko-KR" sz="1200" dirty="0"/>
          </a:p>
          <a:p>
            <a:pPr marL="0" indent="0">
              <a:buNone/>
            </a:pPr>
            <a:endParaRPr lang="en-US" altLang="ko-KR" sz="1200" dirty="0"/>
          </a:p>
          <a:p>
            <a:pPr marL="0" indent="0">
              <a:buNone/>
            </a:pPr>
            <a:r>
              <a:rPr lang="en-US" altLang="ko-KR" sz="1200" dirty="0"/>
              <a:t>	CPA / TCPA 	: CCRP</a:t>
            </a:r>
            <a:r>
              <a:rPr lang="ko-KR" altLang="en-US" sz="1200" dirty="0"/>
              <a:t>를 기준으로 교차 정보를 측정</a:t>
            </a:r>
            <a:endParaRPr lang="en-US" altLang="ko-KR" sz="1200" dirty="0"/>
          </a:p>
          <a:p>
            <a:pPr marL="0" indent="0">
              <a:buNone/>
            </a:pPr>
            <a:r>
              <a:rPr lang="en-US" altLang="ko-KR" sz="1200" dirty="0"/>
              <a:t>	BCR / BCT 	: BOW(</a:t>
            </a:r>
            <a:r>
              <a:rPr lang="ko-KR" altLang="en-US" sz="1200" dirty="0"/>
              <a:t>선수</a:t>
            </a:r>
            <a:r>
              <a:rPr lang="en-US" altLang="ko-KR" sz="1200" dirty="0"/>
              <a:t>) </a:t>
            </a:r>
            <a:r>
              <a:rPr lang="ko-KR" altLang="en-US" sz="1200" dirty="0"/>
              <a:t>를 기준으로 교차정보를 측정</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141</a:t>
            </a:fld>
            <a:r>
              <a:rPr lang="en-US" altLang="ko-KR"/>
              <a:t>]</a:t>
            </a:r>
            <a:endParaRPr lang="ko-KR" altLang="en-US" dirty="0"/>
          </a:p>
        </p:txBody>
      </p:sp>
    </p:spTree>
    <p:extLst>
      <p:ext uri="{BB962C8B-B14F-4D97-AF65-F5344CB8AC3E}">
        <p14:creationId xmlns:p14="http://schemas.microsoft.com/office/powerpoint/2010/main" val="30146293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10.7 </a:t>
            </a:r>
            <a:r>
              <a:rPr lang="ko-KR" altLang="en-US" sz="1200" dirty="0"/>
              <a:t>운항중인 </a:t>
            </a:r>
            <a:r>
              <a:rPr lang="en-US" altLang="ko-KR" sz="1200" dirty="0"/>
              <a:t>target </a:t>
            </a:r>
            <a:r>
              <a:rPr lang="ko-KR" altLang="en-US" sz="1200" dirty="0"/>
              <a:t>경보</a:t>
            </a:r>
            <a:endParaRPr lang="en-US" altLang="ko-KR" sz="1200" dirty="0"/>
          </a:p>
          <a:p>
            <a:pPr marL="0" indent="0">
              <a:buNone/>
            </a:pPr>
            <a:r>
              <a:rPr lang="en-US" altLang="ko-KR" sz="1200" dirty="0"/>
              <a:t>	10.7.1 </a:t>
            </a:r>
            <a:r>
              <a:rPr lang="ko-KR" altLang="en-US" sz="1200" dirty="0"/>
              <a:t>일반</a:t>
            </a:r>
            <a:endParaRPr lang="en-US" altLang="ko-KR" sz="1200" dirty="0"/>
          </a:p>
          <a:p>
            <a:pPr marL="0" indent="0">
              <a:buNone/>
            </a:pPr>
            <a:r>
              <a:rPr lang="en-US" altLang="ko-KR" sz="1200" dirty="0"/>
              <a:t>	 * </a:t>
            </a:r>
            <a:r>
              <a:rPr lang="ko-KR" altLang="en-US" sz="1200" dirty="0"/>
              <a:t>이 하위 조항에는 </a:t>
            </a:r>
            <a:r>
              <a:rPr lang="en-US" altLang="ko-KR" sz="1200" dirty="0"/>
              <a:t>CPA/TCPA </a:t>
            </a:r>
            <a:r>
              <a:rPr lang="ko-KR" altLang="en-US" sz="1200" dirty="0"/>
              <a:t>경보</a:t>
            </a:r>
            <a:r>
              <a:rPr lang="en-US" altLang="ko-KR" sz="1200" dirty="0"/>
              <a:t>, </a:t>
            </a:r>
            <a:r>
              <a:rPr lang="ko-KR" altLang="en-US" sz="1200" dirty="0"/>
              <a:t>신규 </a:t>
            </a:r>
            <a:r>
              <a:rPr lang="en-US" altLang="ko-KR" sz="1200" dirty="0"/>
              <a:t>/ </a:t>
            </a:r>
            <a:r>
              <a:rPr lang="ko-KR" altLang="en-US" sz="1200" dirty="0"/>
              <a:t>상실 </a:t>
            </a:r>
            <a:r>
              <a:rPr lang="en-US" altLang="ko-KR" sz="1200" dirty="0" err="1"/>
              <a:t>targe</a:t>
            </a:r>
            <a:r>
              <a:rPr lang="ko-KR" altLang="en-US" sz="1200" dirty="0"/>
              <a:t>의 경보에 대한 테스트가 포함</a:t>
            </a:r>
            <a:endParaRPr lang="en-US" altLang="ko-KR" sz="1200" dirty="0"/>
          </a:p>
          <a:p>
            <a:pPr marL="0" indent="0">
              <a:buNone/>
            </a:pPr>
            <a:endParaRPr lang="en-US" altLang="ko-KR" sz="1200" dirty="0"/>
          </a:p>
          <a:p>
            <a:pPr marL="0" indent="0">
              <a:buNone/>
            </a:pPr>
            <a:r>
              <a:rPr lang="en-US" altLang="ko-KR" sz="1200" dirty="0"/>
              <a:t>	10.7.2 CPA</a:t>
            </a:r>
            <a:r>
              <a:rPr lang="ko-KR" altLang="en-US" sz="1200" dirty="0"/>
              <a:t>와 </a:t>
            </a:r>
            <a:r>
              <a:rPr lang="en-US" altLang="ko-KR" sz="1200" dirty="0"/>
              <a:t>TCPA</a:t>
            </a:r>
          </a:p>
          <a:p>
            <a:pPr marL="0" indent="0">
              <a:buNone/>
            </a:pPr>
            <a:r>
              <a:rPr lang="en-US" altLang="ko-KR" sz="1200" dirty="0"/>
              <a:t>	 10.7.2.1 </a:t>
            </a:r>
            <a:r>
              <a:rPr lang="ko-KR" altLang="en-US" sz="1200" dirty="0"/>
              <a:t>요구사항</a:t>
            </a:r>
            <a:endParaRPr lang="en-US" altLang="ko-KR" sz="1200" dirty="0"/>
          </a:p>
          <a:p>
            <a:pPr marL="0" indent="0">
              <a:buNone/>
            </a:pPr>
            <a:r>
              <a:rPr lang="en-US" altLang="ko-KR" sz="1200" dirty="0"/>
              <a:t>	 -(MSC.192/5.29.1) Tracked target(RADAR)</a:t>
            </a:r>
            <a:r>
              <a:rPr lang="ko-KR" altLang="en-US" sz="1200" dirty="0"/>
              <a:t> 또는 </a:t>
            </a:r>
            <a:r>
              <a:rPr lang="en-US" altLang="ko-KR" sz="1200" dirty="0"/>
              <a:t>Activated</a:t>
            </a:r>
            <a:r>
              <a:rPr lang="ko-KR" altLang="en-US" sz="1200" dirty="0"/>
              <a:t> </a:t>
            </a:r>
            <a:r>
              <a:rPr lang="en-US" altLang="ko-KR" sz="1200" dirty="0"/>
              <a:t>AIS target</a:t>
            </a:r>
            <a:r>
              <a:rPr lang="ko-KR" altLang="en-US" sz="1200" dirty="0"/>
              <a:t>의 계산된 </a:t>
            </a:r>
            <a:r>
              <a:rPr lang="en-US" altLang="ko-KR" sz="1200" dirty="0"/>
              <a:t>CPA </a:t>
            </a:r>
            <a:r>
              <a:rPr lang="ko-KR" altLang="en-US" sz="1200" dirty="0"/>
              <a:t>및 </a:t>
            </a:r>
            <a:r>
              <a:rPr lang="en-US" altLang="ko-KR" sz="1200" dirty="0"/>
              <a:t>TCPA </a:t>
            </a:r>
            <a:r>
              <a:rPr lang="ko-KR" altLang="en-US" sz="1200" dirty="0"/>
              <a:t>값이 설정된 </a:t>
            </a:r>
            <a:r>
              <a:rPr lang="en-US" altLang="ko-KR" sz="1200" dirty="0"/>
              <a:t>limit</a:t>
            </a:r>
            <a:r>
              <a:rPr lang="ko-KR" altLang="en-US" sz="1200" dirty="0"/>
              <a:t>보다 작은 경우 </a:t>
            </a:r>
            <a:r>
              <a:rPr lang="en-US" altLang="ko-KR" sz="1200" dirty="0"/>
              <a:t>CPA/TCPA </a:t>
            </a:r>
            <a:r>
              <a:rPr lang="ko-KR" altLang="en-US" sz="1200" dirty="0"/>
              <a:t>경보가 제공</a:t>
            </a:r>
            <a:r>
              <a:rPr lang="en-US" altLang="ko-KR" sz="1200" dirty="0"/>
              <a:t> </a:t>
            </a:r>
            <a:r>
              <a:rPr lang="ko-KR" altLang="en-US" sz="1200" dirty="0"/>
              <a:t>및 구분되어야 하며 경보를 발생시킨 </a:t>
            </a:r>
            <a:r>
              <a:rPr lang="en-US" altLang="ko-KR" sz="1200" dirty="0"/>
              <a:t>target</a:t>
            </a:r>
            <a:r>
              <a:rPr lang="ko-KR" altLang="en-US" sz="1200" dirty="0"/>
              <a:t>은 명확히 표시하여야 함</a:t>
            </a:r>
            <a:r>
              <a:rPr lang="en-US" altLang="ko-KR" sz="1200" dirty="0"/>
              <a:t>.</a:t>
            </a:r>
          </a:p>
          <a:p>
            <a:pPr marL="0" indent="0">
              <a:buNone/>
            </a:pPr>
            <a:r>
              <a:rPr lang="en-US" altLang="ko-KR" sz="1200" dirty="0"/>
              <a:t>	  CPA/TCPA AIS </a:t>
            </a:r>
            <a:r>
              <a:rPr lang="ko-KR" altLang="en-US" sz="1200" dirty="0"/>
              <a:t>자동 활성화 기능을 활성</a:t>
            </a:r>
            <a:r>
              <a:rPr lang="en-US" altLang="ko-KR" sz="1200" dirty="0"/>
              <a:t>/</a:t>
            </a:r>
            <a:r>
              <a:rPr lang="ko-KR" altLang="en-US" sz="1200" dirty="0"/>
              <a:t>비활성화하기 위한 규정이 제공되어야 하며 비활성화 상태가 표시되어야 함</a:t>
            </a:r>
            <a:r>
              <a:rPr lang="en-US" altLang="ko-KR" sz="1200" dirty="0"/>
              <a:t>.</a:t>
            </a:r>
          </a:p>
          <a:p>
            <a:pPr marL="0" indent="0">
              <a:buNone/>
            </a:pPr>
            <a:r>
              <a:rPr lang="en-US" altLang="ko-KR" sz="1200" dirty="0"/>
              <a:t> 	  CPA </a:t>
            </a:r>
            <a:r>
              <a:rPr lang="ko-KR" altLang="en-US" sz="1200" dirty="0"/>
              <a:t>및 </a:t>
            </a:r>
            <a:r>
              <a:rPr lang="en-US" altLang="ko-KR" sz="1200" dirty="0"/>
              <a:t>TCPA </a:t>
            </a:r>
            <a:r>
              <a:rPr lang="ko-KR" altLang="en-US" sz="1200" dirty="0"/>
              <a:t>계산은 이 표준의 </a:t>
            </a:r>
            <a:r>
              <a:rPr lang="en-US" altLang="ko-KR" sz="1200" dirty="0"/>
              <a:t>10.5 </a:t>
            </a:r>
            <a:r>
              <a:rPr lang="ko-KR" altLang="en-US" sz="1200" dirty="0"/>
              <a:t>및 </a:t>
            </a:r>
            <a:r>
              <a:rPr lang="en-US" altLang="ko-KR" sz="1200" dirty="0"/>
              <a:t>Annex</a:t>
            </a:r>
            <a:r>
              <a:rPr lang="ko-KR" altLang="en-US" sz="1200" dirty="0"/>
              <a:t> </a:t>
            </a:r>
            <a:r>
              <a:rPr lang="en-US" altLang="ko-KR" sz="1200" dirty="0"/>
              <a:t>A</a:t>
            </a:r>
            <a:r>
              <a:rPr lang="ko-KR" altLang="en-US" sz="1200" dirty="0"/>
              <a:t>를 준수하는 항법 디스플레이에서만 제공되어야 함</a:t>
            </a:r>
            <a:r>
              <a:rPr lang="en-US" altLang="ko-KR" sz="1200" dirty="0"/>
              <a:t>.</a:t>
            </a:r>
          </a:p>
          <a:p>
            <a:pPr marL="0" indent="0">
              <a:buNone/>
            </a:pPr>
            <a:r>
              <a:rPr lang="en-US" altLang="ko-KR" sz="1200" dirty="0"/>
              <a:t>	 NOTE</a:t>
            </a:r>
          </a:p>
          <a:p>
            <a:pPr marL="0" indent="0">
              <a:buNone/>
            </a:pPr>
            <a:r>
              <a:rPr lang="en-US" altLang="ko-KR" sz="1200" dirty="0"/>
              <a:t>	  CPA/TCPA AIS </a:t>
            </a:r>
            <a:r>
              <a:rPr lang="ko-KR" altLang="en-US" sz="1200" dirty="0"/>
              <a:t>자동 활성화 기능을 비활성화하려면 </a:t>
            </a:r>
            <a:r>
              <a:rPr lang="en-US" altLang="ko-KR" sz="1200" dirty="0"/>
              <a:t>CPA/TCPA </a:t>
            </a:r>
            <a:r>
              <a:rPr lang="ko-KR" altLang="en-US" sz="1200" dirty="0"/>
              <a:t>기능과 알람이 꺼져 있어야 함</a:t>
            </a:r>
            <a:r>
              <a:rPr lang="en-US" altLang="ko-KR" sz="1200" dirty="0"/>
              <a:t>.</a:t>
            </a:r>
          </a:p>
          <a:p>
            <a:pPr marL="0" indent="0">
              <a:buNone/>
            </a:pPr>
            <a:r>
              <a:rPr lang="en-US" altLang="ko-KR" sz="1200" dirty="0"/>
              <a:t>	 -(MSC.192/5.29.2) RADAR</a:t>
            </a:r>
            <a:r>
              <a:rPr lang="ko-KR" altLang="en-US" sz="1200" dirty="0"/>
              <a:t>와 </a:t>
            </a:r>
            <a:r>
              <a:rPr lang="en-US" altLang="ko-KR" sz="1200" dirty="0"/>
              <a:t>AIS</a:t>
            </a:r>
            <a:r>
              <a:rPr lang="ko-KR" altLang="en-US" sz="1200" dirty="0"/>
              <a:t>의 표적에 적용되는 미리 설정된 </a:t>
            </a:r>
            <a:r>
              <a:rPr lang="en-US" altLang="ko-KR" sz="1200" dirty="0"/>
              <a:t>CPA/TCPA limit</a:t>
            </a:r>
            <a:r>
              <a:rPr lang="ko-KR" altLang="en-US" sz="1200" dirty="0"/>
              <a:t> 파라미터는 동일해야 함</a:t>
            </a:r>
            <a:r>
              <a:rPr lang="en-US" altLang="ko-KR" sz="1200" dirty="0"/>
              <a:t>. </a:t>
            </a:r>
          </a:p>
          <a:p>
            <a:pPr marL="0" indent="0">
              <a:buNone/>
            </a:pPr>
            <a:r>
              <a:rPr lang="en-US" altLang="ko-KR" sz="1200" dirty="0"/>
              <a:t>	  default</a:t>
            </a:r>
            <a:r>
              <a:rPr lang="ko-KR" altLang="en-US" sz="1200" dirty="0"/>
              <a:t>로 </a:t>
            </a:r>
            <a:r>
              <a:rPr lang="en-US" altLang="ko-KR" sz="1200" dirty="0"/>
              <a:t>CPA/TCPA </a:t>
            </a:r>
            <a:r>
              <a:rPr lang="ko-KR" altLang="en-US" sz="1200" dirty="0"/>
              <a:t>경보 기능은 활성화된 모든 </a:t>
            </a:r>
            <a:r>
              <a:rPr lang="en-US" altLang="ko-KR" sz="1200" dirty="0"/>
              <a:t>AIS </a:t>
            </a:r>
            <a:r>
              <a:rPr lang="ko-KR" altLang="en-US" sz="1200" dirty="0"/>
              <a:t>대상에 적용</a:t>
            </a:r>
            <a:r>
              <a:rPr lang="en-US" altLang="ko-KR" sz="1200" dirty="0"/>
              <a:t>.</a:t>
            </a:r>
          </a:p>
          <a:p>
            <a:pPr marL="0" indent="0">
              <a:buNone/>
            </a:pPr>
            <a:r>
              <a:rPr lang="en-US" altLang="ko-KR" sz="1200" dirty="0"/>
              <a:t>	  </a:t>
            </a:r>
            <a:r>
              <a:rPr lang="ko-KR" altLang="en-US" sz="1200" dirty="0"/>
              <a:t>사용자 요청에 따라 </a:t>
            </a:r>
            <a:r>
              <a:rPr lang="en-US" altLang="ko-KR" sz="1200" dirty="0"/>
              <a:t>CPA/TCPA </a:t>
            </a:r>
            <a:r>
              <a:rPr lang="ko-KR" altLang="en-US" sz="1200" dirty="0"/>
              <a:t>경보 기능은 </a:t>
            </a:r>
            <a:r>
              <a:rPr lang="en-US" altLang="ko-KR" sz="1200" dirty="0"/>
              <a:t>sleeping target</a:t>
            </a:r>
            <a:r>
              <a:rPr lang="ko-KR" altLang="en-US" sz="1200" dirty="0"/>
              <a:t>에도 적용될 수 있음</a:t>
            </a:r>
            <a:r>
              <a:rPr lang="en-US" altLang="ko-KR" sz="1200" dirty="0"/>
              <a:t>.</a:t>
            </a:r>
          </a:p>
          <a:p>
            <a:pPr marL="0" indent="0">
              <a:buNone/>
            </a:pPr>
            <a:r>
              <a:rPr lang="en-US" altLang="ko-KR" sz="1200" dirty="0"/>
              <a:t>	</a:t>
            </a:r>
          </a:p>
          <a:p>
            <a:pPr>
              <a:buFont typeface="Arial" panose="020B0604020202020204" pitchFamily="34" charset="0"/>
              <a:buChar char="•"/>
            </a:pPr>
            <a:r>
              <a:rPr lang="ko-KR" altLang="en-US" sz="1200" dirty="0">
                <a:solidFill>
                  <a:srgbClr val="FF0000"/>
                </a:solidFill>
              </a:rPr>
              <a:t>사용자의 </a:t>
            </a:r>
            <a:r>
              <a:rPr lang="ko-KR" altLang="en-US" sz="1200" dirty="0" err="1">
                <a:solidFill>
                  <a:srgbClr val="FF0000"/>
                </a:solidFill>
              </a:rPr>
              <a:t>요청이라는게</a:t>
            </a:r>
            <a:r>
              <a:rPr lang="ko-KR" altLang="en-US" sz="1200" dirty="0">
                <a:solidFill>
                  <a:srgbClr val="FF0000"/>
                </a:solidFill>
              </a:rPr>
              <a:t> 이해가 안됨</a:t>
            </a:r>
            <a:r>
              <a:rPr lang="en-US" altLang="ko-KR" sz="1200" dirty="0">
                <a:solidFill>
                  <a:srgbClr val="FF0000"/>
                </a:solidFill>
              </a:rPr>
              <a:t>.  </a:t>
            </a:r>
            <a:r>
              <a:rPr lang="ko-KR" altLang="en-US" sz="1200" dirty="0">
                <a:solidFill>
                  <a:srgbClr val="FF0000"/>
                </a:solidFill>
              </a:rPr>
              <a:t>시스템은 이미 만들어져서 제공되었는데 사용자가 요청하면 없던 기능이 생기는 것도 아니고 이미 옵션으로 들어가 </a:t>
            </a:r>
            <a:r>
              <a:rPr lang="ko-KR" altLang="en-US" sz="1200" dirty="0" err="1">
                <a:solidFill>
                  <a:srgbClr val="FF0000"/>
                </a:solidFill>
              </a:rPr>
              <a:t>있었던게</a:t>
            </a:r>
            <a:r>
              <a:rPr lang="ko-KR" altLang="en-US" sz="1200" dirty="0">
                <a:solidFill>
                  <a:srgbClr val="FF0000"/>
                </a:solidFill>
              </a:rPr>
              <a:t> 아닐까</a:t>
            </a:r>
            <a:r>
              <a:rPr lang="en-US" altLang="ko-KR" sz="1200" dirty="0">
                <a:solidFill>
                  <a:srgbClr val="FF0000"/>
                </a:solidFill>
              </a:rPr>
              <a:t>? </a:t>
            </a:r>
            <a:r>
              <a:rPr lang="ko-KR" altLang="en-US" sz="1200" dirty="0">
                <a:solidFill>
                  <a:srgbClr val="FF0000"/>
                </a:solidFill>
              </a:rPr>
              <a:t>표현을 </a:t>
            </a:r>
            <a:r>
              <a:rPr lang="en-US" altLang="ko-KR" sz="1200" dirty="0">
                <a:solidFill>
                  <a:srgbClr val="FF0000"/>
                </a:solidFill>
              </a:rPr>
              <a:t>request</a:t>
            </a:r>
            <a:r>
              <a:rPr lang="ko-KR" altLang="en-US" sz="1200" dirty="0">
                <a:solidFill>
                  <a:srgbClr val="FF0000"/>
                </a:solidFill>
              </a:rPr>
              <a:t>라고 하는 의미가 </a:t>
            </a:r>
            <a:r>
              <a:rPr lang="ko-KR" altLang="en-US" sz="1200" dirty="0" err="1">
                <a:solidFill>
                  <a:srgbClr val="FF0000"/>
                </a:solidFill>
              </a:rPr>
              <a:t>뭘까</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142</a:t>
            </a:fld>
            <a:r>
              <a:rPr lang="en-US" altLang="ko-KR"/>
              <a:t>]</a:t>
            </a:r>
            <a:endParaRPr lang="ko-KR" altLang="en-US" dirty="0"/>
          </a:p>
        </p:txBody>
      </p:sp>
    </p:spTree>
    <p:extLst>
      <p:ext uri="{BB962C8B-B14F-4D97-AF65-F5344CB8AC3E}">
        <p14:creationId xmlns:p14="http://schemas.microsoft.com/office/powerpoint/2010/main" val="12922150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10.7.2.2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자선의 </a:t>
            </a:r>
            <a:r>
              <a:rPr lang="en-US" altLang="ko-KR" sz="1200" dirty="0"/>
              <a:t>CPA </a:t>
            </a:r>
            <a:r>
              <a:rPr lang="ko-KR" altLang="en-US" sz="1200" dirty="0"/>
              <a:t>및 </a:t>
            </a:r>
            <a:r>
              <a:rPr lang="en-US" altLang="ko-KR" sz="1200" dirty="0"/>
              <a:t>TCPA </a:t>
            </a:r>
            <a:r>
              <a:rPr lang="ko-KR" altLang="en-US" sz="1200" dirty="0"/>
              <a:t>한계 안으로 접근하도록 설정되어 있는 </a:t>
            </a:r>
            <a:r>
              <a:rPr lang="en-US" altLang="ko-KR" sz="1200" dirty="0"/>
              <a:t>TT </a:t>
            </a:r>
            <a:r>
              <a:rPr lang="ko-KR" altLang="en-US" sz="1200" dirty="0"/>
              <a:t>및 활성화된 </a:t>
            </a:r>
            <a:r>
              <a:rPr lang="en-US" altLang="ko-KR" sz="1200" dirty="0"/>
              <a:t>AIS </a:t>
            </a:r>
            <a:r>
              <a:rPr lang="ko-KR" altLang="en-US" sz="1200" dirty="0"/>
              <a:t>표적을 선택하면 시각 및 청각 경보가 활성화됨을 관찰과 </a:t>
            </a:r>
            <a:r>
              <a:rPr lang="en-US" altLang="ko-KR" sz="1200" dirty="0"/>
              <a:t>Target simulator</a:t>
            </a:r>
            <a:r>
              <a:rPr lang="ko-KR" altLang="en-US" sz="1200" dirty="0"/>
              <a:t>를 이용하여 확인</a:t>
            </a:r>
            <a:r>
              <a:rPr lang="en-US" altLang="ko-KR" sz="1200" dirty="0"/>
              <a:t>.	</a:t>
            </a:r>
            <a:r>
              <a:rPr lang="ko-KR" altLang="en-US" sz="1200" dirty="0"/>
              <a:t>경보의 원인이 되는 </a:t>
            </a:r>
            <a:r>
              <a:rPr lang="en-US" altLang="ko-KR" sz="1200" dirty="0"/>
              <a:t>target</a:t>
            </a:r>
            <a:r>
              <a:rPr lang="ko-KR" altLang="en-US" sz="1200" dirty="0"/>
              <a:t>은 명확하게 표시되어야 함</a:t>
            </a:r>
            <a:r>
              <a:rPr lang="en-US" altLang="ko-KR" sz="1200" dirty="0"/>
              <a:t>.</a:t>
            </a:r>
          </a:p>
          <a:p>
            <a:pPr marL="0" indent="0">
              <a:buNone/>
            </a:pPr>
            <a:r>
              <a:rPr lang="en-US" altLang="ko-KR" sz="1200" dirty="0"/>
              <a:t>	 -b) CPA/TCPA </a:t>
            </a:r>
            <a:r>
              <a:rPr lang="ko-KR" altLang="en-US" sz="1200" dirty="0"/>
              <a:t>제한조건을 만족하는 </a:t>
            </a:r>
            <a:r>
              <a:rPr lang="en-US" altLang="ko-KR" sz="1200" dirty="0"/>
              <a:t>target</a:t>
            </a:r>
            <a:r>
              <a:rPr lang="ko-KR" altLang="en-US" sz="1200" dirty="0"/>
              <a:t>에 대한 </a:t>
            </a:r>
            <a:r>
              <a:rPr lang="en-US" altLang="ko-KR" sz="1200" dirty="0"/>
              <a:t>AIS </a:t>
            </a:r>
            <a:r>
              <a:rPr lang="ko-KR" altLang="en-US" sz="1200" dirty="0"/>
              <a:t>자동 활성화가 비활성화되면 </a:t>
            </a:r>
            <a:r>
              <a:rPr lang="ko-KR" altLang="en-US" sz="1200" u="sng" dirty="0">
                <a:solidFill>
                  <a:srgbClr val="0070C0"/>
                </a:solidFill>
              </a:rPr>
              <a:t>비활성화 상태</a:t>
            </a:r>
            <a:r>
              <a:rPr lang="ko-KR" altLang="en-US" sz="1200" dirty="0">
                <a:solidFill>
                  <a:srgbClr val="0070C0"/>
                </a:solidFill>
              </a:rPr>
              <a:t>가 표시</a:t>
            </a:r>
            <a:r>
              <a:rPr lang="ko-KR" altLang="en-US" sz="1200" dirty="0"/>
              <a:t>되는지 검사를 통해 확인</a:t>
            </a:r>
            <a:r>
              <a:rPr lang="en-US" altLang="ko-KR" sz="1200" dirty="0"/>
              <a:t>.</a:t>
            </a:r>
          </a:p>
          <a:p>
            <a:pPr marL="0" indent="0">
              <a:buNone/>
            </a:pPr>
            <a:r>
              <a:rPr lang="en-US" altLang="ko-KR" sz="1200" dirty="0"/>
              <a:t>	 -c) Target</a:t>
            </a:r>
            <a:r>
              <a:rPr lang="ko-KR" altLang="en-US" sz="1200" dirty="0"/>
              <a:t> </a:t>
            </a:r>
            <a:r>
              <a:rPr lang="en-US" altLang="ko-KR" sz="1200" dirty="0"/>
              <a:t>Tracking </a:t>
            </a:r>
            <a:r>
              <a:rPr lang="ko-KR" altLang="en-US" sz="1200" dirty="0"/>
              <a:t>시각 경보를 끌 수 없음</a:t>
            </a:r>
            <a:r>
              <a:rPr lang="en-US" altLang="ko-KR" sz="1200" dirty="0"/>
              <a:t>(Tracking</a:t>
            </a:r>
            <a:r>
              <a:rPr lang="ko-KR" altLang="en-US" sz="1200" dirty="0"/>
              <a:t>이 중단되거나 경보 조건이 더 이상 적용되지 않는 경우를 제외</a:t>
            </a:r>
            <a:r>
              <a:rPr lang="en-US" altLang="ko-KR" sz="1200" dirty="0"/>
              <a:t>)</a:t>
            </a:r>
            <a:r>
              <a:rPr lang="ko-KR" altLang="en-US" sz="1200" dirty="0"/>
              <a:t>을 관찰 및 문서 검사를 통해 확인</a:t>
            </a:r>
            <a:r>
              <a:rPr lang="en-US" altLang="ko-KR" sz="1200" dirty="0"/>
              <a:t>. 	</a:t>
            </a:r>
            <a:r>
              <a:rPr lang="ko-KR" altLang="en-US" sz="1200" dirty="0"/>
              <a:t>오디오 알람은 </a:t>
            </a:r>
            <a:r>
              <a:rPr lang="en-US" altLang="ko-KR" sz="1200" dirty="0"/>
              <a:t>Target</a:t>
            </a:r>
            <a:r>
              <a:rPr lang="ko-KR" altLang="en-US" sz="1200" dirty="0"/>
              <a:t> </a:t>
            </a:r>
            <a:r>
              <a:rPr lang="en-US" altLang="ko-KR" sz="1200" dirty="0"/>
              <a:t>Tracking</a:t>
            </a:r>
            <a:r>
              <a:rPr lang="ko-KR" altLang="en-US" sz="1200" dirty="0"/>
              <a:t>에 대해 비활성화 가능</a:t>
            </a:r>
            <a:r>
              <a:rPr lang="en-US" altLang="ko-KR" sz="1200" dirty="0"/>
              <a:t>.</a:t>
            </a:r>
          </a:p>
          <a:p>
            <a:pPr marL="0" indent="0">
              <a:buNone/>
            </a:pPr>
            <a:r>
              <a:rPr lang="en-US" altLang="ko-KR" sz="1200" dirty="0"/>
              <a:t>	 -d) TT(RADAR) </a:t>
            </a:r>
            <a:r>
              <a:rPr lang="ko-KR" altLang="en-US" sz="1200" dirty="0"/>
              <a:t>및 </a:t>
            </a:r>
            <a:r>
              <a:rPr lang="en-US" altLang="ko-KR" sz="1200" dirty="0"/>
              <a:t>AIS </a:t>
            </a:r>
            <a:r>
              <a:rPr lang="ko-KR" altLang="en-US" sz="1200" dirty="0"/>
              <a:t>목표 모두 동일한 </a:t>
            </a:r>
            <a:r>
              <a:rPr lang="en-US" altLang="ko-KR" sz="1200" dirty="0"/>
              <a:t>CPA </a:t>
            </a:r>
            <a:r>
              <a:rPr lang="ko-KR" altLang="en-US" sz="1200" dirty="0"/>
              <a:t>및 </a:t>
            </a:r>
            <a:r>
              <a:rPr lang="en-US" altLang="ko-KR" sz="1200" dirty="0"/>
              <a:t>TCPA </a:t>
            </a:r>
            <a:r>
              <a:rPr lang="ko-KR" altLang="en-US" sz="1200" dirty="0"/>
              <a:t>탐지기능</a:t>
            </a:r>
            <a:r>
              <a:rPr lang="en-US" altLang="ko-KR" sz="1200" dirty="0"/>
              <a:t>(limit parameter)</a:t>
            </a:r>
            <a:r>
              <a:rPr lang="ko-KR" altLang="en-US" sz="1200" dirty="0"/>
              <a:t>이 적용되는지 관찰을 통해 확인</a:t>
            </a:r>
            <a:r>
              <a:rPr lang="en-US" altLang="ko-KR" sz="1200" dirty="0"/>
              <a:t>.</a:t>
            </a:r>
          </a:p>
          <a:p>
            <a:pPr marL="0" indent="0">
              <a:buNone/>
            </a:pPr>
            <a:r>
              <a:rPr lang="en-US" altLang="ko-KR" sz="1200" dirty="0"/>
              <a:t>	 -e) CPA </a:t>
            </a:r>
            <a:r>
              <a:rPr lang="ko-KR" altLang="en-US" sz="1200" dirty="0"/>
              <a:t>및 </a:t>
            </a:r>
            <a:r>
              <a:rPr lang="en-US" altLang="ko-KR" sz="1200" dirty="0"/>
              <a:t>TCPA </a:t>
            </a:r>
            <a:r>
              <a:rPr lang="ko-KR" altLang="en-US" sz="1200" dirty="0"/>
              <a:t>탐지기능</a:t>
            </a:r>
            <a:r>
              <a:rPr lang="en-US" altLang="ko-KR" sz="1200" dirty="0"/>
              <a:t>(limit parameter)</a:t>
            </a:r>
            <a:r>
              <a:rPr lang="ko-KR" altLang="en-US" sz="1200" dirty="0"/>
              <a:t>이 모든 </a:t>
            </a:r>
            <a:r>
              <a:rPr lang="en-US" altLang="ko-KR" sz="1200" dirty="0"/>
              <a:t>AIS </a:t>
            </a:r>
            <a:r>
              <a:rPr lang="ko-KR" altLang="en-US" sz="1200" dirty="0"/>
              <a:t>목표에 적용되는지 관찰하여 확인</a:t>
            </a:r>
            <a:r>
              <a:rPr lang="en-US" altLang="ko-KR" sz="1200" dirty="0"/>
              <a:t>.</a:t>
            </a:r>
          </a:p>
          <a:p>
            <a:pPr marL="0" indent="0">
              <a:buNone/>
            </a:pPr>
            <a:r>
              <a:rPr lang="en-US" altLang="ko-KR" sz="1200" dirty="0"/>
              <a:t>	 -f) CPA </a:t>
            </a:r>
            <a:r>
              <a:rPr lang="ko-KR" altLang="en-US" sz="1200" dirty="0"/>
              <a:t>및 </a:t>
            </a:r>
            <a:r>
              <a:rPr lang="en-US" altLang="ko-KR" sz="1200" dirty="0"/>
              <a:t>TCPA </a:t>
            </a:r>
            <a:r>
              <a:rPr lang="ko-KR" altLang="en-US" sz="1200" dirty="0"/>
              <a:t>계산이 이 표준의 </a:t>
            </a:r>
            <a:r>
              <a:rPr lang="en-US" altLang="ko-KR" sz="1200" dirty="0"/>
              <a:t>Annex</a:t>
            </a:r>
            <a:r>
              <a:rPr lang="ko-KR" altLang="en-US" sz="1200" dirty="0"/>
              <a:t> </a:t>
            </a:r>
            <a:r>
              <a:rPr lang="en-US" altLang="ko-KR" sz="1200" dirty="0"/>
              <a:t>A</a:t>
            </a:r>
            <a:r>
              <a:rPr lang="ko-KR" altLang="en-US" sz="1200" dirty="0"/>
              <a:t>에 따라 항법 디스플레이에만 제공되는지 관찰을 통해 확인합니다</a:t>
            </a:r>
            <a:r>
              <a:rPr lang="en-US" altLang="ko-KR" sz="1200" dirty="0"/>
              <a:t>.	</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143</a:t>
            </a:fld>
            <a:r>
              <a:rPr lang="en-US" altLang="ko-KR"/>
              <a:t>]</a:t>
            </a:r>
            <a:endParaRPr lang="ko-KR" altLang="en-US" dirty="0"/>
          </a:p>
        </p:txBody>
      </p:sp>
    </p:spTree>
    <p:extLst>
      <p:ext uri="{BB962C8B-B14F-4D97-AF65-F5344CB8AC3E}">
        <p14:creationId xmlns:p14="http://schemas.microsoft.com/office/powerpoint/2010/main" val="359516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10.7.3 </a:t>
            </a:r>
            <a:r>
              <a:rPr lang="ko-KR" altLang="en-US" sz="1200" dirty="0"/>
              <a:t>새로운 </a:t>
            </a:r>
            <a:r>
              <a:rPr lang="en-US" altLang="ko-KR" sz="1200" dirty="0"/>
              <a:t>target </a:t>
            </a:r>
            <a:r>
              <a:rPr lang="ko-KR" altLang="en-US" sz="1200" dirty="0"/>
              <a:t>경고</a:t>
            </a:r>
            <a:endParaRPr lang="en-US" altLang="ko-KR" sz="1200" dirty="0"/>
          </a:p>
          <a:p>
            <a:pPr marL="0" indent="0">
              <a:buNone/>
            </a:pPr>
            <a:r>
              <a:rPr lang="en-US" altLang="ko-KR" sz="1200" dirty="0"/>
              <a:t>	 10.7.3.1 </a:t>
            </a:r>
            <a:r>
              <a:rPr lang="ko-KR" altLang="en-US" sz="1200" dirty="0"/>
              <a:t>요구사항</a:t>
            </a:r>
            <a:endParaRPr lang="en-US" altLang="ko-KR" sz="1200" dirty="0"/>
          </a:p>
          <a:p>
            <a:pPr marL="0" indent="0">
              <a:buNone/>
            </a:pPr>
            <a:r>
              <a:rPr lang="en-US" altLang="ko-KR" sz="1200" dirty="0"/>
              <a:t>	 -(MSC.192/5.29.3) User-defined acquisition/activation </a:t>
            </a:r>
            <a:r>
              <a:rPr lang="ko-KR" altLang="en-US" sz="1200" dirty="0"/>
              <a:t>영역 기능이 설정되는 경우 설정 전에 </a:t>
            </a:r>
            <a:r>
              <a:rPr lang="ko-KR" altLang="en-US" sz="1200" u="sng" dirty="0">
                <a:solidFill>
                  <a:srgbClr val="0070C0"/>
                </a:solidFill>
              </a:rPr>
              <a:t>획득</a:t>
            </a:r>
            <a:r>
              <a:rPr lang="en-US" altLang="ko-KR" sz="1200" u="sng" dirty="0">
                <a:solidFill>
                  <a:srgbClr val="0070C0"/>
                </a:solidFill>
              </a:rPr>
              <a:t>/</a:t>
            </a:r>
            <a:r>
              <a:rPr lang="ko-KR" altLang="en-US" sz="1200" u="sng" dirty="0">
                <a:solidFill>
                  <a:srgbClr val="0070C0"/>
                </a:solidFill>
              </a:rPr>
              <a:t>활성화되지 않은</a:t>
            </a:r>
            <a:r>
              <a:rPr lang="ko-KR" altLang="en-US" sz="1200" dirty="0"/>
              <a:t> </a:t>
            </a:r>
            <a:r>
              <a:rPr lang="en-US" altLang="ko-KR" sz="1200" dirty="0"/>
              <a:t>target</a:t>
            </a:r>
            <a:r>
              <a:rPr lang="ko-KR" altLang="en-US" sz="1200" dirty="0"/>
              <a:t>이 구역에 진입하거나 구역 내에서 감지되면 관련 기호 및 경보가 주어져야 함</a:t>
            </a:r>
            <a:r>
              <a:rPr lang="en-US" altLang="ko-KR" sz="1200" dirty="0"/>
              <a:t>.</a:t>
            </a:r>
          </a:p>
          <a:p>
            <a:pPr marL="0" indent="0">
              <a:buNone/>
            </a:pPr>
            <a:r>
              <a:rPr lang="en-US" altLang="ko-KR" sz="1200" dirty="0"/>
              <a:t>	 -</a:t>
            </a:r>
            <a:r>
              <a:rPr lang="ko-KR" altLang="en-US" sz="1200" dirty="0"/>
              <a:t>사용자가 영역의 범위와 윤곽을 설정할 수 있어야 함</a:t>
            </a:r>
            <a:r>
              <a:rPr lang="en-US" altLang="ko-KR" sz="1200" dirty="0"/>
              <a:t>.</a:t>
            </a:r>
          </a:p>
          <a:p>
            <a:pPr marL="0" indent="0">
              <a:buNone/>
            </a:pPr>
            <a:r>
              <a:rPr lang="en-US" altLang="ko-KR" sz="1200" dirty="0"/>
              <a:t>	 -</a:t>
            </a:r>
            <a:r>
              <a:rPr lang="ko-KR" altLang="en-US" sz="1200" dirty="0"/>
              <a:t>구역은 식별되어야 하며 </a:t>
            </a:r>
            <a:r>
              <a:rPr lang="en-US" altLang="ko-KR" sz="1200" dirty="0"/>
              <a:t>tracked RADAR</a:t>
            </a:r>
            <a:r>
              <a:rPr lang="ko-KR" altLang="en-US" sz="1200" dirty="0"/>
              <a:t> 및 </a:t>
            </a:r>
            <a:r>
              <a:rPr lang="en-US" altLang="ko-KR" sz="1200" dirty="0"/>
              <a:t>AIS target</a:t>
            </a:r>
            <a:r>
              <a:rPr lang="ko-KR" altLang="en-US" sz="1200" dirty="0"/>
              <a:t>에 적용되어야 함</a:t>
            </a:r>
            <a:r>
              <a:rPr lang="en-US" altLang="ko-KR" sz="1200" dirty="0"/>
              <a:t>.</a:t>
            </a:r>
          </a:p>
          <a:p>
            <a:pPr marL="0" indent="0">
              <a:buNone/>
            </a:pPr>
            <a:r>
              <a:rPr lang="en-US" altLang="ko-KR" sz="1200" dirty="0"/>
              <a:t>	 -</a:t>
            </a:r>
            <a:r>
              <a:rPr lang="ko-KR" altLang="en-US" sz="1200" dirty="0"/>
              <a:t>이 구역은 또한 표적이 경보를 일으키더라도 획득</a:t>
            </a:r>
            <a:r>
              <a:rPr lang="en-US" altLang="ko-KR" sz="1200" dirty="0"/>
              <a:t>(TT) </a:t>
            </a:r>
            <a:r>
              <a:rPr lang="ko-KR" altLang="en-US" sz="1200" dirty="0"/>
              <a:t>또는 활성화</a:t>
            </a:r>
            <a:r>
              <a:rPr lang="en-US" altLang="ko-KR" sz="1200" dirty="0"/>
              <a:t>(AIS)</a:t>
            </a:r>
            <a:r>
              <a:rPr lang="ko-KR" altLang="en-US" sz="1200" dirty="0"/>
              <a:t> 되지 않도록 하는 보호구역으로 사용될 수 있음</a:t>
            </a:r>
            <a:r>
              <a:rPr lang="en-US" altLang="ko-KR" sz="1200" dirty="0"/>
              <a:t>.</a:t>
            </a:r>
          </a:p>
          <a:p>
            <a:pPr marL="0" indent="0">
              <a:buNone/>
            </a:pPr>
            <a:r>
              <a:rPr lang="en-US" altLang="ko-KR" sz="1200" dirty="0"/>
              <a:t>	 10.7.3.2 </a:t>
            </a:r>
            <a:r>
              <a:rPr lang="ko-KR" altLang="en-US" sz="1200" dirty="0"/>
              <a:t>시험 방법 및 요구되는 결과</a:t>
            </a:r>
            <a:endParaRPr lang="en-US" altLang="ko-KR" sz="1200" dirty="0"/>
          </a:p>
          <a:p>
            <a:pPr marL="0" indent="0">
              <a:buNone/>
            </a:pPr>
            <a:r>
              <a:rPr lang="en-US" altLang="ko-KR" sz="1200" dirty="0"/>
              <a:t>	 -a) User-defined acquisition/activation</a:t>
            </a:r>
            <a:r>
              <a:rPr lang="ko-KR" altLang="en-US" sz="1200" dirty="0"/>
              <a:t> 영역 기능이 제공되는 경우 사용자가 구역의 범위와 경계를 설정할 수 있음을 관찰을 통해 확인</a:t>
            </a:r>
            <a:r>
              <a:rPr lang="en-US" altLang="ko-KR" sz="1200" dirty="0"/>
              <a:t>.</a:t>
            </a:r>
          </a:p>
          <a:p>
            <a:pPr marL="0" indent="0">
              <a:buNone/>
            </a:pPr>
            <a:r>
              <a:rPr lang="en-US" altLang="ko-KR" sz="1200" dirty="0"/>
              <a:t>	 -b) </a:t>
            </a:r>
            <a:r>
              <a:rPr lang="ko-KR" altLang="en-US" sz="1200" dirty="0"/>
              <a:t>자동 </a:t>
            </a:r>
            <a:r>
              <a:rPr lang="en-US" altLang="ko-KR" sz="1200" dirty="0"/>
              <a:t>acquisition/activation</a:t>
            </a:r>
            <a:r>
              <a:rPr lang="ko-KR" altLang="en-US" sz="1200" dirty="0"/>
              <a:t> 기능의 작동을 관찰과 </a:t>
            </a:r>
            <a:r>
              <a:rPr lang="en-US" altLang="ko-KR" sz="1200" dirty="0"/>
              <a:t>target</a:t>
            </a:r>
            <a:r>
              <a:rPr lang="ko-KR" altLang="en-US" sz="1200" dirty="0"/>
              <a:t> 시뮬레이터를 이용하여 확인</a:t>
            </a:r>
            <a:r>
              <a:rPr lang="en-US" altLang="ko-KR" sz="1200" dirty="0"/>
              <a:t>.</a:t>
            </a:r>
          </a:p>
          <a:p>
            <a:pPr marL="0" indent="0">
              <a:buNone/>
            </a:pPr>
            <a:r>
              <a:rPr lang="en-US" altLang="ko-KR" sz="1200" dirty="0"/>
              <a:t>	  </a:t>
            </a:r>
            <a:r>
              <a:rPr lang="ko-KR" altLang="en-US" sz="1200" dirty="0" err="1"/>
              <a:t>시뮬레이션된</a:t>
            </a:r>
            <a:r>
              <a:rPr lang="ko-KR" altLang="en-US" sz="1200" dirty="0"/>
              <a:t> 레이더와 </a:t>
            </a:r>
            <a:r>
              <a:rPr lang="en-US" altLang="ko-KR" sz="1200" dirty="0"/>
              <a:t>AIS </a:t>
            </a:r>
            <a:r>
              <a:rPr lang="ko-KR" altLang="en-US" sz="1200" dirty="0"/>
              <a:t>표적의 조합을 사용해야 함</a:t>
            </a:r>
            <a:r>
              <a:rPr lang="en-US" altLang="ko-KR" sz="1200" dirty="0"/>
              <a:t>.</a:t>
            </a:r>
          </a:p>
          <a:p>
            <a:pPr marL="0" indent="0">
              <a:buNone/>
            </a:pPr>
            <a:r>
              <a:rPr lang="en-US" altLang="ko-KR" sz="1200" dirty="0"/>
              <a:t>	</a:t>
            </a:r>
            <a:r>
              <a:rPr lang="en-US" altLang="ko-KR" sz="1200" dirty="0">
                <a:solidFill>
                  <a:srgbClr val="FF0000"/>
                </a:solidFill>
              </a:rPr>
              <a:t> The zone shall be set covering a range band from 3 NM to 4 NM, and the 6 NM range scale selected on the equipment. </a:t>
            </a:r>
          </a:p>
          <a:p>
            <a:pPr marL="0" indent="0">
              <a:buNone/>
            </a:pPr>
            <a:r>
              <a:rPr lang="en-US" altLang="ko-KR" sz="1200" dirty="0"/>
              <a:t>	  </a:t>
            </a:r>
            <a:r>
              <a:rPr lang="ko-KR" altLang="en-US" sz="1200" dirty="0"/>
              <a:t>레이더 표적은 정의된 구역에 들어가거나 감지될 때 획득되어야 하며 </a:t>
            </a:r>
            <a:r>
              <a:rPr lang="en-US" altLang="ko-KR" sz="1200" dirty="0"/>
              <a:t>AIS </a:t>
            </a:r>
            <a:r>
              <a:rPr lang="ko-KR" altLang="en-US" sz="1200" dirty="0"/>
              <a:t>표적은 구역에 들어오거나 보고될 때 활성화되어야 함</a:t>
            </a:r>
            <a:r>
              <a:rPr lang="en-US" altLang="ko-KR" sz="1200" dirty="0"/>
              <a:t>.</a:t>
            </a:r>
          </a:p>
          <a:p>
            <a:pPr marL="0" indent="0">
              <a:buNone/>
            </a:pPr>
            <a:r>
              <a:rPr lang="en-US" altLang="ko-KR" sz="1200" dirty="0"/>
              <a:t>	 -c) </a:t>
            </a:r>
            <a:r>
              <a:rPr lang="ko-KR" altLang="en-US" sz="1200" dirty="0"/>
              <a:t>이전에 획득</a:t>
            </a:r>
            <a:r>
              <a:rPr lang="en-US" altLang="ko-KR" sz="1200" dirty="0"/>
              <a:t>/</a:t>
            </a:r>
            <a:r>
              <a:rPr lang="ko-KR" altLang="en-US" sz="1200" dirty="0"/>
              <a:t>활성화되지 않은 새로운 표적이 구역에 진입하거나 구역 내에서 감지되었을 때 부록 </a:t>
            </a:r>
            <a:r>
              <a:rPr lang="en-US" altLang="ko-KR" sz="1200" dirty="0"/>
              <a:t>J</a:t>
            </a:r>
            <a:r>
              <a:rPr lang="ko-KR" altLang="en-US" sz="1200" dirty="0"/>
              <a:t>에 따른 기호로 식별되고 경보가 발령되었음을 관찰을 통해 확인</a:t>
            </a:r>
            <a:r>
              <a:rPr lang="en-US" altLang="ko-KR" sz="1200" dirty="0"/>
              <a:t>.</a:t>
            </a:r>
          </a:p>
          <a:p>
            <a:pPr marL="0" indent="0">
              <a:buNone/>
            </a:pPr>
            <a:r>
              <a:rPr lang="en-US" altLang="ko-KR" sz="1200" dirty="0"/>
              <a:t>	 -d) </a:t>
            </a:r>
            <a:r>
              <a:rPr lang="ko-KR" altLang="en-US" sz="1200" dirty="0">
                <a:solidFill>
                  <a:srgbClr val="FF0000"/>
                </a:solidFill>
              </a:rPr>
              <a:t>활성화된 보호 구역으로 사용될 때</a:t>
            </a:r>
            <a:r>
              <a:rPr lang="en-US" altLang="ko-KR" sz="1200" dirty="0">
                <a:solidFill>
                  <a:srgbClr val="FF0000"/>
                </a:solidFill>
              </a:rPr>
              <a:t>(</a:t>
            </a:r>
            <a:r>
              <a:rPr lang="ko-KR" altLang="en-US" sz="1200" dirty="0">
                <a:solidFill>
                  <a:srgbClr val="FF0000"/>
                </a:solidFill>
              </a:rPr>
              <a:t>다른 용도가 있다는 의미</a:t>
            </a:r>
            <a:r>
              <a:rPr lang="en-US" altLang="ko-KR" sz="1200" dirty="0">
                <a:solidFill>
                  <a:srgbClr val="FF0000"/>
                </a:solidFill>
              </a:rPr>
              <a:t>?)</a:t>
            </a:r>
            <a:r>
              <a:rPr lang="ko-KR" altLang="en-US" sz="1200" dirty="0"/>
              <a:t> 구역에 들어가거나 통과하거나 식별된 표적이 새로운 표적 경보를 발생시킨다는 것을 관찰로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144</a:t>
            </a:fld>
            <a:r>
              <a:rPr lang="en-US" altLang="ko-KR"/>
              <a:t>]</a:t>
            </a:r>
            <a:endParaRPr lang="ko-KR" altLang="en-US" dirty="0"/>
          </a:p>
        </p:txBody>
      </p:sp>
    </p:spTree>
    <p:extLst>
      <p:ext uri="{BB962C8B-B14F-4D97-AF65-F5344CB8AC3E}">
        <p14:creationId xmlns:p14="http://schemas.microsoft.com/office/powerpoint/2010/main" val="22723487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10.7.4 </a:t>
            </a:r>
            <a:r>
              <a:rPr lang="ko-KR" altLang="en-US" sz="1200" dirty="0"/>
              <a:t>추적중인 </a:t>
            </a:r>
            <a:r>
              <a:rPr lang="en-US" altLang="ko-KR" sz="1200" dirty="0"/>
              <a:t>RADAR target</a:t>
            </a:r>
            <a:r>
              <a:rPr lang="ko-KR" altLang="en-US" sz="1200" dirty="0"/>
              <a:t>을 놓치는 경우</a:t>
            </a:r>
            <a:endParaRPr lang="en-US" altLang="ko-KR" sz="1200" dirty="0"/>
          </a:p>
          <a:p>
            <a:pPr marL="0" indent="0">
              <a:buNone/>
            </a:pPr>
            <a:r>
              <a:rPr lang="en-US" altLang="ko-KR" sz="1200" dirty="0"/>
              <a:t>	 10.7.4.1 </a:t>
            </a:r>
            <a:r>
              <a:rPr lang="ko-KR" altLang="en-US" sz="1200" dirty="0"/>
              <a:t>요구사항</a:t>
            </a:r>
            <a:endParaRPr lang="en-US" altLang="ko-KR" sz="1200" dirty="0"/>
          </a:p>
          <a:p>
            <a:pPr marL="0" indent="0">
              <a:buNone/>
            </a:pPr>
            <a:r>
              <a:rPr lang="en-US" altLang="ko-KR" sz="1200" dirty="0"/>
              <a:t>	 -(MSC.192/5.29.4) Tracked RADAR target</a:t>
            </a:r>
            <a:r>
              <a:rPr lang="ko-KR" altLang="en-US" sz="1200" dirty="0"/>
              <a:t>을 놓치는 경우 시스템은 </a:t>
            </a:r>
            <a:r>
              <a:rPr lang="ko-KR" altLang="en-US" sz="1200" u="sng" dirty="0">
                <a:solidFill>
                  <a:srgbClr val="FF0000"/>
                </a:solidFill>
              </a:rPr>
              <a:t>미리 설정된 범위 또는 매개변수에 의해 제외</a:t>
            </a:r>
            <a:r>
              <a:rPr lang="ko-KR" altLang="en-US" sz="1200" dirty="0"/>
              <a:t>하는 것 보다는 사용자에게 경고를 해야 함</a:t>
            </a:r>
            <a:r>
              <a:rPr lang="en-US" altLang="ko-KR" sz="1200" dirty="0"/>
              <a:t>.					</a:t>
            </a:r>
            <a:r>
              <a:rPr lang="en-US" altLang="ko-KR" sz="1200" dirty="0">
                <a:solidFill>
                  <a:srgbClr val="FF0000"/>
                </a:solidFill>
              </a:rPr>
              <a:t>(</a:t>
            </a:r>
            <a:r>
              <a:rPr lang="ko-KR" altLang="en-US" sz="1200" dirty="0">
                <a:solidFill>
                  <a:srgbClr val="FF0000"/>
                </a:solidFill>
              </a:rPr>
              <a:t>무슨 의미</a:t>
            </a:r>
            <a:r>
              <a:rPr lang="en-US" altLang="ko-KR" sz="1200" dirty="0">
                <a:solidFill>
                  <a:srgbClr val="FF0000"/>
                </a:solidFill>
              </a:rPr>
              <a:t>?)</a:t>
            </a:r>
          </a:p>
          <a:p>
            <a:pPr marL="0" indent="0">
              <a:buNone/>
            </a:pPr>
            <a:r>
              <a:rPr lang="en-US" altLang="ko-KR" sz="1200" dirty="0"/>
              <a:t>	  Target</a:t>
            </a:r>
            <a:r>
              <a:rPr lang="ko-KR" altLang="en-US" sz="1200" dirty="0"/>
              <a:t>의 마지막 </a:t>
            </a:r>
            <a:r>
              <a:rPr lang="en-US" altLang="ko-KR" sz="1200" dirty="0"/>
              <a:t>(</a:t>
            </a:r>
            <a:r>
              <a:rPr lang="ko-KR" altLang="en-US" sz="1200" dirty="0"/>
              <a:t>알려진 또는 예측된</a:t>
            </a:r>
            <a:r>
              <a:rPr lang="en-US" altLang="ko-KR" sz="1200" dirty="0"/>
              <a:t>) </a:t>
            </a:r>
            <a:r>
              <a:rPr lang="ko-KR" altLang="en-US" sz="1200" dirty="0"/>
              <a:t>위치는 디스플레이에 명확하게 표시되어야 함</a:t>
            </a:r>
            <a:r>
              <a:rPr lang="en-US" altLang="ko-KR" sz="1200" dirty="0"/>
              <a:t>.</a:t>
            </a:r>
          </a:p>
          <a:p>
            <a:pPr marL="0" indent="0">
              <a:buNone/>
            </a:pPr>
            <a:r>
              <a:rPr lang="en-US" altLang="ko-KR" sz="1200" dirty="0"/>
              <a:t>	 10.7.4.2 </a:t>
            </a:r>
            <a:r>
              <a:rPr lang="ko-KR" altLang="en-US" sz="1200" dirty="0"/>
              <a:t>시험 방법 및 요구되는 결과</a:t>
            </a:r>
            <a:endParaRPr lang="en-US" altLang="ko-KR" sz="1200" dirty="0"/>
          </a:p>
          <a:p>
            <a:pPr marL="0" indent="0">
              <a:buNone/>
            </a:pPr>
            <a:r>
              <a:rPr lang="en-US" altLang="ko-KR" sz="1200" dirty="0"/>
              <a:t>	 -a) Target</a:t>
            </a:r>
            <a:r>
              <a:rPr lang="ko-KR" altLang="en-US" sz="1200" dirty="0"/>
              <a:t> </a:t>
            </a:r>
            <a:r>
              <a:rPr lang="en-US" altLang="ko-KR" sz="1200" dirty="0"/>
              <a:t>simulator</a:t>
            </a:r>
            <a:r>
              <a:rPr lang="ko-KR" altLang="en-US" sz="1200" dirty="0"/>
              <a:t>를 이용한 </a:t>
            </a:r>
            <a:r>
              <a:rPr lang="en-US" altLang="ko-KR" sz="1200" dirty="0"/>
              <a:t>target lost</a:t>
            </a:r>
            <a:r>
              <a:rPr lang="ko-KR" altLang="en-US" sz="1200" dirty="0"/>
              <a:t>를 </a:t>
            </a:r>
            <a:r>
              <a:rPr lang="ko-KR" altLang="en-US" sz="1200" dirty="0" err="1"/>
              <a:t>시뮬레이션하는</a:t>
            </a:r>
            <a:r>
              <a:rPr lang="ko-KR" altLang="en-US" sz="1200" dirty="0"/>
              <a:t> 관찰을 통해서 마지막으로 보고된</a:t>
            </a:r>
            <a:r>
              <a:rPr lang="en-US" altLang="ko-KR" sz="1200" dirty="0"/>
              <a:t>(</a:t>
            </a:r>
            <a:r>
              <a:rPr lang="ko-KR" altLang="en-US" sz="1200" dirty="0"/>
              <a:t>알려진 또는 예측된</a:t>
            </a:r>
            <a:r>
              <a:rPr lang="en-US" altLang="ko-KR" sz="1200" dirty="0"/>
              <a:t>) target</a:t>
            </a:r>
            <a:r>
              <a:rPr lang="ko-KR" altLang="en-US" sz="1200" dirty="0"/>
              <a:t> 위치가 표시되고 </a:t>
            </a:r>
            <a:r>
              <a:rPr lang="en-US" altLang="ko-KR" sz="1200" dirty="0"/>
              <a:t>target</a:t>
            </a:r>
            <a:r>
              <a:rPr lang="ko-KR" altLang="en-US" sz="1200" dirty="0"/>
              <a:t> </a:t>
            </a:r>
            <a:r>
              <a:rPr lang="en-US" altLang="ko-KR" sz="1200" dirty="0"/>
              <a:t>lost</a:t>
            </a:r>
            <a:r>
              <a:rPr lang="ko-KR" altLang="en-US" sz="1200" dirty="0"/>
              <a:t> 경보가 제공되는지 확인</a:t>
            </a:r>
            <a:r>
              <a:rPr lang="en-US" altLang="ko-KR" sz="1200" dirty="0"/>
              <a:t>(</a:t>
            </a:r>
            <a:r>
              <a:rPr lang="ko-KR" altLang="en-US" sz="1200" dirty="0"/>
              <a:t>단</a:t>
            </a:r>
            <a:r>
              <a:rPr lang="en-US" altLang="ko-KR" sz="1200" dirty="0"/>
              <a:t>, </a:t>
            </a:r>
            <a:r>
              <a:rPr lang="ko-KR" altLang="en-US" sz="1200" dirty="0"/>
              <a:t>표적이 사전에 결정된 범위나 파라미터에 의해 제외되지 않다는 가정</a:t>
            </a:r>
            <a:r>
              <a:rPr lang="en-US" altLang="ko-KR" sz="1200" dirty="0"/>
              <a:t>). </a:t>
            </a:r>
          </a:p>
          <a:p>
            <a:pPr marL="0" indent="0">
              <a:buNone/>
            </a:pPr>
            <a:r>
              <a:rPr lang="en-US" altLang="ko-KR" sz="1200" dirty="0"/>
              <a:t>	 -b) </a:t>
            </a:r>
            <a:r>
              <a:rPr lang="ko-KR" altLang="en-US" sz="1200" dirty="0"/>
              <a:t>만약 사용자 매뉴얼에 설명한 대로 </a:t>
            </a:r>
            <a:r>
              <a:rPr lang="en-US" altLang="ko-KR" sz="1200" dirty="0"/>
              <a:t>target</a:t>
            </a:r>
            <a:r>
              <a:rPr lang="ko-KR" altLang="en-US" sz="1200" dirty="0"/>
              <a:t>의 속성이 </a:t>
            </a:r>
            <a:r>
              <a:rPr lang="en-US" altLang="ko-KR" sz="1200" u="sng" dirty="0">
                <a:solidFill>
                  <a:srgbClr val="0070C0"/>
                </a:solidFill>
              </a:rPr>
              <a:t>LOST</a:t>
            </a:r>
            <a:r>
              <a:rPr lang="ko-KR" altLang="en-US" sz="1200" u="sng" dirty="0">
                <a:solidFill>
                  <a:srgbClr val="0070C0"/>
                </a:solidFill>
              </a:rPr>
              <a:t> 예외 </a:t>
            </a:r>
            <a:r>
              <a:rPr lang="en-US" altLang="ko-KR" sz="1200" u="sng" dirty="0">
                <a:solidFill>
                  <a:srgbClr val="0070C0"/>
                </a:solidFill>
              </a:rPr>
              <a:t>parameter</a:t>
            </a:r>
            <a:r>
              <a:rPr lang="ko-KR" altLang="en-US" sz="1200" u="sng" dirty="0">
                <a:solidFill>
                  <a:srgbClr val="0070C0"/>
                </a:solidFill>
              </a:rPr>
              <a:t>에 의해 제외되어</a:t>
            </a:r>
            <a:r>
              <a:rPr lang="ko-KR" altLang="en-US" sz="1200" dirty="0"/>
              <a:t> 분실물 경보가 활성화되지 않았는지 관찰 및 문서 검사를 통해 확인</a:t>
            </a:r>
            <a:r>
              <a:rPr lang="en-US" altLang="ko-KR" sz="1200" dirty="0"/>
              <a:t>.</a:t>
            </a:r>
          </a:p>
          <a:p>
            <a:pPr marL="0" indent="0">
              <a:buNone/>
            </a:pPr>
            <a:r>
              <a:rPr lang="en-US" altLang="ko-KR" sz="1200" dirty="0"/>
              <a:t>	 -c) Lost target</a:t>
            </a:r>
            <a:r>
              <a:rPr lang="ko-KR" altLang="en-US" sz="1200" dirty="0"/>
              <a:t> 기호가 </a:t>
            </a:r>
            <a:r>
              <a:rPr lang="en-US" altLang="ko-KR" sz="1200" dirty="0"/>
              <a:t>Annex</a:t>
            </a:r>
            <a:r>
              <a:rPr lang="ko-KR" altLang="en-US" sz="1200" dirty="0"/>
              <a:t> </a:t>
            </a:r>
            <a:r>
              <a:rPr lang="en-US" altLang="ko-KR" sz="1200" dirty="0"/>
              <a:t>J</a:t>
            </a:r>
            <a:r>
              <a:rPr lang="ko-KR" altLang="en-US" sz="1200" dirty="0"/>
              <a:t>에 정의된 대로 표시되는지 관찰하여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145</a:t>
            </a:fld>
            <a:r>
              <a:rPr lang="en-US" altLang="ko-KR"/>
              <a:t>]</a:t>
            </a:r>
            <a:endParaRPr lang="ko-KR" altLang="en-US" dirty="0"/>
          </a:p>
        </p:txBody>
      </p:sp>
    </p:spTree>
    <p:extLst>
      <p:ext uri="{BB962C8B-B14F-4D97-AF65-F5344CB8AC3E}">
        <p14:creationId xmlns:p14="http://schemas.microsoft.com/office/powerpoint/2010/main" val="5174088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10.7.5 Lost AIS target </a:t>
            </a:r>
            <a:r>
              <a:rPr lang="ko-KR" altLang="en-US" sz="1200" dirty="0"/>
              <a:t>기준</a:t>
            </a:r>
            <a:endParaRPr lang="en-US" altLang="ko-KR" sz="1200" dirty="0"/>
          </a:p>
          <a:p>
            <a:pPr marL="0" indent="0">
              <a:buNone/>
            </a:pPr>
            <a:r>
              <a:rPr lang="en-US" altLang="ko-KR" sz="1200" dirty="0"/>
              <a:t>	 10.7.5.1 </a:t>
            </a:r>
            <a:r>
              <a:rPr lang="ko-KR" altLang="en-US" sz="1200" dirty="0"/>
              <a:t>요구사항</a:t>
            </a:r>
            <a:endParaRPr lang="en-US" altLang="ko-KR" sz="1200" dirty="0"/>
          </a:p>
          <a:p>
            <a:pPr marL="0" indent="0">
              <a:buNone/>
            </a:pPr>
            <a:r>
              <a:rPr lang="en-US" altLang="ko-KR" sz="1200" dirty="0"/>
              <a:t>	 -(MSC.192/5.29.5) </a:t>
            </a:r>
            <a:r>
              <a:rPr lang="ko-KR" altLang="en-US" sz="1200" dirty="0"/>
              <a:t>활성화 및 선택된 </a:t>
            </a:r>
            <a:r>
              <a:rPr lang="en-US" altLang="ko-KR" sz="1200" dirty="0"/>
              <a:t>AIS </a:t>
            </a:r>
            <a:r>
              <a:rPr lang="ko-KR" altLang="en-US" sz="1200" dirty="0"/>
              <a:t>표적에 대해 </a:t>
            </a:r>
            <a:r>
              <a:rPr lang="en-US" altLang="ko-KR" sz="1200" dirty="0"/>
              <a:t>lost target</a:t>
            </a:r>
            <a:r>
              <a:rPr lang="ko-KR" altLang="en-US" sz="1200" dirty="0"/>
              <a:t> 경보 기능의 활성화</a:t>
            </a:r>
            <a:r>
              <a:rPr lang="en-US" altLang="ko-KR" sz="1200" dirty="0"/>
              <a:t>/</a:t>
            </a:r>
            <a:r>
              <a:rPr lang="ko-KR" altLang="en-US" sz="1200" dirty="0"/>
              <a:t>비활성화가 가능해야 함</a:t>
            </a:r>
            <a:r>
              <a:rPr lang="en-US" altLang="ko-KR" sz="1200" dirty="0"/>
              <a:t>.</a:t>
            </a:r>
          </a:p>
          <a:p>
            <a:pPr marL="0" indent="0">
              <a:buNone/>
            </a:pPr>
            <a:r>
              <a:rPr lang="en-US" altLang="ko-KR" sz="1200" dirty="0"/>
              <a:t>	 -Lost</a:t>
            </a:r>
            <a:r>
              <a:rPr lang="ko-KR" altLang="en-US" sz="1200" dirty="0"/>
              <a:t> 경보가 비활성화된 경우 비활성 상태에 대한 명확한 표시가 제공되어야 함</a:t>
            </a:r>
            <a:r>
              <a:rPr lang="en-US" altLang="ko-KR" sz="1200" dirty="0"/>
              <a:t>.</a:t>
            </a:r>
          </a:p>
          <a:p>
            <a:pPr marL="0" indent="0">
              <a:buNone/>
            </a:pPr>
            <a:r>
              <a:rPr lang="en-US" altLang="ko-KR" sz="1200" dirty="0"/>
              <a:t>	 -(MSC.192/5.29.5) Lost</a:t>
            </a:r>
            <a:r>
              <a:rPr lang="ko-KR" altLang="en-US" sz="1200" dirty="0"/>
              <a:t> </a:t>
            </a:r>
            <a:r>
              <a:rPr lang="en-US" altLang="ko-KR" sz="1200" dirty="0"/>
              <a:t>AIS target</a:t>
            </a:r>
            <a:r>
              <a:rPr lang="ko-KR" altLang="en-US" sz="1200" dirty="0"/>
              <a:t>에 대해 다음 조건이 충족되는 경우</a:t>
            </a:r>
            <a:r>
              <a:rPr lang="en-US" altLang="ko-KR" sz="1200" dirty="0"/>
              <a:t>:</a:t>
            </a:r>
          </a:p>
          <a:p>
            <a:pPr marL="0" indent="0">
              <a:buNone/>
            </a:pPr>
            <a:r>
              <a:rPr lang="en-US" altLang="ko-KR" sz="1200" dirty="0"/>
              <a:t>		• AIS </a:t>
            </a:r>
            <a:r>
              <a:rPr lang="ko-KR" altLang="en-US" sz="1200" dirty="0"/>
              <a:t>분실물 경보 기능이 활성화</a:t>
            </a:r>
            <a:r>
              <a:rPr lang="en-US" altLang="ko-KR" sz="1200" dirty="0"/>
              <a:t>.</a:t>
            </a:r>
          </a:p>
          <a:p>
            <a:pPr marL="0" indent="0">
              <a:buNone/>
            </a:pPr>
            <a:r>
              <a:rPr lang="en-US" altLang="ko-KR" sz="1200" dirty="0"/>
              <a:t>		• Lost</a:t>
            </a:r>
            <a:r>
              <a:rPr lang="ko-KR" altLang="en-US" sz="1200" dirty="0"/>
              <a:t> </a:t>
            </a:r>
            <a:r>
              <a:rPr lang="en-US" altLang="ko-KR" sz="1200" dirty="0"/>
              <a:t>target</a:t>
            </a:r>
            <a:r>
              <a:rPr lang="ko-KR" altLang="en-US" sz="1200" dirty="0"/>
              <a:t> 필터 기준에 따라 관심 </a:t>
            </a:r>
            <a:r>
              <a:rPr lang="en-US" altLang="ko-KR" sz="1200" dirty="0"/>
              <a:t>target </a:t>
            </a:r>
            <a:r>
              <a:rPr lang="ko-KR" altLang="en-US" sz="1200" dirty="0"/>
              <a:t>임</a:t>
            </a:r>
            <a:r>
              <a:rPr lang="en-US" altLang="ko-KR" sz="1200" dirty="0"/>
              <a:t>.</a:t>
            </a:r>
          </a:p>
          <a:p>
            <a:pPr marL="0" indent="0">
              <a:buNone/>
            </a:pPr>
            <a:r>
              <a:rPr lang="en-US" altLang="ko-KR" sz="1200" dirty="0"/>
              <a:t>		• AIS </a:t>
            </a:r>
            <a:r>
              <a:rPr lang="ko-KR" altLang="en-US" sz="1200" dirty="0"/>
              <a:t>대상의 </a:t>
            </a:r>
            <a:r>
              <a:rPr lang="ko-KR" altLang="en-US" sz="1200" dirty="0" err="1"/>
              <a:t>보고율</a:t>
            </a:r>
            <a:r>
              <a:rPr lang="en-US" altLang="ko-KR" sz="1200" dirty="0"/>
              <a:t>(</a:t>
            </a:r>
            <a:r>
              <a:rPr lang="ko-KR" altLang="en-US" sz="1200" dirty="0"/>
              <a:t>주기</a:t>
            </a:r>
            <a:r>
              <a:rPr lang="en-US" altLang="ko-KR" sz="1200" dirty="0"/>
              <a:t>)</a:t>
            </a:r>
            <a:r>
              <a:rPr lang="ko-KR" altLang="en-US" sz="1200" dirty="0"/>
              <a:t>에 따른 메시지 수신이 일정 시간 동안 수신되지 못함</a:t>
            </a:r>
            <a:r>
              <a:rPr lang="en-US" altLang="ko-KR" sz="1200" dirty="0"/>
              <a:t>(</a:t>
            </a:r>
            <a:r>
              <a:rPr lang="ko-KR" altLang="en-US" sz="1200" dirty="0"/>
              <a:t>표 </a:t>
            </a:r>
            <a:r>
              <a:rPr lang="en-US" altLang="ko-KR" sz="1200" dirty="0"/>
              <a:t>28 </a:t>
            </a:r>
            <a:r>
              <a:rPr lang="ko-KR" altLang="en-US" sz="1200" dirty="0"/>
              <a:t>참조</a:t>
            </a:r>
            <a:r>
              <a:rPr lang="en-US" altLang="ko-KR" sz="1200" dirty="0"/>
              <a:t>)</a:t>
            </a:r>
          </a:p>
          <a:p>
            <a:pPr marL="0" indent="0">
              <a:buNone/>
            </a:pPr>
            <a:r>
              <a:rPr lang="en-US" altLang="ko-KR" sz="1200" dirty="0"/>
              <a:t>		• AIS sleeping target</a:t>
            </a:r>
            <a:r>
              <a:rPr lang="ko-KR" altLang="en-US" sz="1200" dirty="0"/>
              <a:t>은 </a:t>
            </a:r>
            <a:r>
              <a:rPr lang="en-US" altLang="ko-KR" sz="1200" dirty="0"/>
              <a:t>lost target</a:t>
            </a:r>
            <a:r>
              <a:rPr lang="ko-KR" altLang="en-US" sz="1200" dirty="0"/>
              <a:t> 경보를 발동하지 않아야 함</a:t>
            </a:r>
            <a:r>
              <a:rPr lang="en-US" altLang="ko-KR" sz="1200" dirty="0"/>
              <a:t>.</a:t>
            </a:r>
          </a:p>
          <a:p>
            <a:pPr marL="0" indent="0">
              <a:buNone/>
            </a:pPr>
            <a:r>
              <a:rPr lang="en-US" altLang="ko-KR" sz="1200" dirty="0"/>
              <a:t>	 -</a:t>
            </a:r>
            <a:r>
              <a:rPr lang="ko-KR" altLang="en-US" sz="1200" dirty="0"/>
              <a:t>그러면 다음이 적용됨</a:t>
            </a:r>
            <a:r>
              <a:rPr lang="en-US" altLang="ko-KR" sz="1200" dirty="0"/>
              <a:t>.</a:t>
            </a:r>
          </a:p>
          <a:p>
            <a:pPr marL="0" indent="0">
              <a:buNone/>
            </a:pPr>
            <a:r>
              <a:rPr lang="en-US" altLang="ko-KR" sz="1200" dirty="0"/>
              <a:t>		• </a:t>
            </a:r>
            <a:r>
              <a:rPr lang="ko-KR" altLang="en-US" sz="1200" dirty="0"/>
              <a:t>마지막으로 보고된</a:t>
            </a:r>
            <a:r>
              <a:rPr lang="en-US" altLang="ko-KR" sz="1200" dirty="0"/>
              <a:t>(</a:t>
            </a:r>
            <a:r>
              <a:rPr lang="ko-KR" altLang="en-US" sz="1200" dirty="0"/>
              <a:t>알려진 또는 예측된</a:t>
            </a:r>
            <a:r>
              <a:rPr lang="en-US" altLang="ko-KR" sz="1200" dirty="0"/>
              <a:t>) </a:t>
            </a:r>
            <a:r>
              <a:rPr lang="ko-KR" altLang="en-US" sz="1200" dirty="0"/>
              <a:t>위치는 </a:t>
            </a:r>
            <a:r>
              <a:rPr lang="en-US" altLang="ko-KR" sz="1200" dirty="0"/>
              <a:t>Operational display</a:t>
            </a:r>
            <a:r>
              <a:rPr lang="ko-KR" altLang="en-US" sz="1200" dirty="0"/>
              <a:t> 영역 내에서 </a:t>
            </a:r>
            <a:r>
              <a:rPr lang="en-US" altLang="ko-KR" sz="1200" dirty="0"/>
              <a:t>Lost </a:t>
            </a:r>
            <a:r>
              <a:rPr lang="en-US" altLang="ko-KR" sz="1200" dirty="0" err="1"/>
              <a:t>targe</a:t>
            </a:r>
            <a:r>
              <a:rPr lang="ko-KR" altLang="en-US" sz="1200" dirty="0"/>
              <a:t>으로 명확하게 표시되어야 하며 경보가 제공되어야 함</a:t>
            </a:r>
            <a:r>
              <a:rPr lang="en-US" altLang="ko-KR" sz="1200" dirty="0"/>
              <a:t>.</a:t>
            </a:r>
          </a:p>
          <a:p>
            <a:pPr marL="0" indent="0">
              <a:buNone/>
            </a:pPr>
            <a:r>
              <a:rPr lang="en-US" altLang="ko-KR" sz="1200" dirty="0"/>
              <a:t>		• Lost target</a:t>
            </a:r>
            <a:r>
              <a:rPr lang="ko-KR" altLang="en-US" sz="1200" dirty="0"/>
              <a:t>의 표시는 신호가 다시 수신되거나 </a:t>
            </a:r>
            <a:r>
              <a:rPr lang="en-US" altLang="ko-KR" sz="1200" dirty="0"/>
              <a:t>(</a:t>
            </a:r>
            <a:r>
              <a:rPr lang="ko-KR" altLang="en-US" sz="1200" dirty="0"/>
              <a:t>작업자가</a:t>
            </a:r>
            <a:r>
              <a:rPr lang="en-US" altLang="ko-KR" sz="1200" dirty="0"/>
              <a:t>)</a:t>
            </a:r>
            <a:r>
              <a:rPr lang="ko-KR" altLang="en-US" sz="1200" dirty="0"/>
              <a:t>경보를 확인한 후에 사라짐</a:t>
            </a:r>
            <a:r>
              <a:rPr lang="en-US" altLang="ko-KR" sz="1200" dirty="0"/>
              <a:t>.</a:t>
            </a:r>
          </a:p>
          <a:p>
            <a:pPr marL="0" indent="0">
              <a:buNone/>
            </a:pPr>
            <a:r>
              <a:rPr lang="en-US" altLang="ko-KR" sz="1200" dirty="0"/>
              <a:t>		• </a:t>
            </a:r>
            <a:r>
              <a:rPr lang="ko-KR" altLang="en-US" sz="1200" dirty="0"/>
              <a:t>이전 </a:t>
            </a:r>
            <a:r>
              <a:rPr lang="en-US" altLang="ko-KR" sz="1200" dirty="0"/>
              <a:t>AIS </a:t>
            </a:r>
            <a:r>
              <a:rPr lang="ko-KR" altLang="en-US" sz="1200" dirty="0"/>
              <a:t>보고서를 이용하여 제한된 과거 데이터를 복구하는 수단이 제공되어야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146</a:t>
            </a:fld>
            <a:r>
              <a:rPr lang="en-US" altLang="ko-KR"/>
              <a:t>]</a:t>
            </a:r>
            <a:endParaRPr lang="ko-KR" altLang="en-US" dirty="0"/>
          </a:p>
        </p:txBody>
      </p:sp>
    </p:spTree>
    <p:extLst>
      <p:ext uri="{BB962C8B-B14F-4D97-AF65-F5344CB8AC3E}">
        <p14:creationId xmlns:p14="http://schemas.microsoft.com/office/powerpoint/2010/main" val="16620761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pic>
        <p:nvPicPr>
          <p:cNvPr id="6" name="내용 개체 틀 5">
            <a:extLst>
              <a:ext uri="{FF2B5EF4-FFF2-40B4-BE49-F238E27FC236}">
                <a16:creationId xmlns:a16="http://schemas.microsoft.com/office/drawing/2014/main" id="{C7F0470A-32DA-4143-9AE0-E7563ECF16E1}"/>
              </a:ext>
            </a:extLst>
          </p:cNvPr>
          <p:cNvPicPr>
            <a:picLocks noGrp="1" noChangeAspect="1"/>
          </p:cNvPicPr>
          <p:nvPr>
            <p:ph idx="1"/>
          </p:nvPr>
        </p:nvPicPr>
        <p:blipFill>
          <a:blip r:embed="rId2"/>
          <a:stretch>
            <a:fillRect/>
          </a:stretch>
        </p:blipFill>
        <p:spPr>
          <a:xfrm>
            <a:off x="831279" y="1549118"/>
            <a:ext cx="8192643" cy="4039164"/>
          </a:xfrm>
          <a:prstGeom prst="rect">
            <a:avLst/>
          </a:prstGeom>
        </p:spPr>
      </p:pic>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147</a:t>
            </a:fld>
            <a:r>
              <a:rPr lang="en-US" altLang="ko-KR"/>
              <a:t>]</a:t>
            </a:r>
            <a:endParaRPr lang="ko-KR" altLang="en-US" dirty="0"/>
          </a:p>
        </p:txBody>
      </p:sp>
    </p:spTree>
    <p:extLst>
      <p:ext uri="{BB962C8B-B14F-4D97-AF65-F5344CB8AC3E}">
        <p14:creationId xmlns:p14="http://schemas.microsoft.com/office/powerpoint/2010/main" val="8213537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10.7.5.2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활성화 및 선택된 </a:t>
            </a:r>
            <a:r>
              <a:rPr lang="en-US" altLang="ko-KR" sz="1200" dirty="0"/>
              <a:t>AIS </a:t>
            </a:r>
            <a:r>
              <a:rPr lang="ko-KR" altLang="en-US" sz="1200" dirty="0"/>
              <a:t>표적에 대해 </a:t>
            </a:r>
            <a:r>
              <a:rPr lang="en-US" altLang="ko-KR" sz="1200" dirty="0"/>
              <a:t>lost target</a:t>
            </a:r>
            <a:r>
              <a:rPr lang="ko-KR" altLang="en-US" sz="1200" dirty="0"/>
              <a:t> 경보 기능을 활성화</a:t>
            </a:r>
            <a:r>
              <a:rPr lang="en-US" altLang="ko-KR" sz="1200" dirty="0"/>
              <a:t>/</a:t>
            </a:r>
            <a:r>
              <a:rPr lang="ko-KR" altLang="en-US" sz="1200" dirty="0"/>
              <a:t>비활성화할 수 있는지 관찰을 통해 확인</a:t>
            </a:r>
            <a:r>
              <a:rPr lang="en-US" altLang="ko-KR" sz="1200" dirty="0"/>
              <a:t>.</a:t>
            </a:r>
          </a:p>
          <a:p>
            <a:pPr marL="0" indent="0">
              <a:buNone/>
            </a:pPr>
            <a:r>
              <a:rPr lang="en-US" altLang="ko-KR" sz="1200" dirty="0"/>
              <a:t>	 -b) Target lost </a:t>
            </a:r>
            <a:r>
              <a:rPr lang="ko-KR" altLang="en-US" sz="1200" dirty="0"/>
              <a:t>경보 기능이 비활성화되었을 때 비활성화 상태에 대한 명확한 표시가 가능한지 관찰하여 확인</a:t>
            </a:r>
            <a:r>
              <a:rPr lang="en-US" altLang="ko-KR" sz="1200" dirty="0"/>
              <a:t>.</a:t>
            </a:r>
          </a:p>
          <a:p>
            <a:pPr marL="0" indent="0">
              <a:buNone/>
            </a:pPr>
            <a:r>
              <a:rPr lang="en-US" altLang="ko-KR" sz="1200" dirty="0"/>
              <a:t>	  sleeping</a:t>
            </a:r>
            <a:r>
              <a:rPr lang="ko-KR" altLang="en-US" sz="1200" dirty="0"/>
              <a:t> </a:t>
            </a:r>
            <a:r>
              <a:rPr lang="en-US" altLang="ko-KR" sz="1200" dirty="0"/>
              <a:t>target</a:t>
            </a:r>
            <a:r>
              <a:rPr lang="ko-KR" altLang="en-US" sz="1200" dirty="0"/>
              <a:t>에 대한 </a:t>
            </a:r>
            <a:r>
              <a:rPr lang="en-US" altLang="ko-KR" sz="1200" dirty="0"/>
              <a:t>lost</a:t>
            </a:r>
            <a:r>
              <a:rPr lang="ko-KR" altLang="en-US" sz="1200" dirty="0"/>
              <a:t> 경보 기능도 제공될 수 있음</a:t>
            </a:r>
            <a:r>
              <a:rPr lang="en-US" altLang="ko-KR" sz="1200" dirty="0"/>
              <a:t>.</a:t>
            </a:r>
          </a:p>
          <a:p>
            <a:pPr marL="0" indent="0">
              <a:buNone/>
            </a:pPr>
            <a:r>
              <a:rPr lang="en-US" altLang="ko-KR" sz="1200" dirty="0"/>
              <a:t>	 -c) Target</a:t>
            </a:r>
            <a:r>
              <a:rPr lang="ko-KR" altLang="en-US" sz="1200" dirty="0"/>
              <a:t> 시뮬레이터를 사용하여</a:t>
            </a:r>
            <a:r>
              <a:rPr lang="en-US" altLang="ko-KR" sz="1200" dirty="0"/>
              <a:t>;</a:t>
            </a:r>
            <a:r>
              <a:rPr lang="ko-KR" altLang="en-US" sz="1200" dirty="0"/>
              <a:t> </a:t>
            </a:r>
            <a:endParaRPr lang="en-US" altLang="ko-KR" sz="1200" dirty="0"/>
          </a:p>
          <a:p>
            <a:pPr marL="0" indent="0">
              <a:buNone/>
            </a:pPr>
            <a:r>
              <a:rPr lang="en-US" altLang="ko-KR" sz="1200" dirty="0"/>
              <a:t>		</a:t>
            </a:r>
            <a:r>
              <a:rPr lang="en-US" altLang="ko-KR" sz="1200" dirty="0" err="1"/>
              <a:t>i</a:t>
            </a:r>
            <a:r>
              <a:rPr lang="en-US" altLang="ko-KR" sz="1200" dirty="0"/>
              <a:t>. Lost</a:t>
            </a:r>
            <a:r>
              <a:rPr lang="ko-KR" altLang="en-US" sz="1200" dirty="0"/>
              <a:t> </a:t>
            </a:r>
            <a:r>
              <a:rPr lang="en-US" altLang="ko-KR" sz="1200" dirty="0"/>
              <a:t>target</a:t>
            </a:r>
            <a:r>
              <a:rPr lang="ko-KR" altLang="en-US" sz="1200" dirty="0"/>
              <a:t> 경보 기능의 작동과 </a:t>
            </a:r>
            <a:endParaRPr lang="en-US" altLang="ko-KR" sz="1200" dirty="0"/>
          </a:p>
          <a:p>
            <a:pPr marL="0" indent="0">
              <a:buNone/>
            </a:pPr>
            <a:r>
              <a:rPr lang="en-US" altLang="ko-KR" sz="1200" dirty="0"/>
              <a:t>		ii. </a:t>
            </a:r>
            <a:r>
              <a:rPr lang="ko-KR" altLang="en-US" sz="1200" dirty="0"/>
              <a:t>마지막으로 보고된</a:t>
            </a:r>
            <a:r>
              <a:rPr lang="en-US" altLang="ko-KR" sz="1200" dirty="0"/>
              <a:t>(</a:t>
            </a:r>
            <a:r>
              <a:rPr lang="ko-KR" altLang="en-US" sz="1200" dirty="0"/>
              <a:t>알려진 또는 예측된</a:t>
            </a:r>
            <a:r>
              <a:rPr lang="en-US" altLang="ko-KR" sz="1200" dirty="0"/>
              <a:t>) AIS </a:t>
            </a:r>
            <a:r>
              <a:rPr lang="ko-KR" altLang="en-US" sz="1200" dirty="0"/>
              <a:t>표적 위치가 </a:t>
            </a:r>
            <a:endParaRPr lang="en-US" altLang="ko-KR" sz="1200" dirty="0"/>
          </a:p>
          <a:p>
            <a:pPr marL="0" indent="0">
              <a:buNone/>
            </a:pPr>
            <a:r>
              <a:rPr lang="en-US" altLang="ko-KR" sz="1200" dirty="0"/>
              <a:t>	    Annex</a:t>
            </a:r>
            <a:r>
              <a:rPr lang="ko-KR" altLang="en-US" sz="1200" dirty="0"/>
              <a:t> </a:t>
            </a:r>
            <a:r>
              <a:rPr lang="en-US" altLang="ko-KR" sz="1200" dirty="0"/>
              <a:t>J</a:t>
            </a:r>
            <a:r>
              <a:rPr lang="ko-KR" altLang="en-US" sz="1200" dirty="0"/>
              <a:t>에 따라 </a:t>
            </a:r>
            <a:r>
              <a:rPr lang="en-US" altLang="ko-KR" sz="1200" dirty="0"/>
              <a:t>Lost</a:t>
            </a:r>
            <a:r>
              <a:rPr lang="ko-KR" altLang="en-US" sz="1200" dirty="0"/>
              <a:t> </a:t>
            </a:r>
            <a:r>
              <a:rPr lang="en-US" altLang="ko-KR" sz="1200" dirty="0"/>
              <a:t>target</a:t>
            </a:r>
            <a:r>
              <a:rPr lang="ko-KR" altLang="en-US" sz="1200" dirty="0"/>
              <a:t> 기호로 표시되는지 관찰을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148</a:t>
            </a:fld>
            <a:r>
              <a:rPr lang="en-US" altLang="ko-KR"/>
              <a:t>]</a:t>
            </a:r>
            <a:endParaRPr lang="ko-KR" altLang="en-US" dirty="0"/>
          </a:p>
        </p:txBody>
      </p:sp>
    </p:spTree>
    <p:extLst>
      <p:ext uri="{BB962C8B-B14F-4D97-AF65-F5344CB8AC3E}">
        <p14:creationId xmlns:p14="http://schemas.microsoft.com/office/powerpoint/2010/main" val="29569426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10.8 </a:t>
            </a:r>
            <a:r>
              <a:rPr lang="ko-KR" altLang="en-US" sz="1200" dirty="0"/>
              <a:t>타겟 연계</a:t>
            </a:r>
            <a:endParaRPr lang="en-US" altLang="ko-KR" sz="1200" dirty="0"/>
          </a:p>
          <a:p>
            <a:pPr marL="0" indent="0">
              <a:buNone/>
            </a:pPr>
            <a:r>
              <a:rPr lang="en-US" altLang="ko-KR" sz="1200" dirty="0"/>
              <a:t>	10.8.1 </a:t>
            </a:r>
            <a:r>
              <a:rPr lang="ko-KR" altLang="en-US" sz="1200" dirty="0"/>
              <a:t>일반</a:t>
            </a:r>
            <a:endParaRPr lang="en-US" altLang="ko-KR" sz="1200" dirty="0"/>
          </a:p>
          <a:p>
            <a:pPr marL="0" indent="0">
              <a:buNone/>
            </a:pPr>
            <a:r>
              <a:rPr lang="en-US" altLang="ko-KR" sz="1200" dirty="0"/>
              <a:t>	 * </a:t>
            </a:r>
            <a:r>
              <a:rPr lang="ko-KR" altLang="en-US" sz="1200" dirty="0"/>
              <a:t>이 기능은 연계 알고리즘에 의해 </a:t>
            </a:r>
            <a:r>
              <a:rPr lang="en-US" altLang="ko-KR" sz="1200" dirty="0"/>
              <a:t>Tracked target(RADAR)</a:t>
            </a:r>
            <a:r>
              <a:rPr lang="ko-KR" altLang="en-US" sz="1200" dirty="0"/>
              <a:t>과 </a:t>
            </a:r>
            <a:r>
              <a:rPr lang="en-US" altLang="ko-KR" sz="1200" dirty="0"/>
              <a:t>Reported target(AIS)</a:t>
            </a:r>
            <a:r>
              <a:rPr lang="ko-KR" altLang="en-US" sz="1200" dirty="0"/>
              <a:t>을 연결하는 수단을 제공</a:t>
            </a:r>
            <a:r>
              <a:rPr lang="en-US" altLang="ko-KR" sz="1200" dirty="0"/>
              <a:t>.</a:t>
            </a:r>
          </a:p>
          <a:p>
            <a:pPr marL="0" indent="0">
              <a:buNone/>
            </a:pPr>
            <a:r>
              <a:rPr lang="en-US" altLang="ko-KR" sz="1200" dirty="0"/>
              <a:t>	 * Reported</a:t>
            </a:r>
            <a:r>
              <a:rPr lang="ko-KR" altLang="en-US" sz="1200" dirty="0"/>
              <a:t> </a:t>
            </a:r>
            <a:r>
              <a:rPr lang="en-US" altLang="ko-KR" sz="1200" dirty="0"/>
              <a:t>AIS / Tracked RADAR target</a:t>
            </a:r>
            <a:r>
              <a:rPr lang="ko-KR" altLang="en-US" sz="1200" dirty="0"/>
              <a:t> 정보에 대한 시간 참조</a:t>
            </a:r>
            <a:r>
              <a:rPr lang="en-US" altLang="ko-KR" sz="1200" dirty="0"/>
              <a:t>(</a:t>
            </a:r>
            <a:r>
              <a:rPr lang="ko-KR" altLang="en-US" sz="1200" dirty="0"/>
              <a:t>타임 스탬프</a:t>
            </a:r>
            <a:r>
              <a:rPr lang="en-US" altLang="ko-KR" sz="1200" dirty="0"/>
              <a:t>)</a:t>
            </a:r>
            <a:r>
              <a:rPr lang="ko-KR" altLang="en-US" sz="1200" dirty="0"/>
              <a:t>는 이 작업을 수행하는 데 필수적임</a:t>
            </a:r>
            <a:r>
              <a:rPr lang="en-US" altLang="ko-KR" sz="1200" dirty="0"/>
              <a:t>.</a:t>
            </a:r>
          </a:p>
          <a:p>
            <a:pPr marL="0" indent="0">
              <a:buNone/>
            </a:pPr>
            <a:endParaRPr lang="en-US" altLang="ko-KR" sz="1200" dirty="0"/>
          </a:p>
          <a:p>
            <a:pPr marL="0" indent="0">
              <a:buNone/>
            </a:pPr>
            <a:r>
              <a:rPr lang="en-US" altLang="ko-KR" sz="1200" dirty="0"/>
              <a:t>	10.8.2 </a:t>
            </a:r>
            <a:r>
              <a:rPr lang="ko-KR" altLang="en-US" sz="1200" dirty="0"/>
              <a:t>연결 및 우선 순위</a:t>
            </a:r>
            <a:endParaRPr lang="en-US" altLang="ko-KR" sz="1200" dirty="0"/>
          </a:p>
          <a:p>
            <a:pPr marL="0" indent="0">
              <a:buNone/>
            </a:pPr>
            <a:r>
              <a:rPr lang="en-US" altLang="ko-KR" sz="1200" dirty="0"/>
              <a:t>	 10.8.2.1 </a:t>
            </a:r>
            <a:r>
              <a:rPr lang="ko-KR" altLang="en-US" sz="1200" dirty="0"/>
              <a:t>요구사항</a:t>
            </a:r>
            <a:endParaRPr lang="en-US" altLang="ko-KR" sz="1200" dirty="0"/>
          </a:p>
          <a:p>
            <a:pPr marL="0" indent="0">
              <a:buNone/>
            </a:pPr>
            <a:r>
              <a:rPr lang="en-US" altLang="ko-KR" sz="1200" dirty="0"/>
              <a:t>	 -(MSC.192/5.30) </a:t>
            </a:r>
            <a:r>
              <a:rPr lang="ko-KR" altLang="en-US" sz="1200" dirty="0"/>
              <a:t>일관된 기준에 따라 자동 </a:t>
            </a:r>
            <a:r>
              <a:rPr lang="en-US" altLang="ko-KR" sz="1200" dirty="0"/>
              <a:t>target</a:t>
            </a:r>
            <a:r>
              <a:rPr lang="ko-KR" altLang="en-US" sz="1200" dirty="0"/>
              <a:t> </a:t>
            </a:r>
            <a:r>
              <a:rPr lang="en-US" altLang="ko-KR" sz="1200" dirty="0"/>
              <a:t>association</a:t>
            </a:r>
            <a:r>
              <a:rPr lang="ko-KR" altLang="en-US" sz="1200" dirty="0"/>
              <a:t> 기능이 제공되어야 함</a:t>
            </a:r>
            <a:r>
              <a:rPr lang="en-US" altLang="ko-KR" sz="1200" dirty="0"/>
              <a:t>.</a:t>
            </a:r>
          </a:p>
          <a:p>
            <a:pPr marL="0" indent="0">
              <a:buNone/>
            </a:pPr>
            <a:r>
              <a:rPr lang="en-US" altLang="ko-KR" sz="1200" dirty="0"/>
              <a:t>	  </a:t>
            </a:r>
            <a:r>
              <a:rPr lang="ko-KR" altLang="en-US" sz="1200" dirty="0"/>
              <a:t>기능이 활성화되면 하나의 물리적 </a:t>
            </a:r>
            <a:r>
              <a:rPr lang="en-US" altLang="ko-KR" sz="1200" dirty="0"/>
              <a:t>target</a:t>
            </a:r>
            <a:r>
              <a:rPr lang="ko-KR" altLang="en-US" sz="1200" dirty="0"/>
              <a:t>에 대해 두 개</a:t>
            </a:r>
            <a:r>
              <a:rPr lang="en-US" altLang="ko-KR" sz="1200" dirty="0"/>
              <a:t>(RADAR</a:t>
            </a:r>
            <a:r>
              <a:rPr lang="ko-KR" altLang="en-US" sz="1200" dirty="0"/>
              <a:t> </a:t>
            </a:r>
            <a:r>
              <a:rPr lang="en-US" altLang="ko-KR" sz="1200" dirty="0"/>
              <a:t>&amp;</a:t>
            </a:r>
            <a:r>
              <a:rPr lang="ko-KR" altLang="en-US" sz="1200" dirty="0"/>
              <a:t> </a:t>
            </a:r>
            <a:r>
              <a:rPr lang="en-US" altLang="ko-KR" sz="1200" dirty="0"/>
              <a:t>AIS)</a:t>
            </a:r>
            <a:r>
              <a:rPr lang="ko-KR" altLang="en-US" sz="1200" dirty="0"/>
              <a:t>의 전체 </a:t>
            </a:r>
            <a:r>
              <a:rPr lang="en-US" altLang="ko-KR" sz="1200" dirty="0"/>
              <a:t>target</a:t>
            </a:r>
            <a:r>
              <a:rPr lang="ko-KR" altLang="en-US" sz="1200" dirty="0"/>
              <a:t> 기호가 표시되는 것을 방지해야 함</a:t>
            </a:r>
            <a:r>
              <a:rPr lang="en-US" altLang="ko-KR" sz="1200" dirty="0"/>
              <a:t>.</a:t>
            </a:r>
          </a:p>
          <a:p>
            <a:pPr marL="0" indent="0">
              <a:buNone/>
            </a:pPr>
            <a:r>
              <a:rPr lang="en-US" altLang="ko-KR" sz="1200" dirty="0"/>
              <a:t>	  </a:t>
            </a:r>
            <a:r>
              <a:rPr lang="ko-KR" altLang="en-US" sz="1200" dirty="0"/>
              <a:t>사용자는 </a:t>
            </a:r>
            <a:r>
              <a:rPr lang="en-US" altLang="ko-KR" sz="1200" dirty="0"/>
              <a:t>association</a:t>
            </a:r>
            <a:r>
              <a:rPr lang="ko-KR" altLang="en-US" sz="1200" dirty="0"/>
              <a:t> 프로세스를 비활성화할 수 있음</a:t>
            </a:r>
            <a:r>
              <a:rPr lang="en-US" altLang="ko-KR" sz="1200" dirty="0"/>
              <a:t>.</a:t>
            </a:r>
          </a:p>
          <a:p>
            <a:pPr marL="0" indent="0">
              <a:buNone/>
            </a:pPr>
            <a:r>
              <a:rPr lang="en-US" altLang="ko-KR" sz="1200" dirty="0">
                <a:solidFill>
                  <a:srgbClr val="FF0000"/>
                </a:solidFill>
              </a:rPr>
              <a:t>	</a:t>
            </a:r>
            <a:r>
              <a:rPr lang="en-US" altLang="ko-KR" sz="1200" dirty="0"/>
              <a:t> -(MSC.192/5.30.1) </a:t>
            </a:r>
            <a:r>
              <a:rPr lang="en-US" altLang="ko-KR" sz="1200" dirty="0" err="1"/>
              <a:t>i</a:t>
            </a:r>
            <a:r>
              <a:rPr lang="en-US" altLang="ko-KR" sz="1200" dirty="0"/>
              <a:t>. AIS</a:t>
            </a:r>
            <a:r>
              <a:rPr lang="ko-KR" altLang="en-US" sz="1200" dirty="0"/>
              <a:t>와 </a:t>
            </a:r>
            <a:r>
              <a:rPr lang="en-US" altLang="ko-KR" sz="1200" dirty="0"/>
              <a:t>RADAR</a:t>
            </a:r>
            <a:r>
              <a:rPr lang="ko-KR" altLang="en-US" sz="1200" dirty="0"/>
              <a:t> </a:t>
            </a:r>
            <a:r>
              <a:rPr lang="en-US" altLang="ko-KR" sz="1200" dirty="0"/>
              <a:t>tracked</a:t>
            </a:r>
            <a:r>
              <a:rPr lang="ko-KR" altLang="en-US" sz="1200" dirty="0"/>
              <a:t> </a:t>
            </a:r>
            <a:r>
              <a:rPr lang="en-US" altLang="ko-KR" sz="1200" dirty="0"/>
              <a:t>target</a:t>
            </a:r>
            <a:r>
              <a:rPr lang="ko-KR" altLang="en-US" sz="1200" dirty="0"/>
              <a:t> 데이터가 둘 다 사용 가능하고 </a:t>
            </a:r>
            <a:endParaRPr lang="en-US" altLang="ko-KR" sz="1200" dirty="0"/>
          </a:p>
          <a:p>
            <a:pPr marL="0" indent="0">
              <a:buNone/>
            </a:pPr>
            <a:r>
              <a:rPr lang="en-US" altLang="ko-KR" sz="1200" dirty="0"/>
              <a:t>	  ii. </a:t>
            </a:r>
            <a:r>
              <a:rPr lang="ko-KR" altLang="en-US" sz="1200" dirty="0"/>
              <a:t>두 정보가 하나의 물리적 </a:t>
            </a:r>
            <a:r>
              <a:rPr lang="en-US" altLang="ko-KR" sz="1200" dirty="0"/>
              <a:t>target</a:t>
            </a:r>
            <a:r>
              <a:rPr lang="ko-KR" altLang="en-US" sz="1200" dirty="0"/>
              <a:t>임을 판단하는 </a:t>
            </a:r>
            <a:r>
              <a:rPr lang="en-US" altLang="ko-KR" sz="1200" dirty="0"/>
              <a:t>association</a:t>
            </a:r>
            <a:r>
              <a:rPr lang="ko-KR" altLang="en-US" sz="1200" dirty="0"/>
              <a:t> 기준</a:t>
            </a:r>
            <a:r>
              <a:rPr lang="en-US" altLang="ko-KR" sz="1200" dirty="0"/>
              <a:t>(</a:t>
            </a:r>
            <a:r>
              <a:rPr lang="ko-KR" altLang="en-US" sz="1200" dirty="0"/>
              <a:t>예</a:t>
            </a:r>
            <a:r>
              <a:rPr lang="en-US" altLang="ko-KR" sz="1200" dirty="0"/>
              <a:t>: </a:t>
            </a:r>
            <a:r>
              <a:rPr lang="ko-KR" altLang="en-US" sz="1200" dirty="0"/>
              <a:t>위치</a:t>
            </a:r>
            <a:r>
              <a:rPr lang="en-US" altLang="ko-KR" sz="1200" dirty="0"/>
              <a:t>, </a:t>
            </a:r>
            <a:r>
              <a:rPr lang="ko-KR" altLang="en-US" sz="1200" dirty="0"/>
              <a:t>동작</a:t>
            </a:r>
            <a:r>
              <a:rPr lang="en-US" altLang="ko-KR" sz="1200" dirty="0"/>
              <a:t>)</a:t>
            </a:r>
            <a:r>
              <a:rPr lang="ko-KR" altLang="en-US" sz="1200" dirty="0"/>
              <a:t>을 만족하는 경우</a:t>
            </a:r>
            <a:r>
              <a:rPr lang="en-US" altLang="ko-KR" sz="1200" dirty="0"/>
              <a:t>, </a:t>
            </a:r>
          </a:p>
          <a:p>
            <a:pPr marL="0" indent="0">
              <a:buNone/>
            </a:pPr>
            <a:r>
              <a:rPr lang="en-US" altLang="ko-KR" sz="1200" dirty="0"/>
              <a:t>	  iii. activated</a:t>
            </a:r>
            <a:r>
              <a:rPr lang="ko-KR" altLang="en-US" sz="1200" dirty="0"/>
              <a:t> </a:t>
            </a:r>
            <a:r>
              <a:rPr lang="en-US" altLang="ko-KR" sz="1200" dirty="0"/>
              <a:t>AIS target</a:t>
            </a:r>
            <a:r>
              <a:rPr lang="ko-KR" altLang="en-US" sz="1200" dirty="0"/>
              <a:t> 기호와 </a:t>
            </a:r>
            <a:r>
              <a:rPr lang="ko-KR" altLang="en-US" sz="1200" dirty="0" err="1"/>
              <a:t>영숫자</a:t>
            </a:r>
            <a:r>
              <a:rPr lang="ko-KR" altLang="en-US" sz="1200" dirty="0"/>
              <a:t> </a:t>
            </a:r>
            <a:r>
              <a:rPr lang="en-US" altLang="ko-KR" sz="1200" dirty="0"/>
              <a:t>AIS </a:t>
            </a:r>
            <a:r>
              <a:rPr lang="ko-KR" altLang="en-US" sz="1200" dirty="0"/>
              <a:t>목표 데이터는 자동으로 선택되고 표시되며 아래 </a:t>
            </a:r>
            <a:r>
              <a:rPr lang="en-US" altLang="ko-KR" sz="1200" dirty="0"/>
              <a:t>MSC.192/5.30.2</a:t>
            </a:r>
            <a:r>
              <a:rPr lang="ko-KR" altLang="en-US" sz="1200" dirty="0"/>
              <a:t>에 대체 우선 순위가 제공</a:t>
            </a:r>
            <a:endParaRPr lang="en-US" altLang="ko-KR" sz="1200" dirty="0"/>
          </a:p>
          <a:p>
            <a:pPr marL="0" indent="0">
              <a:buNone/>
            </a:pPr>
            <a:r>
              <a:rPr lang="en-US" altLang="ko-KR" sz="1200" dirty="0"/>
              <a:t>	 -(MSC.192/5.30.2) </a:t>
            </a:r>
            <a:r>
              <a:rPr lang="ko-KR" altLang="en-US" sz="1200" dirty="0"/>
              <a:t>사용자는 </a:t>
            </a:r>
            <a:r>
              <a:rPr lang="en-US" altLang="ko-KR" sz="1200" dirty="0"/>
              <a:t>tracked RADAR target</a:t>
            </a:r>
            <a:r>
              <a:rPr lang="ko-KR" altLang="en-US" sz="1200" dirty="0"/>
              <a:t>의 </a:t>
            </a:r>
            <a:r>
              <a:rPr lang="en-US" altLang="ko-KR" sz="1200" dirty="0"/>
              <a:t>display </a:t>
            </a:r>
            <a:r>
              <a:rPr lang="ko-KR" altLang="en-US" sz="1200" dirty="0"/>
              <a:t>방법을 위한 </a:t>
            </a:r>
            <a:r>
              <a:rPr lang="en-US" altLang="ko-KR" sz="1200" dirty="0"/>
              <a:t>default</a:t>
            </a:r>
            <a:r>
              <a:rPr lang="ko-KR" altLang="en-US" sz="1200" dirty="0"/>
              <a:t> 조건을 변경할 수 있는 옵션이 있어야 하며 </a:t>
            </a:r>
            <a:r>
              <a:rPr lang="en-US" altLang="ko-KR" sz="1200" dirty="0"/>
              <a:t>RADAR</a:t>
            </a:r>
            <a:r>
              <a:rPr lang="ko-KR" altLang="en-US" sz="1200" dirty="0"/>
              <a:t> 추적 또는 </a:t>
            </a:r>
            <a:r>
              <a:rPr lang="en-US" altLang="ko-KR" sz="1200" dirty="0"/>
              <a:t>AIS </a:t>
            </a:r>
            <a:r>
              <a:rPr lang="ko-KR" altLang="en-US" sz="1200" dirty="0" err="1"/>
              <a:t>영숫자</a:t>
            </a:r>
            <a:r>
              <a:rPr lang="ko-KR" altLang="en-US" sz="1200" dirty="0"/>
              <a:t> 데이터를 선택할 수 있어야 함</a:t>
            </a:r>
            <a:r>
              <a:rPr lang="en-US" altLang="ko-KR" sz="1200" dirty="0"/>
              <a:t>.</a:t>
            </a:r>
          </a:p>
          <a:p>
            <a:pPr marL="0" indent="0">
              <a:buNone/>
            </a:pPr>
            <a:r>
              <a:rPr lang="en-US" altLang="ko-KR" sz="1200" dirty="0"/>
              <a:t>	 -(MSC.192/5.30.3) </a:t>
            </a:r>
            <a:r>
              <a:rPr lang="ko-KR" altLang="en-US" sz="1200" dirty="0"/>
              <a:t>연계된 표적에 대해 </a:t>
            </a:r>
            <a:r>
              <a:rPr lang="en-US" altLang="ko-KR" sz="1200" dirty="0"/>
              <a:t>AIS</a:t>
            </a:r>
            <a:r>
              <a:rPr lang="ko-KR" altLang="en-US" sz="1200" dirty="0"/>
              <a:t>와 </a:t>
            </a:r>
            <a:r>
              <a:rPr lang="en-US" altLang="ko-KR" sz="1200" dirty="0"/>
              <a:t>RADAR</a:t>
            </a:r>
            <a:r>
              <a:rPr lang="ko-KR" altLang="en-US" sz="1200" dirty="0"/>
              <a:t> 정보가 완전히 다른 경우 별개의 두 표적으로 나뉘어야 함</a:t>
            </a:r>
            <a:r>
              <a:rPr lang="en-US" altLang="ko-KR" sz="1200" dirty="0"/>
              <a:t>.</a:t>
            </a:r>
          </a:p>
          <a:p>
            <a:pPr marL="0" indent="0">
              <a:buNone/>
            </a:pPr>
            <a:r>
              <a:rPr lang="en-US" altLang="ko-KR" sz="1200" dirty="0"/>
              <a:t>	  </a:t>
            </a:r>
            <a:r>
              <a:rPr lang="ko-KR" altLang="en-US" sz="1200" dirty="0"/>
              <a:t>하나의 활성화된 </a:t>
            </a:r>
            <a:r>
              <a:rPr lang="en-US" altLang="ko-KR" sz="1200" dirty="0"/>
              <a:t>AIS </a:t>
            </a:r>
            <a:r>
              <a:rPr lang="ko-KR" altLang="en-US" sz="1200" dirty="0"/>
              <a:t>표적과 하나의 추적 </a:t>
            </a:r>
            <a:r>
              <a:rPr lang="en-US" altLang="ko-KR" sz="1200" dirty="0"/>
              <a:t>RADAR</a:t>
            </a:r>
            <a:r>
              <a:rPr lang="ko-KR" altLang="en-US" sz="1200" dirty="0"/>
              <a:t> 표적이 표시되어야 함</a:t>
            </a:r>
            <a:r>
              <a:rPr lang="en-US" altLang="ko-KR" sz="1200" dirty="0"/>
              <a:t>. </a:t>
            </a:r>
            <a:r>
              <a:rPr lang="ko-KR" altLang="en-US" sz="1200" dirty="0"/>
              <a:t>경보가 울리지 않음</a:t>
            </a:r>
            <a:r>
              <a:rPr lang="en-US" altLang="ko-KR" sz="1200" dirty="0"/>
              <a:t>.</a:t>
            </a:r>
          </a:p>
          <a:p>
            <a:pPr marL="0" indent="0">
              <a:buNone/>
            </a:pPr>
            <a:r>
              <a:rPr lang="en-US" altLang="ko-KR" sz="1200" dirty="0"/>
              <a:t>	  </a:t>
            </a:r>
            <a:r>
              <a:rPr lang="ko-KR" altLang="en-US" sz="1200" dirty="0"/>
              <a:t>연계는 </a:t>
            </a:r>
            <a:r>
              <a:rPr lang="en-US" altLang="ko-KR" sz="1200" dirty="0"/>
              <a:t>association</a:t>
            </a:r>
            <a:r>
              <a:rPr lang="ko-KR" altLang="en-US" sz="1200" dirty="0"/>
              <a:t> 기준에 대한 레이더의 기본값을 사용하여 네 가지 기본 시나리오에서 테스트되어야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149</a:t>
            </a:fld>
            <a:r>
              <a:rPr lang="en-US" altLang="ko-KR"/>
              <a:t>]</a:t>
            </a:r>
            <a:endParaRPr lang="ko-KR" altLang="en-US" dirty="0"/>
          </a:p>
        </p:txBody>
      </p:sp>
    </p:spTree>
    <p:extLst>
      <p:ext uri="{BB962C8B-B14F-4D97-AF65-F5344CB8AC3E}">
        <p14:creationId xmlns:p14="http://schemas.microsoft.com/office/powerpoint/2010/main" val="174694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a:t>
            </a:r>
          </a:p>
          <a:p>
            <a:pPr marL="0" indent="0">
              <a:buNone/>
            </a:pPr>
            <a:r>
              <a:rPr lang="en-US" altLang="ko-KR" sz="1200" dirty="0"/>
              <a:t>	* 	</a:t>
            </a:r>
          </a:p>
          <a:p>
            <a:pPr lvl="1"/>
            <a:r>
              <a:rPr lang="en-US" altLang="ko-KR" sz="1200" dirty="0"/>
              <a:t>3.</a:t>
            </a:r>
          </a:p>
          <a:p>
            <a:pPr marL="0" indent="0">
              <a:buNone/>
            </a:pPr>
            <a:r>
              <a:rPr lang="en-US" altLang="ko-KR" sz="1200" dirty="0"/>
              <a:t>	* 	</a:t>
            </a:r>
          </a:p>
          <a:p>
            <a:pPr lvl="1"/>
            <a:r>
              <a:rPr lang="en-US" altLang="ko-KR" sz="1200" dirty="0"/>
              <a:t>3.</a:t>
            </a:r>
          </a:p>
          <a:p>
            <a:pPr marL="0" indent="0">
              <a:buNone/>
            </a:pPr>
            <a:r>
              <a:rPr lang="en-US" altLang="ko-KR" sz="1200" dirty="0"/>
              <a:t>	* 	</a:t>
            </a:r>
          </a:p>
          <a:p>
            <a:pPr lvl="1"/>
            <a:r>
              <a:rPr lang="en-US" altLang="ko-KR" sz="1200" dirty="0"/>
              <a:t>3.</a:t>
            </a:r>
          </a:p>
          <a:p>
            <a:pPr marL="0" indent="0">
              <a:buNone/>
            </a:pPr>
            <a:r>
              <a:rPr lang="en-US" altLang="ko-KR" sz="1200" dirty="0"/>
              <a:t>	* 	</a:t>
            </a:r>
          </a:p>
          <a:p>
            <a:pPr lvl="1"/>
            <a:r>
              <a:rPr lang="en-US" altLang="ko-KR" sz="1200" dirty="0"/>
              <a:t>3.</a:t>
            </a:r>
          </a:p>
          <a:p>
            <a:pPr marL="0" indent="0">
              <a:buNone/>
            </a:pPr>
            <a:r>
              <a:rPr lang="en-US" altLang="ko-KR" sz="1200" dirty="0"/>
              <a:t>	* 	</a:t>
            </a:r>
          </a:p>
          <a:p>
            <a:pPr lvl="1"/>
            <a:r>
              <a:rPr lang="en-US" altLang="ko-KR" sz="1200" dirty="0"/>
              <a:t>3.</a:t>
            </a:r>
          </a:p>
          <a:p>
            <a:pPr marL="0" indent="0">
              <a:buNone/>
            </a:pPr>
            <a:r>
              <a:rPr lang="en-US" altLang="ko-KR" sz="1200" dirty="0"/>
              <a:t>	* 	</a:t>
            </a:r>
          </a:p>
          <a:p>
            <a:pPr lvl="1"/>
            <a:r>
              <a:rPr lang="en-US" altLang="ko-KR" sz="1200" dirty="0"/>
              <a:t>3.</a:t>
            </a:r>
          </a:p>
          <a:p>
            <a:pPr marL="0" indent="0">
              <a:buNone/>
            </a:pPr>
            <a:r>
              <a:rPr lang="en-US" altLang="ko-KR" sz="1200" dirty="0"/>
              <a:t>	* 	</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a:t>
            </a:fld>
            <a:r>
              <a:rPr lang="en-US" altLang="ko-KR"/>
              <a:t>]</a:t>
            </a:r>
            <a:endParaRPr lang="ko-KR" altLang="en-US" dirty="0"/>
          </a:p>
        </p:txBody>
      </p:sp>
    </p:spTree>
    <p:extLst>
      <p:ext uri="{BB962C8B-B14F-4D97-AF65-F5344CB8AC3E}">
        <p14:creationId xmlns:p14="http://schemas.microsoft.com/office/powerpoint/2010/main" val="11527933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a:t>
            </a:r>
            <a:r>
              <a:rPr lang="ko-KR" altLang="en-US" sz="1200" dirty="0"/>
              <a:t>연계성을 판단하기 위해 사용하는 </a:t>
            </a:r>
            <a:r>
              <a:rPr lang="en-US" altLang="ko-KR" sz="1200" dirty="0"/>
              <a:t>TT</a:t>
            </a:r>
            <a:r>
              <a:rPr lang="ko-KR" altLang="en-US" sz="1200" dirty="0"/>
              <a:t>와 </a:t>
            </a:r>
            <a:r>
              <a:rPr lang="en-US" altLang="ko-KR" sz="1200" dirty="0"/>
              <a:t>AIS target</a:t>
            </a:r>
            <a:r>
              <a:rPr lang="ko-KR" altLang="en-US" sz="1200" dirty="0"/>
              <a:t> </a:t>
            </a:r>
            <a:r>
              <a:rPr lang="en-US" altLang="ko-KR" sz="1200" dirty="0"/>
              <a:t>parameter</a:t>
            </a:r>
            <a:r>
              <a:rPr lang="ko-KR" altLang="en-US" sz="1200" dirty="0"/>
              <a:t>의 차이가 기본값을 초과하면 대상은 연계되지 않음</a:t>
            </a:r>
            <a:r>
              <a:rPr lang="en-US" altLang="ko-KR" sz="1200" dirty="0"/>
              <a:t>.</a:t>
            </a:r>
          </a:p>
          <a:p>
            <a:pPr marL="0" indent="0">
              <a:buNone/>
            </a:pPr>
            <a:r>
              <a:rPr lang="en-US" altLang="ko-KR" sz="1200" dirty="0"/>
              <a:t>	 -TT </a:t>
            </a:r>
            <a:r>
              <a:rPr lang="ko-KR" altLang="en-US" sz="1200" dirty="0"/>
              <a:t>타겟과 </a:t>
            </a:r>
            <a:r>
              <a:rPr lang="en-US" altLang="ko-KR" sz="1200" dirty="0"/>
              <a:t>AIS </a:t>
            </a:r>
            <a:r>
              <a:rPr lang="ko-KR" altLang="en-US" sz="1200" dirty="0"/>
              <a:t>타겟이 연결되면 분리를 위한 새로운 기준을 설정하기 위해 기준에 </a:t>
            </a:r>
            <a:r>
              <a:rPr lang="ko-KR" altLang="en-US" sz="1200" dirty="0" err="1">
                <a:solidFill>
                  <a:srgbClr val="FF0000"/>
                </a:solidFill>
              </a:rPr>
              <a:t>히스테리시스가</a:t>
            </a:r>
            <a:r>
              <a:rPr lang="ko-KR" altLang="en-US" sz="1200" dirty="0"/>
              <a:t> 적용됩니다</a:t>
            </a:r>
            <a:r>
              <a:rPr lang="en-US" altLang="ko-KR" sz="1200" dirty="0"/>
              <a:t>.</a:t>
            </a:r>
          </a:p>
          <a:p>
            <a:pPr marL="0" indent="0">
              <a:buNone/>
            </a:pPr>
            <a:r>
              <a:rPr lang="en-US" altLang="ko-KR" sz="1200" dirty="0"/>
              <a:t>	 -</a:t>
            </a:r>
            <a:r>
              <a:rPr lang="en-US" altLang="ko-KR" sz="1200" dirty="0">
                <a:solidFill>
                  <a:srgbClr val="FF0000"/>
                </a:solidFill>
              </a:rPr>
              <a:t>For practical applications, it shall be permitted to vary the association and disassociation criteria by up to 300 % of the default values. (</a:t>
            </a:r>
            <a:r>
              <a:rPr lang="ko-KR" altLang="en-US" sz="1200" dirty="0">
                <a:solidFill>
                  <a:srgbClr val="FF0000"/>
                </a:solidFill>
              </a:rPr>
              <a:t>어떤 </a:t>
            </a:r>
            <a:r>
              <a:rPr lang="ko-KR" altLang="en-US" sz="1200" dirty="0" err="1">
                <a:solidFill>
                  <a:srgbClr val="FF0000"/>
                </a:solidFill>
              </a:rPr>
              <a:t>파라미터값에</a:t>
            </a:r>
            <a:r>
              <a:rPr lang="ko-KR" altLang="en-US" sz="1200" dirty="0">
                <a:solidFill>
                  <a:srgbClr val="FF0000"/>
                </a:solidFill>
              </a:rPr>
              <a:t> 대한 얘기인가</a:t>
            </a:r>
            <a:r>
              <a:rPr lang="en-US" altLang="ko-KR" sz="1200" dirty="0">
                <a:solidFill>
                  <a:srgbClr val="FF0000"/>
                </a:solidFill>
              </a:rPr>
              <a:t>?)</a:t>
            </a:r>
          </a:p>
          <a:p>
            <a:pPr marL="0" indent="0">
              <a:buNone/>
            </a:pPr>
            <a:r>
              <a:rPr lang="en-US" altLang="ko-KR" sz="1200" dirty="0"/>
              <a:t>	 -</a:t>
            </a:r>
            <a:r>
              <a:rPr lang="ko-KR" altLang="en-US" sz="1200" dirty="0"/>
              <a:t>클래스 </a:t>
            </a:r>
            <a:r>
              <a:rPr lang="en-US" altLang="ko-KR" sz="1200" dirty="0"/>
              <a:t>A </a:t>
            </a:r>
            <a:r>
              <a:rPr lang="ko-KR" altLang="en-US" sz="1200" dirty="0"/>
              <a:t>및 클래스 </a:t>
            </a:r>
            <a:r>
              <a:rPr lang="en-US" altLang="ko-KR" sz="1200" dirty="0"/>
              <a:t>B AIS </a:t>
            </a:r>
            <a:r>
              <a:rPr lang="ko-KR" altLang="en-US" sz="1200" dirty="0"/>
              <a:t>타겟에 대한 연결은 허용되지만 클래스 </a:t>
            </a:r>
            <a:r>
              <a:rPr lang="en-US" altLang="ko-KR" sz="1200" dirty="0"/>
              <a:t>B AIS </a:t>
            </a:r>
            <a:r>
              <a:rPr lang="ko-KR" altLang="en-US" sz="1200" dirty="0"/>
              <a:t>타겟에 대한 </a:t>
            </a:r>
            <a:r>
              <a:rPr lang="ko-KR" altLang="en-US" sz="1200" dirty="0">
                <a:solidFill>
                  <a:srgbClr val="FF0000"/>
                </a:solidFill>
              </a:rPr>
              <a:t>더 낮은 업데이트 속도는 연계를 제한하거나 막을 수 있음</a:t>
            </a:r>
            <a:r>
              <a:rPr lang="en-US" altLang="ko-KR" sz="1200" dirty="0">
                <a:solidFill>
                  <a:srgbClr val="FF0000"/>
                </a:solidFill>
              </a:rPr>
              <a:t>.(</a:t>
            </a:r>
            <a:r>
              <a:rPr lang="ko-KR" altLang="en-US" sz="1200" dirty="0">
                <a:solidFill>
                  <a:srgbClr val="FF0000"/>
                </a:solidFill>
              </a:rPr>
              <a:t>어떤 연관성이 있는지 모르겠음</a:t>
            </a:r>
            <a:r>
              <a:rPr lang="en-US" altLang="ko-KR" sz="1200" dirty="0">
                <a:solidFill>
                  <a:srgbClr val="FF0000"/>
                </a:solidFill>
              </a:rPr>
              <a:t>.)</a:t>
            </a:r>
          </a:p>
          <a:p>
            <a:pPr marL="0" indent="0">
              <a:buNone/>
            </a:pPr>
            <a:r>
              <a:rPr lang="en-US" altLang="ko-KR" sz="1200" dirty="0"/>
              <a:t> 	-</a:t>
            </a:r>
            <a:r>
              <a:rPr lang="ko-KR" altLang="en-US" sz="1200" dirty="0"/>
              <a:t>사용자 매뉴얼은 연계 </a:t>
            </a:r>
            <a:r>
              <a:rPr lang="en-US" altLang="ko-KR" sz="1200" dirty="0"/>
              <a:t>parameter</a:t>
            </a:r>
            <a:r>
              <a:rPr lang="ko-KR" altLang="en-US" sz="1200" dirty="0"/>
              <a:t> 옵션을 설명해야 함</a:t>
            </a:r>
            <a:r>
              <a:rPr lang="en-US" altLang="ko-KR" sz="1200" dirty="0"/>
              <a:t>.</a:t>
            </a:r>
          </a:p>
          <a:p>
            <a:pPr marL="0" indent="0">
              <a:buNone/>
            </a:pPr>
            <a:r>
              <a:rPr lang="en-US" altLang="ko-KR" sz="1200" dirty="0"/>
              <a:t> 	-</a:t>
            </a:r>
            <a:r>
              <a:rPr lang="ko-KR" altLang="en-US" sz="1200" dirty="0"/>
              <a:t>시험 시나리오는 센서 오류 없이 </a:t>
            </a:r>
            <a:r>
              <a:rPr lang="en-US" altLang="ko-KR" sz="1200" dirty="0"/>
              <a:t>Annex</a:t>
            </a:r>
            <a:r>
              <a:rPr lang="ko-KR" altLang="en-US" sz="1200" dirty="0"/>
              <a:t> </a:t>
            </a:r>
            <a:r>
              <a:rPr lang="en-US" altLang="ko-KR" sz="1200" dirty="0"/>
              <a:t>F</a:t>
            </a:r>
            <a:r>
              <a:rPr lang="ko-KR" altLang="en-US" sz="1200" dirty="0"/>
              <a:t>에 설명된 대로 </a:t>
            </a:r>
            <a:r>
              <a:rPr lang="en-US" altLang="ko-KR" sz="1200" dirty="0"/>
              <a:t>target</a:t>
            </a:r>
            <a:r>
              <a:rPr lang="ko-KR" altLang="en-US" sz="1200" dirty="0"/>
              <a:t> 시나리오 시뮬레이터</a:t>
            </a:r>
            <a:r>
              <a:rPr lang="en-US" altLang="ko-KR" sz="1200" dirty="0"/>
              <a:t>(TSS)</a:t>
            </a:r>
            <a:r>
              <a:rPr lang="ko-KR" altLang="en-US" sz="1200" dirty="0"/>
              <a:t>와 레이더 </a:t>
            </a:r>
            <a:r>
              <a:rPr lang="en-US" altLang="ko-KR" sz="1200" dirty="0"/>
              <a:t>target</a:t>
            </a:r>
            <a:r>
              <a:rPr lang="ko-KR" altLang="en-US" sz="1200" dirty="0"/>
              <a:t> 시뮬레이터</a:t>
            </a:r>
            <a:r>
              <a:rPr lang="en-US" altLang="ko-KR" sz="1200" dirty="0"/>
              <a:t>(RTS)</a:t>
            </a:r>
            <a:r>
              <a:rPr lang="ko-KR" altLang="en-US" sz="1200" dirty="0"/>
              <a:t>를 사용해야 하며</a:t>
            </a:r>
            <a:r>
              <a:rPr lang="en-US" altLang="ko-KR" sz="1200" dirty="0"/>
              <a:t>, Tracked </a:t>
            </a:r>
            <a:r>
              <a:rPr lang="en-US" altLang="ko-KR" sz="1200" dirty="0" err="1"/>
              <a:t>targe</a:t>
            </a:r>
            <a:r>
              <a:rPr lang="ko-KR" altLang="en-US" sz="1200" dirty="0"/>
              <a:t>이 안정된 </a:t>
            </a:r>
            <a:r>
              <a:rPr lang="en-US" altLang="ko-KR" sz="1200" dirty="0"/>
              <a:t>tracking</a:t>
            </a:r>
            <a:r>
              <a:rPr lang="ko-KR" altLang="en-US" sz="1200" dirty="0"/>
              <a:t> 상태에 도달했을 때 시험을 수행해야 함</a:t>
            </a:r>
            <a:r>
              <a:rPr lang="en-US" altLang="ko-KR" sz="1200" dirty="0"/>
              <a:t>.</a:t>
            </a:r>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endParaRPr lang="en-US" altLang="ko-KR" sz="1200" dirty="0"/>
          </a:p>
          <a:p>
            <a:pPr marL="0" indent="0">
              <a:buNone/>
            </a:pPr>
            <a:r>
              <a:rPr lang="en-US" altLang="ko-KR" sz="1200" dirty="0"/>
              <a:t>* </a:t>
            </a:r>
            <a:r>
              <a:rPr lang="ko-KR" altLang="en-US" sz="1200" dirty="0" err="1"/>
              <a:t>히스테리시스</a:t>
            </a:r>
            <a:r>
              <a:rPr lang="ko-KR" altLang="en-US" sz="1200" dirty="0"/>
              <a:t> </a:t>
            </a:r>
            <a:r>
              <a:rPr lang="en-US" altLang="ko-KR" sz="1200" dirty="0"/>
              <a:t>(</a:t>
            </a:r>
            <a:r>
              <a:rPr lang="ko-KR" altLang="en-US" sz="1200" dirty="0"/>
              <a:t>이력 현상</a:t>
            </a:r>
            <a:r>
              <a:rPr lang="en-US" altLang="ko-KR" sz="1200" dirty="0"/>
              <a:t>)</a:t>
            </a:r>
            <a:r>
              <a:rPr lang="ko-KR" altLang="en-US" sz="1200" dirty="0"/>
              <a:t> </a:t>
            </a:r>
            <a:r>
              <a:rPr lang="en-US" altLang="ko-KR" sz="1200" dirty="0"/>
              <a:t>: </a:t>
            </a:r>
            <a:r>
              <a:rPr lang="ko-KR" altLang="en-US" sz="1200" dirty="0"/>
              <a:t>물질이 거쳐온 과거가 현재의 상태에 영향을 주는 현상</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150</a:t>
            </a:fld>
            <a:r>
              <a:rPr lang="en-US" altLang="ko-KR"/>
              <a:t>]</a:t>
            </a:r>
            <a:endParaRPr lang="ko-KR" altLang="en-US" dirty="0"/>
          </a:p>
        </p:txBody>
      </p:sp>
    </p:spTree>
    <p:extLst>
      <p:ext uri="{BB962C8B-B14F-4D97-AF65-F5344CB8AC3E}">
        <p14:creationId xmlns:p14="http://schemas.microsoft.com/office/powerpoint/2010/main" val="1405026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10.8.2.2 </a:t>
            </a:r>
            <a:r>
              <a:rPr lang="ko-KR" altLang="en-US" sz="1200" dirty="0"/>
              <a:t>시험 방법 및 요구되는 결과</a:t>
            </a:r>
            <a:endParaRPr lang="en-US" altLang="ko-KR" sz="1200" dirty="0"/>
          </a:p>
          <a:p>
            <a:pPr marL="0" indent="0">
              <a:buNone/>
            </a:pPr>
            <a:r>
              <a:rPr lang="en-US" altLang="ko-KR" sz="1200" dirty="0"/>
              <a:t>	 -EUT(</a:t>
            </a:r>
            <a:r>
              <a:rPr lang="ko-KR" altLang="en-US" sz="1200" dirty="0"/>
              <a:t>시험 장비</a:t>
            </a:r>
            <a:r>
              <a:rPr lang="en-US" altLang="ko-KR" sz="1200" dirty="0"/>
              <a:t>)</a:t>
            </a:r>
            <a:r>
              <a:rPr lang="ko-KR" altLang="en-US" sz="1200" dirty="0"/>
              <a:t>가 제공된 시나리오에 의해 테스트될 때 테스트 방법 및 요구되는 결과는 다음과 같음</a:t>
            </a:r>
            <a:r>
              <a:rPr lang="en-US" altLang="ko-KR" sz="1200" dirty="0"/>
              <a:t>.</a:t>
            </a:r>
          </a:p>
          <a:p>
            <a:pPr marL="0" indent="0">
              <a:buNone/>
            </a:pPr>
            <a:r>
              <a:rPr lang="en-US" altLang="ko-KR" sz="1200" dirty="0"/>
              <a:t>	 -a) </a:t>
            </a:r>
            <a:r>
              <a:rPr lang="ko-KR" altLang="en-US" sz="1200" dirty="0"/>
              <a:t>사용자가 </a:t>
            </a:r>
            <a:r>
              <a:rPr lang="en-US" altLang="ko-KR" sz="1200" dirty="0"/>
              <a:t>TT </a:t>
            </a:r>
            <a:r>
              <a:rPr lang="ko-KR" altLang="en-US" sz="1200" dirty="0"/>
              <a:t>또는 </a:t>
            </a:r>
            <a:r>
              <a:rPr lang="en-US" altLang="ko-KR" sz="1200" dirty="0"/>
              <a:t>AIS </a:t>
            </a:r>
            <a:r>
              <a:rPr lang="ko-KR" altLang="en-US" sz="1200" dirty="0"/>
              <a:t>우선 순위를 선택할 수 있고 이 </a:t>
            </a:r>
            <a:r>
              <a:rPr lang="en-US" altLang="ko-KR" sz="1200" dirty="0"/>
              <a:t>default</a:t>
            </a:r>
            <a:r>
              <a:rPr lang="ko-KR" altLang="en-US" sz="1200" dirty="0"/>
              <a:t> 설정이 모든 관련 </a:t>
            </a:r>
            <a:r>
              <a:rPr lang="en-US" altLang="ko-KR" sz="1200" dirty="0"/>
              <a:t>target</a:t>
            </a:r>
            <a:r>
              <a:rPr lang="ko-KR" altLang="en-US" sz="1200" dirty="0"/>
              <a:t>의 그래픽 및 </a:t>
            </a:r>
            <a:r>
              <a:rPr lang="ko-KR" altLang="en-US" sz="1200" dirty="0" err="1"/>
              <a:t>영숫자</a:t>
            </a:r>
            <a:r>
              <a:rPr lang="ko-KR" altLang="en-US" sz="1200" dirty="0"/>
              <a:t> 디스플레이 모두에 적용되는지 관찰을 통해 확인</a:t>
            </a:r>
            <a:r>
              <a:rPr lang="en-US" altLang="ko-KR" sz="1200" dirty="0"/>
              <a:t>.</a:t>
            </a:r>
          </a:p>
          <a:p>
            <a:pPr marL="0" indent="0">
              <a:buNone/>
            </a:pPr>
            <a:r>
              <a:rPr lang="en-US" altLang="ko-KR" sz="1200" dirty="0"/>
              <a:t>	 -b) </a:t>
            </a:r>
            <a:r>
              <a:rPr lang="ko-KR" altLang="en-US" sz="1200" dirty="0"/>
              <a:t>우선순위 상태에 대해 </a:t>
            </a:r>
            <a:r>
              <a:rPr lang="en-US" altLang="ko-KR" sz="1200" dirty="0"/>
              <a:t>TT </a:t>
            </a:r>
            <a:r>
              <a:rPr lang="ko-KR" altLang="en-US" sz="1200" dirty="0"/>
              <a:t>또는 </a:t>
            </a:r>
            <a:r>
              <a:rPr lang="en-US" altLang="ko-KR" sz="1200" dirty="0"/>
              <a:t>AIS</a:t>
            </a:r>
            <a:r>
              <a:rPr lang="ko-KR" altLang="en-US" sz="1200" dirty="0"/>
              <a:t> 중 우선순위를 보여주는 표시가 있음을 관찰하여 확인</a:t>
            </a:r>
            <a:r>
              <a:rPr lang="en-US" altLang="ko-KR" sz="1200" dirty="0"/>
              <a:t>.</a:t>
            </a:r>
          </a:p>
          <a:p>
            <a:pPr marL="0" indent="0">
              <a:buNone/>
            </a:pPr>
            <a:r>
              <a:rPr lang="en-US" altLang="ko-KR" sz="1200" dirty="0"/>
              <a:t>	 -c) </a:t>
            </a:r>
            <a:r>
              <a:rPr lang="ko-KR" altLang="en-US" sz="1200" dirty="0"/>
              <a:t>사용자가 </a:t>
            </a:r>
            <a:r>
              <a:rPr lang="en-US" altLang="ko-KR" sz="1200" dirty="0"/>
              <a:t>AIS</a:t>
            </a:r>
            <a:r>
              <a:rPr lang="ko-KR" altLang="en-US" sz="1200" dirty="0"/>
              <a:t>와 </a:t>
            </a:r>
            <a:r>
              <a:rPr lang="en-US" altLang="ko-KR" sz="1200" dirty="0"/>
              <a:t>TT </a:t>
            </a:r>
            <a:r>
              <a:rPr lang="ko-KR" altLang="en-US" sz="1200" dirty="0"/>
              <a:t>정보 사이에서 개별 </a:t>
            </a:r>
            <a:r>
              <a:rPr lang="en-US" altLang="ko-KR" sz="1200" dirty="0"/>
              <a:t>target</a:t>
            </a:r>
            <a:r>
              <a:rPr lang="ko-KR" altLang="en-US" sz="1200" dirty="0"/>
              <a:t>에 대한 </a:t>
            </a:r>
            <a:r>
              <a:rPr lang="ko-KR" altLang="en-US" sz="1200" dirty="0" err="1"/>
              <a:t>영숫자</a:t>
            </a:r>
            <a:r>
              <a:rPr lang="ko-KR" altLang="en-US" sz="1200" dirty="0"/>
              <a:t> 및 그래픽 디스플레이를 일시적으로 전환할 수 있는지 관찰을 통해 확인</a:t>
            </a:r>
            <a:r>
              <a:rPr lang="en-US" altLang="ko-KR" sz="1200" dirty="0"/>
              <a:t>.</a:t>
            </a:r>
          </a:p>
          <a:p>
            <a:pPr marL="0" indent="0">
              <a:buNone/>
            </a:pPr>
            <a:r>
              <a:rPr lang="en-US" altLang="ko-KR" sz="1200" dirty="0"/>
              <a:t>	 -d) AIS</a:t>
            </a:r>
            <a:r>
              <a:rPr lang="ko-KR" altLang="en-US" sz="1200" dirty="0"/>
              <a:t>에 우선순위가 지정될 때</a:t>
            </a:r>
            <a:r>
              <a:rPr lang="en-US" altLang="ko-KR" sz="1200" dirty="0"/>
              <a:t>, </a:t>
            </a:r>
            <a:r>
              <a:rPr lang="ko-KR" altLang="en-US" sz="1200" dirty="0"/>
              <a:t>그리고 </a:t>
            </a:r>
            <a:r>
              <a:rPr lang="en-US" altLang="ko-KR" sz="1200" dirty="0"/>
              <a:t>target association</a:t>
            </a:r>
            <a:r>
              <a:rPr lang="ko-KR" altLang="en-US" sz="1200" dirty="0"/>
              <a:t> 기준이 충족될 때</a:t>
            </a:r>
            <a:r>
              <a:rPr lang="en-US" altLang="ko-KR" sz="1200" dirty="0"/>
              <a:t>, </a:t>
            </a:r>
            <a:r>
              <a:rPr lang="ko-KR" altLang="en-US" sz="1200" dirty="0"/>
              <a:t>활성화된 </a:t>
            </a:r>
            <a:r>
              <a:rPr lang="en-US" altLang="ko-KR" sz="1200" dirty="0"/>
              <a:t>AIS </a:t>
            </a:r>
            <a:r>
              <a:rPr lang="ko-KR" altLang="en-US" sz="1200" dirty="0"/>
              <a:t>표적 심볼과 </a:t>
            </a:r>
            <a:r>
              <a:rPr lang="en-US" altLang="ko-KR" sz="1200" dirty="0"/>
              <a:t>AIS </a:t>
            </a:r>
            <a:r>
              <a:rPr lang="ko-KR" altLang="en-US" sz="1200" dirty="0"/>
              <a:t>표적 데이터가 자동으로 선택된다는 것을 관찰에 의해 확인</a:t>
            </a:r>
            <a:r>
              <a:rPr lang="en-US" altLang="ko-KR" sz="1200" dirty="0"/>
              <a:t>.</a:t>
            </a:r>
          </a:p>
          <a:p>
            <a:pPr marL="0" indent="0">
              <a:buNone/>
            </a:pPr>
            <a:r>
              <a:rPr lang="en-US" altLang="ko-KR" sz="1200" dirty="0"/>
              <a:t>	  </a:t>
            </a:r>
            <a:r>
              <a:rPr lang="ko-KR" altLang="en-US" sz="1200" dirty="0"/>
              <a:t>이 경우 </a:t>
            </a:r>
            <a:r>
              <a:rPr lang="en-US" altLang="ko-KR" sz="1200" dirty="0"/>
              <a:t>RADAR</a:t>
            </a:r>
            <a:r>
              <a:rPr lang="ko-KR" altLang="en-US" sz="1200" dirty="0"/>
              <a:t> </a:t>
            </a:r>
            <a:r>
              <a:rPr lang="en-US" altLang="ko-KR" sz="1200" dirty="0"/>
              <a:t>target</a:t>
            </a:r>
            <a:r>
              <a:rPr lang="ko-KR" altLang="en-US" sz="1200" dirty="0"/>
              <a:t> 기호는 표시되지 않거나 대안적으로 두꺼운</a:t>
            </a:r>
            <a:r>
              <a:rPr lang="en-US" altLang="ko-KR" sz="1200" dirty="0"/>
              <a:t>(Primary)</a:t>
            </a:r>
            <a:r>
              <a:rPr lang="ko-KR" altLang="en-US" sz="1200" dirty="0"/>
              <a:t> 내접삼각형</a:t>
            </a:r>
            <a:r>
              <a:rPr lang="en-US" altLang="ko-KR" sz="1200" dirty="0"/>
              <a:t>(AIS)</a:t>
            </a:r>
            <a:r>
              <a:rPr lang="ko-KR" altLang="en-US" sz="1200" dirty="0"/>
              <a:t> 주위에 얇은</a:t>
            </a:r>
            <a:r>
              <a:rPr lang="en-US" altLang="ko-KR" sz="1200" dirty="0"/>
              <a:t>(secondary)</a:t>
            </a:r>
            <a:r>
              <a:rPr lang="ko-KR" altLang="en-US" sz="1200" dirty="0"/>
              <a:t> 외접원</a:t>
            </a:r>
            <a:r>
              <a:rPr lang="en-US" altLang="ko-KR" sz="1200" dirty="0"/>
              <a:t>(RADAR)</a:t>
            </a:r>
            <a:r>
              <a:rPr lang="ko-KR" altLang="en-US" sz="1200" dirty="0"/>
              <a:t>을 사용하여 관련 표적을 표시해야 함</a:t>
            </a:r>
            <a:r>
              <a:rPr lang="en-US" altLang="ko-KR" sz="1200" dirty="0"/>
              <a:t>. (</a:t>
            </a:r>
            <a:r>
              <a:rPr lang="ko-KR" altLang="en-US" sz="1200" dirty="0"/>
              <a:t>두 </a:t>
            </a:r>
            <a:r>
              <a:rPr lang="en-US" altLang="ko-KR" sz="1200" dirty="0"/>
              <a:t>source</a:t>
            </a:r>
            <a:r>
              <a:rPr lang="ko-KR" altLang="en-US" sz="1200" dirty="0"/>
              <a:t>가 하나의 물리적 </a:t>
            </a:r>
            <a:r>
              <a:rPr lang="en-US" altLang="ko-KR" sz="1200" dirty="0"/>
              <a:t>target</a:t>
            </a:r>
            <a:r>
              <a:rPr lang="ko-KR" altLang="en-US" sz="1200" dirty="0"/>
              <a:t>을 인지함</a:t>
            </a:r>
            <a:r>
              <a:rPr lang="en-US" altLang="ko-KR" sz="1200" dirty="0"/>
              <a:t>)</a:t>
            </a:r>
          </a:p>
          <a:p>
            <a:pPr marL="0" indent="0">
              <a:buNone/>
            </a:pPr>
            <a:r>
              <a:rPr lang="en-US" altLang="ko-KR" sz="1200" dirty="0"/>
              <a:t>	 -e) </a:t>
            </a:r>
            <a:r>
              <a:rPr lang="ko-KR" altLang="en-US" sz="1200" dirty="0"/>
              <a:t>연계가 활성화된 상태에서 </a:t>
            </a:r>
            <a:r>
              <a:rPr lang="en-US" altLang="ko-KR" sz="1200" dirty="0"/>
              <a:t>TT(RADAR)</a:t>
            </a:r>
            <a:r>
              <a:rPr lang="ko-KR" altLang="en-US" sz="1200" dirty="0"/>
              <a:t>에 우선 순위가 지정되면 </a:t>
            </a:r>
            <a:r>
              <a:rPr lang="en-US" altLang="ko-KR" sz="1200" dirty="0"/>
              <a:t>AIS </a:t>
            </a:r>
            <a:r>
              <a:rPr lang="ko-KR" altLang="en-US" sz="1200" dirty="0"/>
              <a:t>활성화 대상 기호가 억제되거나 대안적으로 연결된 대상이 얇은 내접 삼각형 주위에 두꺼운 외접원을 사용하여 표시되는지 확인</a:t>
            </a:r>
            <a:r>
              <a:rPr lang="en-US" altLang="ko-KR" sz="1200" dirty="0"/>
              <a:t>. (d</a:t>
            </a:r>
            <a:r>
              <a:rPr lang="ko-KR" altLang="en-US" sz="1200" dirty="0"/>
              <a:t>와 반대로 표현</a:t>
            </a:r>
            <a:r>
              <a:rPr lang="en-US" altLang="ko-KR" sz="1200" dirty="0"/>
              <a:t>)</a:t>
            </a:r>
          </a:p>
          <a:p>
            <a:pPr marL="0" indent="0">
              <a:buNone/>
            </a:pPr>
            <a:r>
              <a:rPr lang="en-US" altLang="ko-KR" sz="1200" dirty="0"/>
              <a:t>	 -f) </a:t>
            </a:r>
            <a:r>
              <a:rPr lang="ko-KR" altLang="en-US" sz="1200" dirty="0"/>
              <a:t>연계 비활성화 기능이 제공되고 </a:t>
            </a:r>
            <a:r>
              <a:rPr lang="en-US" altLang="ko-KR" sz="1200" dirty="0"/>
              <a:t>target</a:t>
            </a:r>
            <a:r>
              <a:rPr lang="ko-KR" altLang="en-US" sz="1200" dirty="0"/>
              <a:t> </a:t>
            </a:r>
            <a:r>
              <a:rPr lang="en-US" altLang="ko-KR" sz="1200" dirty="0"/>
              <a:t>association</a:t>
            </a:r>
            <a:r>
              <a:rPr lang="ko-KR" altLang="en-US" sz="1200" dirty="0"/>
              <a:t> 테스트 시나리오를 사용하는 경우 연계 기능이 활성화 및 비활성화될 수 있음을 검사로 확인</a:t>
            </a:r>
            <a:r>
              <a:rPr lang="en-US" altLang="ko-KR" sz="1200" dirty="0"/>
              <a:t>.</a:t>
            </a:r>
          </a:p>
          <a:p>
            <a:pPr marL="0" indent="0">
              <a:buNone/>
            </a:pPr>
            <a:r>
              <a:rPr lang="en-US" altLang="ko-KR" sz="1200" dirty="0"/>
              <a:t>	 -g) </a:t>
            </a:r>
            <a:r>
              <a:rPr lang="en-US" altLang="ko-KR" sz="1200" dirty="0">
                <a:solidFill>
                  <a:srgbClr val="FF0000"/>
                </a:solidFill>
              </a:rPr>
              <a:t>confirm by observation that when TT has the priority that the sleeping target symbol is placed at its reported position, superimposed on or adjacent to, the associated TT symbol according to Annex J; </a:t>
            </a:r>
            <a:r>
              <a:rPr lang="en-US" altLang="ko-KR" sz="1200" dirty="0"/>
              <a:t>.</a:t>
            </a:r>
          </a:p>
          <a:p>
            <a:pPr marL="0" indent="0">
              <a:buNone/>
            </a:pPr>
            <a:r>
              <a:rPr lang="en-US" altLang="ko-KR" sz="1200" dirty="0"/>
              <a:t>	 -h) </a:t>
            </a:r>
            <a:r>
              <a:rPr lang="en-US" altLang="ko-KR" sz="1200" dirty="0">
                <a:solidFill>
                  <a:srgbClr val="FF0000"/>
                </a:solidFill>
              </a:rPr>
              <a:t>confirm by observation and measurement, using the target association test scenarios below that the target disassociation algorithm meets the requirements of target disassociation and in addition, demonstrates that hysteresis has been provided in order to limit the function from hunting (indecision) in the association /disassociation process;</a:t>
            </a:r>
            <a:r>
              <a:rPr lang="en-US" altLang="ko-KR" sz="1200" dirty="0"/>
              <a:t>;</a:t>
            </a:r>
          </a:p>
          <a:p>
            <a:pPr marL="0" indent="0">
              <a:buNone/>
            </a:pPr>
            <a:r>
              <a:rPr lang="en-US" altLang="ko-KR" sz="1200" dirty="0"/>
              <a:t>	 -</a:t>
            </a:r>
            <a:r>
              <a:rPr lang="en-US" altLang="ko-KR" sz="1200" dirty="0" err="1"/>
              <a:t>i</a:t>
            </a:r>
            <a:r>
              <a:rPr lang="en-US" altLang="ko-KR" sz="1200" dirty="0"/>
              <a:t>) Target</a:t>
            </a:r>
            <a:r>
              <a:rPr lang="ko-KR" altLang="en-US" sz="1200" dirty="0"/>
              <a:t>이 분리될 때 경보가 발생하지 않음을 관찰하여 확인</a:t>
            </a:r>
            <a:r>
              <a:rPr lang="en-US" altLang="ko-KR" sz="1200" dirty="0"/>
              <a:t>.</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151</a:t>
            </a:fld>
            <a:r>
              <a:rPr lang="en-US" altLang="ko-KR"/>
              <a:t>]</a:t>
            </a:r>
            <a:endParaRPr lang="ko-KR" altLang="en-US" dirty="0"/>
          </a:p>
        </p:txBody>
      </p:sp>
    </p:spTree>
    <p:extLst>
      <p:ext uri="{BB962C8B-B14F-4D97-AF65-F5344CB8AC3E}">
        <p14:creationId xmlns:p14="http://schemas.microsoft.com/office/powerpoint/2010/main" val="35645464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-j) </a:t>
            </a:r>
            <a:r>
              <a:rPr lang="ko-KR" altLang="en-US" sz="1200" dirty="0"/>
              <a:t>목표물이 연계를 중단할 때 두 개의 개별 목표물이 </a:t>
            </a:r>
            <a:r>
              <a:rPr lang="en-US" altLang="ko-KR" sz="1200" dirty="0"/>
              <a:t>TT </a:t>
            </a:r>
            <a:r>
              <a:rPr lang="ko-KR" altLang="en-US" sz="1200" dirty="0"/>
              <a:t>및 </a:t>
            </a:r>
            <a:r>
              <a:rPr lang="en-US" altLang="ko-KR" sz="1200" dirty="0"/>
              <a:t>AIS</a:t>
            </a:r>
            <a:r>
              <a:rPr lang="ko-KR" altLang="en-US" sz="1200" dirty="0"/>
              <a:t>에 대한 원래 기호를 재개함을 관찰 확인하여 </a:t>
            </a:r>
            <a:r>
              <a:rPr lang="en-US" altLang="ko-KR" sz="1200" dirty="0"/>
              <a:t>TT</a:t>
            </a:r>
            <a:r>
              <a:rPr lang="ko-KR" altLang="en-US" sz="1200" dirty="0"/>
              <a:t>가 연결 기간 동안 및 이후에 계속 추적함을 입증</a:t>
            </a:r>
            <a:r>
              <a:rPr lang="en-US" altLang="ko-KR" sz="1200" dirty="0"/>
              <a:t>.</a:t>
            </a:r>
          </a:p>
          <a:p>
            <a:pPr marL="0" indent="0">
              <a:buNone/>
            </a:pPr>
            <a:r>
              <a:rPr lang="en-US" altLang="ko-KR" sz="1200" dirty="0"/>
              <a:t>	 -k) target</a:t>
            </a:r>
            <a:r>
              <a:rPr lang="ko-KR" altLang="en-US" sz="1200" dirty="0"/>
              <a:t> 연계 및 분리 기능이 </a:t>
            </a:r>
            <a:r>
              <a:rPr lang="en-US" altLang="ko-KR" sz="1200" dirty="0"/>
              <a:t>target</a:t>
            </a:r>
            <a:r>
              <a:rPr lang="ko-KR" altLang="en-US" sz="1200" dirty="0"/>
              <a:t> 테스트 시나리오의 요구 사항을 충족하는지 관찰하여 확인</a:t>
            </a:r>
            <a:r>
              <a:rPr lang="en-US" altLang="ko-KR" sz="1200" dirty="0"/>
              <a:t>. </a:t>
            </a:r>
          </a:p>
          <a:p>
            <a:pPr marL="0" indent="0">
              <a:buNone/>
            </a:pPr>
            <a:r>
              <a:rPr lang="en-US" altLang="ko-KR" sz="1200" dirty="0"/>
              <a:t>	  </a:t>
            </a:r>
            <a:r>
              <a:rPr lang="ko-KR" altLang="en-US" sz="1200" dirty="0"/>
              <a:t>각 시나리오는 </a:t>
            </a:r>
            <a:r>
              <a:rPr lang="ko-KR" altLang="en-US" sz="1200" dirty="0">
                <a:solidFill>
                  <a:srgbClr val="FF0000"/>
                </a:solidFill>
              </a:rPr>
              <a:t>알려진 솔루션</a:t>
            </a:r>
            <a:r>
              <a:rPr lang="en-US" altLang="ko-KR" sz="1200" dirty="0">
                <a:solidFill>
                  <a:srgbClr val="FF0000"/>
                </a:solidFill>
              </a:rPr>
              <a:t>(</a:t>
            </a:r>
            <a:r>
              <a:rPr lang="ko-KR" altLang="en-US" sz="1200" dirty="0">
                <a:solidFill>
                  <a:srgbClr val="FF0000"/>
                </a:solidFill>
              </a:rPr>
              <a:t>테스트 장비라는 것은 알겠는데 왜 이렇게 표현하지</a:t>
            </a:r>
            <a:r>
              <a:rPr lang="en-US" altLang="ko-KR" sz="1200" dirty="0">
                <a:solidFill>
                  <a:srgbClr val="FF0000"/>
                </a:solidFill>
              </a:rPr>
              <a:t>?)</a:t>
            </a:r>
            <a:r>
              <a:rPr lang="ko-KR" altLang="en-US" sz="1200" dirty="0"/>
              <a:t>에 결합 및 분리 테스트를 제공</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152</a:t>
            </a:fld>
            <a:r>
              <a:rPr lang="en-US" altLang="ko-KR"/>
              <a:t>]</a:t>
            </a:r>
            <a:endParaRPr lang="ko-KR" altLang="en-US" dirty="0"/>
          </a:p>
        </p:txBody>
      </p:sp>
    </p:spTree>
    <p:extLst>
      <p:ext uri="{BB962C8B-B14F-4D97-AF65-F5344CB8AC3E}">
        <p14:creationId xmlns:p14="http://schemas.microsoft.com/office/powerpoint/2010/main" val="33383310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10.8.2.3 Association </a:t>
            </a:r>
            <a:r>
              <a:rPr lang="ko-KR" altLang="en-US" sz="1200" dirty="0"/>
              <a:t>시나리오</a:t>
            </a:r>
            <a:r>
              <a:rPr lang="en-US" altLang="ko-KR" sz="1200" dirty="0"/>
              <a:t>1</a:t>
            </a:r>
          </a:p>
          <a:p>
            <a:pPr marL="0" indent="0">
              <a:buNone/>
            </a:pPr>
            <a:r>
              <a:rPr lang="en-US" altLang="ko-KR" sz="1200" dirty="0"/>
              <a:t>	 -</a:t>
            </a:r>
            <a:r>
              <a:rPr lang="ko-KR" altLang="en-US" sz="1200" dirty="0"/>
              <a:t>이 시나리오는 수렴하는 소형</a:t>
            </a:r>
            <a:r>
              <a:rPr lang="en-US" altLang="ko-KR" sz="1200" dirty="0"/>
              <a:t>(Class A </a:t>
            </a:r>
            <a:r>
              <a:rPr lang="ko-KR" altLang="en-US" sz="1200" dirty="0"/>
              <a:t>또는 </a:t>
            </a:r>
            <a:r>
              <a:rPr lang="en-US" altLang="ko-KR" sz="1200" dirty="0"/>
              <a:t>Class B) AIS target</a:t>
            </a:r>
            <a:r>
              <a:rPr lang="ko-KR" altLang="en-US" sz="1200" dirty="0"/>
              <a:t>과 유사한 속도의 </a:t>
            </a:r>
            <a:r>
              <a:rPr lang="en-US" altLang="ko-KR" sz="1200" dirty="0"/>
              <a:t>Tracked target(RADAR)</a:t>
            </a:r>
            <a:r>
              <a:rPr lang="ko-KR" altLang="en-US" sz="1200" dirty="0"/>
              <a:t>을 제공하며</a:t>
            </a:r>
            <a:r>
              <a:rPr lang="en-US" altLang="ko-KR" sz="1200" dirty="0"/>
              <a:t> </a:t>
            </a:r>
          </a:p>
          <a:p>
            <a:pPr marL="0" indent="0">
              <a:buNone/>
            </a:pPr>
            <a:r>
              <a:rPr lang="en-US" altLang="ko-KR" sz="1200" dirty="0"/>
              <a:t>	  </a:t>
            </a:r>
            <a:r>
              <a:rPr lang="ko-KR" altLang="en-US" sz="1200" dirty="0"/>
              <a:t>이 </a:t>
            </a:r>
            <a:r>
              <a:rPr lang="en-US" altLang="ko-KR" sz="1200" dirty="0"/>
              <a:t>target</a:t>
            </a:r>
            <a:r>
              <a:rPr lang="ko-KR" altLang="en-US" sz="1200" dirty="0"/>
              <a:t>들은 </a:t>
            </a:r>
            <a:r>
              <a:rPr lang="ko-KR" altLang="en-US" sz="1200" dirty="0">
                <a:solidFill>
                  <a:srgbClr val="FF0000"/>
                </a:solidFill>
              </a:rPr>
              <a:t>평행 트랙</a:t>
            </a:r>
            <a:r>
              <a:rPr lang="en-US" altLang="ko-KR" sz="1200" dirty="0">
                <a:solidFill>
                  <a:srgbClr val="FF0000"/>
                </a:solidFill>
              </a:rPr>
              <a:t>(?)</a:t>
            </a:r>
            <a:r>
              <a:rPr lang="ko-KR" altLang="en-US" sz="1200" dirty="0"/>
              <a:t>을 따라 연계된 후 발산하여 </a:t>
            </a:r>
            <a:r>
              <a:rPr lang="en-US" altLang="ko-KR" sz="1200" dirty="0"/>
              <a:t>target</a:t>
            </a:r>
            <a:r>
              <a:rPr lang="ko-KR" altLang="en-US" sz="1200" dirty="0"/>
              <a:t>이 두 개로 분리됨</a:t>
            </a:r>
            <a:r>
              <a:rPr lang="en-US" altLang="ko-KR" sz="1200" dirty="0"/>
              <a:t>. </a:t>
            </a:r>
          </a:p>
          <a:p>
            <a:pPr marL="0" indent="0">
              <a:buNone/>
            </a:pPr>
            <a:r>
              <a:rPr lang="en-US" altLang="ko-KR" sz="1200" dirty="0"/>
              <a:t>	  </a:t>
            </a:r>
            <a:r>
              <a:rPr lang="ko-KR" altLang="en-US" sz="1200" dirty="0"/>
              <a:t>연계 해제는 분리 거리로 인한 것임</a:t>
            </a:r>
            <a:r>
              <a:rPr lang="en-US" altLang="ko-KR" sz="1200" dirty="0"/>
              <a:t>.</a:t>
            </a:r>
          </a:p>
          <a:p>
            <a:pPr marL="0" indent="0">
              <a:buNone/>
            </a:pPr>
            <a:r>
              <a:rPr lang="en-US" altLang="ko-KR" sz="1200" dirty="0">
                <a:solidFill>
                  <a:srgbClr val="FF0000"/>
                </a:solidFill>
              </a:rPr>
              <a:t>	 </a:t>
            </a:r>
            <a:r>
              <a:rPr lang="ko-KR" altLang="en-US" sz="1200" dirty="0">
                <a:solidFill>
                  <a:srgbClr val="FF0000"/>
                </a:solidFill>
              </a:rPr>
              <a:t>평행 트랙인데 어떻게 수렴하다가 발산을 하지</a:t>
            </a:r>
            <a:r>
              <a:rPr lang="en-US" altLang="ko-KR" sz="1200" dirty="0">
                <a:solidFill>
                  <a:srgbClr val="FF0000"/>
                </a:solidFill>
              </a:rPr>
              <a:t>? </a:t>
            </a:r>
            <a:r>
              <a:rPr lang="ko-KR" altLang="en-US" sz="1200" dirty="0">
                <a:solidFill>
                  <a:srgbClr val="FF0000"/>
                </a:solidFill>
              </a:rPr>
              <a:t>크로스 된 트랙이면 모를까</a:t>
            </a:r>
            <a:r>
              <a:rPr lang="en-US" altLang="ko-KR" sz="1200" dirty="0">
                <a:solidFill>
                  <a:srgbClr val="FF0000"/>
                </a:solidFill>
              </a:rPr>
              <a:t>…</a:t>
            </a: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solidFill>
                  <a:srgbClr val="FF0000"/>
                </a:solidFill>
              </a:rPr>
              <a:t>	</a:t>
            </a:r>
            <a:r>
              <a:rPr lang="ko-KR" altLang="en-US" sz="1200" dirty="0">
                <a:solidFill>
                  <a:srgbClr val="FF0000"/>
                </a:solidFill>
              </a:rPr>
              <a:t>자선으로부터 같은 거리</a:t>
            </a:r>
            <a:r>
              <a:rPr lang="en-US" altLang="ko-KR" sz="1200" dirty="0">
                <a:solidFill>
                  <a:srgbClr val="FF0000"/>
                </a:solidFill>
              </a:rPr>
              <a:t>/</a:t>
            </a:r>
            <a:r>
              <a:rPr lang="ko-KR" altLang="en-US" sz="1200" dirty="0">
                <a:solidFill>
                  <a:srgbClr val="FF0000"/>
                </a:solidFill>
              </a:rPr>
              <a:t>방위</a:t>
            </a:r>
            <a:r>
              <a:rPr lang="en-US" altLang="ko-KR" sz="1200" dirty="0">
                <a:solidFill>
                  <a:srgbClr val="FF0000"/>
                </a:solidFill>
              </a:rPr>
              <a:t>, </a:t>
            </a:r>
            <a:r>
              <a:rPr lang="ko-KR" altLang="en-US" sz="1200" dirty="0">
                <a:solidFill>
                  <a:srgbClr val="FF0000"/>
                </a:solidFill>
              </a:rPr>
              <a:t>같은 침로와 속도</a:t>
            </a:r>
            <a:r>
              <a:rPr lang="en-US" altLang="ko-KR" sz="1200" dirty="0">
                <a:solidFill>
                  <a:srgbClr val="FF0000"/>
                </a:solidFill>
              </a:rPr>
              <a:t>. </a:t>
            </a:r>
            <a:r>
              <a:rPr lang="ko-KR" altLang="en-US" sz="1200" dirty="0">
                <a:solidFill>
                  <a:srgbClr val="FF0000"/>
                </a:solidFill>
              </a:rPr>
              <a:t>완전 동일 </a:t>
            </a:r>
            <a:r>
              <a:rPr lang="en-US" altLang="ko-KR" sz="1200" dirty="0">
                <a:solidFill>
                  <a:srgbClr val="FF0000"/>
                </a:solidFill>
              </a:rPr>
              <a:t>(TT</a:t>
            </a:r>
            <a:r>
              <a:rPr lang="ko-KR" altLang="en-US" sz="1200" dirty="0">
                <a:solidFill>
                  <a:srgbClr val="FF0000"/>
                </a:solidFill>
              </a:rPr>
              <a:t>는 </a:t>
            </a:r>
            <a:r>
              <a:rPr lang="en-US" altLang="ko-KR" sz="1200" dirty="0">
                <a:solidFill>
                  <a:srgbClr val="FF0000"/>
                </a:solidFill>
              </a:rPr>
              <a:t>COG/SOG</a:t>
            </a:r>
            <a:r>
              <a:rPr lang="ko-KR" altLang="en-US" sz="1200" dirty="0">
                <a:solidFill>
                  <a:srgbClr val="FF0000"/>
                </a:solidFill>
              </a:rPr>
              <a:t>를 유지</a:t>
            </a:r>
            <a:r>
              <a:rPr lang="en-US" altLang="ko-KR" sz="1200" dirty="0">
                <a:solidFill>
                  <a:srgbClr val="FF0000"/>
                </a:solidFill>
              </a:rPr>
              <a:t>, </a:t>
            </a:r>
            <a:r>
              <a:rPr lang="ko-KR" altLang="en-US" sz="1200" dirty="0">
                <a:solidFill>
                  <a:srgbClr val="FF0000"/>
                </a:solidFill>
              </a:rPr>
              <a:t>당연히 </a:t>
            </a:r>
            <a:r>
              <a:rPr lang="en-US" altLang="ko-KR" sz="1200" dirty="0">
                <a:solidFill>
                  <a:srgbClr val="FF0000"/>
                </a:solidFill>
              </a:rPr>
              <a:t>Range</a:t>
            </a:r>
            <a:r>
              <a:rPr lang="ko-KR" altLang="en-US" sz="1200" dirty="0">
                <a:solidFill>
                  <a:srgbClr val="FF0000"/>
                </a:solidFill>
              </a:rPr>
              <a:t>와 </a:t>
            </a:r>
            <a:r>
              <a:rPr lang="en-US" altLang="ko-KR" sz="1200" dirty="0">
                <a:solidFill>
                  <a:srgbClr val="FF0000"/>
                </a:solidFill>
              </a:rPr>
              <a:t>bearing</a:t>
            </a:r>
            <a:r>
              <a:rPr lang="ko-KR" altLang="en-US" sz="1200" dirty="0">
                <a:solidFill>
                  <a:srgbClr val="FF0000"/>
                </a:solidFill>
              </a:rPr>
              <a:t>은 변함</a:t>
            </a:r>
            <a:r>
              <a:rPr lang="en-US" altLang="ko-KR" sz="1200" dirty="0">
                <a:solidFill>
                  <a:srgbClr val="FF0000"/>
                </a:solidFill>
              </a:rPr>
              <a:t>)</a:t>
            </a:r>
          </a:p>
          <a:p>
            <a:pPr marL="0" indent="0">
              <a:buNone/>
            </a:pPr>
            <a:endParaRPr lang="en-US" altLang="ko-KR" sz="1200" dirty="0"/>
          </a:p>
          <a:p>
            <a:pPr marL="0" indent="0">
              <a:buNone/>
            </a:pPr>
            <a:r>
              <a:rPr lang="en-US" altLang="ko-KR" sz="1200" dirty="0"/>
              <a:t>	 -</a:t>
            </a:r>
            <a:r>
              <a:rPr lang="ko-KR" altLang="en-US" sz="1200" dirty="0"/>
              <a:t>테스트 중 자선은 정지 상태</a:t>
            </a:r>
            <a:r>
              <a:rPr lang="en-US" altLang="ko-KR" sz="1200" dirty="0"/>
              <a:t>. 	</a:t>
            </a:r>
          </a:p>
          <a:p>
            <a:pPr marL="0" indent="0">
              <a:buNone/>
            </a:pPr>
            <a:r>
              <a:rPr lang="en-US" altLang="ko-KR" sz="1200" dirty="0"/>
              <a:t>	 -</a:t>
            </a:r>
            <a:r>
              <a:rPr lang="ko-KR" altLang="en-US" sz="1200" dirty="0"/>
              <a:t>표 </a:t>
            </a:r>
            <a:r>
              <a:rPr lang="en-US" altLang="ko-KR" sz="1200" dirty="0"/>
              <a:t>29</a:t>
            </a:r>
            <a:r>
              <a:rPr lang="ko-KR" altLang="en-US" sz="1200" dirty="0"/>
              <a:t>는 이 테스트의 초기 </a:t>
            </a:r>
            <a:r>
              <a:rPr lang="en-US" altLang="ko-KR" sz="1200" dirty="0"/>
              <a:t>target</a:t>
            </a:r>
            <a:r>
              <a:rPr lang="ko-KR" altLang="en-US" sz="1200" dirty="0"/>
              <a:t> 데이터들을 나타냄</a:t>
            </a:r>
            <a:r>
              <a:rPr lang="en-US" altLang="ko-KR" sz="1200" dirty="0"/>
              <a:t>.</a:t>
            </a:r>
          </a:p>
          <a:p>
            <a:pPr marL="0" indent="0">
              <a:buNone/>
            </a:pPr>
            <a:r>
              <a:rPr lang="en-US" altLang="ko-KR" sz="1200" dirty="0"/>
              <a:t>	 -Target</a:t>
            </a:r>
            <a:r>
              <a:rPr lang="ko-KR" altLang="en-US" sz="1200" dirty="0"/>
              <a:t>들은 처음에 이 침로와 속도를 따르고 디스플레이상의 동일한 위치에 나타남</a:t>
            </a:r>
            <a:r>
              <a:rPr lang="en-US" altLang="ko-KR" sz="1200" dirty="0"/>
              <a:t>. </a:t>
            </a:r>
          </a:p>
          <a:p>
            <a:pPr marL="0" indent="0">
              <a:buNone/>
            </a:pPr>
            <a:r>
              <a:rPr lang="en-US" altLang="ko-KR" sz="1200" dirty="0"/>
              <a:t>	 -</a:t>
            </a:r>
            <a:r>
              <a:rPr lang="ko-KR" altLang="en-US" sz="1200" dirty="0"/>
              <a:t>약 </a:t>
            </a:r>
            <a:r>
              <a:rPr lang="en-US" altLang="ko-KR" sz="1200" dirty="0"/>
              <a:t>3</a:t>
            </a:r>
            <a:r>
              <a:rPr lang="ko-KR" altLang="en-US" sz="1200" dirty="0"/>
              <a:t>분이 경과한 후</a:t>
            </a:r>
            <a:r>
              <a:rPr lang="en-US" altLang="ko-KR" sz="1200" dirty="0"/>
              <a:t>, </a:t>
            </a:r>
            <a:r>
              <a:rPr lang="ko-KR" altLang="en-US" sz="1200" dirty="0"/>
              <a:t>디스플레이는 </a:t>
            </a:r>
            <a:r>
              <a:rPr lang="en-US" altLang="ko-KR" sz="1200" dirty="0"/>
              <a:t>AIS </a:t>
            </a:r>
            <a:r>
              <a:rPr lang="ko-KR" altLang="en-US" sz="1200" dirty="0"/>
              <a:t>표적과 </a:t>
            </a:r>
            <a:r>
              <a:rPr lang="en-US" altLang="ko-KR" sz="1200" dirty="0"/>
              <a:t>TT </a:t>
            </a:r>
            <a:r>
              <a:rPr lang="ko-KR" altLang="en-US" sz="1200" dirty="0"/>
              <a:t>표적이 연계되었고 적절한 기호가 표시되었음을 보여야 함</a:t>
            </a:r>
            <a:r>
              <a:rPr lang="en-US" altLang="ko-KR" sz="1200" dirty="0"/>
              <a:t>.</a:t>
            </a:r>
          </a:p>
          <a:p>
            <a:pPr marL="0" indent="0">
              <a:buNone/>
            </a:pPr>
            <a:r>
              <a:rPr lang="en-US" altLang="ko-KR" sz="1200" dirty="0"/>
              <a:t>	</a:t>
            </a:r>
            <a:r>
              <a:rPr lang="en-US" altLang="ko-KR" sz="1200" dirty="0">
                <a:solidFill>
                  <a:srgbClr val="FF0000"/>
                </a:solidFill>
              </a:rPr>
              <a:t>(</a:t>
            </a:r>
            <a:r>
              <a:rPr lang="ko-KR" altLang="en-US" sz="1200" dirty="0">
                <a:solidFill>
                  <a:srgbClr val="FF0000"/>
                </a:solidFill>
              </a:rPr>
              <a:t>이건 </a:t>
            </a:r>
            <a:r>
              <a:rPr lang="en-US" altLang="ko-KR" sz="1200" dirty="0">
                <a:solidFill>
                  <a:srgbClr val="FF0000"/>
                </a:solidFill>
              </a:rPr>
              <a:t>association symbol</a:t>
            </a:r>
            <a:r>
              <a:rPr lang="ko-KR" altLang="en-US" sz="1200" dirty="0">
                <a:solidFill>
                  <a:srgbClr val="FF0000"/>
                </a:solidFill>
              </a:rPr>
              <a:t>로 표시되어야 한다는 의미</a:t>
            </a:r>
            <a:r>
              <a:rPr lang="en-US" altLang="ko-KR" sz="1200" dirty="0">
                <a:solidFill>
                  <a:srgbClr val="FF0000"/>
                </a:solidFill>
              </a:rPr>
              <a:t>?)</a:t>
            </a:r>
          </a:p>
          <a:p>
            <a:pPr marL="0" indent="0">
              <a:buNone/>
            </a:pPr>
            <a:endParaRPr lang="en-US" altLang="ko-KR" sz="1200" dirty="0"/>
          </a:p>
          <a:p>
            <a:pPr marL="0" indent="0">
              <a:buNone/>
            </a:pPr>
            <a:endParaRPr lang="en-US" altLang="ko-KR" sz="1200" dirty="0"/>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153</a:t>
            </a:fld>
            <a:r>
              <a:rPr lang="en-US" altLang="ko-KR"/>
              <a:t>]</a:t>
            </a:r>
            <a:endParaRPr lang="ko-KR" altLang="en-US" dirty="0"/>
          </a:p>
        </p:txBody>
      </p:sp>
      <p:pic>
        <p:nvPicPr>
          <p:cNvPr id="6" name="그림 5">
            <a:extLst>
              <a:ext uri="{FF2B5EF4-FFF2-40B4-BE49-F238E27FC236}">
                <a16:creationId xmlns:a16="http://schemas.microsoft.com/office/drawing/2014/main" id="{3E5341DA-7E8F-474C-AE6C-F00B825F953B}"/>
              </a:ext>
            </a:extLst>
          </p:cNvPr>
          <p:cNvPicPr>
            <a:picLocks noChangeAspect="1"/>
          </p:cNvPicPr>
          <p:nvPr/>
        </p:nvPicPr>
        <p:blipFill>
          <a:blip r:embed="rId2"/>
          <a:stretch>
            <a:fillRect/>
          </a:stretch>
        </p:blipFill>
        <p:spPr>
          <a:xfrm>
            <a:off x="1310325" y="2224617"/>
            <a:ext cx="7648993" cy="2148190"/>
          </a:xfrm>
          <a:prstGeom prst="rect">
            <a:avLst/>
          </a:prstGeom>
        </p:spPr>
      </p:pic>
    </p:spTree>
    <p:extLst>
      <p:ext uri="{BB962C8B-B14F-4D97-AF65-F5344CB8AC3E}">
        <p14:creationId xmlns:p14="http://schemas.microsoft.com/office/powerpoint/2010/main" val="27441876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87D95A4D-6863-4724-80B2-0454239C6B3C}"/>
              </a:ext>
            </a:extLst>
          </p:cNvPr>
          <p:cNvPicPr>
            <a:picLocks noChangeAspect="1"/>
          </p:cNvPicPr>
          <p:nvPr/>
        </p:nvPicPr>
        <p:blipFill>
          <a:blip r:embed="rId2"/>
          <a:stretch>
            <a:fillRect/>
          </a:stretch>
        </p:blipFill>
        <p:spPr>
          <a:xfrm>
            <a:off x="7144974" y="3793212"/>
            <a:ext cx="2552700" cy="2476500"/>
          </a:xfrm>
          <a:prstGeom prst="rect">
            <a:avLst/>
          </a:prstGeom>
        </p:spPr>
      </p:pic>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a:t>
            </a:r>
            <a:r>
              <a:rPr lang="ko-KR" altLang="en-US" sz="1200" dirty="0"/>
              <a:t>표 </a:t>
            </a:r>
            <a:r>
              <a:rPr lang="en-US" altLang="ko-KR" sz="1200" dirty="0"/>
              <a:t>30</a:t>
            </a:r>
            <a:r>
              <a:rPr lang="ko-KR" altLang="en-US" sz="1200" dirty="0"/>
              <a:t>은 테스트 시나리오 전반에 걸친 </a:t>
            </a:r>
            <a:r>
              <a:rPr lang="en-US" altLang="ko-KR" sz="1200" dirty="0"/>
              <a:t>AIS </a:t>
            </a:r>
            <a:r>
              <a:rPr lang="ko-KR" altLang="en-US" sz="1200" dirty="0"/>
              <a:t>대상 데이터를 나타냄</a:t>
            </a:r>
            <a:r>
              <a:rPr lang="en-US" altLang="ko-KR" sz="1200" dirty="0"/>
              <a:t>.</a:t>
            </a:r>
          </a:p>
          <a:p>
            <a:pPr marL="0" indent="0">
              <a:buNone/>
            </a:pPr>
            <a:r>
              <a:rPr lang="en-US" altLang="ko-KR" sz="1200" dirty="0"/>
              <a:t>	 -TT </a:t>
            </a:r>
            <a:r>
              <a:rPr lang="ko-KR" altLang="en-US" sz="1200" dirty="0"/>
              <a:t>데이터는 표</a:t>
            </a:r>
            <a:r>
              <a:rPr lang="en-US" altLang="ko-KR" sz="1200" dirty="0"/>
              <a:t>29</a:t>
            </a:r>
            <a:r>
              <a:rPr lang="ko-KR" altLang="en-US" sz="1200" dirty="0"/>
              <a:t>에 제공된 대로 테스트 시나리오 동안 일정하게 유지되며 아래처럼 </a:t>
            </a:r>
            <a:r>
              <a:rPr lang="en-US" altLang="ko-KR" sz="1200" dirty="0"/>
              <a:t>AIS</a:t>
            </a:r>
            <a:r>
              <a:rPr lang="ko-KR" altLang="en-US" sz="1200" dirty="0"/>
              <a:t>만 각도 변경 </a:t>
            </a:r>
            <a:r>
              <a:rPr lang="en-US" altLang="ko-KR" sz="1200" dirty="0"/>
              <a:t>(</a:t>
            </a:r>
            <a:r>
              <a:rPr lang="ko-KR" altLang="en-US" sz="1200" dirty="0"/>
              <a:t>속도는 거의 일정</a:t>
            </a:r>
            <a:r>
              <a:rPr lang="en-US" altLang="ko-KR" sz="1200" dirty="0"/>
              <a:t>)</a:t>
            </a: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t>	 -</a:t>
            </a:r>
            <a:r>
              <a:rPr lang="ko-KR" altLang="en-US" sz="1200" dirty="0"/>
              <a:t>초기 목표 위치에서 </a:t>
            </a:r>
            <a:r>
              <a:rPr lang="en-US" altLang="ko-KR" sz="1200" dirty="0"/>
              <a:t>4</a:t>
            </a:r>
            <a:r>
              <a:rPr lang="ko-KR" altLang="en-US" sz="1200" dirty="0"/>
              <a:t>분 후 </a:t>
            </a:r>
            <a:r>
              <a:rPr lang="en-US" altLang="ko-KR" sz="1200" dirty="0"/>
              <a:t>AIS </a:t>
            </a:r>
            <a:r>
              <a:rPr lang="ko-KR" altLang="en-US" sz="1200" dirty="0"/>
              <a:t>목표는 </a:t>
            </a:r>
            <a:r>
              <a:rPr lang="en-US" altLang="ko-KR" sz="1200" dirty="0"/>
              <a:t>10,1 </a:t>
            </a:r>
            <a:r>
              <a:rPr lang="en-US" altLang="ko-KR" sz="1200" dirty="0" err="1"/>
              <a:t>kn</a:t>
            </a:r>
            <a:r>
              <a:rPr lang="en-US" altLang="ko-KR" sz="1200" dirty="0"/>
              <a:t> </a:t>
            </a:r>
            <a:r>
              <a:rPr lang="ko-KR" altLang="en-US" sz="1200" dirty="0"/>
              <a:t>속도를 유지하면서 </a:t>
            </a:r>
            <a:r>
              <a:rPr lang="en-US" altLang="ko-KR" sz="1200" dirty="0"/>
              <a:t>98° </a:t>
            </a:r>
            <a:r>
              <a:rPr lang="ko-KR" altLang="en-US" sz="1200" dirty="0"/>
              <a:t>방위에서 </a:t>
            </a:r>
            <a:r>
              <a:rPr lang="en-US" altLang="ko-KR" sz="1200" dirty="0"/>
              <a:t>TT </a:t>
            </a:r>
            <a:r>
              <a:rPr lang="ko-KR" altLang="en-US" sz="1200" dirty="0"/>
              <a:t>목표 트랙에서 분기됨</a:t>
            </a:r>
            <a:r>
              <a:rPr lang="en-US" altLang="ko-KR" sz="1200" dirty="0"/>
              <a:t>. </a:t>
            </a:r>
          </a:p>
          <a:p>
            <a:pPr marL="0" indent="0">
              <a:buNone/>
            </a:pPr>
            <a:r>
              <a:rPr lang="en-US" altLang="ko-KR" sz="1200" dirty="0"/>
              <a:t>	 -</a:t>
            </a:r>
            <a:r>
              <a:rPr lang="ko-KR" altLang="en-US" sz="1200" dirty="0"/>
              <a:t>초기 표적 위치에서 </a:t>
            </a:r>
            <a:r>
              <a:rPr lang="en-US" altLang="ko-KR" sz="1200" dirty="0"/>
              <a:t>6</a:t>
            </a:r>
            <a:r>
              <a:rPr lang="ko-KR" altLang="en-US" sz="1200" dirty="0"/>
              <a:t>분</a:t>
            </a:r>
            <a:r>
              <a:rPr lang="en-US" altLang="ko-KR" sz="1200" dirty="0"/>
              <a:t>, 9</a:t>
            </a:r>
            <a:r>
              <a:rPr lang="ko-KR" altLang="en-US" sz="1200" dirty="0"/>
              <a:t>분 이내의 시간이 지나면 표적 사이의 </a:t>
            </a:r>
            <a:r>
              <a:rPr lang="ko-KR" altLang="en-US" sz="1200" dirty="0" err="1"/>
              <a:t>이격</a:t>
            </a:r>
            <a:r>
              <a:rPr lang="ko-KR" altLang="en-US" sz="1200" dirty="0"/>
              <a:t> 거리로 인해 표적이 분리됨</a:t>
            </a:r>
            <a:r>
              <a:rPr lang="en-US" altLang="ko-KR" sz="1200" dirty="0"/>
              <a:t>.</a:t>
            </a:r>
          </a:p>
          <a:p>
            <a:pPr marL="0" indent="0">
              <a:buNone/>
            </a:pPr>
            <a:r>
              <a:rPr lang="en-US" altLang="ko-KR" sz="1200" dirty="0"/>
              <a:t>	 -10</a:t>
            </a:r>
            <a:r>
              <a:rPr lang="ko-KR" altLang="en-US" sz="1200" dirty="0"/>
              <a:t>분이 경과한 후 </a:t>
            </a:r>
            <a:r>
              <a:rPr lang="en-US" altLang="ko-KR" sz="1200" dirty="0"/>
              <a:t>AIS </a:t>
            </a:r>
            <a:r>
              <a:rPr lang="ko-KR" altLang="en-US" sz="1200" dirty="0"/>
              <a:t>표적은 </a:t>
            </a:r>
            <a:r>
              <a:rPr lang="en-US" altLang="ko-KR" sz="1200" dirty="0"/>
              <a:t>10.1kn </a:t>
            </a:r>
            <a:r>
              <a:rPr lang="ko-KR" altLang="en-US" sz="1200" dirty="0"/>
              <a:t>속도를 유지하면서 </a:t>
            </a:r>
            <a:r>
              <a:rPr lang="en-US" altLang="ko-KR" sz="1200" dirty="0"/>
              <a:t>082° </a:t>
            </a:r>
            <a:r>
              <a:rPr lang="ko-KR" altLang="en-US" sz="1200" dirty="0"/>
              <a:t>방위로 진로를 변경해야 다시 만남</a:t>
            </a:r>
            <a:r>
              <a:rPr lang="en-US" altLang="ko-KR" sz="1200" dirty="0"/>
              <a:t>.	            </a:t>
            </a:r>
          </a:p>
          <a:p>
            <a:pPr marL="0" indent="0">
              <a:buNone/>
            </a:pPr>
            <a:r>
              <a:rPr lang="en-US" altLang="ko-KR" sz="1200" dirty="0"/>
              <a:t>	 -12</a:t>
            </a:r>
            <a:r>
              <a:rPr lang="ko-KR" altLang="en-US" sz="1200" dirty="0"/>
              <a:t>분의 경과 시간과 </a:t>
            </a:r>
            <a:r>
              <a:rPr lang="en-US" altLang="ko-KR" sz="1200" dirty="0"/>
              <a:t>15</a:t>
            </a:r>
            <a:r>
              <a:rPr lang="ko-KR" altLang="en-US" sz="1200" dirty="0"/>
              <a:t>분 미만의 경과 시간 후에 </a:t>
            </a:r>
            <a:r>
              <a:rPr lang="en-US" altLang="ko-KR" sz="1200" dirty="0"/>
              <a:t>AIS </a:t>
            </a:r>
            <a:r>
              <a:rPr lang="ko-KR" altLang="en-US" sz="1200" dirty="0"/>
              <a:t>및 </a:t>
            </a:r>
            <a:r>
              <a:rPr lang="en-US" altLang="ko-KR" sz="1200" dirty="0"/>
              <a:t>TT </a:t>
            </a:r>
            <a:r>
              <a:rPr lang="ko-KR" altLang="en-US" sz="1200" dirty="0"/>
              <a:t>대상이 연결</a:t>
            </a:r>
            <a:r>
              <a:rPr lang="en-US" altLang="ko-KR" sz="1200" dirty="0"/>
              <a:t>,</a:t>
            </a:r>
            <a:r>
              <a:rPr lang="ko-KR" altLang="en-US" sz="1200" dirty="0"/>
              <a:t> 적절한 기호가 표시됨</a:t>
            </a:r>
            <a:r>
              <a:rPr lang="en-US" altLang="ko-KR" sz="1200" dirty="0"/>
              <a:t>.</a:t>
            </a:r>
          </a:p>
          <a:p>
            <a:pPr marL="0" indent="0">
              <a:buNone/>
            </a:pPr>
            <a:r>
              <a:rPr lang="en-US" altLang="ko-KR" sz="1200" dirty="0"/>
              <a:t>	 -target</a:t>
            </a:r>
            <a:r>
              <a:rPr lang="ko-KR" altLang="en-US" sz="1200" dirty="0"/>
              <a:t>은 테스트 시나리오의 나머지 부분에 대해 연결된 상태를 유지해야 함</a:t>
            </a:r>
            <a:r>
              <a:rPr lang="en-US" altLang="ko-KR" sz="1200" dirty="0"/>
              <a:t>.</a:t>
            </a:r>
          </a:p>
          <a:p>
            <a:pPr marL="0" indent="0">
              <a:buNone/>
            </a:pPr>
            <a:endParaRPr lang="en-US" altLang="ko-KR" sz="1200" dirty="0"/>
          </a:p>
          <a:p>
            <a:pPr marL="0" indent="0">
              <a:buNone/>
            </a:pPr>
            <a:r>
              <a:rPr lang="en-US" altLang="ko-KR" sz="1200" dirty="0"/>
              <a:t>								           PPI </a:t>
            </a:r>
            <a:r>
              <a:rPr lang="ko-KR" altLang="en-US" sz="1200" dirty="0"/>
              <a:t>화면</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154</a:t>
            </a:fld>
            <a:r>
              <a:rPr lang="en-US" altLang="ko-KR"/>
              <a:t>]</a:t>
            </a:r>
            <a:endParaRPr lang="ko-KR" altLang="en-US" dirty="0"/>
          </a:p>
        </p:txBody>
      </p:sp>
      <p:pic>
        <p:nvPicPr>
          <p:cNvPr id="7" name="그림 6">
            <a:extLst>
              <a:ext uri="{FF2B5EF4-FFF2-40B4-BE49-F238E27FC236}">
                <a16:creationId xmlns:a16="http://schemas.microsoft.com/office/drawing/2014/main" id="{527F23AF-4A51-459F-9528-72D309CE7C32}"/>
              </a:ext>
            </a:extLst>
          </p:cNvPr>
          <p:cNvPicPr>
            <a:picLocks noChangeAspect="1"/>
          </p:cNvPicPr>
          <p:nvPr/>
        </p:nvPicPr>
        <p:blipFill>
          <a:blip r:embed="rId3"/>
          <a:stretch>
            <a:fillRect/>
          </a:stretch>
        </p:blipFill>
        <p:spPr>
          <a:xfrm>
            <a:off x="1310326" y="1274585"/>
            <a:ext cx="7352907" cy="2359394"/>
          </a:xfrm>
          <a:prstGeom prst="rect">
            <a:avLst/>
          </a:prstGeom>
        </p:spPr>
      </p:pic>
      <p:sp>
        <p:nvSpPr>
          <p:cNvPr id="9" name="말풍선: 사각형 8">
            <a:extLst>
              <a:ext uri="{FF2B5EF4-FFF2-40B4-BE49-F238E27FC236}">
                <a16:creationId xmlns:a16="http://schemas.microsoft.com/office/drawing/2014/main" id="{5AAAD409-D8B1-4BE4-B5B1-CBFC79219FCE}"/>
              </a:ext>
            </a:extLst>
          </p:cNvPr>
          <p:cNvSpPr/>
          <p:nvPr/>
        </p:nvSpPr>
        <p:spPr>
          <a:xfrm>
            <a:off x="8840029" y="3032336"/>
            <a:ext cx="926883" cy="655217"/>
          </a:xfrm>
          <a:prstGeom prst="wedgeRectCallout">
            <a:avLst>
              <a:gd name="adj1" fmla="val -136962"/>
              <a:gd name="adj2" fmla="val 156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잘 보이도록</a:t>
            </a:r>
            <a:endParaRPr lang="en-US" altLang="ko-KR" sz="800" dirty="0"/>
          </a:p>
          <a:p>
            <a:pPr algn="ctr"/>
            <a:r>
              <a:rPr lang="en-US" altLang="ko-KR" sz="800" dirty="0"/>
              <a:t>AIS</a:t>
            </a:r>
            <a:r>
              <a:rPr lang="ko-KR" altLang="en-US" sz="800" dirty="0"/>
              <a:t>를 실제보다 내려 그림</a:t>
            </a:r>
          </a:p>
        </p:txBody>
      </p:sp>
    </p:spTree>
    <p:extLst>
      <p:ext uri="{BB962C8B-B14F-4D97-AF65-F5344CB8AC3E}">
        <p14:creationId xmlns:p14="http://schemas.microsoft.com/office/powerpoint/2010/main" val="18485650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10.8.2.4 Association </a:t>
            </a:r>
            <a:r>
              <a:rPr lang="ko-KR" altLang="en-US" sz="1200" dirty="0"/>
              <a:t>시나리오</a:t>
            </a:r>
            <a:r>
              <a:rPr lang="en-US" altLang="ko-KR" sz="1200" dirty="0"/>
              <a:t>2</a:t>
            </a:r>
          </a:p>
          <a:p>
            <a:pPr marL="0" indent="0">
              <a:buNone/>
            </a:pPr>
            <a:r>
              <a:rPr lang="en-US" altLang="ko-KR" sz="1200" dirty="0"/>
              <a:t>	 -</a:t>
            </a:r>
            <a:r>
              <a:rPr lang="ko-KR" altLang="en-US" sz="1200" dirty="0"/>
              <a:t>이 시나리오는 연결 및 분리를 유발하는 </a:t>
            </a:r>
            <a:r>
              <a:rPr lang="ko-KR" altLang="en-US" sz="1200" u="sng" dirty="0">
                <a:solidFill>
                  <a:srgbClr val="0070C0"/>
                </a:solidFill>
              </a:rPr>
              <a:t>속도 변경</a:t>
            </a:r>
            <a:r>
              <a:rPr lang="ko-KR" altLang="en-US" sz="1200" dirty="0"/>
              <a:t>과 함께 병렬 트랙에서 클래스 </a:t>
            </a:r>
            <a:r>
              <a:rPr lang="en-US" altLang="ko-KR" sz="1200" dirty="0"/>
              <a:t>A (AIS)</a:t>
            </a:r>
            <a:r>
              <a:rPr lang="ko-KR" altLang="en-US" sz="1200" dirty="0"/>
              <a:t>표적과 추적 표적</a:t>
            </a:r>
            <a:r>
              <a:rPr lang="en-US" altLang="ko-KR" sz="1200" dirty="0"/>
              <a:t>(TT)</a:t>
            </a:r>
            <a:r>
              <a:rPr lang="ko-KR" altLang="en-US" sz="1200" dirty="0"/>
              <a:t>을 제공</a:t>
            </a:r>
            <a:r>
              <a:rPr lang="en-US" altLang="ko-KR" sz="1200" dirty="0"/>
              <a:t>.</a:t>
            </a:r>
          </a:p>
          <a:p>
            <a:pPr marL="0" indent="0">
              <a:buNone/>
            </a:pPr>
            <a:r>
              <a:rPr lang="en-US" altLang="ko-KR" sz="1200" dirty="0"/>
              <a:t>	 -</a:t>
            </a:r>
            <a:r>
              <a:rPr lang="ko-KR" altLang="en-US" sz="1200" dirty="0"/>
              <a:t>결과적인 속도 변화는 </a:t>
            </a:r>
            <a:r>
              <a:rPr lang="en-US" altLang="ko-KR" sz="1200" dirty="0"/>
              <a:t>target</a:t>
            </a:r>
            <a:r>
              <a:rPr lang="ko-KR" altLang="en-US" sz="1200" dirty="0"/>
              <a:t> 방위 차이로 인해 분리를 유발함</a:t>
            </a:r>
            <a:r>
              <a:rPr lang="en-US" altLang="ko-KR" sz="1200" dirty="0"/>
              <a:t>. </a:t>
            </a:r>
          </a:p>
          <a:p>
            <a:pPr marL="0" indent="0">
              <a:buNone/>
            </a:pPr>
            <a:r>
              <a:rPr lang="en-US" altLang="ko-KR" sz="1200" dirty="0"/>
              <a:t>	 -</a:t>
            </a:r>
            <a:r>
              <a:rPr lang="ko-KR" altLang="en-US" sz="1200" dirty="0"/>
              <a:t>시험하는 동안 자선은 정지해 있어야 하며 표 </a:t>
            </a:r>
            <a:r>
              <a:rPr lang="en-US" altLang="ko-KR" sz="1200" dirty="0"/>
              <a:t>31</a:t>
            </a:r>
            <a:r>
              <a:rPr lang="ko-KR" altLang="en-US" sz="1200" dirty="0"/>
              <a:t>은 이 테스트의 초기 </a:t>
            </a:r>
            <a:r>
              <a:rPr lang="en-US" altLang="ko-KR" sz="1200" dirty="0"/>
              <a:t>Target</a:t>
            </a:r>
            <a:r>
              <a:rPr lang="ko-KR" altLang="en-US" sz="1200" dirty="0"/>
              <a:t>들의 데이터를 나타냄</a:t>
            </a:r>
            <a:r>
              <a:rPr lang="en-US" altLang="ko-KR" sz="1200" dirty="0"/>
              <a:t>.</a:t>
            </a: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solidFill>
                  <a:srgbClr val="FF0000"/>
                </a:solidFill>
              </a:rPr>
              <a:t>	</a:t>
            </a:r>
            <a:r>
              <a:rPr lang="ko-KR" altLang="en-US" sz="1200" dirty="0">
                <a:solidFill>
                  <a:srgbClr val="FF0000"/>
                </a:solidFill>
              </a:rPr>
              <a:t>자선으로부터 같은 거리</a:t>
            </a:r>
            <a:r>
              <a:rPr lang="en-US" altLang="ko-KR" sz="1200" dirty="0">
                <a:solidFill>
                  <a:srgbClr val="FF0000"/>
                </a:solidFill>
              </a:rPr>
              <a:t>/</a:t>
            </a:r>
            <a:r>
              <a:rPr lang="ko-KR" altLang="en-US" sz="1200" dirty="0">
                <a:solidFill>
                  <a:srgbClr val="FF0000"/>
                </a:solidFill>
              </a:rPr>
              <a:t>방위</a:t>
            </a:r>
            <a:r>
              <a:rPr lang="en-US" altLang="ko-KR" sz="1200" dirty="0">
                <a:solidFill>
                  <a:srgbClr val="FF0000"/>
                </a:solidFill>
              </a:rPr>
              <a:t>, </a:t>
            </a:r>
            <a:r>
              <a:rPr lang="ko-KR" altLang="en-US" sz="1200" dirty="0">
                <a:solidFill>
                  <a:srgbClr val="FF0000"/>
                </a:solidFill>
              </a:rPr>
              <a:t>같은 침로와 속도</a:t>
            </a:r>
            <a:r>
              <a:rPr lang="en-US" altLang="ko-KR" sz="1200" dirty="0">
                <a:solidFill>
                  <a:srgbClr val="FF0000"/>
                </a:solidFill>
              </a:rPr>
              <a:t>. </a:t>
            </a:r>
            <a:r>
              <a:rPr lang="ko-KR" altLang="en-US" sz="1200" dirty="0">
                <a:solidFill>
                  <a:srgbClr val="FF0000"/>
                </a:solidFill>
              </a:rPr>
              <a:t>완전 동일 </a:t>
            </a:r>
            <a:r>
              <a:rPr lang="en-US" altLang="ko-KR" sz="1200" dirty="0">
                <a:solidFill>
                  <a:srgbClr val="FF0000"/>
                </a:solidFill>
              </a:rPr>
              <a:t>(TT</a:t>
            </a:r>
            <a:r>
              <a:rPr lang="ko-KR" altLang="en-US" sz="1200" dirty="0">
                <a:solidFill>
                  <a:srgbClr val="FF0000"/>
                </a:solidFill>
              </a:rPr>
              <a:t>는 </a:t>
            </a:r>
            <a:r>
              <a:rPr lang="en-US" altLang="ko-KR" sz="1200" dirty="0">
                <a:solidFill>
                  <a:srgbClr val="FF0000"/>
                </a:solidFill>
              </a:rPr>
              <a:t>COG/SOG</a:t>
            </a:r>
            <a:r>
              <a:rPr lang="ko-KR" altLang="en-US" sz="1200" dirty="0">
                <a:solidFill>
                  <a:srgbClr val="FF0000"/>
                </a:solidFill>
              </a:rPr>
              <a:t>를 유지</a:t>
            </a:r>
            <a:r>
              <a:rPr lang="en-US" altLang="ko-KR" sz="1200" dirty="0">
                <a:solidFill>
                  <a:srgbClr val="FF0000"/>
                </a:solidFill>
              </a:rPr>
              <a:t>, </a:t>
            </a:r>
            <a:r>
              <a:rPr lang="ko-KR" altLang="en-US" sz="1200" dirty="0">
                <a:solidFill>
                  <a:srgbClr val="FF0000"/>
                </a:solidFill>
              </a:rPr>
              <a:t>당연히 </a:t>
            </a:r>
            <a:r>
              <a:rPr lang="en-US" altLang="ko-KR" sz="1200" dirty="0">
                <a:solidFill>
                  <a:srgbClr val="FF0000"/>
                </a:solidFill>
              </a:rPr>
              <a:t>Range</a:t>
            </a:r>
            <a:r>
              <a:rPr lang="ko-KR" altLang="en-US" sz="1200" dirty="0">
                <a:solidFill>
                  <a:srgbClr val="FF0000"/>
                </a:solidFill>
              </a:rPr>
              <a:t>와 </a:t>
            </a:r>
            <a:r>
              <a:rPr lang="en-US" altLang="ko-KR" sz="1200" dirty="0">
                <a:solidFill>
                  <a:srgbClr val="FF0000"/>
                </a:solidFill>
              </a:rPr>
              <a:t>bearing</a:t>
            </a:r>
            <a:r>
              <a:rPr lang="ko-KR" altLang="en-US" sz="1200" dirty="0">
                <a:solidFill>
                  <a:srgbClr val="FF0000"/>
                </a:solidFill>
              </a:rPr>
              <a:t>은 변함</a:t>
            </a:r>
            <a:r>
              <a:rPr lang="en-US" altLang="ko-KR" sz="1200" dirty="0">
                <a:solidFill>
                  <a:srgbClr val="FF0000"/>
                </a:solidFill>
              </a:rPr>
              <a:t>)</a:t>
            </a:r>
          </a:p>
          <a:p>
            <a:pPr marL="0" indent="0">
              <a:buNone/>
            </a:pPr>
            <a:endParaRPr lang="en-US" altLang="ko-KR" sz="1200" dirty="0"/>
          </a:p>
          <a:p>
            <a:pPr marL="0" indent="0">
              <a:buNone/>
            </a:pPr>
            <a:r>
              <a:rPr lang="en-US" altLang="ko-KR" sz="1200" dirty="0"/>
              <a:t>	 -Target</a:t>
            </a:r>
            <a:r>
              <a:rPr lang="ko-KR" altLang="en-US" sz="1200" dirty="0"/>
              <a:t>들은 처음에 이 침로와 속도를 따르고 디스플레이상의 동일한 위치에 나타남</a:t>
            </a:r>
            <a:r>
              <a:rPr lang="en-US" altLang="ko-KR" sz="1200" dirty="0"/>
              <a:t>. </a:t>
            </a:r>
          </a:p>
          <a:p>
            <a:pPr marL="0" indent="0">
              <a:buNone/>
            </a:pPr>
            <a:r>
              <a:rPr lang="en-US" altLang="ko-KR" sz="1200" dirty="0"/>
              <a:t>	 -</a:t>
            </a:r>
            <a:r>
              <a:rPr lang="ko-KR" altLang="en-US" sz="1200" dirty="0"/>
              <a:t>약 </a:t>
            </a:r>
            <a:r>
              <a:rPr lang="en-US" altLang="ko-KR" sz="1200" dirty="0"/>
              <a:t>3</a:t>
            </a:r>
            <a:r>
              <a:rPr lang="ko-KR" altLang="en-US" sz="1200" dirty="0"/>
              <a:t>분이 경과한 후</a:t>
            </a:r>
            <a:r>
              <a:rPr lang="en-US" altLang="ko-KR" sz="1200" dirty="0"/>
              <a:t>, </a:t>
            </a:r>
            <a:r>
              <a:rPr lang="ko-KR" altLang="en-US" sz="1200" dirty="0"/>
              <a:t>디스플레이는 </a:t>
            </a:r>
            <a:r>
              <a:rPr lang="en-US" altLang="ko-KR" sz="1200" dirty="0"/>
              <a:t>AIS </a:t>
            </a:r>
            <a:r>
              <a:rPr lang="ko-KR" altLang="en-US" sz="1200" dirty="0"/>
              <a:t>표적과 </a:t>
            </a:r>
            <a:r>
              <a:rPr lang="en-US" altLang="ko-KR" sz="1200" dirty="0"/>
              <a:t>TT </a:t>
            </a:r>
            <a:r>
              <a:rPr lang="ko-KR" altLang="en-US" sz="1200" dirty="0"/>
              <a:t>표적이 연계되었고 적절한 기호가 표시되었음을 보여야 함</a:t>
            </a:r>
            <a:r>
              <a:rPr lang="en-US" altLang="ko-KR" sz="1200" dirty="0"/>
              <a:t>.</a:t>
            </a:r>
          </a:p>
          <a:p>
            <a:pPr marL="0" indent="0">
              <a:buNone/>
            </a:pPr>
            <a:r>
              <a:rPr lang="en-US" altLang="ko-KR" sz="1200" dirty="0"/>
              <a:t>	</a:t>
            </a:r>
            <a:r>
              <a:rPr lang="en-US" altLang="ko-KR" sz="1200" dirty="0">
                <a:solidFill>
                  <a:srgbClr val="FF0000"/>
                </a:solidFill>
              </a:rPr>
              <a:t>(</a:t>
            </a:r>
            <a:r>
              <a:rPr lang="ko-KR" altLang="en-US" sz="1200" dirty="0">
                <a:solidFill>
                  <a:srgbClr val="FF0000"/>
                </a:solidFill>
              </a:rPr>
              <a:t>이건 </a:t>
            </a:r>
            <a:r>
              <a:rPr lang="en-US" altLang="ko-KR" sz="1200" dirty="0">
                <a:solidFill>
                  <a:srgbClr val="FF0000"/>
                </a:solidFill>
              </a:rPr>
              <a:t>association symbol</a:t>
            </a:r>
            <a:r>
              <a:rPr lang="ko-KR" altLang="en-US" sz="1200" dirty="0">
                <a:solidFill>
                  <a:srgbClr val="FF0000"/>
                </a:solidFill>
              </a:rPr>
              <a:t>로 표시되어야 한다는 의미</a:t>
            </a:r>
            <a:r>
              <a:rPr lang="en-US" altLang="ko-KR" sz="1200" dirty="0">
                <a:solidFill>
                  <a:srgbClr val="FF0000"/>
                </a:solidFill>
              </a:rPr>
              <a:t>?)</a:t>
            </a:r>
          </a:p>
          <a:p>
            <a:pPr marL="0" indent="0">
              <a:buNone/>
            </a:pPr>
            <a:endParaRPr lang="en-US" altLang="ko-KR" sz="1200" dirty="0"/>
          </a:p>
          <a:p>
            <a:pPr marL="0" indent="0">
              <a:buNone/>
            </a:pPr>
            <a:endParaRPr lang="en-US" altLang="ko-KR" sz="1200" dirty="0"/>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155</a:t>
            </a:fld>
            <a:r>
              <a:rPr lang="en-US" altLang="ko-KR"/>
              <a:t>]</a:t>
            </a:r>
            <a:endParaRPr lang="ko-KR" altLang="en-US" dirty="0"/>
          </a:p>
        </p:txBody>
      </p:sp>
      <p:pic>
        <p:nvPicPr>
          <p:cNvPr id="7" name="그림 6">
            <a:extLst>
              <a:ext uri="{FF2B5EF4-FFF2-40B4-BE49-F238E27FC236}">
                <a16:creationId xmlns:a16="http://schemas.microsoft.com/office/drawing/2014/main" id="{DB41BF04-CD0F-45DE-BD15-944BCC616FFA}"/>
              </a:ext>
            </a:extLst>
          </p:cNvPr>
          <p:cNvPicPr>
            <a:picLocks noChangeAspect="1"/>
          </p:cNvPicPr>
          <p:nvPr/>
        </p:nvPicPr>
        <p:blipFill>
          <a:blip r:embed="rId2"/>
          <a:stretch>
            <a:fillRect/>
          </a:stretch>
        </p:blipFill>
        <p:spPr>
          <a:xfrm>
            <a:off x="1319753" y="1835246"/>
            <a:ext cx="7691463" cy="2148553"/>
          </a:xfrm>
          <a:prstGeom prst="rect">
            <a:avLst/>
          </a:prstGeom>
        </p:spPr>
      </p:pic>
    </p:spTree>
    <p:extLst>
      <p:ext uri="{BB962C8B-B14F-4D97-AF65-F5344CB8AC3E}">
        <p14:creationId xmlns:p14="http://schemas.microsoft.com/office/powerpoint/2010/main" val="39075114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6C92A579-9239-45D9-A7B9-241A5AE658D6}"/>
              </a:ext>
            </a:extLst>
          </p:cNvPr>
          <p:cNvPicPr>
            <a:picLocks noChangeAspect="1"/>
          </p:cNvPicPr>
          <p:nvPr/>
        </p:nvPicPr>
        <p:blipFill>
          <a:blip r:embed="rId2"/>
          <a:stretch>
            <a:fillRect/>
          </a:stretch>
        </p:blipFill>
        <p:spPr>
          <a:xfrm>
            <a:off x="7195358" y="3784070"/>
            <a:ext cx="2552700" cy="2476500"/>
          </a:xfrm>
          <a:prstGeom prst="rect">
            <a:avLst/>
          </a:prstGeom>
        </p:spPr>
      </p:pic>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a:t>
            </a:r>
            <a:r>
              <a:rPr lang="ko-KR" altLang="en-US" sz="1200" dirty="0"/>
              <a:t>표 </a:t>
            </a:r>
            <a:r>
              <a:rPr lang="en-US" altLang="ko-KR" sz="1200" dirty="0"/>
              <a:t>32</a:t>
            </a:r>
            <a:r>
              <a:rPr lang="ko-KR" altLang="en-US" sz="1200" dirty="0"/>
              <a:t>은 테스트 시나리오 전반에 걸친 </a:t>
            </a:r>
            <a:r>
              <a:rPr lang="en-US" altLang="ko-KR" sz="1200" dirty="0"/>
              <a:t>AIS </a:t>
            </a:r>
            <a:r>
              <a:rPr lang="ko-KR" altLang="en-US" sz="1200" dirty="0"/>
              <a:t>대상 데이터를 나타냄</a:t>
            </a:r>
            <a:r>
              <a:rPr lang="en-US" altLang="ko-KR" sz="1200" dirty="0"/>
              <a:t>.</a:t>
            </a:r>
          </a:p>
          <a:p>
            <a:pPr marL="0" indent="0">
              <a:buNone/>
            </a:pPr>
            <a:r>
              <a:rPr lang="en-US" altLang="ko-KR" sz="1200" dirty="0"/>
              <a:t>	 -TT </a:t>
            </a:r>
            <a:r>
              <a:rPr lang="ko-KR" altLang="en-US" sz="1200" dirty="0"/>
              <a:t>데이터는 표 </a:t>
            </a:r>
            <a:r>
              <a:rPr lang="en-US" altLang="ko-KR" sz="1200" dirty="0"/>
              <a:t>31</a:t>
            </a:r>
            <a:r>
              <a:rPr lang="ko-KR" altLang="en-US" sz="1200" dirty="0"/>
              <a:t>에 제공된 대로 테스트 시나리오 동안 일정하게 유지되며 아래처럼 </a:t>
            </a:r>
            <a:r>
              <a:rPr lang="en-US" altLang="ko-KR" sz="1200" dirty="0"/>
              <a:t>AIS</a:t>
            </a:r>
            <a:r>
              <a:rPr lang="ko-KR" altLang="en-US" sz="1200" dirty="0"/>
              <a:t>만 속도 변경</a:t>
            </a: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t>	 -</a:t>
            </a:r>
            <a:r>
              <a:rPr lang="ko-KR" altLang="en-US" sz="1200" dirty="0"/>
              <a:t>초기 </a:t>
            </a:r>
            <a:r>
              <a:rPr lang="en-US" altLang="ko-KR" sz="1200" dirty="0"/>
              <a:t>target</a:t>
            </a:r>
            <a:r>
              <a:rPr lang="ko-KR" altLang="en-US" sz="1200" dirty="0"/>
              <a:t>의 위치에서 </a:t>
            </a:r>
            <a:r>
              <a:rPr lang="en-US" altLang="ko-KR" sz="1200" dirty="0"/>
              <a:t>4</a:t>
            </a:r>
            <a:r>
              <a:rPr lang="ko-KR" altLang="en-US" sz="1200" dirty="0"/>
              <a:t>분 후 </a:t>
            </a:r>
            <a:r>
              <a:rPr lang="en-US" altLang="ko-KR" sz="1200" dirty="0"/>
              <a:t>AIS target</a:t>
            </a:r>
            <a:r>
              <a:rPr lang="ko-KR" altLang="en-US" sz="1200" dirty="0"/>
              <a:t>은 </a:t>
            </a:r>
            <a:r>
              <a:rPr lang="en-US" altLang="ko-KR" sz="1200" dirty="0"/>
              <a:t>8.6 </a:t>
            </a:r>
            <a:r>
              <a:rPr lang="en-US" altLang="ko-KR" sz="1200" dirty="0" err="1"/>
              <a:t>kn</a:t>
            </a:r>
            <a:r>
              <a:rPr lang="ko-KR" altLang="en-US" sz="1200" dirty="0"/>
              <a:t>으로</a:t>
            </a:r>
            <a:r>
              <a:rPr lang="en-US" altLang="ko-KR" sz="1200" dirty="0"/>
              <a:t> </a:t>
            </a:r>
            <a:r>
              <a:rPr lang="ko-KR" altLang="en-US" sz="1200" dirty="0"/>
              <a:t>속도를 줄이면서 방위는 </a:t>
            </a:r>
            <a:r>
              <a:rPr lang="en-US" altLang="ko-KR" sz="1200" dirty="0"/>
              <a:t>90°</a:t>
            </a:r>
            <a:r>
              <a:rPr lang="ko-KR" altLang="en-US" sz="1200" dirty="0"/>
              <a:t>로 유지함</a:t>
            </a:r>
            <a:r>
              <a:rPr lang="en-US" altLang="ko-KR" sz="1200" dirty="0"/>
              <a:t>. </a:t>
            </a:r>
          </a:p>
          <a:p>
            <a:pPr marL="0" indent="0">
              <a:buNone/>
            </a:pPr>
            <a:r>
              <a:rPr lang="en-US" altLang="ko-KR" sz="1200" dirty="0"/>
              <a:t>	 -</a:t>
            </a:r>
            <a:r>
              <a:rPr lang="ko-KR" altLang="en-US" sz="1200" dirty="0"/>
              <a:t> 초기 표적 위치에서 </a:t>
            </a:r>
            <a:r>
              <a:rPr lang="en-US" altLang="ko-KR" sz="1200" dirty="0"/>
              <a:t>5</a:t>
            </a:r>
            <a:r>
              <a:rPr lang="ko-KR" altLang="en-US" sz="1200" dirty="0"/>
              <a:t>분</a:t>
            </a:r>
            <a:r>
              <a:rPr lang="en-US" altLang="ko-KR" sz="1200" dirty="0"/>
              <a:t>, 8</a:t>
            </a:r>
            <a:r>
              <a:rPr lang="ko-KR" altLang="en-US" sz="1200" dirty="0"/>
              <a:t>분 이내의 시간 후에 표적은 방위의 차이로 인해 분리됨</a:t>
            </a:r>
            <a:r>
              <a:rPr lang="en-US" altLang="ko-KR" sz="1200" dirty="0"/>
              <a:t>.</a:t>
            </a:r>
          </a:p>
          <a:p>
            <a:pPr marL="0" indent="0">
              <a:buNone/>
            </a:pPr>
            <a:r>
              <a:rPr lang="en-US" altLang="ko-KR" sz="1200" dirty="0"/>
              <a:t>	 -</a:t>
            </a:r>
            <a:r>
              <a:rPr lang="ko-KR" altLang="en-US" sz="1200" dirty="0"/>
              <a:t> </a:t>
            </a:r>
            <a:r>
              <a:rPr lang="en-US" altLang="ko-KR" sz="1200" dirty="0"/>
              <a:t>10</a:t>
            </a:r>
            <a:r>
              <a:rPr lang="ko-KR" altLang="en-US" sz="1200" dirty="0"/>
              <a:t>분 경과 후 </a:t>
            </a:r>
            <a:r>
              <a:rPr lang="en-US" altLang="ko-KR" sz="1200" dirty="0"/>
              <a:t>AIS </a:t>
            </a:r>
            <a:r>
              <a:rPr lang="ko-KR" altLang="en-US" sz="1200" dirty="0"/>
              <a:t>표적은 속도를 </a:t>
            </a:r>
            <a:r>
              <a:rPr lang="en-US" altLang="ko-KR" sz="1200" dirty="0"/>
              <a:t>11,4 </a:t>
            </a:r>
            <a:r>
              <a:rPr lang="en-US" altLang="ko-KR" sz="1200" dirty="0" err="1"/>
              <a:t>kn</a:t>
            </a:r>
            <a:r>
              <a:rPr lang="ko-KR" altLang="en-US" sz="1200" dirty="0"/>
              <a:t>으로 변경하고 </a:t>
            </a:r>
            <a:r>
              <a:rPr lang="en-US" altLang="ko-KR" sz="1200" dirty="0"/>
              <a:t>90° </a:t>
            </a:r>
            <a:r>
              <a:rPr lang="ko-KR" altLang="en-US" sz="1200" dirty="0"/>
              <a:t>방위에서 코스를 유지해야 다시 만남</a:t>
            </a:r>
            <a:r>
              <a:rPr lang="en-US" altLang="ko-KR" sz="1200" dirty="0"/>
              <a:t>.</a:t>
            </a:r>
          </a:p>
          <a:p>
            <a:pPr marL="0" indent="0">
              <a:buNone/>
            </a:pPr>
            <a:r>
              <a:rPr lang="en-US" altLang="ko-KR" sz="1200" dirty="0"/>
              <a:t>	 -</a:t>
            </a:r>
            <a:r>
              <a:rPr lang="ko-KR" altLang="en-US" sz="1200" dirty="0"/>
              <a:t> </a:t>
            </a:r>
            <a:r>
              <a:rPr lang="en-US" altLang="ko-KR" sz="1200" dirty="0"/>
              <a:t>12</a:t>
            </a:r>
            <a:r>
              <a:rPr lang="ko-KR" altLang="en-US" sz="1200" dirty="0"/>
              <a:t>분의 경과 </a:t>
            </a:r>
            <a:r>
              <a:rPr lang="en-US" altLang="ko-KR" sz="1200" dirty="0"/>
              <a:t>~</a:t>
            </a:r>
            <a:r>
              <a:rPr lang="ko-KR" altLang="en-US" sz="1200" dirty="0"/>
              <a:t> </a:t>
            </a:r>
            <a:r>
              <a:rPr lang="en-US" altLang="ko-KR" sz="1200" dirty="0"/>
              <a:t>15</a:t>
            </a:r>
            <a:r>
              <a:rPr lang="ko-KR" altLang="en-US" sz="1200" dirty="0"/>
              <a:t>분 미만의 경과 시간 후에 </a:t>
            </a:r>
            <a:r>
              <a:rPr lang="en-US" altLang="ko-KR" sz="1200" dirty="0"/>
              <a:t>AIS </a:t>
            </a:r>
            <a:r>
              <a:rPr lang="ko-KR" altLang="en-US" sz="1200" dirty="0"/>
              <a:t>및 </a:t>
            </a:r>
            <a:r>
              <a:rPr lang="en-US" altLang="ko-KR" sz="1200" dirty="0"/>
              <a:t>TT </a:t>
            </a:r>
            <a:r>
              <a:rPr lang="ko-KR" altLang="en-US" sz="1200" dirty="0"/>
              <a:t>대상이 연계되고 적절한 기호로 표시됨</a:t>
            </a:r>
            <a:r>
              <a:rPr lang="en-US" altLang="ko-KR" sz="1200" dirty="0"/>
              <a:t>.</a:t>
            </a:r>
          </a:p>
          <a:p>
            <a:pPr marL="0" indent="0">
              <a:buNone/>
            </a:pPr>
            <a:r>
              <a:rPr lang="en-US" altLang="ko-KR" sz="1200" dirty="0"/>
              <a:t>	 -target</a:t>
            </a:r>
            <a:r>
              <a:rPr lang="ko-KR" altLang="en-US" sz="1200" dirty="0"/>
              <a:t>은 테스트 시나리오의 나머지 부분에 대해 연결된 상태를 유지해야 함</a:t>
            </a:r>
            <a:r>
              <a:rPr lang="en-US" altLang="ko-KR" sz="1200" dirty="0"/>
              <a:t>.</a:t>
            </a:r>
          </a:p>
          <a:p>
            <a:pPr marL="0" indent="0">
              <a:buNone/>
            </a:pPr>
            <a:endParaRPr lang="en-US" altLang="ko-KR" sz="1200" dirty="0"/>
          </a:p>
          <a:p>
            <a:pPr marL="0" indent="0">
              <a:buNone/>
            </a:pPr>
            <a:r>
              <a:rPr lang="en-US" altLang="ko-KR" sz="1200" dirty="0"/>
              <a:t>								           PPI </a:t>
            </a:r>
            <a:r>
              <a:rPr lang="ko-KR" altLang="en-US" sz="1200" dirty="0"/>
              <a:t>화면</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156</a:t>
            </a:fld>
            <a:r>
              <a:rPr lang="en-US" altLang="ko-KR"/>
              <a:t>]</a:t>
            </a:r>
            <a:endParaRPr lang="ko-KR" altLang="en-US" dirty="0"/>
          </a:p>
        </p:txBody>
      </p:sp>
      <p:pic>
        <p:nvPicPr>
          <p:cNvPr id="6" name="그림 5">
            <a:extLst>
              <a:ext uri="{FF2B5EF4-FFF2-40B4-BE49-F238E27FC236}">
                <a16:creationId xmlns:a16="http://schemas.microsoft.com/office/drawing/2014/main" id="{A5F852D4-E7FC-4BBD-A58C-11673C0EE2C5}"/>
              </a:ext>
            </a:extLst>
          </p:cNvPr>
          <p:cNvPicPr>
            <a:picLocks noChangeAspect="1"/>
          </p:cNvPicPr>
          <p:nvPr/>
        </p:nvPicPr>
        <p:blipFill>
          <a:blip r:embed="rId3"/>
          <a:stretch>
            <a:fillRect/>
          </a:stretch>
        </p:blipFill>
        <p:spPr>
          <a:xfrm>
            <a:off x="1272394" y="1216730"/>
            <a:ext cx="6919500" cy="2442177"/>
          </a:xfrm>
          <a:prstGeom prst="rect">
            <a:avLst/>
          </a:prstGeom>
        </p:spPr>
      </p:pic>
      <p:sp>
        <p:nvSpPr>
          <p:cNvPr id="10" name="말풍선: 사각형 9">
            <a:extLst>
              <a:ext uri="{FF2B5EF4-FFF2-40B4-BE49-F238E27FC236}">
                <a16:creationId xmlns:a16="http://schemas.microsoft.com/office/drawing/2014/main" id="{5A5B1020-E0EE-4FD9-976A-269B8F059A2B}"/>
              </a:ext>
            </a:extLst>
          </p:cNvPr>
          <p:cNvSpPr/>
          <p:nvPr/>
        </p:nvSpPr>
        <p:spPr>
          <a:xfrm>
            <a:off x="8858883" y="3022909"/>
            <a:ext cx="876499" cy="655217"/>
          </a:xfrm>
          <a:prstGeom prst="wedgeRectCallout">
            <a:avLst>
              <a:gd name="adj1" fmla="val -136962"/>
              <a:gd name="adj2" fmla="val 156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잘 보이도록</a:t>
            </a:r>
            <a:endParaRPr lang="en-US" altLang="ko-KR" sz="800" dirty="0"/>
          </a:p>
          <a:p>
            <a:pPr algn="ctr"/>
            <a:r>
              <a:rPr lang="en-US" altLang="ko-KR" sz="800" dirty="0"/>
              <a:t>AIS</a:t>
            </a:r>
            <a:r>
              <a:rPr lang="ko-KR" altLang="en-US" sz="800" dirty="0"/>
              <a:t>를 실제보다 내려 그림</a:t>
            </a:r>
          </a:p>
        </p:txBody>
      </p:sp>
    </p:spTree>
    <p:extLst>
      <p:ext uri="{BB962C8B-B14F-4D97-AF65-F5344CB8AC3E}">
        <p14:creationId xmlns:p14="http://schemas.microsoft.com/office/powerpoint/2010/main" val="129670495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CC06176B-2900-4F10-B3FC-F75A291F4947}"/>
              </a:ext>
            </a:extLst>
          </p:cNvPr>
          <p:cNvPicPr>
            <a:picLocks noChangeAspect="1"/>
          </p:cNvPicPr>
          <p:nvPr/>
        </p:nvPicPr>
        <p:blipFill>
          <a:blip r:embed="rId2"/>
          <a:stretch>
            <a:fillRect/>
          </a:stretch>
        </p:blipFill>
        <p:spPr>
          <a:xfrm>
            <a:off x="7249137" y="3985698"/>
            <a:ext cx="2552700" cy="2476500"/>
          </a:xfrm>
          <a:prstGeom prst="rect">
            <a:avLst/>
          </a:prstGeom>
        </p:spPr>
      </p:pic>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10.8.2.5 Association </a:t>
            </a:r>
            <a:r>
              <a:rPr lang="ko-KR" altLang="en-US" sz="1200" dirty="0"/>
              <a:t>시나리오</a:t>
            </a:r>
            <a:r>
              <a:rPr lang="en-US" altLang="ko-KR" sz="1200" dirty="0"/>
              <a:t>3</a:t>
            </a:r>
          </a:p>
          <a:p>
            <a:pPr marL="0" indent="0">
              <a:buNone/>
            </a:pPr>
            <a:r>
              <a:rPr lang="en-US" altLang="ko-KR" sz="1200" dirty="0"/>
              <a:t>	 -</a:t>
            </a:r>
            <a:r>
              <a:rPr lang="ko-KR" altLang="en-US" sz="1200" dirty="0"/>
              <a:t>이 시나리오는 </a:t>
            </a:r>
            <a:r>
              <a:rPr lang="en-US" altLang="ko-KR" sz="1200" dirty="0"/>
              <a:t>AIS</a:t>
            </a:r>
            <a:r>
              <a:rPr lang="ko-KR" altLang="en-US" sz="1200" dirty="0"/>
              <a:t>와 </a:t>
            </a:r>
            <a:r>
              <a:rPr lang="en-US" altLang="ko-KR" sz="1200" dirty="0"/>
              <a:t>TT </a:t>
            </a:r>
            <a:r>
              <a:rPr lang="ko-KR" altLang="en-US" sz="1200" dirty="0"/>
              <a:t>타겟이 매우 가깝지만 코스와 속도가 다른 경우 연결을 테스트 함</a:t>
            </a:r>
            <a:r>
              <a:rPr lang="en-US" altLang="ko-KR" sz="1200" dirty="0"/>
              <a:t>.</a:t>
            </a:r>
          </a:p>
          <a:p>
            <a:pPr marL="0" indent="0">
              <a:buNone/>
            </a:pPr>
            <a:r>
              <a:rPr lang="en-US" altLang="ko-KR" sz="1200" dirty="0"/>
              <a:t>	 -</a:t>
            </a:r>
            <a:r>
              <a:rPr lang="ko-KR" altLang="en-US" sz="1200" dirty="0"/>
              <a:t>이 시나리오에서 </a:t>
            </a:r>
            <a:r>
              <a:rPr lang="en-US" altLang="ko-KR" sz="1200" dirty="0"/>
              <a:t>TT </a:t>
            </a:r>
            <a:r>
              <a:rPr lang="ko-KR" altLang="en-US" sz="1200" dirty="0"/>
              <a:t>대상과 </a:t>
            </a:r>
            <a:r>
              <a:rPr lang="en-US" altLang="ko-KR" sz="1200" dirty="0"/>
              <a:t>AIS </a:t>
            </a:r>
            <a:r>
              <a:rPr lang="ko-KR" altLang="en-US" sz="1200" dirty="0"/>
              <a:t>대상은 상반되는 경로로 서로 접근</a:t>
            </a:r>
            <a:r>
              <a:rPr lang="en-US" altLang="ko-KR" sz="1200" dirty="0"/>
              <a:t>. </a:t>
            </a:r>
          </a:p>
          <a:p>
            <a:pPr marL="0" indent="0">
              <a:buNone/>
            </a:pPr>
            <a:r>
              <a:rPr lang="en-US" altLang="ko-KR" sz="1200" dirty="0"/>
              <a:t>	 -</a:t>
            </a:r>
            <a:r>
              <a:rPr lang="ko-KR" altLang="en-US" sz="1200" dirty="0"/>
              <a:t>테스트 중 자선은 정지 상태 임</a:t>
            </a:r>
            <a:r>
              <a:rPr lang="en-US" altLang="ko-KR" sz="1200" dirty="0"/>
              <a:t>. 	</a:t>
            </a:r>
            <a:r>
              <a:rPr lang="ko-KR" altLang="en-US" sz="1200" dirty="0"/>
              <a:t>표 </a:t>
            </a:r>
            <a:r>
              <a:rPr lang="en-US" altLang="ko-KR" sz="1200" dirty="0"/>
              <a:t>33</a:t>
            </a:r>
            <a:r>
              <a:rPr lang="ko-KR" altLang="en-US" sz="1200" dirty="0"/>
              <a:t>은 이 테스트의 목표 데이터를 나타냄</a:t>
            </a:r>
            <a:r>
              <a:rPr lang="en-US" altLang="ko-KR" sz="1200" dirty="0"/>
              <a:t>.</a:t>
            </a: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solidFill>
                  <a:srgbClr val="FF0000"/>
                </a:solidFill>
              </a:rPr>
              <a:t>	</a:t>
            </a:r>
            <a:r>
              <a:rPr lang="ko-KR" altLang="en-US" sz="1200" dirty="0">
                <a:solidFill>
                  <a:srgbClr val="FF0000"/>
                </a:solidFill>
              </a:rPr>
              <a:t>자선으로부터 같은 거리</a:t>
            </a:r>
            <a:r>
              <a:rPr lang="en-US" altLang="ko-KR" sz="1200" dirty="0">
                <a:solidFill>
                  <a:srgbClr val="FF0000"/>
                </a:solidFill>
              </a:rPr>
              <a:t>,</a:t>
            </a:r>
            <a:r>
              <a:rPr lang="ko-KR" altLang="en-US" sz="1200" dirty="0">
                <a:solidFill>
                  <a:srgbClr val="FF0000"/>
                </a:solidFill>
              </a:rPr>
              <a:t> 방위는 </a:t>
            </a:r>
            <a:r>
              <a:rPr lang="en-US" altLang="ko-KR" sz="1200" dirty="0">
                <a:solidFill>
                  <a:srgbClr val="FF0000"/>
                </a:solidFill>
              </a:rPr>
              <a:t>360</a:t>
            </a:r>
            <a:r>
              <a:rPr lang="ko-KR" altLang="en-US" sz="1200" dirty="0">
                <a:solidFill>
                  <a:srgbClr val="FF0000"/>
                </a:solidFill>
              </a:rPr>
              <a:t>도 기준 </a:t>
            </a:r>
            <a:r>
              <a:rPr lang="en-US" altLang="ko-KR" sz="1200" dirty="0">
                <a:solidFill>
                  <a:srgbClr val="FF0000"/>
                </a:solidFill>
              </a:rPr>
              <a:t>mirroring, </a:t>
            </a:r>
            <a:r>
              <a:rPr lang="ko-KR" altLang="en-US" sz="1200" dirty="0">
                <a:solidFill>
                  <a:srgbClr val="FF0000"/>
                </a:solidFill>
              </a:rPr>
              <a:t>침로는 서로 상대방을 향하며 속도는</a:t>
            </a:r>
            <a:r>
              <a:rPr lang="en-US" altLang="ko-KR" sz="1200" dirty="0">
                <a:solidFill>
                  <a:srgbClr val="FF0000"/>
                </a:solidFill>
              </a:rPr>
              <a:t> </a:t>
            </a:r>
            <a:r>
              <a:rPr lang="ko-KR" altLang="en-US" sz="1200" dirty="0">
                <a:solidFill>
                  <a:srgbClr val="FF0000"/>
                </a:solidFill>
              </a:rPr>
              <a:t>동일함 </a:t>
            </a:r>
            <a:r>
              <a:rPr lang="en-US" altLang="ko-KR" sz="1200" dirty="0">
                <a:solidFill>
                  <a:srgbClr val="FF0000"/>
                </a:solidFill>
              </a:rPr>
              <a:t>(</a:t>
            </a:r>
            <a:r>
              <a:rPr lang="ko-KR" altLang="en-US" sz="1200" dirty="0">
                <a:solidFill>
                  <a:srgbClr val="FF0000"/>
                </a:solidFill>
              </a:rPr>
              <a:t>데이터로 보면 충돌</a:t>
            </a:r>
            <a:r>
              <a:rPr lang="en-US" altLang="ko-KR" sz="1200" dirty="0">
                <a:solidFill>
                  <a:srgbClr val="FF0000"/>
                </a:solidFill>
              </a:rPr>
              <a:t>)</a:t>
            </a:r>
          </a:p>
          <a:p>
            <a:pPr marL="0" indent="0">
              <a:buNone/>
            </a:pPr>
            <a:endParaRPr lang="en-US" altLang="ko-KR" sz="1200" dirty="0"/>
          </a:p>
          <a:p>
            <a:pPr marL="0" indent="0">
              <a:buNone/>
            </a:pPr>
            <a:r>
              <a:rPr lang="en-US" altLang="ko-KR" sz="1200" dirty="0"/>
              <a:t>	 -Target</a:t>
            </a:r>
            <a:r>
              <a:rPr lang="ko-KR" altLang="en-US" sz="1200" dirty="0"/>
              <a:t>은 시나리오 전체에 걸쳐 이 침로와 속도를 따르고 둘 다 약 </a:t>
            </a:r>
            <a:r>
              <a:rPr lang="en-US" altLang="ko-KR" sz="1200" dirty="0"/>
              <a:t>6</a:t>
            </a:r>
            <a:r>
              <a:rPr lang="ko-KR" altLang="en-US" sz="1200" dirty="0"/>
              <a:t>분의 경과 시간에 </a:t>
            </a:r>
            <a:r>
              <a:rPr lang="en-US" altLang="ko-KR" sz="1200" dirty="0"/>
              <a:t>CPA</a:t>
            </a:r>
            <a:r>
              <a:rPr lang="ko-KR" altLang="en-US" sz="1200" dirty="0"/>
              <a:t>에 도달해야 합니다</a:t>
            </a:r>
            <a:r>
              <a:rPr lang="en-US" altLang="ko-KR" sz="1200" dirty="0"/>
              <a:t>.</a:t>
            </a:r>
          </a:p>
          <a:p>
            <a:pPr marL="0" indent="0">
              <a:buNone/>
            </a:pPr>
            <a:r>
              <a:rPr lang="en-US" altLang="ko-KR" sz="1200" dirty="0"/>
              <a:t>	 -CPA</a:t>
            </a:r>
            <a:r>
              <a:rPr lang="ko-KR" altLang="en-US" sz="1200" dirty="0"/>
              <a:t>에서 </a:t>
            </a:r>
            <a:r>
              <a:rPr lang="en-US" altLang="ko-KR" sz="1200" dirty="0"/>
              <a:t>target</a:t>
            </a:r>
            <a:r>
              <a:rPr lang="ko-KR" altLang="en-US" sz="1200" dirty="0"/>
              <a:t>들에 대한 거리와 방위는 동일함</a:t>
            </a:r>
            <a:r>
              <a:rPr lang="en-US" altLang="ko-KR" sz="1200" dirty="0"/>
              <a:t>. </a:t>
            </a:r>
            <a:r>
              <a:rPr lang="en-US" altLang="ko-KR" sz="1200" dirty="0">
                <a:solidFill>
                  <a:srgbClr val="FF0000"/>
                </a:solidFill>
              </a:rPr>
              <a:t>(</a:t>
            </a:r>
            <a:r>
              <a:rPr lang="ko-KR" altLang="en-US" sz="1200" dirty="0">
                <a:solidFill>
                  <a:srgbClr val="FF0000"/>
                </a:solidFill>
              </a:rPr>
              <a:t>두 타겟은 충돌이 아닌가</a:t>
            </a:r>
            <a:r>
              <a:rPr lang="en-US" altLang="ko-KR" sz="1200" dirty="0">
                <a:solidFill>
                  <a:srgbClr val="FF0000"/>
                </a:solidFill>
              </a:rPr>
              <a:t>?)</a:t>
            </a:r>
          </a:p>
          <a:p>
            <a:pPr marL="0" indent="0">
              <a:buNone/>
            </a:pPr>
            <a:r>
              <a:rPr lang="en-US" altLang="ko-KR" sz="1200" dirty="0"/>
              <a:t>	 -</a:t>
            </a:r>
            <a:r>
              <a:rPr lang="ko-KR" altLang="en-US" sz="1200" dirty="0"/>
              <a:t>경과 시간 </a:t>
            </a:r>
            <a:r>
              <a:rPr lang="en-US" altLang="ko-KR" sz="1200" dirty="0"/>
              <a:t>12</a:t>
            </a:r>
            <a:r>
              <a:rPr lang="ko-KR" altLang="en-US" sz="1200" dirty="0"/>
              <a:t>분 동안 대상을 모니터링</a:t>
            </a:r>
            <a:r>
              <a:rPr lang="en-US" altLang="ko-KR" sz="1200" dirty="0"/>
              <a:t>.</a:t>
            </a:r>
          </a:p>
          <a:p>
            <a:pPr marL="0" indent="0">
              <a:buNone/>
            </a:pPr>
            <a:r>
              <a:rPr lang="en-US" altLang="ko-KR" sz="1200" dirty="0"/>
              <a:t>	 -</a:t>
            </a:r>
            <a:r>
              <a:rPr lang="ko-KR" altLang="en-US" sz="1200" dirty="0"/>
              <a:t>어떤 시점에서도 대상이 연결되지 않음</a:t>
            </a:r>
            <a:r>
              <a:rPr lang="en-US" altLang="ko-KR" sz="1200" dirty="0"/>
              <a:t>.</a:t>
            </a:r>
          </a:p>
          <a:p>
            <a:pPr marL="0" indent="0">
              <a:buNone/>
            </a:pPr>
            <a:endParaRPr lang="en-US" altLang="ko-KR" sz="1200" dirty="0"/>
          </a:p>
          <a:p>
            <a:pPr marL="0" indent="0">
              <a:buNone/>
            </a:pPr>
            <a:r>
              <a:rPr lang="en-US" altLang="ko-KR" sz="1200" dirty="0">
                <a:solidFill>
                  <a:srgbClr val="FF0000"/>
                </a:solidFill>
              </a:rPr>
              <a:t>* </a:t>
            </a:r>
            <a:r>
              <a:rPr lang="ko-KR" altLang="en-US" sz="1200" dirty="0">
                <a:solidFill>
                  <a:srgbClr val="FF0000"/>
                </a:solidFill>
              </a:rPr>
              <a:t>아마도 이 시나리오에서는 두 타겟이 일시적으로 만나더라도 </a:t>
            </a:r>
            <a:r>
              <a:rPr lang="ko-KR" altLang="en-US" sz="1200" dirty="0" err="1">
                <a:solidFill>
                  <a:srgbClr val="FF0000"/>
                </a:solidFill>
              </a:rPr>
              <a:t>히스테리시스에</a:t>
            </a:r>
            <a:r>
              <a:rPr lang="ko-KR" altLang="en-US" sz="1200" dirty="0">
                <a:solidFill>
                  <a:srgbClr val="FF0000"/>
                </a:solidFill>
              </a:rPr>
              <a:t> 의해서 예외처리됨을 테스트 하는게 아닌가 예상됨</a:t>
            </a:r>
            <a:r>
              <a:rPr lang="en-US" altLang="ko-KR" sz="1200" dirty="0">
                <a:solidFill>
                  <a:srgbClr val="FF0000"/>
                </a:solidFill>
              </a:rPr>
              <a:t>.</a:t>
            </a:r>
            <a:r>
              <a:rPr lang="en-US" altLang="ko-KR" sz="1200" dirty="0"/>
              <a:t>	</a:t>
            </a:r>
          </a:p>
        </p:txBody>
      </p:sp>
      <p:sp>
        <p:nvSpPr>
          <p:cNvPr id="9" name="말풍선: 사각형 8">
            <a:extLst>
              <a:ext uri="{FF2B5EF4-FFF2-40B4-BE49-F238E27FC236}">
                <a16:creationId xmlns:a16="http://schemas.microsoft.com/office/drawing/2014/main" id="{F8198EB8-06C6-40D9-BAD8-3AC9071B0B76}"/>
              </a:ext>
            </a:extLst>
          </p:cNvPr>
          <p:cNvSpPr/>
          <p:nvPr/>
        </p:nvSpPr>
        <p:spPr>
          <a:xfrm>
            <a:off x="7426009" y="4918321"/>
            <a:ext cx="633909" cy="313555"/>
          </a:xfrm>
          <a:prstGeom prst="wedgeRectCallout">
            <a:avLst>
              <a:gd name="adj1" fmla="val 57744"/>
              <a:gd name="adj2" fmla="val -189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TT</a:t>
            </a:r>
          </a:p>
          <a:p>
            <a:pPr algn="ctr"/>
            <a:r>
              <a:rPr lang="en-US" altLang="ko-KR" sz="800" dirty="0"/>
              <a:t>START</a:t>
            </a:r>
            <a:endParaRPr lang="ko-KR" altLang="en-US" sz="800" dirty="0"/>
          </a:p>
        </p:txBody>
      </p:sp>
      <p:sp>
        <p:nvSpPr>
          <p:cNvPr id="10" name="말풍선: 사각형 9">
            <a:extLst>
              <a:ext uri="{FF2B5EF4-FFF2-40B4-BE49-F238E27FC236}">
                <a16:creationId xmlns:a16="http://schemas.microsoft.com/office/drawing/2014/main" id="{D0E58223-6FE2-4A60-B975-7A668AC06D1C}"/>
              </a:ext>
            </a:extLst>
          </p:cNvPr>
          <p:cNvSpPr/>
          <p:nvPr/>
        </p:nvSpPr>
        <p:spPr>
          <a:xfrm>
            <a:off x="9167928" y="4910393"/>
            <a:ext cx="633909" cy="313555"/>
          </a:xfrm>
          <a:prstGeom prst="wedgeRectCallout">
            <a:avLst>
              <a:gd name="adj1" fmla="val -58249"/>
              <a:gd name="adj2" fmla="val -150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AIS</a:t>
            </a:r>
          </a:p>
          <a:p>
            <a:pPr algn="ctr"/>
            <a:r>
              <a:rPr lang="en-US" altLang="ko-KR" sz="800" dirty="0"/>
              <a:t>START</a:t>
            </a:r>
            <a:endParaRPr lang="ko-KR" altLang="en-US" sz="8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157</a:t>
            </a:fld>
            <a:r>
              <a:rPr lang="en-US" altLang="ko-KR"/>
              <a:t>]</a:t>
            </a:r>
            <a:endParaRPr lang="ko-KR" altLang="en-US" dirty="0"/>
          </a:p>
        </p:txBody>
      </p:sp>
      <p:pic>
        <p:nvPicPr>
          <p:cNvPr id="6" name="그림 5">
            <a:extLst>
              <a:ext uri="{FF2B5EF4-FFF2-40B4-BE49-F238E27FC236}">
                <a16:creationId xmlns:a16="http://schemas.microsoft.com/office/drawing/2014/main" id="{3646CF0A-A7C8-4077-9073-C64AD2394734}"/>
              </a:ext>
            </a:extLst>
          </p:cNvPr>
          <p:cNvPicPr>
            <a:picLocks noChangeAspect="1"/>
          </p:cNvPicPr>
          <p:nvPr/>
        </p:nvPicPr>
        <p:blipFill>
          <a:blip r:embed="rId3"/>
          <a:stretch>
            <a:fillRect/>
          </a:stretch>
        </p:blipFill>
        <p:spPr>
          <a:xfrm>
            <a:off x="973290" y="1814699"/>
            <a:ext cx="8116433" cy="2248214"/>
          </a:xfrm>
          <a:prstGeom prst="rect">
            <a:avLst/>
          </a:prstGeom>
        </p:spPr>
      </p:pic>
    </p:spTree>
    <p:extLst>
      <p:ext uri="{BB962C8B-B14F-4D97-AF65-F5344CB8AC3E}">
        <p14:creationId xmlns:p14="http://schemas.microsoft.com/office/powerpoint/2010/main" val="28966028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10.8.2.6 Association </a:t>
            </a:r>
            <a:r>
              <a:rPr lang="ko-KR" altLang="en-US" sz="1200" dirty="0"/>
              <a:t>시나리오</a:t>
            </a:r>
            <a:r>
              <a:rPr lang="en-US" altLang="ko-KR" sz="1200" dirty="0"/>
              <a:t>4</a:t>
            </a:r>
          </a:p>
          <a:p>
            <a:pPr marL="0" indent="0">
              <a:buNone/>
            </a:pPr>
            <a:r>
              <a:rPr lang="en-US" altLang="ko-KR" sz="1200" dirty="0"/>
              <a:t>	 -</a:t>
            </a:r>
            <a:r>
              <a:rPr lang="ko-KR" altLang="en-US" sz="1200" dirty="0"/>
              <a:t>이 시나리오는 </a:t>
            </a:r>
            <a:r>
              <a:rPr lang="en-US" altLang="ko-KR" sz="1200" dirty="0"/>
              <a:t>AIS </a:t>
            </a:r>
            <a:r>
              <a:rPr lang="ko-KR" altLang="en-US" sz="1200" dirty="0"/>
              <a:t>및 </a:t>
            </a:r>
            <a:r>
              <a:rPr lang="en-US" altLang="ko-KR" sz="1200" dirty="0"/>
              <a:t>TT </a:t>
            </a:r>
            <a:r>
              <a:rPr lang="ko-KR" altLang="en-US" sz="1200" dirty="0"/>
              <a:t>대상이 경로 및 속도 변경의 상황에서 연계를 테스트하고 </a:t>
            </a:r>
            <a:endParaRPr lang="en-US" altLang="ko-KR" sz="1200" dirty="0"/>
          </a:p>
          <a:p>
            <a:pPr marL="0" indent="0">
              <a:buNone/>
            </a:pPr>
            <a:r>
              <a:rPr lang="en-US" altLang="ko-KR" sz="1200" dirty="0"/>
              <a:t>	 -AIS </a:t>
            </a:r>
            <a:r>
              <a:rPr lang="ko-KR" altLang="en-US" sz="1200" dirty="0"/>
              <a:t>변경에서 보고되는 간격에 따른 연계 상태를 지속적으로 테스트함</a:t>
            </a:r>
            <a:r>
              <a:rPr lang="en-US" altLang="ko-KR" sz="1200" dirty="0"/>
              <a:t>. </a:t>
            </a:r>
          </a:p>
          <a:p>
            <a:pPr marL="0" indent="0">
              <a:buNone/>
            </a:pPr>
            <a:r>
              <a:rPr lang="en-US" altLang="ko-KR" sz="1200" dirty="0"/>
              <a:t>	 -</a:t>
            </a:r>
            <a:r>
              <a:rPr lang="ko-KR" altLang="en-US" sz="1200" dirty="0"/>
              <a:t>자선은 테스트 내내 고정</a:t>
            </a:r>
            <a:r>
              <a:rPr lang="en-US" altLang="ko-KR" sz="1200" dirty="0"/>
              <a:t>.	</a:t>
            </a:r>
            <a:r>
              <a:rPr lang="ko-KR" altLang="en-US" sz="1200" dirty="0"/>
              <a:t>표 </a:t>
            </a:r>
            <a:r>
              <a:rPr lang="en-US" altLang="ko-KR" sz="1200" dirty="0"/>
              <a:t>34</a:t>
            </a:r>
            <a:r>
              <a:rPr lang="ko-KR" altLang="en-US" sz="1200" dirty="0"/>
              <a:t>는 이 테스트의 초기 </a:t>
            </a:r>
            <a:r>
              <a:rPr lang="en-US" altLang="ko-KR" sz="1200" dirty="0"/>
              <a:t>target</a:t>
            </a:r>
            <a:r>
              <a:rPr lang="ko-KR" altLang="en-US" sz="1200" dirty="0"/>
              <a:t>들의 데이터를 나타냄</a:t>
            </a:r>
            <a:r>
              <a:rPr lang="en-US" altLang="ko-KR" sz="1200" dirty="0"/>
              <a:t>.</a:t>
            </a: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solidFill>
                  <a:srgbClr val="FF0000"/>
                </a:solidFill>
              </a:rPr>
              <a:t>	</a:t>
            </a:r>
            <a:r>
              <a:rPr lang="ko-KR" altLang="en-US" sz="1200" dirty="0">
                <a:solidFill>
                  <a:srgbClr val="FF0000"/>
                </a:solidFill>
              </a:rPr>
              <a:t>자선으로부터 같은 거리</a:t>
            </a:r>
            <a:r>
              <a:rPr lang="en-US" altLang="ko-KR" sz="1200" dirty="0">
                <a:solidFill>
                  <a:srgbClr val="FF0000"/>
                </a:solidFill>
              </a:rPr>
              <a:t>/</a:t>
            </a:r>
            <a:r>
              <a:rPr lang="ko-KR" altLang="en-US" sz="1200" dirty="0">
                <a:solidFill>
                  <a:srgbClr val="FF0000"/>
                </a:solidFill>
              </a:rPr>
              <a:t>방위</a:t>
            </a:r>
            <a:r>
              <a:rPr lang="en-US" altLang="ko-KR" sz="1200" dirty="0">
                <a:solidFill>
                  <a:srgbClr val="FF0000"/>
                </a:solidFill>
              </a:rPr>
              <a:t>, </a:t>
            </a:r>
            <a:r>
              <a:rPr lang="ko-KR" altLang="en-US" sz="1200" dirty="0">
                <a:solidFill>
                  <a:srgbClr val="FF0000"/>
                </a:solidFill>
              </a:rPr>
              <a:t>같은 침로와 속도</a:t>
            </a:r>
            <a:r>
              <a:rPr lang="en-US" altLang="ko-KR" sz="1200" dirty="0">
                <a:solidFill>
                  <a:srgbClr val="FF0000"/>
                </a:solidFill>
              </a:rPr>
              <a:t>. </a:t>
            </a:r>
            <a:r>
              <a:rPr lang="ko-KR" altLang="en-US" sz="1200" dirty="0">
                <a:solidFill>
                  <a:srgbClr val="FF0000"/>
                </a:solidFill>
              </a:rPr>
              <a:t>완전 동일 </a:t>
            </a:r>
            <a:r>
              <a:rPr lang="en-US" altLang="ko-KR" sz="1200" dirty="0">
                <a:solidFill>
                  <a:srgbClr val="FF0000"/>
                </a:solidFill>
              </a:rPr>
              <a:t>(TT</a:t>
            </a:r>
            <a:r>
              <a:rPr lang="ko-KR" altLang="en-US" sz="1200" dirty="0">
                <a:solidFill>
                  <a:srgbClr val="FF0000"/>
                </a:solidFill>
              </a:rPr>
              <a:t>는 </a:t>
            </a:r>
            <a:r>
              <a:rPr lang="en-US" altLang="ko-KR" sz="1200" dirty="0">
                <a:solidFill>
                  <a:srgbClr val="FF0000"/>
                </a:solidFill>
              </a:rPr>
              <a:t>COG/SOG</a:t>
            </a:r>
            <a:r>
              <a:rPr lang="ko-KR" altLang="en-US" sz="1200" dirty="0">
                <a:solidFill>
                  <a:srgbClr val="FF0000"/>
                </a:solidFill>
              </a:rPr>
              <a:t>를 유지</a:t>
            </a:r>
            <a:r>
              <a:rPr lang="en-US" altLang="ko-KR" sz="1200" dirty="0">
                <a:solidFill>
                  <a:srgbClr val="FF0000"/>
                </a:solidFill>
              </a:rPr>
              <a:t>, </a:t>
            </a:r>
            <a:r>
              <a:rPr lang="ko-KR" altLang="en-US" sz="1200" dirty="0">
                <a:solidFill>
                  <a:srgbClr val="FF0000"/>
                </a:solidFill>
              </a:rPr>
              <a:t>당연히 </a:t>
            </a:r>
            <a:r>
              <a:rPr lang="en-US" altLang="ko-KR" sz="1200" dirty="0">
                <a:solidFill>
                  <a:srgbClr val="FF0000"/>
                </a:solidFill>
              </a:rPr>
              <a:t>Range</a:t>
            </a:r>
            <a:r>
              <a:rPr lang="ko-KR" altLang="en-US" sz="1200" dirty="0">
                <a:solidFill>
                  <a:srgbClr val="FF0000"/>
                </a:solidFill>
              </a:rPr>
              <a:t>와 </a:t>
            </a:r>
            <a:r>
              <a:rPr lang="en-US" altLang="ko-KR" sz="1200" dirty="0">
                <a:solidFill>
                  <a:srgbClr val="FF0000"/>
                </a:solidFill>
              </a:rPr>
              <a:t>bearing</a:t>
            </a:r>
            <a:r>
              <a:rPr lang="ko-KR" altLang="en-US" sz="1200" dirty="0">
                <a:solidFill>
                  <a:srgbClr val="FF0000"/>
                </a:solidFill>
              </a:rPr>
              <a:t>은 변함</a:t>
            </a:r>
            <a:r>
              <a:rPr lang="en-US" altLang="ko-KR" sz="1200" dirty="0">
                <a:solidFill>
                  <a:srgbClr val="FF0000"/>
                </a:solidFill>
              </a:rPr>
              <a:t>)</a:t>
            </a:r>
          </a:p>
          <a:p>
            <a:pPr marL="0" indent="0">
              <a:buNone/>
            </a:pPr>
            <a:endParaRPr lang="en-US" altLang="ko-KR" sz="1200" dirty="0"/>
          </a:p>
          <a:p>
            <a:pPr marL="0" indent="0">
              <a:buNone/>
            </a:pPr>
            <a:r>
              <a:rPr lang="en-US" altLang="ko-KR" sz="1200" dirty="0"/>
              <a:t>	 -Target</a:t>
            </a:r>
            <a:r>
              <a:rPr lang="ko-KR" altLang="en-US" sz="1200" dirty="0"/>
              <a:t>들은 처음에 이 침로와 속도를 따르고 디스플레이상의 동일한 위치에 나타남</a:t>
            </a:r>
            <a:r>
              <a:rPr lang="en-US" altLang="ko-KR" sz="1200" dirty="0"/>
              <a:t>. </a:t>
            </a:r>
          </a:p>
          <a:p>
            <a:pPr marL="0" indent="0">
              <a:buNone/>
            </a:pPr>
            <a:r>
              <a:rPr lang="en-US" altLang="ko-KR" sz="1200" dirty="0"/>
              <a:t>	 -</a:t>
            </a:r>
            <a:r>
              <a:rPr lang="ko-KR" altLang="en-US" sz="1200" dirty="0"/>
              <a:t>약 </a:t>
            </a:r>
            <a:r>
              <a:rPr lang="en-US" altLang="ko-KR" sz="1200" dirty="0"/>
              <a:t>3</a:t>
            </a:r>
            <a:r>
              <a:rPr lang="ko-KR" altLang="en-US" sz="1200" dirty="0"/>
              <a:t>분이 경과한 후</a:t>
            </a:r>
            <a:r>
              <a:rPr lang="en-US" altLang="ko-KR" sz="1200" dirty="0"/>
              <a:t>, </a:t>
            </a:r>
            <a:r>
              <a:rPr lang="ko-KR" altLang="en-US" sz="1200" dirty="0"/>
              <a:t>디스플레이는 </a:t>
            </a:r>
            <a:r>
              <a:rPr lang="en-US" altLang="ko-KR" sz="1200" dirty="0"/>
              <a:t>AIS </a:t>
            </a:r>
            <a:r>
              <a:rPr lang="ko-KR" altLang="en-US" sz="1200" dirty="0"/>
              <a:t>표적과 </a:t>
            </a:r>
            <a:r>
              <a:rPr lang="en-US" altLang="ko-KR" sz="1200" dirty="0"/>
              <a:t>TT </a:t>
            </a:r>
            <a:r>
              <a:rPr lang="ko-KR" altLang="en-US" sz="1200" dirty="0"/>
              <a:t>표적이 연계되었고 적절한 기호가 표시되었음을 보여야 함</a:t>
            </a:r>
            <a:r>
              <a:rPr lang="en-US" altLang="ko-KR" sz="1200" dirty="0"/>
              <a:t>.</a:t>
            </a:r>
          </a:p>
          <a:p>
            <a:pPr marL="0" indent="0">
              <a:buNone/>
            </a:pPr>
            <a:r>
              <a:rPr lang="en-US" altLang="ko-KR" sz="1200" dirty="0"/>
              <a:t>	</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158</a:t>
            </a:fld>
            <a:r>
              <a:rPr lang="en-US" altLang="ko-KR"/>
              <a:t>]</a:t>
            </a:r>
            <a:endParaRPr lang="ko-KR" altLang="en-US" dirty="0"/>
          </a:p>
        </p:txBody>
      </p:sp>
      <p:pic>
        <p:nvPicPr>
          <p:cNvPr id="6" name="그림 5">
            <a:extLst>
              <a:ext uri="{FF2B5EF4-FFF2-40B4-BE49-F238E27FC236}">
                <a16:creationId xmlns:a16="http://schemas.microsoft.com/office/drawing/2014/main" id="{4F288937-025C-4660-A1E7-AE755BDB54FD}"/>
              </a:ext>
            </a:extLst>
          </p:cNvPr>
          <p:cNvPicPr>
            <a:picLocks noChangeAspect="1"/>
          </p:cNvPicPr>
          <p:nvPr/>
        </p:nvPicPr>
        <p:blipFill>
          <a:blip r:embed="rId2"/>
          <a:stretch>
            <a:fillRect/>
          </a:stretch>
        </p:blipFill>
        <p:spPr>
          <a:xfrm>
            <a:off x="880494" y="1729758"/>
            <a:ext cx="8145012" cy="2267266"/>
          </a:xfrm>
          <a:prstGeom prst="rect">
            <a:avLst/>
          </a:prstGeom>
        </p:spPr>
      </p:pic>
    </p:spTree>
    <p:extLst>
      <p:ext uri="{BB962C8B-B14F-4D97-AF65-F5344CB8AC3E}">
        <p14:creationId xmlns:p14="http://schemas.microsoft.com/office/powerpoint/2010/main" val="147706570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9F9E6513-A1BF-4772-A2ED-CDF0F87D87D5}"/>
              </a:ext>
            </a:extLst>
          </p:cNvPr>
          <p:cNvPicPr>
            <a:picLocks noChangeAspect="1"/>
          </p:cNvPicPr>
          <p:nvPr/>
        </p:nvPicPr>
        <p:blipFill>
          <a:blip r:embed="rId2"/>
          <a:stretch>
            <a:fillRect/>
          </a:stretch>
        </p:blipFill>
        <p:spPr>
          <a:xfrm>
            <a:off x="7012781" y="3784070"/>
            <a:ext cx="2552700" cy="2476500"/>
          </a:xfrm>
          <a:prstGeom prst="rect">
            <a:avLst/>
          </a:prstGeom>
        </p:spPr>
      </p:pic>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a:t>
            </a:r>
            <a:r>
              <a:rPr lang="ko-KR" altLang="en-US" sz="1200" dirty="0"/>
              <a:t>표 </a:t>
            </a:r>
            <a:r>
              <a:rPr lang="en-US" altLang="ko-KR" sz="1200" dirty="0"/>
              <a:t>35</a:t>
            </a:r>
            <a:r>
              <a:rPr lang="ko-KR" altLang="en-US" sz="1200" dirty="0"/>
              <a:t>은 테스트 시나리오 전반에 걸친 </a:t>
            </a:r>
            <a:r>
              <a:rPr lang="en-US" altLang="ko-KR" sz="1200" dirty="0"/>
              <a:t>AIS </a:t>
            </a:r>
            <a:r>
              <a:rPr lang="ko-KR" altLang="en-US" sz="1200" dirty="0"/>
              <a:t>대상 데이터를 나타냄</a:t>
            </a:r>
            <a:r>
              <a:rPr lang="en-US" altLang="ko-KR" sz="1200" dirty="0"/>
              <a:t>.</a:t>
            </a: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endParaRPr lang="en-US" altLang="ko-KR" sz="1200" dirty="0">
              <a:solidFill>
                <a:srgbClr val="FF0000"/>
              </a:solidFill>
            </a:endParaRPr>
          </a:p>
          <a:p>
            <a:pPr marL="0" indent="0">
              <a:buNone/>
            </a:pPr>
            <a:r>
              <a:rPr lang="en-US" altLang="ko-KR" sz="1200" dirty="0"/>
              <a:t>	 -TT</a:t>
            </a:r>
            <a:r>
              <a:rPr lang="ko-KR" altLang="en-US" sz="1200" dirty="0"/>
              <a:t>와 </a:t>
            </a:r>
            <a:r>
              <a:rPr lang="en-US" altLang="ko-KR" sz="1200" dirty="0"/>
              <a:t>AIS target</a:t>
            </a:r>
            <a:r>
              <a:rPr lang="ko-KR" altLang="en-US" sz="1200" dirty="0"/>
              <a:t>들은 표 </a:t>
            </a:r>
            <a:r>
              <a:rPr lang="en-US" altLang="ko-KR" sz="1200" dirty="0"/>
              <a:t>35</a:t>
            </a:r>
            <a:r>
              <a:rPr lang="ko-KR" altLang="en-US" sz="1200" dirty="0"/>
              <a:t>에 나와 있는 것과 같은 경로와 속도를 따름</a:t>
            </a:r>
            <a:r>
              <a:rPr lang="en-US" altLang="ko-KR" sz="1200" dirty="0"/>
              <a:t>.</a:t>
            </a:r>
            <a:endParaRPr lang="en-US" altLang="ko-KR" sz="1200" dirty="0">
              <a:solidFill>
                <a:srgbClr val="FF0000"/>
              </a:solidFill>
            </a:endParaRPr>
          </a:p>
          <a:p>
            <a:pPr marL="0" indent="0">
              <a:buNone/>
            </a:pPr>
            <a:r>
              <a:rPr lang="en-US" altLang="ko-KR" sz="1200" dirty="0"/>
              <a:t>	 -</a:t>
            </a:r>
            <a:r>
              <a:rPr lang="ko-KR" altLang="en-US" sz="1200" dirty="0"/>
              <a:t>초기 연결 후 </a:t>
            </a:r>
            <a:r>
              <a:rPr lang="en-US" altLang="ko-KR" sz="1200" dirty="0"/>
              <a:t>target</a:t>
            </a:r>
            <a:r>
              <a:rPr lang="ko-KR" altLang="en-US" sz="1200" dirty="0"/>
              <a:t>은 테스트의 나머지 기간 동안 연결된 상태로 유지됨</a:t>
            </a:r>
            <a:r>
              <a:rPr lang="en-US" altLang="ko-KR" sz="1200" dirty="0"/>
              <a:t>. </a:t>
            </a:r>
          </a:p>
          <a:p>
            <a:pPr marL="0" indent="0">
              <a:buNone/>
            </a:pPr>
            <a:r>
              <a:rPr lang="en-US" altLang="ko-KR" sz="1200" dirty="0"/>
              <a:t>	NOTE</a:t>
            </a:r>
          </a:p>
          <a:p>
            <a:pPr marL="0" indent="0">
              <a:buNone/>
            </a:pPr>
            <a:r>
              <a:rPr lang="en-US" altLang="ko-KR" sz="1200" dirty="0"/>
              <a:t>	 </a:t>
            </a:r>
            <a:r>
              <a:rPr lang="ko-KR" altLang="en-US" sz="1200" dirty="0"/>
              <a:t>이 시나리오에서 </a:t>
            </a:r>
            <a:r>
              <a:rPr lang="en-US" altLang="ko-KR" sz="1200" dirty="0"/>
              <a:t>AIS</a:t>
            </a:r>
            <a:r>
              <a:rPr lang="ko-KR" altLang="en-US" sz="1200" dirty="0"/>
              <a:t>의 보고 속도 변경으로 인해 다른 시간에 도착하는 위치 데이터의 </a:t>
            </a:r>
            <a:r>
              <a:rPr lang="ko-KR" altLang="en-US" sz="1200" u="sng" dirty="0">
                <a:solidFill>
                  <a:srgbClr val="0070C0"/>
                </a:solidFill>
              </a:rPr>
              <a:t>지연 또는 처리 불량</a:t>
            </a:r>
            <a:r>
              <a:rPr lang="ko-KR" altLang="en-US" sz="1200" dirty="0"/>
              <a:t>이 있는 경우 분리가 발생할 수 있음</a:t>
            </a:r>
            <a:r>
              <a:rPr lang="en-US" altLang="ko-KR" sz="1200" dirty="0"/>
              <a:t>.</a:t>
            </a:r>
          </a:p>
          <a:p>
            <a:pPr marL="0" indent="0">
              <a:buNone/>
            </a:pPr>
            <a:r>
              <a:rPr lang="en-US" altLang="ko-KR" sz="1200" dirty="0"/>
              <a:t>	 -</a:t>
            </a:r>
            <a:r>
              <a:rPr lang="ko-KR" altLang="en-US" sz="1200" dirty="0"/>
              <a:t>설계는 대기 시간을 최소화하고 위치 데이터를 동기화해야 함</a:t>
            </a:r>
            <a:r>
              <a:rPr lang="en-US" altLang="ko-KR" sz="1200" dirty="0"/>
              <a:t>.</a:t>
            </a:r>
          </a:p>
          <a:p>
            <a:pPr marL="0" indent="0">
              <a:buNone/>
            </a:pPr>
            <a:r>
              <a:rPr lang="en-US" altLang="ko-KR" sz="1200" dirty="0"/>
              <a:t>								         PPI </a:t>
            </a:r>
            <a:r>
              <a:rPr lang="ko-KR" altLang="en-US" sz="1200" dirty="0"/>
              <a:t>화면</a:t>
            </a:r>
            <a:endParaRPr lang="en-US" altLang="ko-KR" sz="1200" dirty="0"/>
          </a:p>
        </p:txBody>
      </p:sp>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159</a:t>
            </a:fld>
            <a:r>
              <a:rPr lang="en-US" altLang="ko-KR"/>
              <a:t>]</a:t>
            </a:r>
            <a:endParaRPr lang="ko-KR" altLang="en-US" dirty="0"/>
          </a:p>
        </p:txBody>
      </p:sp>
      <p:pic>
        <p:nvPicPr>
          <p:cNvPr id="7" name="그림 6">
            <a:extLst>
              <a:ext uri="{FF2B5EF4-FFF2-40B4-BE49-F238E27FC236}">
                <a16:creationId xmlns:a16="http://schemas.microsoft.com/office/drawing/2014/main" id="{8D586478-1C98-45E8-A1A2-ACB5604EBCFC}"/>
              </a:ext>
            </a:extLst>
          </p:cNvPr>
          <p:cNvPicPr>
            <a:picLocks noChangeAspect="1"/>
          </p:cNvPicPr>
          <p:nvPr/>
        </p:nvPicPr>
        <p:blipFill>
          <a:blip r:embed="rId3"/>
          <a:stretch>
            <a:fillRect/>
          </a:stretch>
        </p:blipFill>
        <p:spPr>
          <a:xfrm>
            <a:off x="1093510" y="841330"/>
            <a:ext cx="7308076" cy="2942740"/>
          </a:xfrm>
          <a:prstGeom prst="rect">
            <a:avLst/>
          </a:prstGeom>
        </p:spPr>
      </p:pic>
    </p:spTree>
    <p:extLst>
      <p:ext uri="{BB962C8B-B14F-4D97-AF65-F5344CB8AC3E}">
        <p14:creationId xmlns:p14="http://schemas.microsoft.com/office/powerpoint/2010/main" val="279473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 57 radar system</a:t>
            </a:r>
          </a:p>
          <a:p>
            <a:pPr marL="0" indent="0">
              <a:buNone/>
            </a:pPr>
            <a:r>
              <a:rPr lang="en-US" altLang="ko-KR" sz="1200" dirty="0"/>
              <a:t>	* </a:t>
            </a:r>
            <a:r>
              <a:rPr lang="ko-KR" altLang="en-US" sz="1200" dirty="0"/>
              <a:t>이 테스트 표준의 요구 사항을 충족하는 데 필요한 시스템의 전체 내용 및 기능</a:t>
            </a:r>
            <a:r>
              <a:rPr lang="en-US" altLang="ko-KR" sz="1200" dirty="0"/>
              <a:t>	</a:t>
            </a:r>
          </a:p>
          <a:p>
            <a:pPr lvl="1"/>
            <a:r>
              <a:rPr lang="en-US" altLang="ko-KR" sz="1200" dirty="0"/>
              <a:t>3. 58 radar target </a:t>
            </a:r>
          </a:p>
          <a:p>
            <a:pPr marL="0" indent="0">
              <a:buNone/>
            </a:pPr>
            <a:r>
              <a:rPr lang="en-US" altLang="ko-KR" sz="1200" dirty="0"/>
              <a:t>	* </a:t>
            </a:r>
            <a:r>
              <a:rPr lang="ko-KR" altLang="en-US" sz="1200" dirty="0"/>
              <a:t>레이더 시스템에 의해 탐지되거나 탐지될 수 있고 </a:t>
            </a:r>
            <a:endParaRPr lang="en-US" altLang="ko-KR" sz="1200" dirty="0"/>
          </a:p>
          <a:p>
            <a:pPr marL="0" indent="0">
              <a:buNone/>
            </a:pPr>
            <a:r>
              <a:rPr lang="en-US" altLang="ko-KR" sz="1200" dirty="0"/>
              <a:t>	* </a:t>
            </a:r>
            <a:r>
              <a:rPr lang="ko-KR" altLang="en-US" sz="1200" dirty="0"/>
              <a:t>거리와 방위가 연속적인 레이더 측정에 의해 결정된 움직임을 갖는 고정되거나 움직이는 물체</a:t>
            </a:r>
            <a:endParaRPr lang="en-US" altLang="ko-KR" sz="1200" dirty="0"/>
          </a:p>
          <a:p>
            <a:pPr marL="0" indent="0">
              <a:buNone/>
            </a:pPr>
            <a:r>
              <a:rPr lang="en-US" altLang="ko-KR" sz="1200" dirty="0"/>
              <a:t>	* </a:t>
            </a:r>
            <a:r>
              <a:rPr lang="ko-KR" altLang="en-US" sz="1200" dirty="0"/>
              <a:t>레이더 표적은 레이더 센서</a:t>
            </a:r>
            <a:r>
              <a:rPr lang="en-US" altLang="ko-KR" sz="1200" dirty="0"/>
              <a:t>(transceiver)</a:t>
            </a:r>
            <a:r>
              <a:rPr lang="ko-KR" altLang="en-US" sz="1200" dirty="0"/>
              <a:t>에서 제공하는 비디오 신호에서 파생되며 레이더 이미지에 나타남</a:t>
            </a:r>
            <a:endParaRPr lang="en-US" altLang="ko-KR" sz="1200" dirty="0"/>
          </a:p>
          <a:p>
            <a:pPr lvl="1"/>
            <a:r>
              <a:rPr lang="en-US" altLang="ko-KR" sz="1200" dirty="0"/>
              <a:t>3. 59 radar video</a:t>
            </a:r>
          </a:p>
          <a:p>
            <a:pPr marL="0" indent="0">
              <a:buNone/>
            </a:pPr>
            <a:r>
              <a:rPr lang="en-US" altLang="ko-KR" sz="1200" dirty="0"/>
              <a:t>	* </a:t>
            </a:r>
            <a:r>
              <a:rPr lang="ko-KR" altLang="en-US" sz="1200" dirty="0"/>
              <a:t>반사된 레이더 에코파의 결과로 레이더 수신기에서 생성된 신호</a:t>
            </a:r>
            <a:r>
              <a:rPr lang="en-US" altLang="ko-KR" sz="1200" dirty="0"/>
              <a:t>	</a:t>
            </a:r>
          </a:p>
          <a:p>
            <a:pPr lvl="1"/>
            <a:r>
              <a:rPr lang="en-US" altLang="ko-KR" sz="1200" dirty="0"/>
              <a:t>3. 60 radar target enhancer</a:t>
            </a:r>
          </a:p>
          <a:p>
            <a:pPr marL="0" indent="0">
              <a:buNone/>
            </a:pPr>
            <a:r>
              <a:rPr lang="en-US" altLang="ko-KR" sz="1200" dirty="0"/>
              <a:t>	* electronic radar reflector, the output of which is an amplified version of the received radar pulse without any form of processing except limiting	</a:t>
            </a:r>
          </a:p>
          <a:p>
            <a:pPr lvl="1"/>
            <a:r>
              <a:rPr lang="en-US" altLang="ko-KR" sz="1200" dirty="0"/>
              <a:t>3. 61 range index delay</a:t>
            </a:r>
          </a:p>
          <a:p>
            <a:pPr marL="0" indent="0">
              <a:buNone/>
            </a:pPr>
            <a:r>
              <a:rPr lang="en-US" altLang="ko-KR" sz="1200" dirty="0"/>
              <a:t>	* delay provided at the start of a radar presentation causing the near range radar signal contents to effectively be suppressed and distorting the linear plan presentation	</a:t>
            </a:r>
          </a:p>
          <a:p>
            <a:pPr lvl="1"/>
            <a:r>
              <a:rPr lang="en-US" altLang="ko-KR" sz="1200" dirty="0"/>
              <a:t>3. 62 ROT (rate of turn)</a:t>
            </a:r>
          </a:p>
          <a:p>
            <a:pPr marL="0" indent="0">
              <a:buNone/>
            </a:pPr>
            <a:r>
              <a:rPr lang="en-US" altLang="ko-KR" sz="1200" dirty="0"/>
              <a:t>	* </a:t>
            </a:r>
            <a:r>
              <a:rPr lang="ko-KR" altLang="en-US" sz="1200" dirty="0"/>
              <a:t>시간 단위당 </a:t>
            </a:r>
            <a:r>
              <a:rPr lang="en-US" altLang="ko-KR" sz="1200" dirty="0"/>
              <a:t>Heading</a:t>
            </a:r>
            <a:r>
              <a:rPr lang="ko-KR" altLang="en-US" sz="1200" dirty="0"/>
              <a:t> 각도 변화율</a:t>
            </a:r>
            <a:r>
              <a:rPr lang="en-US" altLang="ko-KR" sz="1200" dirty="0"/>
              <a:t>	</a:t>
            </a:r>
          </a:p>
          <a:p>
            <a:pPr lvl="1"/>
            <a:r>
              <a:rPr lang="en-US" altLang="ko-KR" sz="1200" dirty="0"/>
              <a:t>3. 63 reference target</a:t>
            </a:r>
          </a:p>
          <a:p>
            <a:pPr marL="0" indent="0">
              <a:buNone/>
            </a:pPr>
            <a:r>
              <a:rPr lang="en-US" altLang="ko-KR" sz="1200" dirty="0"/>
              <a:t>	* </a:t>
            </a:r>
            <a:r>
              <a:rPr lang="ko-KR" altLang="en-US" sz="1200" dirty="0"/>
              <a:t>지상 안정화에서 사용할 목적의 고정 타겟이며 예로는 등대가 있음</a:t>
            </a:r>
            <a:r>
              <a:rPr lang="en-US" altLang="ko-KR" sz="1200" dirty="0"/>
              <a:t>.</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a:t>
            </a:fld>
            <a:r>
              <a:rPr lang="en-US" altLang="ko-KR"/>
              <a:t>]</a:t>
            </a:r>
            <a:endParaRPr lang="ko-KR" altLang="en-US" dirty="0"/>
          </a:p>
        </p:txBody>
      </p:sp>
    </p:spTree>
    <p:extLst>
      <p:ext uri="{BB962C8B-B14F-4D97-AF65-F5344CB8AC3E}">
        <p14:creationId xmlns:p14="http://schemas.microsoft.com/office/powerpoint/2010/main" val="94601991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10.9 </a:t>
            </a:r>
            <a:r>
              <a:rPr lang="ko-KR" altLang="en-US" sz="1200" dirty="0"/>
              <a:t>시험 기동</a:t>
            </a:r>
            <a:endParaRPr lang="en-US" altLang="ko-KR" sz="1200" dirty="0"/>
          </a:p>
          <a:p>
            <a:pPr marL="0" indent="0">
              <a:buNone/>
            </a:pPr>
            <a:r>
              <a:rPr lang="en-US" altLang="ko-KR" sz="1200" dirty="0"/>
              <a:t>	10.9.1 </a:t>
            </a:r>
            <a:r>
              <a:rPr lang="ko-KR" altLang="en-US" sz="1200" dirty="0"/>
              <a:t>일반</a:t>
            </a:r>
            <a:endParaRPr lang="en-US" altLang="ko-KR" sz="1200" dirty="0"/>
          </a:p>
          <a:p>
            <a:pPr marL="0" indent="0">
              <a:buNone/>
            </a:pPr>
            <a:r>
              <a:rPr lang="en-US" altLang="ko-KR" sz="1200" dirty="0"/>
              <a:t>	 * </a:t>
            </a:r>
            <a:r>
              <a:rPr lang="ko-KR" altLang="en-US" sz="1200" dirty="0"/>
              <a:t>시험 기동 기능은 자선의 움직임 변화로부터 계산된 예측 상황의 그래픽 평가를 제공</a:t>
            </a:r>
            <a:r>
              <a:rPr lang="en-US" altLang="ko-KR" sz="1200" dirty="0"/>
              <a:t>. (</a:t>
            </a:r>
            <a:r>
              <a:rPr lang="ko-KR" altLang="en-US" sz="1200" dirty="0"/>
              <a:t>예측 상황을 육안으로 확인</a:t>
            </a:r>
            <a:r>
              <a:rPr lang="en-US" altLang="ko-KR" sz="1200" dirty="0"/>
              <a:t>)</a:t>
            </a:r>
          </a:p>
          <a:p>
            <a:pPr marL="0" indent="0">
              <a:buNone/>
            </a:pPr>
            <a:endParaRPr lang="en-US" altLang="ko-KR" sz="1200" dirty="0"/>
          </a:p>
          <a:p>
            <a:pPr marL="0" indent="0">
              <a:buNone/>
            </a:pPr>
            <a:r>
              <a:rPr lang="en-US" altLang="ko-KR" sz="1200" dirty="0"/>
              <a:t>	10.9.2 </a:t>
            </a:r>
            <a:r>
              <a:rPr lang="ko-KR" altLang="en-US" sz="1200" dirty="0"/>
              <a:t>시험 기동의 기능</a:t>
            </a:r>
            <a:endParaRPr lang="en-US" altLang="ko-KR" sz="1200" dirty="0"/>
          </a:p>
          <a:p>
            <a:pPr marL="0" indent="0">
              <a:buNone/>
            </a:pPr>
            <a:r>
              <a:rPr lang="en-US" altLang="ko-KR" sz="1200" dirty="0"/>
              <a:t>	 10.9.2.1 </a:t>
            </a:r>
            <a:r>
              <a:rPr lang="ko-KR" altLang="en-US" sz="1200" dirty="0"/>
              <a:t>요구사항</a:t>
            </a:r>
            <a:endParaRPr lang="en-US" altLang="ko-KR" sz="1200" dirty="0"/>
          </a:p>
          <a:p>
            <a:pPr marL="0" indent="0">
              <a:buNone/>
            </a:pPr>
            <a:r>
              <a:rPr lang="en-US" altLang="ko-KR" sz="1200" dirty="0"/>
              <a:t>	 -(MSC.192/5.31) </a:t>
            </a:r>
            <a:r>
              <a:rPr lang="ko-KR" altLang="en-US" sz="1200" dirty="0"/>
              <a:t>시스템은 표 </a:t>
            </a:r>
            <a:r>
              <a:rPr lang="en-US" altLang="ko-KR" sz="1200" dirty="0"/>
              <a:t>1</a:t>
            </a:r>
            <a:r>
              <a:rPr lang="ko-KR" altLang="en-US" sz="1200" dirty="0"/>
              <a:t>의 범주에서 요구하는 경우 잠재적인 위협 상황에서 </a:t>
            </a:r>
            <a:r>
              <a:rPr lang="ko-KR" altLang="en-US" sz="1200" u="sng" dirty="0">
                <a:solidFill>
                  <a:srgbClr val="0070C0"/>
                </a:solidFill>
              </a:rPr>
              <a:t>자선이 기동에 따라 예상되는 상황을 </a:t>
            </a:r>
            <a:r>
              <a:rPr lang="ko-KR" altLang="en-US" sz="1200" u="sng" dirty="0" err="1">
                <a:solidFill>
                  <a:srgbClr val="0070C0"/>
                </a:solidFill>
              </a:rPr>
              <a:t>시뮬레이션</a:t>
            </a:r>
            <a:r>
              <a:rPr lang="ko-KR" altLang="en-US" sz="1200" dirty="0" err="1"/>
              <a:t>할</a:t>
            </a:r>
            <a:r>
              <a:rPr lang="ko-KR" altLang="en-US" sz="1200" dirty="0"/>
              <a:t> 수 있어야 하며 자선의 동적 특성을 포함해야 함</a:t>
            </a:r>
            <a:r>
              <a:rPr lang="en-US" altLang="ko-KR" sz="1200" dirty="0"/>
              <a:t>.</a:t>
            </a:r>
          </a:p>
          <a:p>
            <a:pPr marL="0" indent="0">
              <a:buNone/>
            </a:pPr>
            <a:r>
              <a:rPr lang="en-US" altLang="ko-KR" sz="1200" dirty="0"/>
              <a:t>	 -</a:t>
            </a:r>
            <a:r>
              <a:rPr lang="ko-KR" altLang="en-US" sz="1200" dirty="0"/>
              <a:t>시험 기동 시뮬레이션이 명확하게 구분되어야 함</a:t>
            </a:r>
            <a:r>
              <a:rPr lang="en-US" altLang="ko-KR" sz="1200" dirty="0"/>
              <a:t>.</a:t>
            </a:r>
          </a:p>
          <a:p>
            <a:pPr marL="0" indent="0">
              <a:buNone/>
            </a:pPr>
            <a:r>
              <a:rPr lang="en-US" altLang="ko-KR" sz="1200" dirty="0"/>
              <a:t>	 -</a:t>
            </a:r>
            <a:r>
              <a:rPr lang="ko-KR" altLang="en-US" sz="1200" dirty="0"/>
              <a:t>요구 사항은 다음과 같습니다</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자선의 침로와 속력의 시뮬레이션은 가변적</a:t>
            </a:r>
            <a:r>
              <a:rPr lang="en-US" altLang="ko-KR" sz="1200" dirty="0"/>
              <a:t>.</a:t>
            </a:r>
          </a:p>
          <a:p>
            <a:pPr marL="0" indent="0">
              <a:buNone/>
            </a:pPr>
            <a:r>
              <a:rPr lang="en-US" altLang="ko-KR" sz="1200" dirty="0"/>
              <a:t>		ii. </a:t>
            </a:r>
            <a:r>
              <a:rPr lang="ko-KR" altLang="en-US" sz="1200" dirty="0"/>
              <a:t>카운트다운과 함께 기동하는 시뮬레이션 시간이 제공</a:t>
            </a:r>
            <a:r>
              <a:rPr lang="en-US" altLang="ko-KR" sz="1200" dirty="0"/>
              <a:t>.</a:t>
            </a:r>
          </a:p>
          <a:p>
            <a:pPr marL="0" indent="0">
              <a:buNone/>
            </a:pPr>
            <a:r>
              <a:rPr lang="en-US" altLang="ko-KR" sz="1200" dirty="0"/>
              <a:t>		iii. </a:t>
            </a:r>
            <a:r>
              <a:rPr lang="ko-KR" altLang="en-US" sz="1200" dirty="0"/>
              <a:t>시뮬레이션 동안 </a:t>
            </a:r>
            <a:r>
              <a:rPr lang="en-US" altLang="ko-KR" sz="1200" dirty="0"/>
              <a:t>Target</a:t>
            </a:r>
            <a:r>
              <a:rPr lang="ko-KR" altLang="en-US" sz="1200" dirty="0"/>
              <a:t> </a:t>
            </a:r>
            <a:r>
              <a:rPr lang="en-US" altLang="ko-KR" sz="1200" dirty="0"/>
              <a:t>tracking</a:t>
            </a:r>
            <a:r>
              <a:rPr lang="ko-KR" altLang="en-US" sz="1200" dirty="0"/>
              <a:t>이 계속되어야 하고 실제 </a:t>
            </a:r>
            <a:r>
              <a:rPr lang="en-US" altLang="ko-KR" sz="1200" dirty="0"/>
              <a:t>Target</a:t>
            </a:r>
            <a:r>
              <a:rPr lang="ko-KR" altLang="en-US" sz="1200" dirty="0"/>
              <a:t> 데이터가 표시되어야 함</a:t>
            </a:r>
            <a:r>
              <a:rPr lang="en-US" altLang="ko-KR" sz="1200" dirty="0"/>
              <a:t>.</a:t>
            </a:r>
          </a:p>
          <a:p>
            <a:pPr marL="0" indent="0">
              <a:buNone/>
            </a:pPr>
            <a:r>
              <a:rPr lang="en-US" altLang="ko-KR" sz="1200" dirty="0"/>
              <a:t>		iv. </a:t>
            </a:r>
            <a:r>
              <a:rPr lang="ko-KR" altLang="en-US" sz="1200" dirty="0"/>
              <a:t>시험 기동은 추적된 모든 </a:t>
            </a:r>
            <a:r>
              <a:rPr lang="en-US" altLang="ko-KR" sz="1200" dirty="0"/>
              <a:t>Target</a:t>
            </a:r>
            <a:r>
              <a:rPr lang="ko-KR" altLang="en-US" sz="1200" dirty="0"/>
              <a:t>과 최소한 활성화된 모든 </a:t>
            </a:r>
            <a:r>
              <a:rPr lang="en-US" altLang="ko-KR" sz="1200" dirty="0"/>
              <a:t>AIS target</a:t>
            </a:r>
            <a:r>
              <a:rPr lang="ko-KR" altLang="en-US" sz="1200" dirty="0"/>
              <a:t>에 적용되어야 함</a:t>
            </a:r>
            <a:r>
              <a:rPr lang="en-US" altLang="ko-KR" sz="1200" dirty="0"/>
              <a:t>.</a:t>
            </a:r>
          </a:p>
          <a:p>
            <a:pPr marL="0" indent="0">
              <a:buNone/>
            </a:pPr>
            <a:r>
              <a:rPr lang="en-US" altLang="ko-KR" sz="1200" dirty="0"/>
              <a:t>		v. </a:t>
            </a:r>
            <a:r>
              <a:rPr lang="ko-KR" altLang="en-US" sz="1200" dirty="0"/>
              <a:t>시험 기동은 지상 또는 해상 </a:t>
            </a:r>
            <a:r>
              <a:rPr lang="en-US" altLang="ko-KR" sz="1200" dirty="0"/>
              <a:t>stabilization</a:t>
            </a:r>
            <a:r>
              <a:rPr lang="ko-KR" altLang="en-US" sz="1200" dirty="0"/>
              <a:t> 모드에서 허용되어야 함</a:t>
            </a:r>
            <a:r>
              <a:rPr lang="en-US" altLang="ko-KR" sz="1200" dirty="0"/>
              <a:t>.</a:t>
            </a:r>
          </a:p>
          <a:p>
            <a:pPr marL="0" indent="0">
              <a:buNone/>
            </a:pPr>
            <a:r>
              <a:rPr lang="en-US" altLang="ko-KR" sz="1200" dirty="0"/>
              <a:t>		vi. </a:t>
            </a:r>
            <a:r>
              <a:rPr lang="ko-KR" altLang="en-US" sz="1200" dirty="0"/>
              <a:t>사용자 매뉴얼은 시험 기동의 기능을 사용하기 위한 지침을 제공해야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160</a:t>
            </a:fld>
            <a:r>
              <a:rPr lang="en-US" altLang="ko-KR"/>
              <a:t>]</a:t>
            </a:r>
            <a:endParaRPr lang="ko-KR" altLang="en-US" dirty="0"/>
          </a:p>
        </p:txBody>
      </p:sp>
    </p:spTree>
    <p:extLst>
      <p:ext uri="{BB962C8B-B14F-4D97-AF65-F5344CB8AC3E}">
        <p14:creationId xmlns:p14="http://schemas.microsoft.com/office/powerpoint/2010/main" val="34682053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10.9.2.2 </a:t>
            </a:r>
            <a:r>
              <a:rPr lang="ko-KR" altLang="en-US" sz="1200" dirty="0"/>
              <a:t>시험방법 및 요구되는 결과</a:t>
            </a:r>
            <a:endParaRPr lang="en-US" altLang="ko-KR" sz="1200" dirty="0"/>
          </a:p>
          <a:p>
            <a:pPr marL="0" indent="0">
              <a:buNone/>
            </a:pPr>
            <a:r>
              <a:rPr lang="en-US" altLang="ko-KR" sz="1200" dirty="0"/>
              <a:t>	 -a) </a:t>
            </a:r>
            <a:r>
              <a:rPr lang="ko-KR" altLang="en-US" sz="1200" dirty="0"/>
              <a:t>시험 기동의 기능이 표 </a:t>
            </a:r>
            <a:r>
              <a:rPr lang="en-US" altLang="ko-KR" sz="1200" dirty="0"/>
              <a:t>1</a:t>
            </a:r>
            <a:r>
              <a:rPr lang="ko-KR" altLang="en-US" sz="1200" dirty="0"/>
              <a:t>의 장비 범주에 따라 제공되는지 관찰 및 문서 검사를 통해 확인</a:t>
            </a:r>
            <a:r>
              <a:rPr lang="en-US" altLang="ko-KR" sz="1200" dirty="0"/>
              <a:t>.</a:t>
            </a:r>
          </a:p>
          <a:p>
            <a:pPr marL="0" indent="0">
              <a:buNone/>
            </a:pPr>
            <a:r>
              <a:rPr lang="en-US" altLang="ko-KR" sz="1200" dirty="0"/>
              <a:t>	 -b) </a:t>
            </a:r>
            <a:r>
              <a:rPr lang="ko-KR" altLang="en-US" sz="1200" dirty="0"/>
              <a:t>사용자가 자선의 침로 및 속력 변경을 </a:t>
            </a:r>
            <a:r>
              <a:rPr lang="ko-KR" altLang="en-US" sz="1200" dirty="0" err="1"/>
              <a:t>시뮬레이션할</a:t>
            </a:r>
            <a:r>
              <a:rPr lang="ko-KR" altLang="en-US" sz="1200" dirty="0"/>
              <a:t> 수 있도록 기능이 제공되는지 관찰을 통해 확인</a:t>
            </a:r>
            <a:r>
              <a:rPr lang="en-US" altLang="ko-KR" sz="1200" dirty="0"/>
              <a:t>.</a:t>
            </a:r>
          </a:p>
          <a:p>
            <a:pPr marL="0" indent="0">
              <a:buNone/>
            </a:pPr>
            <a:r>
              <a:rPr lang="en-US" altLang="ko-KR" sz="1200" dirty="0"/>
              <a:t>	 -c) </a:t>
            </a:r>
            <a:r>
              <a:rPr lang="ko-KR" altLang="en-US" sz="1200" dirty="0"/>
              <a:t>기동 시간을 </a:t>
            </a:r>
            <a:r>
              <a:rPr lang="ko-KR" altLang="en-US" sz="1200" dirty="0" err="1"/>
              <a:t>시뮬레이션하는</a:t>
            </a:r>
            <a:r>
              <a:rPr lang="ko-KR" altLang="en-US" sz="1200" dirty="0"/>
              <a:t> 기능에 대한 규정이 있는지 관찰을 통해 확인</a:t>
            </a:r>
            <a:r>
              <a:rPr lang="en-US" altLang="ko-KR" sz="1200" dirty="0"/>
              <a:t>.</a:t>
            </a:r>
          </a:p>
          <a:p>
            <a:pPr marL="0" indent="0">
              <a:buNone/>
            </a:pPr>
            <a:r>
              <a:rPr lang="en-US" altLang="ko-KR" sz="1200" dirty="0"/>
              <a:t>	 -d) </a:t>
            </a:r>
            <a:r>
              <a:rPr lang="ko-KR" altLang="en-US" sz="1200" dirty="0"/>
              <a:t>시뮬레이션 동안 </a:t>
            </a:r>
            <a:r>
              <a:rPr lang="en-US" altLang="ko-KR" sz="1200" dirty="0"/>
              <a:t>Target tracking</a:t>
            </a:r>
            <a:r>
              <a:rPr lang="ko-KR" altLang="en-US" sz="1200" dirty="0"/>
              <a:t>이 계속되고 실제 </a:t>
            </a:r>
            <a:r>
              <a:rPr lang="en-US" altLang="ko-KR" sz="1200" dirty="0"/>
              <a:t>Target</a:t>
            </a:r>
            <a:r>
              <a:rPr lang="ko-KR" altLang="en-US" sz="1200" dirty="0"/>
              <a:t> 데이터가 표시되는지 관찰을 통해 확인</a:t>
            </a:r>
            <a:r>
              <a:rPr lang="en-US" altLang="ko-KR" sz="1200" dirty="0"/>
              <a:t>.</a:t>
            </a:r>
          </a:p>
          <a:p>
            <a:pPr marL="0" indent="0">
              <a:buNone/>
            </a:pPr>
            <a:r>
              <a:rPr lang="en-US" altLang="ko-KR" sz="1200" dirty="0"/>
              <a:t>	 -e) </a:t>
            </a:r>
            <a:r>
              <a:rPr lang="ko-KR" altLang="en-US" sz="1200" dirty="0"/>
              <a:t>시험 기동이 모든 </a:t>
            </a:r>
            <a:r>
              <a:rPr lang="en-US" altLang="ko-KR" sz="1200" dirty="0"/>
              <a:t>Tracking</a:t>
            </a:r>
            <a:r>
              <a:rPr lang="ko-KR" altLang="en-US" sz="1200" dirty="0"/>
              <a:t> </a:t>
            </a:r>
            <a:r>
              <a:rPr lang="en-US" altLang="ko-KR" sz="1200" dirty="0"/>
              <a:t>target</a:t>
            </a:r>
            <a:r>
              <a:rPr lang="ko-KR" altLang="en-US" sz="1200" dirty="0"/>
              <a:t>들과 </a:t>
            </a:r>
            <a:r>
              <a:rPr lang="en-US" altLang="ko-KR" sz="1200" dirty="0"/>
              <a:t>Activated</a:t>
            </a:r>
            <a:r>
              <a:rPr lang="ko-KR" altLang="en-US" sz="1200" dirty="0"/>
              <a:t> </a:t>
            </a:r>
            <a:r>
              <a:rPr lang="en-US" altLang="ko-KR" sz="1200" dirty="0"/>
              <a:t>AIS target</a:t>
            </a:r>
            <a:r>
              <a:rPr lang="ko-KR" altLang="en-US" sz="1200" dirty="0"/>
              <a:t>들에 적용되는지 관찰을 통해 확인</a:t>
            </a:r>
            <a:r>
              <a:rPr lang="en-US" altLang="ko-KR" sz="1200" dirty="0"/>
              <a:t>.</a:t>
            </a:r>
          </a:p>
          <a:p>
            <a:pPr marL="0" indent="0">
              <a:buNone/>
            </a:pPr>
            <a:r>
              <a:rPr lang="en-US" altLang="ko-KR" sz="1200" dirty="0"/>
              <a:t>	 -f) </a:t>
            </a:r>
            <a:r>
              <a:rPr lang="ko-KR" altLang="en-US" sz="1200" dirty="0">
                <a:solidFill>
                  <a:srgbClr val="0070C0"/>
                </a:solidFill>
              </a:rPr>
              <a:t>선회 성능 및 속도 변화율</a:t>
            </a:r>
            <a:r>
              <a:rPr lang="ko-KR" altLang="en-US" sz="1200" dirty="0"/>
              <a:t> 측면에서 </a:t>
            </a:r>
            <a:r>
              <a:rPr lang="ko-KR" altLang="en-US" sz="1200" u="sng" dirty="0">
                <a:solidFill>
                  <a:srgbClr val="0070C0"/>
                </a:solidFill>
              </a:rPr>
              <a:t>자선의 동적 특성</a:t>
            </a:r>
            <a:r>
              <a:rPr lang="ko-KR" altLang="en-US" sz="1200" dirty="0"/>
              <a:t>이 시험 기능에 포함되어 있는지 관찰하여 확인</a:t>
            </a:r>
            <a:r>
              <a:rPr lang="en-US" altLang="ko-KR" sz="1200" dirty="0"/>
              <a:t>.</a:t>
            </a:r>
          </a:p>
          <a:p>
            <a:pPr marL="0" indent="0">
              <a:buNone/>
            </a:pPr>
            <a:r>
              <a:rPr lang="en-US" altLang="ko-KR" sz="1200" dirty="0"/>
              <a:t>	 -g) Relative</a:t>
            </a:r>
            <a:r>
              <a:rPr lang="ko-KR" altLang="en-US" sz="1200" dirty="0"/>
              <a:t> 벡터가 선택될 때 시험 기동이 모든 </a:t>
            </a:r>
            <a:r>
              <a:rPr lang="en-US" altLang="ko-KR" sz="1200" dirty="0"/>
              <a:t>Tracked target</a:t>
            </a:r>
            <a:r>
              <a:rPr lang="ko-KR" altLang="en-US" sz="1200" dirty="0"/>
              <a:t>들과 활성화된 </a:t>
            </a:r>
            <a:r>
              <a:rPr lang="en-US" altLang="ko-KR" sz="1200" dirty="0"/>
              <a:t>AIS </a:t>
            </a:r>
            <a:r>
              <a:rPr lang="en-US" altLang="ko-KR" sz="1200" dirty="0" err="1"/>
              <a:t>targe</a:t>
            </a:r>
            <a:r>
              <a:rPr lang="ko-KR" altLang="en-US" sz="1200" dirty="0"/>
              <a:t>들에 그래픽으로 적용되고 벡터가 자선의 진로와 동적 특성이 변경됨에 따라 업데이트됨</a:t>
            </a:r>
            <a:r>
              <a:rPr lang="en-US" altLang="ko-KR" sz="1200" dirty="0"/>
              <a:t>(</a:t>
            </a:r>
            <a:r>
              <a:rPr lang="ko-KR" altLang="en-US" sz="1200" dirty="0"/>
              <a:t>예</a:t>
            </a:r>
            <a:r>
              <a:rPr lang="en-US" altLang="ko-KR" sz="1200" dirty="0"/>
              <a:t>: </a:t>
            </a:r>
            <a:r>
              <a:rPr lang="ko-KR" altLang="en-US" sz="1200" dirty="0" err="1"/>
              <a:t>선회율</a:t>
            </a:r>
            <a:r>
              <a:rPr lang="en-US" altLang="ko-KR" sz="1200" dirty="0"/>
              <a:t>)</a:t>
            </a:r>
            <a:r>
              <a:rPr lang="ko-KR" altLang="en-US" sz="1200" dirty="0"/>
              <a:t>을 관찰로 확인</a:t>
            </a:r>
            <a:r>
              <a:rPr lang="en-US" altLang="ko-KR" sz="1200" dirty="0"/>
              <a:t>.</a:t>
            </a:r>
          </a:p>
          <a:p>
            <a:pPr marL="0" indent="0">
              <a:buNone/>
            </a:pPr>
            <a:r>
              <a:rPr lang="en-US" altLang="ko-KR" sz="1200" dirty="0"/>
              <a:t>	 -h) </a:t>
            </a:r>
            <a:r>
              <a:rPr lang="ko-KR" altLang="en-US" sz="1200" dirty="0"/>
              <a:t>＂</a:t>
            </a:r>
            <a:r>
              <a:rPr lang="en-US" altLang="ko-KR" sz="1200" dirty="0"/>
              <a:t>TRIAL" </a:t>
            </a:r>
            <a:r>
              <a:rPr lang="ko-KR" altLang="en-US" sz="1200" dirty="0"/>
              <a:t>기호를 포함하여 시험 기동 </a:t>
            </a:r>
            <a:r>
              <a:rPr lang="ko-KR" altLang="en-US" sz="1200" dirty="0" err="1"/>
              <a:t>판독값과</a:t>
            </a:r>
            <a:r>
              <a:rPr lang="ko-KR" altLang="en-US" sz="1200" dirty="0"/>
              <a:t> </a:t>
            </a:r>
            <a:r>
              <a:rPr lang="en-US" altLang="ko-KR" sz="1200" dirty="0"/>
              <a:t>Operational display</a:t>
            </a:r>
            <a:r>
              <a:rPr lang="ko-KR" altLang="en-US" sz="1200" dirty="0"/>
              <a:t> 영역 내의 그래픽이 </a:t>
            </a:r>
            <a:r>
              <a:rPr lang="en-US" altLang="ko-KR" sz="1200" dirty="0"/>
              <a:t>Annex</a:t>
            </a:r>
            <a:r>
              <a:rPr lang="ko-KR" altLang="en-US" sz="1200" dirty="0"/>
              <a:t> </a:t>
            </a:r>
            <a:r>
              <a:rPr lang="en-US" altLang="ko-KR" sz="1200" dirty="0"/>
              <a:t>J</a:t>
            </a:r>
            <a:r>
              <a:rPr lang="ko-KR" altLang="en-US" sz="1200" dirty="0"/>
              <a:t>에 따라 표시되는지 관찰하여 확인</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시험 기동에 대한 지침이 제공되고 </a:t>
            </a:r>
            <a:r>
              <a:rPr lang="en-US" altLang="ko-KR" sz="1200" dirty="0"/>
              <a:t>Relative</a:t>
            </a:r>
            <a:r>
              <a:rPr lang="ko-KR" altLang="en-US" sz="1200" dirty="0"/>
              <a:t> </a:t>
            </a:r>
            <a:r>
              <a:rPr lang="en-US" altLang="ko-KR" sz="1200" dirty="0"/>
              <a:t>motion</a:t>
            </a:r>
            <a:r>
              <a:rPr lang="ko-KR" altLang="en-US" sz="1200" dirty="0"/>
              <a:t> 및 해상 </a:t>
            </a:r>
            <a:r>
              <a:rPr lang="en-US" altLang="ko-KR" sz="1200" dirty="0"/>
              <a:t>stabilization(Water</a:t>
            </a:r>
            <a:r>
              <a:rPr lang="ko-KR" altLang="en-US" sz="1200" dirty="0"/>
              <a:t> </a:t>
            </a:r>
            <a:r>
              <a:rPr lang="en-US" altLang="ko-KR" sz="1200" dirty="0"/>
              <a:t>tracking)</a:t>
            </a:r>
            <a:r>
              <a:rPr lang="ko-KR" altLang="en-US" sz="1200" dirty="0"/>
              <a:t>를 사용하여 더 나은 정보가 제공된다는 권고 메모가 있음을 문서를 검사하여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161</a:t>
            </a:fld>
            <a:r>
              <a:rPr lang="en-US" altLang="ko-KR"/>
              <a:t>]</a:t>
            </a:r>
            <a:endParaRPr lang="ko-KR" altLang="en-US" dirty="0"/>
          </a:p>
        </p:txBody>
      </p:sp>
    </p:spTree>
    <p:extLst>
      <p:ext uri="{BB962C8B-B14F-4D97-AF65-F5344CB8AC3E}">
        <p14:creationId xmlns:p14="http://schemas.microsoft.com/office/powerpoint/2010/main" val="7681650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11. Chart radar (Optional classification)</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162</a:t>
            </a:fld>
            <a:r>
              <a:rPr lang="en-US" altLang="ko-KR"/>
              <a:t>]</a:t>
            </a:r>
            <a:endParaRPr lang="ko-KR" altLang="en-US" dirty="0"/>
          </a:p>
        </p:txBody>
      </p:sp>
    </p:spTree>
    <p:extLst>
      <p:ext uri="{BB962C8B-B14F-4D97-AF65-F5344CB8AC3E}">
        <p14:creationId xmlns:p14="http://schemas.microsoft.com/office/powerpoint/2010/main" val="67641369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12. </a:t>
            </a:r>
            <a:r>
              <a:rPr lang="ko-KR" altLang="en-US" dirty="0"/>
              <a:t>인체공학적 기준</a:t>
            </a:r>
            <a:r>
              <a:rPr lang="en-US" altLang="ko-KR" dirty="0"/>
              <a:t> (</a:t>
            </a:r>
            <a:r>
              <a:rPr lang="ko-KR" altLang="en-US" dirty="0"/>
              <a:t>기능 제어와</a:t>
            </a:r>
            <a:r>
              <a:rPr lang="en-US" altLang="ko-KR" dirty="0"/>
              <a:t> display</a:t>
            </a:r>
            <a:r>
              <a:rPr lang="ko-KR" altLang="en-US" dirty="0"/>
              <a:t>에 적용</a:t>
            </a:r>
            <a:r>
              <a:rPr lang="en-US" altLang="ko-KR" dirty="0"/>
              <a:t>)</a:t>
            </a:r>
          </a:p>
          <a:p>
            <a:pPr lvl="1"/>
            <a:r>
              <a:rPr lang="en-US" altLang="ko-KR" sz="1200" dirty="0"/>
              <a:t>12.1 </a:t>
            </a:r>
            <a:r>
              <a:rPr lang="ko-KR" altLang="en-US" sz="1200" dirty="0"/>
              <a:t>일반</a:t>
            </a:r>
            <a:endParaRPr lang="en-US" altLang="ko-KR" sz="1200" dirty="0"/>
          </a:p>
          <a:p>
            <a:pPr marL="0" indent="0">
              <a:buNone/>
            </a:pPr>
            <a:r>
              <a:rPr lang="en-US" altLang="ko-KR" sz="1200" dirty="0"/>
              <a:t>	12.1.1  </a:t>
            </a:r>
            <a:r>
              <a:rPr lang="ko-KR" altLang="en-US" sz="1200" dirty="0"/>
              <a:t>운용 제어</a:t>
            </a:r>
            <a:endParaRPr lang="en-US" altLang="ko-KR" sz="1200" dirty="0"/>
          </a:p>
          <a:p>
            <a:pPr marL="0" indent="0">
              <a:buNone/>
            </a:pPr>
            <a:r>
              <a:rPr lang="en-US" altLang="ko-KR" sz="1200" dirty="0"/>
              <a:t>	 12.1.1.1 </a:t>
            </a:r>
            <a:r>
              <a:rPr lang="ko-KR" altLang="en-US" sz="1200" dirty="0"/>
              <a:t>요구 사항</a:t>
            </a:r>
            <a:endParaRPr lang="en-US" altLang="ko-KR" sz="1200" dirty="0"/>
          </a:p>
          <a:p>
            <a:pPr marL="0" indent="0">
              <a:buNone/>
            </a:pPr>
            <a:r>
              <a:rPr lang="en-US" altLang="ko-KR" sz="1200" dirty="0"/>
              <a:t>	 -(MSC.192/6.1.1) </a:t>
            </a:r>
            <a:r>
              <a:rPr lang="ko-KR" altLang="en-US" sz="1200" dirty="0"/>
              <a:t>레이더 시스템은 운용하기 쉽게 설계되어야 함</a:t>
            </a:r>
            <a:r>
              <a:rPr lang="en-US" altLang="ko-KR" sz="1200" dirty="0"/>
              <a:t>.</a:t>
            </a:r>
          </a:p>
          <a:p>
            <a:pPr marL="0" indent="0">
              <a:buNone/>
            </a:pPr>
            <a:r>
              <a:rPr lang="en-US" altLang="ko-KR" sz="1200" dirty="0"/>
              <a:t>	 -</a:t>
            </a:r>
            <a:r>
              <a:rPr lang="ko-KR" altLang="en-US" sz="1200" dirty="0"/>
              <a:t>운용 제어는 일관된 사용자 인터페이스를 가져야 하며 식별 및 사용이 간편해야 함</a:t>
            </a:r>
            <a:r>
              <a:rPr lang="en-US" altLang="ko-KR" sz="1200" dirty="0"/>
              <a:t>.</a:t>
            </a:r>
          </a:p>
          <a:p>
            <a:pPr marL="0" indent="0">
              <a:buNone/>
            </a:pPr>
            <a:r>
              <a:rPr lang="en-US" altLang="ko-KR" sz="1200" dirty="0"/>
              <a:t>	 -(MSC.192/6.1.2) </a:t>
            </a:r>
            <a:r>
              <a:rPr lang="ko-KR" altLang="en-US" sz="1200" dirty="0"/>
              <a:t>레이더 시스템은 주 시스템 레이더 디스플레이 또는 관련 제어 위치에서 켜거나 끌 수 있어야 함</a:t>
            </a:r>
            <a:r>
              <a:rPr lang="en-US" altLang="ko-KR" sz="1200" dirty="0"/>
              <a:t>	 </a:t>
            </a:r>
          </a:p>
          <a:p>
            <a:pPr marL="0" indent="0">
              <a:buNone/>
            </a:pPr>
            <a:r>
              <a:rPr lang="en-US" altLang="ko-KR" sz="1200" dirty="0"/>
              <a:t>	 -(MSC.192/6.1.3) </a:t>
            </a:r>
            <a:r>
              <a:rPr lang="ko-KR" altLang="en-US" sz="1200" dirty="0"/>
              <a:t>제어 기능은 전용 하드웨어</a:t>
            </a:r>
            <a:r>
              <a:rPr lang="en-US" altLang="ko-KR" sz="1200" dirty="0"/>
              <a:t>, </a:t>
            </a:r>
            <a:r>
              <a:rPr lang="ko-KR" altLang="en-US" sz="1200" dirty="0"/>
              <a:t>화면상의 액세스를 위한 </a:t>
            </a:r>
            <a:r>
              <a:rPr lang="en-US" altLang="ko-KR" sz="1200" dirty="0"/>
              <a:t>Soft</a:t>
            </a:r>
            <a:r>
              <a:rPr lang="ko-KR" altLang="en-US" sz="1200" dirty="0"/>
              <a:t> 키 또는 이들의 조합일 수 있음</a:t>
            </a:r>
            <a:r>
              <a:rPr lang="en-US" altLang="ko-KR" sz="1200" dirty="0"/>
              <a:t>.</a:t>
            </a:r>
          </a:p>
          <a:p>
            <a:pPr marL="0" indent="0">
              <a:buNone/>
            </a:pPr>
            <a:r>
              <a:rPr lang="en-US" altLang="ko-KR" sz="1200" dirty="0"/>
              <a:t>	 -</a:t>
            </a:r>
            <a:r>
              <a:rPr lang="ko-KR" altLang="en-US" sz="1200" dirty="0"/>
              <a:t>주요 제어 기능은 구분되어야 하며 일관되고 직관적인 위치에 관련된 상태 표시와 함께 제공되어야 함</a:t>
            </a:r>
            <a:r>
              <a:rPr lang="en-US" altLang="ko-KR" sz="1200" dirty="0"/>
              <a:t>. </a:t>
            </a:r>
          </a:p>
          <a:p>
            <a:pPr marL="0" indent="0">
              <a:buNone/>
            </a:pPr>
            <a:r>
              <a:rPr lang="en-US" altLang="ko-KR" sz="1200" dirty="0"/>
              <a:t>	 -(MSC.192/6.1.5) </a:t>
            </a:r>
            <a:r>
              <a:rPr lang="ko-KR" altLang="en-US" sz="1200" dirty="0"/>
              <a:t>주요 기능은 주요 컨트롤 외에도 원격 작동 위치에서 작동할 수도 있음</a:t>
            </a:r>
            <a:r>
              <a:rPr lang="en-US" altLang="ko-KR" sz="1200" dirty="0"/>
              <a:t>.</a:t>
            </a:r>
          </a:p>
          <a:p>
            <a:pPr marL="0" indent="0">
              <a:buNone/>
            </a:pPr>
            <a:r>
              <a:rPr lang="en-US" altLang="ko-KR" sz="1200" dirty="0"/>
              <a:t>	 -</a:t>
            </a:r>
            <a:r>
              <a:rPr lang="ko-KR" altLang="en-US" sz="1200" dirty="0">
                <a:solidFill>
                  <a:srgbClr val="FF0000"/>
                </a:solidFill>
              </a:rPr>
              <a:t>국가 당국 및 특정 장비 범주</a:t>
            </a:r>
            <a:r>
              <a:rPr lang="en-US" altLang="ko-KR" sz="1200" dirty="0">
                <a:solidFill>
                  <a:srgbClr val="FF0000"/>
                </a:solidFill>
              </a:rPr>
              <a:t>(</a:t>
            </a:r>
            <a:r>
              <a:rPr lang="ko-KR" altLang="en-US" sz="1200" dirty="0">
                <a:solidFill>
                  <a:srgbClr val="FF0000"/>
                </a:solidFill>
              </a:rPr>
              <a:t>예</a:t>
            </a:r>
            <a:r>
              <a:rPr lang="en-US" altLang="ko-KR" sz="1200" dirty="0">
                <a:solidFill>
                  <a:srgbClr val="FF0000"/>
                </a:solidFill>
              </a:rPr>
              <a:t>: HSC)</a:t>
            </a:r>
            <a:r>
              <a:rPr lang="ko-KR" altLang="en-US" sz="1200" dirty="0">
                <a:solidFill>
                  <a:srgbClr val="FF0000"/>
                </a:solidFill>
              </a:rPr>
              <a:t>는 주요 기능에 대한 하드웨어 제어 제공을 요구할 수 있음</a:t>
            </a:r>
            <a:r>
              <a:rPr lang="en-US" altLang="ko-KR" sz="1200" dirty="0">
                <a:solidFill>
                  <a:srgbClr val="FF0000"/>
                </a:solidFill>
              </a:rPr>
              <a:t>(12.1.2 </a:t>
            </a:r>
            <a:r>
              <a:rPr lang="ko-KR" altLang="en-US" sz="1200" dirty="0">
                <a:solidFill>
                  <a:srgbClr val="FF0000"/>
                </a:solidFill>
              </a:rPr>
              <a:t>참조</a:t>
            </a:r>
            <a:r>
              <a:rPr lang="en-US" altLang="ko-KR" sz="1200" dirty="0">
                <a:solidFill>
                  <a:srgbClr val="FF0000"/>
                </a:solidFill>
              </a:rPr>
              <a:t>).</a:t>
            </a:r>
          </a:p>
          <a:p>
            <a:pPr marL="0" indent="0">
              <a:buNone/>
            </a:pPr>
            <a:r>
              <a:rPr lang="en-US" altLang="ko-KR" sz="1200" dirty="0"/>
              <a:t>	 -</a:t>
            </a:r>
            <a:r>
              <a:rPr lang="ko-KR" altLang="en-US" sz="1200" dirty="0"/>
              <a:t>제조업체는 </a:t>
            </a:r>
            <a:r>
              <a:rPr lang="en-US" altLang="ko-KR" sz="1200" dirty="0"/>
              <a:t>soft</a:t>
            </a:r>
            <a:r>
              <a:rPr lang="ko-KR" altLang="en-US" sz="1200" dirty="0"/>
              <a:t> 키 기능과 함께 승인을 위해 선택적 기본 하드웨어 제어를 제출해야 함</a:t>
            </a:r>
            <a:r>
              <a:rPr lang="en-US" altLang="ko-KR" sz="1200" dirty="0"/>
              <a:t>.</a:t>
            </a:r>
          </a:p>
          <a:p>
            <a:pPr marL="0" indent="0">
              <a:buNone/>
            </a:pPr>
            <a:r>
              <a:rPr lang="en-US" altLang="ko-KR" sz="1200" dirty="0"/>
              <a:t>	 -</a:t>
            </a:r>
            <a:r>
              <a:rPr lang="ko-KR" altLang="en-US" sz="1200" dirty="0"/>
              <a:t>소프트 키 또는 하드웨어 제어에 의한 이중 작동이 허용됨</a:t>
            </a:r>
            <a:r>
              <a:rPr lang="en-US" altLang="ko-KR" sz="1200" dirty="0"/>
              <a:t>.</a:t>
            </a:r>
          </a:p>
          <a:p>
            <a:pPr marL="0" indent="0">
              <a:buNone/>
            </a:pPr>
            <a:r>
              <a:rPr lang="en-US" altLang="ko-KR" sz="1200" dirty="0">
                <a:solidFill>
                  <a:srgbClr val="FF0000"/>
                </a:solidFill>
              </a:rPr>
              <a:t>	 -</a:t>
            </a:r>
            <a:r>
              <a:rPr lang="ko-KR" altLang="en-US" sz="1200" dirty="0">
                <a:solidFill>
                  <a:srgbClr val="FF0000"/>
                </a:solidFill>
              </a:rPr>
              <a:t>가능한 한</a:t>
            </a:r>
            <a:r>
              <a:rPr lang="en-US" altLang="ko-KR" sz="1200" dirty="0">
                <a:solidFill>
                  <a:srgbClr val="FF0000"/>
                </a:solidFill>
              </a:rPr>
              <a:t>, </a:t>
            </a:r>
            <a:r>
              <a:rPr lang="ko-KR" altLang="en-US" sz="1200" dirty="0">
                <a:solidFill>
                  <a:srgbClr val="FF0000"/>
                </a:solidFill>
              </a:rPr>
              <a:t>각 제어 관련 정보 그룹 내의 정보는 레이더 화면에 함께 배치되어야 함</a:t>
            </a:r>
            <a:r>
              <a:rPr lang="en-US" altLang="ko-KR" sz="1200" dirty="0"/>
              <a:t>.</a:t>
            </a:r>
          </a:p>
          <a:p>
            <a:pPr marL="0" indent="0">
              <a:buNone/>
            </a:pPr>
            <a:endParaRPr lang="en-US" altLang="ko-KR" sz="1200" dirty="0"/>
          </a:p>
          <a:p>
            <a:pPr>
              <a:buFont typeface="Arial" panose="020B0604020202020204" pitchFamily="34" charset="0"/>
              <a:buChar char="•"/>
            </a:pPr>
            <a:r>
              <a:rPr lang="en-US" altLang="ko-KR" sz="1200" dirty="0"/>
              <a:t>Soft key 		: </a:t>
            </a:r>
            <a:r>
              <a:rPr lang="ko-KR" altLang="en-US" sz="1200" dirty="0"/>
              <a:t>화면상의 버튼</a:t>
            </a:r>
            <a:r>
              <a:rPr lang="en-US" altLang="ko-KR" sz="1200" dirty="0"/>
              <a:t>, </a:t>
            </a:r>
            <a:r>
              <a:rPr lang="ko-KR" altLang="en-US" sz="1200" dirty="0"/>
              <a:t>메뉴 등</a:t>
            </a:r>
            <a:r>
              <a:rPr lang="en-US" altLang="ko-KR" sz="1200" dirty="0"/>
              <a:t>, </a:t>
            </a:r>
            <a:r>
              <a:rPr lang="ko-KR" altLang="en-US" sz="1200" dirty="0"/>
              <a:t>제어 관련 </a:t>
            </a:r>
            <a:r>
              <a:rPr lang="en-US" altLang="ko-KR" sz="1200" dirty="0"/>
              <a:t>UI </a:t>
            </a:r>
            <a:r>
              <a:rPr lang="ko-KR" altLang="en-US" sz="1200" dirty="0"/>
              <a:t>일 것으로 보임</a:t>
            </a:r>
            <a:r>
              <a:rPr lang="en-US" altLang="ko-KR" sz="1200" dirty="0"/>
              <a:t>.</a:t>
            </a:r>
          </a:p>
          <a:p>
            <a:pPr>
              <a:buFont typeface="Arial" panose="020B0604020202020204" pitchFamily="34" charset="0"/>
              <a:buChar char="•"/>
            </a:pPr>
            <a:r>
              <a:rPr lang="ko-KR" altLang="en-US" sz="1200" dirty="0"/>
              <a:t>선택적 기본 하드웨어 </a:t>
            </a:r>
            <a:r>
              <a:rPr lang="en-US" altLang="ko-KR" sz="1200" dirty="0"/>
              <a:t>	: </a:t>
            </a:r>
            <a:r>
              <a:rPr lang="ko-KR" altLang="en-US" sz="1200" dirty="0"/>
              <a:t>화면상의 버튼 제어를 위해 커서 이동</a:t>
            </a:r>
            <a:r>
              <a:rPr lang="en-US" altLang="ko-KR" sz="1200" dirty="0"/>
              <a:t>/</a:t>
            </a:r>
            <a:r>
              <a:rPr lang="ko-KR" altLang="en-US" sz="1200" dirty="0"/>
              <a:t>선택 등을 제어하는 </a:t>
            </a:r>
            <a:r>
              <a:rPr lang="en-US" altLang="ko-KR" sz="1200" dirty="0"/>
              <a:t>H/W </a:t>
            </a:r>
            <a:endParaRPr lang="en-US" altLang="ko-KR" sz="1000" dirty="0"/>
          </a:p>
          <a:p>
            <a:pPr marL="0" indent="0">
              <a:buNone/>
            </a:pPr>
            <a:r>
              <a:rPr lang="en-US" altLang="ko-KR" sz="1200" dirty="0"/>
              <a:t>	</a:t>
            </a:r>
          </a:p>
          <a:p>
            <a:pPr marL="0" indent="0">
              <a:buNone/>
            </a:pP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163</a:t>
            </a:fld>
            <a:r>
              <a:rPr lang="en-US" altLang="ko-KR"/>
              <a:t>]</a:t>
            </a:r>
            <a:endParaRPr lang="ko-KR" altLang="en-US" dirty="0"/>
          </a:p>
        </p:txBody>
      </p:sp>
    </p:spTree>
    <p:extLst>
      <p:ext uri="{BB962C8B-B14F-4D97-AF65-F5344CB8AC3E}">
        <p14:creationId xmlns:p14="http://schemas.microsoft.com/office/powerpoint/2010/main" val="25362322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12.1.1.2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문서 검사를 통해 테스트를 위해 제출된 장비 범주 및 해당 범주에 대한 관련 요구 사항을 확인</a:t>
            </a:r>
            <a:r>
              <a:rPr lang="en-US" altLang="ko-KR" sz="1200" dirty="0"/>
              <a:t>.</a:t>
            </a:r>
          </a:p>
          <a:p>
            <a:pPr marL="0" indent="0">
              <a:buNone/>
            </a:pPr>
            <a:r>
              <a:rPr lang="en-US" altLang="ko-KR" sz="1200" dirty="0"/>
              <a:t> 	 -b) Remote control</a:t>
            </a:r>
            <a:r>
              <a:rPr lang="ko-KR" altLang="en-US" sz="1200" dirty="0"/>
              <a:t> 모듈을 포함한 모든 선택 가능 하드웨어 제어가 제출되었고 주 장비와 함께 테스트되었음을 ​​문서 검사로 확인</a:t>
            </a:r>
            <a:r>
              <a:rPr lang="en-US" altLang="ko-KR" sz="1200" dirty="0"/>
              <a:t>.</a:t>
            </a:r>
          </a:p>
          <a:p>
            <a:pPr marL="0" indent="0">
              <a:buNone/>
            </a:pPr>
            <a:r>
              <a:rPr lang="en-US" altLang="ko-KR" sz="1200" dirty="0"/>
              <a:t>	 -c) </a:t>
            </a:r>
            <a:r>
              <a:rPr lang="ko-KR" altLang="en-US" sz="1200" dirty="0"/>
              <a:t>주요 제어 기능을 즉시 사용할 수 있는지 관찰하여 확인</a:t>
            </a:r>
            <a:r>
              <a:rPr lang="en-US" altLang="ko-KR" sz="1200" dirty="0"/>
              <a:t>. </a:t>
            </a:r>
          </a:p>
          <a:p>
            <a:pPr marL="0" indent="0">
              <a:buNone/>
            </a:pPr>
            <a:r>
              <a:rPr lang="en-US" altLang="ko-KR" sz="1200" dirty="0"/>
              <a:t>	  </a:t>
            </a:r>
            <a:r>
              <a:rPr lang="ko-KR" altLang="en-US" sz="1200" dirty="0"/>
              <a:t>소프트 키</a:t>
            </a:r>
            <a:r>
              <a:rPr lang="en-US" altLang="ko-KR" sz="1200" dirty="0"/>
              <a:t>(</a:t>
            </a:r>
            <a:r>
              <a:rPr lang="ko-KR" altLang="en-US" sz="1200" dirty="0"/>
              <a:t>버튼이나 메뉴</a:t>
            </a:r>
            <a:r>
              <a:rPr lang="en-US" altLang="ko-KR" sz="1200" dirty="0"/>
              <a:t>)</a:t>
            </a:r>
            <a:r>
              <a:rPr lang="ko-KR" altLang="en-US" sz="1200" dirty="0"/>
              <a:t> 기능의 경우 커서와 하나의 소프트 키 사용이 허용</a:t>
            </a:r>
            <a:r>
              <a:rPr lang="en-US" altLang="ko-KR" sz="1200" dirty="0"/>
              <a:t>.</a:t>
            </a:r>
          </a:p>
          <a:p>
            <a:pPr marL="0" indent="0">
              <a:buNone/>
            </a:pPr>
            <a:r>
              <a:rPr lang="en-US" altLang="ko-KR" sz="1200" dirty="0"/>
              <a:t>	  </a:t>
            </a:r>
            <a:r>
              <a:rPr lang="ko-KR" altLang="en-US" sz="1200" dirty="0"/>
              <a:t>하드웨어 제어가 제공되는 경우 전용 또는 관련 기능이 있는지 확인</a:t>
            </a:r>
            <a:r>
              <a:rPr lang="en-US" altLang="ko-KR" sz="1200" dirty="0"/>
              <a:t>.</a:t>
            </a:r>
          </a:p>
          <a:p>
            <a:pPr marL="0" indent="0">
              <a:buNone/>
            </a:pPr>
            <a:r>
              <a:rPr lang="en-US" altLang="ko-KR" sz="1200" dirty="0"/>
              <a:t>	 -d) </a:t>
            </a:r>
            <a:r>
              <a:rPr lang="ko-KR" altLang="en-US" sz="1200" dirty="0"/>
              <a:t>제어 </a:t>
            </a:r>
            <a:r>
              <a:rPr lang="ko-KR" altLang="en-US" sz="1200" dirty="0">
                <a:solidFill>
                  <a:srgbClr val="0070C0"/>
                </a:solidFill>
              </a:rPr>
              <a:t>기능에 관련 상태</a:t>
            </a:r>
            <a:r>
              <a:rPr lang="ko-KR" altLang="en-US" sz="1200" dirty="0"/>
              <a:t> 표시 또는 설명이 적절하게 제공되는지 관찰을 통해 확인</a:t>
            </a:r>
            <a:r>
              <a:rPr lang="en-US" altLang="ko-KR" sz="1200" dirty="0"/>
              <a:t>. </a:t>
            </a:r>
          </a:p>
          <a:p>
            <a:pPr marL="0" indent="0">
              <a:buNone/>
            </a:pPr>
            <a:r>
              <a:rPr lang="en-US" altLang="ko-KR" sz="1200" dirty="0"/>
              <a:t>	  </a:t>
            </a:r>
            <a:r>
              <a:rPr lang="ko-KR" altLang="en-US" sz="1200" dirty="0"/>
              <a:t>제공된 모든 소프트 키는 </a:t>
            </a:r>
            <a:r>
              <a:rPr lang="ko-KR" altLang="en-US" sz="1200" dirty="0">
                <a:solidFill>
                  <a:srgbClr val="0070C0"/>
                </a:solidFill>
              </a:rPr>
              <a:t>기능 상태 표시 옆</a:t>
            </a:r>
            <a:r>
              <a:rPr lang="ko-KR" altLang="en-US" sz="1200" dirty="0"/>
              <a:t>에 위치해야 함</a:t>
            </a:r>
            <a:r>
              <a:rPr lang="en-US" altLang="ko-KR" sz="1200" dirty="0"/>
              <a:t>.</a:t>
            </a:r>
          </a:p>
          <a:p>
            <a:pPr marL="0" indent="0">
              <a:buNone/>
            </a:pPr>
            <a:r>
              <a:rPr lang="en-US" altLang="ko-KR" sz="1200" dirty="0"/>
              <a:t>	 -e) </a:t>
            </a:r>
            <a:r>
              <a:rPr lang="ko-KR" altLang="en-US" sz="1200" dirty="0"/>
              <a:t>개별 레이더 위치 및 관련 레이더 센서</a:t>
            </a:r>
            <a:r>
              <a:rPr lang="en-US" altLang="ko-KR" sz="1200" dirty="0"/>
              <a:t>(</a:t>
            </a:r>
            <a:r>
              <a:rPr lang="ko-KR" altLang="en-US" sz="1200" dirty="0" err="1"/>
              <a:t>트랜시버</a:t>
            </a:r>
            <a:r>
              <a:rPr lang="ko-KR" altLang="en-US" sz="1200" dirty="0"/>
              <a:t> 및 안테나</a:t>
            </a:r>
            <a:r>
              <a:rPr lang="en-US" altLang="ko-KR" sz="1200" dirty="0"/>
              <a:t>)</a:t>
            </a:r>
            <a:r>
              <a:rPr lang="ko-KR" altLang="en-US" sz="1200" dirty="0"/>
              <a:t>에 대한 켜기</a:t>
            </a:r>
            <a:r>
              <a:rPr lang="en-US" altLang="ko-KR" sz="1200" dirty="0"/>
              <a:t>/</a:t>
            </a:r>
            <a:r>
              <a:rPr lang="ko-KR" altLang="en-US" sz="1200" dirty="0"/>
              <a:t>끄기 제어 위치가 모든 작동 및 주변 조명 조건에서 눈에 띄고 쉽게 접근할 수 있는지 관찰을 통해 확인</a:t>
            </a:r>
            <a:r>
              <a:rPr lang="en-US" altLang="ko-KR" sz="1200" dirty="0"/>
              <a:t>.</a:t>
            </a:r>
          </a:p>
          <a:p>
            <a:pPr marL="0" indent="0">
              <a:buNone/>
            </a:pPr>
            <a:r>
              <a:rPr lang="en-US" altLang="ko-KR" sz="1200" dirty="0"/>
              <a:t>	  </a:t>
            </a:r>
            <a:r>
              <a:rPr lang="ko-KR" altLang="en-US" sz="1200" dirty="0"/>
              <a:t>레이더 켜기</a:t>
            </a:r>
            <a:r>
              <a:rPr lang="en-US" altLang="ko-KR" sz="1200" dirty="0"/>
              <a:t>/</a:t>
            </a:r>
            <a:r>
              <a:rPr lang="ko-KR" altLang="en-US" sz="1200" dirty="0"/>
              <a:t>끄기 컨트롤이 레이더 디스플레이 또는 관련 논리적 위치에 정상적으로 장착되어 있는지 확인</a:t>
            </a:r>
            <a:r>
              <a:rPr lang="en-US" altLang="ko-KR" sz="1200" dirty="0"/>
              <a:t>.</a:t>
            </a:r>
          </a:p>
          <a:p>
            <a:pPr marL="0" indent="0">
              <a:buNone/>
            </a:pPr>
            <a:r>
              <a:rPr lang="en-US" altLang="ko-KR" sz="1200" dirty="0"/>
              <a:t>	 -f) </a:t>
            </a:r>
            <a:r>
              <a:rPr lang="en-US" altLang="ko-KR" sz="1200" dirty="0">
                <a:solidFill>
                  <a:srgbClr val="FF0000"/>
                </a:solidFill>
              </a:rPr>
              <a:t>confirm by document inspection of submitted documentation, that the manufacturer has conducted a user performance evaluation with a representative user. </a:t>
            </a:r>
            <a:r>
              <a:rPr lang="en-US" altLang="ko-KR" sz="1200" dirty="0"/>
              <a:t>.</a:t>
            </a:r>
          </a:p>
          <a:p>
            <a:pPr marL="0" indent="0">
              <a:buNone/>
            </a:pPr>
            <a:r>
              <a:rPr lang="en-US" altLang="ko-KR" sz="1200" dirty="0"/>
              <a:t>	  </a:t>
            </a:r>
            <a:r>
              <a:rPr lang="ko-KR" altLang="en-US" sz="1200" dirty="0"/>
              <a:t>보고서는 레이더 시스템의 작동이 현재 버전의 </a:t>
            </a:r>
            <a:r>
              <a:rPr lang="en-US" altLang="ko-KR" sz="1200" dirty="0"/>
              <a:t>IMO STCW </a:t>
            </a:r>
            <a:r>
              <a:rPr lang="ko-KR" altLang="en-US" sz="1200" dirty="0"/>
              <a:t>코드</a:t>
            </a:r>
            <a:r>
              <a:rPr lang="en-US" altLang="ko-KR" sz="1200" dirty="0"/>
              <a:t>(</a:t>
            </a:r>
            <a:r>
              <a:rPr lang="ko-KR" altLang="en-US" sz="1200" dirty="0"/>
              <a:t>선원을 위한 훈련</a:t>
            </a:r>
            <a:r>
              <a:rPr lang="en-US" altLang="ko-KR" sz="1200" dirty="0"/>
              <a:t>, </a:t>
            </a:r>
            <a:r>
              <a:rPr lang="ko-KR" altLang="en-US" sz="1200" dirty="0"/>
              <a:t>인증 및 당직 유지 표준</a:t>
            </a:r>
            <a:r>
              <a:rPr lang="en-US" altLang="ko-KR" sz="1200" dirty="0"/>
              <a:t>) </a:t>
            </a:r>
            <a:r>
              <a:rPr lang="ko-KR" altLang="en-US" sz="1200" dirty="0"/>
              <a:t>레이더 교육 과정의 항해 안전 요구 사항을 충족할 수 있음을 입증해야 함</a:t>
            </a:r>
            <a:r>
              <a:rPr lang="en-US" altLang="ko-KR" sz="1200" dirty="0"/>
              <a:t>.</a:t>
            </a:r>
          </a:p>
          <a:p>
            <a:pPr marL="0" indent="0">
              <a:buNone/>
            </a:pPr>
            <a:r>
              <a:rPr lang="en-US" altLang="ko-KR" sz="1200" dirty="0"/>
              <a:t>	 -g) </a:t>
            </a:r>
            <a:r>
              <a:rPr lang="ko-KR" altLang="en-US" sz="1200" dirty="0"/>
              <a:t>레이더 제어 표시 정보가 </a:t>
            </a:r>
            <a:r>
              <a:rPr lang="en-US" altLang="ko-KR" sz="1200" dirty="0"/>
              <a:t>IEC 60945</a:t>
            </a:r>
            <a:r>
              <a:rPr lang="ko-KR" altLang="en-US" sz="1200" dirty="0"/>
              <a:t>의 인체 공학적 요구 사항에 따라 논리적 기능별로 </a:t>
            </a:r>
            <a:r>
              <a:rPr lang="ko-KR" altLang="en-US" sz="1200" dirty="0" err="1"/>
              <a:t>그룹핑되어</a:t>
            </a:r>
            <a:r>
              <a:rPr lang="ko-KR" altLang="en-US" sz="1200" dirty="0"/>
              <a:t> 표시되는지 관찰 및 문서 검사를 통해 확인</a:t>
            </a:r>
            <a:r>
              <a:rPr lang="en-US" altLang="ko-KR" sz="1200" dirty="0"/>
              <a:t>.</a:t>
            </a:r>
          </a:p>
          <a:p>
            <a:pPr marL="0" indent="0">
              <a:buNone/>
            </a:pPr>
            <a:r>
              <a:rPr lang="en-US" altLang="ko-KR" sz="1200" dirty="0"/>
              <a:t>	  </a:t>
            </a:r>
            <a:r>
              <a:rPr lang="ko-KR" altLang="en-US" sz="1200" dirty="0"/>
              <a:t>가능한 한</a:t>
            </a:r>
            <a:r>
              <a:rPr lang="en-US" altLang="ko-KR" sz="1200" dirty="0"/>
              <a:t>, </a:t>
            </a:r>
            <a:r>
              <a:rPr lang="ko-KR" altLang="en-US" sz="1200" dirty="0"/>
              <a:t>각 제어 관련 정보 그룹 내의 정보는 레이더 화면에 함께 배치되어야 함</a:t>
            </a:r>
            <a:r>
              <a:rPr lang="en-US" altLang="ko-KR" sz="1200" dirty="0"/>
              <a:t>.</a:t>
            </a:r>
          </a:p>
          <a:p>
            <a:pPr>
              <a:buFont typeface="Arial" panose="020B0604020202020204" pitchFamily="34" charset="0"/>
              <a:buChar char="•"/>
            </a:pPr>
            <a:r>
              <a:rPr lang="en-US" altLang="ko-KR" sz="1200" dirty="0">
                <a:solidFill>
                  <a:srgbClr val="FF0000"/>
                </a:solidFill>
              </a:rPr>
              <a:t>‘</a:t>
            </a:r>
            <a:r>
              <a:rPr lang="ko-KR" altLang="en-US" sz="1200" dirty="0">
                <a:solidFill>
                  <a:srgbClr val="FF0000"/>
                </a:solidFill>
              </a:rPr>
              <a:t>레이더 화면에 함께</a:t>
            </a:r>
            <a:r>
              <a:rPr lang="en-US" altLang="ko-KR" sz="1200" dirty="0">
                <a:solidFill>
                  <a:srgbClr val="FF0000"/>
                </a:solidFill>
              </a:rPr>
              <a:t>’</a:t>
            </a:r>
            <a:r>
              <a:rPr lang="ko-KR" altLang="en-US" sz="1200" dirty="0">
                <a:solidFill>
                  <a:srgbClr val="FF0000"/>
                </a:solidFill>
              </a:rPr>
              <a:t> 라는 표현 </a:t>
            </a:r>
            <a:r>
              <a:rPr lang="en-US" altLang="ko-KR" sz="1200" dirty="0">
                <a:solidFill>
                  <a:srgbClr val="FF0000"/>
                </a:solidFill>
              </a:rPr>
              <a:t>: PPI </a:t>
            </a:r>
            <a:r>
              <a:rPr lang="ko-KR" altLang="en-US" sz="1200" dirty="0">
                <a:solidFill>
                  <a:srgbClr val="FF0000"/>
                </a:solidFill>
              </a:rPr>
              <a:t>상에 표현하라는 의미인가</a:t>
            </a:r>
            <a:r>
              <a:rPr lang="en-US" altLang="ko-KR" sz="1200" dirty="0">
                <a:solidFill>
                  <a:srgbClr val="FF0000"/>
                </a:solidFill>
              </a:rPr>
              <a:t>?</a:t>
            </a:r>
            <a:endParaRPr lang="en-US" altLang="ko-KR"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164</a:t>
            </a:fld>
            <a:r>
              <a:rPr lang="en-US" altLang="ko-KR"/>
              <a:t>]</a:t>
            </a:r>
            <a:endParaRPr lang="ko-KR" altLang="en-US" dirty="0"/>
          </a:p>
        </p:txBody>
      </p:sp>
    </p:spTree>
    <p:extLst>
      <p:ext uri="{BB962C8B-B14F-4D97-AF65-F5344CB8AC3E}">
        <p14:creationId xmlns:p14="http://schemas.microsoft.com/office/powerpoint/2010/main" val="42385691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12.1.2  Primary</a:t>
            </a:r>
            <a:r>
              <a:rPr lang="ko-KR" altLang="en-US" sz="1200" dirty="0"/>
              <a:t> 컨트롤</a:t>
            </a:r>
            <a:endParaRPr lang="en-US" altLang="ko-KR" sz="1200" dirty="0"/>
          </a:p>
          <a:p>
            <a:pPr marL="0" indent="0">
              <a:buNone/>
            </a:pPr>
            <a:r>
              <a:rPr lang="en-US" altLang="ko-KR" sz="1200" dirty="0"/>
              <a:t>	 12.1.2.1 </a:t>
            </a:r>
            <a:r>
              <a:rPr lang="ko-KR" altLang="en-US" sz="1200" dirty="0"/>
              <a:t>요구 사항</a:t>
            </a:r>
            <a:endParaRPr lang="en-US" altLang="ko-KR" sz="1200" dirty="0"/>
          </a:p>
          <a:p>
            <a:pPr marL="0" indent="0">
              <a:buNone/>
            </a:pPr>
            <a:r>
              <a:rPr lang="en-US" altLang="ko-KR" sz="1200" dirty="0"/>
              <a:t>	 -(MSC.192/6.1.4) </a:t>
            </a:r>
            <a:r>
              <a:rPr lang="ko-KR" altLang="en-US" sz="1200" dirty="0"/>
              <a:t>다음은 레이더의 주요 제어 기능으로 정의되며 쉽고 재빨리 접근할 수 있어야 함</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레이더 </a:t>
            </a:r>
            <a:r>
              <a:rPr lang="en-US" altLang="ko-KR" sz="1200" dirty="0"/>
              <a:t>STANDBY/RUN(Transmit), ii. Range</a:t>
            </a:r>
            <a:r>
              <a:rPr lang="ko-KR" altLang="en-US" sz="1200" dirty="0"/>
              <a:t> </a:t>
            </a:r>
            <a:r>
              <a:rPr lang="en-US" altLang="ko-KR" sz="1200" dirty="0"/>
              <a:t>scale</a:t>
            </a:r>
            <a:r>
              <a:rPr lang="ko-KR" altLang="en-US" sz="1200" dirty="0"/>
              <a:t> 선택</a:t>
            </a:r>
            <a:r>
              <a:rPr lang="en-US" altLang="ko-KR" sz="1200" dirty="0"/>
              <a:t>, </a:t>
            </a:r>
            <a:r>
              <a:rPr lang="ko-KR" altLang="en-US" sz="1200" dirty="0"/>
              <a:t>게인</a:t>
            </a:r>
            <a:r>
              <a:rPr lang="en-US" altLang="ko-KR" sz="1200" dirty="0"/>
              <a:t>, </a:t>
            </a:r>
            <a:r>
              <a:rPr lang="ko-KR" altLang="en-US" sz="1200" dirty="0"/>
              <a:t>튜닝 기능</a:t>
            </a:r>
            <a:r>
              <a:rPr lang="en-US" altLang="ko-KR" sz="1200" dirty="0"/>
              <a:t>(</a:t>
            </a:r>
            <a:r>
              <a:rPr lang="ko-KR" altLang="en-US" sz="1200" dirty="0"/>
              <a:t>해당되는 경우</a:t>
            </a:r>
            <a:r>
              <a:rPr lang="en-US" altLang="ko-KR" sz="1200" dirty="0"/>
              <a:t>), </a:t>
            </a:r>
          </a:p>
          <a:p>
            <a:pPr marL="0" indent="0">
              <a:buNone/>
            </a:pPr>
            <a:r>
              <a:rPr lang="en-US" altLang="ko-KR" sz="1200" dirty="0"/>
              <a:t>		iii. </a:t>
            </a:r>
            <a:r>
              <a:rPr lang="ko-KR" altLang="en-US" sz="1200" dirty="0"/>
              <a:t>비</a:t>
            </a:r>
            <a:r>
              <a:rPr lang="en-US" altLang="ko-KR" sz="1200" dirty="0"/>
              <a:t>- Clutter</a:t>
            </a:r>
            <a:r>
              <a:rPr lang="ko-KR" altLang="en-US" sz="1200" dirty="0"/>
              <a:t> 방지 </a:t>
            </a:r>
            <a:r>
              <a:rPr lang="en-US" altLang="ko-KR" sz="1200" dirty="0"/>
              <a:t>, </a:t>
            </a:r>
            <a:r>
              <a:rPr lang="ko-KR" altLang="en-US" sz="1200" dirty="0"/>
              <a:t>바다</a:t>
            </a:r>
            <a:r>
              <a:rPr lang="en-US" altLang="ko-KR" sz="1200" dirty="0"/>
              <a:t>-clutter</a:t>
            </a:r>
            <a:r>
              <a:rPr lang="ko-KR" altLang="en-US" sz="1200" dirty="0"/>
              <a:t> 방지</a:t>
            </a:r>
            <a:r>
              <a:rPr lang="en-US" altLang="ko-KR" sz="1200" dirty="0"/>
              <a:t>, </a:t>
            </a:r>
          </a:p>
          <a:p>
            <a:pPr marL="0" indent="0">
              <a:buNone/>
            </a:pPr>
            <a:r>
              <a:rPr lang="en-US" altLang="ko-KR" sz="1200" dirty="0"/>
              <a:t>		iv. AIS </a:t>
            </a:r>
            <a:r>
              <a:rPr lang="ko-KR" altLang="en-US" sz="1200" dirty="0"/>
              <a:t>기능 켜기</a:t>
            </a:r>
            <a:r>
              <a:rPr lang="en-US" altLang="ko-KR" sz="1200" dirty="0"/>
              <a:t>/</a:t>
            </a:r>
            <a:r>
              <a:rPr lang="ko-KR" altLang="en-US" sz="1200" dirty="0"/>
              <a:t>끄기</a:t>
            </a:r>
            <a:r>
              <a:rPr lang="en-US" altLang="ko-KR" sz="1200" dirty="0"/>
              <a:t>, v. </a:t>
            </a:r>
            <a:r>
              <a:rPr lang="ko-KR" altLang="en-US" sz="1200" dirty="0"/>
              <a:t>알람 확인</a:t>
            </a:r>
            <a:r>
              <a:rPr lang="en-US" altLang="ko-KR" sz="1200" dirty="0"/>
              <a:t>, vi. </a:t>
            </a:r>
            <a:r>
              <a:rPr lang="ko-KR" altLang="en-US" sz="1200" dirty="0"/>
              <a:t>커서</a:t>
            </a:r>
            <a:r>
              <a:rPr lang="en-US" altLang="ko-KR" sz="1200" dirty="0"/>
              <a:t>, vii. EBL/VRM </a:t>
            </a:r>
            <a:r>
              <a:rPr lang="ko-KR" altLang="en-US" sz="1200" dirty="0"/>
              <a:t>설정 수단</a:t>
            </a:r>
            <a:r>
              <a:rPr lang="en-US" altLang="ko-KR" sz="1200" dirty="0"/>
              <a:t>, </a:t>
            </a:r>
          </a:p>
          <a:p>
            <a:pPr marL="0" indent="0">
              <a:buNone/>
            </a:pPr>
            <a:r>
              <a:rPr lang="en-US" altLang="ko-KR" sz="1200" dirty="0"/>
              <a:t>		viii. </a:t>
            </a:r>
            <a:r>
              <a:rPr lang="ko-KR" altLang="en-US" sz="1200" dirty="0"/>
              <a:t>디스플레이 밝기 및 레이더 표적 획득</a:t>
            </a:r>
            <a:r>
              <a:rPr lang="en-US" altLang="ko-KR" sz="1200" dirty="0"/>
              <a:t>.</a:t>
            </a:r>
          </a:p>
          <a:p>
            <a:pPr marL="0" indent="0">
              <a:buNone/>
            </a:pPr>
            <a:r>
              <a:rPr lang="en-US" altLang="ko-KR" dirty="0"/>
              <a:t>	</a:t>
            </a:r>
            <a:r>
              <a:rPr lang="en-US" altLang="ko-KR" sz="1200" dirty="0"/>
              <a:t> 12.1.2.2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지정된 </a:t>
            </a:r>
            <a:r>
              <a:rPr lang="ko-KR" altLang="en-US" sz="1200" dirty="0">
                <a:solidFill>
                  <a:srgbClr val="0070C0"/>
                </a:solidFill>
              </a:rPr>
              <a:t>주요 제어 기능</a:t>
            </a:r>
            <a:r>
              <a:rPr lang="ko-KR" altLang="en-US" sz="1200" dirty="0"/>
              <a:t>을 사용할 수 있는지 관찰하여 확인</a:t>
            </a:r>
            <a:r>
              <a:rPr lang="en-US" altLang="ko-KR" sz="1200" dirty="0"/>
              <a:t>.</a:t>
            </a:r>
          </a:p>
          <a:p>
            <a:pPr marL="0" indent="0">
              <a:buNone/>
            </a:pPr>
            <a:r>
              <a:rPr lang="en-US" altLang="ko-KR" sz="1200" dirty="0"/>
              <a:t>	  </a:t>
            </a:r>
            <a:r>
              <a:rPr lang="ko-KR" altLang="en-US" sz="1200" dirty="0"/>
              <a:t>이 표준의 목적을 위해</a:t>
            </a:r>
            <a:r>
              <a:rPr lang="en-US" altLang="ko-KR" sz="1200" dirty="0"/>
              <a:t>,</a:t>
            </a:r>
            <a:r>
              <a:rPr lang="ko-KR" altLang="en-US" sz="1200" dirty="0"/>
              <a:t> 나열된 기능은 </a:t>
            </a:r>
            <a:r>
              <a:rPr lang="ko-KR" altLang="en-US" sz="1200" dirty="0">
                <a:solidFill>
                  <a:srgbClr val="0070C0"/>
                </a:solidFill>
              </a:rPr>
              <a:t>직접 액세스</a:t>
            </a:r>
            <a:r>
              <a:rPr lang="ko-KR" altLang="en-US" sz="1200" dirty="0"/>
              <a:t>할 수 있어야 하며 </a:t>
            </a:r>
            <a:r>
              <a:rPr lang="ko-KR" altLang="en-US" sz="1200" dirty="0">
                <a:solidFill>
                  <a:srgbClr val="0070C0"/>
                </a:solidFill>
              </a:rPr>
              <a:t>전용 컨트롤</a:t>
            </a:r>
            <a:r>
              <a:rPr lang="ko-KR" altLang="en-US" sz="1200" dirty="0"/>
              <a:t> 또는 </a:t>
            </a:r>
            <a:r>
              <a:rPr lang="en-US" altLang="ko-KR" sz="1200" dirty="0"/>
              <a:t>User dialog</a:t>
            </a:r>
            <a:r>
              <a:rPr lang="ko-KR" altLang="en-US" sz="1200" dirty="0"/>
              <a:t> 영역 내 디스플레이의 </a:t>
            </a:r>
            <a:r>
              <a:rPr lang="ko-KR" altLang="en-US" sz="1200" dirty="0">
                <a:solidFill>
                  <a:srgbClr val="0070C0"/>
                </a:solidFill>
              </a:rPr>
              <a:t>기본 액세스</a:t>
            </a:r>
            <a:r>
              <a:rPr lang="en-US" altLang="ko-KR" sz="1200" dirty="0">
                <a:solidFill>
                  <a:srgbClr val="0070C0"/>
                </a:solidFill>
              </a:rPr>
              <a:t>(1 step?)</a:t>
            </a:r>
            <a:r>
              <a:rPr lang="ko-KR" altLang="en-US" sz="1200" dirty="0"/>
              <a:t>에 의해 즉시 영향을 받음</a:t>
            </a:r>
            <a:r>
              <a:rPr lang="en-US" altLang="ko-KR" sz="1200" dirty="0"/>
              <a:t>.</a:t>
            </a:r>
          </a:p>
          <a:p>
            <a:pPr marL="0" indent="0">
              <a:buNone/>
            </a:pPr>
            <a:r>
              <a:rPr lang="en-US" altLang="ko-KR" sz="1200" dirty="0"/>
              <a:t>	  </a:t>
            </a:r>
            <a:r>
              <a:rPr lang="ko-KR" altLang="en-US" sz="1200" dirty="0"/>
              <a:t>기능적인 요구 사항을 충족하는 대체 솔루션이 제공될 수 있음</a:t>
            </a:r>
            <a:r>
              <a:rPr lang="en-US" altLang="ko-KR" sz="1200" dirty="0"/>
              <a:t>.</a:t>
            </a:r>
          </a:p>
          <a:p>
            <a:pPr marL="0" indent="0">
              <a:buNone/>
            </a:pPr>
            <a:r>
              <a:rPr lang="en-US" altLang="ko-KR" sz="1200" dirty="0"/>
              <a:t>	 -b) </a:t>
            </a:r>
            <a:r>
              <a:rPr lang="ko-KR" altLang="en-US" sz="1200" dirty="0"/>
              <a:t>이러한 기능이 소프트 키로 제공되는 경우 제공되는 모든 하드웨어 기반 제어 패널은 </a:t>
            </a:r>
            <a:r>
              <a:rPr lang="en-US" altLang="ko-KR" sz="1200" dirty="0"/>
              <a:t>EUT</a:t>
            </a:r>
            <a:r>
              <a:rPr lang="ko-KR" altLang="en-US" sz="1200" dirty="0"/>
              <a:t>와 함께 테스트되어야 함을 관찰하여 확인</a:t>
            </a:r>
            <a:r>
              <a:rPr lang="en-US" altLang="ko-KR" sz="1200" dirty="0"/>
              <a:t>.</a:t>
            </a:r>
          </a:p>
          <a:p>
            <a:pPr marL="0" indent="0">
              <a:buNone/>
            </a:pPr>
            <a:r>
              <a:rPr lang="en-US" altLang="ko-KR" sz="1200" dirty="0"/>
              <a:t>	 -c) EBL </a:t>
            </a:r>
            <a:r>
              <a:rPr lang="ko-KR" altLang="en-US" sz="1200" dirty="0"/>
              <a:t>및 </a:t>
            </a:r>
            <a:r>
              <a:rPr lang="en-US" altLang="ko-KR" sz="1200" dirty="0"/>
              <a:t>VRM</a:t>
            </a:r>
            <a:r>
              <a:rPr lang="ko-KR" altLang="en-US" sz="1200" dirty="0"/>
              <a:t>에 대해 개별 제어를 사용할 수 있는 경우 각각 왼쪽 및 오른쪽에 동시 작동을 위해 인체 공학적으로 배치되어 있는지 관찰하여 확인</a:t>
            </a:r>
            <a:r>
              <a:rPr lang="en-US" altLang="ko-KR" sz="1200" dirty="0"/>
              <a:t>.</a:t>
            </a:r>
          </a:p>
          <a:p>
            <a:pPr marL="0" indent="0">
              <a:buNone/>
            </a:pPr>
            <a:r>
              <a:rPr lang="en-US" altLang="ko-KR" sz="1200" dirty="0"/>
              <a:t>	 -d) </a:t>
            </a:r>
            <a:r>
              <a:rPr lang="ko-KR" altLang="en-US" sz="1200" dirty="0"/>
              <a:t>제어 기능이 </a:t>
            </a:r>
            <a:r>
              <a:rPr lang="en-US" altLang="ko-KR" sz="1200" dirty="0"/>
              <a:t>IEC 60945</a:t>
            </a:r>
            <a:r>
              <a:rPr lang="ko-KR" altLang="en-US" sz="1200" dirty="0"/>
              <a:t>의 요구 사항에 따라 논리적으로 그룹화되어 있고 그룹화가 가능한 한 이 표준의 부록 </a:t>
            </a:r>
            <a:r>
              <a:rPr lang="en-US" altLang="ko-KR" sz="1200" dirty="0"/>
              <a:t>I</a:t>
            </a:r>
            <a:r>
              <a:rPr lang="ko-KR" altLang="en-US" sz="1200" dirty="0"/>
              <a:t>을 준수하는지 관찰을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165</a:t>
            </a:fld>
            <a:r>
              <a:rPr lang="en-US" altLang="ko-KR"/>
              <a:t>]</a:t>
            </a:r>
            <a:endParaRPr lang="ko-KR" altLang="en-US" dirty="0"/>
          </a:p>
        </p:txBody>
      </p:sp>
    </p:spTree>
    <p:extLst>
      <p:ext uri="{BB962C8B-B14F-4D97-AF65-F5344CB8AC3E}">
        <p14:creationId xmlns:p14="http://schemas.microsoft.com/office/powerpoint/2010/main" val="18995553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12.1.3  Control </a:t>
            </a:r>
            <a:r>
              <a:rPr lang="ko-KR" altLang="en-US" sz="1200" dirty="0"/>
              <a:t>관련 속성</a:t>
            </a:r>
            <a:r>
              <a:rPr lang="en-US" altLang="ko-KR" sz="1200" dirty="0"/>
              <a:t>(properties)</a:t>
            </a:r>
          </a:p>
          <a:p>
            <a:pPr marL="0" indent="0">
              <a:buNone/>
            </a:pPr>
            <a:r>
              <a:rPr lang="en-US" altLang="ko-KR" sz="1200" dirty="0"/>
              <a:t>	 12.1.3.1 </a:t>
            </a:r>
            <a:r>
              <a:rPr lang="ko-KR" altLang="en-US" sz="1200" dirty="0"/>
              <a:t>요구 사항</a:t>
            </a:r>
            <a:endParaRPr lang="en-US" altLang="ko-KR" sz="1200" dirty="0"/>
          </a:p>
          <a:p>
            <a:pPr marL="0" indent="0">
              <a:buNone/>
            </a:pPr>
            <a:r>
              <a:rPr lang="en-US" altLang="ko-KR" sz="1200" dirty="0"/>
              <a:t>	 -</a:t>
            </a:r>
            <a:r>
              <a:rPr lang="ko-KR" altLang="en-US" sz="1200" dirty="0"/>
              <a:t>패널 조명</a:t>
            </a:r>
            <a:r>
              <a:rPr lang="en-US" altLang="ko-KR" sz="1200" dirty="0"/>
              <a:t>(</a:t>
            </a:r>
            <a:r>
              <a:rPr lang="ko-KR" altLang="en-US" sz="1200" dirty="0"/>
              <a:t>해당되는 경우</a:t>
            </a:r>
            <a:r>
              <a:rPr lang="en-US" altLang="ko-KR" sz="1200" dirty="0"/>
              <a:t>)</a:t>
            </a:r>
            <a:r>
              <a:rPr lang="ko-KR" altLang="en-US" sz="1200" dirty="0"/>
              <a:t>을 제어하고 촉각이나 시각적 수단으로 모니터의 </a:t>
            </a:r>
            <a:r>
              <a:rPr lang="en-US" altLang="ko-KR" sz="1200" dirty="0"/>
              <a:t>brightness, contrast(</a:t>
            </a:r>
            <a:r>
              <a:rPr lang="ko-KR" altLang="en-US" sz="1200" dirty="0"/>
              <a:t>해당되는 경우</a:t>
            </a:r>
            <a:r>
              <a:rPr lang="en-US" altLang="ko-KR" sz="1200" dirty="0"/>
              <a:t>) </a:t>
            </a:r>
            <a:r>
              <a:rPr lang="ko-KR" altLang="en-US" sz="1200" dirty="0"/>
              <a:t>및 </a:t>
            </a:r>
            <a:r>
              <a:rPr lang="en-US" altLang="ko-KR" sz="1200" dirty="0"/>
              <a:t>On/Off</a:t>
            </a:r>
            <a:r>
              <a:rPr lang="ko-KR" altLang="en-US" sz="1200" dirty="0"/>
              <a:t>를 제어하는 것이 가능해야 함</a:t>
            </a:r>
            <a:r>
              <a:rPr lang="en-US" altLang="ko-KR" sz="1200" dirty="0"/>
              <a:t>.</a:t>
            </a:r>
          </a:p>
          <a:p>
            <a:pPr marL="0" indent="0">
              <a:buNone/>
            </a:pPr>
            <a:r>
              <a:rPr lang="en-US" altLang="ko-KR" sz="1200" dirty="0"/>
              <a:t>	 -</a:t>
            </a:r>
            <a:r>
              <a:rPr lang="ko-KR" altLang="en-US" sz="1200" dirty="0"/>
              <a:t>패널 조명이 제공되는 경우 조명은 </a:t>
            </a:r>
            <a:r>
              <a:rPr lang="en-US" altLang="ko-KR" sz="1200" dirty="0"/>
              <a:t>Night vision</a:t>
            </a:r>
            <a:r>
              <a:rPr lang="ko-KR" altLang="en-US" sz="1200" dirty="0"/>
              <a:t>도 지원해야 함</a:t>
            </a:r>
            <a:r>
              <a:rPr lang="en-US" altLang="ko-KR" sz="1200" dirty="0"/>
              <a:t>.</a:t>
            </a:r>
          </a:p>
          <a:p>
            <a:pPr marL="0" indent="0">
              <a:buNone/>
            </a:pPr>
            <a:r>
              <a:rPr lang="en-US" altLang="ko-KR" sz="1200" dirty="0"/>
              <a:t>	 -</a:t>
            </a:r>
            <a:r>
              <a:rPr lang="en-US" altLang="ko-KR" sz="1200" dirty="0">
                <a:solidFill>
                  <a:srgbClr val="FF0000"/>
                </a:solidFill>
              </a:rPr>
              <a:t>The following functions shall be continuously variable or in small, quasi-analogue steps: </a:t>
            </a:r>
            <a:r>
              <a:rPr lang="en-US" altLang="ko-KR" sz="1200" dirty="0"/>
              <a:t>.</a:t>
            </a:r>
          </a:p>
          <a:p>
            <a:pPr marL="0" indent="0">
              <a:buNone/>
            </a:pPr>
            <a:r>
              <a:rPr lang="en-US" altLang="ko-KR" sz="1200" dirty="0">
                <a:solidFill>
                  <a:srgbClr val="FF0000"/>
                </a:solidFill>
              </a:rPr>
              <a:t>	  (</a:t>
            </a:r>
            <a:r>
              <a:rPr lang="ko-KR" altLang="en-US" sz="1200" dirty="0">
                <a:solidFill>
                  <a:srgbClr val="FF0000"/>
                </a:solidFill>
              </a:rPr>
              <a:t>볼륨 다이얼 같은 </a:t>
            </a:r>
            <a:r>
              <a:rPr lang="ko-KR" altLang="en-US" sz="1200" dirty="0" err="1">
                <a:solidFill>
                  <a:srgbClr val="FF0000"/>
                </a:solidFill>
              </a:rPr>
              <a:t>아날로그적인</a:t>
            </a:r>
            <a:r>
              <a:rPr lang="ko-KR" altLang="en-US" sz="1200" dirty="0">
                <a:solidFill>
                  <a:srgbClr val="FF0000"/>
                </a:solidFill>
              </a:rPr>
              <a:t> 컨트롤을 </a:t>
            </a:r>
            <a:r>
              <a:rPr lang="ko-KR" altLang="en-US" sz="1200" dirty="0" err="1">
                <a:solidFill>
                  <a:srgbClr val="FF0000"/>
                </a:solidFill>
              </a:rPr>
              <a:t>말하는건가</a:t>
            </a:r>
            <a:r>
              <a:rPr lang="en-US" altLang="ko-KR" sz="1200" dirty="0">
                <a:solidFill>
                  <a:srgbClr val="FF0000"/>
                </a:solidFill>
              </a:rPr>
              <a:t>?)</a:t>
            </a:r>
          </a:p>
          <a:p>
            <a:pPr marL="0" indent="0">
              <a:buNone/>
            </a:pPr>
            <a:r>
              <a:rPr lang="en-US" altLang="ko-KR" sz="1200" dirty="0"/>
              <a:t>		- </a:t>
            </a:r>
            <a:r>
              <a:rPr lang="ko-KR" altLang="en-US" sz="1200" dirty="0"/>
              <a:t>모니터 밝기</a:t>
            </a:r>
            <a:r>
              <a:rPr lang="en-US" altLang="ko-KR" sz="1200" dirty="0"/>
              <a:t>/</a:t>
            </a:r>
            <a:r>
              <a:rPr lang="ko-KR" altLang="en-US" sz="1200" dirty="0"/>
              <a:t>대비</a:t>
            </a:r>
            <a:r>
              <a:rPr lang="en-US" altLang="ko-KR" sz="1200" dirty="0"/>
              <a:t>;</a:t>
            </a:r>
          </a:p>
          <a:p>
            <a:pPr marL="0" indent="0">
              <a:buNone/>
            </a:pPr>
            <a:r>
              <a:rPr lang="en-US" altLang="ko-KR" sz="1200" dirty="0"/>
              <a:t>		– VRM, EBL;		– </a:t>
            </a:r>
            <a:r>
              <a:rPr lang="ko-KR" altLang="en-US" sz="1200" dirty="0"/>
              <a:t>커서</a:t>
            </a:r>
            <a:r>
              <a:rPr lang="en-US" altLang="ko-KR" sz="1200" dirty="0"/>
              <a:t>;	– </a:t>
            </a:r>
            <a:r>
              <a:rPr lang="ko-KR" altLang="en-US" sz="1200" dirty="0"/>
              <a:t>튜닝</a:t>
            </a:r>
            <a:r>
              <a:rPr lang="en-US" altLang="ko-KR" sz="1200" dirty="0"/>
              <a:t>(</a:t>
            </a:r>
            <a:r>
              <a:rPr lang="ko-KR" altLang="en-US" sz="1200" dirty="0"/>
              <a:t>수동인 경우</a:t>
            </a:r>
            <a:r>
              <a:rPr lang="en-US" altLang="ko-KR" sz="1200" dirty="0"/>
              <a:t>)	– </a:t>
            </a:r>
            <a:r>
              <a:rPr lang="ko-KR" altLang="en-US" sz="1200" dirty="0"/>
              <a:t>비</a:t>
            </a:r>
            <a:r>
              <a:rPr lang="en-US" altLang="ko-KR" sz="1200" dirty="0"/>
              <a:t>, </a:t>
            </a:r>
            <a:r>
              <a:rPr lang="ko-KR" altLang="en-US" sz="1200" dirty="0"/>
              <a:t>이득</a:t>
            </a:r>
            <a:r>
              <a:rPr lang="en-US" altLang="ko-KR" sz="1200" dirty="0"/>
              <a:t>, </a:t>
            </a:r>
            <a:r>
              <a:rPr lang="ko-KR" altLang="en-US" sz="1200" dirty="0"/>
              <a:t>바다</a:t>
            </a:r>
            <a:r>
              <a:rPr lang="en-US" altLang="ko-KR" sz="1200" dirty="0"/>
              <a:t>.	</a:t>
            </a:r>
          </a:p>
          <a:p>
            <a:pPr marL="0" indent="0">
              <a:buNone/>
            </a:pPr>
            <a:r>
              <a:rPr lang="en-US" altLang="ko-KR" sz="1200" dirty="0"/>
              <a:t>	 -</a:t>
            </a:r>
            <a:r>
              <a:rPr lang="ko-KR" altLang="en-US" sz="1200" dirty="0"/>
              <a:t>제어 조명은 </a:t>
            </a:r>
            <a:r>
              <a:rPr lang="en-US" altLang="ko-KR" sz="1200" dirty="0"/>
              <a:t>IEC 60945</a:t>
            </a:r>
            <a:r>
              <a:rPr lang="ko-KR" altLang="en-US" sz="1200" dirty="0"/>
              <a:t>에 따라야 함</a:t>
            </a:r>
            <a:r>
              <a:rPr lang="en-US" altLang="ko-KR" sz="1200" dirty="0"/>
              <a:t>.</a:t>
            </a:r>
          </a:p>
          <a:p>
            <a:pPr marL="0" indent="0">
              <a:buNone/>
            </a:pPr>
            <a:r>
              <a:rPr lang="en-US" altLang="ko-KR" dirty="0"/>
              <a:t>	</a:t>
            </a:r>
            <a:r>
              <a:rPr lang="en-US" altLang="ko-KR" sz="1200" dirty="0"/>
              <a:t> 12.1.3.2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나열된 컨트롤이 촉각이나 시각적 수단을 통해 어두운 환경에 위치할 수 있는지 관찰을 통해 확인</a:t>
            </a:r>
            <a:r>
              <a:rPr lang="en-US" altLang="ko-KR" sz="1200" dirty="0"/>
              <a:t>.</a:t>
            </a:r>
          </a:p>
          <a:p>
            <a:pPr marL="0" indent="0">
              <a:buNone/>
            </a:pPr>
            <a:r>
              <a:rPr lang="en-US" altLang="ko-KR" sz="1200" dirty="0"/>
              <a:t>	 -b) </a:t>
            </a:r>
            <a:r>
              <a:rPr lang="ko-KR" altLang="en-US" sz="1200" dirty="0"/>
              <a:t>조명</a:t>
            </a:r>
            <a:r>
              <a:rPr lang="en-US" altLang="ko-KR" sz="1200" dirty="0"/>
              <a:t>(</a:t>
            </a:r>
            <a:r>
              <a:rPr lang="ko-KR" altLang="en-US" sz="1200" dirty="0"/>
              <a:t>제공되는 경우</a:t>
            </a:r>
            <a:r>
              <a:rPr lang="en-US" altLang="ko-KR" sz="1200" dirty="0"/>
              <a:t>)</a:t>
            </a:r>
            <a:r>
              <a:rPr lang="ko-KR" altLang="en-US" sz="1200" dirty="0"/>
              <a:t>이 요구 사항을 충족하는지 조명이 없는 상태에서 일몰 상태에 이르는 어두운 환경에서 관찰하여 확인</a:t>
            </a:r>
            <a:r>
              <a:rPr lang="en-US" altLang="ko-KR" sz="1200" dirty="0"/>
              <a:t>.</a:t>
            </a:r>
          </a:p>
          <a:p>
            <a:pPr marL="0" indent="0">
              <a:buNone/>
            </a:pPr>
            <a:r>
              <a:rPr lang="en-US" altLang="ko-KR" sz="1200" dirty="0"/>
              <a:t>	 -c) </a:t>
            </a:r>
            <a:r>
              <a:rPr lang="ko-KR" altLang="en-US" sz="1200" dirty="0"/>
              <a:t>조명이 </a:t>
            </a:r>
            <a:r>
              <a:rPr lang="en-US" altLang="ko-KR" sz="1200" dirty="0"/>
              <a:t>IEC 60945</a:t>
            </a:r>
            <a:r>
              <a:rPr lang="ko-KR" altLang="en-US" sz="1200" dirty="0"/>
              <a:t>를 준수하는지 관찰하여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166</a:t>
            </a:fld>
            <a:r>
              <a:rPr lang="en-US" altLang="ko-KR"/>
              <a:t>]</a:t>
            </a:r>
            <a:endParaRPr lang="ko-KR" altLang="en-US" dirty="0"/>
          </a:p>
        </p:txBody>
      </p:sp>
    </p:spTree>
    <p:extLst>
      <p:ext uri="{BB962C8B-B14F-4D97-AF65-F5344CB8AC3E}">
        <p14:creationId xmlns:p14="http://schemas.microsoft.com/office/powerpoint/2010/main" val="408576530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13. Interfacing</a:t>
            </a:r>
          </a:p>
          <a:p>
            <a:pPr lvl="1"/>
            <a:r>
              <a:rPr lang="en-US" altLang="ko-KR" sz="1200" dirty="0"/>
              <a:t>13.1 </a:t>
            </a:r>
            <a:r>
              <a:rPr lang="ko-KR" altLang="en-US" sz="1200" dirty="0"/>
              <a:t>일반</a:t>
            </a:r>
            <a:endParaRPr lang="en-US" altLang="ko-KR" sz="1200" dirty="0"/>
          </a:p>
          <a:p>
            <a:pPr marL="288000" lvl="1" indent="0">
              <a:buNone/>
            </a:pPr>
            <a:r>
              <a:rPr lang="en-US" altLang="ko-KR" sz="1200" dirty="0"/>
              <a:t> * </a:t>
            </a:r>
            <a:r>
              <a:rPr lang="ko-KR" altLang="en-US" sz="1200" dirty="0"/>
              <a:t>장비는 센서 및 관련 내비게이션 시스템을 연결하기 위한 입력을 제공하고 다른 내비게이션 디스플레이에 정보를 제공하기 위한 출력 인터페이스를 제공해야 함</a:t>
            </a:r>
            <a:r>
              <a:rPr lang="en-US" altLang="ko-KR" sz="1200" dirty="0"/>
              <a:t>. </a:t>
            </a:r>
            <a:r>
              <a:rPr lang="en-US" altLang="ko-KR" sz="1200" dirty="0">
                <a:solidFill>
                  <a:srgbClr val="002060"/>
                </a:solidFill>
              </a:rPr>
              <a:t>(HARDWARE INTERFACE</a:t>
            </a:r>
            <a:r>
              <a:rPr lang="ko-KR" altLang="en-US" sz="1200" dirty="0">
                <a:solidFill>
                  <a:srgbClr val="002060"/>
                </a:solidFill>
              </a:rPr>
              <a:t>를 의미함</a:t>
            </a:r>
            <a:r>
              <a:rPr lang="en-US" altLang="ko-KR" sz="1200" dirty="0">
                <a:solidFill>
                  <a:srgbClr val="002060"/>
                </a:solidFill>
              </a:rPr>
              <a:t>)</a:t>
            </a:r>
            <a:endParaRPr lang="en-US" altLang="ko-KR" sz="1200" dirty="0"/>
          </a:p>
          <a:p>
            <a:pPr lvl="1"/>
            <a:r>
              <a:rPr lang="en-US" altLang="ko-KR" sz="1200" dirty="0"/>
              <a:t>13.2 </a:t>
            </a:r>
            <a:r>
              <a:rPr lang="ko-KR" altLang="en-US" sz="1200" dirty="0"/>
              <a:t>입력 인터페이스</a:t>
            </a:r>
            <a:endParaRPr lang="en-US" altLang="ko-KR" sz="1200" dirty="0"/>
          </a:p>
          <a:p>
            <a:pPr marL="0" indent="0">
              <a:buNone/>
            </a:pPr>
            <a:r>
              <a:rPr lang="en-US" altLang="ko-KR" sz="1200" dirty="0"/>
              <a:t>	13.2.1  </a:t>
            </a:r>
            <a:r>
              <a:rPr lang="ko-KR" altLang="en-US" sz="1200" dirty="0"/>
              <a:t>입력 데이터 </a:t>
            </a:r>
            <a:r>
              <a:rPr lang="en-US" altLang="ko-KR" sz="1200" dirty="0"/>
              <a:t>(</a:t>
            </a:r>
            <a:r>
              <a:rPr lang="ko-KR" altLang="en-US" sz="1200" dirty="0"/>
              <a:t>센서 </a:t>
            </a:r>
            <a:r>
              <a:rPr lang="en-US" altLang="ko-KR" sz="1200" dirty="0"/>
              <a:t>-&gt; </a:t>
            </a:r>
            <a:r>
              <a:rPr lang="ko-KR" altLang="en-US" sz="1200" dirty="0"/>
              <a:t>본 장비</a:t>
            </a:r>
            <a:r>
              <a:rPr lang="en-US" altLang="ko-KR" sz="1200" dirty="0"/>
              <a:t>)</a:t>
            </a:r>
          </a:p>
          <a:p>
            <a:pPr marL="0" indent="0">
              <a:buNone/>
            </a:pPr>
            <a:r>
              <a:rPr lang="en-US" altLang="ko-KR" sz="1200" dirty="0"/>
              <a:t>	 13.2.1.1 </a:t>
            </a:r>
            <a:r>
              <a:rPr lang="ko-KR" altLang="en-US" sz="1200" dirty="0"/>
              <a:t>요구 사항</a:t>
            </a:r>
            <a:endParaRPr lang="en-US" altLang="ko-KR" sz="1200" dirty="0"/>
          </a:p>
          <a:p>
            <a:pPr marL="0" indent="0">
              <a:buNone/>
            </a:pPr>
            <a:r>
              <a:rPr lang="en-US" altLang="ko-KR" sz="1200" dirty="0"/>
              <a:t>	 -(MSC.192/8.1) </a:t>
            </a:r>
            <a:r>
              <a:rPr lang="ko-KR" altLang="en-US" sz="1200" dirty="0"/>
              <a:t>레이더 시스템은 다음으로부터 필요한 입력 정보를 수신할 수 있어야 함</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err="1"/>
              <a:t>자이로</a:t>
            </a:r>
            <a:r>
              <a:rPr lang="ko-KR" altLang="en-US" sz="1200" dirty="0"/>
              <a:t> 컴퍼스 또는 송신 방향 장치</a:t>
            </a:r>
            <a:r>
              <a:rPr lang="en-US" altLang="ko-KR" sz="1200" dirty="0"/>
              <a:t>(THD)</a:t>
            </a:r>
          </a:p>
          <a:p>
            <a:pPr marL="0" indent="0">
              <a:buNone/>
            </a:pPr>
            <a:r>
              <a:rPr lang="en-US" altLang="ko-KR" sz="1200" dirty="0"/>
              <a:t>		ii. </a:t>
            </a:r>
            <a:r>
              <a:rPr lang="ko-KR" altLang="en-US" sz="1200" dirty="0"/>
              <a:t>속도 및 거리 측정 장비</a:t>
            </a:r>
            <a:r>
              <a:rPr lang="en-US" altLang="ko-KR" sz="1200" dirty="0"/>
              <a:t>(SDME)</a:t>
            </a:r>
          </a:p>
          <a:p>
            <a:pPr marL="0" indent="0">
              <a:buNone/>
            </a:pPr>
            <a:r>
              <a:rPr lang="en-US" altLang="ko-KR" sz="1200" dirty="0"/>
              <a:t>		iii. </a:t>
            </a:r>
            <a:r>
              <a:rPr lang="ko-KR" altLang="en-US" sz="1200" dirty="0"/>
              <a:t>전자 위치 고정 시스템</a:t>
            </a:r>
            <a:r>
              <a:rPr lang="en-US" altLang="ko-KR" sz="1200" dirty="0"/>
              <a:t>(EPFS)</a:t>
            </a:r>
          </a:p>
          <a:p>
            <a:pPr marL="0" indent="0">
              <a:buNone/>
            </a:pPr>
            <a:r>
              <a:rPr lang="en-US" altLang="ko-KR" sz="1200" dirty="0"/>
              <a:t>		iv. </a:t>
            </a:r>
            <a:r>
              <a:rPr lang="ko-KR" altLang="en-US" sz="1200" dirty="0"/>
              <a:t>자동 식별 시스템</a:t>
            </a:r>
            <a:r>
              <a:rPr lang="en-US" altLang="ko-KR" sz="1200" dirty="0"/>
              <a:t>(AIS) </a:t>
            </a:r>
          </a:p>
          <a:p>
            <a:pPr marL="0" indent="0">
              <a:buNone/>
            </a:pPr>
            <a:r>
              <a:rPr lang="en-US" altLang="ko-KR" sz="1200" dirty="0"/>
              <a:t>		v. IMO</a:t>
            </a:r>
            <a:r>
              <a:rPr lang="ko-KR" altLang="en-US" sz="1200" dirty="0"/>
              <a:t>가 허용하는 동등한 정보를 제공하는 기타 센서 또는 네트워크</a:t>
            </a:r>
            <a:r>
              <a:rPr lang="en-US" altLang="ko-KR" sz="1200" dirty="0"/>
              <a:t>.</a:t>
            </a:r>
          </a:p>
          <a:p>
            <a:pPr marL="0" indent="0">
              <a:buNone/>
            </a:pPr>
            <a:r>
              <a:rPr lang="en-US" altLang="ko-KR" sz="1200" dirty="0"/>
              <a:t>	 -(MSC.192/8.1) </a:t>
            </a:r>
            <a:r>
              <a:rPr lang="ko-KR" altLang="en-US" sz="1200" dirty="0"/>
              <a:t>레이더는 공인된 국제 표준에 따라 이러한 성능 표준에서 요구하는 관련 센서에 인터페이스 되어야 함</a:t>
            </a:r>
            <a:r>
              <a:rPr lang="en-US" altLang="ko-KR" sz="1200" dirty="0"/>
              <a:t>.</a:t>
            </a:r>
          </a:p>
          <a:p>
            <a:pPr marL="0" indent="0">
              <a:buNone/>
            </a:pPr>
            <a:r>
              <a:rPr lang="en-US" altLang="ko-KR" sz="1200" dirty="0">
                <a:solidFill>
                  <a:srgbClr val="0070C0"/>
                </a:solidFill>
              </a:rPr>
              <a:t>		</a:t>
            </a:r>
            <a:r>
              <a:rPr lang="en-US" altLang="ko-KR" sz="1200" u="sng" dirty="0">
                <a:solidFill>
                  <a:srgbClr val="0070C0"/>
                </a:solidFill>
              </a:rPr>
              <a:t>H/W</a:t>
            </a:r>
            <a:r>
              <a:rPr lang="ko-KR" altLang="en-US" sz="1200" u="sng" dirty="0">
                <a:solidFill>
                  <a:srgbClr val="0070C0"/>
                </a:solidFill>
              </a:rPr>
              <a:t>간</a:t>
            </a:r>
            <a:r>
              <a:rPr lang="en-US" altLang="ko-KR" sz="1200" u="sng" dirty="0">
                <a:solidFill>
                  <a:srgbClr val="0070C0"/>
                </a:solidFill>
              </a:rPr>
              <a:t> </a:t>
            </a:r>
            <a:r>
              <a:rPr lang="ko-KR" altLang="en-US" sz="1200" u="sng" dirty="0">
                <a:solidFill>
                  <a:srgbClr val="0070C0"/>
                </a:solidFill>
              </a:rPr>
              <a:t>연결 혹은 커넥션</a:t>
            </a:r>
            <a:endParaRPr lang="en-US" altLang="ko-KR" sz="1200" u="sng"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167</a:t>
            </a:fld>
            <a:r>
              <a:rPr lang="en-US" altLang="ko-KR"/>
              <a:t>]</a:t>
            </a:r>
            <a:endParaRPr lang="ko-KR" altLang="en-US" dirty="0"/>
          </a:p>
        </p:txBody>
      </p:sp>
    </p:spTree>
    <p:extLst>
      <p:ext uri="{BB962C8B-B14F-4D97-AF65-F5344CB8AC3E}">
        <p14:creationId xmlns:p14="http://schemas.microsoft.com/office/powerpoint/2010/main" val="12330694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13.2.1.2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나열된 센서로부터 필요한 입력 정보를 수신하기 위한 조항이 있는지 문서 검사를 통해 확인</a:t>
            </a:r>
            <a:r>
              <a:rPr lang="en-US" altLang="ko-KR" sz="1200" dirty="0"/>
              <a:t>.</a:t>
            </a:r>
          </a:p>
          <a:p>
            <a:pPr marL="0" indent="0">
              <a:buNone/>
            </a:pPr>
            <a:r>
              <a:rPr lang="en-US" altLang="ko-KR" sz="1200" dirty="0"/>
              <a:t>  	 -b) </a:t>
            </a:r>
            <a:r>
              <a:rPr lang="ko-KR" altLang="en-US" sz="1200" dirty="0"/>
              <a:t>문서 검사 및 관찰을 통해 소스</a:t>
            </a:r>
            <a:r>
              <a:rPr lang="en-US" altLang="ko-KR" sz="1200" dirty="0"/>
              <a:t>(SENSOR)</a:t>
            </a:r>
            <a:r>
              <a:rPr lang="ko-KR" altLang="en-US" sz="1200" dirty="0"/>
              <a:t>와의 인터페이스</a:t>
            </a:r>
            <a:r>
              <a:rPr lang="en-US" altLang="ko-KR" sz="1200" dirty="0"/>
              <a:t>(</a:t>
            </a:r>
            <a:r>
              <a:rPr lang="ko-KR" altLang="en-US" sz="1200" dirty="0"/>
              <a:t>통신 등</a:t>
            </a:r>
            <a:r>
              <a:rPr lang="en-US" altLang="ko-KR" sz="1200" dirty="0"/>
              <a:t>)</a:t>
            </a:r>
            <a:r>
              <a:rPr lang="ko-KR" altLang="en-US" sz="1200" dirty="0"/>
              <a:t>를 위한 파라미터를 설정하는 수단이 있는지 확인</a:t>
            </a:r>
            <a:r>
              <a:rPr lang="en-US" altLang="ko-KR" sz="1200" dirty="0"/>
              <a:t>.</a:t>
            </a:r>
          </a:p>
          <a:p>
            <a:pPr marL="0" indent="0">
              <a:buNone/>
            </a:pPr>
            <a:r>
              <a:rPr lang="en-US" altLang="ko-KR" sz="1200" dirty="0"/>
              <a:t>	  </a:t>
            </a:r>
            <a:r>
              <a:rPr lang="ko-KR" altLang="en-US" sz="1200" dirty="0"/>
              <a:t>인터페이스 구성은 작동중인 모드에서 액세스할 수 없으며 부주의한 조정으로부터 보호되어야 함</a:t>
            </a:r>
            <a:endParaRPr lang="en-US" altLang="ko-KR" sz="1200" dirty="0"/>
          </a:p>
          <a:p>
            <a:pPr marL="0" indent="0">
              <a:buNone/>
            </a:pPr>
            <a:r>
              <a:rPr lang="en-US" altLang="ko-KR" sz="1200" dirty="0"/>
              <a:t>	   (</a:t>
            </a:r>
            <a:r>
              <a:rPr lang="ko-KR" altLang="en-US" sz="1200" dirty="0"/>
              <a:t>예</a:t>
            </a:r>
            <a:r>
              <a:rPr lang="en-US" altLang="ko-KR" sz="1200" dirty="0"/>
              <a:t>: </a:t>
            </a:r>
            <a:r>
              <a:rPr lang="ko-KR" altLang="en-US" sz="1200" dirty="0"/>
              <a:t>암호를 걸거나 하드웨어 장치로 보호함</a:t>
            </a:r>
            <a:r>
              <a:rPr lang="en-US" altLang="ko-KR" sz="1200" dirty="0"/>
              <a:t>).</a:t>
            </a:r>
          </a:p>
          <a:p>
            <a:pPr marL="0" indent="0">
              <a:buNone/>
            </a:pPr>
            <a:r>
              <a:rPr lang="en-US" altLang="ko-KR" sz="1200" dirty="0"/>
              <a:t>	 -c) </a:t>
            </a:r>
            <a:r>
              <a:rPr lang="ko-KR" altLang="en-US" sz="1200" dirty="0"/>
              <a:t>문서 검사 및 관찰을 통해 </a:t>
            </a:r>
            <a:r>
              <a:rPr lang="ko-KR" altLang="en-US" sz="1200" dirty="0" err="1"/>
              <a:t>설정값이</a:t>
            </a:r>
            <a:r>
              <a:rPr lang="ko-KR" altLang="en-US" sz="1200" dirty="0"/>
              <a:t> 하드웨어</a:t>
            </a:r>
            <a:r>
              <a:rPr lang="en-US" altLang="ko-KR" sz="1200" dirty="0"/>
              <a:t>(</a:t>
            </a:r>
            <a:r>
              <a:rPr lang="ko-KR" altLang="en-US" sz="1200" dirty="0"/>
              <a:t>예</a:t>
            </a:r>
            <a:r>
              <a:rPr lang="en-US" altLang="ko-KR" sz="1200" dirty="0"/>
              <a:t>: </a:t>
            </a:r>
            <a:r>
              <a:rPr lang="ko-KR" altLang="en-US" sz="1200" dirty="0"/>
              <a:t>링크로</a:t>
            </a:r>
            <a:r>
              <a:rPr lang="en-US" altLang="ko-KR" sz="1200" dirty="0"/>
              <a:t>) </a:t>
            </a:r>
            <a:r>
              <a:rPr lang="ko-KR" altLang="en-US" sz="1200" dirty="0"/>
              <a:t>또는 </a:t>
            </a:r>
            <a:r>
              <a:rPr lang="ko-KR" altLang="en-US" sz="1200" dirty="0" err="1"/>
              <a:t>비휘발성</a:t>
            </a:r>
            <a:r>
              <a:rPr lang="ko-KR" altLang="en-US" sz="1200" dirty="0"/>
              <a:t> 메모리에 유지되고 사용자 설명서에 관련 하드웨어가 장비에서 교체될 때 </a:t>
            </a:r>
            <a:r>
              <a:rPr lang="ko-KR" altLang="en-US" sz="1200" dirty="0" err="1"/>
              <a:t>설정값을</a:t>
            </a:r>
            <a:r>
              <a:rPr lang="ko-KR" altLang="en-US" sz="1200" dirty="0"/>
              <a:t> 전송될 수 있는 방법이 설명되어 있는지 확인</a:t>
            </a:r>
            <a:r>
              <a:rPr lang="en-US" altLang="ko-KR" sz="1200" dirty="0"/>
              <a:t>. </a:t>
            </a:r>
          </a:p>
          <a:p>
            <a:pPr marL="0" indent="0">
              <a:buNone/>
            </a:pPr>
            <a:r>
              <a:rPr lang="en-US" altLang="ko-KR" sz="1200" dirty="0"/>
              <a:t>	   (</a:t>
            </a:r>
            <a:r>
              <a:rPr lang="ko-KR" altLang="en-US" sz="1200" dirty="0"/>
              <a:t>예</a:t>
            </a:r>
            <a:r>
              <a:rPr lang="en-US" altLang="ko-KR" sz="1200" dirty="0"/>
              <a:t>: </a:t>
            </a:r>
            <a:r>
              <a:rPr lang="ko-KR" altLang="en-US" sz="1200" dirty="0" err="1"/>
              <a:t>설정값을</a:t>
            </a:r>
            <a:r>
              <a:rPr lang="ko-KR" altLang="en-US" sz="1200" dirty="0"/>
              <a:t> 메모리 스틱을 이용해서 신규장비로 복사</a:t>
            </a:r>
            <a:r>
              <a:rPr lang="en-US" altLang="ko-KR" sz="1200" dirty="0"/>
              <a:t>)</a:t>
            </a:r>
          </a:p>
          <a:p>
            <a:pPr marL="0" indent="0">
              <a:buNone/>
            </a:pPr>
            <a:r>
              <a:rPr lang="en-US" altLang="ko-KR" sz="1200" dirty="0"/>
              <a:t>	 -d) </a:t>
            </a:r>
            <a:r>
              <a:rPr lang="ko-KR" altLang="en-US" sz="1200" dirty="0"/>
              <a:t>문서 검사를 통해 </a:t>
            </a:r>
            <a:r>
              <a:rPr lang="en-US" altLang="ko-KR" sz="1200" dirty="0">
                <a:solidFill>
                  <a:srgbClr val="FF0000"/>
                </a:solidFill>
              </a:rPr>
              <a:t>IEC 61162 </a:t>
            </a:r>
            <a:r>
              <a:rPr lang="ko-KR" altLang="en-US" sz="1200" dirty="0">
                <a:solidFill>
                  <a:srgbClr val="FF0000"/>
                </a:solidFill>
              </a:rPr>
              <a:t>인터페이스에 대한 조항</a:t>
            </a:r>
            <a:r>
              <a:rPr lang="ko-KR" altLang="en-US" sz="1200" dirty="0"/>
              <a:t>이 있고 이것이 제조업체의 문서에 설명되어 있는지 확인</a:t>
            </a:r>
            <a:r>
              <a:rPr lang="en-US" altLang="ko-KR" sz="1200" dirty="0"/>
              <a:t>.</a:t>
            </a:r>
          </a:p>
          <a:p>
            <a:pPr marL="0" indent="0">
              <a:buNone/>
            </a:pPr>
            <a:r>
              <a:rPr lang="en-US" altLang="ko-KR" sz="1200" dirty="0"/>
              <a:t> 	 -e) </a:t>
            </a:r>
            <a:r>
              <a:rPr lang="ko-KR" altLang="en-US" sz="1200" dirty="0"/>
              <a:t>제공된 </a:t>
            </a:r>
            <a:r>
              <a:rPr lang="en-US" altLang="ko-KR" sz="1200" dirty="0"/>
              <a:t>serial</a:t>
            </a:r>
            <a:r>
              <a:rPr lang="ko-KR" altLang="en-US" sz="1200" dirty="0"/>
              <a:t> 인터페이스의 각 유형의 샘플이 </a:t>
            </a:r>
            <a:r>
              <a:rPr lang="ko-KR" altLang="en-US" sz="1200" dirty="0">
                <a:solidFill>
                  <a:srgbClr val="FF0000"/>
                </a:solidFill>
              </a:rPr>
              <a:t>시뮬레이션 된 신호</a:t>
            </a:r>
            <a:r>
              <a:rPr lang="ko-KR" altLang="en-US" sz="1200" dirty="0"/>
              <a:t>로 테스트되었음을 ​​측정으로 확인</a:t>
            </a:r>
            <a:r>
              <a:rPr lang="en-US" altLang="ko-KR" sz="1200" dirty="0"/>
              <a:t>. </a:t>
            </a:r>
          </a:p>
          <a:p>
            <a:pPr marL="0" indent="0">
              <a:buNone/>
            </a:pPr>
            <a:r>
              <a:rPr lang="en-US" altLang="ko-KR" sz="1200" dirty="0"/>
              <a:t>	  </a:t>
            </a:r>
            <a:r>
              <a:rPr lang="ko-KR" altLang="en-US" sz="1200" dirty="0"/>
              <a:t>관련 메시지 목록은 </a:t>
            </a:r>
            <a:r>
              <a:rPr lang="en-US" altLang="ko-KR" sz="1200" dirty="0"/>
              <a:t>Annex</a:t>
            </a:r>
            <a:r>
              <a:rPr lang="ko-KR" altLang="en-US" sz="1200" dirty="0"/>
              <a:t> </a:t>
            </a:r>
            <a:r>
              <a:rPr lang="en-US" altLang="ko-KR" sz="1200" dirty="0"/>
              <a:t>H</a:t>
            </a:r>
            <a:r>
              <a:rPr lang="ko-KR" altLang="en-US" sz="1200" dirty="0"/>
              <a:t>에 포함되어 있습니다</a:t>
            </a:r>
            <a:r>
              <a:rPr lang="en-US" altLang="ko-KR" sz="1200" dirty="0"/>
              <a:t>.</a:t>
            </a:r>
          </a:p>
          <a:p>
            <a:pPr marL="0" indent="0">
              <a:buNone/>
            </a:pPr>
            <a:r>
              <a:rPr lang="en-US" altLang="ko-KR" sz="1200" dirty="0"/>
              <a:t>	 -f) </a:t>
            </a:r>
            <a:r>
              <a:rPr lang="ko-KR" altLang="en-US" sz="1200" dirty="0"/>
              <a:t>적절한 </a:t>
            </a:r>
            <a:r>
              <a:rPr lang="en-US" altLang="ko-KR" sz="1200" dirty="0"/>
              <a:t>IEC 61162 </a:t>
            </a:r>
            <a:r>
              <a:rPr lang="ko-KR" altLang="en-US" sz="1200" dirty="0"/>
              <a:t>인터페이스를 사용할 수 없는 경우 </a:t>
            </a:r>
            <a:r>
              <a:rPr lang="ko-KR" altLang="en-US" sz="1200" dirty="0">
                <a:solidFill>
                  <a:srgbClr val="FF0000"/>
                </a:solidFill>
              </a:rPr>
              <a:t>적절한 대체 인터페이스</a:t>
            </a:r>
            <a:r>
              <a:rPr lang="en-US" altLang="ko-KR" sz="1200" dirty="0">
                <a:solidFill>
                  <a:srgbClr val="FF0000"/>
                </a:solidFill>
              </a:rPr>
              <a:t>(?)</a:t>
            </a:r>
            <a:r>
              <a:rPr lang="ko-KR" altLang="en-US" sz="1200" dirty="0"/>
              <a:t>를 사용할 수 있으며 제조업체 정보에 따라 테스트해야 함</a:t>
            </a:r>
            <a:r>
              <a:rPr lang="en-US" altLang="ko-KR" sz="1200" dirty="0"/>
              <a:t>.</a:t>
            </a:r>
          </a:p>
          <a:p>
            <a:pPr marL="0" indent="0">
              <a:buNone/>
            </a:pPr>
            <a:r>
              <a:rPr lang="en-US" altLang="ko-KR" sz="1200" dirty="0"/>
              <a:t>	  </a:t>
            </a:r>
            <a:r>
              <a:rPr lang="ko-KR" altLang="en-US" sz="1200" dirty="0"/>
              <a:t>대체 인터페이스가 제공되는 경우 응용 프로그램</a:t>
            </a:r>
            <a:r>
              <a:rPr lang="en-US" altLang="ko-KR" sz="1200" dirty="0"/>
              <a:t>, </a:t>
            </a:r>
            <a:r>
              <a:rPr lang="ko-KR" altLang="en-US" sz="1200" dirty="0"/>
              <a:t>기본 프로토콜 및 연결이 사용자 및 설치 설명서에 설명되어 있는지 확인</a:t>
            </a:r>
            <a:r>
              <a:rPr lang="en-US" altLang="ko-KR" sz="1200" dirty="0"/>
              <a:t>.</a:t>
            </a:r>
            <a:endParaRPr lang="en-US" altLang="ko-KR" sz="1200" u="sng"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168</a:t>
            </a:fld>
            <a:r>
              <a:rPr lang="en-US" altLang="ko-KR"/>
              <a:t>]</a:t>
            </a:r>
            <a:endParaRPr lang="ko-KR" altLang="en-US" dirty="0"/>
          </a:p>
        </p:txBody>
      </p:sp>
    </p:spTree>
    <p:extLst>
      <p:ext uri="{BB962C8B-B14F-4D97-AF65-F5344CB8AC3E}">
        <p14:creationId xmlns:p14="http://schemas.microsoft.com/office/powerpoint/2010/main" val="14925086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13.2.2  </a:t>
            </a:r>
            <a:r>
              <a:rPr lang="ko-KR" altLang="en-US" sz="1200" dirty="0"/>
              <a:t>입력 품질</a:t>
            </a:r>
            <a:r>
              <a:rPr lang="en-US" altLang="ko-KR" sz="1200" dirty="0"/>
              <a:t>, </a:t>
            </a:r>
            <a:r>
              <a:rPr lang="ko-KR" altLang="en-US" sz="1200" dirty="0"/>
              <a:t>무결성 및 지연</a:t>
            </a:r>
            <a:endParaRPr lang="en-US" altLang="ko-KR" sz="1200" dirty="0"/>
          </a:p>
          <a:p>
            <a:pPr marL="0" indent="0">
              <a:buNone/>
            </a:pPr>
            <a:r>
              <a:rPr lang="en-US" altLang="ko-KR" sz="1200" dirty="0"/>
              <a:t>	 13.2.2.1 </a:t>
            </a:r>
            <a:r>
              <a:rPr lang="ko-KR" altLang="en-US" sz="1200" dirty="0"/>
              <a:t>요구 사항</a:t>
            </a:r>
            <a:endParaRPr lang="en-US" altLang="ko-KR" sz="1200" dirty="0"/>
          </a:p>
          <a:p>
            <a:pPr marL="0" indent="0">
              <a:buNone/>
            </a:pPr>
            <a:r>
              <a:rPr lang="en-US" altLang="ko-KR" sz="1200" dirty="0"/>
              <a:t>	 -(MSC.192/8.2.1) </a:t>
            </a:r>
            <a:r>
              <a:rPr lang="ko-KR" altLang="en-US" sz="1200" dirty="0"/>
              <a:t>레이더 시스템은 </a:t>
            </a:r>
            <a:r>
              <a:rPr lang="en-US" altLang="ko-KR" sz="1200" dirty="0"/>
              <a:t>invalid</a:t>
            </a:r>
            <a:r>
              <a:rPr lang="ko-KR" altLang="en-US" sz="1200" dirty="0"/>
              <a:t>로 표시된 데이터를 사용해서는 안됨</a:t>
            </a:r>
            <a:r>
              <a:rPr lang="en-US" altLang="ko-KR" sz="1200" dirty="0"/>
              <a:t>. </a:t>
            </a:r>
          </a:p>
          <a:p>
            <a:pPr marL="0" indent="0">
              <a:buNone/>
            </a:pPr>
            <a:r>
              <a:rPr lang="en-US" altLang="ko-KR" sz="1200" dirty="0"/>
              <a:t>	  </a:t>
            </a:r>
            <a:r>
              <a:rPr lang="ko-KR" altLang="en-US" sz="1200" dirty="0"/>
              <a:t>입력 데이터의 품질이 좋지 않은 경우 이를 명확하게 표시해야 함</a:t>
            </a:r>
            <a:r>
              <a:rPr lang="en-US" altLang="ko-KR" sz="1200" dirty="0"/>
              <a:t>.</a:t>
            </a:r>
          </a:p>
          <a:p>
            <a:pPr marL="0" indent="0">
              <a:buNone/>
            </a:pPr>
            <a:r>
              <a:rPr lang="en-US" altLang="ko-KR" sz="1200" dirty="0"/>
              <a:t>	 -(MSC.192/8.2.2) </a:t>
            </a:r>
            <a:r>
              <a:rPr lang="ko-KR" altLang="en-US" sz="1200" dirty="0"/>
              <a:t>가능한 한 데이터의 무결성은 사용하기 전에</a:t>
            </a:r>
            <a:r>
              <a:rPr lang="en-US" altLang="ko-KR" sz="1200" dirty="0"/>
              <a:t> </a:t>
            </a:r>
            <a:r>
              <a:rPr lang="ko-KR" altLang="en-US" sz="1200" dirty="0"/>
              <a:t>아래의 방법으로 체크</a:t>
            </a:r>
            <a:r>
              <a:rPr lang="en-US" altLang="ko-KR" sz="1200" dirty="0"/>
              <a:t>.</a:t>
            </a:r>
          </a:p>
          <a:p>
            <a:pPr marL="0" indent="0">
              <a:buNone/>
            </a:pPr>
            <a:r>
              <a:rPr lang="en-US" altLang="ko-KR" sz="1200" dirty="0"/>
              <a:t>		</a:t>
            </a:r>
            <a:r>
              <a:rPr lang="ko-KR" altLang="en-US" sz="1200" dirty="0"/>
              <a:t> </a:t>
            </a:r>
            <a:r>
              <a:rPr lang="en-US" altLang="ko-KR" sz="1200" dirty="0" err="1"/>
              <a:t>i</a:t>
            </a:r>
            <a:r>
              <a:rPr lang="en-US" altLang="ko-KR" sz="1200" dirty="0"/>
              <a:t>. </a:t>
            </a:r>
            <a:r>
              <a:rPr lang="ko-KR" altLang="en-US" sz="1200" dirty="0"/>
              <a:t>연결된 다른 센서와 비교하거나  </a:t>
            </a:r>
            <a:r>
              <a:rPr lang="en-US" altLang="ko-KR" sz="1200" dirty="0"/>
              <a:t>ii. </a:t>
            </a:r>
            <a:r>
              <a:rPr lang="ko-KR" altLang="en-US" sz="1200" dirty="0"/>
              <a:t>유효하고 그럴듯한 데이터 한계에 대한 테스트를 통해 </a:t>
            </a:r>
            <a:endParaRPr lang="en-US" altLang="ko-KR" sz="1200" dirty="0"/>
          </a:p>
          <a:p>
            <a:pPr marL="0" indent="0">
              <a:buNone/>
            </a:pPr>
            <a:r>
              <a:rPr lang="en-US" altLang="ko-KR" sz="1200" dirty="0"/>
              <a:t>	 -(MSC.192/8.2.3) </a:t>
            </a:r>
            <a:r>
              <a:rPr lang="ko-KR" altLang="en-US" sz="1200" dirty="0"/>
              <a:t>입력 데이터 처리의 지연은 최소화되어야 함</a:t>
            </a:r>
            <a:r>
              <a:rPr lang="en-US" altLang="ko-KR" sz="1200" dirty="0"/>
              <a:t>.</a:t>
            </a:r>
          </a:p>
          <a:p>
            <a:pPr marL="0" indent="0">
              <a:buNone/>
            </a:pPr>
            <a:r>
              <a:rPr lang="en-US" altLang="ko-KR" sz="1200" dirty="0">
                <a:solidFill>
                  <a:srgbClr val="0070C0"/>
                </a:solidFill>
              </a:rPr>
              <a:t>	</a:t>
            </a:r>
            <a:r>
              <a:rPr lang="en-US" altLang="ko-KR" sz="1200" dirty="0"/>
              <a:t> 13.2.2.2 </a:t>
            </a:r>
            <a:r>
              <a:rPr lang="ko-KR" altLang="en-US" sz="1200" dirty="0"/>
              <a:t>시험 방법 및 요구되는 결과</a:t>
            </a:r>
            <a:endParaRPr lang="en-US" altLang="ko-KR" sz="1200" dirty="0"/>
          </a:p>
          <a:p>
            <a:pPr marL="0" indent="0">
              <a:buNone/>
            </a:pPr>
            <a:r>
              <a:rPr lang="en-US" altLang="ko-KR" sz="1200" dirty="0"/>
              <a:t>	 -a) Invalid</a:t>
            </a:r>
            <a:r>
              <a:rPr lang="ko-KR" altLang="en-US" sz="1200" dirty="0"/>
              <a:t> 데이터가 있는 </a:t>
            </a:r>
            <a:r>
              <a:rPr lang="en-US" altLang="ko-KR" sz="1200" dirty="0"/>
              <a:t>serial</a:t>
            </a:r>
            <a:r>
              <a:rPr lang="ko-KR" altLang="en-US" sz="1200" dirty="0"/>
              <a:t> 메시지가 제공될 때</a:t>
            </a:r>
            <a:r>
              <a:rPr lang="en-US" altLang="ko-KR" sz="1200" dirty="0"/>
              <a:t> </a:t>
            </a:r>
            <a:r>
              <a:rPr lang="ko-KR" altLang="en-US" sz="1200" dirty="0"/>
              <a:t>아래 내용을 확인</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레이더 시스템이 계산에 본 </a:t>
            </a:r>
            <a:r>
              <a:rPr lang="en-US" altLang="ko-KR" sz="1200" dirty="0"/>
              <a:t>invalid</a:t>
            </a:r>
            <a:r>
              <a:rPr lang="ko-KR" altLang="en-US" sz="1200" dirty="0"/>
              <a:t> 데이터를 사용하지 않음</a:t>
            </a:r>
            <a:r>
              <a:rPr lang="en-US" altLang="ko-KR" sz="1200" dirty="0"/>
              <a:t>.</a:t>
            </a:r>
            <a:r>
              <a:rPr lang="ko-KR" altLang="en-US" sz="1200" dirty="0"/>
              <a:t> </a:t>
            </a:r>
            <a:r>
              <a:rPr lang="en-US" altLang="ko-KR" sz="1200" dirty="0"/>
              <a:t>	</a:t>
            </a:r>
          </a:p>
          <a:p>
            <a:pPr marL="0" indent="0">
              <a:buNone/>
            </a:pPr>
            <a:r>
              <a:rPr lang="en-US" altLang="ko-KR" sz="1200" dirty="0"/>
              <a:t>		ii. </a:t>
            </a:r>
            <a:r>
              <a:rPr lang="ko-KR" altLang="en-US" sz="1200" dirty="0"/>
              <a:t>해당 정보가 유효하지 않은 것으로 표시</a:t>
            </a:r>
            <a:r>
              <a:rPr lang="en-US" altLang="ko-KR" sz="1200" dirty="0"/>
              <a:t>.</a:t>
            </a:r>
          </a:p>
          <a:p>
            <a:pPr marL="0" indent="0">
              <a:buNone/>
            </a:pPr>
            <a:r>
              <a:rPr lang="en-US" altLang="ko-KR" sz="1200" dirty="0"/>
              <a:t>	 -b) </a:t>
            </a:r>
            <a:r>
              <a:rPr lang="en-US" altLang="ko-KR" sz="1200" dirty="0">
                <a:solidFill>
                  <a:srgbClr val="FF0000"/>
                </a:solidFill>
              </a:rPr>
              <a:t>confirm by observation where appropriate and as far as is practical, that the radar system compares input data against implausible limits. </a:t>
            </a:r>
          </a:p>
          <a:p>
            <a:pPr marL="0" indent="0">
              <a:buNone/>
            </a:pPr>
            <a:r>
              <a:rPr lang="en-US" altLang="ko-KR" sz="1200" dirty="0"/>
              <a:t>	  </a:t>
            </a:r>
            <a:r>
              <a:rPr lang="ko-KR" altLang="en-US" sz="1200" dirty="0"/>
              <a:t>가능한 경우 설계가 다른 센서의 관련 데이터와 비교하여 데이터 무결성을 확인하는지 검증</a:t>
            </a:r>
            <a:r>
              <a:rPr lang="en-US" altLang="ko-KR" sz="1200" dirty="0"/>
              <a:t>.</a:t>
            </a:r>
          </a:p>
          <a:p>
            <a:pPr marL="0" indent="0">
              <a:buNone/>
            </a:pPr>
            <a:r>
              <a:rPr lang="en-US" altLang="ko-KR" sz="1200" dirty="0"/>
              <a:t>	  </a:t>
            </a:r>
            <a:r>
              <a:rPr lang="ko-KR" altLang="en-US" sz="1200" dirty="0"/>
              <a:t>예를 들어 두 개의 위치 입력을 사용할 수 있는 경우 이들을 비교할 수 있음</a:t>
            </a:r>
            <a:r>
              <a:rPr lang="en-US" altLang="ko-KR" sz="1200" dirty="0"/>
              <a:t>.</a:t>
            </a:r>
          </a:p>
          <a:p>
            <a:pPr marL="0" indent="0">
              <a:buNone/>
            </a:pPr>
            <a:endParaRPr lang="en-US" altLang="ko-KR" sz="1200" dirty="0"/>
          </a:p>
          <a:p>
            <a:pPr marL="0" indent="0">
              <a:buNone/>
            </a:pPr>
            <a:r>
              <a:rPr lang="en-US" altLang="ko-KR" sz="1200" dirty="0"/>
              <a:t>	NOTE</a:t>
            </a:r>
          </a:p>
          <a:p>
            <a:pPr marL="0" indent="0">
              <a:buNone/>
            </a:pPr>
            <a:r>
              <a:rPr lang="en-US" altLang="ko-KR" sz="1200" dirty="0"/>
              <a:t>	  </a:t>
            </a:r>
            <a:r>
              <a:rPr lang="ko-KR" altLang="en-US" sz="1200" dirty="0"/>
              <a:t>레이더 시스템의 설계는 실행 가능한 경우 입력된 </a:t>
            </a:r>
            <a:r>
              <a:rPr lang="en-US" altLang="ko-KR" sz="1200" dirty="0"/>
              <a:t>serial</a:t>
            </a:r>
            <a:r>
              <a:rPr lang="ko-KR" altLang="en-US" sz="1200" dirty="0"/>
              <a:t> 메시지를 처리하는 </a:t>
            </a:r>
            <a:r>
              <a:rPr lang="en-US" altLang="ko-KR" sz="1200" dirty="0"/>
              <a:t>delay</a:t>
            </a:r>
            <a:r>
              <a:rPr lang="ko-KR" altLang="en-US" sz="1200" dirty="0"/>
              <a:t>가 </a:t>
            </a:r>
            <a:r>
              <a:rPr lang="en-US" altLang="ko-KR" sz="1200" dirty="0"/>
              <a:t>1 </a:t>
            </a:r>
            <a:r>
              <a:rPr lang="ko-KR" altLang="en-US" sz="1200" dirty="0"/>
              <a:t>스캔 또는 </a:t>
            </a:r>
            <a:r>
              <a:rPr lang="en-US" altLang="ko-KR" sz="1200" dirty="0"/>
              <a:t>1</a:t>
            </a:r>
            <a:r>
              <a:rPr lang="ko-KR" altLang="en-US" sz="1200" dirty="0"/>
              <a:t>초 중 더 작은 것을 보장해야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169</a:t>
            </a:fld>
            <a:r>
              <a:rPr lang="en-US" altLang="ko-KR"/>
              <a:t>]</a:t>
            </a:r>
            <a:endParaRPr lang="ko-KR" altLang="en-US" dirty="0"/>
          </a:p>
        </p:txBody>
      </p:sp>
    </p:spTree>
    <p:extLst>
      <p:ext uri="{BB962C8B-B14F-4D97-AF65-F5344CB8AC3E}">
        <p14:creationId xmlns:p14="http://schemas.microsoft.com/office/powerpoint/2010/main" val="291534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3. 64 relative bearing</a:t>
            </a:r>
          </a:p>
          <a:p>
            <a:pPr marL="0" indent="0">
              <a:buNone/>
            </a:pPr>
            <a:r>
              <a:rPr lang="en-US" altLang="ko-KR" sz="1200" dirty="0"/>
              <a:t>	* </a:t>
            </a:r>
            <a:r>
              <a:rPr lang="ko-KR" altLang="en-US" sz="1200" dirty="0"/>
              <a:t>자선의 방위를 기준</a:t>
            </a:r>
            <a:r>
              <a:rPr lang="en-US" altLang="ko-KR" sz="1200" dirty="0"/>
              <a:t>(CCRP</a:t>
            </a:r>
            <a:r>
              <a:rPr lang="ko-KR" altLang="en-US" sz="1200" dirty="0"/>
              <a:t>에서 </a:t>
            </a:r>
            <a:r>
              <a:rPr lang="en-US" altLang="ko-KR" sz="1200" dirty="0"/>
              <a:t>Heading</a:t>
            </a:r>
            <a:r>
              <a:rPr lang="ko-KR" altLang="en-US" sz="1200" dirty="0"/>
              <a:t>방향이 </a:t>
            </a:r>
            <a:r>
              <a:rPr lang="en-US" altLang="ko-KR" sz="1200" dirty="0"/>
              <a:t>0</a:t>
            </a:r>
            <a:r>
              <a:rPr lang="ko-KR" altLang="en-US" sz="1200" dirty="0"/>
              <a:t>도</a:t>
            </a:r>
            <a:r>
              <a:rPr lang="en-US" altLang="ko-KR" sz="1200" dirty="0"/>
              <a:t>)</a:t>
            </a:r>
            <a:r>
              <a:rPr lang="ko-KR" altLang="en-US" sz="1200" dirty="0"/>
              <a:t>으로 하는 타겟의 방향</a:t>
            </a:r>
            <a:r>
              <a:rPr lang="en-US" altLang="ko-KR" sz="1200" dirty="0"/>
              <a:t>	</a:t>
            </a:r>
          </a:p>
          <a:p>
            <a:pPr lvl="1"/>
            <a:r>
              <a:rPr lang="en-US" altLang="ko-KR" sz="1200" dirty="0"/>
              <a:t>3. 65 relative course</a:t>
            </a:r>
          </a:p>
          <a:p>
            <a:pPr marL="0" indent="0">
              <a:buNone/>
            </a:pPr>
            <a:r>
              <a:rPr lang="en-US" altLang="ko-KR" sz="1200" dirty="0"/>
              <a:t>	* </a:t>
            </a:r>
            <a:r>
              <a:rPr lang="ko-KR" altLang="en-US" sz="1200" dirty="0"/>
              <a:t>자선 방향</a:t>
            </a:r>
            <a:r>
              <a:rPr lang="en-US" altLang="ko-KR" sz="1200" dirty="0"/>
              <a:t>(</a:t>
            </a:r>
            <a:r>
              <a:rPr lang="ko-KR" altLang="en-US" sz="1200" dirty="0"/>
              <a:t>베어링</a:t>
            </a:r>
            <a:r>
              <a:rPr lang="en-US" altLang="ko-KR" sz="1200" dirty="0"/>
              <a:t>)</a:t>
            </a:r>
            <a:r>
              <a:rPr lang="ko-KR" altLang="en-US" sz="1200" dirty="0"/>
              <a:t>을 기준으로 한 목표물의 침로 방향</a:t>
            </a:r>
            <a:endParaRPr lang="en-US" altLang="ko-KR" sz="1200" dirty="0"/>
          </a:p>
          <a:p>
            <a:pPr lvl="1"/>
            <a:r>
              <a:rPr lang="en-US" altLang="ko-KR" sz="1200" dirty="0"/>
              <a:t>3. 66 RM  (relative motion)</a:t>
            </a:r>
          </a:p>
          <a:p>
            <a:pPr marL="0" indent="0">
              <a:buNone/>
            </a:pPr>
            <a:r>
              <a:rPr lang="en-US" altLang="ko-KR" sz="1200" dirty="0"/>
              <a:t>	* </a:t>
            </a:r>
            <a:r>
              <a:rPr lang="ko-KR" altLang="en-US" sz="1200" dirty="0"/>
              <a:t>자선의 위치는 고정되어 있고 모든 목표물은 자선을 기준으로 이동하는 표시</a:t>
            </a:r>
            <a:r>
              <a:rPr lang="en-US" altLang="ko-KR" sz="1200" dirty="0"/>
              <a:t>. </a:t>
            </a:r>
          </a:p>
          <a:p>
            <a:pPr marL="0" indent="0">
              <a:buNone/>
            </a:pPr>
            <a:r>
              <a:rPr lang="en-US" altLang="ko-KR" sz="1200" dirty="0"/>
              <a:t>	* </a:t>
            </a:r>
            <a:r>
              <a:rPr lang="ko-KR" altLang="en-US" sz="1200" dirty="0"/>
              <a:t>상대 코스와 상대 속도의 조합 </a:t>
            </a:r>
            <a:r>
              <a:rPr lang="en-US" altLang="ko-KR" sz="1200" dirty="0"/>
              <a:t>	</a:t>
            </a:r>
          </a:p>
          <a:p>
            <a:pPr marL="0" indent="0">
              <a:buNone/>
            </a:pPr>
            <a:r>
              <a:rPr lang="en-US" altLang="ko-KR" sz="1200" dirty="0"/>
              <a:t>	* </a:t>
            </a:r>
            <a:r>
              <a:rPr lang="ko-KR" altLang="en-US" sz="1200" dirty="0"/>
              <a:t>자선의 움직임에 대한 벡터는 </a:t>
            </a:r>
            <a:r>
              <a:rPr lang="en-US" altLang="ko-KR" sz="1200" dirty="0"/>
              <a:t>target</a:t>
            </a:r>
            <a:r>
              <a:rPr lang="ko-KR" altLang="en-US" sz="1200" dirty="0"/>
              <a:t>들의 움직임에 </a:t>
            </a:r>
            <a:r>
              <a:rPr lang="ko-KR" altLang="en-US" sz="1200" dirty="0" err="1"/>
              <a:t>더해짐</a:t>
            </a:r>
            <a:endParaRPr lang="en-US" altLang="ko-KR" sz="1200" dirty="0"/>
          </a:p>
          <a:p>
            <a:pPr lvl="1"/>
            <a:r>
              <a:rPr lang="en-US" altLang="ko-KR" sz="1200" dirty="0"/>
              <a:t>3. 67 relative speed</a:t>
            </a:r>
          </a:p>
          <a:p>
            <a:pPr marL="0" indent="0">
              <a:buNone/>
            </a:pPr>
            <a:r>
              <a:rPr lang="en-US" altLang="ko-KR" sz="1200" dirty="0"/>
              <a:t>	* </a:t>
            </a:r>
            <a:r>
              <a:rPr lang="ko-KR" altLang="en-US" sz="1200" dirty="0"/>
              <a:t>자선의 속도 </a:t>
            </a:r>
            <a:r>
              <a:rPr lang="en-US" altLang="ko-KR" sz="1200" dirty="0"/>
              <a:t>+</a:t>
            </a:r>
            <a:r>
              <a:rPr lang="ko-KR" altLang="en-US" sz="1200" dirty="0"/>
              <a:t> </a:t>
            </a:r>
            <a:r>
              <a:rPr lang="en-US" altLang="ko-KR" sz="1200" dirty="0"/>
              <a:t>target</a:t>
            </a:r>
            <a:r>
              <a:rPr lang="ko-KR" altLang="en-US" sz="1200" dirty="0"/>
              <a:t>의 속도 </a:t>
            </a:r>
            <a:r>
              <a:rPr lang="en-US" altLang="ko-KR" sz="1200" dirty="0"/>
              <a:t>(</a:t>
            </a:r>
            <a:r>
              <a:rPr lang="ko-KR" altLang="en-US" sz="1200" dirty="0"/>
              <a:t>방향 벡터 고려</a:t>
            </a:r>
            <a:r>
              <a:rPr lang="en-US" altLang="ko-KR" sz="1200" dirty="0"/>
              <a:t>)	</a:t>
            </a:r>
          </a:p>
          <a:p>
            <a:pPr lvl="1"/>
            <a:r>
              <a:rPr lang="en-US" altLang="ko-KR" sz="1200" dirty="0"/>
              <a:t>3. 68 relative vector</a:t>
            </a:r>
          </a:p>
          <a:p>
            <a:pPr marL="0" indent="0">
              <a:buNone/>
            </a:pPr>
            <a:r>
              <a:rPr lang="en-US" altLang="ko-KR" sz="1200" dirty="0"/>
              <a:t>	* </a:t>
            </a:r>
            <a:r>
              <a:rPr lang="ko-KR" altLang="en-US" sz="1200" dirty="0"/>
              <a:t>자선의 움직임에 대한 </a:t>
            </a:r>
            <a:r>
              <a:rPr lang="en-US" altLang="ko-KR" sz="1200" dirty="0"/>
              <a:t>target</a:t>
            </a:r>
            <a:r>
              <a:rPr lang="ko-KR" altLang="en-US" sz="1200" dirty="0"/>
              <a:t>의 예측된 움직임 </a:t>
            </a:r>
            <a:r>
              <a:rPr lang="en-US" altLang="ko-KR" sz="1200" dirty="0"/>
              <a:t>	</a:t>
            </a:r>
          </a:p>
          <a:p>
            <a:pPr lvl="1"/>
            <a:r>
              <a:rPr lang="en-US" altLang="ko-KR" sz="1200" dirty="0"/>
              <a:t>3. 69 SART (search and rescue transponder)</a:t>
            </a:r>
          </a:p>
          <a:p>
            <a:pPr marL="0" indent="0">
              <a:buNone/>
            </a:pPr>
            <a:r>
              <a:rPr lang="en-US" altLang="ko-KR" sz="1200" dirty="0"/>
              <a:t>	* 9GHz </a:t>
            </a:r>
            <a:r>
              <a:rPr lang="ko-KR" altLang="en-US" sz="1200" dirty="0"/>
              <a:t>대역에서 작동할 수 있는 레이더 </a:t>
            </a:r>
            <a:r>
              <a:rPr lang="ko-KR" altLang="en-US" sz="1200" dirty="0" err="1"/>
              <a:t>트랜스폰더</a:t>
            </a:r>
            <a:r>
              <a:rPr lang="ko-KR" altLang="en-US" sz="1200" dirty="0"/>
              <a:t> </a:t>
            </a:r>
            <a:r>
              <a:rPr lang="en-US" altLang="ko-KR" sz="1200" dirty="0"/>
              <a:t>	</a:t>
            </a:r>
          </a:p>
          <a:p>
            <a:pPr lvl="1"/>
            <a:r>
              <a:rPr lang="en-US" altLang="ko-KR" sz="1200" dirty="0"/>
              <a:t>3. 70 SDME (speed and distance measuring equipment)</a:t>
            </a:r>
          </a:p>
          <a:p>
            <a:pPr marL="0" indent="0">
              <a:buNone/>
            </a:pPr>
            <a:r>
              <a:rPr lang="en-US" altLang="ko-KR" sz="1200" dirty="0"/>
              <a:t>	* IMO Resolution MSC.96(72)</a:t>
            </a:r>
            <a:r>
              <a:rPr lang="ko-KR" altLang="en-US" sz="1200" dirty="0"/>
              <a:t>을 준수하는 속도 및 거리 측정 장비 </a:t>
            </a:r>
            <a:r>
              <a:rPr lang="en-US" altLang="ko-KR" sz="1200" dirty="0"/>
              <a:t>	</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a:t>
            </a:fld>
            <a:r>
              <a:rPr lang="en-US" altLang="ko-KR"/>
              <a:t>]</a:t>
            </a:r>
            <a:endParaRPr lang="ko-KR" altLang="en-US" dirty="0"/>
          </a:p>
        </p:txBody>
      </p:sp>
    </p:spTree>
    <p:extLst>
      <p:ext uri="{BB962C8B-B14F-4D97-AF65-F5344CB8AC3E}">
        <p14:creationId xmlns:p14="http://schemas.microsoft.com/office/powerpoint/2010/main" val="38280969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13.3 </a:t>
            </a:r>
            <a:r>
              <a:rPr lang="ko-KR" altLang="en-US" sz="1200" dirty="0"/>
              <a:t>출력 </a:t>
            </a:r>
            <a:r>
              <a:rPr lang="en-US" altLang="ko-KR" sz="1200" dirty="0"/>
              <a:t>interfacing</a:t>
            </a:r>
          </a:p>
          <a:p>
            <a:pPr lvl="1"/>
            <a:r>
              <a:rPr lang="en-US" altLang="ko-KR" sz="1200" dirty="0"/>
              <a:t>13.3.1 </a:t>
            </a:r>
            <a:r>
              <a:rPr lang="ko-KR" altLang="en-US" sz="1200" dirty="0"/>
              <a:t>출력 포맷</a:t>
            </a:r>
            <a:endParaRPr lang="en-US" altLang="ko-KR" sz="1200" dirty="0"/>
          </a:p>
          <a:p>
            <a:pPr marL="0" indent="0">
              <a:buNone/>
            </a:pPr>
            <a:r>
              <a:rPr lang="en-US" altLang="ko-KR" sz="1200" dirty="0"/>
              <a:t>	 13.3.1.1 </a:t>
            </a:r>
            <a:r>
              <a:rPr lang="ko-KR" altLang="en-US" sz="1200" dirty="0"/>
              <a:t>요구 사항</a:t>
            </a:r>
            <a:endParaRPr lang="en-US" altLang="ko-KR" sz="1200" dirty="0"/>
          </a:p>
          <a:p>
            <a:pPr marL="0" indent="0">
              <a:buNone/>
            </a:pPr>
            <a:r>
              <a:rPr lang="en-US" altLang="ko-KR" sz="1200" dirty="0"/>
              <a:t>	 -(MSC.192/8.3.1) </a:t>
            </a:r>
            <a:r>
              <a:rPr lang="ko-KR" altLang="en-US" sz="1200" dirty="0"/>
              <a:t>가능한 경우 다른 시스템으로의 레이더 출력 인터페이스에서 제공하는 정보는 국제 표준</a:t>
            </a:r>
            <a:r>
              <a:rPr lang="en-US" altLang="ko-KR" sz="1200" dirty="0"/>
              <a:t>(</a:t>
            </a:r>
            <a:r>
              <a:rPr lang="ko-KR" altLang="en-US" sz="1200" dirty="0"/>
              <a:t>공개 </a:t>
            </a:r>
            <a:r>
              <a:rPr lang="en-US" altLang="ko-KR" sz="1200" dirty="0"/>
              <a:t>IEC 61162)</a:t>
            </a:r>
            <a:r>
              <a:rPr lang="ko-KR" altLang="en-US" sz="1200" dirty="0"/>
              <a:t>에 따라야 함</a:t>
            </a:r>
            <a:r>
              <a:rPr lang="en-US" altLang="ko-KR" sz="1200" dirty="0"/>
              <a:t>.</a:t>
            </a:r>
          </a:p>
          <a:p>
            <a:pPr marL="0" indent="0">
              <a:buNone/>
            </a:pPr>
            <a:r>
              <a:rPr lang="en-US" altLang="ko-KR" sz="1200" dirty="0"/>
              <a:t>	 13.3.1.2 </a:t>
            </a:r>
            <a:r>
              <a:rPr lang="ko-KR" altLang="en-US" sz="1200" dirty="0"/>
              <a:t>시험 방법 및 요구되는 결과</a:t>
            </a:r>
            <a:endParaRPr lang="en-US" altLang="ko-KR" sz="1200" dirty="0"/>
          </a:p>
          <a:p>
            <a:pPr marL="0" indent="0">
              <a:buNone/>
            </a:pPr>
            <a:r>
              <a:rPr lang="en-US" altLang="ko-KR" sz="1200" dirty="0"/>
              <a:t>	 -</a:t>
            </a:r>
            <a:r>
              <a:rPr lang="ko-KR" altLang="en-US" sz="1200" dirty="0"/>
              <a:t>메시지 내용 및 하드웨어 호환성 측면에서 적절한</a:t>
            </a:r>
            <a:r>
              <a:rPr lang="en-US" altLang="ko-KR" sz="1200" dirty="0"/>
              <a:t>(appropriate)</a:t>
            </a:r>
            <a:r>
              <a:rPr lang="ko-KR" altLang="en-US" sz="1200" dirty="0"/>
              <a:t> 출력 인터페이스가 </a:t>
            </a:r>
            <a:r>
              <a:rPr lang="en-US" altLang="ko-KR" sz="1200" dirty="0"/>
              <a:t>IEC 61162 </a:t>
            </a:r>
            <a:r>
              <a:rPr lang="ko-KR" altLang="en-US" sz="1200" dirty="0"/>
              <a:t>시리즈를 준수하는지 측정을 통해 확인</a:t>
            </a:r>
            <a:r>
              <a:rPr lang="en-US" altLang="ko-KR" sz="1200" dirty="0"/>
              <a:t>.	  </a:t>
            </a:r>
          </a:p>
          <a:p>
            <a:pPr marL="0" indent="0">
              <a:buNone/>
            </a:pPr>
            <a:r>
              <a:rPr lang="en-US" altLang="ko-KR" sz="1200" dirty="0"/>
              <a:t>	  </a:t>
            </a:r>
            <a:r>
              <a:rPr lang="ko-KR" altLang="en-US" sz="1200" dirty="0"/>
              <a:t>이 경우 </a:t>
            </a:r>
            <a:r>
              <a:rPr lang="en-US" altLang="ko-KR" sz="1200" dirty="0"/>
              <a:t>“appropriate”</a:t>
            </a:r>
            <a:r>
              <a:rPr lang="ko-KR" altLang="en-US" sz="1200" dirty="0"/>
              <a:t>이란 실용적이고 사용 가능한 경우를 의미함</a:t>
            </a:r>
            <a:r>
              <a:rPr lang="en-US" altLang="ko-KR" sz="1200" dirty="0"/>
              <a:t>.  </a:t>
            </a:r>
            <a:r>
              <a:rPr lang="en-US" altLang="ko-KR" sz="1200" dirty="0">
                <a:solidFill>
                  <a:srgbClr val="FF0000"/>
                </a:solidFill>
              </a:rPr>
              <a:t>(</a:t>
            </a:r>
            <a:r>
              <a:rPr lang="ko-KR" altLang="en-US" sz="1200" dirty="0">
                <a:solidFill>
                  <a:srgbClr val="FF0000"/>
                </a:solidFill>
              </a:rPr>
              <a:t>프로토콜을 </a:t>
            </a:r>
            <a:r>
              <a:rPr lang="ko-KR" altLang="en-US" sz="1200" dirty="0" err="1">
                <a:solidFill>
                  <a:srgbClr val="FF0000"/>
                </a:solidFill>
              </a:rPr>
              <a:t>맞췄단</a:t>
            </a:r>
            <a:r>
              <a:rPr lang="ko-KR" altLang="en-US" sz="1200" dirty="0">
                <a:solidFill>
                  <a:srgbClr val="FF0000"/>
                </a:solidFill>
              </a:rPr>
              <a:t> 말인가</a:t>
            </a:r>
            <a:r>
              <a:rPr lang="en-US" altLang="ko-KR" sz="1200" dirty="0">
                <a:solidFill>
                  <a:srgbClr val="FF0000"/>
                </a:solidFill>
              </a:rPr>
              <a:t>?)</a:t>
            </a:r>
          </a:p>
          <a:p>
            <a:pPr marL="0" indent="0">
              <a:buNone/>
            </a:pPr>
            <a:r>
              <a:rPr lang="en-US" altLang="ko-KR" sz="1200" dirty="0"/>
              <a:t>	  </a:t>
            </a:r>
            <a:r>
              <a:rPr lang="ko-KR" altLang="en-US" sz="1200" dirty="0"/>
              <a:t>샘플 출력 메시지를 모니터링하여 적합성을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170</a:t>
            </a:fld>
            <a:r>
              <a:rPr lang="en-US" altLang="ko-KR"/>
              <a:t>]</a:t>
            </a:r>
            <a:endParaRPr lang="ko-KR" altLang="en-US" dirty="0"/>
          </a:p>
        </p:txBody>
      </p:sp>
    </p:spTree>
    <p:extLst>
      <p:ext uri="{BB962C8B-B14F-4D97-AF65-F5344CB8AC3E}">
        <p14:creationId xmlns:p14="http://schemas.microsoft.com/office/powerpoint/2010/main" val="55297457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13.3.2 </a:t>
            </a:r>
            <a:r>
              <a:rPr lang="ko-KR" altLang="en-US" sz="1200" dirty="0"/>
              <a:t>출력 </a:t>
            </a:r>
            <a:r>
              <a:rPr lang="en-US" altLang="ko-KR" sz="1200" dirty="0"/>
              <a:t>target data</a:t>
            </a:r>
          </a:p>
          <a:p>
            <a:pPr marL="0" indent="0">
              <a:buNone/>
            </a:pPr>
            <a:r>
              <a:rPr lang="en-US" altLang="ko-KR" sz="1200" dirty="0"/>
              <a:t>	 13.3.2.1 </a:t>
            </a:r>
            <a:r>
              <a:rPr lang="ko-KR" altLang="en-US" sz="1200" dirty="0"/>
              <a:t>요구 사항</a:t>
            </a:r>
            <a:endParaRPr lang="en-US" altLang="ko-KR" sz="1200" dirty="0"/>
          </a:p>
          <a:p>
            <a:pPr marL="0" indent="0">
              <a:buNone/>
            </a:pPr>
            <a:r>
              <a:rPr lang="en-US" altLang="ko-KR" sz="1200" dirty="0"/>
              <a:t>	 -</a:t>
            </a:r>
            <a:r>
              <a:rPr lang="ko-KR" altLang="en-US" sz="1200" dirty="0"/>
              <a:t>레이더 시스템은 다른 항법 장비로 전송하기 위해 </a:t>
            </a:r>
            <a:r>
              <a:rPr lang="en-US" altLang="ko-KR" sz="1200" dirty="0"/>
              <a:t>Serial</a:t>
            </a:r>
            <a:r>
              <a:rPr lang="ko-KR" altLang="en-US" sz="1200" dirty="0"/>
              <a:t> 인터페이스를 통해 </a:t>
            </a:r>
            <a:r>
              <a:rPr lang="en-US" altLang="ko-KR" sz="1200" dirty="0"/>
              <a:t>target</a:t>
            </a:r>
            <a:r>
              <a:rPr lang="ko-KR" altLang="en-US" sz="1200" dirty="0"/>
              <a:t> 데이터를 제공해야 함</a:t>
            </a:r>
            <a:r>
              <a:rPr lang="en-US" altLang="ko-KR" sz="1200" dirty="0"/>
              <a:t>.	 </a:t>
            </a:r>
          </a:p>
          <a:p>
            <a:pPr marL="0" indent="0">
              <a:buNone/>
            </a:pPr>
            <a:r>
              <a:rPr lang="en-US" altLang="ko-KR" sz="1200" dirty="0"/>
              <a:t>	 13.3.2.2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추적 테이블이 </a:t>
            </a:r>
            <a:r>
              <a:rPr lang="en-US" altLang="ko-KR" sz="1200" dirty="0"/>
              <a:t>IEC 61162</a:t>
            </a:r>
            <a:r>
              <a:rPr lang="ko-KR" altLang="en-US" sz="1200" dirty="0"/>
              <a:t>를 준수하고 모든 데이터가 출력 메시지 내에서 올바르게 구분되는지 관찰하여 확인</a:t>
            </a:r>
            <a:r>
              <a:rPr lang="en-US" altLang="ko-KR" sz="1200" dirty="0"/>
              <a:t>.</a:t>
            </a:r>
          </a:p>
          <a:p>
            <a:pPr marL="0" indent="0">
              <a:buNone/>
            </a:pPr>
            <a:r>
              <a:rPr lang="en-US" altLang="ko-KR" sz="1200" dirty="0"/>
              <a:t>	 -b) </a:t>
            </a:r>
            <a:r>
              <a:rPr lang="ko-KR" altLang="en-US" sz="1200" dirty="0"/>
              <a:t>장비가 유사한 장비와 </a:t>
            </a:r>
            <a:r>
              <a:rPr lang="en-US" altLang="ko-KR" sz="1200" dirty="0"/>
              <a:t>target</a:t>
            </a:r>
            <a:r>
              <a:rPr lang="ko-KR" altLang="en-US" sz="1200" dirty="0"/>
              <a:t> 데이터를 공유하는 경우 각 </a:t>
            </a:r>
            <a:r>
              <a:rPr lang="en-US" altLang="ko-KR" sz="1200" dirty="0"/>
              <a:t>target</a:t>
            </a:r>
            <a:r>
              <a:rPr lang="ko-KR" altLang="en-US" sz="1200" dirty="0"/>
              <a:t> 데이터가 고유한 참조를 갖도록 조정되는지 관찰을 통해 확인</a:t>
            </a:r>
            <a:r>
              <a:rPr lang="en-US" altLang="ko-KR" sz="1200" dirty="0"/>
              <a:t>.</a:t>
            </a:r>
          </a:p>
          <a:p>
            <a:pPr marL="0" indent="0">
              <a:buNone/>
            </a:pPr>
            <a:r>
              <a:rPr lang="en-US" altLang="ko-KR" sz="1200" dirty="0"/>
              <a:t>	  Target</a:t>
            </a:r>
            <a:r>
              <a:rPr lang="ko-KR" altLang="en-US" sz="1200" dirty="0"/>
              <a:t> 시뮬레이터를 사용하여 중복 대상 메시지가 식별되고 출력 데이터에서 동일한 </a:t>
            </a:r>
            <a:r>
              <a:rPr lang="en-US" altLang="ko-KR" sz="1200" dirty="0"/>
              <a:t>target</a:t>
            </a:r>
            <a:r>
              <a:rPr lang="ko-KR" altLang="en-US" sz="1200" dirty="0"/>
              <a:t>과 동일한 </a:t>
            </a:r>
            <a:r>
              <a:rPr lang="en-US" altLang="ko-KR" sz="1200" dirty="0"/>
              <a:t>ID</a:t>
            </a:r>
            <a:r>
              <a:rPr lang="ko-KR" altLang="en-US" sz="1200" dirty="0"/>
              <a:t>를 공유하는지 확인</a:t>
            </a:r>
            <a:r>
              <a:rPr lang="en-US" altLang="ko-KR" sz="1200" dirty="0"/>
              <a:t>.</a:t>
            </a:r>
          </a:p>
          <a:p>
            <a:pPr marL="0" indent="0">
              <a:buNone/>
            </a:pPr>
            <a:r>
              <a:rPr lang="en-US" altLang="ko-KR" sz="1200" dirty="0"/>
              <a:t>	  </a:t>
            </a:r>
            <a:r>
              <a:rPr lang="ko-KR" altLang="en-US" sz="1200" dirty="0"/>
              <a:t>데이터 내용은 </a:t>
            </a:r>
            <a:r>
              <a:rPr lang="en-US" altLang="ko-KR" sz="1200" dirty="0"/>
              <a:t>Annex</a:t>
            </a:r>
            <a:r>
              <a:rPr lang="ko-KR" altLang="en-US" sz="1200" dirty="0"/>
              <a:t> </a:t>
            </a:r>
            <a:r>
              <a:rPr lang="en-US" altLang="ko-KR" sz="1200" dirty="0"/>
              <a:t>H</a:t>
            </a:r>
            <a:r>
              <a:rPr lang="ko-KR" altLang="en-US" sz="1200" dirty="0"/>
              <a:t>에 나와 있어야 함</a:t>
            </a:r>
            <a:r>
              <a:rPr lang="en-US" altLang="ko-KR" sz="1200" dirty="0"/>
              <a:t>.</a:t>
            </a:r>
          </a:p>
          <a:p>
            <a:pPr marL="0" indent="0">
              <a:buNone/>
            </a:pPr>
            <a:r>
              <a:rPr lang="en-US" altLang="ko-KR" sz="1200" dirty="0"/>
              <a:t>	 -c) Target</a:t>
            </a:r>
            <a:r>
              <a:rPr lang="ko-KR" altLang="en-US" sz="1200" dirty="0"/>
              <a:t> 시뮬레이터를 사용하여 </a:t>
            </a:r>
            <a:r>
              <a:rPr lang="en-US" altLang="ko-KR" sz="1200" dirty="0"/>
              <a:t>EUT</a:t>
            </a:r>
            <a:r>
              <a:rPr lang="ko-KR" altLang="en-US" sz="1200" dirty="0"/>
              <a:t>가 해당 범주의 장비에 대해 </a:t>
            </a:r>
            <a:r>
              <a:rPr lang="en-US" altLang="ko-KR" sz="1200" dirty="0"/>
              <a:t>Tracked RADAR target</a:t>
            </a:r>
            <a:r>
              <a:rPr lang="ko-KR" altLang="en-US" sz="1200" dirty="0"/>
              <a:t> 및 </a:t>
            </a:r>
            <a:r>
              <a:rPr lang="en-US" altLang="ko-KR" sz="1200" dirty="0"/>
              <a:t>Activated</a:t>
            </a:r>
            <a:r>
              <a:rPr lang="ko-KR" altLang="en-US" sz="1200" dirty="0"/>
              <a:t> </a:t>
            </a:r>
            <a:r>
              <a:rPr lang="en-US" altLang="ko-KR" sz="1200" dirty="0"/>
              <a:t>AIS target</a:t>
            </a:r>
            <a:r>
              <a:rPr lang="ko-KR" altLang="en-US" sz="1200" dirty="0"/>
              <a:t>의 최대 수에 대한 </a:t>
            </a:r>
            <a:r>
              <a:rPr lang="en-US" altLang="ko-KR" sz="1200" dirty="0"/>
              <a:t>target</a:t>
            </a:r>
            <a:r>
              <a:rPr lang="ko-KR" altLang="en-US" sz="1200" dirty="0"/>
              <a:t> 테이블 메시지를 제공할 수 있는지 관찰을 통해 확인</a:t>
            </a:r>
            <a:r>
              <a:rPr lang="en-US" altLang="ko-KR" sz="1200" dirty="0"/>
              <a:t>.</a:t>
            </a:r>
          </a:p>
          <a:p>
            <a:pPr marL="0" indent="0">
              <a:buNone/>
            </a:pPr>
            <a:endParaRPr lang="en-US" altLang="ko-KR" sz="1200" dirty="0"/>
          </a:p>
          <a:p>
            <a:pPr marL="0" indent="0">
              <a:buNone/>
            </a:pPr>
            <a:r>
              <a:rPr lang="en-US" altLang="ko-KR" sz="1200" dirty="0"/>
              <a:t>	 NOTE</a:t>
            </a:r>
          </a:p>
          <a:p>
            <a:pPr marL="0" indent="0">
              <a:buNone/>
            </a:pPr>
            <a:r>
              <a:rPr lang="en-US" altLang="ko-KR" sz="1200" dirty="0"/>
              <a:t>	 </a:t>
            </a:r>
            <a:r>
              <a:rPr lang="en-US" altLang="ko-KR" sz="1200" dirty="0">
                <a:solidFill>
                  <a:srgbClr val="FF0000"/>
                </a:solidFill>
              </a:rPr>
              <a:t>The target data message is not time-referenced (time-stamped) and is unsuitable for external navigation displays to provide target association functions unless associated targets are expressly identified within the data message. </a:t>
            </a:r>
          </a:p>
          <a:p>
            <a:pPr marL="0" indent="0">
              <a:buNone/>
            </a:pPr>
            <a:r>
              <a:rPr lang="en-US" altLang="ko-KR" sz="1200" dirty="0">
                <a:solidFill>
                  <a:srgbClr val="FF0000"/>
                </a:solidFill>
              </a:rPr>
              <a:t>	Navigation displays should refer to Annex A for guidance on the use of target data. </a:t>
            </a:r>
          </a:p>
          <a:p>
            <a:pPr marL="0" indent="0">
              <a:buNone/>
            </a:pPr>
            <a:r>
              <a:rPr lang="en-US" altLang="ko-KR" sz="1200" dirty="0">
                <a:solidFill>
                  <a:srgbClr val="FF0000"/>
                </a:solidFill>
              </a:rPr>
              <a:t>	The methods given in IEC 61162-1 are too slow for AIS data to be transmitted.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171</a:t>
            </a:fld>
            <a:r>
              <a:rPr lang="en-US" altLang="ko-KR"/>
              <a:t>]</a:t>
            </a:r>
            <a:endParaRPr lang="ko-KR" altLang="en-US" dirty="0"/>
          </a:p>
        </p:txBody>
      </p:sp>
    </p:spTree>
    <p:extLst>
      <p:ext uri="{BB962C8B-B14F-4D97-AF65-F5344CB8AC3E}">
        <p14:creationId xmlns:p14="http://schemas.microsoft.com/office/powerpoint/2010/main" val="14384530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565608"/>
            <a:ext cx="9539732" cy="5863337"/>
          </a:xfrm>
        </p:spPr>
        <p:txBody>
          <a:bodyPr/>
          <a:lstStyle/>
          <a:p>
            <a:pPr lvl="1"/>
            <a:r>
              <a:rPr lang="en-US" altLang="ko-KR" sz="1200" dirty="0"/>
              <a:t>13.3.3 VDR </a:t>
            </a:r>
            <a:r>
              <a:rPr lang="ko-KR" altLang="en-US" sz="1200" dirty="0"/>
              <a:t>인터페이스</a:t>
            </a:r>
            <a:endParaRPr lang="en-US" altLang="ko-KR" sz="1200" dirty="0"/>
          </a:p>
          <a:p>
            <a:pPr marL="0" indent="0">
              <a:buNone/>
            </a:pPr>
            <a:r>
              <a:rPr lang="en-US" altLang="ko-KR" sz="1200" dirty="0"/>
              <a:t>	 13.3.3.1 </a:t>
            </a:r>
            <a:r>
              <a:rPr lang="ko-KR" altLang="en-US" sz="1200" dirty="0"/>
              <a:t>요구 사항</a:t>
            </a:r>
            <a:r>
              <a:rPr lang="en-US" altLang="ko-KR" sz="1200" dirty="0"/>
              <a:t>(MSC.192/8.3.2) </a:t>
            </a:r>
          </a:p>
          <a:p>
            <a:pPr marL="0" indent="0">
              <a:buNone/>
            </a:pPr>
            <a:r>
              <a:rPr lang="en-US" altLang="ko-KR" sz="1200" dirty="0"/>
              <a:t>	 -</a:t>
            </a:r>
            <a:r>
              <a:rPr lang="ko-KR" altLang="en-US" sz="1200" dirty="0"/>
              <a:t>레이더 시스템은 항해 데이터 기록기</a:t>
            </a:r>
            <a:r>
              <a:rPr lang="en-US" altLang="ko-KR" sz="1200" dirty="0"/>
              <a:t>(VDR)</a:t>
            </a:r>
            <a:r>
              <a:rPr lang="ko-KR" altLang="en-US" sz="1200" dirty="0"/>
              <a:t>에 대한 디스플레이 데이터의 출력을 제공해야 함</a:t>
            </a:r>
            <a:r>
              <a:rPr lang="en-US" altLang="ko-KR" sz="1200" dirty="0"/>
              <a:t>.</a:t>
            </a:r>
          </a:p>
          <a:p>
            <a:pPr marL="0" indent="0">
              <a:buNone/>
            </a:pPr>
            <a:r>
              <a:rPr lang="en-US" altLang="ko-KR" sz="1200" dirty="0"/>
              <a:t>	 13.3.3.2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최소 아날로그 </a:t>
            </a:r>
            <a:r>
              <a:rPr lang="en-US" altLang="ko-KR" sz="1200" dirty="0"/>
              <a:t>RGB </a:t>
            </a:r>
            <a:r>
              <a:rPr lang="ko-KR" altLang="en-US" sz="1200" dirty="0"/>
              <a:t>형식으로 </a:t>
            </a:r>
            <a:r>
              <a:rPr lang="ko-KR" altLang="en-US" sz="1200" u="sng" dirty="0"/>
              <a:t>디스플레이 데이터 인터페이스를 복제하여 별도의 전용 출력</a:t>
            </a:r>
            <a:r>
              <a:rPr lang="ko-KR" altLang="en-US" sz="1200" dirty="0"/>
              <a:t>이 사용 가능한지 문서 검사를 통해 확인</a:t>
            </a:r>
            <a:r>
              <a:rPr lang="en-US" altLang="ko-KR" sz="1200" dirty="0"/>
              <a:t>.				(</a:t>
            </a:r>
            <a:r>
              <a:rPr lang="ko-KR" altLang="en-US" sz="1200" dirty="0"/>
              <a:t>병행 출력</a:t>
            </a:r>
            <a:r>
              <a:rPr lang="en-US" altLang="ko-KR" sz="1200" dirty="0"/>
              <a:t>)</a:t>
            </a:r>
          </a:p>
          <a:p>
            <a:pPr marL="0" indent="0">
              <a:buNone/>
            </a:pPr>
            <a:r>
              <a:rPr lang="en-US" altLang="ko-KR" sz="1200" dirty="0"/>
              <a:t>	  NOTE</a:t>
            </a:r>
          </a:p>
          <a:p>
            <a:pPr marL="0" indent="0">
              <a:buNone/>
            </a:pPr>
            <a:r>
              <a:rPr lang="en-US" altLang="ko-KR" sz="1200" dirty="0"/>
              <a:t>	  </a:t>
            </a:r>
            <a:r>
              <a:rPr lang="ko-KR" altLang="en-US" sz="1200" dirty="0"/>
              <a:t>현재 </a:t>
            </a:r>
            <a:r>
              <a:rPr lang="en-US" altLang="ko-KR" sz="1200" dirty="0"/>
              <a:t>RGB </a:t>
            </a:r>
            <a:r>
              <a:rPr lang="ko-KR" altLang="en-US" sz="1200" dirty="0"/>
              <a:t>출력의 해상도는 일반적으로 최대 </a:t>
            </a:r>
            <a:r>
              <a:rPr lang="en-US" altLang="ko-KR" sz="1200" dirty="0"/>
              <a:t>1280 x 1024</a:t>
            </a:r>
            <a:r>
              <a:rPr lang="ko-KR" altLang="en-US" sz="1200" dirty="0"/>
              <a:t>픽셀로 제한되어 있음</a:t>
            </a:r>
            <a:r>
              <a:rPr lang="en-US" altLang="ko-KR" sz="1200" dirty="0"/>
              <a:t>. </a:t>
            </a:r>
          </a:p>
          <a:p>
            <a:pPr marL="0" indent="0">
              <a:buNone/>
            </a:pPr>
            <a:r>
              <a:rPr lang="en-US" altLang="ko-KR" sz="1200" dirty="0"/>
              <a:t>	  </a:t>
            </a:r>
            <a:r>
              <a:rPr lang="ko-KR" altLang="en-US" sz="1200" dirty="0"/>
              <a:t>향후 프레젠테이션은 해당 해상도를 초과할 것으로 예상되며 </a:t>
            </a:r>
            <a:r>
              <a:rPr lang="en-US" altLang="ko-KR" sz="1200" dirty="0"/>
              <a:t>c)</a:t>
            </a:r>
            <a:r>
              <a:rPr lang="ko-KR" altLang="en-US" sz="1200" dirty="0"/>
              <a:t>에 지정된 디지털 인터페이스로 처리해야 할 수도 있음</a:t>
            </a:r>
            <a:r>
              <a:rPr lang="en-US" altLang="ko-KR" sz="1200" dirty="0"/>
              <a:t>.</a:t>
            </a:r>
          </a:p>
          <a:p>
            <a:pPr marL="0" indent="0">
              <a:buNone/>
            </a:pPr>
            <a:r>
              <a:rPr lang="en-US" altLang="ko-KR" sz="1200" dirty="0"/>
              <a:t>	 -b) </a:t>
            </a:r>
            <a:r>
              <a:rPr lang="ko-KR" altLang="en-US" sz="1200" dirty="0"/>
              <a:t>레이더 </a:t>
            </a:r>
            <a:r>
              <a:rPr lang="en-US" altLang="ko-KR" sz="1200" dirty="0"/>
              <a:t>RGB </a:t>
            </a:r>
            <a:r>
              <a:rPr lang="ko-KR" altLang="en-US" sz="1200" dirty="0"/>
              <a:t>출력이 </a:t>
            </a:r>
            <a:r>
              <a:rPr lang="en-US" altLang="ko-KR" sz="1200" dirty="0"/>
              <a:t>VDR </a:t>
            </a:r>
            <a:r>
              <a:rPr lang="ko-KR" altLang="en-US" sz="1200" dirty="0"/>
              <a:t>테스트 표준</a:t>
            </a:r>
            <a:r>
              <a:rPr lang="en-US" altLang="ko-KR" sz="1200" dirty="0"/>
              <a:t>, IEC 61996</a:t>
            </a:r>
            <a:r>
              <a:rPr lang="ko-KR" altLang="en-US" sz="1200" dirty="0"/>
              <a:t>에 정의된 이미지 테스트를 준수하는지 관찰하여 확인</a:t>
            </a:r>
            <a:r>
              <a:rPr lang="en-US" altLang="ko-KR" sz="1200" dirty="0"/>
              <a:t>.</a:t>
            </a:r>
          </a:p>
          <a:p>
            <a:pPr marL="0" indent="0">
              <a:buNone/>
            </a:pPr>
            <a:r>
              <a:rPr lang="en-US" altLang="ko-KR" sz="1200" dirty="0"/>
              <a:t>	 -c) </a:t>
            </a:r>
            <a:r>
              <a:rPr lang="ko-KR" altLang="en-US" sz="1200" dirty="0">
                <a:solidFill>
                  <a:srgbClr val="FF0000"/>
                </a:solidFill>
              </a:rPr>
              <a:t>고대역폭의 디스플레이가 사용되거나 디스플레이 성능이 </a:t>
            </a:r>
            <a:r>
              <a:rPr lang="en-US" altLang="ko-KR" sz="1200" dirty="0">
                <a:solidFill>
                  <a:srgbClr val="FF0000"/>
                </a:solidFill>
              </a:rPr>
              <a:t>RGB </a:t>
            </a:r>
            <a:r>
              <a:rPr lang="ko-KR" altLang="en-US" sz="1200" dirty="0">
                <a:solidFill>
                  <a:srgbClr val="FF0000"/>
                </a:solidFill>
              </a:rPr>
              <a:t>형식과 호환되지 않는 경우 레이더 프로세서가 전기를 충족하는 디지털 인터페이스를 준수하는 전용 출력을 제공하는지 문서 검사를 통해 확인</a:t>
            </a:r>
            <a:r>
              <a:rPr lang="en-US" altLang="ko-KR" sz="1200" dirty="0">
                <a:solidFill>
                  <a:srgbClr val="FF0000"/>
                </a:solidFill>
              </a:rPr>
              <a:t>.</a:t>
            </a:r>
            <a:r>
              <a:rPr lang="ko-KR" altLang="en-US" sz="1200" dirty="0">
                <a:solidFill>
                  <a:srgbClr val="FF0000"/>
                </a:solidFill>
              </a:rPr>
              <a:t>디지털 비주얼 인터페이스</a:t>
            </a:r>
            <a:r>
              <a:rPr lang="en-US" altLang="ko-KR" sz="1200" dirty="0">
                <a:solidFill>
                  <a:srgbClr val="FF0000"/>
                </a:solidFill>
              </a:rPr>
              <a:t>, DVI(Digital Display Working Group, DDWG) </a:t>
            </a:r>
            <a:r>
              <a:rPr lang="ko-KR" altLang="en-US" sz="1200" dirty="0">
                <a:solidFill>
                  <a:srgbClr val="FF0000"/>
                </a:solidFill>
              </a:rPr>
              <a:t>또는 이더넷 인터페이스의 사양</a:t>
            </a:r>
            <a:r>
              <a:rPr lang="en-US" altLang="ko-KR" sz="1200" dirty="0">
                <a:solidFill>
                  <a:srgbClr val="FF0000"/>
                </a:solidFill>
              </a:rPr>
              <a:t>.</a:t>
            </a:r>
            <a:r>
              <a:rPr lang="ko-KR" altLang="en-US" sz="1200" dirty="0">
                <a:solidFill>
                  <a:srgbClr val="FF0000"/>
                </a:solidFill>
              </a:rPr>
              <a:t>이더넷 인터페이스는 </a:t>
            </a:r>
            <a:r>
              <a:rPr lang="en-US" altLang="ko-KR" sz="1200" dirty="0">
                <a:solidFill>
                  <a:srgbClr val="FF0000"/>
                </a:solidFill>
              </a:rPr>
              <a:t>15</a:t>
            </a:r>
            <a:r>
              <a:rPr lang="ko-KR" altLang="en-US" sz="1200" dirty="0">
                <a:solidFill>
                  <a:srgbClr val="FF0000"/>
                </a:solidFill>
              </a:rPr>
              <a:t>초 안에 하나 이상의 화면 캡처의 디지털 파일 전송을 지원해야 함</a:t>
            </a:r>
            <a:r>
              <a:rPr lang="en-US" altLang="ko-KR" sz="1200" dirty="0">
                <a:solidFill>
                  <a:srgbClr val="FF0000"/>
                </a:solidFill>
              </a:rPr>
              <a:t>. </a:t>
            </a:r>
            <a:r>
              <a:rPr lang="ko-KR" altLang="en-US" sz="1200" dirty="0" err="1">
                <a:solidFill>
                  <a:srgbClr val="FF0000"/>
                </a:solidFill>
              </a:rPr>
              <a:t>무손실</a:t>
            </a:r>
            <a:r>
              <a:rPr lang="ko-KR" altLang="en-US" sz="1200" dirty="0">
                <a:solidFill>
                  <a:srgbClr val="FF0000"/>
                </a:solidFill>
              </a:rPr>
              <a:t> 그래픽 알고리즘을 사용해야 함</a:t>
            </a:r>
            <a:r>
              <a:rPr lang="en-US" altLang="ko-KR" sz="1200" dirty="0">
                <a:solidFill>
                  <a:srgbClr val="FF0000"/>
                </a:solidFill>
              </a:rPr>
              <a:t>.</a:t>
            </a:r>
          </a:p>
          <a:p>
            <a:pPr marL="0" indent="0">
              <a:buNone/>
            </a:pPr>
            <a:r>
              <a:rPr lang="en-US" altLang="ko-KR" sz="1200" dirty="0"/>
              <a:t>	 -d) </a:t>
            </a:r>
            <a:r>
              <a:rPr lang="ko-KR" altLang="en-US" sz="1200" dirty="0"/>
              <a:t>디스플레이 파일을 항해 데이터 레코더로 전달하기 위해 이더넷 출력이 제공되는 경우 데이터 형식이 </a:t>
            </a:r>
            <a:r>
              <a:rPr lang="en-US" altLang="ko-KR" sz="1200" dirty="0"/>
              <a:t>IEC 61162 </a:t>
            </a:r>
            <a:r>
              <a:rPr lang="ko-KR" altLang="en-US" sz="1200" dirty="0"/>
              <a:t>시리즈 또는 이 표준의 부록 </a:t>
            </a:r>
            <a:r>
              <a:rPr lang="en-US" altLang="ko-KR" sz="1200" dirty="0"/>
              <a:t>H.2</a:t>
            </a:r>
            <a:r>
              <a:rPr lang="ko-KR" altLang="en-US" sz="1200" dirty="0"/>
              <a:t>에 따라 </a:t>
            </a:r>
            <a:r>
              <a:rPr lang="ko-KR" altLang="en-US" sz="1200" dirty="0">
                <a:solidFill>
                  <a:srgbClr val="0070C0"/>
                </a:solidFill>
              </a:rPr>
              <a:t>디지털 이더넷 인터페이스를 준수하는지 </a:t>
            </a:r>
            <a:r>
              <a:rPr lang="ko-KR" altLang="en-US" sz="1200" dirty="0"/>
              <a:t>문서 검사를 통해 확인</a:t>
            </a:r>
            <a:r>
              <a:rPr lang="en-US" altLang="ko-KR" sz="1200" dirty="0"/>
              <a:t>.</a:t>
            </a:r>
          </a:p>
          <a:p>
            <a:pPr marL="0" indent="0">
              <a:buNone/>
            </a:pPr>
            <a:r>
              <a:rPr lang="en-US" altLang="ko-KR" sz="1200" dirty="0"/>
              <a:t>	 -e) </a:t>
            </a:r>
            <a:r>
              <a:rPr lang="ko-KR" altLang="en-US" sz="1200" dirty="0"/>
              <a:t>레이더 디지털 출력이 </a:t>
            </a:r>
            <a:r>
              <a:rPr lang="en-US" altLang="ko-KR" sz="1200" dirty="0"/>
              <a:t>VDR </a:t>
            </a:r>
            <a:r>
              <a:rPr lang="ko-KR" altLang="en-US" sz="1200" dirty="0"/>
              <a:t>표준</a:t>
            </a:r>
            <a:r>
              <a:rPr lang="en-US" altLang="ko-KR" sz="1200" dirty="0"/>
              <a:t>, IEC 61996</a:t>
            </a:r>
            <a:r>
              <a:rPr lang="ko-KR" altLang="en-US" sz="1200" dirty="0"/>
              <a:t>에 정의된 이미지 테스트를 준수하는지 관찰을 통해 확인</a:t>
            </a:r>
            <a:r>
              <a:rPr lang="en-US" altLang="ko-KR" sz="1200" dirty="0"/>
              <a:t>.</a:t>
            </a:r>
          </a:p>
          <a:p>
            <a:pPr marL="0" indent="0">
              <a:buNone/>
            </a:pPr>
            <a:r>
              <a:rPr lang="en-US" altLang="ko-KR" sz="1200" dirty="0"/>
              <a:t>	 -f) VDR</a:t>
            </a:r>
            <a:r>
              <a:rPr lang="ko-KR" altLang="en-US" sz="1200" dirty="0"/>
              <a:t>에 대한 출력의 결함 조건</a:t>
            </a:r>
            <a:r>
              <a:rPr lang="en-US" altLang="ko-KR" sz="1200" dirty="0"/>
              <a:t>(</a:t>
            </a:r>
            <a:r>
              <a:rPr lang="ko-KR" altLang="en-US" sz="1200" dirty="0"/>
              <a:t>예</a:t>
            </a:r>
            <a:r>
              <a:rPr lang="en-US" altLang="ko-KR" sz="1200" dirty="0"/>
              <a:t>: </a:t>
            </a:r>
            <a:r>
              <a:rPr lang="ko-KR" altLang="en-US" sz="1200" dirty="0"/>
              <a:t>출력의 단락</a:t>
            </a:r>
            <a:r>
              <a:rPr lang="en-US" altLang="ko-KR" sz="1200" dirty="0"/>
              <a:t>)</a:t>
            </a:r>
            <a:r>
              <a:rPr lang="ko-KR" altLang="en-US" sz="1200" dirty="0"/>
              <a:t>이 레이더 디스플레이의 성능을 저하시키지 않는다는 것을 관찰 또는 설계 문서 검사를 통해 확인</a:t>
            </a:r>
            <a:r>
              <a:rPr lang="en-US" altLang="ko-KR" sz="1200" dirty="0"/>
              <a:t>.</a:t>
            </a:r>
          </a:p>
          <a:p>
            <a:pPr marL="0" indent="0">
              <a:buNone/>
            </a:pPr>
            <a:r>
              <a:rPr lang="en-US" altLang="ko-KR" sz="1200" dirty="0"/>
              <a:t>	 -g) </a:t>
            </a:r>
            <a:r>
              <a:rPr lang="ko-KR" altLang="en-US" sz="1200" dirty="0"/>
              <a:t>사용자가 </a:t>
            </a:r>
            <a:r>
              <a:rPr lang="en-US" altLang="ko-KR" sz="1200" dirty="0"/>
              <a:t>VDR </a:t>
            </a:r>
            <a:r>
              <a:rPr lang="ko-KR" altLang="en-US" sz="1200" dirty="0"/>
              <a:t>출력을 비활성화할 수 없음을 관찰하여 확인</a:t>
            </a:r>
            <a:r>
              <a:rPr lang="en-US" altLang="ko-KR" sz="1200" dirty="0"/>
              <a:t>.</a:t>
            </a:r>
          </a:p>
          <a:p>
            <a:pPr marL="0" indent="0">
              <a:buNone/>
            </a:pPr>
            <a:r>
              <a:rPr lang="en-US" altLang="ko-KR" sz="1200" dirty="0"/>
              <a:t>	 -h) VDR</a:t>
            </a:r>
            <a:r>
              <a:rPr lang="ko-KR" altLang="en-US" sz="1200" dirty="0"/>
              <a:t>을 레이더 ​​시스템에 연결하기 위한 지침이 설치 설명서에 포함되어 있는지 문서 검사를 통해 확인</a:t>
            </a:r>
            <a:r>
              <a:rPr lang="en-US" altLang="ko-KR" sz="1200" dirty="0"/>
              <a:t>.</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172</a:t>
            </a:fld>
            <a:r>
              <a:rPr lang="en-US" altLang="ko-KR"/>
              <a:t>]</a:t>
            </a:r>
            <a:endParaRPr lang="ko-KR" altLang="en-US" dirty="0"/>
          </a:p>
        </p:txBody>
      </p:sp>
    </p:spTree>
    <p:extLst>
      <p:ext uri="{BB962C8B-B14F-4D97-AF65-F5344CB8AC3E}">
        <p14:creationId xmlns:p14="http://schemas.microsoft.com/office/powerpoint/2010/main" val="12924192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r>
              <a:rPr lang="en-US" altLang="ko-KR" dirty="0"/>
              <a:t>14. </a:t>
            </a:r>
            <a:r>
              <a:rPr lang="ko-KR" altLang="en-US" dirty="0"/>
              <a:t>설계</a:t>
            </a:r>
            <a:r>
              <a:rPr lang="en-US" altLang="ko-KR" dirty="0"/>
              <a:t>(Design), </a:t>
            </a:r>
            <a:r>
              <a:rPr lang="ko-KR" altLang="en-US" dirty="0"/>
              <a:t>서비스</a:t>
            </a:r>
            <a:r>
              <a:rPr lang="en-US" altLang="ko-KR" dirty="0"/>
              <a:t>(servicing) and </a:t>
            </a:r>
            <a:r>
              <a:rPr lang="ko-KR" altLang="en-US" dirty="0"/>
              <a:t>설치</a:t>
            </a:r>
            <a:r>
              <a:rPr lang="en-US" altLang="ko-KR" dirty="0"/>
              <a:t>(installation)</a:t>
            </a:r>
          </a:p>
          <a:p>
            <a:pPr lvl="1"/>
            <a:r>
              <a:rPr lang="en-US" altLang="ko-KR" sz="1200" dirty="0"/>
              <a:t>14.1 </a:t>
            </a:r>
            <a:r>
              <a:rPr lang="ko-KR" altLang="en-US" sz="1200" dirty="0"/>
              <a:t>일반</a:t>
            </a:r>
            <a:endParaRPr lang="en-US" altLang="ko-KR" sz="1200" dirty="0"/>
          </a:p>
          <a:p>
            <a:pPr marL="288000" lvl="1" indent="0">
              <a:buNone/>
            </a:pPr>
            <a:r>
              <a:rPr lang="en-US" altLang="ko-KR" sz="1200" dirty="0"/>
              <a:t> * </a:t>
            </a:r>
            <a:r>
              <a:rPr lang="ko-KR" altLang="en-US" sz="1200" dirty="0"/>
              <a:t>다음 설계 및 서비스 정보는 장비의 가용성과 서비스 유용성을 최대한 지원하기 위한 지침을 제공</a:t>
            </a:r>
            <a:r>
              <a:rPr lang="en-US" altLang="ko-KR" sz="1200" dirty="0"/>
              <a:t>.</a:t>
            </a:r>
          </a:p>
          <a:p>
            <a:pPr marL="0" indent="0">
              <a:buNone/>
            </a:pPr>
            <a:r>
              <a:rPr lang="en-US" altLang="ko-KR" sz="1200" dirty="0"/>
              <a:t>	14.1.1  </a:t>
            </a:r>
            <a:r>
              <a:rPr lang="ko-KR" altLang="en-US" sz="1200" dirty="0"/>
              <a:t>고장 진단 및 서비스</a:t>
            </a:r>
            <a:endParaRPr lang="en-US" altLang="ko-KR" sz="1200" dirty="0"/>
          </a:p>
          <a:p>
            <a:pPr marL="0" indent="0">
              <a:buNone/>
            </a:pPr>
            <a:r>
              <a:rPr lang="en-US" altLang="ko-KR" sz="1200" dirty="0"/>
              <a:t>	 14.1.1.1 </a:t>
            </a:r>
            <a:r>
              <a:rPr lang="ko-KR" altLang="en-US" sz="1200" dirty="0"/>
              <a:t>요구 사항</a:t>
            </a:r>
            <a:endParaRPr lang="en-US" altLang="ko-KR" sz="1200" dirty="0"/>
          </a:p>
          <a:p>
            <a:pPr marL="0" indent="0">
              <a:buNone/>
            </a:pPr>
            <a:r>
              <a:rPr lang="en-US" altLang="ko-KR" sz="1200" dirty="0"/>
              <a:t>	 -(MSC.192/7.1.1) </a:t>
            </a:r>
            <a:r>
              <a:rPr lang="ko-KR" altLang="en-US" sz="1200" dirty="0"/>
              <a:t>가능한 한 레이더 시스템은 간단한 오류 진단과 최대 가용성을 용이하게 해야 함</a:t>
            </a:r>
            <a:r>
              <a:rPr lang="en-US" altLang="ko-KR" sz="1200" dirty="0"/>
              <a:t>.</a:t>
            </a:r>
          </a:p>
          <a:p>
            <a:pPr marL="0" indent="0">
              <a:buNone/>
            </a:pPr>
            <a:r>
              <a:rPr lang="en-US" altLang="ko-KR" sz="1200" dirty="0"/>
              <a:t>	 -(MSC.192/7.1.2) </a:t>
            </a:r>
            <a:r>
              <a:rPr lang="ko-KR" altLang="en-US" sz="1200" dirty="0"/>
              <a:t>레이더 시스템은 수명이 제한된 모든 </a:t>
            </a:r>
            <a:r>
              <a:rPr lang="ko-KR" altLang="en-US" sz="1200" u="sng" dirty="0">
                <a:solidFill>
                  <a:srgbClr val="0070C0"/>
                </a:solidFill>
              </a:rPr>
              <a:t>중요 구성 요소에 대한 총 작동 시간</a:t>
            </a:r>
            <a:r>
              <a:rPr lang="ko-KR" altLang="en-US" sz="1200" dirty="0"/>
              <a:t>을 기록하는 수단을 포함해야 함</a:t>
            </a:r>
            <a:r>
              <a:rPr lang="en-US" altLang="ko-KR" sz="1200" dirty="0"/>
              <a:t>.					</a:t>
            </a:r>
            <a:r>
              <a:rPr lang="en-US" altLang="ko-KR" sz="1200" dirty="0">
                <a:solidFill>
                  <a:srgbClr val="0070C0"/>
                </a:solidFill>
              </a:rPr>
              <a:t>(</a:t>
            </a:r>
            <a:r>
              <a:rPr lang="ko-KR" altLang="en-US" sz="1200" dirty="0">
                <a:solidFill>
                  <a:srgbClr val="0070C0"/>
                </a:solidFill>
              </a:rPr>
              <a:t>센서류가 주 일거라 예상</a:t>
            </a:r>
            <a:r>
              <a:rPr lang="en-US" altLang="ko-KR" sz="1200" dirty="0">
                <a:solidFill>
                  <a:srgbClr val="0070C0"/>
                </a:solidFill>
              </a:rPr>
              <a:t>)</a:t>
            </a:r>
          </a:p>
          <a:p>
            <a:pPr marL="0" indent="0">
              <a:buNone/>
            </a:pPr>
            <a:r>
              <a:rPr lang="en-US" altLang="ko-KR" sz="1200" dirty="0"/>
              <a:t>	 -(MSC.192/7.1.3) </a:t>
            </a:r>
            <a:r>
              <a:rPr lang="ko-KR" altLang="en-US" sz="1200" dirty="0"/>
              <a:t>문서는 일상적인 서비스 요구 사항을 설명하고 수명이 제한된 구성 요소와 권장 교체에 대한 세부 정보를 포함해야 함</a:t>
            </a:r>
            <a:r>
              <a:rPr lang="en-US" altLang="ko-KR" sz="1200" dirty="0"/>
              <a:t>.</a:t>
            </a:r>
          </a:p>
          <a:p>
            <a:pPr marL="0" indent="0">
              <a:buNone/>
            </a:pPr>
            <a:r>
              <a:rPr lang="en-US" altLang="ko-KR" sz="1200" dirty="0"/>
              <a:t>	 14.1.1.2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사용자 매뉴얼이 최대 장비 가용성을 유지하기 위한 간단한 오류 진단 및 지침을 위한 최상위 가이드를 제공하는지 문서 검사를 통해 확인</a:t>
            </a:r>
            <a:r>
              <a:rPr lang="en-US" altLang="ko-KR" sz="1200" dirty="0"/>
              <a:t>.</a:t>
            </a:r>
          </a:p>
          <a:p>
            <a:pPr marL="0" indent="0">
              <a:buNone/>
            </a:pPr>
            <a:r>
              <a:rPr lang="en-US" altLang="ko-KR" sz="1200" dirty="0"/>
              <a:t>	 -b) </a:t>
            </a:r>
            <a:r>
              <a:rPr lang="ko-KR" altLang="en-US" sz="1200" dirty="0"/>
              <a:t>사용 설명서에 </a:t>
            </a:r>
            <a:r>
              <a:rPr lang="ko-KR" altLang="en-US" sz="1200" dirty="0" err="1"/>
              <a:t>마그네트론</a:t>
            </a:r>
            <a:r>
              <a:rPr lang="ko-KR" altLang="en-US" sz="1200" dirty="0"/>
              <a:t> 및 기타 </a:t>
            </a:r>
            <a:r>
              <a:rPr lang="ko-KR" altLang="en-US" sz="1200" dirty="0" err="1"/>
              <a:t>열전자</a:t>
            </a:r>
            <a:r>
              <a:rPr lang="ko-KR" altLang="en-US" sz="1200" dirty="0"/>
              <a:t> 장치</a:t>
            </a:r>
            <a:r>
              <a:rPr lang="en-US" altLang="ko-KR" sz="1200" dirty="0"/>
              <a:t>, </a:t>
            </a:r>
            <a:r>
              <a:rPr lang="ko-KR" altLang="en-US" sz="1200" dirty="0"/>
              <a:t>벨트</a:t>
            </a:r>
            <a:r>
              <a:rPr lang="en-US" altLang="ko-KR" sz="1200" dirty="0"/>
              <a:t>, </a:t>
            </a:r>
            <a:r>
              <a:rPr lang="ko-KR" altLang="en-US" sz="1200" dirty="0"/>
              <a:t>브러시</a:t>
            </a:r>
            <a:r>
              <a:rPr lang="en-US" altLang="ko-KR" sz="1200" dirty="0"/>
              <a:t>, </a:t>
            </a:r>
            <a:r>
              <a:rPr lang="ko-KR" altLang="en-US" sz="1200" dirty="0"/>
              <a:t>모터</a:t>
            </a:r>
            <a:r>
              <a:rPr lang="en-US" altLang="ko-KR" sz="1200" dirty="0"/>
              <a:t>, </a:t>
            </a:r>
            <a:r>
              <a:rPr lang="ko-KR" altLang="en-US" sz="1200" dirty="0"/>
              <a:t>팬</a:t>
            </a:r>
            <a:r>
              <a:rPr lang="en-US" altLang="ko-KR" sz="1200" dirty="0"/>
              <a:t>, </a:t>
            </a:r>
            <a:r>
              <a:rPr lang="ko-KR" altLang="en-US" sz="1200" dirty="0"/>
              <a:t>기어박스를 위한 윤활유와 같은 기계적 구성 요소와 같이 제한된</a:t>
            </a:r>
            <a:r>
              <a:rPr lang="en-US" altLang="ko-KR" sz="1200" dirty="0"/>
              <a:t>(</a:t>
            </a:r>
            <a:r>
              <a:rPr lang="ko-KR" altLang="en-US" sz="1200" dirty="0"/>
              <a:t>짧은</a:t>
            </a:r>
            <a:r>
              <a:rPr lang="en-US" altLang="ko-KR" sz="1200" dirty="0"/>
              <a:t>) </a:t>
            </a:r>
            <a:r>
              <a:rPr lang="ko-KR" altLang="en-US" sz="1200" dirty="0"/>
              <a:t>작동 수명이 있는 구성 요소 목록 그리고 이러한 품목을 수리하기 위한 지침이 포함되어 있는지 문서 검사를 통해 확인</a:t>
            </a:r>
            <a:r>
              <a:rPr lang="en-US" altLang="ko-KR" sz="1200" dirty="0"/>
              <a:t>.</a:t>
            </a:r>
          </a:p>
          <a:p>
            <a:pPr marL="0" indent="0">
              <a:buNone/>
            </a:pPr>
            <a:r>
              <a:rPr lang="en-US" altLang="ko-KR" sz="1200" dirty="0"/>
              <a:t>	 -c) </a:t>
            </a:r>
            <a:r>
              <a:rPr lang="ko-KR" altLang="en-US" sz="1200" dirty="0"/>
              <a:t>장비가 </a:t>
            </a:r>
            <a:r>
              <a:rPr lang="ko-KR" altLang="en-US" sz="1200" dirty="0" err="1"/>
              <a:t>마그네트론과</a:t>
            </a:r>
            <a:r>
              <a:rPr lang="ko-KR" altLang="en-US" sz="1200" dirty="0"/>
              <a:t> 같이 수명이 제한된 구성 요소의 총 작동 시간에 대한 세부 정보를 제공하고 권장 교체 또는 유지 관리에 대한 정보가 사용자 </a:t>
            </a:r>
            <a:r>
              <a:rPr lang="ko-KR" altLang="en-US" sz="1200" dirty="0" err="1"/>
              <a:t>메뉴얼에</a:t>
            </a:r>
            <a:r>
              <a:rPr lang="ko-KR" altLang="en-US" sz="1200" dirty="0"/>
              <a:t> 포함되어 있는지 문서 검사를 통해 확인</a:t>
            </a:r>
            <a:r>
              <a:rPr lang="en-US" altLang="ko-KR" sz="1200" dirty="0"/>
              <a:t>.</a:t>
            </a:r>
          </a:p>
          <a:p>
            <a:pPr marL="0" indent="0">
              <a:buNone/>
            </a:pPr>
            <a:r>
              <a:rPr lang="en-US" altLang="ko-KR" sz="1200" dirty="0"/>
              <a:t>	  </a:t>
            </a:r>
            <a:r>
              <a:rPr lang="ko-KR" altLang="en-US" sz="1200" dirty="0"/>
              <a:t>제한된 수명 구성 요소의 작동 시간은 관련 디스플레이 또는 </a:t>
            </a:r>
            <a:r>
              <a:rPr lang="en-US" altLang="ko-KR" sz="1200" dirty="0">
                <a:solidFill>
                  <a:srgbClr val="FF0000"/>
                </a:solidFill>
              </a:rPr>
              <a:t>alternative</a:t>
            </a:r>
            <a:r>
              <a:rPr lang="ko-KR" altLang="en-US" sz="1200" dirty="0">
                <a:solidFill>
                  <a:srgbClr val="FF0000"/>
                </a:solidFill>
              </a:rPr>
              <a:t> </a:t>
            </a:r>
            <a:r>
              <a:rPr lang="en-US" altLang="ko-KR" sz="1200" dirty="0">
                <a:solidFill>
                  <a:srgbClr val="FF0000"/>
                </a:solidFill>
              </a:rPr>
              <a:t>indication</a:t>
            </a:r>
            <a:r>
              <a:rPr lang="ko-KR" altLang="en-US" sz="1200" dirty="0"/>
              <a:t>과 함께 표시될 수 있어야 함</a:t>
            </a:r>
            <a:r>
              <a:rPr lang="en-US" altLang="ko-KR" sz="1200" dirty="0"/>
              <a:t>. </a:t>
            </a:r>
          </a:p>
          <a:p>
            <a:pPr marL="0" indent="0">
              <a:buNone/>
            </a:pPr>
            <a:r>
              <a:rPr lang="en-US" altLang="ko-KR" sz="1200" dirty="0"/>
              <a:t>	 -d) </a:t>
            </a:r>
            <a:r>
              <a:rPr lang="ko-KR" altLang="en-US" sz="1200" dirty="0"/>
              <a:t>제한된 작동 수명을 가진 특정 구성요소의 교체주기에 대해 </a:t>
            </a:r>
            <a:r>
              <a:rPr lang="en-US" altLang="ko-KR" sz="1200" dirty="0"/>
              <a:t>indication</a:t>
            </a:r>
            <a:r>
              <a:rPr lang="ko-KR" altLang="en-US" sz="1200" dirty="0"/>
              <a:t>이 제공되거나 최소한 사용자 설명서에 권장 사항이 포함되어 있는지를 관찰이나 문서 검사를 통해 확인</a:t>
            </a:r>
            <a:r>
              <a:rPr lang="en-US" altLang="ko-KR" sz="1200" dirty="0"/>
              <a:t>.</a:t>
            </a: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173</a:t>
            </a:fld>
            <a:r>
              <a:rPr lang="en-US" altLang="ko-KR"/>
              <a:t>]</a:t>
            </a:r>
            <a:endParaRPr lang="ko-KR" altLang="en-US" dirty="0"/>
          </a:p>
        </p:txBody>
      </p:sp>
    </p:spTree>
    <p:extLst>
      <p:ext uri="{BB962C8B-B14F-4D97-AF65-F5344CB8AC3E}">
        <p14:creationId xmlns:p14="http://schemas.microsoft.com/office/powerpoint/2010/main" val="38285380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14.1.2  </a:t>
            </a:r>
            <a:r>
              <a:rPr lang="ko-KR" altLang="en-US" sz="1200" dirty="0"/>
              <a:t>디스플레이 디자인</a:t>
            </a:r>
            <a:endParaRPr lang="en-US" altLang="ko-KR" sz="1200" dirty="0"/>
          </a:p>
          <a:p>
            <a:pPr marL="0" indent="0">
              <a:buNone/>
            </a:pPr>
            <a:r>
              <a:rPr lang="en-US" altLang="ko-KR" sz="1200" dirty="0"/>
              <a:t>	 14.1.2.1 </a:t>
            </a:r>
            <a:r>
              <a:rPr lang="ko-KR" altLang="en-US" sz="1200" dirty="0"/>
              <a:t>요구 사항</a:t>
            </a:r>
            <a:endParaRPr lang="en-US" altLang="ko-KR" sz="1200" dirty="0"/>
          </a:p>
          <a:p>
            <a:pPr marL="0" indent="0">
              <a:buNone/>
            </a:pPr>
            <a:r>
              <a:rPr lang="en-US" altLang="ko-KR" sz="1200" dirty="0"/>
              <a:t>	 -(MSC.192/7.2) </a:t>
            </a:r>
            <a:r>
              <a:rPr lang="ko-KR" altLang="en-US" sz="1200" dirty="0"/>
              <a:t>디스플레이 장치에 대한 물리적 요구 사항은 </a:t>
            </a:r>
            <a:r>
              <a:rPr lang="en-US" altLang="ko-KR" sz="1200" dirty="0"/>
              <a:t>IMO(MSC.191(79))</a:t>
            </a:r>
            <a:r>
              <a:rPr lang="ko-KR" altLang="en-US" sz="1200" dirty="0"/>
              <a:t>에서 채택한 선박용 항해 디스플레이에 대한 항해 관련 정보 표시에 대한 성능 표준에 지정된 요구 사항 및 지정된 요구 사항을 충족해야 함</a:t>
            </a:r>
            <a:r>
              <a:rPr lang="en-US" altLang="ko-KR" sz="1200" dirty="0"/>
              <a:t>.  (</a:t>
            </a:r>
            <a:r>
              <a:rPr lang="ko-KR" altLang="en-US" sz="1200" dirty="0"/>
              <a:t>이 표준의 표 </a:t>
            </a:r>
            <a:r>
              <a:rPr lang="en-US" altLang="ko-KR" sz="1200" dirty="0"/>
              <a:t>1 </a:t>
            </a:r>
            <a:r>
              <a:rPr lang="ko-KR" altLang="en-US" sz="1200" dirty="0"/>
              <a:t>및 </a:t>
            </a:r>
            <a:r>
              <a:rPr lang="en-US" altLang="ko-KR" sz="1200" dirty="0"/>
              <a:t>6</a:t>
            </a:r>
            <a:r>
              <a:rPr lang="ko-KR" altLang="en-US" sz="1200" dirty="0"/>
              <a:t>절에 있음</a:t>
            </a:r>
            <a:r>
              <a:rPr lang="en-US" altLang="ko-KR" sz="1200" dirty="0"/>
              <a:t>.)</a:t>
            </a:r>
          </a:p>
          <a:p>
            <a:pPr marL="0" indent="0">
              <a:buNone/>
            </a:pPr>
            <a:r>
              <a:rPr lang="en-US" altLang="ko-KR" sz="1200" dirty="0"/>
              <a:t>	 </a:t>
            </a:r>
            <a:r>
              <a:rPr lang="ko-KR" altLang="en-US" sz="1200" dirty="0"/>
              <a:t>모든 중요 장비</a:t>
            </a:r>
            <a:r>
              <a:rPr lang="en-US" altLang="ko-KR" sz="1200" dirty="0"/>
              <a:t>, </a:t>
            </a:r>
            <a:r>
              <a:rPr lang="ko-KR" altLang="en-US" sz="1200" dirty="0"/>
              <a:t>시스템 및 설치 관련 </a:t>
            </a:r>
            <a:r>
              <a:rPr lang="en-US" altLang="ko-KR" sz="1200" dirty="0"/>
              <a:t>Parameter</a:t>
            </a:r>
            <a:r>
              <a:rPr lang="ko-KR" altLang="en-US" sz="1200" dirty="0"/>
              <a:t>들은 </a:t>
            </a:r>
            <a:r>
              <a:rPr lang="ko-KR" altLang="en-US" sz="1200" dirty="0" err="1"/>
              <a:t>비휘발성</a:t>
            </a:r>
            <a:r>
              <a:rPr lang="en-US" altLang="ko-KR" sz="1200" dirty="0"/>
              <a:t>(</a:t>
            </a:r>
            <a:r>
              <a:rPr lang="ko-KR" altLang="en-US" sz="1200" dirty="0"/>
              <a:t>전송 가능</a:t>
            </a:r>
            <a:r>
              <a:rPr lang="en-US" altLang="ko-KR" sz="1200" dirty="0"/>
              <a:t>)</a:t>
            </a:r>
            <a:r>
              <a:rPr lang="ko-KR" altLang="en-US" sz="1200" dirty="0"/>
              <a:t> 메모리 또는 이에 </a:t>
            </a:r>
            <a:r>
              <a:rPr lang="ko-KR" altLang="en-US" sz="1200" dirty="0" err="1"/>
              <a:t>상응하는장치에</a:t>
            </a:r>
            <a:r>
              <a:rPr lang="ko-KR" altLang="en-US" sz="1200" dirty="0"/>
              <a:t> 보관해야 함</a:t>
            </a:r>
            <a:r>
              <a:rPr lang="en-US" altLang="ko-KR" sz="1200" dirty="0"/>
              <a:t>.</a:t>
            </a:r>
          </a:p>
          <a:p>
            <a:pPr marL="0" indent="0">
              <a:buNone/>
            </a:pPr>
            <a:endParaRPr lang="en-US" altLang="ko-KR" sz="1200" dirty="0"/>
          </a:p>
          <a:p>
            <a:pPr marL="0" indent="0">
              <a:buNone/>
            </a:pPr>
            <a:r>
              <a:rPr lang="en-US" altLang="ko-KR" sz="1200" dirty="0"/>
              <a:t>	 14.1.2.2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제출된 장비 범주에 대해 표 </a:t>
            </a:r>
            <a:r>
              <a:rPr lang="en-US" altLang="ko-KR" sz="1200" dirty="0"/>
              <a:t>1</a:t>
            </a:r>
            <a:r>
              <a:rPr lang="ko-KR" altLang="en-US" sz="1200" dirty="0"/>
              <a:t>에 있는 표준과 </a:t>
            </a:r>
            <a:r>
              <a:rPr lang="en-US" altLang="ko-KR" sz="1200" dirty="0"/>
              <a:t>Display</a:t>
            </a:r>
            <a:r>
              <a:rPr lang="ko-KR" altLang="en-US" sz="1200" dirty="0"/>
              <a:t>의 크기를 문서 검사와 자를 이용한 측정을 통해 확인</a:t>
            </a:r>
            <a:r>
              <a:rPr lang="en-US" altLang="ko-KR" sz="1200" dirty="0"/>
              <a:t>.</a:t>
            </a:r>
          </a:p>
          <a:p>
            <a:pPr marL="0" indent="0">
              <a:buNone/>
            </a:pPr>
            <a:r>
              <a:rPr lang="en-US" altLang="ko-KR" sz="1200" dirty="0"/>
              <a:t>	 -b) </a:t>
            </a:r>
            <a:r>
              <a:rPr lang="ko-KR" altLang="en-US" sz="1200" dirty="0"/>
              <a:t>디스플레이가 모든 물리적 요구 사항에 대해 </a:t>
            </a:r>
            <a:r>
              <a:rPr lang="en-US" altLang="ko-KR" sz="1200" dirty="0"/>
              <a:t>6</a:t>
            </a:r>
            <a:r>
              <a:rPr lang="ko-KR" altLang="en-US" sz="1200" dirty="0"/>
              <a:t>절을 따른 것인지 확인</a:t>
            </a:r>
            <a:r>
              <a:rPr lang="en-US" altLang="ko-KR" sz="1200" dirty="0"/>
              <a:t>.</a:t>
            </a:r>
          </a:p>
          <a:p>
            <a:pPr marL="0" indent="0">
              <a:buNone/>
            </a:pPr>
            <a:r>
              <a:rPr lang="en-US" altLang="ko-KR" sz="1200" dirty="0"/>
              <a:t>	 -c) </a:t>
            </a:r>
            <a:r>
              <a:rPr lang="ko-KR" altLang="en-US" sz="1200" dirty="0"/>
              <a:t>중요한 매개변수</a:t>
            </a:r>
            <a:r>
              <a:rPr lang="en-US" altLang="ko-KR" sz="1200" dirty="0"/>
              <a:t>(</a:t>
            </a:r>
            <a:r>
              <a:rPr lang="ko-KR" altLang="en-US" sz="1200" dirty="0"/>
              <a:t>예</a:t>
            </a:r>
            <a:r>
              <a:rPr lang="en-US" altLang="ko-KR" sz="1200" dirty="0"/>
              <a:t>: </a:t>
            </a:r>
            <a:r>
              <a:rPr lang="ko-KR" altLang="en-US" sz="1200" dirty="0"/>
              <a:t>설치 매개변수</a:t>
            </a:r>
            <a:r>
              <a:rPr lang="en-US" altLang="ko-KR" sz="1200" dirty="0"/>
              <a:t>)</a:t>
            </a:r>
            <a:r>
              <a:rPr lang="ko-KR" altLang="en-US" sz="1200" dirty="0"/>
              <a:t>를 유지하기 위한 규정이 있는지 관련 장비 설명서의 문서 검사를 통해 확인</a:t>
            </a:r>
            <a:r>
              <a:rPr lang="en-US" altLang="ko-KR" sz="1200" dirty="0"/>
              <a:t>.	  	  </a:t>
            </a:r>
            <a:r>
              <a:rPr lang="ko-KR" altLang="en-US" sz="1200" dirty="0"/>
              <a:t>유지된 매개변수는 제조업체 설명서에 나열되어야 합니다</a:t>
            </a:r>
            <a:r>
              <a:rPr lang="en-US" altLang="ko-KR" sz="1200" dirty="0"/>
              <a:t>.</a:t>
            </a:r>
          </a:p>
          <a:p>
            <a:pPr marL="0" indent="0">
              <a:buNone/>
            </a:pPr>
            <a:r>
              <a:rPr lang="en-US" altLang="ko-KR" sz="1200" dirty="0"/>
              <a:t>	  </a:t>
            </a:r>
            <a:r>
              <a:rPr lang="ko-KR" altLang="en-US" sz="1200" dirty="0"/>
              <a:t>문서는 관련 교체 모듈이 장착될 때 교체된 모듈에서 매개변수를 전송할 수 있음을 설명해야 함</a:t>
            </a:r>
            <a:r>
              <a:rPr lang="en-US" altLang="ko-KR" sz="1200" dirty="0"/>
              <a:t>. (</a:t>
            </a:r>
            <a:r>
              <a:rPr lang="ko-KR" altLang="en-US" sz="1200" dirty="0"/>
              <a:t>메모리 등을 통해서</a:t>
            </a:r>
            <a:r>
              <a:rPr lang="en-US" altLang="ko-KR" sz="1200" dirty="0"/>
              <a:t>)</a:t>
            </a:r>
          </a:p>
          <a:p>
            <a:pPr marL="0" indent="0">
              <a:buNone/>
            </a:pPr>
            <a:r>
              <a:rPr lang="en-US" altLang="ko-KR" sz="1200" dirty="0"/>
              <a:t>		(</a:t>
            </a:r>
            <a:r>
              <a:rPr lang="ko-KR" altLang="en-US" sz="1200" dirty="0"/>
              <a:t>이러한 요구 사항 중 일부는 이 표준의 다른 곳에서 확인</a:t>
            </a:r>
            <a:r>
              <a:rPr lang="en-US" altLang="ko-KR" sz="1200" dirty="0"/>
              <a:t>.)</a:t>
            </a:r>
          </a:p>
          <a:p>
            <a:pPr marL="0" indent="0">
              <a:buNone/>
            </a:pPr>
            <a:r>
              <a:rPr lang="en-US" altLang="ko-KR" sz="1200" dirty="0"/>
              <a:t>	  </a:t>
            </a:r>
            <a:r>
              <a:rPr lang="ko-KR" altLang="en-US" sz="1200" dirty="0"/>
              <a:t>보관된 정보에는 예를 들어 설치</a:t>
            </a:r>
            <a:r>
              <a:rPr lang="en-US" altLang="ko-KR" sz="1200" dirty="0"/>
              <a:t>, </a:t>
            </a:r>
            <a:r>
              <a:rPr lang="ko-KR" altLang="en-US" sz="1200" dirty="0"/>
              <a:t>센서</a:t>
            </a:r>
            <a:r>
              <a:rPr lang="en-US" altLang="ko-KR" sz="1200" dirty="0"/>
              <a:t>, </a:t>
            </a:r>
            <a:r>
              <a:rPr lang="ko-KR" altLang="en-US" sz="1200" dirty="0"/>
              <a:t>인터페이스</a:t>
            </a:r>
            <a:r>
              <a:rPr lang="en-US" altLang="ko-KR" sz="1200" dirty="0"/>
              <a:t>, </a:t>
            </a:r>
            <a:r>
              <a:rPr lang="ko-KR" altLang="en-US" sz="1200" dirty="0"/>
              <a:t>빈 섹터 제한</a:t>
            </a:r>
            <a:r>
              <a:rPr lang="en-US" altLang="ko-KR" sz="1200" dirty="0"/>
              <a:t>, </a:t>
            </a:r>
            <a:r>
              <a:rPr lang="ko-KR" altLang="en-US" sz="1200" dirty="0"/>
              <a:t>지도 및 기본 디스플레이 구성의 설정이 포함될 수 있음</a:t>
            </a:r>
            <a:r>
              <a:rPr lang="en-US" altLang="ko-KR" sz="1200" dirty="0"/>
              <a:t>.</a:t>
            </a: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174</a:t>
            </a:fld>
            <a:r>
              <a:rPr lang="en-US" altLang="ko-KR"/>
              <a:t>]</a:t>
            </a:r>
            <a:endParaRPr lang="ko-KR" altLang="en-US" dirty="0"/>
          </a:p>
        </p:txBody>
      </p:sp>
    </p:spTree>
    <p:extLst>
      <p:ext uri="{BB962C8B-B14F-4D97-AF65-F5344CB8AC3E}">
        <p14:creationId xmlns:p14="http://schemas.microsoft.com/office/powerpoint/2010/main" val="117606432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14.2  Transceiver </a:t>
            </a:r>
            <a:r>
              <a:rPr lang="ko-KR" altLang="en-US" sz="1200" dirty="0"/>
              <a:t>설계</a:t>
            </a:r>
            <a:endParaRPr lang="en-US" altLang="ko-KR" sz="1200" dirty="0"/>
          </a:p>
          <a:p>
            <a:pPr lvl="1"/>
            <a:r>
              <a:rPr lang="en-US" altLang="ko-KR" sz="1200" dirty="0"/>
              <a:t>14.3 Antenna </a:t>
            </a:r>
            <a:r>
              <a:rPr lang="ko-KR" altLang="en-US" sz="1200" dirty="0"/>
              <a:t>설계</a:t>
            </a:r>
            <a:endParaRPr lang="en-US" altLang="ko-KR" sz="1200" dirty="0"/>
          </a:p>
          <a:p>
            <a:pPr lvl="1"/>
            <a:r>
              <a:rPr lang="en-US" altLang="ko-KR" sz="1200" dirty="0"/>
              <a:t>14.4 Inter-switched</a:t>
            </a:r>
            <a:r>
              <a:rPr lang="ko-KR" altLang="en-US" sz="1200" dirty="0"/>
              <a:t> </a:t>
            </a:r>
            <a:r>
              <a:rPr lang="en-US" altLang="ko-KR" sz="1200" dirty="0"/>
              <a:t>and</a:t>
            </a:r>
            <a:r>
              <a:rPr lang="ko-KR" altLang="en-US" sz="1200" dirty="0"/>
              <a:t> </a:t>
            </a:r>
            <a:r>
              <a:rPr lang="en-US" altLang="ko-KR" sz="1200" dirty="0"/>
              <a:t>multiple</a:t>
            </a:r>
            <a:r>
              <a:rPr lang="ko-KR" altLang="en-US" sz="1200" dirty="0"/>
              <a:t> </a:t>
            </a:r>
            <a:r>
              <a:rPr lang="en-US" altLang="ko-KR" sz="1200" dirty="0"/>
              <a:t>radars</a:t>
            </a:r>
          </a:p>
          <a:p>
            <a:pPr lvl="1"/>
            <a:r>
              <a:rPr lang="en-US" altLang="ko-KR" sz="1200" dirty="0"/>
              <a:t>14.5 Multiple operational displays</a:t>
            </a:r>
          </a:p>
          <a:p>
            <a:pPr lvl="1"/>
            <a:r>
              <a:rPr lang="en-US" altLang="ko-KR" sz="1200" dirty="0"/>
              <a:t>14.6 Safety – antenna and radiation (</a:t>
            </a:r>
            <a:r>
              <a:rPr lang="ko-KR" altLang="en-US" sz="1200" dirty="0"/>
              <a:t>방사선</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175</a:t>
            </a:fld>
            <a:r>
              <a:rPr lang="en-US" altLang="ko-KR"/>
              <a:t>]</a:t>
            </a:r>
            <a:endParaRPr lang="ko-KR" altLang="en-US" dirty="0"/>
          </a:p>
        </p:txBody>
      </p:sp>
    </p:spTree>
    <p:extLst>
      <p:ext uri="{BB962C8B-B14F-4D97-AF65-F5344CB8AC3E}">
        <p14:creationId xmlns:p14="http://schemas.microsoft.com/office/powerpoint/2010/main" val="34678884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r>
              <a:rPr lang="en-US" altLang="ko-KR" dirty="0"/>
              <a:t>15. Alarms and failures</a:t>
            </a:r>
          </a:p>
          <a:p>
            <a:pPr lvl="1"/>
            <a:r>
              <a:rPr lang="en-US" altLang="ko-KR" sz="1200" dirty="0"/>
              <a:t>15.1 </a:t>
            </a:r>
            <a:r>
              <a:rPr lang="ko-KR" altLang="en-US" sz="1200" dirty="0"/>
              <a:t>일반</a:t>
            </a:r>
            <a:endParaRPr lang="en-US" altLang="ko-KR" sz="1200" dirty="0"/>
          </a:p>
          <a:p>
            <a:pPr marL="288000" lvl="1" indent="0">
              <a:buNone/>
            </a:pPr>
            <a:r>
              <a:rPr lang="en-US" altLang="ko-KR" sz="1200" dirty="0"/>
              <a:t> * </a:t>
            </a:r>
            <a:r>
              <a:rPr lang="ko-KR" altLang="en-US" sz="1200" dirty="0"/>
              <a:t>레이더는 전체 또는 부분 고장을 나타내는 경보 및 표시를 제공해야 함</a:t>
            </a:r>
            <a:r>
              <a:rPr lang="en-US" altLang="ko-KR" sz="1200" dirty="0"/>
              <a:t>.</a:t>
            </a:r>
          </a:p>
          <a:p>
            <a:pPr marL="288000" lvl="1" indent="0">
              <a:buNone/>
            </a:pPr>
            <a:r>
              <a:rPr lang="en-US" altLang="ko-KR" sz="1200" dirty="0"/>
              <a:t> * </a:t>
            </a:r>
            <a:r>
              <a:rPr lang="ko-KR" altLang="en-US" sz="1200" dirty="0"/>
              <a:t>경보 표시는 </a:t>
            </a:r>
            <a:r>
              <a:rPr lang="en-US" altLang="ko-KR" sz="1200" dirty="0"/>
              <a:t>6</a:t>
            </a:r>
            <a:r>
              <a:rPr lang="ko-KR" altLang="en-US" sz="1200" dirty="0"/>
              <a:t>절 참조</a:t>
            </a:r>
            <a:r>
              <a:rPr lang="en-US" altLang="ko-KR" sz="1200" dirty="0"/>
              <a:t>.</a:t>
            </a:r>
          </a:p>
          <a:p>
            <a:pPr marL="0" indent="0">
              <a:buNone/>
            </a:pPr>
            <a:r>
              <a:rPr lang="en-US" altLang="ko-KR" sz="1200" dirty="0"/>
              <a:t>	15.1.1  Alarms and Indications</a:t>
            </a:r>
          </a:p>
          <a:p>
            <a:pPr marL="0" indent="0">
              <a:buNone/>
            </a:pPr>
            <a:r>
              <a:rPr lang="en-US" altLang="ko-KR" sz="1200" dirty="0"/>
              <a:t>	 15.1.1.1 </a:t>
            </a:r>
            <a:r>
              <a:rPr lang="ko-KR" altLang="en-US" sz="1200" dirty="0"/>
              <a:t>요구 사항</a:t>
            </a:r>
            <a:endParaRPr lang="en-US" altLang="ko-KR" sz="1200" dirty="0"/>
          </a:p>
          <a:p>
            <a:pPr marL="0" indent="0">
              <a:buNone/>
            </a:pPr>
            <a:r>
              <a:rPr lang="en-US" altLang="ko-KR" sz="1200" dirty="0"/>
              <a:t>	 -</a:t>
            </a:r>
            <a:r>
              <a:rPr lang="ko-KR" altLang="en-US" sz="1200" dirty="0"/>
              <a:t> </a:t>
            </a:r>
            <a:r>
              <a:rPr lang="en-US" altLang="ko-KR" sz="1200" dirty="0"/>
              <a:t>(MSC.192/5.34) </a:t>
            </a:r>
            <a:r>
              <a:rPr lang="ko-KR" altLang="en-US" sz="1200" dirty="0"/>
              <a:t>경보 및 표시는 </a:t>
            </a:r>
            <a:r>
              <a:rPr lang="en-US" altLang="ko-KR" sz="1200" dirty="0"/>
              <a:t>IMO</a:t>
            </a:r>
            <a:r>
              <a:rPr lang="ko-KR" altLang="en-US" sz="1200" dirty="0"/>
              <a:t>에서 채택한 선박용 항해 디스플레이에 대한 항해 관련 정보 표시에 대한 성능 표준을 준수해야 함</a:t>
            </a:r>
            <a:r>
              <a:rPr lang="en-US" altLang="ko-KR" sz="1200" dirty="0"/>
              <a:t>.</a:t>
            </a:r>
          </a:p>
          <a:p>
            <a:pPr marL="0" indent="0">
              <a:buNone/>
            </a:pPr>
            <a:r>
              <a:rPr lang="en-US" altLang="ko-KR" sz="1200" dirty="0"/>
              <a:t>	 15.1.1.2 </a:t>
            </a:r>
            <a:r>
              <a:rPr lang="ko-KR" altLang="en-US" sz="1200" dirty="0"/>
              <a:t>시험 방법 및 요구되는 결과</a:t>
            </a:r>
            <a:endParaRPr lang="en-US" altLang="ko-KR" sz="1200" dirty="0"/>
          </a:p>
          <a:p>
            <a:pPr marL="0" indent="0">
              <a:buNone/>
            </a:pPr>
            <a:r>
              <a:rPr lang="en-US" altLang="ko-KR" sz="1200" dirty="0"/>
              <a:t>	 -</a:t>
            </a:r>
            <a:r>
              <a:rPr lang="ko-KR" altLang="en-US" sz="1200" dirty="0"/>
              <a:t>경보 및 표시의 표시가 </a:t>
            </a:r>
            <a:r>
              <a:rPr lang="en-US" altLang="ko-KR" sz="1200" dirty="0"/>
              <a:t>MSC.191(79)(6.9 </a:t>
            </a:r>
            <a:r>
              <a:rPr lang="ko-KR" altLang="en-US" sz="1200" dirty="0"/>
              <a:t>참조</a:t>
            </a:r>
            <a:r>
              <a:rPr lang="en-US" altLang="ko-KR" sz="1200" dirty="0"/>
              <a:t>)</a:t>
            </a:r>
            <a:r>
              <a:rPr lang="ko-KR" altLang="en-US" sz="1200" dirty="0"/>
              <a:t>에 따라 표시되는지 확인</a:t>
            </a:r>
            <a:r>
              <a:rPr lang="en-US" altLang="ko-KR" sz="1200" dirty="0"/>
              <a:t>.</a:t>
            </a:r>
          </a:p>
          <a:p>
            <a:pPr marL="0" indent="0">
              <a:buNone/>
            </a:pPr>
            <a:endParaRPr lang="en-US" altLang="ko-KR" sz="1200" dirty="0"/>
          </a:p>
          <a:p>
            <a:pPr marL="0" indent="0">
              <a:buNone/>
            </a:pPr>
            <a:r>
              <a:rPr lang="en-US" altLang="ko-KR" sz="1200" dirty="0"/>
              <a:t>	15.1.2  Alarm outputs</a:t>
            </a:r>
          </a:p>
          <a:p>
            <a:pPr marL="0" indent="0">
              <a:buNone/>
            </a:pPr>
            <a:r>
              <a:rPr lang="en-US" altLang="ko-KR" sz="1200" dirty="0"/>
              <a:t>	 15.1.2.1 </a:t>
            </a:r>
            <a:r>
              <a:rPr lang="ko-KR" altLang="en-US" sz="1200" dirty="0"/>
              <a:t>요구 사항</a:t>
            </a:r>
            <a:endParaRPr lang="en-US" altLang="ko-KR" sz="1200" dirty="0"/>
          </a:p>
          <a:p>
            <a:pPr marL="0" indent="0">
              <a:buNone/>
            </a:pPr>
            <a:r>
              <a:rPr lang="en-US" altLang="ko-KR" sz="1200" dirty="0"/>
              <a:t>	 -(MSC.192/8.3.3) </a:t>
            </a:r>
            <a:r>
              <a:rPr lang="ko-KR" altLang="en-US" sz="1200" dirty="0"/>
              <a:t>레이더 시스템의 고장을 표시하기 위해 레이더 시스템에 적어도 하나의 </a:t>
            </a:r>
            <a:r>
              <a:rPr lang="ko-KR" altLang="en-US" sz="1200" dirty="0">
                <a:solidFill>
                  <a:srgbClr val="FF0000"/>
                </a:solidFill>
              </a:rPr>
              <a:t>상시 폐쇄 절연 접점</a:t>
            </a:r>
            <a:r>
              <a:rPr lang="en-US" altLang="ko-KR" sz="1200" dirty="0">
                <a:solidFill>
                  <a:srgbClr val="FF0000"/>
                </a:solidFill>
              </a:rPr>
              <a:t>(?)</a:t>
            </a:r>
            <a:r>
              <a:rPr lang="ko-KR" altLang="en-US" sz="1200" dirty="0"/>
              <a:t>이 제공</a:t>
            </a:r>
            <a:r>
              <a:rPr lang="en-US" altLang="ko-KR" sz="1200" dirty="0"/>
              <a:t>.</a:t>
            </a:r>
          </a:p>
          <a:p>
            <a:pPr marL="0" indent="0">
              <a:buNone/>
            </a:pPr>
            <a:r>
              <a:rPr lang="en-US" altLang="ko-KR" sz="1200" dirty="0"/>
              <a:t>	 -(MSC.192/8.3.4) </a:t>
            </a:r>
            <a:r>
              <a:rPr lang="ko-KR" altLang="en-US" sz="1200" dirty="0"/>
              <a:t>레이더는 레이더의 경보가 외부 시스템으로 전송되고 레이더의 가청 경보가 외부 시스템에서 </a:t>
            </a:r>
            <a:r>
              <a:rPr lang="ko-KR" altLang="en-US" sz="1200" dirty="0" err="1"/>
              <a:t>음소거되거나</a:t>
            </a:r>
            <a:r>
              <a:rPr lang="ko-KR" altLang="en-US" sz="1200" dirty="0"/>
              <a:t> 인식될 수 있도록 통신을 용이하게 하는 양방향 인터페이스가 있어야 함</a:t>
            </a:r>
            <a:r>
              <a:rPr lang="en-US" altLang="ko-KR" sz="1200" dirty="0"/>
              <a:t>. </a:t>
            </a:r>
          </a:p>
          <a:p>
            <a:pPr marL="0" indent="0">
              <a:buNone/>
            </a:pPr>
            <a:r>
              <a:rPr lang="en-US" altLang="ko-KR" sz="1200" dirty="0"/>
              <a:t>	  </a:t>
            </a:r>
            <a:r>
              <a:rPr lang="ko-KR" altLang="en-US" sz="1200" dirty="0"/>
              <a:t>인터페이스는 관련 국제 표준을 준수</a:t>
            </a:r>
            <a:r>
              <a:rPr lang="en-US" altLang="ko-KR" sz="1200" dirty="0"/>
              <a:t>.</a:t>
            </a:r>
          </a:p>
          <a:p>
            <a:pPr marL="0" indent="0">
              <a:buNone/>
            </a:pPr>
            <a:r>
              <a:rPr lang="en-US" altLang="ko-KR" sz="1200" dirty="0"/>
              <a:t>	NOTE.</a:t>
            </a:r>
          </a:p>
          <a:p>
            <a:pPr marL="0" indent="0">
              <a:buNone/>
            </a:pPr>
            <a:r>
              <a:rPr lang="en-US" altLang="ko-KR" sz="1200" dirty="0"/>
              <a:t>	  CPA/TCPA</a:t>
            </a:r>
            <a:r>
              <a:rPr lang="ko-KR" altLang="en-US" sz="1200" dirty="0"/>
              <a:t>와 같은 중요한 경보는 외부 시스템에서 </a:t>
            </a:r>
            <a:r>
              <a:rPr lang="en-US" altLang="ko-KR" sz="1200" dirty="0"/>
              <a:t>acknowledged </a:t>
            </a:r>
            <a:r>
              <a:rPr lang="ko-KR" altLang="en-US" sz="1200" dirty="0"/>
              <a:t>할 수 없어야 함</a:t>
            </a:r>
            <a:r>
              <a:rPr lang="en-US" altLang="ko-KR" sz="1200" dirty="0"/>
              <a:t>. </a:t>
            </a:r>
            <a:r>
              <a:rPr lang="en-US" altLang="ko-KR" sz="1200" dirty="0">
                <a:solidFill>
                  <a:srgbClr val="FF0000"/>
                </a:solidFill>
              </a:rPr>
              <a:t>(</a:t>
            </a:r>
            <a:r>
              <a:rPr lang="ko-KR" altLang="en-US" sz="1200" dirty="0">
                <a:solidFill>
                  <a:srgbClr val="FF0000"/>
                </a:solidFill>
              </a:rPr>
              <a:t>상황을 알았음의 </a:t>
            </a:r>
            <a:r>
              <a:rPr lang="en-US" altLang="ko-KR" sz="1200" dirty="0">
                <a:solidFill>
                  <a:srgbClr val="FF0000"/>
                </a:solidFill>
              </a:rPr>
              <a:t>confirm</a:t>
            </a:r>
            <a:r>
              <a:rPr lang="ko-KR" altLang="en-US" sz="1200" dirty="0">
                <a:solidFill>
                  <a:srgbClr val="FF0000"/>
                </a:solidFill>
              </a:rPr>
              <a:t>의 의미</a:t>
            </a:r>
            <a:r>
              <a:rPr lang="en-US" altLang="ko-KR" sz="1200" dirty="0">
                <a:solidFill>
                  <a:srgbClr val="FF0000"/>
                </a:solidFill>
              </a:rPr>
              <a:t>?)</a:t>
            </a:r>
          </a:p>
          <a:p>
            <a:pPr marL="0" indent="0">
              <a:buNone/>
            </a:pPr>
            <a:r>
              <a:rPr lang="en-US" altLang="ko-KR" sz="1200" dirty="0"/>
              <a:t>	  </a:t>
            </a:r>
            <a:r>
              <a:rPr lang="ko-KR" altLang="en-US" sz="1200" dirty="0"/>
              <a:t>제조업체는 외부 장비에서 인지할 수 없는 중요한 경보 목록을 제공해야 함</a:t>
            </a:r>
            <a:r>
              <a:rPr lang="en-US" altLang="ko-KR" sz="1200" dirty="0"/>
              <a:t>. </a:t>
            </a:r>
            <a:r>
              <a:rPr lang="en-US" altLang="ko-KR" sz="1200" dirty="0">
                <a:solidFill>
                  <a:srgbClr val="FF0000"/>
                </a:solidFill>
              </a:rPr>
              <a:t>(</a:t>
            </a:r>
            <a:r>
              <a:rPr lang="ko-KR" altLang="en-US" sz="1200" dirty="0">
                <a:solidFill>
                  <a:srgbClr val="FF0000"/>
                </a:solidFill>
              </a:rPr>
              <a:t>중요 </a:t>
            </a:r>
            <a:r>
              <a:rPr lang="en-US" altLang="ko-KR" sz="1200" dirty="0">
                <a:solidFill>
                  <a:srgbClr val="FF0000"/>
                </a:solidFill>
              </a:rPr>
              <a:t>alarm</a:t>
            </a:r>
            <a:r>
              <a:rPr lang="ko-KR" altLang="en-US" sz="1200" dirty="0">
                <a:solidFill>
                  <a:srgbClr val="FF0000"/>
                </a:solidFill>
              </a:rPr>
              <a:t>은 본장비에서만 </a:t>
            </a:r>
            <a:r>
              <a:rPr lang="en-US" altLang="ko-KR" sz="1200" dirty="0">
                <a:solidFill>
                  <a:srgbClr val="FF0000"/>
                </a:solidFill>
              </a:rPr>
              <a:t>confirm </a:t>
            </a:r>
            <a:r>
              <a:rPr lang="ko-KR" altLang="en-US" sz="1200" dirty="0">
                <a:solidFill>
                  <a:srgbClr val="FF0000"/>
                </a:solidFill>
              </a:rPr>
              <a:t>함</a:t>
            </a:r>
            <a:r>
              <a:rPr lang="en-US" altLang="ko-KR" sz="1200" dirty="0">
                <a:solidFill>
                  <a:srgbClr val="FF0000"/>
                </a:solidFill>
              </a:rPr>
              <a:t>)</a:t>
            </a:r>
            <a:endParaRPr lang="en-US" altLang="ko-KR"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176</a:t>
            </a:fld>
            <a:r>
              <a:rPr lang="en-US" altLang="ko-KR"/>
              <a:t>]</a:t>
            </a:r>
            <a:endParaRPr lang="ko-KR" altLang="en-US" dirty="0"/>
          </a:p>
        </p:txBody>
      </p:sp>
    </p:spTree>
    <p:extLst>
      <p:ext uri="{BB962C8B-B14F-4D97-AF65-F5344CB8AC3E}">
        <p14:creationId xmlns:p14="http://schemas.microsoft.com/office/powerpoint/2010/main" val="104798640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15.1.2.2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격리된 상시 폐쇄 접점 쌍이 레이더 고장을 표시하는 데 사용할 수 있고 접점이 최소 </a:t>
            </a:r>
            <a:r>
              <a:rPr lang="en-US" altLang="ko-KR" sz="1200" dirty="0"/>
              <a:t>100mA</a:t>
            </a:r>
            <a:r>
              <a:rPr lang="ko-KR" altLang="en-US" sz="1200" dirty="0"/>
              <a:t>를 저항 부하로 전환하도록 정격이 지정되어 있는지 문서 검사를 통해 확인</a:t>
            </a:r>
            <a:r>
              <a:rPr lang="en-US" altLang="ko-KR" sz="1200" dirty="0"/>
              <a:t>.</a:t>
            </a:r>
          </a:p>
          <a:p>
            <a:pPr marL="0" indent="0">
              <a:buNone/>
            </a:pPr>
            <a:r>
              <a:rPr lang="en-US" altLang="ko-KR" sz="1200" dirty="0"/>
              <a:t>	 -b) </a:t>
            </a:r>
            <a:r>
              <a:rPr lang="ko-KR" altLang="en-US" sz="1200" dirty="0" err="1"/>
              <a:t>트랜시버</a:t>
            </a:r>
            <a:r>
              <a:rPr lang="en-US" altLang="ko-KR" sz="1200" dirty="0"/>
              <a:t>, </a:t>
            </a:r>
            <a:r>
              <a:rPr lang="ko-KR" altLang="en-US" sz="1200" dirty="0"/>
              <a:t>안테나 회전</a:t>
            </a:r>
            <a:r>
              <a:rPr lang="en-US" altLang="ko-KR" sz="1200" dirty="0"/>
              <a:t>(</a:t>
            </a:r>
            <a:r>
              <a:rPr lang="ko-KR" altLang="en-US" sz="1200" dirty="0"/>
              <a:t>해당되는 경우</a:t>
            </a:r>
            <a:r>
              <a:rPr lang="en-US" altLang="ko-KR" sz="1200" dirty="0"/>
              <a:t>), </a:t>
            </a:r>
            <a:r>
              <a:rPr lang="ko-KR" altLang="en-US" sz="1200" dirty="0"/>
              <a:t>전원 공급 장치 또는 프로세서와 같은 오류를 </a:t>
            </a:r>
            <a:r>
              <a:rPr lang="ko-KR" altLang="en-US" sz="1200" dirty="0" err="1"/>
              <a:t>시뮬레이션하여</a:t>
            </a:r>
            <a:r>
              <a:rPr lang="ko-KR" altLang="en-US" sz="1200" dirty="0"/>
              <a:t> 릴레이 접점이 열리는지 관찰하여 확인</a:t>
            </a:r>
            <a:r>
              <a:rPr lang="en-US" altLang="ko-KR" sz="1200" dirty="0"/>
              <a:t>.</a:t>
            </a:r>
          </a:p>
          <a:p>
            <a:pPr marL="0" indent="0">
              <a:buNone/>
            </a:pPr>
            <a:r>
              <a:rPr lang="en-US" altLang="ko-KR" sz="1200" dirty="0"/>
              <a:t>	 -c) </a:t>
            </a:r>
            <a:r>
              <a:rPr lang="ko-KR" altLang="en-US" sz="1200" dirty="0"/>
              <a:t>외부 시스템과 경보 메시지를 통신하기 위해 관련 </a:t>
            </a:r>
            <a:r>
              <a:rPr lang="en-US" altLang="ko-KR" sz="1200" dirty="0"/>
              <a:t>IEC 61162 </a:t>
            </a:r>
            <a:r>
              <a:rPr lang="ko-KR" altLang="en-US" sz="1200" dirty="0"/>
              <a:t>표준을 준수하는 양방향 경보 통신 인터페이스가 제공되는지 관찰을 통해 확인</a:t>
            </a:r>
            <a:r>
              <a:rPr lang="en-US" altLang="ko-KR" sz="1200" dirty="0"/>
              <a:t>.</a:t>
            </a:r>
          </a:p>
          <a:p>
            <a:pPr marL="0" indent="0">
              <a:buNone/>
            </a:pPr>
            <a:r>
              <a:rPr lang="en-US" altLang="ko-KR" sz="1200" dirty="0"/>
              <a:t>	  </a:t>
            </a:r>
            <a:r>
              <a:rPr lang="ko-KR" altLang="en-US" sz="1200" dirty="0"/>
              <a:t>레이더 시스템 경보가 외부 시스템으로 전송될 수 있는지</a:t>
            </a:r>
            <a:r>
              <a:rPr lang="en-US" altLang="ko-KR" sz="1200" dirty="0"/>
              <a:t>, </a:t>
            </a:r>
            <a:r>
              <a:rPr lang="ko-KR" altLang="en-US" sz="1200" dirty="0"/>
              <a:t>모든 </a:t>
            </a:r>
            <a:r>
              <a:rPr lang="ko-KR" altLang="en-US" sz="1200" dirty="0">
                <a:solidFill>
                  <a:srgbClr val="FF0000"/>
                </a:solidFill>
              </a:rPr>
              <a:t>가청 경보가 외부 시스템에서 </a:t>
            </a:r>
            <a:r>
              <a:rPr lang="ko-KR" altLang="en-US" sz="1200" dirty="0" err="1">
                <a:solidFill>
                  <a:srgbClr val="FF0000"/>
                </a:solidFill>
              </a:rPr>
              <a:t>음소거</a:t>
            </a:r>
            <a:r>
              <a:rPr lang="ko-KR" altLang="en-US" sz="1200" dirty="0">
                <a:solidFill>
                  <a:srgbClr val="FF0000"/>
                </a:solidFill>
              </a:rPr>
              <a:t> </a:t>
            </a:r>
            <a:r>
              <a:rPr lang="ko-KR" altLang="en-US" sz="1200" dirty="0"/>
              <a:t>될 수 있는지</a:t>
            </a:r>
            <a:r>
              <a:rPr lang="en-US" altLang="ko-KR" sz="1200" dirty="0"/>
              <a:t>, </a:t>
            </a:r>
            <a:r>
              <a:rPr lang="ko-KR" altLang="en-US" sz="1200" dirty="0"/>
              <a:t>레이더가 외부 경보 패널을 확인하기 위한 출력을 제공할 수 있는지 확인</a:t>
            </a:r>
            <a:r>
              <a:rPr lang="en-US" altLang="ko-KR" sz="1200" dirty="0"/>
              <a:t>.</a:t>
            </a:r>
          </a:p>
          <a:p>
            <a:pPr marL="0" indent="0">
              <a:buNone/>
            </a:pPr>
            <a:r>
              <a:rPr lang="en-US" altLang="ko-KR" sz="1200" dirty="0"/>
              <a:t>	 -d) </a:t>
            </a:r>
            <a:r>
              <a:rPr lang="ko-KR" altLang="en-US" sz="1200" dirty="0"/>
              <a:t>외부 센서의 입력이 없거나 무효인 경우 레이더가 표시를 제공하는지 관찰을 통해 확인</a:t>
            </a:r>
            <a:r>
              <a:rPr lang="en-US" altLang="ko-KR" sz="1200" dirty="0"/>
              <a:t>. </a:t>
            </a:r>
            <a:r>
              <a:rPr lang="en-US" altLang="ko-KR" sz="1200" dirty="0">
                <a:solidFill>
                  <a:srgbClr val="FF0000"/>
                </a:solidFill>
              </a:rPr>
              <a:t>(</a:t>
            </a:r>
            <a:r>
              <a:rPr lang="ko-KR" altLang="en-US" sz="1200" dirty="0">
                <a:solidFill>
                  <a:srgbClr val="FF0000"/>
                </a:solidFill>
              </a:rPr>
              <a:t>레이더와 관련 있는 센서</a:t>
            </a:r>
            <a:r>
              <a:rPr lang="en-US" altLang="ko-KR" sz="1200" dirty="0">
                <a:solidFill>
                  <a:srgbClr val="FF0000"/>
                </a:solidFill>
              </a:rPr>
              <a:t>?)</a:t>
            </a:r>
          </a:p>
          <a:p>
            <a:pPr marL="0" indent="0">
              <a:buNone/>
            </a:pPr>
            <a:r>
              <a:rPr lang="en-US" altLang="ko-KR" sz="1200" dirty="0"/>
              <a:t>	  </a:t>
            </a:r>
            <a:r>
              <a:rPr lang="ko-KR" altLang="en-US" sz="1200" dirty="0"/>
              <a:t>레이더가 외부 센서의 입력 데이터 품질에 관한 상태 경보 또는 상태 메시지를 반복하는지 관찰하여 확인</a:t>
            </a:r>
            <a:r>
              <a:rPr lang="en-US" altLang="ko-KR" sz="1200" dirty="0"/>
              <a:t>.</a:t>
            </a:r>
          </a:p>
          <a:p>
            <a:pPr marL="0" indent="0">
              <a:buNone/>
            </a:pPr>
            <a:r>
              <a:rPr lang="en-US" altLang="ko-KR" sz="1200" dirty="0"/>
              <a:t>	 -e) </a:t>
            </a:r>
            <a:r>
              <a:rPr lang="ko-KR" altLang="en-US" sz="1200" dirty="0"/>
              <a:t>외부 센서의 입력이 제거될 때 표시가 제공되는지 관찰하여 </a:t>
            </a:r>
            <a:r>
              <a:rPr lang="ko-KR" altLang="en-US" sz="1200" dirty="0" err="1"/>
              <a:t>확인다</a:t>
            </a:r>
            <a:r>
              <a:rPr lang="en-US" altLang="ko-KR" sz="1200" dirty="0"/>
              <a:t>. </a:t>
            </a:r>
          </a:p>
          <a:p>
            <a:pPr marL="0" indent="0">
              <a:buNone/>
            </a:pPr>
            <a:r>
              <a:rPr lang="en-US" altLang="ko-KR" sz="1200" dirty="0"/>
              <a:t>	  </a:t>
            </a:r>
            <a:r>
              <a:rPr lang="ko-KR" altLang="en-US" sz="1200" dirty="0"/>
              <a:t>잘못된 입력에 대해 테스트를 반복하고 잘못된 표시가 나타나는지 확인</a:t>
            </a:r>
            <a:r>
              <a:rPr lang="en-US" altLang="ko-KR" sz="1200" dirty="0"/>
              <a:t>.</a:t>
            </a:r>
          </a:p>
          <a:p>
            <a:pPr marL="0" indent="0">
              <a:buNone/>
            </a:pPr>
            <a:r>
              <a:rPr lang="en-US" altLang="ko-KR" sz="1200" dirty="0"/>
              <a:t>	 -f) </a:t>
            </a:r>
            <a:r>
              <a:rPr lang="ko-KR" altLang="en-US" sz="1200" dirty="0"/>
              <a:t>경보에 대한 이유</a:t>
            </a:r>
            <a:r>
              <a:rPr lang="en-US" altLang="ko-KR" sz="1200" dirty="0"/>
              <a:t>/</a:t>
            </a:r>
            <a:r>
              <a:rPr lang="ko-KR" altLang="en-US" sz="1200" dirty="0"/>
              <a:t>원인을 표시하지 않고 외부 장비에서 </a:t>
            </a:r>
            <a:r>
              <a:rPr lang="en-US" altLang="ko-KR" sz="1200" dirty="0"/>
              <a:t>CPA </a:t>
            </a:r>
            <a:r>
              <a:rPr lang="ko-KR" altLang="en-US" sz="1200" dirty="0"/>
              <a:t>및 </a:t>
            </a:r>
            <a:r>
              <a:rPr lang="en-US" altLang="ko-KR" sz="1200" dirty="0"/>
              <a:t>TCPA</a:t>
            </a:r>
            <a:r>
              <a:rPr lang="ko-KR" altLang="en-US" sz="1200" dirty="0"/>
              <a:t>와 같은 레이더 임계 경보를 승인할 수 없음을 관찰을 통해 확인</a:t>
            </a:r>
            <a:r>
              <a:rPr lang="en-US" altLang="ko-KR" sz="1200" dirty="0"/>
              <a:t>.</a:t>
            </a:r>
          </a:p>
          <a:p>
            <a:pPr marL="0" indent="0">
              <a:buNone/>
            </a:pPr>
            <a:endParaRPr lang="en-US" altLang="ko-KR" sz="1200" dirty="0"/>
          </a:p>
          <a:p>
            <a:pPr marL="0" indent="0">
              <a:buNone/>
            </a:pPr>
            <a:r>
              <a:rPr lang="en-US" altLang="ko-KR" sz="1200" dirty="0">
                <a:solidFill>
                  <a:srgbClr val="0070C0"/>
                </a:solidFill>
              </a:rPr>
              <a:t>* </a:t>
            </a:r>
            <a:r>
              <a:rPr lang="ko-KR" altLang="en-US" sz="1200" dirty="0">
                <a:solidFill>
                  <a:srgbClr val="0070C0"/>
                </a:solidFill>
              </a:rPr>
              <a:t>여기서의 상시 폐쇄 절연 접점은 릴레이를 의미하는 듯</a:t>
            </a:r>
            <a:r>
              <a:rPr lang="en-US" altLang="ko-KR" sz="1200" dirty="0">
                <a:solidFill>
                  <a:srgbClr val="0070C0"/>
                </a:solidFill>
              </a:rPr>
              <a:t>.</a:t>
            </a:r>
          </a:p>
          <a:p>
            <a:pPr marL="0" indent="0">
              <a:buNone/>
            </a:pPr>
            <a:r>
              <a:rPr lang="en-US" altLang="ko-KR" sz="1200" dirty="0">
                <a:solidFill>
                  <a:srgbClr val="0070C0"/>
                </a:solidFill>
              </a:rPr>
              <a:t> </a:t>
            </a:r>
            <a:r>
              <a:rPr lang="ko-KR" altLang="en-US" sz="1200" dirty="0">
                <a:solidFill>
                  <a:srgbClr val="0070C0"/>
                </a:solidFill>
              </a:rPr>
              <a:t>릴레이 </a:t>
            </a:r>
            <a:r>
              <a:rPr lang="en-US" altLang="ko-KR" sz="1200" dirty="0">
                <a:solidFill>
                  <a:srgbClr val="0070C0"/>
                </a:solidFill>
              </a:rPr>
              <a:t>TYPE : Normal Open / Normal Close  (</a:t>
            </a:r>
            <a:r>
              <a:rPr lang="ko-KR" altLang="en-US" sz="1200" dirty="0">
                <a:solidFill>
                  <a:srgbClr val="0070C0"/>
                </a:solidFill>
              </a:rPr>
              <a:t>평소에 접점이 떨어짐 </a:t>
            </a:r>
            <a:r>
              <a:rPr lang="en-US" altLang="ko-KR" sz="1200" dirty="0">
                <a:solidFill>
                  <a:srgbClr val="0070C0"/>
                </a:solidFill>
              </a:rPr>
              <a:t>/ </a:t>
            </a:r>
            <a:r>
              <a:rPr lang="ko-KR" altLang="en-US" sz="1200" dirty="0">
                <a:solidFill>
                  <a:srgbClr val="0070C0"/>
                </a:solidFill>
              </a:rPr>
              <a:t>평소에 접점이 붙어있음</a:t>
            </a:r>
            <a:r>
              <a:rPr lang="en-US" altLang="ko-KR" sz="1200" dirty="0">
                <a:solidFill>
                  <a:srgbClr val="0070C0"/>
                </a:solidFill>
              </a:rPr>
              <a:t>)</a:t>
            </a:r>
          </a:p>
          <a:p>
            <a:pPr marL="0" indent="0">
              <a:buNone/>
            </a:pP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177</a:t>
            </a:fld>
            <a:r>
              <a:rPr lang="en-US" altLang="ko-KR"/>
              <a:t>]</a:t>
            </a:r>
            <a:endParaRPr lang="ko-KR" altLang="en-US" dirty="0"/>
          </a:p>
        </p:txBody>
      </p:sp>
    </p:spTree>
    <p:extLst>
      <p:ext uri="{BB962C8B-B14F-4D97-AF65-F5344CB8AC3E}">
        <p14:creationId xmlns:p14="http://schemas.microsoft.com/office/powerpoint/2010/main" val="23957314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15.1.3  Picture freeze (</a:t>
            </a:r>
            <a:r>
              <a:rPr lang="ko-KR" altLang="en-US" sz="1200" dirty="0"/>
              <a:t>화면 정지</a:t>
            </a:r>
            <a:r>
              <a:rPr lang="en-US" altLang="ko-KR" sz="1200" dirty="0"/>
              <a:t>)</a:t>
            </a:r>
          </a:p>
          <a:p>
            <a:pPr marL="0" indent="0">
              <a:buNone/>
            </a:pPr>
            <a:r>
              <a:rPr lang="en-US" altLang="ko-KR" sz="1200" dirty="0"/>
              <a:t>	 15.1.3.1 </a:t>
            </a:r>
            <a:r>
              <a:rPr lang="ko-KR" altLang="en-US" sz="1200" dirty="0"/>
              <a:t>요구 사항</a:t>
            </a:r>
            <a:endParaRPr lang="en-US" altLang="ko-KR" sz="1200" dirty="0"/>
          </a:p>
          <a:p>
            <a:pPr marL="0" indent="0">
              <a:buNone/>
            </a:pPr>
            <a:r>
              <a:rPr lang="en-US" altLang="ko-KR" sz="1200" dirty="0"/>
              <a:t>	 -(MSC.192/5.34.1) "</a:t>
            </a:r>
            <a:r>
              <a:rPr lang="ko-KR" altLang="en-US" sz="1200" dirty="0"/>
              <a:t>사진 정지</a:t>
            </a:r>
            <a:r>
              <a:rPr lang="en-US" altLang="ko-KR" sz="1200" dirty="0"/>
              <a:t>" </a:t>
            </a:r>
            <a:r>
              <a:rPr lang="ko-KR" altLang="en-US" sz="1200" dirty="0"/>
              <a:t>사용자에게 경고하는 수단이 제공되어야 함</a:t>
            </a:r>
            <a:r>
              <a:rPr lang="en-US" altLang="ko-KR" sz="1200" dirty="0"/>
              <a:t>.</a:t>
            </a:r>
          </a:p>
          <a:p>
            <a:pPr marL="0" indent="0">
              <a:buNone/>
            </a:pPr>
            <a:r>
              <a:rPr lang="en-US" altLang="ko-KR" sz="1200" dirty="0"/>
              <a:t>	 15.1.3.2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사용자 설명서에 사진 정지가 발생하면 기본 원인이 무엇이든 사용자에게 경고한다고 설명되어 있는지를 문서로 확인</a:t>
            </a:r>
            <a:r>
              <a:rPr lang="en-US" altLang="ko-KR" sz="1200" dirty="0"/>
              <a:t>.</a:t>
            </a:r>
          </a:p>
          <a:p>
            <a:pPr marL="0" indent="0">
              <a:buNone/>
            </a:pPr>
            <a:r>
              <a:rPr lang="en-US" altLang="ko-KR" sz="1200" dirty="0"/>
              <a:t>	 -</a:t>
            </a:r>
            <a:r>
              <a:rPr lang="ko-KR" altLang="en-US" sz="1200" dirty="0"/>
              <a:t>디자인에 다음의 조항이 있는지 확인</a:t>
            </a:r>
            <a:endParaRPr lang="en-US" altLang="ko-KR" sz="1200" dirty="0"/>
          </a:p>
          <a:p>
            <a:pPr marL="0" indent="0">
              <a:buNone/>
            </a:pPr>
            <a:r>
              <a:rPr lang="en-US" altLang="ko-KR" sz="1200" dirty="0"/>
              <a:t>	 	</a:t>
            </a:r>
            <a:r>
              <a:rPr lang="en-US" altLang="ko-KR" sz="1200" dirty="0" err="1"/>
              <a:t>i</a:t>
            </a:r>
            <a:r>
              <a:rPr lang="en-US" altLang="ko-KR" sz="1200" dirty="0"/>
              <a:t>. </a:t>
            </a:r>
            <a:r>
              <a:rPr lang="ko-KR" altLang="en-US" sz="1200" dirty="0"/>
              <a:t>디스플레이가 작동하는지</a:t>
            </a:r>
            <a:r>
              <a:rPr lang="en-US" altLang="ko-KR" sz="1200" dirty="0"/>
              <a:t>, </a:t>
            </a:r>
          </a:p>
          <a:p>
            <a:pPr marL="0" indent="0">
              <a:buNone/>
            </a:pPr>
            <a:r>
              <a:rPr lang="en-US" altLang="ko-KR" sz="1200" dirty="0"/>
              <a:t>		ii. </a:t>
            </a:r>
            <a:r>
              <a:rPr lang="ko-KR" altLang="en-US" sz="1200" dirty="0"/>
              <a:t>그래픽 프로세서에 오류가 발생하지 않았는지</a:t>
            </a:r>
            <a:r>
              <a:rPr lang="en-US" altLang="ko-KR" sz="1200" dirty="0"/>
              <a:t>, </a:t>
            </a:r>
          </a:p>
          <a:p>
            <a:pPr marL="0" indent="0">
              <a:buNone/>
            </a:pPr>
            <a:r>
              <a:rPr lang="en-US" altLang="ko-KR" sz="1200" dirty="0"/>
              <a:t>		iii. </a:t>
            </a:r>
            <a:r>
              <a:rPr lang="ko-KR" altLang="en-US" sz="1200" dirty="0"/>
              <a:t>디스플레이 레이더 콘텐츠가 실시간 정보로 업데이트되고 있는지 </a:t>
            </a:r>
            <a:r>
              <a:rPr lang="en-US" altLang="ko-KR" sz="1200" dirty="0"/>
              <a:t>(</a:t>
            </a:r>
            <a:r>
              <a:rPr lang="ko-KR" altLang="en-US" sz="1200" dirty="0"/>
              <a:t>예를 들어 레이더 콘텐츠 또는 </a:t>
            </a:r>
            <a:r>
              <a:rPr lang="ko-KR" altLang="en-US" sz="1200" dirty="0" err="1"/>
              <a:t>클러터가</a:t>
            </a:r>
            <a:r>
              <a:rPr lang="ko-KR" altLang="en-US" sz="1200" dirty="0"/>
              <a:t> </a:t>
            </a:r>
            <a:r>
              <a:rPr lang="en-US" altLang="ko-KR" sz="1200" dirty="0"/>
              <a:t>		    </a:t>
            </a:r>
            <a:r>
              <a:rPr lang="ko-KR" altLang="en-US" sz="1200" dirty="0"/>
              <a:t>시각적으로 인지 가능하게 업데이트</a:t>
            </a:r>
            <a:r>
              <a:rPr lang="en-US" altLang="ko-KR" sz="1200" dirty="0"/>
              <a:t>).</a:t>
            </a:r>
          </a:p>
          <a:p>
            <a:pPr marL="0" indent="0">
              <a:buNone/>
            </a:pPr>
            <a:r>
              <a:rPr lang="en-US" altLang="ko-KR" sz="1200" dirty="0"/>
              <a:t>	 -</a:t>
            </a:r>
            <a:r>
              <a:rPr lang="ko-KR" altLang="en-US" sz="1200" dirty="0"/>
              <a:t> </a:t>
            </a:r>
            <a:r>
              <a:rPr lang="en-US" altLang="ko-KR" sz="1200" dirty="0"/>
              <a:t>b) </a:t>
            </a:r>
            <a:r>
              <a:rPr lang="ko-KR" altLang="en-US" sz="1200" dirty="0"/>
              <a:t>사용자 설명서가 화면 정지 실패 조건 및 해당 조건에 대한 관련 표시를 설명하는지 문서로 확인</a:t>
            </a:r>
            <a:r>
              <a:rPr lang="en-US" altLang="ko-KR" sz="1200" dirty="0"/>
              <a:t>.</a:t>
            </a:r>
          </a:p>
          <a:p>
            <a:pPr marL="0" indent="0">
              <a:buNone/>
            </a:pPr>
            <a:r>
              <a:rPr lang="en-US" altLang="ko-KR" sz="1200" dirty="0"/>
              <a:t>	15.1.4 </a:t>
            </a:r>
            <a:r>
              <a:rPr lang="ko-KR" altLang="en-US" sz="1200" dirty="0"/>
              <a:t>센서 고장 경보</a:t>
            </a:r>
            <a:endParaRPr lang="en-US" altLang="ko-KR" sz="1200" dirty="0"/>
          </a:p>
          <a:p>
            <a:pPr marL="0" indent="0">
              <a:buNone/>
            </a:pPr>
            <a:r>
              <a:rPr lang="en-US" altLang="ko-KR" sz="1200" dirty="0"/>
              <a:t>	 15.1.4.1 </a:t>
            </a:r>
            <a:r>
              <a:rPr lang="ko-KR" altLang="en-US" sz="1200" dirty="0"/>
              <a:t>요구 사항</a:t>
            </a:r>
            <a:endParaRPr lang="en-US" altLang="ko-KR" sz="1200" dirty="0"/>
          </a:p>
          <a:p>
            <a:pPr marL="0" indent="0">
              <a:buNone/>
            </a:pPr>
            <a:r>
              <a:rPr lang="en-US" altLang="ko-KR" sz="1200" dirty="0"/>
              <a:t>	 -(MSC.192/5.34.2) </a:t>
            </a:r>
            <a:r>
              <a:rPr lang="ko-KR" altLang="en-US" sz="1200" dirty="0"/>
              <a:t>다음과 같은 사용중인 센서나 신호의 고장은 경보 되어야 함</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err="1"/>
              <a:t>자이로</a:t>
            </a:r>
            <a:r>
              <a:rPr lang="en-US" altLang="ko-KR" sz="1200" dirty="0"/>
              <a:t> ii. </a:t>
            </a:r>
            <a:r>
              <a:rPr lang="ko-KR" altLang="en-US" sz="1200" dirty="0"/>
              <a:t>로그</a:t>
            </a:r>
            <a:r>
              <a:rPr lang="en-US" altLang="ko-KR" sz="1200" dirty="0"/>
              <a:t> iii. </a:t>
            </a:r>
            <a:r>
              <a:rPr lang="ko-KR" altLang="en-US" sz="1200" dirty="0"/>
              <a:t>방위각</a:t>
            </a:r>
            <a:r>
              <a:rPr lang="en-US" altLang="ko-KR" sz="1200" dirty="0"/>
              <a:t> iv. </a:t>
            </a:r>
            <a:r>
              <a:rPr lang="ko-KR" altLang="en-US" sz="1200" dirty="0"/>
              <a:t>비디오</a:t>
            </a:r>
            <a:r>
              <a:rPr lang="en-US" altLang="ko-KR" sz="1200" dirty="0"/>
              <a:t> v. </a:t>
            </a:r>
            <a:r>
              <a:rPr lang="ko-KR" altLang="en-US" sz="1200" dirty="0"/>
              <a:t>동기화 및 표제 마커</a:t>
            </a:r>
            <a:endParaRPr lang="en-US" altLang="ko-KR" sz="1200" dirty="0"/>
          </a:p>
          <a:p>
            <a:pPr marL="0" indent="0">
              <a:buNone/>
            </a:pPr>
            <a:r>
              <a:rPr lang="en-US" altLang="ko-KR" sz="1200" dirty="0"/>
              <a:t>	 -</a:t>
            </a:r>
            <a:r>
              <a:rPr lang="ko-KR" altLang="en-US" sz="1200" dirty="0"/>
              <a:t>시스템 기능은 </a:t>
            </a:r>
            <a:r>
              <a:rPr lang="en-US" altLang="ko-KR" sz="1200" dirty="0">
                <a:solidFill>
                  <a:srgbClr val="FF0000"/>
                </a:solidFill>
              </a:rPr>
              <a:t>Fall back</a:t>
            </a:r>
            <a:r>
              <a:rPr lang="ko-KR" altLang="en-US" sz="1200" dirty="0">
                <a:solidFill>
                  <a:srgbClr val="FF0000"/>
                </a:solidFill>
              </a:rPr>
              <a:t> 모드</a:t>
            </a:r>
            <a:r>
              <a:rPr lang="en-US" altLang="ko-KR" sz="1200" dirty="0">
                <a:solidFill>
                  <a:srgbClr val="FF0000"/>
                </a:solidFill>
              </a:rPr>
              <a:t>(?)</a:t>
            </a:r>
            <a:r>
              <a:rPr lang="ko-KR" altLang="en-US" sz="1200" dirty="0"/>
              <a:t>로 제한되거나 경우에 따라 디스플레이 표시가 금지됨</a:t>
            </a:r>
            <a:r>
              <a:rPr lang="en-US" altLang="ko-KR" sz="1200" dirty="0"/>
              <a:t>.</a:t>
            </a:r>
          </a:p>
          <a:p>
            <a:pPr marL="0" indent="0">
              <a:buNone/>
            </a:pPr>
            <a:r>
              <a:rPr lang="en-US" altLang="ko-KR" sz="1200" dirty="0"/>
              <a:t>	 15.1.4.2 </a:t>
            </a:r>
            <a:r>
              <a:rPr lang="ko-KR" altLang="en-US" sz="1200" dirty="0"/>
              <a:t>시험 방법 및 요구되는 결과</a:t>
            </a:r>
            <a:endParaRPr lang="en-US" altLang="ko-KR" sz="1200" dirty="0"/>
          </a:p>
          <a:p>
            <a:pPr marL="0" indent="0">
              <a:buNone/>
            </a:pPr>
            <a:r>
              <a:rPr lang="en-US" altLang="ko-KR" sz="1200" dirty="0"/>
              <a:t>	 -</a:t>
            </a:r>
            <a:r>
              <a:rPr lang="ko-KR" altLang="en-US" sz="1200" dirty="0"/>
              <a:t>사용 설명서에 주요 신호 및 센서 고장 모드가 설명되어 있는지 검사를 통해 확인하십시오</a:t>
            </a:r>
            <a:r>
              <a:rPr lang="en-US" altLang="ko-KR" sz="1200" dirty="0"/>
              <a:t>.</a:t>
            </a:r>
          </a:p>
          <a:p>
            <a:pPr marL="0" indent="0">
              <a:buNone/>
            </a:pPr>
            <a:r>
              <a:rPr lang="en-US" altLang="ko-KR" sz="1200" dirty="0"/>
              <a:t>	 -Fall</a:t>
            </a:r>
            <a:r>
              <a:rPr lang="ko-KR" altLang="en-US" sz="1200" dirty="0"/>
              <a:t> </a:t>
            </a:r>
            <a:r>
              <a:rPr lang="en-US" altLang="ko-KR" sz="1200" dirty="0"/>
              <a:t>back</a:t>
            </a:r>
            <a:r>
              <a:rPr lang="ko-KR" altLang="en-US" sz="1200" dirty="0"/>
              <a:t> 모드는 </a:t>
            </a:r>
            <a:r>
              <a:rPr lang="en-US" altLang="ko-KR" sz="1200" dirty="0"/>
              <a:t>15.2</a:t>
            </a:r>
            <a:r>
              <a:rPr lang="ko-KR" altLang="en-US" sz="1200" dirty="0"/>
              <a:t>에서 테스트됩니다</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178</a:t>
            </a:fld>
            <a:r>
              <a:rPr lang="en-US" altLang="ko-KR"/>
              <a:t>]</a:t>
            </a:r>
            <a:endParaRPr lang="ko-KR" altLang="en-US" dirty="0"/>
          </a:p>
        </p:txBody>
      </p:sp>
    </p:spTree>
    <p:extLst>
      <p:ext uri="{BB962C8B-B14F-4D97-AF65-F5344CB8AC3E}">
        <p14:creationId xmlns:p14="http://schemas.microsoft.com/office/powerpoint/2010/main" val="14726151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15.2 </a:t>
            </a:r>
            <a:r>
              <a:rPr lang="ko-KR" altLang="en-US" sz="1200" dirty="0"/>
              <a:t>백업 및 대비책 마련</a:t>
            </a:r>
            <a:r>
              <a:rPr lang="en-US" altLang="ko-KR" sz="1200" dirty="0"/>
              <a:t> (Backup and fallback arrangements)</a:t>
            </a:r>
          </a:p>
          <a:p>
            <a:pPr marL="0" indent="0">
              <a:buNone/>
            </a:pPr>
            <a:r>
              <a:rPr lang="en-US" altLang="ko-KR" sz="1200" dirty="0"/>
              <a:t>	15.2.1  </a:t>
            </a:r>
            <a:r>
              <a:rPr lang="ko-KR" altLang="en-US" sz="1200" dirty="0"/>
              <a:t>요구 사항</a:t>
            </a:r>
            <a:endParaRPr lang="en-US" altLang="ko-KR" sz="1200" dirty="0"/>
          </a:p>
          <a:p>
            <a:pPr marL="0" indent="0">
              <a:buNone/>
            </a:pPr>
            <a:r>
              <a:rPr lang="en-US" altLang="ko-KR" sz="1200" dirty="0"/>
              <a:t>	* (MSC.192/9) </a:t>
            </a:r>
            <a:r>
              <a:rPr lang="ko-KR" altLang="en-US" sz="1200" dirty="0"/>
              <a:t>부분적인 장애가 발생한 경우 및 최소한의 기본 작동을 유지하기 위해 아래 나열된 대비책 조치가 제공</a:t>
            </a:r>
            <a:r>
              <a:rPr lang="en-US" altLang="ko-KR" sz="1200" dirty="0"/>
              <a:t>.</a:t>
            </a:r>
          </a:p>
          <a:p>
            <a:pPr marL="0" indent="0">
              <a:buNone/>
            </a:pPr>
            <a:r>
              <a:rPr lang="en-US" altLang="ko-KR" sz="1200" dirty="0"/>
              <a:t>	* </a:t>
            </a:r>
            <a:r>
              <a:rPr lang="ko-KR" altLang="en-US" sz="1200" dirty="0">
                <a:solidFill>
                  <a:srgbClr val="FF0000"/>
                </a:solidFill>
              </a:rPr>
              <a:t>실패한 입력 정보</a:t>
            </a:r>
            <a:r>
              <a:rPr lang="ko-KR" altLang="en-US" sz="1200" dirty="0"/>
              <a:t>에 대한 영구적인 표시가 있어야 함</a:t>
            </a:r>
            <a:r>
              <a:rPr lang="en-US" altLang="ko-KR" sz="1200" dirty="0"/>
              <a:t>.</a:t>
            </a:r>
          </a:p>
          <a:p>
            <a:pPr marL="0" indent="0">
              <a:buNone/>
            </a:pPr>
            <a:r>
              <a:rPr lang="en-US" altLang="ko-KR" sz="1200" dirty="0"/>
              <a:t>	15.2.2  Heading</a:t>
            </a:r>
            <a:r>
              <a:rPr lang="ko-KR" altLang="en-US" sz="1200" dirty="0"/>
              <a:t> 정보의 실패 </a:t>
            </a:r>
            <a:r>
              <a:rPr lang="en-US" altLang="ko-KR" sz="1200" dirty="0"/>
              <a:t>(azimuth stabilization</a:t>
            </a:r>
            <a:r>
              <a:rPr lang="ko-KR" altLang="en-US" sz="1200" dirty="0"/>
              <a:t> 실패</a:t>
            </a:r>
            <a:r>
              <a:rPr lang="en-US" altLang="ko-KR" sz="1200" dirty="0"/>
              <a:t>)</a:t>
            </a:r>
          </a:p>
          <a:p>
            <a:pPr marL="0" indent="0">
              <a:buNone/>
            </a:pPr>
            <a:r>
              <a:rPr lang="en-US" altLang="ko-KR" sz="1200" dirty="0"/>
              <a:t>	 15.2.2.1 </a:t>
            </a:r>
            <a:r>
              <a:rPr lang="ko-KR" altLang="en-US" sz="1200" dirty="0"/>
              <a:t>요구 사항</a:t>
            </a:r>
            <a:endParaRPr lang="en-US" altLang="ko-KR" sz="1200" dirty="0"/>
          </a:p>
          <a:p>
            <a:pPr marL="0" indent="0">
              <a:buNone/>
            </a:pPr>
            <a:r>
              <a:rPr lang="en-US" altLang="ko-KR" sz="1200" dirty="0"/>
              <a:t>	 -(MSC.192/9.1.1) </a:t>
            </a:r>
            <a:r>
              <a:rPr lang="ko-KR" altLang="en-US" sz="1200" dirty="0"/>
              <a:t>장비는 </a:t>
            </a:r>
            <a:r>
              <a:rPr lang="en-US" altLang="ko-KR" sz="1200" dirty="0"/>
              <a:t>Non-stabilized</a:t>
            </a:r>
            <a:r>
              <a:rPr lang="ko-KR" altLang="en-US" sz="1200" dirty="0"/>
              <a:t> </a:t>
            </a:r>
            <a:r>
              <a:rPr lang="en-US" altLang="ko-KR" sz="1200" dirty="0"/>
              <a:t>Head-up</a:t>
            </a:r>
            <a:r>
              <a:rPr lang="ko-KR" altLang="en-US" sz="1200" dirty="0"/>
              <a:t> 모드에서 만족스럽게 작동해야 함</a:t>
            </a:r>
            <a:r>
              <a:rPr lang="en-US" altLang="ko-KR" sz="1200" dirty="0"/>
              <a:t>.</a:t>
            </a:r>
          </a:p>
          <a:p>
            <a:pPr marL="0" indent="0">
              <a:buNone/>
            </a:pPr>
            <a:r>
              <a:rPr lang="en-US" altLang="ko-KR" sz="1200" dirty="0"/>
              <a:t>	 -(MSC.192/9.1.2) </a:t>
            </a:r>
            <a:r>
              <a:rPr lang="ko-KR" altLang="en-US" sz="1200" dirty="0"/>
              <a:t>장비는 </a:t>
            </a:r>
            <a:r>
              <a:rPr lang="en-US" altLang="ko-KR" sz="1200" dirty="0"/>
              <a:t>azimuth stabilization</a:t>
            </a:r>
            <a:r>
              <a:rPr lang="ko-KR" altLang="en-US" sz="1200" dirty="0"/>
              <a:t>가 </a:t>
            </a:r>
            <a:r>
              <a:rPr lang="en-US" altLang="ko-KR" sz="1200" dirty="0"/>
              <a:t>ineffective</a:t>
            </a:r>
            <a:r>
              <a:rPr lang="ko-KR" altLang="en-US" sz="1200" dirty="0"/>
              <a:t>된 후 </a:t>
            </a:r>
            <a:r>
              <a:rPr lang="en-US" altLang="ko-KR" sz="1200" dirty="0"/>
              <a:t>1</a:t>
            </a:r>
            <a:r>
              <a:rPr lang="ko-KR" altLang="en-US" sz="1200" dirty="0"/>
              <a:t>분 이내에 </a:t>
            </a:r>
            <a:r>
              <a:rPr lang="en-US" altLang="ko-KR" sz="1200" dirty="0"/>
              <a:t>Non-stabilized</a:t>
            </a:r>
            <a:r>
              <a:rPr lang="ko-KR" altLang="en-US" sz="1200" dirty="0"/>
              <a:t> </a:t>
            </a:r>
            <a:r>
              <a:rPr lang="en-US" altLang="ko-KR" sz="1200" dirty="0"/>
              <a:t>Head-up</a:t>
            </a:r>
            <a:r>
              <a:rPr lang="ko-KR" altLang="en-US" sz="1200" dirty="0"/>
              <a:t> 모드로 자동 전환되어야 함</a:t>
            </a:r>
            <a:r>
              <a:rPr lang="en-US" altLang="ko-KR" sz="1200" dirty="0"/>
              <a:t>.</a:t>
            </a:r>
          </a:p>
          <a:p>
            <a:pPr marL="0" indent="0">
              <a:buNone/>
            </a:pPr>
            <a:r>
              <a:rPr lang="en-US" altLang="ko-KR" sz="1200" dirty="0"/>
              <a:t>	 -(MSC.192/9.1.3) </a:t>
            </a:r>
            <a:r>
              <a:rPr lang="ko-KR" altLang="en-US" sz="1200" u="sng" dirty="0"/>
              <a:t>자동 안티 </a:t>
            </a:r>
            <a:r>
              <a:rPr lang="ko-KR" altLang="en-US" sz="1200" u="sng" dirty="0" err="1"/>
              <a:t>클러터</a:t>
            </a:r>
            <a:r>
              <a:rPr lang="ko-KR" altLang="en-US" sz="1200" dirty="0"/>
              <a:t> 처리가 적절한 안정화가 없는 상황에서 표적 탐지를 방해할 수 있는 경우</a:t>
            </a:r>
            <a:r>
              <a:rPr lang="en-US" altLang="ko-KR" sz="1200" dirty="0"/>
              <a:t>,</a:t>
            </a:r>
            <a:r>
              <a:rPr lang="ko-KR" altLang="en-US" sz="1200" dirty="0"/>
              <a:t> </a:t>
            </a:r>
            <a:endParaRPr lang="en-US" altLang="ko-KR" sz="1200" dirty="0"/>
          </a:p>
          <a:p>
            <a:pPr marL="0" indent="0">
              <a:buNone/>
            </a:pPr>
            <a:r>
              <a:rPr lang="en-US" altLang="ko-KR" sz="1200" dirty="0"/>
              <a:t>	  </a:t>
            </a:r>
            <a:r>
              <a:rPr lang="ko-KR" altLang="en-US" sz="1200" dirty="0"/>
              <a:t>방위각 안정화가 효과가 없게 된 후 </a:t>
            </a:r>
            <a:r>
              <a:rPr lang="en-US" altLang="ko-KR" sz="1200" dirty="0"/>
              <a:t>1</a:t>
            </a:r>
            <a:r>
              <a:rPr lang="ko-KR" altLang="en-US" sz="1200" dirty="0"/>
              <a:t>분 이내에 </a:t>
            </a:r>
            <a:r>
              <a:rPr lang="en-US" altLang="ko-KR" sz="1200" dirty="0"/>
              <a:t>(</a:t>
            </a:r>
            <a:r>
              <a:rPr lang="ko-KR" altLang="en-US" sz="1200" dirty="0"/>
              <a:t>자동 안티 </a:t>
            </a:r>
            <a:r>
              <a:rPr lang="ko-KR" altLang="en-US" sz="1200" dirty="0" err="1"/>
              <a:t>클러터</a:t>
            </a:r>
            <a:r>
              <a:rPr lang="en-US" altLang="ko-KR" sz="1200" dirty="0"/>
              <a:t>)</a:t>
            </a:r>
            <a:r>
              <a:rPr lang="ko-KR" altLang="en-US" sz="1200" dirty="0"/>
              <a:t>처리가 자동으로 꺼짐</a:t>
            </a:r>
            <a:r>
              <a:rPr lang="en-US" altLang="ko-KR" sz="1200" dirty="0"/>
              <a:t>.</a:t>
            </a:r>
          </a:p>
          <a:p>
            <a:pPr marL="0" indent="0">
              <a:buNone/>
            </a:pPr>
            <a:r>
              <a:rPr lang="en-US" altLang="ko-KR" sz="1200" dirty="0"/>
              <a:t>	 -(MSC.192/9.1.4) Relative bearing</a:t>
            </a:r>
            <a:r>
              <a:rPr lang="ko-KR" altLang="en-US" sz="1200" dirty="0"/>
              <a:t> 측정만 사용할 수 있다는 표시가 제공</a:t>
            </a:r>
            <a:r>
              <a:rPr lang="en-US" altLang="ko-KR" sz="1200" dirty="0"/>
              <a:t>. </a:t>
            </a:r>
            <a:r>
              <a:rPr lang="en-US" altLang="ko-KR" sz="1200" dirty="0">
                <a:solidFill>
                  <a:srgbClr val="0070C0"/>
                </a:solidFill>
              </a:rPr>
              <a:t>(azimuth</a:t>
            </a:r>
            <a:r>
              <a:rPr lang="ko-KR" altLang="en-US" sz="1200" dirty="0">
                <a:solidFill>
                  <a:srgbClr val="0070C0"/>
                </a:solidFill>
              </a:rPr>
              <a:t>가 안정화 되지 않았으므로 </a:t>
            </a:r>
            <a:r>
              <a:rPr lang="en-US" altLang="ko-KR" sz="1200" dirty="0">
                <a:solidFill>
                  <a:srgbClr val="0070C0"/>
                </a:solidFill>
              </a:rPr>
              <a:t>true </a:t>
            </a:r>
            <a:r>
              <a:rPr lang="ko-KR" altLang="en-US" sz="1200" dirty="0">
                <a:solidFill>
                  <a:srgbClr val="0070C0"/>
                </a:solidFill>
              </a:rPr>
              <a:t>불가</a:t>
            </a:r>
            <a:r>
              <a:rPr lang="en-US" altLang="ko-KR" sz="1200" dirty="0">
                <a:solidFill>
                  <a:srgbClr val="0070C0"/>
                </a:solidFill>
              </a:rPr>
              <a:t>)</a:t>
            </a:r>
          </a:p>
          <a:p>
            <a:pPr marL="0" indent="0">
              <a:buNone/>
            </a:pPr>
            <a:r>
              <a:rPr lang="en-US" altLang="ko-KR" sz="1200" dirty="0"/>
              <a:t>	 15.2.2.2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요구사항의 순서가 충족되는지 관찰을 통해 확인</a:t>
            </a:r>
            <a:r>
              <a:rPr lang="en-US" altLang="ko-KR" sz="1200" dirty="0"/>
              <a:t>.</a:t>
            </a:r>
          </a:p>
          <a:p>
            <a:pPr marL="0" indent="0">
              <a:buNone/>
            </a:pPr>
            <a:r>
              <a:rPr lang="en-US" altLang="ko-KR" sz="1200" dirty="0"/>
              <a:t>	 -b) </a:t>
            </a:r>
            <a:r>
              <a:rPr lang="ko-KR" altLang="en-US" sz="1200" dirty="0"/>
              <a:t>방위각 안정화에 의존하는 모든 기능이 비활성화되고 </a:t>
            </a:r>
            <a:r>
              <a:rPr lang="en-US" altLang="ko-KR" sz="1200" dirty="0"/>
              <a:t>Relative bearing</a:t>
            </a:r>
            <a:r>
              <a:rPr lang="ko-KR" altLang="en-US" sz="1200" dirty="0"/>
              <a:t>만 사용할 수 있다는 표시를 관찰하여 확인</a:t>
            </a:r>
            <a:r>
              <a:rPr lang="en-US" altLang="ko-KR" sz="1200" dirty="0"/>
              <a:t>.</a:t>
            </a:r>
          </a:p>
          <a:p>
            <a:pPr marL="0" indent="0">
              <a:buNone/>
            </a:pP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179</a:t>
            </a:fld>
            <a:r>
              <a:rPr lang="en-US" altLang="ko-KR"/>
              <a:t>]</a:t>
            </a:r>
            <a:endParaRPr lang="ko-KR" altLang="en-US" dirty="0"/>
          </a:p>
        </p:txBody>
      </p:sp>
    </p:spTree>
    <p:extLst>
      <p:ext uri="{BB962C8B-B14F-4D97-AF65-F5344CB8AC3E}">
        <p14:creationId xmlns:p14="http://schemas.microsoft.com/office/powerpoint/2010/main" val="137424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 71 sea state</a:t>
            </a:r>
          </a:p>
          <a:p>
            <a:pPr marL="0" indent="0">
              <a:buNone/>
            </a:pPr>
            <a:r>
              <a:rPr lang="en-US" altLang="ko-KR" sz="1200" dirty="0"/>
              <a:t>	* </a:t>
            </a:r>
            <a:r>
              <a:rPr lang="ko-KR" altLang="en-US" sz="1200" dirty="0"/>
              <a:t>기상 환경으로 인한 해상 상태 분류</a:t>
            </a:r>
            <a:endParaRPr lang="en-US" altLang="ko-KR" sz="1200" dirty="0"/>
          </a:p>
          <a:p>
            <a:pPr marL="0" indent="0">
              <a:buNone/>
            </a:pPr>
            <a:r>
              <a:rPr lang="en-US" altLang="ko-KR" sz="1200" dirty="0"/>
              <a:t>	* 0</a:t>
            </a:r>
            <a:r>
              <a:rPr lang="ko-KR" altLang="en-US" sz="1200" dirty="0"/>
              <a:t>단계 </a:t>
            </a:r>
            <a:r>
              <a:rPr lang="en-US" altLang="ko-KR" sz="1200" dirty="0"/>
              <a:t>(</a:t>
            </a:r>
            <a:r>
              <a:rPr lang="ko-KR" altLang="en-US" sz="1200" dirty="0"/>
              <a:t>바람이 거의 없는 평평한 상태</a:t>
            </a:r>
            <a:r>
              <a:rPr lang="en-US" altLang="ko-KR" sz="1200" dirty="0"/>
              <a:t>) ~ 8</a:t>
            </a:r>
            <a:r>
              <a:rPr lang="ko-KR" altLang="en-US" sz="1200" dirty="0"/>
              <a:t>단계 </a:t>
            </a:r>
            <a:r>
              <a:rPr lang="en-US" altLang="ko-KR" sz="1200" dirty="0"/>
              <a:t>(</a:t>
            </a:r>
            <a:r>
              <a:rPr lang="ko-KR" altLang="en-US" sz="1200" dirty="0"/>
              <a:t>매우 거친 해상 상태</a:t>
            </a:r>
            <a:r>
              <a:rPr lang="en-US" altLang="ko-KR" sz="1200" dirty="0"/>
              <a:t>)</a:t>
            </a:r>
            <a:r>
              <a:rPr lang="ko-KR" altLang="en-US" sz="1200" dirty="0"/>
              <a:t>까지 </a:t>
            </a:r>
            <a:r>
              <a:rPr lang="en-US" altLang="ko-KR" sz="1200" dirty="0"/>
              <a:t>9</a:t>
            </a:r>
            <a:r>
              <a:rPr lang="ko-KR" altLang="en-US" sz="1200" dirty="0"/>
              <a:t>단계로 표시</a:t>
            </a:r>
            <a:r>
              <a:rPr lang="en-US" altLang="ko-KR" sz="1200" dirty="0"/>
              <a:t>	</a:t>
            </a:r>
          </a:p>
          <a:p>
            <a:pPr lvl="1"/>
            <a:r>
              <a:rPr lang="en-US" altLang="ko-KR" sz="1200" dirty="0"/>
              <a:t>3. 72 selected target</a:t>
            </a:r>
          </a:p>
          <a:p>
            <a:pPr marL="0" indent="0">
              <a:buNone/>
            </a:pPr>
            <a:r>
              <a:rPr lang="en-US" altLang="ko-KR" sz="1200" dirty="0"/>
              <a:t>	* </a:t>
            </a:r>
            <a:r>
              <a:rPr lang="ko-KR" altLang="en-US" sz="1200" dirty="0"/>
              <a:t>별도의 데이터 표시 영역에 자세한</a:t>
            </a:r>
            <a:r>
              <a:rPr lang="en-US" altLang="ko-KR" sz="1200" dirty="0"/>
              <a:t>(</a:t>
            </a:r>
            <a:r>
              <a:rPr lang="ko-KR" altLang="en-US" sz="1200" dirty="0"/>
              <a:t>추가적인</a:t>
            </a:r>
            <a:r>
              <a:rPr lang="en-US" altLang="ko-KR" sz="1200" dirty="0"/>
              <a:t>)</a:t>
            </a:r>
            <a:r>
              <a:rPr lang="ko-KR" altLang="en-US" sz="1200" dirty="0"/>
              <a:t> </a:t>
            </a:r>
            <a:r>
              <a:rPr lang="ko-KR" altLang="en-US" sz="1200" dirty="0" err="1"/>
              <a:t>영숫자</a:t>
            </a:r>
            <a:r>
              <a:rPr lang="ko-KR" altLang="en-US" sz="1200" dirty="0"/>
              <a:t> 정보를 표시하기 위해 수동으로 선택한 대상</a:t>
            </a:r>
            <a:r>
              <a:rPr lang="en-US" altLang="ko-KR" sz="1200" dirty="0"/>
              <a:t>.</a:t>
            </a:r>
          </a:p>
          <a:p>
            <a:pPr marL="0" indent="0">
              <a:buNone/>
            </a:pPr>
            <a:r>
              <a:rPr lang="en-US" altLang="ko-KR" sz="1200" dirty="0"/>
              <a:t>	* </a:t>
            </a:r>
            <a:r>
              <a:rPr lang="ko-KR" altLang="en-US" sz="1200" dirty="0"/>
              <a:t>대상은 </a:t>
            </a:r>
            <a:r>
              <a:rPr lang="en-US" altLang="ko-KR" sz="1200" dirty="0"/>
              <a:t>"selected target" </a:t>
            </a:r>
            <a:r>
              <a:rPr lang="ko-KR" altLang="en-US" sz="1200" dirty="0"/>
              <a:t>기호로 식별</a:t>
            </a:r>
            <a:r>
              <a:rPr lang="en-US" altLang="ko-KR" sz="1200" dirty="0"/>
              <a:t>	</a:t>
            </a:r>
          </a:p>
          <a:p>
            <a:pPr lvl="1"/>
            <a:r>
              <a:rPr lang="en-US" altLang="ko-KR" sz="1200" dirty="0"/>
              <a:t>3. 73 sleeping AIS target</a:t>
            </a:r>
          </a:p>
          <a:p>
            <a:pPr marL="0" indent="0">
              <a:buNone/>
            </a:pPr>
            <a:r>
              <a:rPr lang="en-US" altLang="ko-KR" sz="1200" dirty="0"/>
              <a:t>	* </a:t>
            </a:r>
            <a:r>
              <a:rPr lang="ko-KR" altLang="en-US" sz="1200" dirty="0"/>
              <a:t>특정 위치에 </a:t>
            </a:r>
            <a:r>
              <a:rPr lang="en-US" altLang="ko-KR" sz="1200" dirty="0"/>
              <a:t>AIS</a:t>
            </a:r>
            <a:r>
              <a:rPr lang="ko-KR" altLang="en-US" sz="1200" dirty="0"/>
              <a:t>가 장착된 선박의 존재와 방향을 알려온</a:t>
            </a:r>
            <a:r>
              <a:rPr lang="en-US" altLang="ko-KR" sz="1200" dirty="0"/>
              <a:t>(VHF)</a:t>
            </a:r>
            <a:r>
              <a:rPr lang="ko-KR" altLang="en-US" sz="1200" dirty="0"/>
              <a:t> </a:t>
            </a:r>
            <a:r>
              <a:rPr lang="en-US" altLang="ko-KR" sz="1200" dirty="0"/>
              <a:t>target.</a:t>
            </a:r>
          </a:p>
          <a:p>
            <a:pPr marL="0" indent="0">
              <a:buNone/>
            </a:pPr>
            <a:r>
              <a:rPr lang="en-US" altLang="ko-KR" sz="1200" dirty="0"/>
              <a:t>	* Target</a:t>
            </a:r>
            <a:r>
              <a:rPr lang="ko-KR" altLang="en-US" sz="1200" dirty="0"/>
              <a:t>은 </a:t>
            </a:r>
            <a:r>
              <a:rPr lang="en-US" altLang="ko-KR" sz="1200" dirty="0"/>
              <a:t>“sleeping target" </a:t>
            </a:r>
            <a:r>
              <a:rPr lang="ko-KR" altLang="en-US" sz="1200" dirty="0"/>
              <a:t>기호로 표시</a:t>
            </a:r>
            <a:r>
              <a:rPr lang="en-US" altLang="ko-KR" sz="1200" dirty="0"/>
              <a:t>.</a:t>
            </a:r>
          </a:p>
          <a:p>
            <a:pPr marL="0" indent="0">
              <a:buNone/>
            </a:pPr>
            <a:r>
              <a:rPr lang="en-US" altLang="ko-KR" sz="1200" dirty="0"/>
              <a:t>	* Target</a:t>
            </a:r>
            <a:r>
              <a:rPr lang="ko-KR" altLang="en-US" sz="1200" dirty="0"/>
              <a:t>이 </a:t>
            </a:r>
            <a:r>
              <a:rPr lang="en-US" altLang="ko-KR" sz="1200" dirty="0"/>
              <a:t>Activated</a:t>
            </a:r>
            <a:r>
              <a:rPr lang="ko-KR" altLang="en-US" sz="1200" dirty="0"/>
              <a:t>될 때까지 추가 정보는 표시하지 않음</a:t>
            </a:r>
            <a:r>
              <a:rPr lang="en-US" altLang="ko-KR" sz="1200" dirty="0"/>
              <a:t>.	</a:t>
            </a:r>
          </a:p>
          <a:p>
            <a:pPr lvl="1"/>
            <a:r>
              <a:rPr lang="en-US" altLang="ko-KR" sz="1200" dirty="0"/>
              <a:t>3. 74 sea </a:t>
            </a:r>
            <a:r>
              <a:rPr lang="en-US" altLang="ko-KR" sz="1200" dirty="0" err="1"/>
              <a:t>stabilisation</a:t>
            </a:r>
            <a:endParaRPr lang="en-US" altLang="ko-KR" sz="1200" dirty="0"/>
          </a:p>
          <a:p>
            <a:pPr marL="0" indent="0">
              <a:buNone/>
            </a:pPr>
            <a:r>
              <a:rPr lang="en-US" altLang="ko-KR" sz="1200" dirty="0"/>
              <a:t>	* </a:t>
            </a:r>
            <a:r>
              <a:rPr lang="ko-KR" altLang="en-US" sz="1200" dirty="0" err="1"/>
              <a:t>자이로</a:t>
            </a:r>
            <a:r>
              <a:rPr lang="en-US" altLang="ko-KR" sz="1200" dirty="0"/>
              <a:t>(</a:t>
            </a:r>
            <a:r>
              <a:rPr lang="ko-KR" altLang="en-US" sz="1200" dirty="0"/>
              <a:t>혹은 동등한 센서</a:t>
            </a:r>
            <a:r>
              <a:rPr lang="en-US" altLang="ko-KR" sz="1200" dirty="0"/>
              <a:t>) </a:t>
            </a:r>
            <a:r>
              <a:rPr lang="ko-KR" altLang="en-US" sz="1200" dirty="0"/>
              <a:t>와 로그</a:t>
            </a:r>
            <a:r>
              <a:rPr lang="en-US" altLang="ko-KR" sz="1200" dirty="0"/>
              <a:t>(</a:t>
            </a:r>
            <a:r>
              <a:rPr lang="ko-KR" altLang="en-US" sz="1200" dirty="0"/>
              <a:t>속도</a:t>
            </a:r>
            <a:r>
              <a:rPr lang="en-US" altLang="ko-KR" sz="1200" dirty="0"/>
              <a:t>) </a:t>
            </a:r>
            <a:r>
              <a:rPr lang="ko-KR" altLang="en-US" sz="1200" dirty="0"/>
              <a:t>센서의 입력을 바탕으로</a:t>
            </a:r>
            <a:endParaRPr lang="en-US" altLang="ko-KR" sz="1200" dirty="0"/>
          </a:p>
          <a:p>
            <a:pPr marL="0" indent="0">
              <a:buNone/>
            </a:pPr>
            <a:r>
              <a:rPr lang="en-US" altLang="ko-KR" sz="1200" dirty="0"/>
              <a:t>	* </a:t>
            </a:r>
            <a:r>
              <a:rPr lang="ko-KR" altLang="en-US" sz="1200" dirty="0"/>
              <a:t>바다를 기준으로 하는 속력과 침로 정보를 표시하는 </a:t>
            </a:r>
            <a:r>
              <a:rPr lang="en-US" altLang="ko-KR" sz="1200" dirty="0"/>
              <a:t>display </a:t>
            </a:r>
            <a:r>
              <a:rPr lang="ko-KR" altLang="en-US" sz="1200" dirty="0"/>
              <a:t>모드</a:t>
            </a:r>
            <a:r>
              <a:rPr lang="en-US" altLang="ko-KR" sz="1200" dirty="0"/>
              <a:t>	</a:t>
            </a:r>
          </a:p>
          <a:p>
            <a:pPr lvl="1"/>
            <a:r>
              <a:rPr lang="en-US" altLang="ko-KR" sz="1200" dirty="0"/>
              <a:t>3. 75 SOLAS (safety of life at sea)</a:t>
            </a:r>
          </a:p>
          <a:p>
            <a:pPr marL="0" indent="0">
              <a:buNone/>
            </a:pPr>
            <a:r>
              <a:rPr lang="en-US" altLang="ko-KR" sz="1200" dirty="0"/>
              <a:t>	* 1974</a:t>
            </a:r>
            <a:r>
              <a:rPr lang="ko-KR" altLang="en-US" sz="1200" dirty="0"/>
              <a:t>년 국제해사기구</a:t>
            </a:r>
            <a:r>
              <a:rPr lang="en-US" altLang="ko-KR" sz="1200" dirty="0"/>
              <a:t>(IMO)</a:t>
            </a:r>
            <a:r>
              <a:rPr lang="ko-KR" altLang="en-US" sz="1200" dirty="0"/>
              <a:t>가 소집한 국제 해상 인명 안전 회의에서 채택된 해상 인명 안전을 위한 국제 협약</a:t>
            </a:r>
            <a:endParaRPr lang="en-US" altLang="ko-KR" sz="1200" dirty="0"/>
          </a:p>
          <a:p>
            <a:pPr lvl="1"/>
            <a:r>
              <a:rPr lang="en-US" altLang="ko-KR" sz="1200" dirty="0"/>
              <a:t>3. 76 SOG (speed over ground)</a:t>
            </a:r>
          </a:p>
          <a:p>
            <a:pPr marL="0" indent="0">
              <a:buNone/>
            </a:pPr>
            <a:r>
              <a:rPr lang="en-US" altLang="ko-KR" sz="1200" dirty="0"/>
              <a:t>	* </a:t>
            </a:r>
            <a:r>
              <a:rPr lang="ko-KR" altLang="en-US" sz="1200" dirty="0"/>
              <a:t>선박의 선상에서 측정한 지면에 대한 선박의 속도</a:t>
            </a: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a:t>
            </a:fld>
            <a:r>
              <a:rPr lang="en-US" altLang="ko-KR"/>
              <a:t>]</a:t>
            </a:r>
            <a:endParaRPr lang="ko-KR" altLang="en-US" dirty="0"/>
          </a:p>
        </p:txBody>
      </p:sp>
    </p:spTree>
    <p:extLst>
      <p:ext uri="{BB962C8B-B14F-4D97-AF65-F5344CB8AC3E}">
        <p14:creationId xmlns:p14="http://schemas.microsoft.com/office/powerpoint/2010/main" val="295155562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15.2.3 STW</a:t>
            </a:r>
            <a:r>
              <a:rPr lang="ko-KR" altLang="en-US" sz="1200" dirty="0"/>
              <a:t> 정보의 고장 </a:t>
            </a:r>
            <a:r>
              <a:rPr lang="en-US" altLang="ko-KR" sz="1200" dirty="0"/>
              <a:t>(Failure of speed through the water information)</a:t>
            </a:r>
          </a:p>
          <a:p>
            <a:pPr marL="0" indent="0">
              <a:buNone/>
            </a:pPr>
            <a:r>
              <a:rPr lang="en-US" altLang="ko-KR" sz="1200" dirty="0"/>
              <a:t>	 15.2.3.1 </a:t>
            </a:r>
            <a:r>
              <a:rPr lang="ko-KR" altLang="en-US" sz="1200" dirty="0"/>
              <a:t>요구 사항</a:t>
            </a:r>
            <a:endParaRPr lang="en-US" altLang="ko-KR" sz="1200" dirty="0"/>
          </a:p>
          <a:p>
            <a:pPr marL="0" indent="0">
              <a:buNone/>
            </a:pPr>
            <a:r>
              <a:rPr lang="en-US" altLang="ko-KR" sz="1200" dirty="0"/>
              <a:t>	 -(MSC.192/9.2) </a:t>
            </a:r>
            <a:r>
              <a:rPr lang="ko-KR" altLang="en-US" sz="1200" dirty="0"/>
              <a:t>수동 속도 입력 수단이 제공되어야 하며 그 </a:t>
            </a:r>
            <a:r>
              <a:rPr lang="ko-KR" altLang="en-US" sz="1200" dirty="0" err="1"/>
              <a:t>수동입력임이</a:t>
            </a:r>
            <a:r>
              <a:rPr lang="ko-KR" altLang="en-US" sz="1200" dirty="0"/>
              <a:t> 명확하게 표시되어야 함</a:t>
            </a:r>
            <a:r>
              <a:rPr lang="en-US" altLang="ko-KR" sz="1200" dirty="0"/>
              <a:t>.</a:t>
            </a:r>
          </a:p>
          <a:p>
            <a:pPr marL="0" indent="0">
              <a:buNone/>
            </a:pPr>
            <a:r>
              <a:rPr lang="en-US" altLang="ko-KR" sz="1200" dirty="0"/>
              <a:t>	 15.2.3.2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수동 속도가 제공되고 사용이 명확하게 표시되어 있는지 관찰하여 확인</a:t>
            </a:r>
            <a:r>
              <a:rPr lang="en-US" altLang="ko-KR" sz="1200" dirty="0"/>
              <a:t>.</a:t>
            </a:r>
          </a:p>
          <a:p>
            <a:pPr marL="0" indent="0">
              <a:buNone/>
            </a:pPr>
            <a:r>
              <a:rPr lang="en-US" altLang="ko-KR" sz="1200" dirty="0"/>
              <a:t>	 -b) </a:t>
            </a:r>
            <a:r>
              <a:rPr lang="ko-KR" altLang="en-US" sz="1200" dirty="0"/>
              <a:t>속도가 최소 </a:t>
            </a:r>
            <a:r>
              <a:rPr lang="en-US" altLang="ko-KR" sz="1200" dirty="0"/>
              <a:t>1kn ~ 70kn </a:t>
            </a:r>
            <a:r>
              <a:rPr lang="ko-KR" altLang="en-US" sz="1200" dirty="0"/>
              <a:t>범위에서 조정 가능함을 관찰하여 확인</a:t>
            </a:r>
            <a:r>
              <a:rPr lang="en-US" altLang="ko-KR" sz="1200" dirty="0"/>
              <a:t>.</a:t>
            </a:r>
          </a:p>
          <a:p>
            <a:pPr marL="0" indent="0">
              <a:buNone/>
            </a:pPr>
            <a:r>
              <a:rPr lang="en-US" altLang="ko-KR" sz="1200" dirty="0"/>
              <a:t>	 -c) </a:t>
            </a:r>
            <a:r>
              <a:rPr lang="ko-KR" altLang="en-US" sz="1200" dirty="0"/>
              <a:t>속도가 </a:t>
            </a:r>
            <a:r>
              <a:rPr lang="en-US" altLang="ko-KR" sz="1200" dirty="0"/>
              <a:t>± 2 % </a:t>
            </a:r>
            <a:r>
              <a:rPr lang="ko-KR" altLang="en-US" sz="1200" dirty="0"/>
              <a:t>또는 </a:t>
            </a:r>
            <a:r>
              <a:rPr lang="en-US" altLang="ko-KR" sz="1200" dirty="0"/>
              <a:t>1 </a:t>
            </a:r>
            <a:r>
              <a:rPr lang="en-US" altLang="ko-KR" sz="1200" dirty="0" err="1"/>
              <a:t>kn</a:t>
            </a:r>
            <a:r>
              <a:rPr lang="en-US" altLang="ko-KR" sz="1200" dirty="0"/>
              <a:t> </a:t>
            </a:r>
            <a:r>
              <a:rPr lang="ko-KR" altLang="en-US" sz="1200" dirty="0"/>
              <a:t>이내로 정확한지 시뮬레이션 속도 측정을 통해 확인</a:t>
            </a:r>
            <a:r>
              <a:rPr lang="en-US" altLang="ko-KR" sz="1200" dirty="0"/>
              <a:t>.</a:t>
            </a:r>
          </a:p>
          <a:p>
            <a:pPr marL="0" indent="0">
              <a:buNone/>
            </a:pPr>
            <a:r>
              <a:rPr lang="en-US" altLang="ko-KR" sz="1200" dirty="0"/>
              <a:t>	15.2.4</a:t>
            </a:r>
          </a:p>
          <a:p>
            <a:pPr marL="0" indent="0">
              <a:buNone/>
            </a:pPr>
            <a:r>
              <a:rPr lang="en-US" altLang="ko-KR" sz="1200" dirty="0"/>
              <a:t>	 15.2.4.1 </a:t>
            </a:r>
            <a:r>
              <a:rPr lang="ko-KR" altLang="en-US" sz="1200" dirty="0"/>
              <a:t>요구 사항</a:t>
            </a:r>
            <a:endParaRPr lang="en-US" altLang="ko-KR" sz="1200" dirty="0"/>
          </a:p>
          <a:p>
            <a:pPr marL="0" indent="0">
              <a:buNone/>
            </a:pPr>
            <a:r>
              <a:rPr lang="en-US" altLang="ko-KR" sz="1200" dirty="0"/>
              <a:t>	 -(MSC.192/9.3) </a:t>
            </a:r>
            <a:r>
              <a:rPr lang="ko-KR" altLang="en-US" sz="1200" dirty="0"/>
              <a:t>장비는 물 통과 정보를 통해 코스와 속도를 운용할 수 있음</a:t>
            </a:r>
            <a:r>
              <a:rPr lang="en-US" altLang="ko-KR" sz="1200" dirty="0"/>
              <a:t>.</a:t>
            </a:r>
          </a:p>
          <a:p>
            <a:pPr marL="0" indent="0">
              <a:buNone/>
            </a:pPr>
            <a:r>
              <a:rPr lang="en-US" altLang="ko-KR" sz="1200" dirty="0"/>
              <a:t>	 15.2.4.2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자선의 </a:t>
            </a:r>
            <a:r>
              <a:rPr lang="en-US" altLang="ko-KR" sz="1200" dirty="0"/>
              <a:t>COG </a:t>
            </a:r>
            <a:r>
              <a:rPr lang="ko-KR" altLang="en-US" sz="1200" dirty="0"/>
              <a:t>및 </a:t>
            </a:r>
            <a:r>
              <a:rPr lang="en-US" altLang="ko-KR" sz="1200" dirty="0"/>
              <a:t>SOG</a:t>
            </a:r>
            <a:r>
              <a:rPr lang="ko-KR" altLang="en-US" sz="1200" dirty="0"/>
              <a:t>에 의존하는 모든 기능이 제한되는지 관찰을 통해 확인</a:t>
            </a:r>
            <a:r>
              <a:rPr lang="en-US" altLang="ko-KR" sz="1200" dirty="0"/>
              <a:t>.</a:t>
            </a:r>
          </a:p>
          <a:p>
            <a:pPr marL="0" indent="0">
              <a:buNone/>
            </a:pPr>
            <a:r>
              <a:rPr lang="en-US" altLang="ko-KR" sz="1200" dirty="0"/>
              <a:t>	 -b) </a:t>
            </a:r>
            <a:r>
              <a:rPr lang="ko-KR" altLang="en-US" sz="1200" dirty="0"/>
              <a:t>레이더 시스템이 </a:t>
            </a:r>
            <a:r>
              <a:rPr lang="en-US" altLang="ko-KR" sz="1200" dirty="0"/>
              <a:t>COG </a:t>
            </a:r>
            <a:r>
              <a:rPr lang="ko-KR" altLang="en-US" sz="1200" dirty="0"/>
              <a:t>및 </a:t>
            </a:r>
            <a:r>
              <a:rPr lang="en-US" altLang="ko-KR" sz="1200" dirty="0"/>
              <a:t>SOG</a:t>
            </a:r>
            <a:r>
              <a:rPr lang="ko-KR" altLang="en-US" sz="1200" dirty="0"/>
              <a:t>의 고장을 진단하고 자동으로 </a:t>
            </a:r>
            <a:r>
              <a:rPr lang="en-US" altLang="ko-KR" sz="1200" dirty="0"/>
              <a:t>STW</a:t>
            </a:r>
            <a:r>
              <a:rPr lang="ko-KR" altLang="en-US" sz="1200" dirty="0"/>
              <a:t>로 변경됨을 관찰을 통해 확인</a:t>
            </a:r>
            <a:r>
              <a:rPr lang="en-US" altLang="ko-KR" sz="1200" dirty="0"/>
              <a:t>.</a:t>
            </a:r>
          </a:p>
          <a:p>
            <a:pPr marL="0" indent="0">
              <a:buNone/>
            </a:pPr>
            <a:r>
              <a:rPr lang="en-US" altLang="ko-KR" sz="1200" dirty="0"/>
              <a:t> 		(</a:t>
            </a:r>
            <a:r>
              <a:rPr lang="ko-KR" altLang="en-US" sz="1200" dirty="0"/>
              <a:t>기능이 제공되는 경우 </a:t>
            </a:r>
            <a:r>
              <a:rPr lang="en-US" altLang="ko-KR" sz="1200" dirty="0"/>
              <a:t>)</a:t>
            </a:r>
          </a:p>
          <a:p>
            <a:pPr marL="0" indent="0">
              <a:buNone/>
            </a:pPr>
            <a:r>
              <a:rPr lang="en-US" altLang="ko-KR" sz="1200" dirty="0"/>
              <a:t>	 -c) SOG</a:t>
            </a:r>
            <a:r>
              <a:rPr lang="ko-KR" altLang="en-US" sz="1200" dirty="0"/>
              <a:t> 실패 시뮬레이션으로 사용자가 </a:t>
            </a:r>
            <a:r>
              <a:rPr lang="en-US" altLang="ko-KR" sz="1200" dirty="0"/>
              <a:t>stabilization</a:t>
            </a:r>
            <a:r>
              <a:rPr lang="ko-KR" altLang="en-US" sz="1200" dirty="0"/>
              <a:t> 변화</a:t>
            </a:r>
            <a:r>
              <a:rPr lang="en-US" altLang="ko-KR" sz="1200" dirty="0"/>
              <a:t>(ground -&gt; water)</a:t>
            </a:r>
            <a:r>
              <a:rPr lang="ko-KR" altLang="en-US" sz="1200" dirty="0"/>
              <a:t>에 대해 경고를 받는지 관찰을 통해 확인</a:t>
            </a:r>
            <a:r>
              <a:rPr lang="en-US" altLang="ko-KR" sz="1200" dirty="0"/>
              <a:t>.</a:t>
            </a:r>
          </a:p>
          <a:p>
            <a:pPr marL="0" indent="0">
              <a:buNone/>
            </a:pPr>
            <a:endParaRPr lang="en-US" altLang="ko-KR" sz="1200" dirty="0"/>
          </a:p>
          <a:p>
            <a:pPr marL="0" indent="0">
              <a:buNone/>
            </a:pP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180</a:t>
            </a:fld>
            <a:r>
              <a:rPr lang="en-US" altLang="ko-KR"/>
              <a:t>]</a:t>
            </a:r>
            <a:endParaRPr lang="ko-KR" altLang="en-US" dirty="0"/>
          </a:p>
        </p:txBody>
      </p:sp>
    </p:spTree>
    <p:extLst>
      <p:ext uri="{BB962C8B-B14F-4D97-AF65-F5344CB8AC3E}">
        <p14:creationId xmlns:p14="http://schemas.microsoft.com/office/powerpoint/2010/main" val="295849940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15.2.5 Position </a:t>
            </a:r>
            <a:r>
              <a:rPr lang="ko-KR" altLang="en-US" sz="1200" dirty="0"/>
              <a:t>입력 정보의 고장</a:t>
            </a:r>
            <a:endParaRPr lang="en-US" altLang="ko-KR" sz="1200" dirty="0"/>
          </a:p>
          <a:p>
            <a:pPr marL="0" indent="0">
              <a:buNone/>
            </a:pPr>
            <a:r>
              <a:rPr lang="en-US" altLang="ko-KR" sz="1200" dirty="0"/>
              <a:t>	 15.2.5.1 </a:t>
            </a:r>
            <a:r>
              <a:rPr lang="ko-KR" altLang="en-US" sz="1200" dirty="0"/>
              <a:t>요구 사항</a:t>
            </a:r>
            <a:endParaRPr lang="en-US" altLang="ko-KR" sz="1200" dirty="0"/>
          </a:p>
          <a:p>
            <a:pPr marL="0" indent="0">
              <a:buNone/>
            </a:pPr>
            <a:r>
              <a:rPr lang="en-US" altLang="ko-KR" sz="1200" dirty="0"/>
              <a:t>	 -(MSC.192/9.4) </a:t>
            </a:r>
            <a:r>
              <a:rPr lang="ko-KR" altLang="en-US" sz="1200" dirty="0"/>
              <a:t>단일 참조 </a:t>
            </a:r>
            <a:r>
              <a:rPr lang="en-US" altLang="ko-KR" sz="1200" dirty="0" err="1"/>
              <a:t>targe</a:t>
            </a:r>
            <a:r>
              <a:rPr lang="ko-KR" altLang="en-US" sz="1200" dirty="0"/>
              <a:t>만을 정의하거나 위치를 수동으로 입력하는 경우 </a:t>
            </a:r>
            <a:endParaRPr lang="en-US" altLang="ko-KR" sz="1200" dirty="0"/>
          </a:p>
          <a:p>
            <a:pPr marL="0" indent="0">
              <a:buNone/>
            </a:pPr>
            <a:r>
              <a:rPr lang="en-US" altLang="ko-KR" sz="1200" dirty="0"/>
              <a:t>	 	</a:t>
            </a:r>
            <a:r>
              <a:rPr lang="ko-KR" altLang="en-US" sz="1200" dirty="0"/>
              <a:t>해도 데이터와 지리적으로 참조된 지도의 오버레이를 비활성화 해야 함</a:t>
            </a:r>
            <a:r>
              <a:rPr lang="en-US" altLang="ko-KR" sz="1200" dirty="0"/>
              <a:t>. </a:t>
            </a:r>
            <a:r>
              <a:rPr lang="en-US" altLang="ko-KR" sz="1200" dirty="0">
                <a:solidFill>
                  <a:srgbClr val="FF0000"/>
                </a:solidFill>
              </a:rPr>
              <a:t>(?)</a:t>
            </a:r>
          </a:p>
          <a:p>
            <a:pPr marL="0" indent="0">
              <a:buNone/>
            </a:pPr>
            <a:r>
              <a:rPr lang="en-US" altLang="ko-KR" sz="1200" dirty="0"/>
              <a:t>	 15.2.5.2 </a:t>
            </a:r>
            <a:r>
              <a:rPr lang="ko-KR" altLang="en-US" sz="1200" dirty="0"/>
              <a:t>시험 방법 및 요구되는 결과</a:t>
            </a:r>
            <a:endParaRPr lang="en-US" altLang="ko-KR" sz="1200" dirty="0"/>
          </a:p>
          <a:p>
            <a:pPr marL="0" indent="0">
              <a:buNone/>
            </a:pPr>
            <a:r>
              <a:rPr lang="en-US" altLang="ko-KR" sz="1200" dirty="0"/>
              <a:t>	 -</a:t>
            </a:r>
            <a:r>
              <a:rPr lang="ko-KR" altLang="en-US" sz="1200" dirty="0"/>
              <a:t> 단일 참조 </a:t>
            </a:r>
            <a:r>
              <a:rPr lang="en-US" altLang="ko-KR" sz="1200" dirty="0" err="1"/>
              <a:t>targe</a:t>
            </a:r>
            <a:r>
              <a:rPr lang="ko-KR" altLang="en-US" sz="1200" dirty="0"/>
              <a:t>만을 정의하거나 위치를 수동으로 입력하는 경우 해도 데이터와 지리적으로 참조된 지도의 오버레이가 비활성화 되는지 관찰을 통해 확인</a:t>
            </a:r>
            <a:r>
              <a:rPr lang="en-US" altLang="ko-KR" sz="1200" dirty="0"/>
              <a:t>.</a:t>
            </a:r>
          </a:p>
          <a:p>
            <a:pPr marL="0" indent="0">
              <a:buNone/>
            </a:pPr>
            <a:r>
              <a:rPr lang="en-US" altLang="ko-KR" sz="1200" dirty="0"/>
              <a:t>	15.2.6</a:t>
            </a:r>
            <a:r>
              <a:rPr lang="ko-KR" altLang="en-US" sz="1200" dirty="0"/>
              <a:t> 레이더 영상 입력 정보의 고장</a:t>
            </a:r>
            <a:endParaRPr lang="en-US" altLang="ko-KR" sz="1200" dirty="0"/>
          </a:p>
          <a:p>
            <a:pPr marL="0" indent="0">
              <a:buNone/>
            </a:pPr>
            <a:r>
              <a:rPr lang="en-US" altLang="ko-KR" sz="1200" dirty="0"/>
              <a:t>	 15.2.6.1 </a:t>
            </a:r>
            <a:r>
              <a:rPr lang="ko-KR" altLang="en-US" sz="1200" dirty="0"/>
              <a:t>요구 사항</a:t>
            </a:r>
            <a:endParaRPr lang="en-US" altLang="ko-KR" sz="1200" dirty="0"/>
          </a:p>
          <a:p>
            <a:pPr marL="0" indent="0">
              <a:buNone/>
            </a:pPr>
            <a:r>
              <a:rPr lang="en-US" altLang="ko-KR" sz="1200" dirty="0"/>
              <a:t>	 -</a:t>
            </a:r>
            <a:r>
              <a:rPr lang="ko-KR" altLang="en-US" sz="1200" dirty="0"/>
              <a:t> </a:t>
            </a:r>
            <a:r>
              <a:rPr lang="en-US" altLang="ko-KR" sz="1200" dirty="0"/>
              <a:t>(MSC.192/9.5) </a:t>
            </a:r>
            <a:r>
              <a:rPr lang="ko-KR" altLang="en-US" sz="1200" dirty="0"/>
              <a:t>레이더 신호가 없는 경우 장비는 </a:t>
            </a:r>
            <a:r>
              <a:rPr lang="en-US" altLang="ko-KR" sz="1200" dirty="0"/>
              <a:t>AIS </a:t>
            </a:r>
            <a:r>
              <a:rPr lang="ko-KR" altLang="en-US" sz="1200" dirty="0"/>
              <a:t>데이터를 기반으로 </a:t>
            </a:r>
            <a:r>
              <a:rPr lang="en-US" altLang="ko-KR" sz="1200" dirty="0"/>
              <a:t>Target</a:t>
            </a:r>
            <a:r>
              <a:rPr lang="ko-KR" altLang="en-US" sz="1200" dirty="0"/>
              <a:t> 정보를 표시해야 함</a:t>
            </a:r>
            <a:r>
              <a:rPr lang="en-US" altLang="ko-KR" sz="1200" dirty="0"/>
              <a:t>.</a:t>
            </a:r>
          </a:p>
          <a:p>
            <a:pPr marL="0" indent="0">
              <a:buNone/>
            </a:pPr>
            <a:r>
              <a:rPr lang="en-US" altLang="ko-KR" sz="1200" dirty="0"/>
              <a:t>	   </a:t>
            </a:r>
            <a:r>
              <a:rPr lang="ko-KR" altLang="en-US" sz="1200" dirty="0"/>
              <a:t>정지된</a:t>
            </a:r>
            <a:r>
              <a:rPr lang="en-US" altLang="ko-KR" sz="1200" dirty="0"/>
              <a:t>(frozen)</a:t>
            </a:r>
            <a:r>
              <a:rPr lang="ko-KR" altLang="en-US" sz="1200" dirty="0"/>
              <a:t> 레이더 사진은 표시하지 않음</a:t>
            </a:r>
            <a:r>
              <a:rPr lang="en-US" altLang="ko-KR" sz="1200" dirty="0"/>
              <a:t>.</a:t>
            </a:r>
          </a:p>
          <a:p>
            <a:pPr marL="0" indent="0">
              <a:buNone/>
            </a:pPr>
            <a:r>
              <a:rPr lang="en-US" altLang="ko-KR" sz="1200" dirty="0"/>
              <a:t>	 15.2.6.2 </a:t>
            </a:r>
            <a:r>
              <a:rPr lang="ko-KR" altLang="en-US" sz="1200" dirty="0"/>
              <a:t>시험 방법 및 요구되는 결과</a:t>
            </a:r>
            <a:endParaRPr lang="en-US" altLang="ko-KR" sz="1200" dirty="0"/>
          </a:p>
          <a:p>
            <a:pPr marL="0" indent="0">
              <a:buNone/>
            </a:pPr>
            <a:r>
              <a:rPr lang="en-US" altLang="ko-KR" sz="1200" dirty="0"/>
              <a:t>	 -a)</a:t>
            </a:r>
            <a:r>
              <a:rPr lang="ko-KR" altLang="en-US" sz="1200" dirty="0"/>
              <a:t>레이더 비디오 신호의 연결이 끊기거나 비활성화된 경우 정지된</a:t>
            </a:r>
            <a:r>
              <a:rPr lang="en-US" altLang="ko-KR" sz="1200" dirty="0"/>
              <a:t>(frozen)</a:t>
            </a:r>
            <a:r>
              <a:rPr lang="ko-KR" altLang="en-US" sz="1200" dirty="0"/>
              <a:t> 레이더 화면이 표시되지 않음을 관찰하여 확인</a:t>
            </a:r>
            <a:r>
              <a:rPr lang="en-US" altLang="ko-KR" sz="1200" dirty="0"/>
              <a:t>.</a:t>
            </a:r>
          </a:p>
          <a:p>
            <a:pPr marL="0" indent="0">
              <a:buNone/>
            </a:pPr>
            <a:r>
              <a:rPr lang="en-US" altLang="ko-KR" sz="1200" dirty="0"/>
              <a:t>	 -b)</a:t>
            </a:r>
            <a:r>
              <a:rPr lang="ko-KR" altLang="en-US" sz="1200" dirty="0"/>
              <a:t>레이더 영상이 없을 때 </a:t>
            </a:r>
            <a:r>
              <a:rPr lang="en-US" altLang="ko-KR" sz="1200" dirty="0"/>
              <a:t>AIS </a:t>
            </a:r>
            <a:r>
              <a:rPr lang="ko-KR" altLang="en-US" sz="1200" dirty="0"/>
              <a:t>데이터를 기반으로 </a:t>
            </a:r>
            <a:r>
              <a:rPr lang="en-US" altLang="ko-KR" sz="1200" dirty="0"/>
              <a:t>Target</a:t>
            </a:r>
            <a:r>
              <a:rPr lang="ko-KR" altLang="en-US" sz="1200" dirty="0"/>
              <a:t> 정보가 </a:t>
            </a:r>
            <a:r>
              <a:rPr lang="en-US" altLang="ko-KR" sz="1200" dirty="0"/>
              <a:t>display </a:t>
            </a:r>
            <a:r>
              <a:rPr lang="ko-KR" altLang="en-US" sz="1200" dirty="0"/>
              <a:t>됨을 관찰을 통해 확인</a:t>
            </a:r>
            <a:r>
              <a:rPr lang="en-US" altLang="ko-KR" sz="1200" dirty="0"/>
              <a:t>.</a:t>
            </a:r>
          </a:p>
          <a:p>
            <a:pPr marL="0" indent="0">
              <a:buNone/>
            </a:pPr>
            <a:r>
              <a:rPr lang="en-US" altLang="ko-KR" sz="1200" dirty="0"/>
              <a:t>	 -c)</a:t>
            </a:r>
            <a:r>
              <a:rPr lang="ko-KR" altLang="en-US" sz="1200" dirty="0"/>
              <a:t> 사용자에게 고장 상태 및 </a:t>
            </a:r>
            <a:r>
              <a:rPr lang="en-US" altLang="ko-KR" sz="1200" dirty="0"/>
              <a:t>(</a:t>
            </a:r>
            <a:r>
              <a:rPr lang="ko-KR" altLang="en-US" sz="1200" dirty="0"/>
              <a:t>충돌 회피 평가에 적용하기 위한 결과</a:t>
            </a:r>
            <a:r>
              <a:rPr lang="en-US" altLang="ko-KR" sz="1200" dirty="0"/>
              <a:t>)</a:t>
            </a:r>
            <a:r>
              <a:rPr lang="ko-KR" altLang="en-US" sz="1200" dirty="0"/>
              <a:t>제한 사항을 알리기 위한 사용자 메시지가 제공되는지 관찰하여 확인</a:t>
            </a:r>
            <a:r>
              <a:rPr lang="en-US" altLang="ko-KR" sz="1200" dirty="0"/>
              <a:t>.</a:t>
            </a:r>
          </a:p>
          <a:p>
            <a:pPr marL="0" indent="0">
              <a:buNone/>
            </a:pPr>
            <a:endParaRPr lang="en-US" altLang="ko-KR" sz="1200" dirty="0"/>
          </a:p>
          <a:p>
            <a:pPr marL="0" indent="0">
              <a:buNone/>
            </a:pP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181</a:t>
            </a:fld>
            <a:r>
              <a:rPr lang="en-US" altLang="ko-KR"/>
              <a:t>]</a:t>
            </a:r>
            <a:endParaRPr lang="ko-KR" altLang="en-US" dirty="0"/>
          </a:p>
        </p:txBody>
      </p:sp>
    </p:spTree>
    <p:extLst>
      <p:ext uri="{BB962C8B-B14F-4D97-AF65-F5344CB8AC3E}">
        <p14:creationId xmlns:p14="http://schemas.microsoft.com/office/powerpoint/2010/main" val="309264098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0" indent="0">
              <a:buNone/>
            </a:pPr>
            <a:r>
              <a:rPr lang="en-US" altLang="ko-KR" sz="1200" dirty="0"/>
              <a:t>	15.2.7 AIS </a:t>
            </a:r>
            <a:r>
              <a:rPr lang="ko-KR" altLang="en-US" sz="1200" dirty="0"/>
              <a:t>입력정보의 고장</a:t>
            </a:r>
            <a:endParaRPr lang="en-US" altLang="ko-KR" sz="1200" dirty="0"/>
          </a:p>
          <a:p>
            <a:pPr marL="0" indent="0">
              <a:buNone/>
            </a:pPr>
            <a:r>
              <a:rPr lang="en-US" altLang="ko-KR" sz="1200" dirty="0"/>
              <a:t>	 15.2.7.1 </a:t>
            </a:r>
            <a:r>
              <a:rPr lang="ko-KR" altLang="en-US" sz="1200" dirty="0"/>
              <a:t>요구 사항</a:t>
            </a:r>
            <a:endParaRPr lang="en-US" altLang="ko-KR" sz="1200" dirty="0"/>
          </a:p>
          <a:p>
            <a:pPr marL="0" indent="0">
              <a:buNone/>
            </a:pPr>
            <a:r>
              <a:rPr lang="en-US" altLang="ko-KR" sz="1200" dirty="0"/>
              <a:t>	 -(MSC.192/9.6) AIS </a:t>
            </a:r>
            <a:r>
              <a:rPr lang="ko-KR" altLang="en-US" sz="1200" dirty="0"/>
              <a:t>신호가 없을 경우 장비는 레이더 비디오와 </a:t>
            </a:r>
            <a:r>
              <a:rPr lang="en-US" altLang="ko-KR" sz="1200" dirty="0">
                <a:solidFill>
                  <a:srgbClr val="FF0000"/>
                </a:solidFill>
              </a:rPr>
              <a:t>Target</a:t>
            </a:r>
            <a:r>
              <a:rPr lang="ko-KR" altLang="en-US" sz="1200" dirty="0">
                <a:solidFill>
                  <a:srgbClr val="FF0000"/>
                </a:solidFill>
              </a:rPr>
              <a:t> 데이터베이스</a:t>
            </a:r>
            <a:r>
              <a:rPr lang="en-US" altLang="ko-KR" sz="1200" dirty="0">
                <a:solidFill>
                  <a:srgbClr val="FF0000"/>
                </a:solidFill>
              </a:rPr>
              <a:t>(?)</a:t>
            </a:r>
            <a:r>
              <a:rPr lang="ko-KR" altLang="en-US" sz="1200" dirty="0"/>
              <a:t>를 표시해야 함</a:t>
            </a:r>
            <a:r>
              <a:rPr lang="en-US" altLang="ko-KR" sz="1200" dirty="0"/>
              <a:t>.</a:t>
            </a:r>
            <a:endParaRPr lang="en-US" altLang="ko-KR" sz="1200" dirty="0">
              <a:solidFill>
                <a:srgbClr val="FF0000"/>
              </a:solidFill>
            </a:endParaRPr>
          </a:p>
          <a:p>
            <a:pPr marL="0" indent="0">
              <a:buNone/>
            </a:pPr>
            <a:r>
              <a:rPr lang="en-US" altLang="ko-KR" sz="1200" dirty="0"/>
              <a:t>	 15.2.7.2 </a:t>
            </a:r>
            <a:r>
              <a:rPr lang="ko-KR" altLang="en-US" sz="1200" dirty="0"/>
              <a:t>시험 방법 및 요구되는 결과</a:t>
            </a:r>
            <a:endParaRPr lang="en-US" altLang="ko-KR" sz="1200" dirty="0"/>
          </a:p>
          <a:p>
            <a:pPr marL="0" indent="0">
              <a:buNone/>
            </a:pPr>
            <a:r>
              <a:rPr lang="en-US" altLang="ko-KR" sz="1200" dirty="0"/>
              <a:t>	 -</a:t>
            </a:r>
            <a:r>
              <a:rPr lang="ko-KR" altLang="en-US" sz="1200" dirty="0"/>
              <a:t>관찰을 통해 </a:t>
            </a:r>
            <a:r>
              <a:rPr lang="en-US" altLang="ko-KR" sz="1200" dirty="0"/>
              <a:t>AIS </a:t>
            </a:r>
            <a:r>
              <a:rPr lang="ko-KR" altLang="en-US" sz="1200" dirty="0"/>
              <a:t>신호가 없는 경우 레이더가 레이더 비디오 및 표적 정보를 계속 제공하고 기능이 손상되지 않았는지 확인</a:t>
            </a:r>
            <a:r>
              <a:rPr lang="en-US" altLang="ko-KR" sz="1200" dirty="0"/>
              <a:t>.</a:t>
            </a:r>
          </a:p>
          <a:p>
            <a:pPr marL="0" indent="0">
              <a:buNone/>
            </a:pPr>
            <a:r>
              <a:rPr lang="en-US" altLang="ko-KR" sz="1200" dirty="0"/>
              <a:t>	15.2.8 </a:t>
            </a:r>
            <a:r>
              <a:rPr lang="ko-KR" altLang="en-US" sz="1200" dirty="0"/>
              <a:t>통합 및 네트웍 시스템의 고장</a:t>
            </a:r>
            <a:endParaRPr lang="en-US" altLang="ko-KR" sz="1200" dirty="0"/>
          </a:p>
          <a:p>
            <a:pPr marL="0" indent="0">
              <a:buNone/>
            </a:pPr>
            <a:r>
              <a:rPr lang="en-US" altLang="ko-KR" sz="1200" dirty="0"/>
              <a:t>	 15.2.8.1 </a:t>
            </a:r>
            <a:r>
              <a:rPr lang="ko-KR" altLang="en-US" sz="1200" dirty="0"/>
              <a:t>요구 사항</a:t>
            </a:r>
            <a:endParaRPr lang="en-US" altLang="ko-KR" sz="1200" dirty="0"/>
          </a:p>
          <a:p>
            <a:pPr marL="0" indent="0">
              <a:buNone/>
            </a:pPr>
            <a:r>
              <a:rPr lang="en-US" altLang="ko-KR" sz="1200" dirty="0"/>
              <a:t>	 -(MSC.192/9.7) </a:t>
            </a:r>
            <a:r>
              <a:rPr lang="ko-KR" altLang="en-US" sz="1200" dirty="0"/>
              <a:t>장비는 독립형 시스템과 동등하게 작동할 수 있어야 함</a:t>
            </a:r>
            <a:r>
              <a:rPr lang="en-US" altLang="ko-KR" sz="1200" dirty="0"/>
              <a:t>. </a:t>
            </a:r>
            <a:r>
              <a:rPr lang="en-US" altLang="ko-KR" sz="1200" dirty="0">
                <a:solidFill>
                  <a:srgbClr val="FF0000"/>
                </a:solidFill>
              </a:rPr>
              <a:t>(</a:t>
            </a:r>
            <a:r>
              <a:rPr lang="ko-KR" altLang="en-US" sz="1200" dirty="0">
                <a:solidFill>
                  <a:srgbClr val="FF0000"/>
                </a:solidFill>
              </a:rPr>
              <a:t>어떤 부분에서</a:t>
            </a:r>
            <a:r>
              <a:rPr lang="en-US" altLang="ko-KR" sz="1200" dirty="0">
                <a:solidFill>
                  <a:srgbClr val="FF0000"/>
                </a:solidFill>
              </a:rPr>
              <a:t>?)</a:t>
            </a:r>
          </a:p>
          <a:p>
            <a:pPr marL="0" indent="0">
              <a:buNone/>
            </a:pPr>
            <a:r>
              <a:rPr lang="en-US" altLang="ko-KR" sz="1200" dirty="0"/>
              <a:t>	 15.2.8.2 </a:t>
            </a:r>
            <a:r>
              <a:rPr lang="ko-KR" altLang="en-US" sz="1200" dirty="0"/>
              <a:t>시험 방법 및 요구되는 결과</a:t>
            </a:r>
            <a:endParaRPr lang="en-US" altLang="ko-KR" sz="1200" dirty="0"/>
          </a:p>
          <a:p>
            <a:pPr marL="0" indent="0">
              <a:buNone/>
            </a:pPr>
            <a:r>
              <a:rPr lang="en-US" altLang="ko-KR" sz="1200" dirty="0"/>
              <a:t>	 -a) </a:t>
            </a:r>
            <a:r>
              <a:rPr lang="ko-KR" altLang="en-US" sz="1200" dirty="0"/>
              <a:t>제출된 장비의 레이더가 독립형 시스템으로 작동할 수 있도록 하는 수단이 제공하는 경우 관찰 및</a:t>
            </a:r>
            <a:r>
              <a:rPr lang="en-US" altLang="ko-KR" sz="1200" dirty="0"/>
              <a:t>/</a:t>
            </a:r>
            <a:r>
              <a:rPr lang="ko-KR" altLang="en-US" sz="1200" dirty="0"/>
              <a:t>또는 문서의 검사를 통해 확인</a:t>
            </a:r>
            <a:r>
              <a:rPr lang="en-US" altLang="ko-KR" sz="1200" dirty="0"/>
              <a:t>.</a:t>
            </a:r>
            <a:br>
              <a:rPr lang="ko-KR" altLang="en-US" sz="1200" dirty="0"/>
            </a:br>
            <a:r>
              <a:rPr lang="en-US" altLang="ko-KR" sz="1200" dirty="0"/>
              <a:t>	 -b) </a:t>
            </a:r>
            <a:r>
              <a:rPr lang="ko-KR" altLang="en-US" sz="1200" dirty="0"/>
              <a:t>설정을 독립 실행형 시스템으로 변경하는 것이 설명되었는지 문서 검사를 통해 확인</a:t>
            </a:r>
            <a:r>
              <a:rPr lang="en-US" altLang="ko-KR" sz="1200" dirty="0"/>
              <a:t>.</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182</a:t>
            </a:fld>
            <a:r>
              <a:rPr lang="en-US" altLang="ko-KR"/>
              <a:t>]</a:t>
            </a:r>
            <a:endParaRPr lang="ko-KR" altLang="en-US" dirty="0"/>
          </a:p>
        </p:txBody>
      </p:sp>
    </p:spTree>
    <p:extLst>
      <p:ext uri="{BB962C8B-B14F-4D97-AF65-F5344CB8AC3E}">
        <p14:creationId xmlns:p14="http://schemas.microsoft.com/office/powerpoint/2010/main" val="258922570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16. Environmental testing</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183</a:t>
            </a:fld>
            <a:r>
              <a:rPr lang="en-US" altLang="ko-KR"/>
              <a:t>]</a:t>
            </a:r>
            <a:endParaRPr lang="ko-KR" altLang="en-US" dirty="0"/>
          </a:p>
        </p:txBody>
      </p:sp>
    </p:spTree>
    <p:extLst>
      <p:ext uri="{BB962C8B-B14F-4D97-AF65-F5344CB8AC3E}">
        <p14:creationId xmlns:p14="http://schemas.microsoft.com/office/powerpoint/2010/main" val="127073008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17. Equipment </a:t>
            </a:r>
            <a:r>
              <a:rPr lang="en-US" altLang="ko-KR" dirty="0" err="1"/>
              <a:t>familiarisation</a:t>
            </a:r>
            <a:r>
              <a:rPr lang="en-US" altLang="ko-KR" dirty="0"/>
              <a:t> and documentation</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184</a:t>
            </a:fld>
            <a:r>
              <a:rPr lang="en-US" altLang="ko-KR"/>
              <a:t>]</a:t>
            </a:r>
            <a:endParaRPr lang="ko-KR" altLang="en-US" dirty="0"/>
          </a:p>
        </p:txBody>
      </p:sp>
    </p:spTree>
    <p:extLst>
      <p:ext uri="{BB962C8B-B14F-4D97-AF65-F5344CB8AC3E}">
        <p14:creationId xmlns:p14="http://schemas.microsoft.com/office/powerpoint/2010/main" val="356796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 77 STW (speed through water)</a:t>
            </a:r>
          </a:p>
          <a:p>
            <a:pPr marL="0" indent="0">
              <a:buNone/>
            </a:pPr>
            <a:r>
              <a:rPr lang="en-US" altLang="ko-KR" sz="1200" dirty="0"/>
              <a:t>	* </a:t>
            </a:r>
            <a:r>
              <a:rPr lang="ko-KR" altLang="en-US" sz="1200" dirty="0"/>
              <a:t>수면에 대한 선박의 속력 </a:t>
            </a:r>
            <a:r>
              <a:rPr lang="en-US" altLang="ko-KR" sz="1200" dirty="0"/>
              <a:t>	</a:t>
            </a:r>
          </a:p>
          <a:p>
            <a:pPr lvl="1"/>
            <a:r>
              <a:rPr lang="en-US" altLang="ko-KR" sz="1200" dirty="0"/>
              <a:t>3. 78 standard display </a:t>
            </a:r>
          </a:p>
          <a:p>
            <a:pPr marL="0" indent="0">
              <a:buNone/>
            </a:pPr>
            <a:r>
              <a:rPr lang="en-US" altLang="ko-KR" sz="1200" dirty="0"/>
              <a:t>	* </a:t>
            </a:r>
            <a:r>
              <a:rPr lang="ko-KR" altLang="en-US" sz="1200" dirty="0"/>
              <a:t>해도가 </a:t>
            </a:r>
            <a:r>
              <a:rPr lang="en-US" altLang="ko-KR" sz="1200" dirty="0"/>
              <a:t>ECDIS </a:t>
            </a:r>
            <a:r>
              <a:rPr lang="ko-KR" altLang="en-US" sz="1200" dirty="0"/>
              <a:t>또는 </a:t>
            </a:r>
            <a:r>
              <a:rPr lang="en-US" altLang="ko-KR" sz="1200" dirty="0"/>
              <a:t>ECS</a:t>
            </a:r>
            <a:r>
              <a:rPr lang="ko-KR" altLang="en-US" sz="1200" dirty="0"/>
              <a:t>에 처음 </a:t>
            </a:r>
            <a:r>
              <a:rPr lang="en-US" altLang="ko-KR" sz="1200" dirty="0" err="1"/>
              <a:t>dispay</a:t>
            </a:r>
            <a:r>
              <a:rPr lang="ko-KR" altLang="en-US" sz="1200" dirty="0"/>
              <a:t>될 때 표현해야 하는 항목들 정보 수준</a:t>
            </a:r>
            <a:r>
              <a:rPr lang="en-US" altLang="ko-KR" sz="1200" dirty="0"/>
              <a:t>.</a:t>
            </a:r>
          </a:p>
          <a:p>
            <a:pPr marL="0" indent="0">
              <a:buNone/>
            </a:pPr>
            <a:r>
              <a:rPr lang="en-US" altLang="ko-KR" sz="1200" dirty="0"/>
              <a:t>	* </a:t>
            </a:r>
            <a:r>
              <a:rPr lang="ko-KR" altLang="en-US" sz="1200" dirty="0"/>
              <a:t>항로 계획 또는 항로 모니터링을 위해 제공하는 정보의 수준은 선원이 필요에 따라 직접 수정할 수 있음</a:t>
            </a:r>
            <a:r>
              <a:rPr lang="en-US" altLang="ko-KR" sz="1200" dirty="0"/>
              <a:t>.</a:t>
            </a:r>
          </a:p>
          <a:p>
            <a:pPr lvl="1"/>
            <a:r>
              <a:rPr lang="en-US" altLang="ko-KR" sz="1200" dirty="0"/>
              <a:t>3. 79 steady state tracking (</a:t>
            </a:r>
            <a:r>
              <a:rPr lang="ko-KR" altLang="en-US" sz="1200" dirty="0"/>
              <a:t>정상 추적상태</a:t>
            </a:r>
            <a:r>
              <a:rPr lang="en-US" altLang="ko-KR" sz="1200" dirty="0"/>
              <a:t>)</a:t>
            </a:r>
          </a:p>
          <a:p>
            <a:pPr marL="0" indent="0">
              <a:buNone/>
            </a:pPr>
            <a:r>
              <a:rPr lang="en-US" altLang="ko-KR" sz="1200" dirty="0"/>
              <a:t>	* </a:t>
            </a:r>
            <a:r>
              <a:rPr lang="ko-KR" altLang="en-US" sz="1200" dirty="0"/>
              <a:t> </a:t>
            </a:r>
            <a:r>
              <a:rPr lang="en-US" altLang="ko-KR" sz="1200" dirty="0"/>
              <a:t>Target</a:t>
            </a:r>
            <a:r>
              <a:rPr lang="ko-KR" altLang="en-US" sz="1200" dirty="0"/>
              <a:t> 추적 중</a:t>
            </a:r>
            <a:r>
              <a:rPr lang="en-US" altLang="ko-KR" sz="1200" dirty="0"/>
              <a:t>, </a:t>
            </a:r>
            <a:r>
              <a:rPr lang="ko-KR" altLang="en-US" sz="1200" dirty="0"/>
              <a:t>동일한 모션이 계속적으로 진행되는 상태</a:t>
            </a:r>
            <a:r>
              <a:rPr lang="en-US" altLang="ko-KR" sz="1200" dirty="0"/>
              <a:t>:</a:t>
            </a:r>
          </a:p>
          <a:p>
            <a:pPr marL="0" indent="0">
              <a:buNone/>
            </a:pPr>
            <a:r>
              <a:rPr lang="en-US" altLang="ko-KR" sz="1200" dirty="0"/>
              <a:t>	– Acquisition</a:t>
            </a:r>
            <a:r>
              <a:rPr lang="ko-KR" altLang="en-US" sz="1200" dirty="0"/>
              <a:t> 프로세스 완료</a:t>
            </a:r>
            <a:r>
              <a:rPr lang="en-US" altLang="ko-KR" sz="1200" dirty="0"/>
              <a:t> </a:t>
            </a:r>
            <a:r>
              <a:rPr lang="ko-KR" altLang="en-US" sz="1200" dirty="0"/>
              <a:t>직후의 상태</a:t>
            </a:r>
            <a:endParaRPr lang="en-US" altLang="ko-KR" sz="1200" dirty="0"/>
          </a:p>
          <a:p>
            <a:pPr marL="0" indent="0">
              <a:buNone/>
            </a:pPr>
            <a:r>
              <a:rPr lang="en-US" altLang="ko-KR" sz="1200" dirty="0"/>
              <a:t>	- target</a:t>
            </a:r>
            <a:r>
              <a:rPr lang="ko-KR" altLang="en-US" sz="1200" dirty="0"/>
              <a:t> 또는 자선의 기동이 없는 상태</a:t>
            </a:r>
            <a:endParaRPr lang="en-US" altLang="ko-KR" sz="1200" dirty="0"/>
          </a:p>
          <a:p>
            <a:pPr marL="0" indent="0">
              <a:buNone/>
            </a:pPr>
            <a:r>
              <a:rPr lang="en-US" altLang="ko-KR" sz="1200" dirty="0"/>
              <a:t>	– target</a:t>
            </a:r>
            <a:r>
              <a:rPr lang="ko-KR" altLang="en-US" sz="1200" dirty="0"/>
              <a:t> </a:t>
            </a:r>
            <a:r>
              <a:rPr lang="ko-KR" altLang="en-US" sz="1200" dirty="0" err="1"/>
              <a:t>스왑이나</a:t>
            </a:r>
            <a:r>
              <a:rPr lang="ko-KR" altLang="en-US" sz="1200" dirty="0"/>
              <a:t> 방해 요소가 없는 상태</a:t>
            </a:r>
            <a:endParaRPr lang="en-US" altLang="ko-KR" sz="1200" dirty="0"/>
          </a:p>
          <a:p>
            <a:pPr lvl="1"/>
            <a:r>
              <a:rPr lang="en-US" altLang="ko-KR" sz="1200" dirty="0"/>
              <a:t>3. 80 stern line</a:t>
            </a:r>
          </a:p>
          <a:p>
            <a:pPr marL="0" indent="0">
              <a:buNone/>
            </a:pPr>
            <a:r>
              <a:rPr lang="en-US" altLang="ko-KR" sz="1200" dirty="0"/>
              <a:t>	* </a:t>
            </a:r>
            <a:r>
              <a:rPr lang="ko-KR" altLang="en-US" sz="1200" dirty="0"/>
              <a:t>선미 라인을 의미하며 </a:t>
            </a:r>
            <a:r>
              <a:rPr lang="en-US" altLang="ko-KR" sz="1200" dirty="0"/>
              <a:t>CCRP</a:t>
            </a:r>
            <a:r>
              <a:rPr lang="ko-KR" altLang="en-US" sz="1200" dirty="0"/>
              <a:t>에서 </a:t>
            </a:r>
            <a:r>
              <a:rPr lang="en-US" altLang="ko-KR" sz="1200" dirty="0"/>
              <a:t>Heading</a:t>
            </a:r>
            <a:r>
              <a:rPr lang="ko-KR" altLang="en-US" sz="1200" dirty="0"/>
              <a:t>의 반대방향으로 방위 눈금까지 그은 선</a:t>
            </a:r>
            <a:r>
              <a:rPr lang="en-US" altLang="ko-KR" sz="1200" dirty="0"/>
              <a:t>	</a:t>
            </a:r>
          </a:p>
          <a:p>
            <a:pPr lvl="1"/>
            <a:r>
              <a:rPr lang="en-US" altLang="ko-KR" sz="1200" dirty="0"/>
              <a:t>3. 81 target swap</a:t>
            </a:r>
          </a:p>
          <a:p>
            <a:pPr marL="0" indent="0">
              <a:buNone/>
            </a:pPr>
            <a:r>
              <a:rPr lang="en-US" altLang="ko-KR" sz="1200" dirty="0"/>
              <a:t>	* </a:t>
            </a:r>
            <a:r>
              <a:rPr lang="ko-KR" altLang="en-US" sz="1200" dirty="0"/>
              <a:t>추적중인 </a:t>
            </a:r>
            <a:r>
              <a:rPr lang="en-US" altLang="ko-KR" sz="1200" dirty="0"/>
              <a:t>target</a:t>
            </a:r>
            <a:r>
              <a:rPr lang="ko-KR" altLang="en-US" sz="1200" dirty="0"/>
              <a:t>에 대한 수신 데이터가 다른 추적 </a:t>
            </a:r>
            <a:r>
              <a:rPr lang="en-US" altLang="ko-KR" sz="1200" dirty="0"/>
              <a:t>target</a:t>
            </a:r>
            <a:r>
              <a:rPr lang="ko-KR" altLang="en-US" sz="1200" dirty="0"/>
              <a:t> 또는 추적되지 않은 레이더 에코와 잘못 연결되는 상황 </a:t>
            </a:r>
            <a:r>
              <a:rPr lang="en-US" altLang="ko-KR" sz="1200" dirty="0"/>
              <a:t>	</a:t>
            </a:r>
          </a:p>
          <a:p>
            <a:pPr marL="0" indent="0">
              <a:buNone/>
            </a:pPr>
            <a:r>
              <a:rPr lang="en-US" altLang="ko-KR" sz="1200" dirty="0"/>
              <a:t>	* </a:t>
            </a:r>
            <a:r>
              <a:rPr lang="ko-KR" altLang="en-US" sz="1200" dirty="0"/>
              <a:t>두 개의 </a:t>
            </a:r>
            <a:r>
              <a:rPr lang="en-US" altLang="ko-KR" sz="1200" dirty="0"/>
              <a:t>target</a:t>
            </a:r>
            <a:r>
              <a:rPr lang="ko-KR" altLang="en-US" sz="1200" dirty="0"/>
              <a:t>들이 하나로 합쳐지는 현상</a:t>
            </a:r>
            <a:endParaRPr lang="en-US" altLang="ko-KR" sz="1200" dirty="0"/>
          </a:p>
          <a:p>
            <a:pPr lvl="1"/>
            <a:r>
              <a:rPr lang="en-US" altLang="ko-KR" sz="1200" dirty="0"/>
              <a:t>3. 82 target’s predicted motion</a:t>
            </a:r>
          </a:p>
          <a:p>
            <a:pPr marL="0" indent="0">
              <a:buNone/>
            </a:pPr>
            <a:r>
              <a:rPr lang="en-US" altLang="ko-KR" sz="1200" dirty="0"/>
              <a:t>	* </a:t>
            </a:r>
            <a:r>
              <a:rPr lang="ko-KR" altLang="en-US" sz="1200" dirty="0"/>
              <a:t>레이더로 측정된 과거의 거리와 방위로 결정된 동작의 </a:t>
            </a:r>
            <a:r>
              <a:rPr lang="en-US" altLang="ko-KR" sz="1200" dirty="0"/>
              <a:t>trend</a:t>
            </a:r>
            <a:r>
              <a:rPr lang="ko-KR" altLang="en-US" sz="1200" dirty="0"/>
              <a:t>를</a:t>
            </a:r>
            <a:r>
              <a:rPr lang="en-US" altLang="ko-KR" sz="1200" dirty="0"/>
              <a:t> </a:t>
            </a:r>
            <a:r>
              <a:rPr lang="ko-KR" altLang="en-US" sz="1200" dirty="0"/>
              <a:t>기반으로 </a:t>
            </a:r>
            <a:r>
              <a:rPr lang="en-US" altLang="ko-KR" sz="1200" dirty="0"/>
              <a:t>target</a:t>
            </a:r>
            <a:r>
              <a:rPr lang="ko-KR" altLang="en-US" sz="1200" dirty="0"/>
              <a:t>의 미래 경로 및 속도 예측</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19</a:t>
            </a:fld>
            <a:r>
              <a:rPr lang="en-US" altLang="ko-KR"/>
              <a:t>]</a:t>
            </a:r>
            <a:endParaRPr lang="ko-KR" altLang="en-US" dirty="0"/>
          </a:p>
        </p:txBody>
      </p:sp>
    </p:spTree>
    <p:extLst>
      <p:ext uri="{BB962C8B-B14F-4D97-AF65-F5344CB8AC3E}">
        <p14:creationId xmlns:p14="http://schemas.microsoft.com/office/powerpoint/2010/main" val="303810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ko-KR" altLang="en-US" dirty="0"/>
              <a:t>개요</a:t>
            </a:r>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ko-KR" altLang="en-US" dirty="0"/>
              <a:t>본 문서 참고 사항</a:t>
            </a:r>
            <a:endParaRPr lang="en-US" altLang="ko-KR" dirty="0"/>
          </a:p>
          <a:p>
            <a:pPr lvl="1"/>
            <a:r>
              <a:rPr lang="ko-KR" altLang="en-US" sz="1200" dirty="0"/>
              <a:t>의미가 모호하거나 모르는 부분은 붉은색으로 표시</a:t>
            </a:r>
            <a:endParaRPr lang="en-US" altLang="ko-KR" sz="1200" dirty="0"/>
          </a:p>
          <a:p>
            <a:pPr lvl="1"/>
            <a:r>
              <a:rPr lang="en-US" altLang="ko-KR" sz="1200" dirty="0"/>
              <a:t>GUI </a:t>
            </a:r>
            <a:r>
              <a:rPr lang="ko-KR" altLang="en-US" sz="1200" dirty="0"/>
              <a:t>및 핵심기능</a:t>
            </a:r>
            <a:r>
              <a:rPr lang="en-US" altLang="ko-KR" sz="1200" dirty="0"/>
              <a:t> </a:t>
            </a:r>
            <a:r>
              <a:rPr lang="ko-KR" altLang="en-US" sz="1200" dirty="0"/>
              <a:t>관련 부분 분석 </a:t>
            </a:r>
            <a:r>
              <a:rPr lang="en-US" altLang="ko-KR" sz="1200" dirty="0"/>
              <a:t>(6</a:t>
            </a:r>
            <a:r>
              <a:rPr lang="ko-KR" altLang="en-US" sz="1200" dirty="0"/>
              <a:t>장 </a:t>
            </a:r>
            <a:r>
              <a:rPr lang="en-US" altLang="ko-KR" sz="1200" dirty="0"/>
              <a:t>~ )</a:t>
            </a:r>
          </a:p>
          <a:p>
            <a:pPr lvl="1"/>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a:t>
            </a:fld>
            <a:r>
              <a:rPr lang="en-US" altLang="ko-KR"/>
              <a:t>]</a:t>
            </a:r>
            <a:endParaRPr lang="ko-KR" altLang="en-US" dirty="0"/>
          </a:p>
        </p:txBody>
      </p:sp>
    </p:spTree>
    <p:extLst>
      <p:ext uri="{BB962C8B-B14F-4D97-AF65-F5344CB8AC3E}">
        <p14:creationId xmlns:p14="http://schemas.microsoft.com/office/powerpoint/2010/main" val="179191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584462"/>
            <a:ext cx="9539732" cy="5844483"/>
          </a:xfrm>
        </p:spPr>
        <p:txBody>
          <a:bodyPr/>
          <a:lstStyle/>
          <a:p>
            <a:pPr lvl="1"/>
            <a:r>
              <a:rPr lang="en-US" altLang="ko-KR" sz="1200" dirty="0"/>
              <a:t>3. 83 TT (target tracking)</a:t>
            </a:r>
          </a:p>
          <a:p>
            <a:pPr marL="0" indent="0">
              <a:buNone/>
            </a:pPr>
            <a:r>
              <a:rPr lang="en-US" altLang="ko-KR" sz="1200" dirty="0"/>
              <a:t>	* </a:t>
            </a:r>
            <a:r>
              <a:rPr lang="ko-KR" altLang="en-US" sz="1200" dirty="0"/>
              <a:t>레이더 </a:t>
            </a:r>
            <a:r>
              <a:rPr lang="en-US" altLang="ko-KR" sz="1200" dirty="0"/>
              <a:t>target</a:t>
            </a:r>
            <a:r>
              <a:rPr lang="ko-KR" altLang="en-US" sz="1200" dirty="0"/>
              <a:t>의 움직임</a:t>
            </a:r>
            <a:r>
              <a:rPr lang="en-US" altLang="ko-KR" sz="1200" dirty="0"/>
              <a:t>(</a:t>
            </a:r>
            <a:r>
              <a:rPr lang="ko-KR" altLang="en-US" sz="1200" dirty="0"/>
              <a:t>위치의 순차적인 변화</a:t>
            </a:r>
            <a:r>
              <a:rPr lang="en-US" altLang="ko-KR" sz="1200" dirty="0"/>
              <a:t>)</a:t>
            </a:r>
            <a:r>
              <a:rPr lang="ko-KR" altLang="en-US" sz="1200" dirty="0"/>
              <a:t>을 관찰하는 컴퓨터 프로세스</a:t>
            </a:r>
            <a:r>
              <a:rPr lang="en-US" altLang="ko-KR" sz="1200" dirty="0"/>
              <a:t>. </a:t>
            </a:r>
          </a:p>
          <a:p>
            <a:pPr marL="0" indent="0">
              <a:buNone/>
            </a:pPr>
            <a:r>
              <a:rPr lang="en-US" altLang="ko-KR" sz="1200" dirty="0"/>
              <a:t>	* </a:t>
            </a:r>
            <a:r>
              <a:rPr lang="ko-KR" altLang="en-US" sz="1200" dirty="0"/>
              <a:t>이러한 </a:t>
            </a:r>
            <a:r>
              <a:rPr lang="en-US" altLang="ko-KR" sz="1200" dirty="0"/>
              <a:t>target</a:t>
            </a:r>
            <a:r>
              <a:rPr lang="ko-KR" altLang="en-US" sz="1200" dirty="0"/>
              <a:t>을 </a:t>
            </a:r>
            <a:r>
              <a:rPr lang="en-US" altLang="ko-KR" sz="1200" dirty="0"/>
              <a:t>‘Tracked target’</a:t>
            </a:r>
            <a:r>
              <a:rPr lang="ko-KR" altLang="en-US" sz="1200" dirty="0"/>
              <a:t>이라고 함</a:t>
            </a:r>
            <a:r>
              <a:rPr lang="en-US" altLang="ko-KR" sz="1200" dirty="0"/>
              <a:t>	</a:t>
            </a:r>
          </a:p>
          <a:p>
            <a:pPr lvl="1"/>
            <a:r>
              <a:rPr lang="en-US" altLang="ko-KR" sz="1200" dirty="0"/>
              <a:t>3. 84 task at hand</a:t>
            </a:r>
          </a:p>
          <a:p>
            <a:pPr marL="0" indent="0">
              <a:buNone/>
            </a:pPr>
            <a:r>
              <a:rPr lang="en-US" altLang="ko-KR" sz="1200" dirty="0"/>
              <a:t>	* </a:t>
            </a:r>
            <a:r>
              <a:rPr lang="ko-KR" altLang="en-US" sz="1200" dirty="0"/>
              <a:t>충돌 회피</a:t>
            </a:r>
            <a:r>
              <a:rPr lang="en-US" altLang="ko-KR" sz="1200" dirty="0"/>
              <a:t>, </a:t>
            </a:r>
            <a:r>
              <a:rPr lang="ko-KR" altLang="en-US" sz="1200" dirty="0"/>
              <a:t>경로 계획</a:t>
            </a:r>
            <a:r>
              <a:rPr lang="en-US" altLang="ko-KR" sz="1200" dirty="0"/>
              <a:t>, </a:t>
            </a:r>
            <a:r>
              <a:rPr lang="ko-KR" altLang="en-US" sz="1200" dirty="0"/>
              <a:t>경로 모니터링</a:t>
            </a:r>
            <a:r>
              <a:rPr lang="en-US" altLang="ko-KR" sz="1200" dirty="0"/>
              <a:t>, grounding</a:t>
            </a:r>
            <a:r>
              <a:rPr lang="ko-KR" altLang="en-US" sz="1200" dirty="0"/>
              <a:t> 회피와 같이 사용자가 수행하는 특정 활동 </a:t>
            </a:r>
            <a:r>
              <a:rPr lang="en-US" altLang="ko-KR" sz="1200" dirty="0"/>
              <a:t>	</a:t>
            </a:r>
          </a:p>
          <a:p>
            <a:pPr lvl="1"/>
            <a:r>
              <a:rPr lang="en-US" altLang="ko-KR" sz="1200" dirty="0"/>
              <a:t>3. 85 test target</a:t>
            </a:r>
          </a:p>
          <a:p>
            <a:pPr marL="0" indent="0">
              <a:buNone/>
            </a:pPr>
            <a:r>
              <a:rPr lang="en-US" altLang="ko-KR" sz="1200" dirty="0"/>
              <a:t>	* </a:t>
            </a:r>
            <a:r>
              <a:rPr lang="ko-KR" altLang="en-US" sz="1200" dirty="0"/>
              <a:t>테스트 요구 사항에 사용되는 알려진 특성의 레이더 타겟 </a:t>
            </a:r>
            <a:r>
              <a:rPr lang="en-US" altLang="ko-KR" sz="1200" dirty="0"/>
              <a:t>	</a:t>
            </a:r>
          </a:p>
          <a:p>
            <a:pPr lvl="1"/>
            <a:r>
              <a:rPr lang="en-US" altLang="ko-KR" sz="1200" dirty="0"/>
              <a:t>3. 86 trails</a:t>
            </a:r>
          </a:p>
          <a:p>
            <a:pPr marL="0" indent="0">
              <a:buNone/>
            </a:pPr>
            <a:r>
              <a:rPr lang="en-US" altLang="ko-KR" sz="1200" dirty="0"/>
              <a:t>	* </a:t>
            </a:r>
            <a:r>
              <a:rPr lang="ko-KR" altLang="en-US" sz="1200" dirty="0"/>
              <a:t>잔광의 형태로 보여지는 </a:t>
            </a:r>
            <a:r>
              <a:rPr lang="en-US" altLang="ko-KR" sz="1200" dirty="0"/>
              <a:t>target</a:t>
            </a:r>
            <a:r>
              <a:rPr lang="ko-KR" altLang="en-US" sz="1200" dirty="0"/>
              <a:t> 레이더 에코의 과거 흔적</a:t>
            </a:r>
            <a:r>
              <a:rPr lang="en-US" altLang="ko-KR" sz="1200" dirty="0"/>
              <a:t>. </a:t>
            </a:r>
          </a:p>
          <a:p>
            <a:pPr marL="0" indent="0">
              <a:buNone/>
            </a:pPr>
            <a:r>
              <a:rPr lang="en-US" altLang="ko-KR" sz="1200" dirty="0"/>
              <a:t>	* </a:t>
            </a:r>
            <a:r>
              <a:rPr lang="ko-KR" altLang="en-US" sz="1200" dirty="0"/>
              <a:t>흔적은 </a:t>
            </a:r>
            <a:r>
              <a:rPr lang="en-US" altLang="ko-KR" sz="1200" dirty="0"/>
              <a:t>TRUE</a:t>
            </a:r>
            <a:r>
              <a:rPr lang="ko-KR" altLang="en-US" sz="1200" dirty="0"/>
              <a:t>이거나 </a:t>
            </a:r>
            <a:r>
              <a:rPr lang="en-US" altLang="ko-KR" sz="1200" dirty="0"/>
              <a:t>RELATIVE</a:t>
            </a:r>
            <a:r>
              <a:rPr lang="ko-KR" altLang="en-US" sz="1200" dirty="0"/>
              <a:t>일 수 있음</a:t>
            </a:r>
            <a:r>
              <a:rPr lang="en-US" altLang="ko-KR" sz="1200" dirty="0"/>
              <a:t>.</a:t>
            </a:r>
          </a:p>
          <a:p>
            <a:pPr marL="0" indent="0">
              <a:buNone/>
            </a:pPr>
            <a:r>
              <a:rPr lang="en-US" altLang="ko-KR" sz="1200" dirty="0"/>
              <a:t>	* Relative</a:t>
            </a:r>
            <a:r>
              <a:rPr lang="ko-KR" altLang="en-US" sz="1200" dirty="0"/>
              <a:t> </a:t>
            </a:r>
            <a:r>
              <a:rPr lang="en-US" altLang="ko-KR" sz="1200" dirty="0"/>
              <a:t>trails</a:t>
            </a:r>
            <a:r>
              <a:rPr lang="ko-KR" altLang="en-US" sz="1200" dirty="0"/>
              <a:t>는 </a:t>
            </a:r>
            <a:r>
              <a:rPr lang="en-US" altLang="ko-KR" sz="1200" dirty="0"/>
              <a:t>relative motion</a:t>
            </a:r>
            <a:r>
              <a:rPr lang="ko-KR" altLang="en-US" sz="1200" dirty="0"/>
              <a:t>으로 표시되는 것과 같음</a:t>
            </a:r>
            <a:r>
              <a:rPr lang="en-US" altLang="ko-KR" sz="1200" dirty="0"/>
              <a:t>.</a:t>
            </a:r>
          </a:p>
          <a:p>
            <a:pPr marL="0" indent="0">
              <a:buNone/>
            </a:pPr>
            <a:r>
              <a:rPr lang="en-US" altLang="ko-KR" sz="1200" dirty="0"/>
              <a:t>	* True trails</a:t>
            </a:r>
            <a:r>
              <a:rPr lang="ko-KR" altLang="en-US" sz="1200" dirty="0"/>
              <a:t>는 </a:t>
            </a:r>
            <a:r>
              <a:rPr lang="en-US" altLang="ko-KR" sz="1200" dirty="0"/>
              <a:t>true motion</a:t>
            </a:r>
            <a:r>
              <a:rPr lang="ko-KR" altLang="en-US" sz="1200" dirty="0"/>
              <a:t>으로 표시되는 것과 같음</a:t>
            </a:r>
            <a:r>
              <a:rPr lang="en-US" altLang="ko-KR" sz="1200" dirty="0"/>
              <a:t>. 	</a:t>
            </a:r>
          </a:p>
          <a:p>
            <a:pPr lvl="1"/>
            <a:r>
              <a:rPr lang="en-US" altLang="ko-KR" sz="1200" dirty="0"/>
              <a:t>3. 87 trial </a:t>
            </a:r>
            <a:r>
              <a:rPr lang="en-US" altLang="ko-KR" sz="1200" dirty="0" err="1"/>
              <a:t>manoeuver</a:t>
            </a:r>
            <a:endParaRPr lang="en-US" altLang="ko-KR" sz="1200" dirty="0"/>
          </a:p>
          <a:p>
            <a:pPr marL="0" indent="0">
              <a:buNone/>
            </a:pPr>
            <a:r>
              <a:rPr lang="en-US" altLang="ko-KR" sz="1200" dirty="0"/>
              <a:t>	* </a:t>
            </a:r>
            <a:r>
              <a:rPr lang="ko-KR" altLang="en-US" sz="1200" dirty="0"/>
              <a:t>자선의 시뮬레이션 된 기동의 결과로 모든 </a:t>
            </a:r>
            <a:r>
              <a:rPr lang="en-US" altLang="ko-KR" sz="1200" dirty="0"/>
              <a:t>Acquired</a:t>
            </a:r>
            <a:r>
              <a:rPr lang="ko-KR" altLang="en-US" sz="1200" dirty="0"/>
              <a:t>된 또는 </a:t>
            </a:r>
            <a:r>
              <a:rPr lang="en-US" altLang="ko-KR" sz="1200" dirty="0"/>
              <a:t>Activated</a:t>
            </a:r>
            <a:r>
              <a:rPr lang="ko-KR" altLang="en-US" sz="1200" dirty="0"/>
              <a:t>된 </a:t>
            </a:r>
            <a:r>
              <a:rPr lang="en-US" altLang="ko-KR" sz="1200" dirty="0"/>
              <a:t>Target</a:t>
            </a:r>
            <a:r>
              <a:rPr lang="ko-KR" altLang="en-US" sz="1200" dirty="0"/>
              <a:t>들의 예측된 미래 상태를 표시 </a:t>
            </a:r>
            <a:endParaRPr lang="en-US" altLang="ko-KR" sz="1200" dirty="0"/>
          </a:p>
          <a:p>
            <a:pPr marL="0" indent="0">
              <a:buNone/>
            </a:pPr>
            <a:r>
              <a:rPr lang="en-US" altLang="ko-KR" sz="1200" dirty="0"/>
              <a:t>	* </a:t>
            </a:r>
            <a:r>
              <a:rPr lang="ko-KR" altLang="en-US" sz="1200" dirty="0"/>
              <a:t>운영자가 탐색 및 충돌을 회피할 목적으로 설정된 기동을 수행하는 데 사용되는 그래픽 시뮬레이션 기능 </a:t>
            </a:r>
            <a:r>
              <a:rPr lang="en-US" altLang="ko-KR" sz="1200" dirty="0"/>
              <a:t>	</a:t>
            </a:r>
          </a:p>
          <a:p>
            <a:pPr lvl="1"/>
            <a:r>
              <a:rPr lang="en-US" altLang="ko-KR" sz="1200" dirty="0"/>
              <a:t>3. 88 true bearing</a:t>
            </a:r>
          </a:p>
          <a:p>
            <a:pPr marL="0" indent="0">
              <a:buNone/>
            </a:pPr>
            <a:r>
              <a:rPr lang="en-US" altLang="ko-KR" sz="1200" dirty="0"/>
              <a:t>	* </a:t>
            </a:r>
            <a:r>
              <a:rPr lang="ko-KR" altLang="en-US" sz="1200" dirty="0"/>
              <a:t>자선의 </a:t>
            </a:r>
            <a:r>
              <a:rPr lang="en-US" altLang="ko-KR" sz="1200" dirty="0"/>
              <a:t>CCRP </a:t>
            </a:r>
            <a:r>
              <a:rPr lang="ko-KR" altLang="en-US" sz="1200" dirty="0"/>
              <a:t>또는 다른 </a:t>
            </a:r>
            <a:r>
              <a:rPr lang="en-US" altLang="ko-KR" sz="1200" dirty="0"/>
              <a:t>target</a:t>
            </a:r>
            <a:r>
              <a:rPr lang="ko-KR" altLang="en-US" sz="1200" dirty="0"/>
              <a:t>의 위치에서 바라본 또다른 </a:t>
            </a:r>
            <a:r>
              <a:rPr lang="en-US" altLang="ko-KR" sz="1200" dirty="0" err="1"/>
              <a:t>targe</a:t>
            </a:r>
            <a:r>
              <a:rPr lang="ko-KR" altLang="en-US" sz="1200" dirty="0"/>
              <a:t>의 방향</a:t>
            </a:r>
            <a:r>
              <a:rPr lang="en-US" altLang="ko-KR" sz="1200" dirty="0"/>
              <a:t>, (</a:t>
            </a:r>
            <a:r>
              <a:rPr lang="ko-KR" altLang="en-US" sz="1200" dirty="0" err="1"/>
              <a:t>진북을</a:t>
            </a:r>
            <a:r>
              <a:rPr lang="ko-KR" altLang="en-US" sz="1200" dirty="0"/>
              <a:t> 기준으로 하는 각도 변위로 표현 </a:t>
            </a:r>
            <a:r>
              <a:rPr lang="en-US" altLang="ko-KR" sz="1200" dirty="0"/>
              <a:t>)	</a:t>
            </a:r>
          </a:p>
          <a:p>
            <a:pPr lvl="1"/>
            <a:r>
              <a:rPr lang="en-US" altLang="ko-KR" sz="1200" dirty="0"/>
              <a:t>3. 89 true course</a:t>
            </a:r>
          </a:p>
          <a:p>
            <a:pPr marL="0" indent="0">
              <a:buNone/>
            </a:pPr>
            <a:r>
              <a:rPr lang="en-US" altLang="ko-KR" sz="1200" dirty="0"/>
              <a:t>	* </a:t>
            </a:r>
            <a:r>
              <a:rPr lang="ko-KR" altLang="en-US" sz="1200" dirty="0" err="1"/>
              <a:t>진북을</a:t>
            </a:r>
            <a:r>
              <a:rPr lang="ko-KR" altLang="en-US" sz="1200" dirty="0"/>
              <a:t> 기준으로 하는 각도 변위로 표현되는 </a:t>
            </a:r>
            <a:r>
              <a:rPr lang="en-US" altLang="ko-KR" sz="1200" dirty="0"/>
              <a:t>target</a:t>
            </a:r>
            <a:r>
              <a:rPr lang="ko-KR" altLang="en-US" sz="1200" dirty="0"/>
              <a:t>의 지면 또는 바다에 대한 상대적인 운동 방향 </a:t>
            </a:r>
            <a:r>
              <a:rPr lang="en-US" altLang="ko-KR" sz="1200" dirty="0"/>
              <a:t>	</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20</a:t>
            </a:fld>
            <a:r>
              <a:rPr lang="en-US" altLang="ko-KR"/>
              <a:t>]</a:t>
            </a:r>
            <a:endParaRPr lang="ko-KR" altLang="en-US" dirty="0"/>
          </a:p>
        </p:txBody>
      </p:sp>
    </p:spTree>
    <p:extLst>
      <p:ext uri="{BB962C8B-B14F-4D97-AF65-F5344CB8AC3E}">
        <p14:creationId xmlns:p14="http://schemas.microsoft.com/office/powerpoint/2010/main" val="118212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3. 90 TM (true motion)</a:t>
            </a:r>
          </a:p>
          <a:p>
            <a:pPr marL="0" indent="0">
              <a:buNone/>
            </a:pPr>
            <a:r>
              <a:rPr lang="en-US" altLang="ko-KR" sz="1200" dirty="0"/>
              <a:t>	* </a:t>
            </a:r>
            <a:r>
              <a:rPr lang="ko-KR" altLang="en-US" sz="1200" dirty="0"/>
              <a:t>자선의 움직임을 </a:t>
            </a:r>
            <a:r>
              <a:rPr lang="en-US" altLang="ko-KR" sz="1200" dirty="0"/>
              <a:t>display </a:t>
            </a:r>
            <a:r>
              <a:rPr lang="ko-KR" altLang="en-US" sz="1200" dirty="0"/>
              <a:t>상에서 자선 심볼이 실제 이동하는 것으로 그려지는 </a:t>
            </a:r>
            <a:r>
              <a:rPr lang="en-US" altLang="ko-KR" sz="1200" dirty="0"/>
              <a:t>Motion mode</a:t>
            </a:r>
          </a:p>
          <a:p>
            <a:pPr marL="0" indent="0">
              <a:buNone/>
            </a:pPr>
            <a:r>
              <a:rPr lang="en-US" altLang="ko-KR" sz="1200" dirty="0"/>
              <a:t>	* true</a:t>
            </a:r>
            <a:r>
              <a:rPr lang="ko-KR" altLang="en-US" sz="1200" dirty="0"/>
              <a:t> 침로와 속도의 조합</a:t>
            </a:r>
            <a:endParaRPr lang="en-US" altLang="ko-KR" sz="1200" dirty="0"/>
          </a:p>
          <a:p>
            <a:pPr lvl="1"/>
            <a:r>
              <a:rPr lang="en-US" altLang="ko-KR" sz="1200" dirty="0"/>
              <a:t>3. 91 true speed</a:t>
            </a:r>
          </a:p>
          <a:p>
            <a:pPr marL="0" indent="0">
              <a:buNone/>
            </a:pPr>
            <a:r>
              <a:rPr lang="en-US" altLang="ko-KR" sz="1200" dirty="0"/>
              <a:t>	* </a:t>
            </a:r>
            <a:r>
              <a:rPr lang="ko-KR" altLang="en-US" sz="1200" dirty="0"/>
              <a:t>지상 또는 바다에 대한 표적의 속도 </a:t>
            </a:r>
            <a:r>
              <a:rPr lang="en-US" altLang="ko-KR" sz="1200" dirty="0"/>
              <a:t>	</a:t>
            </a:r>
          </a:p>
          <a:p>
            <a:pPr lvl="1"/>
            <a:r>
              <a:rPr lang="en-US" altLang="ko-KR" sz="1200" dirty="0"/>
              <a:t>3. 92 true vector</a:t>
            </a:r>
          </a:p>
          <a:p>
            <a:pPr marL="0" indent="0">
              <a:buNone/>
            </a:pPr>
            <a:r>
              <a:rPr lang="en-US" altLang="ko-KR" sz="1200" dirty="0"/>
              <a:t>	* </a:t>
            </a:r>
            <a:r>
              <a:rPr lang="ko-KR" altLang="en-US" sz="1200" dirty="0"/>
              <a:t>지상이나 바다를 기준으로 코스와 속도 </a:t>
            </a:r>
            <a:r>
              <a:rPr lang="en-US" altLang="ko-KR" sz="1200" dirty="0"/>
              <a:t>	</a:t>
            </a:r>
          </a:p>
          <a:p>
            <a:pPr marL="0" indent="0">
              <a:buNone/>
            </a:pPr>
            <a:r>
              <a:rPr lang="en-US" altLang="ko-KR" sz="1200" dirty="0"/>
              <a:t>	* target</a:t>
            </a:r>
            <a:r>
              <a:rPr lang="ko-KR" altLang="en-US" sz="1200" dirty="0"/>
              <a:t>의 예측된 실제 움직임을 나타내는 벡터 </a:t>
            </a:r>
            <a:endParaRPr lang="en-US" altLang="ko-KR" sz="1200" dirty="0"/>
          </a:p>
          <a:p>
            <a:pPr lvl="1"/>
            <a:r>
              <a:rPr lang="en-US" altLang="ko-KR" sz="1200" dirty="0"/>
              <a:t>3. 93 user configured presentation</a:t>
            </a:r>
          </a:p>
          <a:p>
            <a:pPr marL="0" indent="0">
              <a:buNone/>
            </a:pPr>
            <a:r>
              <a:rPr lang="en-US" altLang="ko-KR" sz="1200" dirty="0"/>
              <a:t>	* </a:t>
            </a:r>
            <a:r>
              <a:rPr lang="ko-KR" altLang="en-US" sz="1200" dirty="0"/>
              <a:t>특정 작업에 대해 사용자가 구성한 프레젠테이션을 표시</a:t>
            </a:r>
            <a:r>
              <a:rPr lang="en-US" altLang="ko-KR" sz="1200" dirty="0"/>
              <a:t>. </a:t>
            </a:r>
          </a:p>
          <a:p>
            <a:pPr marL="0" indent="0">
              <a:buNone/>
            </a:pPr>
            <a:r>
              <a:rPr lang="en-US" altLang="ko-KR" sz="1200" dirty="0"/>
              <a:t>	* </a:t>
            </a:r>
            <a:r>
              <a:rPr lang="ko-KR" altLang="en-US" sz="1200" dirty="0"/>
              <a:t>프레젠테이션에는 다른 항법 또는 선박 관련 데이터와 함께 레이더 및</a:t>
            </a:r>
            <a:r>
              <a:rPr lang="en-US" altLang="ko-KR" sz="1200" dirty="0"/>
              <a:t>/</a:t>
            </a:r>
            <a:r>
              <a:rPr lang="ko-KR" altLang="en-US" sz="1200" dirty="0"/>
              <a:t>또는 해도 정보가 포함될 수 있음</a:t>
            </a:r>
            <a:r>
              <a:rPr lang="en-US" altLang="ko-KR" sz="1200" dirty="0"/>
              <a:t>.</a:t>
            </a:r>
          </a:p>
          <a:p>
            <a:pPr lvl="1"/>
            <a:r>
              <a:rPr lang="en-US" altLang="ko-KR" sz="1200" dirty="0"/>
              <a:t>3. 94 user-defined</a:t>
            </a:r>
          </a:p>
          <a:p>
            <a:pPr marL="0" indent="0">
              <a:buNone/>
            </a:pPr>
            <a:r>
              <a:rPr lang="en-US" altLang="ko-KR" sz="1200" dirty="0"/>
              <a:t>	* </a:t>
            </a:r>
            <a:r>
              <a:rPr lang="ko-KR" altLang="en-US" sz="1200" dirty="0"/>
              <a:t>특정 장비의 제공된 기능들 내에서 사용자가 선택하거나 정의한 기능 또는 매개변수의 결과 </a:t>
            </a:r>
            <a:r>
              <a:rPr lang="en-US" altLang="ko-KR" sz="1200" dirty="0"/>
              <a:t>	</a:t>
            </a:r>
          </a:p>
          <a:p>
            <a:pPr lvl="1"/>
            <a:r>
              <a:rPr lang="en-US" altLang="ko-KR" sz="1200" dirty="0"/>
              <a:t>3. 95 user dialogue area</a:t>
            </a:r>
          </a:p>
          <a:p>
            <a:pPr marL="0" indent="0">
              <a:buNone/>
            </a:pPr>
            <a:r>
              <a:rPr lang="en-US" altLang="ko-KR" sz="1200" dirty="0"/>
              <a:t>	* </a:t>
            </a:r>
            <a:r>
              <a:rPr lang="ko-KR" altLang="en-US" sz="1200" dirty="0"/>
              <a:t>주로 </a:t>
            </a:r>
            <a:r>
              <a:rPr lang="ko-KR" altLang="en-US" sz="1200" dirty="0" err="1"/>
              <a:t>영숫자</a:t>
            </a:r>
            <a:r>
              <a:rPr lang="ko-KR" altLang="en-US" sz="1200" dirty="0"/>
              <a:t> 형식의 작동 매개변수</a:t>
            </a:r>
            <a:r>
              <a:rPr lang="en-US" altLang="ko-KR" sz="1200" dirty="0"/>
              <a:t>, </a:t>
            </a:r>
            <a:r>
              <a:rPr lang="ko-KR" altLang="en-US" sz="1200" dirty="0"/>
              <a:t>데이터 및 명령의 입력 또는 </a:t>
            </a:r>
            <a:endParaRPr lang="en-US" altLang="ko-KR" sz="1200" dirty="0"/>
          </a:p>
          <a:p>
            <a:pPr marL="0" indent="0">
              <a:buNone/>
            </a:pPr>
            <a:r>
              <a:rPr lang="en-US" altLang="ko-KR" sz="1200" dirty="0"/>
              <a:t>	* </a:t>
            </a:r>
            <a:r>
              <a:rPr lang="ko-KR" altLang="en-US" sz="1200" dirty="0"/>
              <a:t>선택과 대화식 프레젠테이션에 할당되는 데이터 필드 및</a:t>
            </a:r>
            <a:r>
              <a:rPr lang="en-US" altLang="ko-KR" sz="1200" dirty="0"/>
              <a:t>/</a:t>
            </a:r>
            <a:r>
              <a:rPr lang="ko-KR" altLang="en-US" sz="1200" dirty="0"/>
              <a:t>또는 메뉴로 구성된 디스플레이 영역 </a:t>
            </a:r>
            <a:r>
              <a:rPr lang="en-US" altLang="ko-KR" sz="1200" dirty="0"/>
              <a:t>	</a:t>
            </a:r>
          </a:p>
          <a:p>
            <a:pPr lvl="1"/>
            <a:r>
              <a:rPr lang="en-US" altLang="ko-KR" sz="1200" dirty="0"/>
              <a:t>3. 96 VDR	</a:t>
            </a:r>
            <a:r>
              <a:rPr lang="ko-KR" altLang="en-US" sz="1200" dirty="0"/>
              <a:t> </a:t>
            </a:r>
            <a:r>
              <a:rPr lang="en-US" altLang="ko-KR" sz="1200" dirty="0"/>
              <a:t>	</a:t>
            </a:r>
            <a:r>
              <a:rPr lang="ko-KR" altLang="en-US" sz="1200" dirty="0"/>
              <a:t>항해 데이터 기록장치</a:t>
            </a:r>
            <a:endParaRPr lang="en-US" altLang="ko-KR" sz="1200" dirty="0"/>
          </a:p>
          <a:p>
            <a:pPr lvl="1"/>
            <a:r>
              <a:rPr lang="en-US" altLang="ko-KR" sz="1200" dirty="0"/>
              <a:t>3. 97 </a:t>
            </a:r>
            <a:r>
              <a:rPr lang="en-US" altLang="ko-KR" sz="1200" dirty="0" err="1"/>
              <a:t>wpt</a:t>
            </a:r>
            <a:r>
              <a:rPr lang="en-US" altLang="ko-KR" sz="1200" dirty="0"/>
              <a:t> (waypoint) 	</a:t>
            </a:r>
            <a:r>
              <a:rPr lang="ko-KR" altLang="en-US" sz="1200" dirty="0"/>
              <a:t>경유지 </a:t>
            </a:r>
            <a:r>
              <a:rPr lang="en-US" altLang="ko-KR" sz="1200" dirty="0"/>
              <a:t>(</a:t>
            </a:r>
            <a:r>
              <a:rPr lang="ko-KR" altLang="en-US" sz="1200" dirty="0"/>
              <a:t>다음 경로로 방향이 바뀌는 지점</a:t>
            </a:r>
            <a:r>
              <a:rPr lang="en-US" altLang="ko-KR" sz="1200" dirty="0"/>
              <a:t>)</a:t>
            </a:r>
          </a:p>
          <a:p>
            <a:pPr marL="0" indent="0">
              <a:buNone/>
            </a:pPr>
            <a:endParaRPr lang="en-US" altLang="ko-KR" sz="1200" dirty="0"/>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21</a:t>
            </a:fld>
            <a:r>
              <a:rPr lang="en-US" altLang="ko-KR"/>
              <a:t>]</a:t>
            </a:r>
            <a:endParaRPr lang="ko-KR" altLang="en-US" dirty="0"/>
          </a:p>
        </p:txBody>
      </p:sp>
    </p:spTree>
    <p:extLst>
      <p:ext uri="{BB962C8B-B14F-4D97-AF65-F5344CB8AC3E}">
        <p14:creationId xmlns:p14="http://schemas.microsoft.com/office/powerpoint/2010/main" val="224293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4. General</a:t>
            </a:r>
          </a:p>
          <a:p>
            <a:r>
              <a:rPr lang="en-US" altLang="ko-KR" dirty="0"/>
              <a:t>PASS</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22</a:t>
            </a:fld>
            <a:r>
              <a:rPr lang="en-US" altLang="ko-KR"/>
              <a:t>]</a:t>
            </a:r>
            <a:endParaRPr lang="ko-KR" altLang="en-US" dirty="0"/>
          </a:p>
        </p:txBody>
      </p:sp>
    </p:spTree>
    <p:extLst>
      <p:ext uri="{BB962C8B-B14F-4D97-AF65-F5344CB8AC3E}">
        <p14:creationId xmlns:p14="http://schemas.microsoft.com/office/powerpoint/2010/main" val="52029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5. Radar performance</a:t>
            </a:r>
          </a:p>
          <a:p>
            <a:r>
              <a:rPr lang="en-US" altLang="ko-KR" dirty="0"/>
              <a:t>PASS</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23</a:t>
            </a:fld>
            <a:r>
              <a:rPr lang="en-US" altLang="ko-KR"/>
              <a:t>]</a:t>
            </a:r>
            <a:endParaRPr lang="ko-KR" altLang="en-US" dirty="0"/>
          </a:p>
        </p:txBody>
      </p:sp>
    </p:spTree>
    <p:extLst>
      <p:ext uri="{BB962C8B-B14F-4D97-AF65-F5344CB8AC3E}">
        <p14:creationId xmlns:p14="http://schemas.microsoft.com/office/powerpoint/2010/main" val="3088585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6. Display presentation (</a:t>
            </a:r>
            <a:r>
              <a:rPr lang="ko-KR" altLang="en-US" dirty="0"/>
              <a:t>화면 표현</a:t>
            </a:r>
            <a:r>
              <a:rPr lang="en-US" altLang="ko-KR" dirty="0"/>
              <a:t>)</a:t>
            </a:r>
          </a:p>
          <a:p>
            <a:pPr lvl="1"/>
            <a:r>
              <a:rPr lang="en-US" altLang="ko-KR" sz="1200" dirty="0"/>
              <a:t>6.1 </a:t>
            </a:r>
            <a:r>
              <a:rPr lang="ko-KR" altLang="en-US" sz="1200" dirty="0"/>
              <a:t>일반</a:t>
            </a:r>
            <a:endParaRPr lang="en-US" altLang="ko-KR" sz="1200" dirty="0"/>
          </a:p>
          <a:p>
            <a:pPr marL="288000" lvl="1" indent="0">
              <a:buNone/>
            </a:pPr>
            <a:r>
              <a:rPr lang="en-US" altLang="ko-KR" sz="1200" dirty="0"/>
              <a:t>	- </a:t>
            </a:r>
            <a:r>
              <a:rPr lang="ko-KR" altLang="en-US" sz="1200" dirty="0"/>
              <a:t>항해 정보 표시의 조화 요구사항을 포함</a:t>
            </a:r>
            <a:r>
              <a:rPr lang="en-US" altLang="ko-KR" sz="1200" dirty="0"/>
              <a:t>. (</a:t>
            </a:r>
            <a:r>
              <a:rPr lang="ko-KR" altLang="en-US" sz="1200" dirty="0"/>
              <a:t>결의안 </a:t>
            </a:r>
            <a:r>
              <a:rPr lang="en-US" altLang="ko-KR" sz="1200" dirty="0"/>
              <a:t>MSC.191(79)</a:t>
            </a:r>
            <a:r>
              <a:rPr lang="ko-KR" altLang="en-US" sz="1200" dirty="0"/>
              <a:t>에서 </a:t>
            </a:r>
            <a:r>
              <a:rPr lang="en-US" altLang="ko-KR" sz="1200" dirty="0"/>
              <a:t>IMO</a:t>
            </a:r>
            <a:r>
              <a:rPr lang="ko-KR" altLang="en-US" sz="1200" dirty="0"/>
              <a:t>가 채택</a:t>
            </a:r>
            <a:r>
              <a:rPr lang="en-US" altLang="ko-KR" sz="1200" dirty="0"/>
              <a:t>)</a:t>
            </a:r>
          </a:p>
          <a:p>
            <a:pPr marL="288000" lvl="1" indent="0">
              <a:buNone/>
            </a:pPr>
            <a:r>
              <a:rPr lang="en-US" altLang="ko-KR" sz="1200" dirty="0"/>
              <a:t>	- </a:t>
            </a:r>
            <a:r>
              <a:rPr lang="ko-KR" altLang="en-US" sz="1200" dirty="0"/>
              <a:t>결의안 </a:t>
            </a:r>
            <a:r>
              <a:rPr lang="en-US" altLang="ko-KR" sz="1200" dirty="0"/>
              <a:t>MSC.191(79)</a:t>
            </a:r>
            <a:r>
              <a:rPr lang="ko-KR" altLang="en-US" sz="1200" dirty="0"/>
              <a:t>의 표시 요구 사항에 대한 예외를 확인</a:t>
            </a:r>
            <a:r>
              <a:rPr lang="en-US" altLang="ko-KR" sz="1200" dirty="0"/>
              <a:t>.</a:t>
            </a:r>
          </a:p>
          <a:p>
            <a:pPr marL="288000" lvl="1" indent="0">
              <a:buNone/>
            </a:pPr>
            <a:r>
              <a:rPr lang="en-US" altLang="ko-KR" sz="1200" dirty="0"/>
              <a:t>	NOTE</a:t>
            </a:r>
          </a:p>
          <a:p>
            <a:pPr marL="288000" lvl="1" indent="0">
              <a:buNone/>
            </a:pPr>
            <a:r>
              <a:rPr lang="en-US" altLang="ko-KR" sz="1200" dirty="0"/>
              <a:t>	</a:t>
            </a:r>
            <a:r>
              <a:rPr lang="en-US" altLang="ko-KR" sz="1200" dirty="0" err="1"/>
              <a:t>i</a:t>
            </a:r>
            <a:r>
              <a:rPr lang="en-US" altLang="ko-KR" sz="1200" dirty="0"/>
              <a:t>. </a:t>
            </a:r>
            <a:r>
              <a:rPr lang="ko-KR" altLang="en-US" sz="1200" dirty="0"/>
              <a:t>제조업체는 물리적 요구사항을 입증할 수 있는 자료를 제출해야 함</a:t>
            </a:r>
            <a:r>
              <a:rPr lang="en-US" altLang="ko-KR" sz="1200" dirty="0"/>
              <a:t>.</a:t>
            </a:r>
          </a:p>
          <a:p>
            <a:pPr marL="288000" lvl="1" indent="0">
              <a:buNone/>
            </a:pPr>
            <a:r>
              <a:rPr lang="en-US" altLang="ko-KR" sz="1200" dirty="0"/>
              <a:t>	ii. </a:t>
            </a:r>
            <a:r>
              <a:rPr lang="ko-KR" altLang="en-US" sz="1200" dirty="0"/>
              <a:t>단</a:t>
            </a:r>
            <a:r>
              <a:rPr lang="en-US" altLang="ko-KR" sz="1200" dirty="0"/>
              <a:t>, </a:t>
            </a:r>
            <a:r>
              <a:rPr lang="ko-KR" altLang="en-US" sz="1200" dirty="0"/>
              <a:t>시험기관의 동의가 </a:t>
            </a:r>
            <a:r>
              <a:rPr lang="ko-KR" altLang="en-US" sz="1200" dirty="0" err="1"/>
              <a:t>있을경우</a:t>
            </a:r>
            <a:r>
              <a:rPr lang="ko-KR" altLang="en-US" sz="1200" dirty="0"/>
              <a:t> 추가 측정이 필요하지 않을 수 있음</a:t>
            </a:r>
            <a:r>
              <a:rPr lang="en-US" altLang="ko-KR" sz="1200" dirty="0"/>
              <a:t>.</a:t>
            </a:r>
          </a:p>
          <a:p>
            <a:pPr marL="288000" lvl="1" indent="0">
              <a:buNone/>
            </a:pPr>
            <a:endParaRPr lang="en-US" altLang="ko-KR" sz="1000" dirty="0"/>
          </a:p>
          <a:p>
            <a:pPr lvl="1"/>
            <a:r>
              <a:rPr lang="en-US" altLang="ko-KR" sz="1200" dirty="0"/>
              <a:t>6.2 </a:t>
            </a:r>
            <a:r>
              <a:rPr lang="ko-KR" altLang="en-US" sz="1200" dirty="0"/>
              <a:t>성능 표준</a:t>
            </a:r>
            <a:endParaRPr lang="en-US" altLang="ko-KR" sz="1200" dirty="0"/>
          </a:p>
          <a:p>
            <a:pPr marL="288000" lvl="1" indent="0">
              <a:buNone/>
            </a:pPr>
            <a:r>
              <a:rPr lang="en-US" altLang="ko-KR" sz="1200" dirty="0"/>
              <a:t>	- </a:t>
            </a:r>
            <a:r>
              <a:rPr lang="ko-KR" altLang="en-US" sz="1200" dirty="0"/>
              <a:t>화면에의 표현은 레이더 이미지의 명확성을 유지하기 위해 성능표준 준수</a:t>
            </a:r>
            <a:r>
              <a:rPr lang="en-US" altLang="ko-KR" sz="1200" dirty="0"/>
              <a:t>.</a:t>
            </a:r>
          </a:p>
          <a:p>
            <a:pPr marL="288000" lvl="1" indent="0">
              <a:buNone/>
            </a:pPr>
            <a:r>
              <a:rPr lang="en-US" altLang="ko-KR" sz="1200" dirty="0"/>
              <a:t>	   (MSC.191(79) – </a:t>
            </a:r>
            <a:r>
              <a:rPr lang="ko-KR" altLang="en-US" sz="1200" dirty="0"/>
              <a:t>선박용 항해 </a:t>
            </a:r>
            <a:r>
              <a:rPr lang="en-US" altLang="ko-KR" sz="1200" dirty="0"/>
              <a:t>DISPLAY</a:t>
            </a:r>
            <a:r>
              <a:rPr lang="ko-KR" altLang="en-US" sz="1200" dirty="0"/>
              <a:t>에 대한 네비게이션 관련 정보 표현</a:t>
            </a:r>
            <a:r>
              <a:rPr lang="en-US" altLang="ko-KR" sz="1200" dirty="0"/>
              <a:t>)</a:t>
            </a:r>
          </a:p>
          <a:p>
            <a:pPr marL="288000" lvl="1" indent="0">
              <a:buNone/>
            </a:pPr>
            <a:r>
              <a:rPr lang="en-US" altLang="ko-KR" sz="1200" dirty="0"/>
              <a:t>	- 6</a:t>
            </a:r>
            <a:r>
              <a:rPr lang="ko-KR" altLang="en-US" sz="1200" dirty="0"/>
              <a:t>절의 테스트는 </a:t>
            </a:r>
            <a:r>
              <a:rPr lang="en-US" altLang="ko-KR" sz="1200" dirty="0"/>
              <a:t>MSC.191(79)</a:t>
            </a:r>
            <a:r>
              <a:rPr lang="ko-KR" altLang="en-US" sz="1200" dirty="0"/>
              <a:t>의 요구사항 준수를 확인함</a:t>
            </a:r>
            <a:r>
              <a:rPr lang="en-US" altLang="ko-KR" sz="1200" dirty="0"/>
              <a:t>.</a:t>
            </a:r>
          </a:p>
          <a:p>
            <a:pPr marL="288000" lvl="1" indent="0">
              <a:buNone/>
            </a:pPr>
            <a:r>
              <a:rPr lang="en-US" altLang="ko-KR" sz="1200" dirty="0"/>
              <a:t>	NOTE</a:t>
            </a:r>
          </a:p>
          <a:p>
            <a:pPr marL="288000" lvl="1" indent="0">
              <a:buNone/>
            </a:pPr>
            <a:r>
              <a:rPr lang="en-US" altLang="ko-KR" sz="1200" dirty="0"/>
              <a:t>	 * </a:t>
            </a:r>
            <a:r>
              <a:rPr lang="ko-KR" altLang="en-US" sz="1200" dirty="0"/>
              <a:t>향후 </a:t>
            </a:r>
            <a:r>
              <a:rPr lang="en-US" altLang="ko-KR" sz="1200" dirty="0"/>
              <a:t>IEC </a:t>
            </a:r>
            <a:r>
              <a:rPr lang="ko-KR" altLang="en-US" sz="1200" dirty="0"/>
              <a:t>테스트 표준은 표현에 대한 요구사항과 테스트 방법을 더 명확히 할 수 있음</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24</a:t>
            </a:fld>
            <a:r>
              <a:rPr lang="en-US" altLang="ko-KR"/>
              <a:t>]</a:t>
            </a:r>
            <a:endParaRPr lang="ko-KR" altLang="en-US" dirty="0"/>
          </a:p>
        </p:txBody>
      </p:sp>
    </p:spTree>
    <p:extLst>
      <p:ext uri="{BB962C8B-B14F-4D97-AF65-F5344CB8AC3E}">
        <p14:creationId xmlns:p14="http://schemas.microsoft.com/office/powerpoint/2010/main" val="2668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6.3 </a:t>
            </a:r>
            <a:r>
              <a:rPr lang="ko-KR" altLang="en-US" sz="1200" dirty="0"/>
              <a:t>정보의 표현</a:t>
            </a:r>
            <a:endParaRPr lang="en-US" altLang="ko-KR" sz="1200" dirty="0"/>
          </a:p>
          <a:p>
            <a:pPr marL="288000" lvl="1" indent="0">
              <a:buNone/>
            </a:pPr>
            <a:r>
              <a:rPr lang="en-US" altLang="ko-KR" sz="1200" dirty="0"/>
              <a:t>	6.3.1 </a:t>
            </a:r>
            <a:r>
              <a:rPr lang="ko-KR" altLang="en-US" sz="1200" dirty="0"/>
              <a:t>배치의 일관성</a:t>
            </a:r>
            <a:endParaRPr lang="en-US" altLang="ko-KR" sz="1200" dirty="0"/>
          </a:p>
          <a:p>
            <a:pPr marL="288000" lvl="1" indent="0">
              <a:buNone/>
            </a:pPr>
            <a:r>
              <a:rPr lang="en-US" altLang="ko-KR" sz="1200" dirty="0"/>
              <a:t>	 6.3.1.1 </a:t>
            </a:r>
            <a:r>
              <a:rPr lang="ko-KR" altLang="en-US" sz="1200" dirty="0"/>
              <a:t>요구사항</a:t>
            </a:r>
            <a:endParaRPr lang="en-US" altLang="ko-KR" sz="1200" dirty="0"/>
          </a:p>
          <a:p>
            <a:pPr marL="288000" lvl="1" indent="0">
              <a:buNone/>
            </a:pPr>
            <a:r>
              <a:rPr lang="en-US" altLang="ko-KR" sz="1200" dirty="0"/>
              <a:t>		-USER interface </a:t>
            </a:r>
            <a:r>
              <a:rPr lang="ko-KR" altLang="en-US" sz="1200" dirty="0"/>
              <a:t>내 화면 레이아웃 및 정보의 나열시에는 </a:t>
            </a:r>
            <a:r>
              <a:rPr lang="ko-KR" altLang="en-US" sz="1200" dirty="0" err="1"/>
              <a:t>영숫자</a:t>
            </a:r>
            <a:r>
              <a:rPr lang="ko-KR" altLang="en-US" sz="1200" dirty="0"/>
              <a:t> 데이터</a:t>
            </a:r>
            <a:r>
              <a:rPr lang="en-US" altLang="ko-KR" sz="1200" dirty="0"/>
              <a:t>, </a:t>
            </a:r>
            <a:r>
              <a:rPr lang="ko-KR" altLang="en-US" sz="1200" dirty="0"/>
              <a:t>정보</a:t>
            </a:r>
            <a:r>
              <a:rPr lang="en-US" altLang="ko-KR" sz="1200" dirty="0"/>
              <a:t>, </a:t>
            </a:r>
            <a:r>
              <a:rPr lang="ko-KR" altLang="en-US" sz="1200" dirty="0"/>
              <a:t>텍스트 및 아이콘의 표현을 일</a:t>
            </a:r>
            <a:r>
              <a:rPr lang="en-US" altLang="ko-KR" sz="1200" dirty="0"/>
              <a:t>		</a:t>
            </a:r>
            <a:r>
              <a:rPr lang="ko-KR" altLang="en-US" sz="1200" dirty="0" err="1"/>
              <a:t>관되게</a:t>
            </a:r>
            <a:r>
              <a:rPr lang="ko-KR" altLang="en-US" sz="1200" dirty="0"/>
              <a:t> 표현</a:t>
            </a:r>
            <a:r>
              <a:rPr lang="en-US" altLang="ko-KR" sz="1200" dirty="0"/>
              <a:t>. (</a:t>
            </a:r>
            <a:r>
              <a:rPr lang="ko-KR" altLang="en-US" sz="1200" dirty="0"/>
              <a:t>화면간 및 </a:t>
            </a:r>
            <a:r>
              <a:rPr lang="ko-KR" altLang="en-US" sz="1200" dirty="0" err="1"/>
              <a:t>페이지간의</a:t>
            </a:r>
            <a:r>
              <a:rPr lang="ko-KR" altLang="en-US" sz="1200" dirty="0"/>
              <a:t> 일관성</a:t>
            </a:r>
            <a:r>
              <a:rPr lang="en-US" altLang="ko-KR" sz="1200" dirty="0"/>
              <a:t>)</a:t>
            </a:r>
          </a:p>
          <a:p>
            <a:pPr marL="288000" lvl="1" indent="0">
              <a:buNone/>
            </a:pPr>
            <a:r>
              <a:rPr lang="en-US" altLang="ko-KR" sz="1200" dirty="0"/>
              <a:t>		-Data</a:t>
            </a:r>
            <a:r>
              <a:rPr lang="ko-KR" altLang="en-US" sz="1200" dirty="0"/>
              <a:t>와 제어 기능은 작업에 따라 논리적으로 그룹화</a:t>
            </a:r>
            <a:r>
              <a:rPr lang="en-US" altLang="ko-KR" sz="1200" dirty="0"/>
              <a:t>.</a:t>
            </a:r>
          </a:p>
          <a:p>
            <a:pPr marL="288000" lvl="1" indent="0">
              <a:buNone/>
            </a:pPr>
            <a:r>
              <a:rPr lang="en-US" altLang="ko-KR" sz="1200" dirty="0"/>
              <a:t>		-</a:t>
            </a:r>
            <a:r>
              <a:rPr lang="ko-KR" altLang="en-US" sz="1200" dirty="0"/>
              <a:t>그룹화된 작업의 우선순위 정보는 위치</a:t>
            </a:r>
            <a:r>
              <a:rPr lang="en-US" altLang="ko-KR" sz="1200" dirty="0"/>
              <a:t>, </a:t>
            </a:r>
            <a:r>
              <a:rPr lang="ko-KR" altLang="en-US" sz="1200" dirty="0"/>
              <a:t>크기</a:t>
            </a:r>
            <a:r>
              <a:rPr lang="en-US" altLang="ko-KR" sz="1200" dirty="0"/>
              <a:t> </a:t>
            </a:r>
            <a:r>
              <a:rPr lang="ko-KR" altLang="en-US" sz="1200" dirty="0"/>
              <a:t>및 색상을 사용하여 눈에 잘 띄는 방식으로 지속적으로 표현</a:t>
            </a:r>
            <a:r>
              <a:rPr lang="en-US" altLang="ko-KR" sz="1200" dirty="0"/>
              <a:t>.</a:t>
            </a:r>
          </a:p>
          <a:p>
            <a:pPr marL="288000" lvl="1" indent="0">
              <a:buNone/>
            </a:pPr>
            <a:r>
              <a:rPr lang="en-US" altLang="ko-KR" sz="1200" dirty="0"/>
              <a:t>	 6.3.1.2 </a:t>
            </a:r>
            <a:r>
              <a:rPr lang="ko-KR" altLang="en-US" sz="1200" dirty="0"/>
              <a:t>테스트 방법 및 요구되는 결과</a:t>
            </a:r>
            <a:r>
              <a:rPr lang="en-US" altLang="ko-KR" sz="1200" dirty="0"/>
              <a:t>.</a:t>
            </a:r>
          </a:p>
          <a:p>
            <a:pPr marL="288000" lvl="1" indent="0">
              <a:buNone/>
            </a:pPr>
            <a:r>
              <a:rPr lang="en-US" altLang="ko-KR" sz="1200" dirty="0"/>
              <a:t>		-a) </a:t>
            </a:r>
            <a:r>
              <a:rPr lang="ko-KR" altLang="en-US" sz="1200" dirty="0"/>
              <a:t>화면 레이아웃</a:t>
            </a:r>
            <a:r>
              <a:rPr lang="en-US" altLang="ko-KR" sz="1200" dirty="0"/>
              <a:t>,</a:t>
            </a:r>
            <a:r>
              <a:rPr lang="ko-KR" altLang="en-US" sz="1200" dirty="0"/>
              <a:t> </a:t>
            </a:r>
            <a:r>
              <a:rPr lang="ko-KR" altLang="en-US" sz="1200" dirty="0" err="1"/>
              <a:t>영숫자</a:t>
            </a:r>
            <a:r>
              <a:rPr lang="ko-KR" altLang="en-US" sz="1200" dirty="0"/>
              <a:t> 데이터 및 텍스트의 배열이 </a:t>
            </a:r>
            <a:r>
              <a:rPr lang="en-US" altLang="ko-KR" sz="1200" dirty="0"/>
              <a:t>Annex I </a:t>
            </a:r>
            <a:r>
              <a:rPr lang="ko-KR" altLang="en-US" sz="1200" dirty="0"/>
              <a:t>및 </a:t>
            </a:r>
            <a:r>
              <a:rPr lang="en-US" altLang="ko-KR" sz="1200" dirty="0"/>
              <a:t>IEC 60945, 4</a:t>
            </a:r>
            <a:r>
              <a:rPr lang="ko-KR" altLang="en-US" sz="1200" dirty="0"/>
              <a:t>절에 따라 일관성 있는지 확인</a:t>
            </a:r>
            <a:r>
              <a:rPr lang="en-US" altLang="ko-KR" sz="1200" dirty="0"/>
              <a:t>.</a:t>
            </a:r>
          </a:p>
          <a:p>
            <a:pPr marL="288000" lvl="1" indent="0">
              <a:buNone/>
            </a:pPr>
            <a:r>
              <a:rPr lang="en-US" altLang="ko-KR" sz="1200" dirty="0"/>
              <a:t>		-b) </a:t>
            </a:r>
            <a:r>
              <a:rPr lang="ko-KR" altLang="en-US" sz="1200" dirty="0"/>
              <a:t>기능이나 작업에 따라 </a:t>
            </a:r>
            <a:r>
              <a:rPr lang="ko-KR" altLang="en-US" sz="1200" dirty="0" err="1"/>
              <a:t>영숫자</a:t>
            </a:r>
            <a:r>
              <a:rPr lang="ko-KR" altLang="en-US" sz="1200" dirty="0"/>
              <a:t> 데이터</a:t>
            </a:r>
            <a:r>
              <a:rPr lang="en-US" altLang="ko-KR" sz="1200" dirty="0"/>
              <a:t>, </a:t>
            </a:r>
            <a:r>
              <a:rPr lang="ko-KR" altLang="en-US" sz="1200" dirty="0"/>
              <a:t>정보 및 텍스트가 가능한 한 사용자 인터페이스 내에서 </a:t>
            </a:r>
            <a:endParaRPr lang="en-US" altLang="ko-KR" sz="1200" dirty="0"/>
          </a:p>
          <a:p>
            <a:pPr marL="288000" lvl="1" indent="0">
              <a:buNone/>
            </a:pPr>
            <a:r>
              <a:rPr lang="en-US" altLang="ko-KR" sz="1200" dirty="0"/>
              <a:t>		   </a:t>
            </a:r>
            <a:r>
              <a:rPr lang="ko-KR" altLang="en-US" sz="1200" dirty="0"/>
              <a:t>화면에서 화면으로</a:t>
            </a:r>
            <a:r>
              <a:rPr lang="en-US" altLang="ko-KR" sz="1200" dirty="0"/>
              <a:t>, </a:t>
            </a:r>
            <a:r>
              <a:rPr lang="ko-KR" altLang="en-US" sz="1200" dirty="0"/>
              <a:t>페이지에서 페이지로 일관성 있게 배치되었는지 분석적 평가로 확인</a:t>
            </a:r>
            <a:r>
              <a:rPr lang="en-US" altLang="ko-KR" sz="1200" dirty="0"/>
              <a:t>.</a:t>
            </a:r>
          </a:p>
          <a:p>
            <a:pPr marL="288000" lvl="1" indent="0">
              <a:buNone/>
            </a:pPr>
            <a:r>
              <a:rPr lang="en-US" altLang="ko-KR" sz="1200" dirty="0"/>
              <a:t>		-c) </a:t>
            </a:r>
            <a:r>
              <a:rPr lang="ko-KR" altLang="en-US" sz="1200" dirty="0"/>
              <a:t>데이터 및 제어가 </a:t>
            </a:r>
            <a:r>
              <a:rPr lang="en-US" altLang="ko-KR" sz="1200" dirty="0"/>
              <a:t>Annex I </a:t>
            </a:r>
            <a:r>
              <a:rPr lang="ko-KR" altLang="en-US" sz="1200" dirty="0"/>
              <a:t>및 </a:t>
            </a:r>
            <a:r>
              <a:rPr lang="en-US" altLang="ko-KR" sz="1200" dirty="0"/>
              <a:t>IEC 60945, 4</a:t>
            </a:r>
            <a:r>
              <a:rPr lang="ko-KR" altLang="en-US" sz="1200" dirty="0"/>
              <a:t>절에 따라 기능 또는 당면한 작업에 따른 논리적 그룹화 확인</a:t>
            </a:r>
            <a:r>
              <a:rPr lang="en-US" altLang="ko-KR" sz="1200" dirty="0"/>
              <a:t>.</a:t>
            </a:r>
          </a:p>
          <a:p>
            <a:pPr marL="288000" lvl="1" indent="0">
              <a:buNone/>
            </a:pPr>
            <a:r>
              <a:rPr lang="en-US" altLang="ko-KR" sz="1200" dirty="0"/>
              <a:t>		-d) </a:t>
            </a:r>
            <a:r>
              <a:rPr lang="ko-KR" altLang="en-US" sz="1200" dirty="0"/>
              <a:t>당면한 작업에 필수 정보가 다른 정보와 구별 가능</a:t>
            </a:r>
            <a:r>
              <a:rPr lang="en-US" altLang="ko-KR" sz="1200" dirty="0"/>
              <a:t> (</a:t>
            </a:r>
            <a:r>
              <a:rPr lang="ko-KR" altLang="en-US" sz="1200" dirty="0"/>
              <a:t>예</a:t>
            </a:r>
            <a:r>
              <a:rPr lang="en-US" altLang="ko-KR" sz="1200" dirty="0"/>
              <a:t>: </a:t>
            </a:r>
            <a:r>
              <a:rPr lang="ko-KR" altLang="en-US" sz="1200" dirty="0"/>
              <a:t>위치</a:t>
            </a:r>
            <a:r>
              <a:rPr lang="en-US" altLang="ko-KR" sz="1200" dirty="0"/>
              <a:t>, </a:t>
            </a:r>
            <a:r>
              <a:rPr lang="ko-KR" altLang="en-US" sz="1200" dirty="0"/>
              <a:t>크기</a:t>
            </a:r>
            <a:r>
              <a:rPr lang="en-US" altLang="ko-KR" sz="1200" dirty="0"/>
              <a:t>, </a:t>
            </a:r>
            <a:r>
              <a:rPr lang="ko-KR" altLang="en-US" sz="1200" dirty="0"/>
              <a:t>색상 등</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각 애플리케이션에 적절하게 영구적으로 표시되는지 분석 평가를 통해 확인</a:t>
            </a:r>
            <a:endParaRPr lang="en-US" altLang="ko-KR" sz="1200" dirty="0"/>
          </a:p>
          <a:p>
            <a:pPr marL="288000" lvl="1" indent="0">
              <a:buNone/>
            </a:pPr>
            <a:endParaRPr lang="en-US" altLang="ko-KR" sz="1200" dirty="0"/>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25</a:t>
            </a:fld>
            <a:r>
              <a:rPr lang="en-US" altLang="ko-KR"/>
              <a:t>]</a:t>
            </a:r>
            <a:endParaRPr lang="ko-KR" altLang="en-US" dirty="0"/>
          </a:p>
        </p:txBody>
      </p:sp>
    </p:spTree>
    <p:extLst>
      <p:ext uri="{BB962C8B-B14F-4D97-AF65-F5344CB8AC3E}">
        <p14:creationId xmlns:p14="http://schemas.microsoft.com/office/powerpoint/2010/main" val="935829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6.3.2 </a:t>
            </a:r>
            <a:r>
              <a:rPr lang="ko-KR" altLang="en-US" sz="1200" dirty="0"/>
              <a:t>표현의 일관성</a:t>
            </a:r>
            <a:endParaRPr lang="en-US" altLang="ko-KR" sz="1200" dirty="0"/>
          </a:p>
          <a:p>
            <a:pPr marL="288000" lvl="1" indent="0">
              <a:buNone/>
            </a:pPr>
            <a:r>
              <a:rPr lang="en-US" altLang="ko-KR" sz="1200" dirty="0"/>
              <a:t>	 6.3.2.1 </a:t>
            </a:r>
            <a:r>
              <a:rPr lang="ko-KR" altLang="en-US" sz="1200" dirty="0"/>
              <a:t>요구사항</a:t>
            </a:r>
            <a:endParaRPr lang="en-US" altLang="ko-KR" sz="1200" dirty="0"/>
          </a:p>
          <a:p>
            <a:pPr marL="288000" lvl="1" indent="0">
              <a:buNone/>
            </a:pPr>
            <a:r>
              <a:rPr lang="en-US" altLang="ko-KR" sz="1200" dirty="0"/>
              <a:t>		-</a:t>
            </a:r>
            <a:r>
              <a:rPr lang="ko-KR" altLang="en-US" sz="1200" dirty="0" err="1"/>
              <a:t>영숫자</a:t>
            </a:r>
            <a:r>
              <a:rPr lang="ko-KR" altLang="en-US" sz="1200" dirty="0"/>
              <a:t> 데이터</a:t>
            </a:r>
            <a:r>
              <a:rPr lang="en-US" altLang="ko-KR" sz="1200" dirty="0"/>
              <a:t>, </a:t>
            </a:r>
            <a:r>
              <a:rPr lang="ko-KR" altLang="en-US" sz="1200" dirty="0"/>
              <a:t>정보</a:t>
            </a:r>
            <a:r>
              <a:rPr lang="en-US" altLang="ko-KR" sz="1200" dirty="0"/>
              <a:t>, </a:t>
            </a:r>
            <a:r>
              <a:rPr lang="ko-KR" altLang="en-US" sz="1200" dirty="0"/>
              <a:t>텍스트의 표시는 숫자 값</a:t>
            </a:r>
            <a:r>
              <a:rPr lang="en-US" altLang="ko-KR" sz="1200" dirty="0"/>
              <a:t>, </a:t>
            </a:r>
            <a:r>
              <a:rPr lang="ko-KR" altLang="en-US" sz="1200" dirty="0"/>
              <a:t>단위</a:t>
            </a:r>
            <a:r>
              <a:rPr lang="en-US" altLang="ko-KR" sz="1200" dirty="0"/>
              <a:t>, </a:t>
            </a:r>
            <a:r>
              <a:rPr lang="ko-KR" altLang="en-US" sz="1200" dirty="0"/>
              <a:t>의미</a:t>
            </a:r>
            <a:r>
              <a:rPr lang="en-US" altLang="ko-KR" sz="1200" dirty="0"/>
              <a:t>, </a:t>
            </a:r>
            <a:r>
              <a:rPr lang="ko-KR" altLang="en-US" sz="1200" dirty="0"/>
              <a:t>출처</a:t>
            </a:r>
            <a:r>
              <a:rPr lang="en-US" altLang="ko-KR" sz="1200" dirty="0"/>
              <a:t>, </a:t>
            </a:r>
            <a:r>
              <a:rPr lang="ko-KR" altLang="en-US" sz="1200" dirty="0"/>
              <a:t>유효성</a:t>
            </a:r>
            <a:r>
              <a:rPr lang="en-US" altLang="ko-KR" sz="1200" dirty="0"/>
              <a:t>, </a:t>
            </a:r>
            <a:r>
              <a:rPr lang="ko-KR" altLang="en-US" sz="1200" dirty="0"/>
              <a:t>무결성에 대해 일관되어야 함</a:t>
            </a:r>
            <a:r>
              <a:rPr lang="en-US" altLang="ko-KR" sz="1200" dirty="0"/>
              <a:t>.</a:t>
            </a:r>
          </a:p>
          <a:p>
            <a:pPr marL="288000" lvl="1" indent="0">
              <a:buNone/>
            </a:pPr>
            <a:r>
              <a:rPr lang="en-US" altLang="ko-KR" sz="1200" dirty="0"/>
              <a:t>		 (MSC.191 / 5.1.2)</a:t>
            </a:r>
          </a:p>
          <a:p>
            <a:pPr marL="288000" lvl="1" indent="0">
              <a:buNone/>
            </a:pPr>
            <a:r>
              <a:rPr lang="en-US" altLang="ko-KR" sz="1200" dirty="0"/>
              <a:t>	 6.3.2.2 </a:t>
            </a:r>
            <a:r>
              <a:rPr lang="ko-KR" altLang="en-US" sz="1200" dirty="0"/>
              <a:t>테스트 방법 및 요구되는 결과</a:t>
            </a:r>
            <a:r>
              <a:rPr lang="en-US" altLang="ko-KR" sz="1200" dirty="0"/>
              <a:t>.</a:t>
            </a:r>
          </a:p>
          <a:p>
            <a:pPr marL="288000" lvl="1" indent="0">
              <a:buNone/>
            </a:pPr>
            <a:r>
              <a:rPr lang="en-US" altLang="ko-KR" sz="1200" dirty="0"/>
              <a:t>	  * </a:t>
            </a:r>
            <a:r>
              <a:rPr lang="ko-KR" altLang="en-US" sz="1200" dirty="0"/>
              <a:t>표현의 일관성에 대한 적합 여부는 </a:t>
            </a:r>
            <a:r>
              <a:rPr lang="en-US" altLang="ko-KR" sz="1200" dirty="0"/>
              <a:t>IEC 60945</a:t>
            </a:r>
            <a:r>
              <a:rPr lang="ko-KR" altLang="en-US" sz="1200" dirty="0"/>
              <a:t>의 </a:t>
            </a:r>
            <a:r>
              <a:rPr lang="en-US" altLang="ko-KR" sz="1200" dirty="0"/>
              <a:t>4</a:t>
            </a:r>
            <a:r>
              <a:rPr lang="ko-KR" altLang="en-US" sz="1200" dirty="0"/>
              <a:t>절에 의해 검증</a:t>
            </a:r>
            <a:r>
              <a:rPr lang="en-US" altLang="ko-KR" sz="1200" dirty="0"/>
              <a:t>.</a:t>
            </a:r>
          </a:p>
          <a:p>
            <a:pPr marL="288000" lvl="1" indent="0">
              <a:buNone/>
            </a:pPr>
            <a:r>
              <a:rPr lang="en-US" altLang="ko-KR" sz="1200" dirty="0"/>
              <a:t>		-a) </a:t>
            </a:r>
            <a:r>
              <a:rPr lang="ko-KR" altLang="en-US" sz="1200" dirty="0" err="1"/>
              <a:t>영숫자</a:t>
            </a:r>
            <a:r>
              <a:rPr lang="ko-KR" altLang="en-US" sz="1200" dirty="0"/>
              <a:t> 데이터</a:t>
            </a:r>
            <a:r>
              <a:rPr lang="en-US" altLang="ko-KR" sz="1200" dirty="0"/>
              <a:t>, </a:t>
            </a:r>
            <a:r>
              <a:rPr lang="ko-KR" altLang="en-US" sz="1200" dirty="0"/>
              <a:t>정보 및 텍스트가 </a:t>
            </a:r>
            <a:r>
              <a:rPr lang="ko-KR" altLang="en-US" sz="1200" dirty="0" err="1"/>
              <a:t>함교의</a:t>
            </a:r>
            <a:r>
              <a:rPr lang="ko-KR" altLang="en-US" sz="1200" dirty="0"/>
              <a:t> 모든 조명조건에서 인지 가능함을 만족</a:t>
            </a:r>
            <a:r>
              <a:rPr lang="en-US" altLang="ko-KR" sz="1200" dirty="0"/>
              <a:t>(IEC 61174</a:t>
            </a:r>
            <a:r>
              <a:rPr lang="ko-KR" altLang="en-US" sz="1200" dirty="0"/>
              <a:t>의 낮</a:t>
            </a:r>
            <a:r>
              <a:rPr lang="en-US" altLang="ko-KR" sz="1200" dirty="0"/>
              <a:t>, </a:t>
            </a:r>
            <a:r>
              <a:rPr lang="ko-KR" altLang="en-US" sz="1200" dirty="0"/>
              <a:t>밤</a:t>
            </a:r>
            <a:r>
              <a:rPr lang="en-US" altLang="ko-KR" sz="1200" dirty="0"/>
              <a:t>, </a:t>
            </a:r>
            <a:r>
              <a:rPr lang="ko-KR" altLang="en-US" sz="1200" dirty="0"/>
              <a:t>일몰</a:t>
            </a:r>
            <a:r>
              <a:rPr lang="en-US" altLang="ko-KR" sz="1200" dirty="0"/>
              <a:t>)</a:t>
            </a:r>
          </a:p>
          <a:p>
            <a:pPr marL="288000" lvl="1" indent="0">
              <a:buNone/>
            </a:pPr>
            <a:r>
              <a:rPr lang="en-US" altLang="ko-KR" sz="1200" dirty="0"/>
              <a:t>		-b) </a:t>
            </a:r>
            <a:r>
              <a:rPr lang="ko-KR" altLang="en-US" sz="1200" dirty="0"/>
              <a:t>수치 값</a:t>
            </a:r>
            <a:r>
              <a:rPr lang="en-US" altLang="ko-KR" sz="1200" dirty="0"/>
              <a:t>(</a:t>
            </a:r>
            <a:r>
              <a:rPr lang="ko-KR" altLang="en-US" sz="1200" dirty="0"/>
              <a:t>위치</a:t>
            </a:r>
            <a:r>
              <a:rPr lang="en-US" altLang="ko-KR" sz="1200" dirty="0"/>
              <a:t>, </a:t>
            </a:r>
            <a:r>
              <a:rPr lang="ko-KR" altLang="en-US" sz="1200" dirty="0"/>
              <a:t>속도</a:t>
            </a:r>
            <a:r>
              <a:rPr lang="en-US" altLang="ko-KR" sz="1200" dirty="0"/>
              <a:t>, </a:t>
            </a:r>
            <a:r>
              <a:rPr lang="ko-KR" altLang="en-US" sz="1200" dirty="0"/>
              <a:t>거리 등</a:t>
            </a:r>
            <a:r>
              <a:rPr lang="en-US" altLang="ko-KR" sz="1200" dirty="0"/>
              <a:t>)</a:t>
            </a:r>
            <a:r>
              <a:rPr lang="ko-KR" altLang="en-US" sz="1200" dirty="0"/>
              <a:t>이 일관된 방식으로 표현되는지 확인</a:t>
            </a:r>
            <a:r>
              <a:rPr lang="en-US" altLang="ko-KR" sz="1200" dirty="0"/>
              <a:t>.</a:t>
            </a:r>
          </a:p>
          <a:p>
            <a:pPr marL="288000" lvl="1" indent="0">
              <a:buNone/>
            </a:pPr>
            <a:r>
              <a:rPr lang="en-US" altLang="ko-KR" sz="1200" dirty="0"/>
              <a:t>		-c) </a:t>
            </a:r>
            <a:r>
              <a:rPr lang="ko-KR" altLang="en-US" sz="1200" dirty="0"/>
              <a:t>단위 표시가 </a:t>
            </a:r>
            <a:r>
              <a:rPr lang="en-US" altLang="ko-KR" sz="1200" dirty="0"/>
              <a:t>SN/Circ.243</a:t>
            </a:r>
            <a:r>
              <a:rPr lang="ko-KR" altLang="en-US" sz="1200" dirty="0"/>
              <a:t>을 준수하는지 확인</a:t>
            </a:r>
            <a:r>
              <a:rPr lang="en-US" altLang="ko-KR" sz="1200" dirty="0"/>
              <a:t>.</a:t>
            </a:r>
          </a:p>
          <a:p>
            <a:pPr marL="288000" lvl="1" indent="0">
              <a:buNone/>
            </a:pPr>
            <a:r>
              <a:rPr lang="en-US" altLang="ko-KR" sz="1200" dirty="0"/>
              <a:t>		-d) </a:t>
            </a:r>
            <a:r>
              <a:rPr lang="ko-KR" altLang="en-US" sz="1200" dirty="0">
                <a:solidFill>
                  <a:srgbClr val="FF0000"/>
                </a:solidFill>
              </a:rPr>
              <a:t>정보의 의미가 </a:t>
            </a:r>
            <a:r>
              <a:rPr lang="ko-KR" altLang="en-US" sz="1200" dirty="0" err="1">
                <a:solidFill>
                  <a:srgbClr val="FF0000"/>
                </a:solidFill>
              </a:rPr>
              <a:t>프리젠테이션의</a:t>
            </a:r>
            <a:r>
              <a:rPr lang="ko-KR" altLang="en-US" sz="1200" dirty="0">
                <a:solidFill>
                  <a:srgbClr val="FF0000"/>
                </a:solidFill>
              </a:rPr>
              <a:t> 용어 및 약어에서 추출된 경우</a:t>
            </a:r>
            <a:r>
              <a:rPr lang="ko-KR" altLang="en-US" sz="1200" dirty="0"/>
              <a:t> 사용된 용어 및 약어가 </a:t>
            </a:r>
            <a:r>
              <a:rPr lang="en-US" altLang="ko-KR" sz="1200" dirty="0"/>
              <a:t>SN/Circ.243</a:t>
            </a:r>
            <a:r>
              <a:rPr lang="ko-KR" altLang="en-US" sz="1200" dirty="0"/>
              <a:t>을 준수</a:t>
            </a:r>
            <a:r>
              <a:rPr lang="en-US" altLang="ko-KR" sz="1200" dirty="0"/>
              <a:t>		 </a:t>
            </a:r>
            <a:r>
              <a:rPr lang="ko-KR" altLang="en-US" sz="1200" dirty="0"/>
              <a:t>하는지 확인</a:t>
            </a:r>
            <a:endParaRPr lang="en-US" altLang="ko-KR" sz="1200" dirty="0"/>
          </a:p>
          <a:p>
            <a:pPr marL="288000" lvl="1" indent="0">
              <a:buNone/>
            </a:pPr>
            <a:r>
              <a:rPr lang="en-US" altLang="ko-KR" sz="1200" dirty="0"/>
              <a:t>		-e) </a:t>
            </a:r>
            <a:r>
              <a:rPr lang="ko-KR" altLang="en-US" sz="1200" dirty="0">
                <a:solidFill>
                  <a:srgbClr val="FF0000"/>
                </a:solidFill>
              </a:rPr>
              <a:t>정보의 출처가 </a:t>
            </a:r>
            <a:r>
              <a:rPr lang="ko-KR" altLang="en-US" sz="1200" dirty="0" err="1">
                <a:solidFill>
                  <a:srgbClr val="FF0000"/>
                </a:solidFill>
              </a:rPr>
              <a:t>프리젠테이션의</a:t>
            </a:r>
            <a:r>
              <a:rPr lang="ko-KR" altLang="en-US" sz="1200" dirty="0">
                <a:solidFill>
                  <a:srgbClr val="FF0000"/>
                </a:solidFill>
              </a:rPr>
              <a:t> 용어 및 약어에서 추출된 경우 </a:t>
            </a:r>
            <a:r>
              <a:rPr lang="ko-KR" altLang="en-US" sz="1200" dirty="0"/>
              <a:t>사용된 용어 및 약어가 </a:t>
            </a:r>
            <a:r>
              <a:rPr lang="en-US" altLang="ko-KR" sz="1200" dirty="0"/>
              <a:t>SN/Circ.243</a:t>
            </a:r>
            <a:r>
              <a:rPr lang="ko-KR" altLang="en-US" sz="1200" dirty="0"/>
              <a:t>을 준수</a:t>
            </a:r>
            <a:r>
              <a:rPr lang="en-US" altLang="ko-KR" sz="1200" dirty="0"/>
              <a:t>		 </a:t>
            </a:r>
            <a:r>
              <a:rPr lang="ko-KR" altLang="en-US" sz="1200" dirty="0"/>
              <a:t>하는지 확인</a:t>
            </a:r>
            <a:endParaRPr lang="en-US" altLang="ko-KR" sz="1200" dirty="0"/>
          </a:p>
          <a:p>
            <a:pPr marL="288000" lvl="1" indent="0">
              <a:buNone/>
            </a:pPr>
            <a:endParaRPr lang="en-US" altLang="ko-KR" sz="1200" dirty="0"/>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26</a:t>
            </a:fld>
            <a:r>
              <a:rPr lang="en-US" altLang="ko-KR"/>
              <a:t>]</a:t>
            </a:r>
            <a:endParaRPr lang="ko-KR" altLang="en-US" dirty="0"/>
          </a:p>
        </p:txBody>
      </p:sp>
    </p:spTree>
    <p:extLst>
      <p:ext uri="{BB962C8B-B14F-4D97-AF65-F5344CB8AC3E}">
        <p14:creationId xmlns:p14="http://schemas.microsoft.com/office/powerpoint/2010/main" val="1089584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6.3.3 </a:t>
            </a:r>
            <a:r>
              <a:rPr lang="ko-KR" altLang="en-US" sz="1200" dirty="0"/>
              <a:t>운용 표현 영역의 분리</a:t>
            </a:r>
            <a:endParaRPr lang="en-US" altLang="ko-KR" sz="1200" dirty="0"/>
          </a:p>
          <a:p>
            <a:pPr marL="288000" lvl="1" indent="0">
              <a:buNone/>
            </a:pPr>
            <a:r>
              <a:rPr lang="en-US" altLang="ko-KR" sz="1200" dirty="0"/>
              <a:t>	 6.3.3.1 </a:t>
            </a:r>
            <a:r>
              <a:rPr lang="ko-KR" altLang="en-US" sz="1200" dirty="0"/>
              <a:t>요구사항</a:t>
            </a:r>
            <a:endParaRPr lang="en-US" altLang="ko-KR" sz="1200" dirty="0"/>
          </a:p>
          <a:p>
            <a:pPr marL="288000" lvl="1" indent="0">
              <a:buNone/>
            </a:pPr>
            <a:r>
              <a:rPr lang="en-US" altLang="ko-KR" sz="1200" dirty="0"/>
              <a:t>		-</a:t>
            </a:r>
            <a:r>
              <a:rPr lang="ko-KR" altLang="en-US" sz="1200" dirty="0" err="1"/>
              <a:t>영숫자</a:t>
            </a:r>
            <a:r>
              <a:rPr lang="ko-KR" altLang="en-US" sz="1200" dirty="0"/>
              <a:t> 데이터</a:t>
            </a:r>
            <a:r>
              <a:rPr lang="en-US" altLang="ko-KR" sz="1200" dirty="0"/>
              <a:t>, </a:t>
            </a:r>
            <a:r>
              <a:rPr lang="ko-KR" altLang="en-US" sz="1200" dirty="0"/>
              <a:t>정보</a:t>
            </a:r>
            <a:r>
              <a:rPr lang="en-US" altLang="ko-KR" sz="1200" dirty="0"/>
              <a:t>, </a:t>
            </a:r>
            <a:r>
              <a:rPr lang="ko-KR" altLang="en-US" sz="1200" dirty="0"/>
              <a:t>텍스트의 표시는 </a:t>
            </a:r>
            <a:r>
              <a:rPr lang="en-US" altLang="ko-KR" sz="1200" dirty="0"/>
              <a:t>Operational display</a:t>
            </a:r>
            <a:r>
              <a:rPr lang="ko-KR" altLang="en-US" sz="1200" dirty="0"/>
              <a:t>영역과 하나 이상의 </a:t>
            </a:r>
            <a:r>
              <a:rPr lang="en-US" altLang="ko-KR" sz="1200" dirty="0"/>
              <a:t>User dialog </a:t>
            </a:r>
            <a:r>
              <a:rPr lang="ko-KR" altLang="en-US" sz="1200" dirty="0"/>
              <a:t>영역으로 나뉨</a:t>
            </a:r>
            <a:endParaRPr lang="en-US" altLang="ko-KR" sz="1200" dirty="0"/>
          </a:p>
          <a:p>
            <a:pPr marL="288000" lvl="1" indent="0">
              <a:buNone/>
            </a:pPr>
            <a:r>
              <a:rPr lang="en-US" altLang="ko-KR" sz="1200" dirty="0"/>
              <a:t>		 (MSC.191 / 5.1.3)</a:t>
            </a:r>
          </a:p>
          <a:p>
            <a:pPr marL="288000" lvl="1" indent="0">
              <a:buNone/>
            </a:pPr>
            <a:r>
              <a:rPr lang="en-US" altLang="ko-KR" sz="1200" dirty="0"/>
              <a:t>		 </a:t>
            </a:r>
            <a:r>
              <a:rPr lang="en-US" altLang="ko-KR" sz="1200" dirty="0" err="1"/>
              <a:t>i</a:t>
            </a:r>
            <a:r>
              <a:rPr lang="en-US" altLang="ko-KR" sz="1200" dirty="0"/>
              <a:t>. </a:t>
            </a:r>
            <a:r>
              <a:rPr lang="en-US" altLang="ko-KR" sz="1200" dirty="0">
                <a:solidFill>
                  <a:srgbClr val="0070C0"/>
                </a:solidFill>
              </a:rPr>
              <a:t>Operational display</a:t>
            </a:r>
            <a:r>
              <a:rPr lang="en-US" altLang="ko-KR" sz="1200" dirty="0"/>
              <a:t> </a:t>
            </a:r>
            <a:r>
              <a:rPr lang="ko-KR" altLang="en-US" sz="1200" dirty="0"/>
              <a:t>영역 </a:t>
            </a:r>
            <a:r>
              <a:rPr lang="en-US" altLang="ko-KR" sz="1200" dirty="0"/>
              <a:t>	: </a:t>
            </a:r>
            <a:r>
              <a:rPr lang="ko-KR" altLang="en-US" sz="1200" dirty="0"/>
              <a:t>레이더</a:t>
            </a:r>
            <a:r>
              <a:rPr lang="en-US" altLang="ko-KR" sz="1200" dirty="0"/>
              <a:t>, </a:t>
            </a:r>
            <a:r>
              <a:rPr lang="ko-KR" altLang="en-US" sz="1200" dirty="0"/>
              <a:t>해도를 표현</a:t>
            </a:r>
            <a:endParaRPr lang="en-US" altLang="ko-KR" sz="1200" dirty="0"/>
          </a:p>
          <a:p>
            <a:pPr marL="288000" lvl="1" indent="0">
              <a:buNone/>
            </a:pPr>
            <a:r>
              <a:rPr lang="en-US" altLang="ko-KR" sz="1200" dirty="0"/>
              <a:t>		 ii. </a:t>
            </a:r>
            <a:r>
              <a:rPr lang="en-US" altLang="ko-KR" sz="1200" dirty="0">
                <a:solidFill>
                  <a:srgbClr val="0070C0"/>
                </a:solidFill>
              </a:rPr>
              <a:t>User dialog </a:t>
            </a:r>
            <a:r>
              <a:rPr lang="ko-KR" altLang="en-US" sz="1200" dirty="0"/>
              <a:t>영역 </a:t>
            </a:r>
            <a:r>
              <a:rPr lang="en-US" altLang="ko-KR" sz="1200" dirty="0"/>
              <a:t>		: </a:t>
            </a:r>
            <a:r>
              <a:rPr lang="ko-KR" altLang="en-US" sz="1200" dirty="0"/>
              <a:t>데이터</a:t>
            </a:r>
            <a:r>
              <a:rPr lang="en-US" altLang="ko-KR" sz="1200" dirty="0"/>
              <a:t>, </a:t>
            </a:r>
            <a:r>
              <a:rPr lang="ko-KR" altLang="en-US" sz="1200" dirty="0"/>
              <a:t>메뉴</a:t>
            </a:r>
            <a:r>
              <a:rPr lang="en-US" altLang="ko-KR" sz="1200" dirty="0"/>
              <a:t>, </a:t>
            </a:r>
            <a:r>
              <a:rPr lang="ko-KR" altLang="en-US" sz="1200" dirty="0"/>
              <a:t>제어기능을 표현</a:t>
            </a:r>
            <a:endParaRPr lang="en-US" altLang="ko-KR" sz="1200" dirty="0"/>
          </a:p>
          <a:p>
            <a:pPr marL="288000" lvl="1" indent="0">
              <a:buNone/>
            </a:pPr>
            <a:r>
              <a:rPr lang="en-US" altLang="ko-KR" sz="1200" dirty="0"/>
              <a:t>		-</a:t>
            </a:r>
            <a:r>
              <a:rPr lang="ko-KR" altLang="en-US" sz="1200" dirty="0"/>
              <a:t>원형</a:t>
            </a:r>
            <a:r>
              <a:rPr lang="en-US" altLang="ko-KR" sz="1200" dirty="0"/>
              <a:t>, </a:t>
            </a:r>
            <a:r>
              <a:rPr lang="ko-KR" altLang="en-US" sz="1200" dirty="0"/>
              <a:t>정사각형</a:t>
            </a:r>
            <a:r>
              <a:rPr lang="en-US" altLang="ko-KR" sz="1200" dirty="0"/>
              <a:t> </a:t>
            </a:r>
            <a:r>
              <a:rPr lang="ko-KR" altLang="en-US" sz="1200" dirty="0"/>
              <a:t>및 직사각형 형태의 영역 </a:t>
            </a:r>
            <a:r>
              <a:rPr lang="en-US" altLang="ko-KR" sz="1200" dirty="0"/>
              <a:t>Presentation</a:t>
            </a:r>
            <a:r>
              <a:rPr lang="ko-KR" altLang="en-US" sz="1200" dirty="0"/>
              <a:t>이 허용됨</a:t>
            </a:r>
            <a:r>
              <a:rPr lang="en-US" altLang="ko-KR" sz="1200" dirty="0"/>
              <a:t>.</a:t>
            </a:r>
          </a:p>
          <a:p>
            <a:pPr marL="288000" lvl="1" indent="0">
              <a:buNone/>
            </a:pPr>
            <a:r>
              <a:rPr lang="en-US" altLang="ko-KR" sz="1200" dirty="0"/>
              <a:t>	 6.3.3.2 </a:t>
            </a:r>
            <a:r>
              <a:rPr lang="ko-KR" altLang="en-US" sz="1200" dirty="0"/>
              <a:t>테스트 방법 및 요구되는 결과</a:t>
            </a:r>
            <a:r>
              <a:rPr lang="en-US" altLang="ko-KR" sz="1200" dirty="0"/>
              <a:t>.</a:t>
            </a:r>
          </a:p>
          <a:p>
            <a:pPr marL="288000" lvl="1" indent="0">
              <a:buNone/>
            </a:pPr>
            <a:r>
              <a:rPr lang="en-US" altLang="ko-KR" sz="1200" dirty="0"/>
              <a:t>	  * Operation display </a:t>
            </a:r>
            <a:r>
              <a:rPr lang="ko-KR" altLang="en-US" sz="1200" dirty="0"/>
              <a:t>영역과 </a:t>
            </a:r>
            <a:r>
              <a:rPr lang="en-US" altLang="ko-KR" sz="1200" dirty="0"/>
              <a:t>User Dialog </a:t>
            </a:r>
            <a:r>
              <a:rPr lang="ko-KR" altLang="en-US" sz="1200" dirty="0"/>
              <a:t>영역이 명확히 분리되었는지 확인</a:t>
            </a:r>
            <a:endParaRPr lang="en-US" altLang="ko-KR" sz="1200" dirty="0"/>
          </a:p>
          <a:p>
            <a:pPr marL="288000" lvl="1" indent="0">
              <a:buNone/>
            </a:pPr>
            <a:r>
              <a:rPr lang="en-US" altLang="ko-KR" sz="1200" dirty="0"/>
              <a:t>		</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27</a:t>
            </a:fld>
            <a:r>
              <a:rPr lang="en-US" altLang="ko-KR"/>
              <a:t>]</a:t>
            </a:r>
            <a:endParaRPr lang="ko-KR" altLang="en-US" dirty="0"/>
          </a:p>
        </p:txBody>
      </p:sp>
    </p:spTree>
    <p:extLst>
      <p:ext uri="{BB962C8B-B14F-4D97-AF65-F5344CB8AC3E}">
        <p14:creationId xmlns:p14="http://schemas.microsoft.com/office/powerpoint/2010/main" val="940843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6.3.4 Operational display </a:t>
            </a:r>
            <a:r>
              <a:rPr lang="ko-KR" altLang="en-US" sz="1200" dirty="0"/>
              <a:t>영역의 정보</a:t>
            </a:r>
            <a:endParaRPr lang="en-US" altLang="ko-KR" sz="1200" dirty="0"/>
          </a:p>
          <a:p>
            <a:pPr marL="288000" lvl="1" indent="0">
              <a:buNone/>
            </a:pPr>
            <a:r>
              <a:rPr lang="en-US" altLang="ko-KR" sz="1200" dirty="0"/>
              <a:t>	 6.3.4.1 </a:t>
            </a:r>
            <a:r>
              <a:rPr lang="ko-KR" altLang="en-US" sz="1200" dirty="0"/>
              <a:t>요구사항</a:t>
            </a:r>
            <a:endParaRPr lang="en-US" altLang="ko-KR" sz="1200" dirty="0"/>
          </a:p>
          <a:p>
            <a:pPr marL="288000" lvl="1" indent="0">
              <a:buNone/>
            </a:pPr>
            <a:r>
              <a:rPr lang="en-US" altLang="ko-KR" sz="1200" dirty="0"/>
              <a:t>		-Operational display </a:t>
            </a:r>
            <a:r>
              <a:rPr lang="ko-KR" altLang="en-US" sz="1200" dirty="0"/>
              <a:t>영역에서는 탐색관련 표시만이 영구적으로 표현 가능</a:t>
            </a:r>
            <a:r>
              <a:rPr lang="en-US" altLang="ko-KR" sz="1200" dirty="0"/>
              <a:t>. </a:t>
            </a:r>
          </a:p>
          <a:p>
            <a:pPr marL="288000" lvl="1" indent="0">
              <a:buNone/>
            </a:pPr>
            <a:r>
              <a:rPr lang="en-US" altLang="ko-KR" sz="1200" dirty="0"/>
              <a:t>		-</a:t>
            </a:r>
            <a:r>
              <a:rPr lang="ko-KR" altLang="en-US" sz="1200" dirty="0"/>
              <a:t>일시적으로 허용되는 표현</a:t>
            </a:r>
            <a:r>
              <a:rPr lang="en-US" altLang="ko-KR" sz="1200" dirty="0"/>
              <a:t>:</a:t>
            </a:r>
          </a:p>
          <a:p>
            <a:pPr marL="288000" lvl="1" indent="0">
              <a:buNone/>
            </a:pPr>
            <a:r>
              <a:rPr lang="en-US" altLang="ko-KR" sz="1200" dirty="0"/>
              <a:t>			</a:t>
            </a:r>
            <a:r>
              <a:rPr lang="ko-KR" altLang="en-US" sz="1200" dirty="0"/>
              <a:t>팝업 표시</a:t>
            </a:r>
            <a:r>
              <a:rPr lang="en-US" altLang="ko-KR" sz="1200" dirty="0"/>
              <a:t>, </a:t>
            </a:r>
            <a:r>
              <a:rPr lang="ko-KR" altLang="en-US" sz="1200" dirty="0" err="1"/>
              <a:t>드롭다운</a:t>
            </a:r>
            <a:r>
              <a:rPr lang="ko-KR" altLang="en-US" sz="1200" dirty="0"/>
              <a:t> 메뉴</a:t>
            </a:r>
            <a:r>
              <a:rPr lang="en-US" altLang="ko-KR" sz="1200" dirty="0"/>
              <a:t>, </a:t>
            </a:r>
            <a:r>
              <a:rPr lang="ko-KR" altLang="en-US" sz="1200" dirty="0" err="1"/>
              <a:t>정보창</a:t>
            </a:r>
            <a:endParaRPr lang="en-US" altLang="ko-KR" sz="1200" dirty="0"/>
          </a:p>
          <a:p>
            <a:pPr marL="288000" lvl="1" indent="0">
              <a:buNone/>
            </a:pPr>
            <a:r>
              <a:rPr lang="en-US" altLang="ko-KR" sz="1200" dirty="0"/>
              <a:t>			</a:t>
            </a:r>
            <a:r>
              <a:rPr lang="ko-KR" altLang="en-US" sz="1200" dirty="0"/>
              <a:t>일시적이거나 제한적인 타겟의 데이터</a:t>
            </a:r>
            <a:r>
              <a:rPr lang="en-US" altLang="ko-KR" sz="1200" dirty="0"/>
              <a:t>, </a:t>
            </a:r>
            <a:r>
              <a:rPr lang="ko-KR" altLang="en-US" sz="1200" dirty="0"/>
              <a:t>정보 및 텍스트는 선택한 기호나 </a:t>
            </a:r>
            <a:r>
              <a:rPr lang="en-US" altLang="ko-KR" sz="1200" dirty="0"/>
              <a:t>target </a:t>
            </a:r>
            <a:r>
              <a:rPr lang="ko-KR" altLang="en-US" sz="1200" dirty="0"/>
              <a:t>인근에 표현 가능</a:t>
            </a:r>
            <a:endParaRPr lang="en-US" altLang="ko-KR" sz="1200" dirty="0"/>
          </a:p>
          <a:p>
            <a:pPr marL="288000" lvl="1" indent="0">
              <a:buNone/>
            </a:pPr>
            <a:r>
              <a:rPr lang="en-US" altLang="ko-KR" sz="1200" dirty="0"/>
              <a:t>	 6.3.4.2 </a:t>
            </a:r>
            <a:r>
              <a:rPr lang="ko-KR" altLang="en-US" sz="1200" dirty="0"/>
              <a:t>테스트 방법 및 요구되는 결과</a:t>
            </a:r>
            <a:r>
              <a:rPr lang="en-US" altLang="ko-KR" sz="1200" dirty="0"/>
              <a:t>.</a:t>
            </a:r>
          </a:p>
          <a:p>
            <a:pPr marL="288000" lvl="1" indent="0">
              <a:buNone/>
            </a:pPr>
            <a:r>
              <a:rPr lang="en-US" altLang="ko-KR" sz="1200" dirty="0"/>
              <a:t>	  -a) </a:t>
            </a:r>
            <a:r>
              <a:rPr lang="ko-KR" altLang="en-US" sz="1200" dirty="0"/>
              <a:t>탐색 표시의 일부는 아니지만 </a:t>
            </a:r>
            <a:r>
              <a:rPr lang="en-US" altLang="ko-KR" sz="1200" dirty="0"/>
              <a:t>Operational display</a:t>
            </a:r>
            <a:r>
              <a:rPr lang="ko-KR" altLang="en-US" sz="1200" dirty="0"/>
              <a:t> 영역에 중첩된 모든 정보가 </a:t>
            </a:r>
            <a:r>
              <a:rPr lang="en-US" altLang="ko-KR" sz="1200" dirty="0"/>
              <a:t>:</a:t>
            </a:r>
          </a:p>
          <a:p>
            <a:pPr marL="288000" lvl="1" indent="0">
              <a:buNone/>
            </a:pPr>
            <a:r>
              <a:rPr lang="en-US" altLang="ko-KR" sz="1200" dirty="0"/>
              <a:t>	   </a:t>
            </a:r>
            <a:r>
              <a:rPr lang="ko-KR" altLang="en-US" sz="1200" dirty="0"/>
              <a:t>명시적인 사용자 작업</a:t>
            </a:r>
            <a:r>
              <a:rPr lang="en-US" altLang="ko-KR" sz="1200" dirty="0"/>
              <a:t>(</a:t>
            </a:r>
            <a:r>
              <a:rPr lang="ko-KR" altLang="en-US" sz="1200" dirty="0"/>
              <a:t>예</a:t>
            </a:r>
            <a:r>
              <a:rPr lang="en-US" altLang="ko-KR" sz="1200" dirty="0"/>
              <a:t>: </a:t>
            </a:r>
            <a:r>
              <a:rPr lang="ko-KR" altLang="en-US" sz="1200" dirty="0"/>
              <a:t>메뉴 선택</a:t>
            </a:r>
            <a:r>
              <a:rPr lang="en-US" altLang="ko-KR" sz="1200" dirty="0"/>
              <a:t>, </a:t>
            </a:r>
            <a:r>
              <a:rPr lang="ko-KR" altLang="en-US" sz="1200" dirty="0"/>
              <a:t>하이퍼링크</a:t>
            </a:r>
            <a:r>
              <a:rPr lang="en-US" altLang="ko-KR" sz="1200" dirty="0"/>
              <a:t>, </a:t>
            </a:r>
            <a:r>
              <a:rPr lang="ko-KR" altLang="en-US" sz="1200" dirty="0"/>
              <a:t>단축키 등</a:t>
            </a:r>
            <a:r>
              <a:rPr lang="en-US" altLang="ko-KR" sz="1200" dirty="0"/>
              <a:t>)</a:t>
            </a:r>
            <a:r>
              <a:rPr lang="ko-KR" altLang="en-US" sz="1200" dirty="0"/>
              <a:t>에 대한 응답으로만 표시되는지 확인 </a:t>
            </a:r>
            <a:r>
              <a:rPr lang="en-US" altLang="ko-KR" sz="1200" dirty="0"/>
              <a:t>(</a:t>
            </a:r>
            <a:r>
              <a:rPr lang="ko-KR" altLang="en-US" sz="1200" dirty="0"/>
              <a:t>일시적인 표시</a:t>
            </a:r>
            <a:r>
              <a:rPr lang="en-US" altLang="ko-KR" sz="1200" dirty="0"/>
              <a:t>)</a:t>
            </a:r>
          </a:p>
          <a:p>
            <a:pPr marL="288000" lvl="1" indent="0">
              <a:buNone/>
            </a:pPr>
            <a:r>
              <a:rPr lang="en-US" altLang="ko-KR" sz="1200" dirty="0"/>
              <a:t>	  -b) Operational display</a:t>
            </a:r>
            <a:r>
              <a:rPr lang="ko-KR" altLang="en-US" sz="1200" dirty="0"/>
              <a:t> 영역에 겹쳐진 모든 창이 영역 내에서 움직일 수 있는지 확인</a:t>
            </a:r>
            <a:r>
              <a:rPr lang="en-US" altLang="ko-KR" sz="1200" dirty="0"/>
              <a:t>.</a:t>
            </a:r>
          </a:p>
          <a:p>
            <a:pPr marL="288000" lvl="1" indent="0">
              <a:buNone/>
            </a:pPr>
            <a:r>
              <a:rPr lang="en-US" altLang="ko-KR" sz="1200" dirty="0"/>
              <a:t>	  -c) Operational display</a:t>
            </a:r>
            <a:r>
              <a:rPr lang="ko-KR" altLang="en-US" sz="1200" dirty="0"/>
              <a:t> 영역에 겹쳐진 포함된 창을 제거할 수 있는지 확인</a:t>
            </a:r>
            <a:r>
              <a:rPr lang="en-US" altLang="ko-KR" sz="1200" dirty="0"/>
              <a:t>.</a:t>
            </a:r>
          </a:p>
          <a:p>
            <a:pPr marL="288000" lvl="1" indent="0">
              <a:buNone/>
            </a:pPr>
            <a:r>
              <a:rPr lang="en-US" altLang="ko-KR" sz="1200" dirty="0"/>
              <a:t>		</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28</a:t>
            </a:fld>
            <a:r>
              <a:rPr lang="en-US" altLang="ko-KR"/>
              <a:t>]</a:t>
            </a:r>
            <a:endParaRPr lang="ko-KR" altLang="en-US" dirty="0"/>
          </a:p>
        </p:txBody>
      </p:sp>
    </p:spTree>
    <p:extLst>
      <p:ext uri="{BB962C8B-B14F-4D97-AF65-F5344CB8AC3E}">
        <p14:creationId xmlns:p14="http://schemas.microsoft.com/office/powerpoint/2010/main" val="4293471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6.4 </a:t>
            </a:r>
            <a:r>
              <a:rPr lang="ko-KR" altLang="en-US" sz="1200" dirty="0"/>
              <a:t>가독성</a:t>
            </a:r>
            <a:endParaRPr lang="en-US" altLang="ko-KR" sz="1200" dirty="0"/>
          </a:p>
          <a:p>
            <a:pPr marL="288000" lvl="1" indent="0">
              <a:buNone/>
            </a:pPr>
            <a:r>
              <a:rPr lang="en-US" altLang="ko-KR" sz="1200" dirty="0"/>
              <a:t>	6.4.1 </a:t>
            </a:r>
            <a:r>
              <a:rPr lang="ko-KR" altLang="en-US" sz="1200" dirty="0"/>
              <a:t>모든 </a:t>
            </a:r>
            <a:r>
              <a:rPr lang="ko-KR" altLang="en-US" sz="1200" dirty="0" err="1"/>
              <a:t>주변광</a:t>
            </a:r>
            <a:r>
              <a:rPr lang="ko-KR" altLang="en-US" sz="1200" dirty="0"/>
              <a:t> 조건에서의 가독성</a:t>
            </a:r>
            <a:endParaRPr lang="en-US" altLang="ko-KR" sz="1200" dirty="0"/>
          </a:p>
          <a:p>
            <a:pPr marL="288000" lvl="1" indent="0">
              <a:buNone/>
            </a:pPr>
            <a:r>
              <a:rPr lang="en-US" altLang="ko-KR" sz="1200" dirty="0"/>
              <a:t>	 6.4.1.1 </a:t>
            </a:r>
            <a:r>
              <a:rPr lang="ko-KR" altLang="en-US" sz="1200" dirty="0"/>
              <a:t>요구사항</a:t>
            </a:r>
            <a:endParaRPr lang="en-US" altLang="ko-KR" sz="1200" dirty="0"/>
          </a:p>
          <a:p>
            <a:pPr marL="288000" lvl="1" indent="0">
              <a:buNone/>
            </a:pPr>
            <a:r>
              <a:rPr lang="en-US" altLang="ko-KR" sz="1200" dirty="0"/>
              <a:t>		-</a:t>
            </a:r>
            <a:r>
              <a:rPr lang="ko-KR" altLang="en-US" sz="1200" dirty="0" err="1"/>
              <a:t>영숫자</a:t>
            </a:r>
            <a:r>
              <a:rPr lang="ko-KR" altLang="en-US" sz="1200" dirty="0"/>
              <a:t> 데이터</a:t>
            </a:r>
            <a:r>
              <a:rPr lang="en-US" altLang="ko-KR" sz="1200" dirty="0"/>
              <a:t>, </a:t>
            </a:r>
            <a:r>
              <a:rPr lang="ko-KR" altLang="en-US" sz="1200" dirty="0"/>
              <a:t>정보 및 텍스트</a:t>
            </a:r>
            <a:r>
              <a:rPr lang="en-US" altLang="ko-KR" sz="1200" dirty="0"/>
              <a:t>, </a:t>
            </a:r>
            <a:r>
              <a:rPr lang="ko-KR" altLang="en-US" sz="1200" dirty="0"/>
              <a:t>기호 및 기타 그래픽 정보</a:t>
            </a:r>
            <a:r>
              <a:rPr lang="en-US" altLang="ko-KR" sz="1200" dirty="0"/>
              <a:t>(</a:t>
            </a:r>
            <a:r>
              <a:rPr lang="ko-KR" altLang="en-US" sz="1200" dirty="0"/>
              <a:t>예</a:t>
            </a:r>
            <a:r>
              <a:rPr lang="en-US" altLang="ko-KR" sz="1200" dirty="0"/>
              <a:t>: </a:t>
            </a:r>
            <a:r>
              <a:rPr lang="ko-KR" altLang="en-US" sz="1200" dirty="0"/>
              <a:t>레이더 이미지 또는 에코</a:t>
            </a:r>
            <a:r>
              <a:rPr lang="en-US" altLang="ko-KR" sz="1200" dirty="0"/>
              <a:t>)</a:t>
            </a:r>
            <a:r>
              <a:rPr lang="ko-KR" altLang="en-US" sz="1200" dirty="0"/>
              <a:t>의 표시는 모든 주변 </a:t>
            </a:r>
            <a:r>
              <a:rPr lang="en-US" altLang="ko-KR" sz="1200" dirty="0"/>
              <a:t>		 </a:t>
            </a:r>
            <a:r>
              <a:rPr lang="ko-KR" altLang="en-US" sz="1200" dirty="0"/>
              <a:t>환경에서 일반적인 사용자 위치</a:t>
            </a:r>
            <a:r>
              <a:rPr lang="en-US" altLang="ko-KR" sz="1200" dirty="0"/>
              <a:t>(</a:t>
            </a:r>
            <a:r>
              <a:rPr lang="ko-KR" altLang="en-US" sz="1200" dirty="0"/>
              <a:t>예</a:t>
            </a:r>
            <a:r>
              <a:rPr lang="en-US" altLang="ko-KR" sz="1200" dirty="0"/>
              <a:t>: </a:t>
            </a:r>
            <a:r>
              <a:rPr lang="ko-KR" altLang="en-US" sz="1200" dirty="0"/>
              <a:t>측정된 거리 및 </a:t>
            </a:r>
            <a:r>
              <a:rPr lang="ko-KR" altLang="en-US" sz="1200" dirty="0" err="1"/>
              <a:t>시야각</a:t>
            </a:r>
            <a:r>
              <a:rPr lang="en-US" altLang="ko-KR" sz="1200" dirty="0"/>
              <a:t>)</a:t>
            </a:r>
            <a:r>
              <a:rPr lang="ko-KR" altLang="en-US" sz="1200" dirty="0"/>
              <a:t>에서 가독성을 지원</a:t>
            </a:r>
            <a:r>
              <a:rPr lang="en-US" altLang="ko-KR" sz="1200" dirty="0"/>
              <a:t>. </a:t>
            </a:r>
          </a:p>
          <a:p>
            <a:pPr marL="288000" lvl="1" indent="0">
              <a:buNone/>
            </a:pPr>
            <a:r>
              <a:rPr lang="en-US" altLang="ko-KR" sz="1200" dirty="0"/>
              <a:t>		-</a:t>
            </a:r>
            <a:r>
              <a:rPr lang="ko-KR" altLang="en-US" sz="1200" dirty="0"/>
              <a:t>선교에서의 모든 조명 조건</a:t>
            </a:r>
            <a:r>
              <a:rPr lang="en-US" altLang="ko-KR" sz="1200" dirty="0"/>
              <a:t>(</a:t>
            </a:r>
            <a:r>
              <a:rPr lang="ko-KR" altLang="en-US" sz="1200" dirty="0"/>
              <a:t>낮</a:t>
            </a:r>
            <a:r>
              <a:rPr lang="en-US" altLang="ko-KR" sz="1200" dirty="0"/>
              <a:t>, </a:t>
            </a:r>
            <a:r>
              <a:rPr lang="ko-KR" altLang="en-US" sz="1200" dirty="0"/>
              <a:t>일몰 및 밤</a:t>
            </a:r>
            <a:r>
              <a:rPr lang="en-US" altLang="ko-KR" sz="1200" dirty="0"/>
              <a:t>)</a:t>
            </a:r>
            <a:r>
              <a:rPr lang="ko-KR" altLang="en-US" sz="1200" dirty="0"/>
              <a:t>과 당직 사관의 야간 시야를 고려</a:t>
            </a:r>
            <a:r>
              <a:rPr lang="en-US" altLang="ko-KR" sz="1200" dirty="0"/>
              <a:t>.</a:t>
            </a:r>
          </a:p>
          <a:p>
            <a:pPr marL="288000" lvl="1" indent="0">
              <a:buNone/>
            </a:pPr>
            <a:r>
              <a:rPr lang="en-US" altLang="ko-KR" sz="1200" dirty="0"/>
              <a:t>		NOTE</a:t>
            </a:r>
          </a:p>
          <a:p>
            <a:pPr marL="288000" lvl="1" indent="0">
              <a:buNone/>
            </a:pPr>
            <a:r>
              <a:rPr lang="en-US" altLang="ko-KR" sz="1200" dirty="0"/>
              <a:t>		IHO</a:t>
            </a:r>
            <a:r>
              <a:rPr lang="ko-KR" altLang="en-US" sz="1200" dirty="0"/>
              <a:t> </a:t>
            </a:r>
            <a:r>
              <a:rPr lang="en-US" altLang="ko-KR" sz="1200" dirty="0"/>
              <a:t>ECDIS</a:t>
            </a:r>
            <a:r>
              <a:rPr lang="ko-KR" altLang="en-US" sz="1200" dirty="0"/>
              <a:t> </a:t>
            </a:r>
            <a:r>
              <a:rPr lang="en-US" altLang="ko-KR" sz="1200" dirty="0"/>
              <a:t>Presentation</a:t>
            </a:r>
            <a:r>
              <a:rPr lang="ko-KR" altLang="en-US" sz="1200" dirty="0"/>
              <a:t> </a:t>
            </a:r>
            <a:r>
              <a:rPr lang="en-US" altLang="ko-KR" sz="1200" dirty="0"/>
              <a:t>library</a:t>
            </a:r>
            <a:r>
              <a:rPr lang="ko-KR" altLang="en-US" sz="1200" dirty="0"/>
              <a:t> </a:t>
            </a:r>
            <a:r>
              <a:rPr lang="en-US" altLang="ko-KR" sz="1200" dirty="0"/>
              <a:t>ED. 3.3</a:t>
            </a:r>
            <a:r>
              <a:rPr lang="ko-KR" altLang="en-US" sz="1200" dirty="0"/>
              <a:t>에 정의된 요일 색상표</a:t>
            </a:r>
            <a:r>
              <a:rPr lang="en-US" altLang="ko-KR" sz="1200" dirty="0"/>
              <a:t>:</a:t>
            </a:r>
          </a:p>
          <a:p>
            <a:pPr marL="288000" lvl="1" indent="0">
              <a:buNone/>
            </a:pPr>
            <a:r>
              <a:rPr lang="en-US" altLang="ko-KR" sz="1200" dirty="0"/>
              <a:t>		</a:t>
            </a:r>
            <a:r>
              <a:rPr lang="ko-KR" altLang="en-US" sz="1200" dirty="0"/>
              <a:t> </a:t>
            </a:r>
            <a:r>
              <a:rPr lang="en-US" altLang="ko-KR" sz="1200" dirty="0" err="1"/>
              <a:t>i</a:t>
            </a:r>
            <a:r>
              <a:rPr lang="en-US" altLang="ko-KR" sz="1200" dirty="0"/>
              <a:t>. </a:t>
            </a:r>
            <a:r>
              <a:rPr lang="ko-KR" altLang="en-US" sz="1200" dirty="0"/>
              <a:t>하얀 배경색은 모든 조명조건에서 가독성을 지원하지 않을 수 있으며</a:t>
            </a:r>
            <a:endParaRPr lang="en-US" altLang="ko-KR" sz="1200" dirty="0"/>
          </a:p>
          <a:p>
            <a:pPr marL="288000" lvl="1" indent="0">
              <a:buNone/>
            </a:pPr>
            <a:r>
              <a:rPr lang="en-US" altLang="ko-KR" sz="1200" dirty="0"/>
              <a:t>		 ii. </a:t>
            </a:r>
            <a:r>
              <a:rPr lang="ko-KR" altLang="en-US" sz="1200" dirty="0"/>
              <a:t>레이더를 포함한 일부 항법 시스템 및 장비의 항법 안전에 위험이 될 수 있음</a:t>
            </a:r>
            <a:endParaRPr lang="en-US" altLang="ko-KR" sz="1200" dirty="0"/>
          </a:p>
          <a:p>
            <a:pPr marL="288000" lvl="1" indent="0">
              <a:buNone/>
            </a:pPr>
            <a:r>
              <a:rPr lang="en-US" altLang="ko-KR" sz="1200" dirty="0"/>
              <a:t>		 iii. </a:t>
            </a:r>
            <a:r>
              <a:rPr lang="ko-KR" altLang="en-US" sz="1200" dirty="0"/>
              <a:t>가독성은 </a:t>
            </a:r>
            <a:r>
              <a:rPr lang="en-US" altLang="ko-KR" sz="1200" dirty="0"/>
              <a:t>IHO</a:t>
            </a:r>
            <a:r>
              <a:rPr lang="ko-KR" altLang="en-US" sz="1200" dirty="0"/>
              <a:t> </a:t>
            </a:r>
            <a:r>
              <a:rPr lang="en-US" altLang="ko-KR" sz="1200" dirty="0"/>
              <a:t>ECDIS</a:t>
            </a:r>
            <a:r>
              <a:rPr lang="ko-KR" altLang="en-US" sz="1200" dirty="0"/>
              <a:t> </a:t>
            </a:r>
            <a:r>
              <a:rPr lang="en-US" altLang="ko-KR" sz="1200" dirty="0"/>
              <a:t>Presentation</a:t>
            </a:r>
            <a:r>
              <a:rPr lang="ko-KR" altLang="en-US" sz="1200" dirty="0"/>
              <a:t> </a:t>
            </a:r>
            <a:r>
              <a:rPr lang="en-US" altLang="ko-KR" sz="1200" dirty="0"/>
              <a:t>library</a:t>
            </a:r>
            <a:r>
              <a:rPr lang="ko-KR" altLang="en-US" sz="1200" dirty="0"/>
              <a:t> </a:t>
            </a:r>
            <a:r>
              <a:rPr lang="en-US" altLang="ko-KR" sz="1200" dirty="0"/>
              <a:t>ED. 3.3</a:t>
            </a:r>
            <a:r>
              <a:rPr lang="ko-KR" altLang="en-US" sz="1200" dirty="0"/>
              <a:t>에 지정된 일몰 또는 야간 색상표의 검정색 배경</a:t>
            </a:r>
            <a:r>
              <a:rPr lang="en-US" altLang="ko-KR" sz="1200" dirty="0"/>
              <a:t> </a:t>
            </a:r>
            <a:r>
              <a:rPr lang="ko-KR" altLang="en-US" sz="1200" dirty="0"/>
              <a:t>혹은</a:t>
            </a:r>
            <a:endParaRPr lang="en-US" altLang="ko-KR" sz="1200" dirty="0"/>
          </a:p>
          <a:p>
            <a:pPr marL="288000" lvl="1" indent="0">
              <a:buNone/>
            </a:pPr>
            <a:r>
              <a:rPr lang="en-US" altLang="ko-KR" sz="1200" dirty="0"/>
              <a:t>		  IHO</a:t>
            </a:r>
            <a:r>
              <a:rPr lang="ko-KR" altLang="en-US" sz="1200" dirty="0"/>
              <a:t> </a:t>
            </a:r>
            <a:r>
              <a:rPr lang="en-US" altLang="ko-KR" sz="1200" dirty="0"/>
              <a:t>ECDIS</a:t>
            </a:r>
            <a:r>
              <a:rPr lang="ko-KR" altLang="en-US" sz="1200" dirty="0"/>
              <a:t> </a:t>
            </a:r>
            <a:r>
              <a:rPr lang="en-US" altLang="ko-KR" sz="1200" dirty="0"/>
              <a:t>Presentation</a:t>
            </a:r>
            <a:r>
              <a:rPr lang="ko-KR" altLang="en-US" sz="1200" dirty="0"/>
              <a:t> </a:t>
            </a:r>
            <a:r>
              <a:rPr lang="en-US" altLang="ko-KR" sz="1200" dirty="0"/>
              <a:t>library</a:t>
            </a:r>
            <a:r>
              <a:rPr lang="ko-KR" altLang="en-US" sz="1200" dirty="0"/>
              <a:t> </a:t>
            </a:r>
            <a:r>
              <a:rPr lang="en-US" altLang="ko-KR" sz="1200" dirty="0"/>
              <a:t>ED. 3.2</a:t>
            </a:r>
            <a:r>
              <a:rPr lang="ko-KR" altLang="en-US" sz="1200" dirty="0"/>
              <a:t>에 지정된</a:t>
            </a:r>
            <a:r>
              <a:rPr lang="en-US" altLang="ko-KR" sz="1200" dirty="0"/>
              <a:t> </a:t>
            </a:r>
            <a:r>
              <a:rPr lang="ko-KR" altLang="en-US" sz="1200" dirty="0"/>
              <a:t>주간 검정 배경색을 사용하여 얻을 수 있으며</a:t>
            </a:r>
            <a:endParaRPr lang="en-US" altLang="ko-KR" sz="1200" dirty="0"/>
          </a:p>
          <a:p>
            <a:pPr marL="288000" lvl="1" indent="0">
              <a:buNone/>
            </a:pPr>
            <a:r>
              <a:rPr lang="en-US" altLang="ko-KR" sz="1200" dirty="0"/>
              <a:t>		  </a:t>
            </a:r>
            <a:r>
              <a:rPr lang="ko-KR" altLang="en-US" sz="1200" dirty="0"/>
              <a:t>밝기와 </a:t>
            </a:r>
            <a:r>
              <a:rPr lang="en-US" altLang="ko-KR" sz="1200" dirty="0"/>
              <a:t>Contrast </a:t>
            </a:r>
            <a:r>
              <a:rPr lang="ko-KR" altLang="en-US" sz="1200" dirty="0"/>
              <a:t>기능이 제공된다면 이를 사용하여 모든 조명조건을 만족</a:t>
            </a:r>
            <a:r>
              <a:rPr lang="en-US" altLang="ko-KR" sz="1200" dirty="0"/>
              <a:t>.</a:t>
            </a:r>
          </a:p>
          <a:p>
            <a:pPr marL="288000" lvl="1" indent="0">
              <a:buNone/>
            </a:pP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29</a:t>
            </a:fld>
            <a:r>
              <a:rPr lang="en-US" altLang="ko-KR"/>
              <a:t>]</a:t>
            </a:r>
            <a:endParaRPr lang="ko-KR" altLang="en-US" dirty="0"/>
          </a:p>
        </p:txBody>
      </p:sp>
      <p:pic>
        <p:nvPicPr>
          <p:cNvPr id="6" name="그림 5">
            <a:extLst>
              <a:ext uri="{FF2B5EF4-FFF2-40B4-BE49-F238E27FC236}">
                <a16:creationId xmlns:a16="http://schemas.microsoft.com/office/drawing/2014/main" id="{E523FDE3-3AD6-41BF-873E-08ADF6C7FA2E}"/>
              </a:ext>
            </a:extLst>
          </p:cNvPr>
          <p:cNvPicPr>
            <a:picLocks noChangeAspect="1"/>
          </p:cNvPicPr>
          <p:nvPr/>
        </p:nvPicPr>
        <p:blipFill>
          <a:blip r:embed="rId2"/>
          <a:stretch>
            <a:fillRect/>
          </a:stretch>
        </p:blipFill>
        <p:spPr>
          <a:xfrm>
            <a:off x="2812072" y="5129644"/>
            <a:ext cx="4438869" cy="1365806"/>
          </a:xfrm>
          <a:prstGeom prst="rect">
            <a:avLst/>
          </a:prstGeom>
        </p:spPr>
      </p:pic>
      <p:sp>
        <p:nvSpPr>
          <p:cNvPr id="7" name="직사각형 6">
            <a:extLst>
              <a:ext uri="{FF2B5EF4-FFF2-40B4-BE49-F238E27FC236}">
                <a16:creationId xmlns:a16="http://schemas.microsoft.com/office/drawing/2014/main" id="{02A119AE-689D-4EA5-9077-5AD609F72216}"/>
              </a:ext>
            </a:extLst>
          </p:cNvPr>
          <p:cNvSpPr/>
          <p:nvPr/>
        </p:nvSpPr>
        <p:spPr>
          <a:xfrm>
            <a:off x="6281986" y="5129644"/>
            <a:ext cx="3466072" cy="246221"/>
          </a:xfrm>
          <a:prstGeom prst="rect">
            <a:avLst/>
          </a:prstGeom>
        </p:spPr>
        <p:txBody>
          <a:bodyPr wrap="square">
            <a:spAutoFit/>
          </a:bodyPr>
          <a:lstStyle/>
          <a:p>
            <a:r>
              <a:rPr lang="en-US" altLang="ko-KR" sz="1000" dirty="0"/>
              <a:t>NOTE Natural daylight is preferred for the two daytime tables</a:t>
            </a:r>
            <a:endParaRPr lang="ko-KR" altLang="en-US" sz="1000" dirty="0"/>
          </a:p>
        </p:txBody>
      </p:sp>
    </p:spTree>
    <p:extLst>
      <p:ext uri="{BB962C8B-B14F-4D97-AF65-F5344CB8AC3E}">
        <p14:creationId xmlns:p14="http://schemas.microsoft.com/office/powerpoint/2010/main" val="40647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 </a:t>
            </a:r>
            <a:r>
              <a:rPr lang="ko-KR" altLang="en-US" dirty="0"/>
              <a:t>범위</a:t>
            </a:r>
            <a:endParaRPr lang="en-US" altLang="ko-KR" dirty="0"/>
          </a:p>
          <a:p>
            <a:r>
              <a:rPr lang="en-US" altLang="ko-KR" dirty="0"/>
              <a:t>PASS</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a:t>
            </a:fld>
            <a:r>
              <a:rPr lang="en-US" altLang="ko-KR"/>
              <a:t>]</a:t>
            </a:r>
            <a:endParaRPr lang="ko-KR" altLang="en-US" dirty="0"/>
          </a:p>
        </p:txBody>
      </p:sp>
    </p:spTree>
    <p:extLst>
      <p:ext uri="{BB962C8B-B14F-4D97-AF65-F5344CB8AC3E}">
        <p14:creationId xmlns:p14="http://schemas.microsoft.com/office/powerpoint/2010/main" val="173227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a:t>
            </a:r>
            <a:r>
              <a:rPr lang="ko-KR" altLang="en-US" sz="1200" dirty="0"/>
              <a:t>디스플레이 장비가 최대 밝기 제어 설정으로 설정된 경우</a:t>
            </a:r>
            <a:r>
              <a:rPr lang="en-US" altLang="ko-KR" sz="1200" dirty="0"/>
              <a:t>:</a:t>
            </a:r>
          </a:p>
          <a:p>
            <a:pPr marL="288000" lvl="1" indent="0">
              <a:buNone/>
            </a:pPr>
            <a:r>
              <a:rPr lang="en-US" altLang="ko-KR" sz="1200" dirty="0"/>
              <a:t>		</a:t>
            </a:r>
            <a:r>
              <a:rPr lang="ko-KR" altLang="en-US" sz="1200" dirty="0"/>
              <a:t>  디스플레이 중앙에서 측정한 밝기가 최소 </a:t>
            </a:r>
            <a:r>
              <a:rPr lang="en-US" altLang="ko-KR" sz="1200" dirty="0"/>
              <a:t>85cd/m²</a:t>
            </a:r>
            <a:r>
              <a:rPr lang="ko-KR" altLang="en-US" sz="1200" dirty="0"/>
              <a:t>의 </a:t>
            </a:r>
            <a:r>
              <a:rPr lang="ko-KR" altLang="en-US" sz="1200" dirty="0" err="1"/>
              <a:t>휘도를</a:t>
            </a:r>
            <a:r>
              <a:rPr lang="ko-KR" altLang="en-US" sz="1200" dirty="0"/>
              <a:t> 제공</a:t>
            </a:r>
            <a:r>
              <a:rPr lang="en-US" altLang="ko-KR" sz="1200" dirty="0"/>
              <a:t>.</a:t>
            </a:r>
          </a:p>
          <a:p>
            <a:pPr marL="288000" lvl="1" indent="0">
              <a:buNone/>
            </a:pPr>
            <a:r>
              <a:rPr lang="en-US" altLang="ko-KR" sz="1200" dirty="0"/>
              <a:t>		-</a:t>
            </a:r>
            <a:r>
              <a:rPr lang="ko-KR" altLang="en-US" sz="1200" dirty="0"/>
              <a:t>디스플레이의 백색 휘도 레벨은 </a:t>
            </a:r>
            <a:r>
              <a:rPr lang="en-US" altLang="ko-KR" sz="1200" dirty="0"/>
              <a:t>1cd/m² </a:t>
            </a:r>
            <a:r>
              <a:rPr lang="ko-KR" altLang="en-US" sz="1200" dirty="0"/>
              <a:t>이하로 조정 가능해야 하며 그 이하에서는 소등될 수 있음</a:t>
            </a:r>
            <a:r>
              <a:rPr lang="en-US" altLang="ko-KR" sz="1200" dirty="0"/>
              <a:t>.</a:t>
            </a:r>
          </a:p>
          <a:p>
            <a:pPr marL="288000" lvl="1" indent="0">
              <a:buNone/>
            </a:pPr>
            <a:r>
              <a:rPr lang="en-US" altLang="ko-KR" sz="1200" dirty="0"/>
              <a:t>		-Operational display</a:t>
            </a:r>
            <a:r>
              <a:rPr lang="ko-KR" altLang="en-US" sz="1200" dirty="0"/>
              <a:t> 영역의 휘도는 가장 밝은 지점에서 가장 어두운 지점까지 편차가 </a:t>
            </a:r>
            <a:r>
              <a:rPr lang="en-US" altLang="ko-KR" sz="1200" dirty="0"/>
              <a:t>30% </a:t>
            </a:r>
            <a:r>
              <a:rPr lang="ko-KR" altLang="en-US" sz="1200" dirty="0"/>
              <a:t>이내</a:t>
            </a:r>
            <a:r>
              <a:rPr lang="en-US" altLang="ko-KR" sz="1200" dirty="0"/>
              <a:t>.</a:t>
            </a:r>
          </a:p>
          <a:p>
            <a:pPr marL="288000" lvl="1" indent="0">
              <a:buNone/>
            </a:pPr>
            <a:r>
              <a:rPr lang="en-US" altLang="ko-KR" sz="1200" dirty="0"/>
              <a:t>			(</a:t>
            </a:r>
            <a:r>
              <a:rPr lang="ko-KR" altLang="en-US" sz="1200" dirty="0" err="1"/>
              <a:t>불균일성은</a:t>
            </a:r>
            <a:r>
              <a:rPr lang="ko-KR" altLang="en-US" sz="1200" dirty="0"/>
              <a:t> </a:t>
            </a:r>
            <a:r>
              <a:rPr lang="en-US" altLang="ko-KR" sz="1200" dirty="0"/>
              <a:t>1 – (</a:t>
            </a:r>
            <a:r>
              <a:rPr lang="en-US" altLang="ko-KR" sz="1200" dirty="0" err="1"/>
              <a:t>Lmin</a:t>
            </a:r>
            <a:r>
              <a:rPr lang="en-US" altLang="ko-KR" sz="1200" dirty="0"/>
              <a:t>/</a:t>
            </a:r>
            <a:r>
              <a:rPr lang="en-US" altLang="ko-KR" sz="1200" dirty="0" err="1"/>
              <a:t>Lmax</a:t>
            </a:r>
            <a:r>
              <a:rPr lang="en-US" altLang="ko-KR" sz="1200" dirty="0"/>
              <a:t>)</a:t>
            </a:r>
            <a:r>
              <a:rPr lang="ko-KR" altLang="en-US" sz="1200" dirty="0"/>
              <a:t>로 정의됨</a:t>
            </a:r>
            <a:r>
              <a:rPr lang="en-US" altLang="ko-KR" sz="1200" dirty="0"/>
              <a:t>).</a:t>
            </a:r>
          </a:p>
          <a:p>
            <a:pPr marL="288000" lvl="1" indent="0">
              <a:buNone/>
            </a:pPr>
            <a:endParaRPr lang="en-US" altLang="ko-KR" sz="1200" dirty="0"/>
          </a:p>
          <a:p>
            <a:pPr marL="288000" lvl="1" indent="0">
              <a:buNone/>
            </a:pPr>
            <a:r>
              <a:rPr lang="en-US" altLang="ko-KR" sz="1200" dirty="0"/>
              <a:t>		</a:t>
            </a:r>
            <a:r>
              <a:rPr lang="ko-KR" altLang="en-US" sz="1200" dirty="0"/>
              <a:t>표현은 아래와 같이 구현</a:t>
            </a:r>
            <a:r>
              <a:rPr lang="en-US" altLang="ko-KR" sz="1200" dirty="0"/>
              <a:t>.</a:t>
            </a:r>
          </a:p>
          <a:p>
            <a:pPr marL="288000" lvl="1" indent="0">
              <a:buNone/>
            </a:pPr>
            <a:r>
              <a:rPr lang="en-US" altLang="ko-KR" sz="1200" dirty="0"/>
              <a:t>		• </a:t>
            </a:r>
            <a:r>
              <a:rPr lang="ko-KR" altLang="en-US" sz="1200" dirty="0"/>
              <a:t>표 </a:t>
            </a:r>
            <a:r>
              <a:rPr lang="en-US" altLang="ko-KR" sz="1200" dirty="0"/>
              <a:t>9</a:t>
            </a:r>
            <a:r>
              <a:rPr lang="ko-KR" altLang="en-US" sz="1200" dirty="0"/>
              <a:t>에 정의된 대로 주간 </a:t>
            </a:r>
            <a:r>
              <a:rPr lang="ko-KR" altLang="en-US" sz="1200" dirty="0" err="1"/>
              <a:t>주변광</a:t>
            </a:r>
            <a:r>
              <a:rPr lang="ko-KR" altLang="en-US" sz="1200" dirty="0"/>
              <a:t> 조건에서 </a:t>
            </a:r>
            <a:r>
              <a:rPr lang="en-US" altLang="ko-KR" sz="1200" dirty="0"/>
              <a:t>50:1 </a:t>
            </a:r>
            <a:r>
              <a:rPr lang="ko-KR" altLang="en-US" sz="1200" dirty="0"/>
              <a:t>이상의 휘도 명암비를 제공</a:t>
            </a:r>
            <a:r>
              <a:rPr lang="en-US" altLang="ko-KR" sz="1200" dirty="0"/>
              <a:t>. </a:t>
            </a:r>
          </a:p>
          <a:p>
            <a:pPr marL="288000" lvl="1" indent="0">
              <a:buNone/>
            </a:pPr>
            <a:r>
              <a:rPr lang="en-US" altLang="ko-KR" sz="1200" dirty="0"/>
              <a:t>			(</a:t>
            </a:r>
            <a:r>
              <a:rPr lang="ko-KR" altLang="en-US" sz="1200" dirty="0"/>
              <a:t>휘도 명암비는 </a:t>
            </a:r>
            <a:r>
              <a:rPr lang="en-US" altLang="ko-KR" sz="1200" dirty="0"/>
              <a:t>C=</a:t>
            </a:r>
            <a:r>
              <a:rPr lang="en-US" altLang="ko-KR" sz="1200" dirty="0" err="1"/>
              <a:t>Lwhite</a:t>
            </a:r>
            <a:r>
              <a:rPr lang="en-US" altLang="ko-KR" sz="1200" dirty="0"/>
              <a:t>/</a:t>
            </a:r>
            <a:r>
              <a:rPr lang="en-US" altLang="ko-KR" sz="1200" dirty="0" err="1"/>
              <a:t>Lblack</a:t>
            </a:r>
            <a:r>
              <a:rPr lang="ko-KR" altLang="en-US" sz="1200" dirty="0"/>
              <a:t>으로 정의됩니다</a:t>
            </a:r>
            <a:r>
              <a:rPr lang="en-US" altLang="ko-KR" sz="1200" dirty="0"/>
              <a:t>.);</a:t>
            </a:r>
          </a:p>
          <a:p>
            <a:pPr marL="288000" lvl="1" indent="0">
              <a:buNone/>
            </a:pPr>
            <a:r>
              <a:rPr lang="en-US" altLang="ko-KR" sz="1200" dirty="0"/>
              <a:t>		• </a:t>
            </a:r>
            <a:r>
              <a:rPr lang="ko-KR" altLang="en-US" sz="1200" dirty="0"/>
              <a:t>표 </a:t>
            </a:r>
            <a:r>
              <a:rPr lang="en-US" altLang="ko-KR" sz="1200" dirty="0"/>
              <a:t>9</a:t>
            </a:r>
            <a:r>
              <a:rPr lang="ko-KR" altLang="en-US" sz="1200" dirty="0"/>
              <a:t>에 정의된 대로 야간 주변 조명 조건에서 </a:t>
            </a:r>
            <a:r>
              <a:rPr lang="en-US" altLang="ko-KR" sz="1200" dirty="0"/>
              <a:t>150:1 </a:t>
            </a:r>
            <a:r>
              <a:rPr lang="ko-KR" altLang="en-US" sz="1200" dirty="0"/>
              <a:t>이상의 휘도 명암비를 제공하고 </a:t>
            </a:r>
            <a:endParaRPr lang="en-US" altLang="ko-KR" sz="1200" dirty="0"/>
          </a:p>
          <a:p>
            <a:pPr marL="288000" lvl="1" indent="0">
              <a:buNone/>
            </a:pPr>
            <a:r>
              <a:rPr lang="en-US" altLang="ko-KR" sz="1200" dirty="0"/>
              <a:t>		</a:t>
            </a:r>
            <a:r>
              <a:rPr lang="ko-KR" altLang="en-US" sz="1200" dirty="0"/>
              <a:t>  디스플레이는 디스플레이 중앙에서 측정된 </a:t>
            </a:r>
            <a:r>
              <a:rPr lang="en-US" altLang="ko-KR" sz="1200" dirty="0"/>
              <a:t>5cd/m2</a:t>
            </a:r>
            <a:r>
              <a:rPr lang="ko-KR" altLang="en-US" sz="1200" dirty="0"/>
              <a:t>의 </a:t>
            </a:r>
            <a:r>
              <a:rPr lang="ko-KR" altLang="en-US" sz="1200" dirty="0" err="1"/>
              <a:t>휘도로</a:t>
            </a:r>
            <a:r>
              <a:rPr lang="ko-KR" altLang="en-US" sz="1200" dirty="0"/>
              <a:t> 조정</a:t>
            </a:r>
            <a:r>
              <a:rPr lang="en-US" altLang="ko-KR" sz="1200" dirty="0"/>
              <a:t>.</a:t>
            </a:r>
          </a:p>
          <a:p>
            <a:pPr marL="288000" lvl="1" indent="0">
              <a:buNone/>
            </a:pPr>
            <a:r>
              <a:rPr lang="en-US" altLang="ko-KR" sz="1200" dirty="0"/>
              <a:t>		• </a:t>
            </a:r>
            <a:r>
              <a:rPr lang="ko-KR" altLang="en-US" sz="1200" dirty="0"/>
              <a:t>검정 조정 기호 </a:t>
            </a:r>
            <a:r>
              <a:rPr lang="en-US" altLang="ko-KR" sz="1200" dirty="0"/>
              <a:t>BKAJ1(</a:t>
            </a:r>
            <a:r>
              <a:rPr lang="ko-KR" altLang="en-US" sz="1200" dirty="0"/>
              <a:t>검정</a:t>
            </a:r>
            <a:r>
              <a:rPr lang="en-US" altLang="ko-KR" sz="1200" dirty="0"/>
              <a:t>)</a:t>
            </a:r>
            <a:r>
              <a:rPr lang="ko-KR" altLang="en-US" sz="1200" dirty="0"/>
              <a:t>의 검정 색상이 검정 조정 기호 </a:t>
            </a:r>
            <a:r>
              <a:rPr lang="en-US" altLang="ko-KR" sz="1200" dirty="0"/>
              <a:t>BKAJ2</a:t>
            </a:r>
            <a:r>
              <a:rPr lang="ko-KR" altLang="en-US" sz="1200" dirty="0"/>
              <a:t>의 진한 회색으로 설정된 배경과 </a:t>
            </a:r>
            <a:endParaRPr lang="en-US" altLang="ko-KR" sz="1200" dirty="0"/>
          </a:p>
          <a:p>
            <a:pPr marL="288000" lvl="1" indent="0">
              <a:buNone/>
            </a:pPr>
            <a:r>
              <a:rPr lang="en-US" altLang="ko-KR" sz="1200" dirty="0"/>
              <a:t>		 </a:t>
            </a:r>
            <a:r>
              <a:rPr lang="ko-KR" altLang="en-US" sz="1200" dirty="0"/>
              <a:t>시각적으로 구별될 수 있는지 확인하는 수단 또는 방법을 제공</a:t>
            </a:r>
            <a:r>
              <a:rPr lang="en-US" altLang="ko-KR" sz="1200" dirty="0"/>
              <a:t>;</a:t>
            </a:r>
          </a:p>
          <a:p>
            <a:pPr marL="288000" lvl="1" indent="0">
              <a:buNone/>
            </a:pPr>
            <a:r>
              <a:rPr lang="en-US" altLang="ko-KR" sz="1200" dirty="0"/>
              <a:t>		 NOTE</a:t>
            </a:r>
            <a:r>
              <a:rPr lang="ko-KR" altLang="en-US" sz="1200" dirty="0"/>
              <a:t> </a:t>
            </a:r>
            <a:endParaRPr lang="en-US" altLang="ko-KR" sz="1200" dirty="0"/>
          </a:p>
          <a:p>
            <a:pPr marL="288000" lvl="1" indent="0">
              <a:buNone/>
            </a:pPr>
            <a:r>
              <a:rPr lang="en-US" altLang="ko-KR" sz="1200" dirty="0"/>
              <a:t>		  BKAJ1 </a:t>
            </a:r>
            <a:r>
              <a:rPr lang="ko-KR" altLang="en-US" sz="1200" dirty="0"/>
              <a:t>및 </a:t>
            </a:r>
            <a:r>
              <a:rPr lang="en-US" altLang="ko-KR" sz="1200" dirty="0"/>
              <a:t>BKAJ2</a:t>
            </a:r>
            <a:r>
              <a:rPr lang="ko-KR" altLang="en-US" sz="1200" dirty="0"/>
              <a:t>는 </a:t>
            </a:r>
            <a:r>
              <a:rPr lang="en-US" altLang="ko-KR" sz="1200" dirty="0"/>
              <a:t>IHO ECDIS </a:t>
            </a:r>
            <a:r>
              <a:rPr lang="ko-KR" altLang="en-US" sz="1200" dirty="0"/>
              <a:t>프레젠테이션 라이브러리 색상표에 정의</a:t>
            </a:r>
            <a:r>
              <a:rPr lang="en-US" altLang="ko-KR" sz="1200" dirty="0"/>
              <a:t>.</a:t>
            </a:r>
          </a:p>
          <a:p>
            <a:pPr marL="288000" lvl="1" indent="0">
              <a:buNone/>
            </a:pPr>
            <a:r>
              <a:rPr lang="en-US" altLang="ko-KR" sz="1200" dirty="0"/>
              <a:t>		• </a:t>
            </a:r>
            <a:r>
              <a:rPr lang="ko-KR" altLang="en-US" sz="1200" dirty="0"/>
              <a:t>감마 및 색 온도 조정과 같이 색 성능을 저하시킬 수 있는 컨트롤에 대한 액세스를 제한</a:t>
            </a:r>
            <a:r>
              <a:rPr lang="en-US" altLang="ko-KR" sz="1200" dirty="0"/>
              <a:t>,</a:t>
            </a:r>
            <a:r>
              <a:rPr lang="ko-KR" altLang="en-US" sz="1200" dirty="0"/>
              <a:t> 부주의한 조정 방지</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30</a:t>
            </a:fld>
            <a:r>
              <a:rPr lang="en-US" altLang="ko-KR"/>
              <a:t>]</a:t>
            </a:r>
            <a:endParaRPr lang="ko-KR" altLang="en-US" dirty="0"/>
          </a:p>
        </p:txBody>
      </p:sp>
    </p:spTree>
    <p:extLst>
      <p:ext uri="{BB962C8B-B14F-4D97-AF65-F5344CB8AC3E}">
        <p14:creationId xmlns:p14="http://schemas.microsoft.com/office/powerpoint/2010/main" val="1179406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6.4.1.2 </a:t>
            </a:r>
            <a:r>
              <a:rPr lang="ko-KR" altLang="en-US" sz="1200" dirty="0"/>
              <a:t>테스트 방법 및 요구되는 결과</a:t>
            </a:r>
            <a:r>
              <a:rPr lang="en-US" altLang="ko-KR" sz="1200" dirty="0"/>
              <a:t>.</a:t>
            </a:r>
          </a:p>
          <a:p>
            <a:pPr marL="288000" lvl="1" indent="0">
              <a:buNone/>
            </a:pPr>
            <a:r>
              <a:rPr lang="en-US" altLang="ko-KR" sz="1200" dirty="0"/>
              <a:t>	 * IEC 61966-4 </a:t>
            </a:r>
            <a:r>
              <a:rPr lang="ko-KR" altLang="en-US" sz="1200" dirty="0"/>
              <a:t>또는 </a:t>
            </a:r>
            <a:r>
              <a:rPr lang="en-US" altLang="ko-KR" sz="1200" dirty="0"/>
              <a:t>VESA FPDM(</a:t>
            </a:r>
            <a:r>
              <a:rPr lang="ko-KR" altLang="en-US" sz="1200" dirty="0"/>
              <a:t>평면 패널 디스플레이 측정</a:t>
            </a:r>
            <a:r>
              <a:rPr lang="en-US" altLang="ko-KR" sz="1200" dirty="0"/>
              <a:t>) </a:t>
            </a:r>
            <a:r>
              <a:rPr lang="ko-KR" altLang="en-US" sz="1200" dirty="0"/>
              <a:t>표준의 지침에 따라 휘도</a:t>
            </a:r>
            <a:r>
              <a:rPr lang="en-US" altLang="ko-KR" sz="1200" dirty="0"/>
              <a:t>, </a:t>
            </a:r>
            <a:r>
              <a:rPr lang="ko-KR" altLang="en-US" sz="1200" dirty="0"/>
              <a:t>대비 및 색상 측정을 위해 </a:t>
            </a:r>
            <a:endParaRPr lang="en-US" altLang="ko-KR" sz="1200" dirty="0"/>
          </a:p>
          <a:p>
            <a:pPr marL="288000" lvl="1" indent="0">
              <a:buNone/>
            </a:pPr>
            <a:r>
              <a:rPr lang="en-US" altLang="ko-KR" sz="1200" dirty="0"/>
              <a:t>	  </a:t>
            </a:r>
            <a:r>
              <a:rPr lang="ko-KR" altLang="en-US" sz="1200" dirty="0"/>
              <a:t>디스플레이 장비를 셋업</a:t>
            </a:r>
            <a:endParaRPr lang="en-US" altLang="ko-KR" sz="1200" dirty="0"/>
          </a:p>
          <a:p>
            <a:pPr marL="288000" lvl="1" indent="0">
              <a:buNone/>
            </a:pPr>
            <a:r>
              <a:rPr lang="en-US" altLang="ko-KR" sz="1200" dirty="0"/>
              <a:t>	NOTE</a:t>
            </a:r>
          </a:p>
          <a:p>
            <a:pPr marL="288000" lvl="1" indent="0">
              <a:buNone/>
            </a:pPr>
            <a:r>
              <a:rPr lang="en-US" altLang="ko-KR" sz="1200" dirty="0"/>
              <a:t>	  </a:t>
            </a:r>
            <a:r>
              <a:rPr lang="ko-KR" altLang="en-US" sz="1200" dirty="0"/>
              <a:t>측정 전 미리 전원을 켜서 제조업체가 지정한 시간동안 안정화 진행</a:t>
            </a:r>
            <a:r>
              <a:rPr lang="en-US" altLang="ko-KR" sz="1200" dirty="0"/>
              <a:t>.</a:t>
            </a:r>
          </a:p>
          <a:p>
            <a:pPr marL="288000" lvl="1" indent="0">
              <a:buNone/>
            </a:pPr>
            <a:endParaRPr lang="en-US" altLang="ko-KR" sz="1200" dirty="0"/>
          </a:p>
          <a:p>
            <a:pPr marL="288000" lvl="1" indent="0">
              <a:buNone/>
            </a:pPr>
            <a:r>
              <a:rPr lang="en-US" altLang="ko-KR" sz="1200" dirty="0"/>
              <a:t>	 * </a:t>
            </a:r>
            <a:r>
              <a:rPr lang="ko-KR" altLang="en-US" sz="1200" dirty="0"/>
              <a:t>테스트 방법 및 요구되는 결과</a:t>
            </a:r>
            <a:endParaRPr lang="en-US" altLang="ko-KR" sz="1200" dirty="0"/>
          </a:p>
          <a:p>
            <a:pPr marL="288000" lvl="1" indent="0">
              <a:buNone/>
            </a:pPr>
            <a:r>
              <a:rPr lang="en-US" altLang="ko-KR" sz="1200" dirty="0"/>
              <a:t>		-a) </a:t>
            </a:r>
            <a:r>
              <a:rPr lang="ko-KR" altLang="en-US" sz="1200" dirty="0" err="1"/>
              <a:t>영숫자</a:t>
            </a:r>
            <a:r>
              <a:rPr lang="ko-KR" altLang="en-US" sz="1200" dirty="0"/>
              <a:t> 데이터</a:t>
            </a:r>
            <a:r>
              <a:rPr lang="en-US" altLang="ko-KR" sz="1200" dirty="0"/>
              <a:t>,</a:t>
            </a:r>
            <a:r>
              <a:rPr lang="ko-KR" altLang="en-US" sz="1200" dirty="0"/>
              <a:t> 텍스트</a:t>
            </a:r>
            <a:r>
              <a:rPr lang="en-US" altLang="ko-KR" sz="1200" dirty="0"/>
              <a:t>, </a:t>
            </a:r>
            <a:r>
              <a:rPr lang="ko-KR" altLang="en-US" sz="1200" dirty="0"/>
              <a:t>기호 및 기타 그래픽 정보가 표</a:t>
            </a:r>
            <a:r>
              <a:rPr lang="en-US" altLang="ko-KR" sz="1200" dirty="0"/>
              <a:t>9</a:t>
            </a:r>
            <a:r>
              <a:rPr lang="ko-KR" altLang="en-US" sz="1200" dirty="0"/>
              <a:t>에 설명된 주변 조명조건과 예상 사용자 위치에서 </a:t>
            </a:r>
            <a:r>
              <a:rPr lang="en-US" altLang="ko-KR" sz="1200" dirty="0"/>
              <a:t>		  </a:t>
            </a:r>
            <a:r>
              <a:rPr lang="ko-KR" altLang="en-US" sz="1200" dirty="0"/>
              <a:t>읽을 수 있는지 확인</a:t>
            </a:r>
            <a:endParaRPr lang="en-US" altLang="ko-KR" sz="1200" dirty="0"/>
          </a:p>
          <a:p>
            <a:pPr marL="288000" lvl="1" indent="0">
              <a:buNone/>
            </a:pPr>
            <a:r>
              <a:rPr lang="en-US" altLang="ko-KR" sz="1200" dirty="0"/>
              <a:t>		-b) </a:t>
            </a:r>
            <a:r>
              <a:rPr lang="ko-KR" altLang="en-US" sz="1200" dirty="0"/>
              <a:t>밝기 변화가 </a:t>
            </a:r>
            <a:r>
              <a:rPr lang="en-US" altLang="ko-KR" sz="1200" dirty="0"/>
              <a:t>Minimum level</a:t>
            </a:r>
            <a:r>
              <a:rPr lang="ko-KR" altLang="en-US" sz="1200" dirty="0"/>
              <a:t>에서 최대 </a:t>
            </a:r>
            <a:r>
              <a:rPr lang="en-US" altLang="ko-KR" sz="1200" dirty="0"/>
              <a:t>1cd/m2</a:t>
            </a:r>
            <a:r>
              <a:rPr lang="ko-KR" altLang="en-US" sz="1200" dirty="0"/>
              <a:t> </a:t>
            </a:r>
            <a:r>
              <a:rPr lang="en-US" altLang="ko-KR" sz="1200" dirty="0"/>
              <a:t>~ Maximum level</a:t>
            </a:r>
            <a:r>
              <a:rPr lang="ko-KR" altLang="en-US" sz="1200" dirty="0"/>
              <a:t>에서 적어도 </a:t>
            </a:r>
            <a:r>
              <a:rPr lang="en-US" altLang="ko-KR" sz="1200" dirty="0"/>
              <a:t>85cd/m2 </a:t>
            </a:r>
            <a:r>
              <a:rPr lang="ko-KR" altLang="en-US" sz="1200" dirty="0"/>
              <a:t>범위내에 존재</a:t>
            </a:r>
            <a:r>
              <a:rPr lang="en-US" altLang="ko-KR" sz="1200" dirty="0"/>
              <a:t>.</a:t>
            </a:r>
          </a:p>
          <a:p>
            <a:pPr marL="288000" lvl="1" indent="0">
              <a:buNone/>
            </a:pPr>
            <a:r>
              <a:rPr lang="en-US" altLang="ko-KR" sz="1200" dirty="0"/>
              <a:t>		-c) </a:t>
            </a:r>
            <a:r>
              <a:rPr lang="ko-KR" altLang="en-US" sz="1200" dirty="0"/>
              <a:t>디스플레이 장비가 최대 밝기로 설정되어 있을 때 </a:t>
            </a:r>
            <a:r>
              <a:rPr lang="ko-KR" altLang="en-US" sz="1200" dirty="0" err="1"/>
              <a:t>휘도가</a:t>
            </a:r>
            <a:r>
              <a:rPr lang="ko-KR" altLang="en-US" sz="1200" dirty="0"/>
              <a:t> 가장 밝은 지점에서 가장 어두운 지점까지 </a:t>
            </a:r>
            <a:r>
              <a:rPr lang="en-US" altLang="ko-KR" sz="1200" dirty="0"/>
              <a:t>			 Operational display</a:t>
            </a:r>
            <a:r>
              <a:rPr lang="ko-KR" altLang="en-US" sz="1200" dirty="0"/>
              <a:t> 영역에서 </a:t>
            </a:r>
            <a:r>
              <a:rPr lang="en-US" altLang="ko-KR" sz="1200" dirty="0"/>
              <a:t>30% </a:t>
            </a:r>
            <a:r>
              <a:rPr lang="ko-KR" altLang="en-US" sz="1200" dirty="0"/>
              <a:t>이상 변하지 않음을 측정하여 확인</a:t>
            </a:r>
            <a:r>
              <a:rPr lang="en-US" altLang="ko-KR" sz="1200" dirty="0"/>
              <a:t>.</a:t>
            </a:r>
          </a:p>
          <a:p>
            <a:pPr marL="288000" lvl="1" indent="0">
              <a:buNone/>
            </a:pPr>
            <a:r>
              <a:rPr lang="en-US" altLang="ko-KR" sz="1200" dirty="0"/>
              <a:t>		-d) </a:t>
            </a:r>
            <a:r>
              <a:rPr lang="ko-KR" altLang="en-US" sz="1200" dirty="0"/>
              <a:t>표 </a:t>
            </a:r>
            <a:r>
              <a:rPr lang="en-US" altLang="ko-KR" sz="1200" dirty="0"/>
              <a:t>9</a:t>
            </a:r>
            <a:r>
              <a:rPr lang="ko-KR" altLang="en-US" sz="1200" dirty="0"/>
              <a:t>에 설명된 야간 주변 조명 조건에서 프레젠테이션의 가장 밝은 요소가 점과 가는 선임을 확인</a:t>
            </a:r>
            <a:r>
              <a:rPr lang="en-US" altLang="ko-KR" sz="1200" dirty="0"/>
              <a:t>.</a:t>
            </a:r>
          </a:p>
          <a:p>
            <a:pPr marL="288000" lvl="1" indent="0">
              <a:buNone/>
            </a:pPr>
            <a:r>
              <a:rPr lang="en-US" altLang="ko-KR" sz="1200" dirty="0"/>
              <a:t>		-e) </a:t>
            </a:r>
            <a:r>
              <a:rPr lang="ko-KR" altLang="en-US" sz="1200" dirty="0"/>
              <a:t>디스플레이 장비가 </a:t>
            </a:r>
            <a:r>
              <a:rPr lang="en-US" altLang="ko-KR" sz="1200" dirty="0"/>
              <a:t>User dialog</a:t>
            </a:r>
            <a:r>
              <a:rPr lang="ko-KR" altLang="en-US" sz="1200" dirty="0"/>
              <a:t> 영역에서 최소 </a:t>
            </a:r>
            <a:r>
              <a:rPr lang="en-US" altLang="ko-KR" sz="1200" dirty="0"/>
              <a:t>3:1 </a:t>
            </a:r>
            <a:r>
              <a:rPr lang="ko-KR" altLang="en-US" sz="1200" dirty="0"/>
              <a:t>및 </a:t>
            </a:r>
            <a:r>
              <a:rPr lang="en-US" altLang="ko-KR" sz="1200" dirty="0"/>
              <a:t>15:1 </a:t>
            </a:r>
            <a:r>
              <a:rPr lang="ko-KR" altLang="en-US" sz="1200" dirty="0"/>
              <a:t>이하의 배경 대비 문자의 휘도 명암비를 확인</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31</a:t>
            </a:fld>
            <a:r>
              <a:rPr lang="en-US" altLang="ko-KR"/>
              <a:t>]</a:t>
            </a:r>
            <a:endParaRPr lang="ko-KR" altLang="en-US" dirty="0"/>
          </a:p>
        </p:txBody>
      </p:sp>
    </p:spTree>
    <p:extLst>
      <p:ext uri="{BB962C8B-B14F-4D97-AF65-F5344CB8AC3E}">
        <p14:creationId xmlns:p14="http://schemas.microsoft.com/office/powerpoint/2010/main" val="2890994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-e) </a:t>
            </a:r>
            <a:r>
              <a:rPr lang="ko-KR" altLang="en-US" sz="1200" dirty="0"/>
              <a:t>디스플레이 장비가 </a:t>
            </a:r>
            <a:r>
              <a:rPr lang="en-US" altLang="ko-KR" sz="1200" dirty="0"/>
              <a:t>User dialog</a:t>
            </a:r>
            <a:r>
              <a:rPr lang="ko-KR" altLang="en-US" sz="1200" dirty="0"/>
              <a:t> 영역에서 최소 </a:t>
            </a:r>
            <a:r>
              <a:rPr lang="en-US" altLang="ko-KR" sz="1200" dirty="0"/>
              <a:t>3:1 </a:t>
            </a:r>
            <a:r>
              <a:rPr lang="ko-KR" altLang="en-US" sz="1200" dirty="0"/>
              <a:t>및 </a:t>
            </a:r>
            <a:r>
              <a:rPr lang="en-US" altLang="ko-KR" sz="1200" dirty="0"/>
              <a:t>15:1 </a:t>
            </a:r>
            <a:r>
              <a:rPr lang="ko-KR" altLang="en-US" sz="1200" dirty="0"/>
              <a:t>이하의 배경 대비 문자의 휘도 명암비를 확인</a:t>
            </a:r>
            <a:r>
              <a:rPr lang="en-US" altLang="ko-KR" sz="1200" dirty="0"/>
              <a:t>.</a:t>
            </a:r>
          </a:p>
          <a:p>
            <a:pPr marL="288000" lvl="1" indent="0">
              <a:buNone/>
            </a:pPr>
            <a:r>
              <a:rPr lang="en-US" altLang="ko-KR" sz="1200" dirty="0"/>
              <a:t>		-f) </a:t>
            </a:r>
            <a:r>
              <a:rPr lang="ko-KR" altLang="en-US" sz="1200" dirty="0"/>
              <a:t>디스플레이 장비가 표 </a:t>
            </a:r>
            <a:r>
              <a:rPr lang="en-US" altLang="ko-KR" sz="1200" dirty="0"/>
              <a:t>9</a:t>
            </a:r>
            <a:r>
              <a:rPr lang="ko-KR" altLang="en-US" sz="1200" dirty="0"/>
              <a:t>의 주간 주변 조명 조건에서 </a:t>
            </a:r>
            <a:r>
              <a:rPr lang="en-US" altLang="ko-KR" sz="1200" dirty="0"/>
              <a:t>0.52cd/m2</a:t>
            </a:r>
            <a:r>
              <a:rPr lang="ko-KR" altLang="en-US" sz="1200" dirty="0"/>
              <a:t>의 검정색 최대 휘도 값을 제공하는지 확인</a:t>
            </a:r>
            <a:r>
              <a:rPr lang="en-US" altLang="ko-KR" sz="1200" dirty="0"/>
              <a:t>.</a:t>
            </a:r>
          </a:p>
          <a:p>
            <a:pPr marL="288000" lvl="1" indent="0">
              <a:buNone/>
            </a:pPr>
            <a:r>
              <a:rPr lang="en-US" altLang="ko-KR" sz="1200" dirty="0"/>
              <a:t>		-g) </a:t>
            </a:r>
            <a:r>
              <a:rPr lang="ko-KR" altLang="en-US" sz="1200" dirty="0"/>
              <a:t>디스플레이 장비가 </a:t>
            </a:r>
            <a:r>
              <a:rPr lang="en-US" altLang="ko-KR" sz="1200" u="sng" dirty="0">
                <a:solidFill>
                  <a:srgbClr val="0070C0"/>
                </a:solidFill>
              </a:rPr>
              <a:t>Operational</a:t>
            </a:r>
            <a:r>
              <a:rPr lang="ko-KR" altLang="en-US" sz="1200" u="sng" dirty="0">
                <a:solidFill>
                  <a:srgbClr val="0070C0"/>
                </a:solidFill>
              </a:rPr>
              <a:t> 또는 해도 정보에 대한 기호</a:t>
            </a:r>
            <a:r>
              <a:rPr lang="ko-KR" altLang="en-US" sz="1200" dirty="0"/>
              <a:t>를 표시하도록 의도된 경우</a:t>
            </a:r>
            <a:r>
              <a:rPr lang="en-US" altLang="ko-KR" sz="1200" dirty="0"/>
              <a:t>, </a:t>
            </a:r>
          </a:p>
          <a:p>
            <a:pPr marL="288000" lvl="1" indent="0">
              <a:buNone/>
            </a:pPr>
            <a:r>
              <a:rPr lang="en-US" altLang="ko-KR" sz="1200" dirty="0"/>
              <a:t>		  </a:t>
            </a:r>
            <a:r>
              <a:rPr lang="ko-KR" altLang="en-US" sz="1200" dirty="0"/>
              <a:t>다음 이상의 휘도 명암비를 제공하는지 확인</a:t>
            </a:r>
            <a:r>
              <a:rPr lang="en-US" altLang="ko-KR" sz="1200" dirty="0"/>
              <a:t>.</a:t>
            </a:r>
          </a:p>
          <a:p>
            <a:pPr marL="288000" lvl="1" indent="0">
              <a:buNone/>
            </a:pPr>
            <a:r>
              <a:rPr lang="en-US" altLang="ko-KR" sz="1200" dirty="0"/>
              <a:t>			1) </a:t>
            </a:r>
            <a:r>
              <a:rPr lang="ko-KR" altLang="en-US" sz="1200" dirty="0"/>
              <a:t>표 </a:t>
            </a:r>
            <a:r>
              <a:rPr lang="en-US" altLang="ko-KR" sz="1200" dirty="0"/>
              <a:t>9</a:t>
            </a:r>
            <a:r>
              <a:rPr lang="ko-KR" altLang="en-US" sz="1200" dirty="0"/>
              <a:t>에 설명된 주간 주변 조명 조건에서 디스플레이 중앙에 </a:t>
            </a:r>
            <a:r>
              <a:rPr lang="en-US" altLang="ko-KR" sz="1200" dirty="0"/>
              <a:t>50:1;</a:t>
            </a:r>
          </a:p>
          <a:p>
            <a:pPr marL="288000" lvl="1" indent="0">
              <a:buNone/>
            </a:pPr>
            <a:r>
              <a:rPr lang="en-US" altLang="ko-KR" sz="1200" dirty="0"/>
              <a:t>			2) </a:t>
            </a:r>
            <a:r>
              <a:rPr lang="ko-KR" altLang="en-US" sz="1200" dirty="0"/>
              <a:t>표 </a:t>
            </a:r>
            <a:r>
              <a:rPr lang="en-US" altLang="ko-KR" sz="1200" dirty="0"/>
              <a:t>9</a:t>
            </a:r>
            <a:r>
              <a:rPr lang="ko-KR" altLang="en-US" sz="1200" dirty="0"/>
              <a:t>에 설명된 주간 주변 조명 조건에서 디스플레이의 수평 </a:t>
            </a:r>
            <a:r>
              <a:rPr lang="en-US" altLang="ko-KR" sz="1200" dirty="0"/>
              <a:t>±80° </a:t>
            </a:r>
            <a:r>
              <a:rPr lang="ko-KR" altLang="en-US" sz="1200" dirty="0"/>
              <a:t>및 수직 </a:t>
            </a:r>
            <a:r>
              <a:rPr lang="en-US" altLang="ko-KR" sz="1200" dirty="0"/>
              <a:t>±60°</a:t>
            </a:r>
            <a:r>
              <a:rPr lang="ko-KR" altLang="en-US" sz="1200" dirty="0"/>
              <a:t>에서 </a:t>
            </a:r>
            <a:r>
              <a:rPr lang="en-US" altLang="ko-KR" sz="1200" dirty="0"/>
              <a:t>10:1;</a:t>
            </a:r>
          </a:p>
          <a:p>
            <a:pPr marL="288000" lvl="1" indent="0">
              <a:buNone/>
            </a:pPr>
            <a:r>
              <a:rPr lang="en-US" altLang="ko-KR" sz="1200" dirty="0"/>
              <a:t>			3) </a:t>
            </a:r>
            <a:r>
              <a:rPr lang="ko-KR" altLang="en-US" sz="1200" dirty="0"/>
              <a:t>표 </a:t>
            </a:r>
            <a:r>
              <a:rPr lang="en-US" altLang="ko-KR" sz="1200" dirty="0"/>
              <a:t>9</a:t>
            </a:r>
            <a:r>
              <a:rPr lang="ko-KR" altLang="en-US" sz="1200" dirty="0"/>
              <a:t>에 설명된 야간 주변 조명 조건에서 디스플레이 중앙의 </a:t>
            </a:r>
            <a:r>
              <a:rPr lang="en-US" altLang="ko-KR" sz="1200" dirty="0"/>
              <a:t>150:1;</a:t>
            </a:r>
          </a:p>
          <a:p>
            <a:pPr marL="288000" lvl="1" indent="0">
              <a:buNone/>
            </a:pPr>
            <a:r>
              <a:rPr lang="en-US" altLang="ko-KR" sz="1200" dirty="0"/>
              <a:t>			4) </a:t>
            </a:r>
            <a:r>
              <a:rPr lang="ko-KR" altLang="en-US" sz="1200" dirty="0"/>
              <a:t>표 </a:t>
            </a:r>
            <a:r>
              <a:rPr lang="en-US" altLang="ko-KR" sz="1200" dirty="0"/>
              <a:t>9</a:t>
            </a:r>
            <a:r>
              <a:rPr lang="ko-KR" altLang="en-US" sz="1200" dirty="0"/>
              <a:t>에 설명된 야간 주변 조명 조건에서 디스플레이의 수평 </a:t>
            </a:r>
            <a:r>
              <a:rPr lang="en-US" altLang="ko-KR" sz="1200" dirty="0"/>
              <a:t>±20° </a:t>
            </a:r>
            <a:r>
              <a:rPr lang="ko-KR" altLang="en-US" sz="1200" dirty="0"/>
              <a:t>및 수직 </a:t>
            </a:r>
            <a:r>
              <a:rPr lang="en-US" altLang="ko-KR" sz="1200" dirty="0"/>
              <a:t>±15°</a:t>
            </a:r>
            <a:r>
              <a:rPr lang="ko-KR" altLang="en-US" sz="1200" dirty="0"/>
              <a:t>에서 </a:t>
            </a:r>
            <a:r>
              <a:rPr lang="en-US" altLang="ko-KR" sz="1200" dirty="0"/>
              <a:t>150:1;</a:t>
            </a:r>
          </a:p>
          <a:p>
            <a:pPr marL="288000" lvl="1" indent="0">
              <a:buNone/>
            </a:pPr>
            <a:r>
              <a:rPr lang="en-US" altLang="ko-KR" sz="1200" dirty="0"/>
              <a:t>		-h) </a:t>
            </a:r>
            <a:r>
              <a:rPr lang="ko-KR" altLang="en-US" sz="1200" dirty="0"/>
              <a:t>표시 장비가 </a:t>
            </a:r>
            <a:r>
              <a:rPr lang="ko-KR" altLang="en-US" sz="1200" dirty="0">
                <a:solidFill>
                  <a:srgbClr val="0070C0"/>
                </a:solidFill>
              </a:rPr>
              <a:t>해도 정보에 대한 기호</a:t>
            </a:r>
            <a:r>
              <a:rPr lang="ko-KR" altLang="en-US" sz="1200" dirty="0"/>
              <a:t>를 표시하도록 의도된 경우</a:t>
            </a:r>
            <a:r>
              <a:rPr lang="en-US" altLang="ko-KR" sz="1200" dirty="0"/>
              <a:t>:</a:t>
            </a:r>
          </a:p>
          <a:p>
            <a:pPr marL="288000" lvl="1" indent="0">
              <a:buNone/>
            </a:pPr>
            <a:r>
              <a:rPr lang="en-US" altLang="ko-KR" sz="1200" dirty="0"/>
              <a:t>			1) </a:t>
            </a:r>
            <a:r>
              <a:rPr lang="ko-KR" altLang="en-US" sz="1200" dirty="0"/>
              <a:t>사용자가 검은색이 어두운 회색 배경과 구별할 수 있는지 확인</a:t>
            </a:r>
            <a:endParaRPr lang="en-US" altLang="ko-KR" sz="1200" dirty="0"/>
          </a:p>
          <a:p>
            <a:pPr marL="288000" lvl="1" indent="0">
              <a:buNone/>
            </a:pPr>
            <a:r>
              <a:rPr lang="en-US" altLang="ko-KR" sz="1200" dirty="0"/>
              <a:t>			2) </a:t>
            </a:r>
            <a:r>
              <a:rPr lang="ko-KR" altLang="en-US" sz="1200" dirty="0"/>
              <a:t>수평 </a:t>
            </a:r>
            <a:r>
              <a:rPr lang="en-US" altLang="ko-KR" sz="1200" dirty="0"/>
              <a:t>±60° </a:t>
            </a:r>
            <a:r>
              <a:rPr lang="ko-KR" altLang="en-US" sz="1200" dirty="0"/>
              <a:t>및 수직 </a:t>
            </a:r>
            <a:r>
              <a:rPr lang="en-US" altLang="ko-KR" sz="1200" dirty="0"/>
              <a:t>±30°</a:t>
            </a:r>
            <a:r>
              <a:rPr lang="ko-KR" altLang="en-US" sz="1200" dirty="0"/>
              <a:t>에서 측정</a:t>
            </a:r>
            <a:r>
              <a:rPr lang="en-US" altLang="ko-KR" sz="1200" dirty="0"/>
              <a:t>,</a:t>
            </a:r>
            <a:r>
              <a:rPr lang="ko-KR" altLang="en-US" sz="1200" dirty="0"/>
              <a:t> 색상 변동이 </a:t>
            </a:r>
            <a:r>
              <a:rPr lang="en-US" altLang="ko-KR" sz="1200" dirty="0"/>
              <a:t>CIE 1976 </a:t>
            </a:r>
            <a:r>
              <a:rPr lang="ko-KR" altLang="en-US" sz="1200" dirty="0"/>
              <a:t>좌표계에서</a:t>
            </a:r>
            <a:r>
              <a:rPr lang="ko-KR" altLang="en-US" sz="1200" dirty="0">
                <a:solidFill>
                  <a:srgbClr val="FF0000"/>
                </a:solidFill>
              </a:rPr>
              <a:t> </a:t>
            </a:r>
            <a:r>
              <a:rPr lang="en-US" altLang="ko-KR" sz="1200" dirty="0">
                <a:solidFill>
                  <a:srgbClr val="FF0000"/>
                </a:solidFill>
              </a:rPr>
              <a:t>0.03 </a:t>
            </a:r>
            <a:r>
              <a:rPr lang="ko-KR" altLang="en-US" sz="1200" dirty="0">
                <a:solidFill>
                  <a:srgbClr val="FF0000"/>
                </a:solidFill>
              </a:rPr>
              <a:t>이하</a:t>
            </a:r>
            <a:r>
              <a:rPr lang="ko-KR" altLang="en-US" sz="1200" dirty="0"/>
              <a:t>인지 확인</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32</a:t>
            </a:fld>
            <a:r>
              <a:rPr lang="en-US" altLang="ko-KR"/>
              <a:t>]</a:t>
            </a:r>
            <a:endParaRPr lang="ko-KR" altLang="en-US" dirty="0"/>
          </a:p>
        </p:txBody>
      </p:sp>
    </p:spTree>
    <p:extLst>
      <p:ext uri="{BB962C8B-B14F-4D97-AF65-F5344CB8AC3E}">
        <p14:creationId xmlns:p14="http://schemas.microsoft.com/office/powerpoint/2010/main" val="634884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6.4.2 </a:t>
            </a:r>
            <a:r>
              <a:rPr lang="ko-KR" altLang="en-US" sz="1200" dirty="0" err="1"/>
              <a:t>영숫자</a:t>
            </a:r>
            <a:r>
              <a:rPr lang="ko-KR" altLang="en-US" sz="1200" dirty="0"/>
              <a:t> 데이터</a:t>
            </a:r>
            <a:r>
              <a:rPr lang="en-US" altLang="ko-KR" sz="1200" dirty="0"/>
              <a:t>, </a:t>
            </a:r>
            <a:r>
              <a:rPr lang="ko-KR" altLang="en-US" sz="1200" dirty="0"/>
              <a:t>정보 및 텍스트의 가독성</a:t>
            </a:r>
            <a:endParaRPr lang="en-US" altLang="ko-KR" sz="1200" dirty="0"/>
          </a:p>
          <a:p>
            <a:pPr marL="288000" lvl="1" indent="0">
              <a:buNone/>
            </a:pPr>
            <a:r>
              <a:rPr lang="en-US" altLang="ko-KR" sz="1200" dirty="0"/>
              <a:t>	 6.4.2.1 </a:t>
            </a:r>
            <a:r>
              <a:rPr lang="ko-KR" altLang="en-US" sz="1200" dirty="0"/>
              <a:t>요구사항</a:t>
            </a:r>
            <a:endParaRPr lang="en-US" altLang="ko-KR" sz="1200" dirty="0"/>
          </a:p>
          <a:p>
            <a:pPr marL="288000" lvl="1" indent="0">
              <a:buNone/>
            </a:pPr>
            <a:r>
              <a:rPr lang="en-US" altLang="ko-KR" sz="1200" dirty="0"/>
              <a:t>	 -(MSC.191/5.2.2) </a:t>
            </a:r>
            <a:r>
              <a:rPr lang="ko-KR" altLang="en-US" sz="1200" dirty="0" err="1"/>
              <a:t>영숫자</a:t>
            </a:r>
            <a:r>
              <a:rPr lang="ko-KR" altLang="en-US" sz="1200" dirty="0"/>
              <a:t> 데이터</a:t>
            </a:r>
            <a:r>
              <a:rPr lang="en-US" altLang="ko-KR" sz="1200" dirty="0"/>
              <a:t>, </a:t>
            </a:r>
            <a:r>
              <a:rPr lang="ko-KR" altLang="en-US" sz="1200" dirty="0"/>
              <a:t>정보 및 텍스트는 명확하게 읽을 수 있는 </a:t>
            </a:r>
            <a:r>
              <a:rPr lang="ko-KR" altLang="en-US" sz="1200" dirty="0" err="1"/>
              <a:t>기울임꼴이</a:t>
            </a:r>
            <a:r>
              <a:rPr lang="ko-KR" altLang="en-US" sz="1200" dirty="0"/>
              <a:t> 아닌 산세리프체를 사용하여 표시</a:t>
            </a:r>
            <a:r>
              <a:rPr lang="en-US" altLang="ko-KR" sz="1200" dirty="0"/>
              <a:t>.</a:t>
            </a:r>
          </a:p>
          <a:p>
            <a:pPr marL="288000" lvl="1" indent="0">
              <a:buNone/>
            </a:pPr>
            <a:r>
              <a:rPr lang="en-US" altLang="ko-KR" sz="1200" dirty="0"/>
              <a:t>	 -</a:t>
            </a:r>
            <a:r>
              <a:rPr lang="ko-KR" altLang="en-US" sz="1200" dirty="0"/>
              <a:t>글자크기는 선교에서 경험할 수 있는 사용자 위치로부터의 가시거리에 적합하여야 함</a:t>
            </a:r>
            <a:r>
              <a:rPr lang="en-US" altLang="ko-KR" sz="1200" dirty="0"/>
              <a:t>.</a:t>
            </a:r>
          </a:p>
          <a:p>
            <a:pPr marL="288000" lvl="1" indent="0">
              <a:buNone/>
            </a:pPr>
            <a:r>
              <a:rPr lang="en-US" altLang="ko-KR" sz="1200" dirty="0"/>
              <a:t>	 -</a:t>
            </a:r>
            <a:r>
              <a:rPr lang="ko-KR" altLang="en-US" sz="1200" dirty="0"/>
              <a:t>제조업체의 문서는 디스플레이 장비의 공칭 시야 거리를 명시</a:t>
            </a:r>
            <a:r>
              <a:rPr lang="en-US" altLang="ko-KR" sz="1200" dirty="0"/>
              <a:t>.</a:t>
            </a:r>
          </a:p>
          <a:p>
            <a:pPr marL="288000" lvl="1" indent="0">
              <a:buNone/>
            </a:pPr>
            <a:r>
              <a:rPr lang="en-US" altLang="ko-KR" sz="1200" dirty="0"/>
              <a:t>	 -</a:t>
            </a:r>
            <a:r>
              <a:rPr lang="ko-KR" altLang="en-US" sz="1200" dirty="0" err="1"/>
              <a:t>영숫자</a:t>
            </a:r>
            <a:r>
              <a:rPr lang="ko-KR" altLang="en-US" sz="1200" dirty="0"/>
              <a:t> 데이터</a:t>
            </a:r>
            <a:r>
              <a:rPr lang="en-US" altLang="ko-KR" sz="1200" dirty="0"/>
              <a:t>, </a:t>
            </a:r>
            <a:r>
              <a:rPr lang="ko-KR" altLang="en-US" sz="1200" dirty="0"/>
              <a:t>정보 및 텍스트는 선교에서 경험할 수 있는 모든 주변 조명 조건에서 읽을 수 있어야 함</a:t>
            </a:r>
            <a:r>
              <a:rPr lang="en-US" altLang="ko-KR" sz="1200" dirty="0"/>
              <a:t>.</a:t>
            </a:r>
          </a:p>
          <a:p>
            <a:pPr marL="288000" lvl="1" indent="0">
              <a:buNone/>
            </a:pPr>
            <a:r>
              <a:rPr lang="en-US" altLang="ko-KR" sz="1200" dirty="0"/>
              <a:t>	 -</a:t>
            </a:r>
            <a:r>
              <a:rPr lang="ko-KR" altLang="en-US" sz="1200" dirty="0"/>
              <a:t>텍스트의 경우 문자 높이</a:t>
            </a:r>
            <a:r>
              <a:rPr lang="en-US" altLang="ko-KR" sz="1200" dirty="0"/>
              <a:t>(</a:t>
            </a:r>
            <a:r>
              <a:rPr lang="ko-KR" altLang="en-US" sz="1200" dirty="0"/>
              <a:t>밀리미터</a:t>
            </a:r>
            <a:r>
              <a:rPr lang="en-US" altLang="ko-KR" sz="1200" dirty="0"/>
              <a:t>)</a:t>
            </a:r>
            <a:r>
              <a:rPr lang="ko-KR" altLang="en-US" sz="1200" dirty="0"/>
              <a:t>는 공칭 시청 거리</a:t>
            </a:r>
            <a:r>
              <a:rPr lang="en-US" altLang="ko-KR" sz="1200" dirty="0"/>
              <a:t>(</a:t>
            </a:r>
            <a:r>
              <a:rPr lang="ko-KR" altLang="en-US" sz="1200" dirty="0"/>
              <a:t>미터</a:t>
            </a:r>
            <a:r>
              <a:rPr lang="en-US" altLang="ko-KR" sz="1200" dirty="0"/>
              <a:t>)</a:t>
            </a:r>
            <a:r>
              <a:rPr lang="ko-KR" altLang="en-US" sz="1200" dirty="0"/>
              <a:t>의 </a:t>
            </a:r>
            <a:r>
              <a:rPr lang="en-US" altLang="ko-KR" sz="1200" dirty="0"/>
              <a:t>3.5</a:t>
            </a:r>
            <a:r>
              <a:rPr lang="ko-KR" altLang="en-US" sz="1200" dirty="0"/>
              <a:t>배 이상이어야 하며 </a:t>
            </a:r>
            <a:r>
              <a:rPr lang="en-US" altLang="ko-KR" sz="1200" dirty="0"/>
              <a:t>11</a:t>
            </a:r>
            <a:r>
              <a:rPr lang="ko-KR" altLang="en-US" sz="1200" dirty="0"/>
              <a:t>픽셀 이상이어야 함</a:t>
            </a:r>
            <a:endParaRPr lang="en-US" altLang="ko-KR" sz="1200" dirty="0"/>
          </a:p>
          <a:p>
            <a:pPr marL="288000" lvl="1" indent="0">
              <a:buNone/>
            </a:pPr>
            <a:r>
              <a:rPr lang="en-US" altLang="ko-KR" sz="1200" dirty="0"/>
              <a:t>		(ISO 9241-8, IEC 60945 </a:t>
            </a:r>
            <a:r>
              <a:rPr lang="ko-KR" altLang="en-US" sz="1200" dirty="0"/>
              <a:t>및 </a:t>
            </a:r>
            <a:r>
              <a:rPr lang="en-US" altLang="ko-KR" sz="1200" dirty="0"/>
              <a:t>IHO S-52, </a:t>
            </a:r>
            <a:r>
              <a:rPr lang="ko-KR" altLang="en-US" sz="1200" dirty="0"/>
              <a:t>부록 </a:t>
            </a:r>
            <a:r>
              <a:rPr lang="en-US" altLang="ko-KR" sz="1200" dirty="0"/>
              <a:t>2 </a:t>
            </a:r>
            <a:r>
              <a:rPr lang="ko-KR" altLang="en-US" sz="1200" dirty="0"/>
              <a:t>참조</a:t>
            </a:r>
            <a:r>
              <a:rPr lang="en-US" altLang="ko-KR" sz="1200" dirty="0"/>
              <a:t>).</a:t>
            </a:r>
          </a:p>
          <a:p>
            <a:pPr marL="288000" lvl="1" indent="0">
              <a:buNone/>
            </a:pPr>
            <a:r>
              <a:rPr lang="en-US" altLang="ko-KR" sz="1200" dirty="0"/>
              <a:t>	 6.4.2.2 </a:t>
            </a:r>
            <a:r>
              <a:rPr lang="ko-KR" altLang="en-US" sz="1200" dirty="0"/>
              <a:t>시험방법 및 요구결과</a:t>
            </a:r>
            <a:endParaRPr lang="en-US" altLang="ko-KR" sz="1200" dirty="0"/>
          </a:p>
          <a:p>
            <a:pPr marL="288000" lvl="1" indent="0">
              <a:buNone/>
            </a:pPr>
            <a:r>
              <a:rPr lang="en-US" altLang="ko-KR" sz="1200" dirty="0"/>
              <a:t>	 -a) </a:t>
            </a:r>
            <a:r>
              <a:rPr lang="ko-KR" altLang="en-US" sz="1200" dirty="0" err="1"/>
              <a:t>영숫자</a:t>
            </a:r>
            <a:r>
              <a:rPr lang="ko-KR" altLang="en-US" sz="1200" dirty="0"/>
              <a:t> 데이터</a:t>
            </a:r>
            <a:r>
              <a:rPr lang="en-US" altLang="ko-KR" sz="1200" dirty="0"/>
              <a:t>, </a:t>
            </a:r>
            <a:r>
              <a:rPr lang="ko-KR" altLang="en-US" sz="1200" dirty="0"/>
              <a:t>정보 및 텍스트가 </a:t>
            </a:r>
            <a:r>
              <a:rPr lang="ko-KR" altLang="en-US" sz="1200" dirty="0" err="1"/>
              <a:t>기울임꼴이</a:t>
            </a:r>
            <a:r>
              <a:rPr lang="ko-KR" altLang="en-US" sz="1200" dirty="0"/>
              <a:t> 아닌 산세리프체 글꼴 형식을 사용하여 표시되는지 확인</a:t>
            </a:r>
            <a:r>
              <a:rPr lang="en-US" altLang="ko-KR" sz="1200" dirty="0"/>
              <a:t>.</a:t>
            </a:r>
          </a:p>
          <a:p>
            <a:pPr marL="288000" lvl="1" indent="0">
              <a:buNone/>
            </a:pPr>
            <a:r>
              <a:rPr lang="en-US" altLang="ko-KR" sz="1200" dirty="0"/>
              <a:t>	 -b) </a:t>
            </a:r>
            <a:r>
              <a:rPr lang="ko-KR" altLang="en-US" sz="1200" dirty="0" err="1"/>
              <a:t>영숫자</a:t>
            </a:r>
            <a:r>
              <a:rPr lang="ko-KR" altLang="en-US" sz="1200" dirty="0"/>
              <a:t> 데이터</a:t>
            </a:r>
            <a:r>
              <a:rPr lang="en-US" altLang="ko-KR" sz="1200" dirty="0"/>
              <a:t>, </a:t>
            </a:r>
            <a:r>
              <a:rPr lang="ko-KR" altLang="en-US" sz="1200" dirty="0"/>
              <a:t>정보 및 텍스트가 </a:t>
            </a:r>
            <a:r>
              <a:rPr lang="en-US" altLang="ko-KR" sz="1200" dirty="0"/>
              <a:t>IEC 60945, 4</a:t>
            </a:r>
            <a:r>
              <a:rPr lang="ko-KR" altLang="en-US" sz="1200" dirty="0"/>
              <a:t>절의 요구사항을 준수하는지 확인</a:t>
            </a:r>
            <a:r>
              <a:rPr lang="en-US" altLang="ko-KR" sz="1200" dirty="0"/>
              <a:t>. </a:t>
            </a:r>
          </a:p>
          <a:p>
            <a:pPr marL="288000" lvl="1" indent="0">
              <a:buNone/>
            </a:pPr>
            <a:r>
              <a:rPr lang="en-US" altLang="ko-KR" sz="1200" dirty="0"/>
              <a:t>	  </a:t>
            </a:r>
            <a:r>
              <a:rPr lang="ko-KR" altLang="en-US" sz="1200" dirty="0"/>
              <a:t>적합성은 제조업체 문서에서 명시된 사용자 위치에 대해 평가되어야 함</a:t>
            </a:r>
            <a:r>
              <a:rPr lang="en-US" altLang="ko-KR" sz="1200" dirty="0"/>
              <a:t>.</a:t>
            </a:r>
          </a:p>
          <a:p>
            <a:pPr marL="288000" lvl="1" indent="0">
              <a:buNone/>
            </a:pPr>
            <a:r>
              <a:rPr lang="en-US" altLang="ko-KR" sz="1200" dirty="0"/>
              <a:t>	 -c) </a:t>
            </a:r>
            <a:r>
              <a:rPr lang="ko-KR" altLang="en-US" sz="1200" dirty="0"/>
              <a:t>화면에 사용된 가장 작은 대문자의 위쪽과 아래쪽 가장자리 사이의 거리인 텍스트 높이가 </a:t>
            </a:r>
            <a:endParaRPr lang="en-US" altLang="ko-KR" sz="1200" dirty="0"/>
          </a:p>
          <a:p>
            <a:pPr marL="288000" lvl="1" indent="0">
              <a:buNone/>
            </a:pPr>
            <a:r>
              <a:rPr lang="en-US" altLang="ko-KR" sz="1200" dirty="0"/>
              <a:t>	  </a:t>
            </a:r>
            <a:r>
              <a:rPr lang="ko-KR" altLang="en-US" sz="1200" dirty="0"/>
              <a:t>제조업체 문서에 명시된 공칭 시청 거리에 대한 최소 크기 요구 사항을 준수하는지 측정하여 확인</a:t>
            </a:r>
            <a:r>
              <a:rPr lang="en-US" altLang="ko-KR" sz="1200" dirty="0"/>
              <a:t>.</a:t>
            </a:r>
          </a:p>
          <a:p>
            <a:pPr marL="288000" lvl="1" indent="0">
              <a:buNone/>
            </a:pPr>
            <a:r>
              <a:rPr lang="en-US" altLang="ko-KR" sz="1200" dirty="0"/>
              <a:t>	  (</a:t>
            </a:r>
            <a:r>
              <a:rPr lang="ko-KR" altLang="en-US" sz="1200" dirty="0"/>
              <a:t>시야 거리 </a:t>
            </a:r>
            <a:r>
              <a:rPr lang="ko-KR" altLang="en-US" sz="1200" dirty="0" err="1"/>
              <a:t>미터당</a:t>
            </a:r>
            <a:r>
              <a:rPr lang="ko-KR" altLang="en-US" sz="1200" dirty="0"/>
              <a:t> </a:t>
            </a:r>
            <a:r>
              <a:rPr lang="en-US" altLang="ko-KR" sz="1200" dirty="0"/>
              <a:t>3.5mm </a:t>
            </a:r>
            <a:r>
              <a:rPr lang="ko-KR" altLang="en-US" sz="1200" dirty="0"/>
              <a:t>및 최소 </a:t>
            </a:r>
            <a:r>
              <a:rPr lang="en-US" altLang="ko-KR" sz="1200" dirty="0"/>
              <a:t>11</a:t>
            </a:r>
            <a:r>
              <a:rPr lang="ko-KR" altLang="en-US" sz="1200" dirty="0"/>
              <a:t>픽셀</a:t>
            </a:r>
            <a:r>
              <a:rPr lang="en-US" altLang="ko-KR" sz="1200" dirty="0"/>
              <a:t>);</a:t>
            </a:r>
          </a:p>
          <a:p>
            <a:pPr marL="288000" lvl="1" indent="0">
              <a:buNone/>
            </a:pPr>
            <a:r>
              <a:rPr lang="en-US" altLang="ko-KR" sz="1200" dirty="0"/>
              <a:t>	 -d) </a:t>
            </a:r>
            <a:r>
              <a:rPr lang="ko-KR" altLang="en-US" sz="1200" dirty="0"/>
              <a:t>디스플레이를 끄고 화면에 백지를 붙인 후 백지에서 반사된 </a:t>
            </a:r>
            <a:r>
              <a:rPr lang="ko-KR" altLang="en-US" sz="1200" dirty="0" err="1"/>
              <a:t>주변광</a:t>
            </a:r>
            <a:r>
              <a:rPr lang="ko-KR" altLang="en-US" sz="1200" dirty="0"/>
              <a:t> 수준을 테스트를 위해 표 </a:t>
            </a:r>
            <a:r>
              <a:rPr lang="en-US" altLang="ko-KR" sz="1200" dirty="0"/>
              <a:t>9</a:t>
            </a:r>
            <a:r>
              <a:rPr lang="ko-KR" altLang="en-US" sz="1200" dirty="0"/>
              <a:t>의 각 값으로 조정 후</a:t>
            </a:r>
            <a:r>
              <a:rPr lang="en-US" altLang="ko-KR" sz="1200" dirty="0"/>
              <a:t>, </a:t>
            </a:r>
          </a:p>
          <a:p>
            <a:pPr marL="288000" lvl="1" indent="0">
              <a:buNone/>
            </a:pPr>
            <a:r>
              <a:rPr lang="en-US" altLang="ko-KR" sz="1200" dirty="0"/>
              <a:t>	  </a:t>
            </a:r>
            <a:r>
              <a:rPr lang="ko-KR" altLang="en-US" sz="1200" dirty="0"/>
              <a:t>각 경우에 </a:t>
            </a:r>
            <a:r>
              <a:rPr lang="ko-KR" altLang="en-US" sz="1200" dirty="0" err="1"/>
              <a:t>영숫자</a:t>
            </a:r>
            <a:r>
              <a:rPr lang="ko-KR" altLang="en-US" sz="1200" dirty="0"/>
              <a:t> 데이터</a:t>
            </a:r>
            <a:r>
              <a:rPr lang="en-US" altLang="ko-KR" sz="1200" dirty="0"/>
              <a:t>, </a:t>
            </a:r>
            <a:r>
              <a:rPr lang="ko-KR" altLang="en-US" sz="1200" dirty="0"/>
              <a:t>정보 및 텍스트를 읽을 수 있는지 확인</a:t>
            </a: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33</a:t>
            </a:fld>
            <a:r>
              <a:rPr lang="en-US" altLang="ko-KR"/>
              <a:t>]</a:t>
            </a:r>
            <a:endParaRPr lang="ko-KR" altLang="en-US" dirty="0"/>
          </a:p>
        </p:txBody>
      </p:sp>
    </p:spTree>
    <p:extLst>
      <p:ext uri="{BB962C8B-B14F-4D97-AF65-F5344CB8AC3E}">
        <p14:creationId xmlns:p14="http://schemas.microsoft.com/office/powerpoint/2010/main" val="3153945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016" y="568761"/>
            <a:ext cx="9748984" cy="5720477"/>
          </a:xfrm>
        </p:spPr>
        <p:txBody>
          <a:bodyPr/>
          <a:lstStyle/>
          <a:p>
            <a:pPr marL="288000" lvl="1" indent="0">
              <a:buNone/>
            </a:pPr>
            <a:r>
              <a:rPr lang="en-US" altLang="ko-KR" sz="1200" dirty="0"/>
              <a:t>	6.4.3 </a:t>
            </a:r>
            <a:r>
              <a:rPr lang="ko-KR" altLang="en-US" sz="1200" dirty="0"/>
              <a:t>텍스트 표현</a:t>
            </a:r>
            <a:endParaRPr lang="en-US" altLang="ko-KR" sz="1200" dirty="0"/>
          </a:p>
          <a:p>
            <a:pPr marL="288000" lvl="1" indent="0">
              <a:buNone/>
            </a:pPr>
            <a:r>
              <a:rPr lang="en-US" altLang="ko-KR" sz="1200" dirty="0"/>
              <a:t>	 6.4.2.1 </a:t>
            </a:r>
            <a:r>
              <a:rPr lang="ko-KR" altLang="en-US" sz="1200" dirty="0"/>
              <a:t>요구사항 </a:t>
            </a:r>
            <a:r>
              <a:rPr lang="en-US" altLang="ko-KR" sz="1200" dirty="0"/>
              <a:t>(MSC.191/5.2.4)</a:t>
            </a:r>
          </a:p>
          <a:p>
            <a:pPr marL="288000" lvl="1" indent="0">
              <a:buNone/>
            </a:pPr>
            <a:r>
              <a:rPr lang="en-US" altLang="ko-KR" sz="1200" dirty="0"/>
              <a:t>	 - </a:t>
            </a:r>
            <a:r>
              <a:rPr lang="ko-KR" altLang="en-US" sz="1200" dirty="0"/>
              <a:t>텍스트는 쉽고 모호하지 않은 단순 언어를 사용</a:t>
            </a:r>
            <a:r>
              <a:rPr lang="en-US" altLang="ko-KR" sz="1200" dirty="0"/>
              <a:t>,  </a:t>
            </a:r>
            <a:r>
              <a:rPr lang="ko-KR" altLang="en-US" sz="1200" dirty="0"/>
              <a:t>항해 용어 및 약어는 </a:t>
            </a:r>
            <a:r>
              <a:rPr lang="en-US" altLang="ko-KR" sz="1200" dirty="0"/>
              <a:t>IMO SN/Circ.243</a:t>
            </a:r>
            <a:r>
              <a:rPr lang="ko-KR" altLang="en-US" sz="1200" dirty="0"/>
              <a:t>에 정의된 </a:t>
            </a:r>
            <a:r>
              <a:rPr lang="ko-KR" altLang="en-US" sz="1200" dirty="0" err="1"/>
              <a:t>명명법</a:t>
            </a:r>
            <a:r>
              <a:rPr lang="ko-KR" altLang="en-US" sz="1200" dirty="0"/>
              <a:t> 사용</a:t>
            </a:r>
            <a:r>
              <a:rPr lang="en-US" altLang="ko-KR" sz="1200" dirty="0"/>
              <a:t>.</a:t>
            </a:r>
          </a:p>
          <a:p>
            <a:pPr marL="288000" lvl="1" indent="0">
              <a:buNone/>
            </a:pPr>
            <a:r>
              <a:rPr lang="en-US" altLang="ko-KR" sz="1200" dirty="0"/>
              <a:t>	 6.4.2.2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텍스트가 표준 해양 용어</a:t>
            </a:r>
            <a:r>
              <a:rPr lang="en-US" altLang="ko-KR" sz="1200" dirty="0"/>
              <a:t>(SN/Circ.243, Annex 2 </a:t>
            </a:r>
            <a:r>
              <a:rPr lang="ko-KR" altLang="en-US" sz="1200" dirty="0"/>
              <a:t>참조</a:t>
            </a:r>
            <a:r>
              <a:rPr lang="en-US" altLang="ko-KR" sz="1200" dirty="0"/>
              <a:t>)</a:t>
            </a:r>
            <a:r>
              <a:rPr lang="ko-KR" altLang="en-US" sz="1200" dirty="0"/>
              <a:t>를 사용 </a:t>
            </a:r>
            <a:r>
              <a:rPr lang="en-US" altLang="ko-KR" sz="1200" dirty="0"/>
              <a:t>or</a:t>
            </a:r>
            <a:r>
              <a:rPr lang="ko-KR" altLang="en-US" sz="1200" dirty="0"/>
              <a:t> 문맥에 따라 명확한 의미의 텍스트를 사용하는지 확인</a:t>
            </a:r>
            <a:r>
              <a:rPr lang="en-US" altLang="ko-KR" sz="1200" dirty="0"/>
              <a:t>.</a:t>
            </a:r>
          </a:p>
          <a:p>
            <a:pPr marL="288000" lvl="1" indent="0">
              <a:buNone/>
            </a:pPr>
            <a:r>
              <a:rPr lang="en-US" altLang="ko-KR" sz="1200" dirty="0"/>
              <a:t>	  b) </a:t>
            </a:r>
            <a:r>
              <a:rPr lang="ko-KR" altLang="en-US" sz="1200" dirty="0"/>
              <a:t>항해 용어와 약어가 </a:t>
            </a:r>
            <a:r>
              <a:rPr lang="en-US" altLang="ko-KR" sz="1200" dirty="0"/>
              <a:t>SN/Circ.243</a:t>
            </a:r>
            <a:r>
              <a:rPr lang="ko-KR" altLang="en-US" sz="1200" dirty="0"/>
              <a:t>의 명명법을 사용하여 표시되었음을 확인</a:t>
            </a:r>
            <a:r>
              <a:rPr lang="en-US" altLang="ko-KR" sz="1200" dirty="0"/>
              <a:t>.</a:t>
            </a:r>
          </a:p>
          <a:p>
            <a:pPr marL="288000" lvl="1" indent="0">
              <a:buNone/>
            </a:pPr>
            <a:r>
              <a:rPr lang="en-US" altLang="ko-KR" sz="1200" dirty="0"/>
              <a:t>	6.4.4 </a:t>
            </a:r>
            <a:r>
              <a:rPr lang="ko-KR" altLang="en-US" sz="1200" dirty="0"/>
              <a:t>아이콘</a:t>
            </a:r>
            <a:endParaRPr lang="en-US" altLang="ko-KR" sz="1200" dirty="0"/>
          </a:p>
          <a:p>
            <a:pPr marL="288000" lvl="1" indent="0">
              <a:buNone/>
            </a:pPr>
            <a:r>
              <a:rPr lang="en-US" altLang="ko-KR" sz="1200" dirty="0"/>
              <a:t>	 6.4.4.1 </a:t>
            </a:r>
            <a:r>
              <a:rPr lang="ko-KR" altLang="en-US" sz="1200" dirty="0"/>
              <a:t>요구 사항</a:t>
            </a:r>
            <a:endParaRPr lang="en-US" altLang="ko-KR" sz="1200" dirty="0"/>
          </a:p>
          <a:p>
            <a:pPr marL="288000" lvl="1" indent="0">
              <a:buNone/>
            </a:pPr>
            <a:r>
              <a:rPr lang="en-US" altLang="ko-KR" sz="1200" dirty="0"/>
              <a:t>	 -(MSC.191/5.2.4) </a:t>
            </a:r>
            <a:r>
              <a:rPr lang="ko-KR" altLang="en-US" sz="1200" dirty="0"/>
              <a:t>아이콘을 사용할 때 부록 </a:t>
            </a:r>
            <a:r>
              <a:rPr lang="en-US" altLang="ko-KR" sz="1200" dirty="0"/>
              <a:t>I</a:t>
            </a:r>
            <a:r>
              <a:rPr lang="ko-KR" altLang="en-US" sz="1200" dirty="0"/>
              <a:t>에 따라 모양</a:t>
            </a:r>
            <a:r>
              <a:rPr lang="en-US" altLang="ko-KR" sz="1200" dirty="0"/>
              <a:t>, </a:t>
            </a:r>
            <a:r>
              <a:rPr lang="ko-KR" altLang="en-US" sz="1200" dirty="0"/>
              <a:t>배치 및 그룹화를 통해 아이콘의 목적을 직관적으로 인식 </a:t>
            </a:r>
            <a:endParaRPr lang="en-US" altLang="ko-KR" sz="1200" dirty="0"/>
          </a:p>
          <a:p>
            <a:pPr marL="288000" lvl="1" indent="0">
              <a:buNone/>
            </a:pPr>
            <a:r>
              <a:rPr lang="en-US" altLang="ko-KR" sz="1200" dirty="0"/>
              <a:t>	   (</a:t>
            </a:r>
            <a:r>
              <a:rPr lang="ko-KR" altLang="en-US" sz="1200" dirty="0"/>
              <a:t>즉</a:t>
            </a:r>
            <a:r>
              <a:rPr lang="en-US" altLang="ko-KR" sz="1200" dirty="0"/>
              <a:t>, </a:t>
            </a:r>
            <a:r>
              <a:rPr lang="ko-KR" altLang="en-US" sz="1200" dirty="0"/>
              <a:t>사용자의 기대에 따라</a:t>
            </a:r>
            <a:r>
              <a:rPr lang="en-US" altLang="ko-KR" sz="1200" dirty="0"/>
              <a:t>).</a:t>
            </a:r>
          </a:p>
          <a:p>
            <a:pPr marL="288000" lvl="1" indent="0">
              <a:buNone/>
            </a:pPr>
            <a:r>
              <a:rPr lang="en-US" altLang="ko-KR" sz="1200" dirty="0"/>
              <a:t>	 6.4.4.2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공통 기능 제어에 사용되는 아이콘이 부록 </a:t>
            </a:r>
            <a:r>
              <a:rPr lang="en-US" altLang="ko-KR" sz="1200" dirty="0"/>
              <a:t>I</a:t>
            </a:r>
            <a:r>
              <a:rPr lang="ko-KR" altLang="en-US" sz="1200" dirty="0"/>
              <a:t>을 준수하는지 확인</a:t>
            </a:r>
            <a:r>
              <a:rPr lang="en-US" altLang="ko-KR" sz="1200" dirty="0"/>
              <a:t>.</a:t>
            </a:r>
          </a:p>
          <a:p>
            <a:pPr marL="288000" lvl="1" indent="0">
              <a:buNone/>
            </a:pPr>
            <a:r>
              <a:rPr lang="en-US" altLang="ko-KR" sz="1200" dirty="0"/>
              <a:t>	  b) </a:t>
            </a:r>
            <a:r>
              <a:rPr lang="ko-KR" altLang="en-US" sz="1200" dirty="0"/>
              <a:t>다른 목적으로 사용된 아이콘이 </a:t>
            </a:r>
            <a:r>
              <a:rPr lang="en-US" altLang="ko-KR" sz="1200" dirty="0"/>
              <a:t>ISO 80416-4 </a:t>
            </a:r>
            <a:r>
              <a:rPr lang="ko-KR" altLang="en-US" sz="1200" dirty="0"/>
              <a:t>또는 이에 상응하는 허용 표준의 원칙 및 지침을 준수하는지 분석적 평가</a:t>
            </a:r>
            <a:r>
              <a:rPr lang="en-US" altLang="ko-KR" sz="1200" dirty="0"/>
              <a:t>.</a:t>
            </a:r>
          </a:p>
          <a:p>
            <a:pPr marL="288000" lvl="1" indent="0">
              <a:buNone/>
            </a:pPr>
            <a:r>
              <a:rPr lang="en-US" altLang="ko-KR" sz="1200" dirty="0"/>
              <a:t>	  c) </a:t>
            </a:r>
            <a:r>
              <a:rPr lang="ko-KR" altLang="en-US" sz="1200" dirty="0"/>
              <a:t>모든 아이콘이 시스템 또는 제조업체의 문서에서 정의되어 있는지 문서를 확인</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34</a:t>
            </a:fld>
            <a:r>
              <a:rPr lang="en-US" altLang="ko-KR"/>
              <a:t>]</a:t>
            </a:r>
            <a:endParaRPr lang="ko-KR" altLang="en-US" dirty="0"/>
          </a:p>
        </p:txBody>
      </p:sp>
    </p:spTree>
    <p:extLst>
      <p:ext uri="{BB962C8B-B14F-4D97-AF65-F5344CB8AC3E}">
        <p14:creationId xmlns:p14="http://schemas.microsoft.com/office/powerpoint/2010/main" val="4208923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6.5 </a:t>
            </a:r>
            <a:r>
              <a:rPr lang="ko-KR" altLang="en-US" sz="1200" dirty="0"/>
              <a:t>색상 및 강도</a:t>
            </a:r>
            <a:endParaRPr lang="en-US" altLang="ko-KR" sz="1200" dirty="0"/>
          </a:p>
          <a:p>
            <a:pPr marL="288000" lvl="1" indent="0">
              <a:buNone/>
            </a:pPr>
            <a:r>
              <a:rPr lang="en-US" altLang="ko-KR" sz="1200" dirty="0"/>
              <a:t>	6.5.1 </a:t>
            </a:r>
            <a:r>
              <a:rPr lang="ko-KR" altLang="en-US" sz="1200" dirty="0"/>
              <a:t>색의 사용과 구별</a:t>
            </a:r>
            <a:endParaRPr lang="en-US" altLang="ko-KR" sz="1200" dirty="0"/>
          </a:p>
          <a:p>
            <a:pPr marL="288000" lvl="1" indent="0">
              <a:buNone/>
            </a:pPr>
            <a:r>
              <a:rPr lang="en-US" altLang="ko-KR" sz="1200" dirty="0"/>
              <a:t>	 6.5.1.1 </a:t>
            </a:r>
            <a:r>
              <a:rPr lang="ko-KR" altLang="en-US" sz="1200" dirty="0"/>
              <a:t>요구사항</a:t>
            </a:r>
            <a:endParaRPr lang="en-US" altLang="ko-KR" sz="1200" dirty="0"/>
          </a:p>
          <a:p>
            <a:pPr marL="288000" lvl="1" indent="0">
              <a:buNone/>
            </a:pPr>
            <a:r>
              <a:rPr lang="en-US" altLang="ko-KR" sz="1200" dirty="0"/>
              <a:t>	 -(MSC.191/5.3.1) </a:t>
            </a:r>
            <a:r>
              <a:rPr lang="ko-KR" altLang="en-US" sz="1200" dirty="0" err="1"/>
              <a:t>영숫자</a:t>
            </a:r>
            <a:r>
              <a:rPr lang="ko-KR" altLang="en-US" sz="1200" dirty="0"/>
              <a:t> 데이터</a:t>
            </a:r>
            <a:r>
              <a:rPr lang="en-US" altLang="ko-KR" sz="1200" dirty="0"/>
              <a:t>, </a:t>
            </a:r>
            <a:r>
              <a:rPr lang="ko-KR" altLang="en-US" sz="1200" dirty="0"/>
              <a:t>텍스트</a:t>
            </a:r>
            <a:r>
              <a:rPr lang="en-US" altLang="ko-KR" sz="1200" dirty="0"/>
              <a:t>, </a:t>
            </a:r>
            <a:r>
              <a:rPr lang="ko-KR" altLang="en-US" sz="1200" dirty="0"/>
              <a:t>기호 및 기타 그래픽 정보의 표시에 사용되는 색상은 선교에서 나타날 수 있는</a:t>
            </a:r>
            <a:endParaRPr lang="en-US" altLang="ko-KR" sz="1200" dirty="0"/>
          </a:p>
          <a:p>
            <a:pPr marL="288000" lvl="1" indent="0">
              <a:buNone/>
            </a:pPr>
            <a:r>
              <a:rPr lang="en-US" altLang="ko-KR" sz="1200" dirty="0"/>
              <a:t>	  </a:t>
            </a:r>
            <a:r>
              <a:rPr lang="ko-KR" altLang="en-US" sz="1200" dirty="0"/>
              <a:t>가능한 모든 주변 조명 조건</a:t>
            </a:r>
            <a:r>
              <a:rPr lang="en-US" altLang="ko-KR" sz="1200" dirty="0"/>
              <a:t>(</a:t>
            </a:r>
            <a:r>
              <a:rPr lang="ko-KR" altLang="en-US" sz="1200" dirty="0"/>
              <a:t>주간</a:t>
            </a:r>
            <a:r>
              <a:rPr lang="en-US" altLang="ko-KR" sz="1200" dirty="0"/>
              <a:t>, </a:t>
            </a:r>
            <a:r>
              <a:rPr lang="ko-KR" altLang="en-US" sz="1200" dirty="0"/>
              <a:t>일몰 및 야간</a:t>
            </a:r>
            <a:r>
              <a:rPr lang="en-US" altLang="ko-KR" sz="1200" dirty="0"/>
              <a:t>)</a:t>
            </a:r>
            <a:r>
              <a:rPr lang="ko-KR" altLang="en-US" sz="1200" dirty="0"/>
              <a:t>에서 배경에 대한 식별 및 식별을 위해 충분한 대비를 제공</a:t>
            </a:r>
            <a:r>
              <a:rPr lang="en-US" altLang="ko-KR" sz="1200" dirty="0"/>
              <a:t>.</a:t>
            </a:r>
          </a:p>
          <a:p>
            <a:pPr marL="288000" lvl="1" indent="0">
              <a:buNone/>
            </a:pPr>
            <a:r>
              <a:rPr lang="en-US" altLang="ko-KR" sz="1200" dirty="0"/>
              <a:t>	 -(MSC.191/5.3.2) </a:t>
            </a:r>
            <a:r>
              <a:rPr lang="ko-KR" altLang="en-US" sz="1200" dirty="0"/>
              <a:t>색상과 밝기는 주간</a:t>
            </a:r>
            <a:r>
              <a:rPr lang="en-US" altLang="ko-KR" sz="1200" dirty="0"/>
              <a:t>, </a:t>
            </a:r>
            <a:r>
              <a:rPr lang="ko-KR" altLang="en-US" sz="1200" dirty="0"/>
              <a:t>일몰 및 야간의 조명 조건을 고려해야 함</a:t>
            </a:r>
            <a:r>
              <a:rPr lang="en-US" altLang="ko-KR" sz="1200" dirty="0"/>
              <a:t>. </a:t>
            </a:r>
          </a:p>
          <a:p>
            <a:pPr marL="288000" lvl="1" indent="0">
              <a:buNone/>
            </a:pPr>
            <a:r>
              <a:rPr lang="en-US" altLang="ko-KR" sz="1200" dirty="0"/>
              <a:t>	</a:t>
            </a:r>
            <a:r>
              <a:rPr lang="ko-KR" altLang="en-US" sz="1200" dirty="0"/>
              <a:t>프레젠테이션은 야간 보기를 지원하기 위해서 백그라운드는 무반사의 어두운 색상</a:t>
            </a:r>
            <a:r>
              <a:rPr lang="en-US" altLang="ko-KR" sz="1200" dirty="0"/>
              <a:t>, </a:t>
            </a:r>
            <a:r>
              <a:rPr lang="ko-KR" altLang="en-US" sz="1200" dirty="0"/>
              <a:t>포그라운드 정보는 밝은 색을 사용</a:t>
            </a:r>
            <a:r>
              <a:rPr lang="en-US" altLang="ko-KR" sz="1200" dirty="0"/>
              <a:t>.</a:t>
            </a:r>
          </a:p>
          <a:p>
            <a:pPr marL="288000" lvl="1" indent="0">
              <a:buNone/>
            </a:pPr>
            <a:r>
              <a:rPr lang="en-US" altLang="ko-KR" sz="1200" dirty="0"/>
              <a:t>	 -</a:t>
            </a:r>
            <a:r>
              <a:rPr lang="ko-KR" altLang="en-US" sz="1200" dirty="0"/>
              <a:t> </a:t>
            </a:r>
            <a:r>
              <a:rPr lang="en-US" altLang="ko-KR" sz="1200" dirty="0"/>
              <a:t>(MSC.191/5.3.3) </a:t>
            </a:r>
            <a:r>
              <a:rPr lang="ko-KR" altLang="en-US" sz="1200" dirty="0"/>
              <a:t>배경색과 </a:t>
            </a:r>
            <a:r>
              <a:rPr lang="en-US" altLang="ko-KR" sz="1200" dirty="0"/>
              <a:t>contrast</a:t>
            </a:r>
            <a:r>
              <a:rPr lang="ko-KR" altLang="en-US" sz="1200" dirty="0"/>
              <a:t>는 프레젠테이션의 색상 조합에 영향을 주지 않으면서 정보를 쉽게 식별할 수 있도록 선택</a:t>
            </a:r>
            <a:r>
              <a:rPr lang="en-US" altLang="ko-KR" sz="1200" dirty="0"/>
              <a:t>.</a:t>
            </a:r>
          </a:p>
          <a:p>
            <a:pPr marL="288000" lvl="1" indent="0">
              <a:buNone/>
            </a:pPr>
            <a:r>
              <a:rPr lang="en-US" altLang="ko-KR" sz="1200" dirty="0"/>
              <a:t>	 -</a:t>
            </a:r>
            <a:r>
              <a:rPr lang="ko-KR" altLang="en-US" sz="1200" dirty="0"/>
              <a:t> </a:t>
            </a:r>
            <a:r>
              <a:rPr lang="en-US" altLang="ko-KR" sz="1200" dirty="0"/>
              <a:t>(MSC.191/8.3.1) </a:t>
            </a:r>
            <a:r>
              <a:rPr lang="ko-KR" altLang="en-US" sz="1200" dirty="0"/>
              <a:t>다색 디스플레이 장비를 사용</a:t>
            </a:r>
            <a:r>
              <a:rPr lang="en-US" altLang="ko-KR" sz="1200" dirty="0"/>
              <a:t>.</a:t>
            </a:r>
          </a:p>
          <a:p>
            <a:pPr marL="288000" lvl="1" indent="0">
              <a:buNone/>
            </a:pPr>
            <a:r>
              <a:rPr lang="en-US" altLang="ko-KR" sz="1200" dirty="0"/>
              <a:t>	 -</a:t>
            </a:r>
            <a:r>
              <a:rPr lang="ko-KR" altLang="en-US" sz="1200" dirty="0"/>
              <a:t> </a:t>
            </a:r>
            <a:r>
              <a:rPr lang="en-US" altLang="ko-KR" sz="1200" dirty="0"/>
              <a:t>(MSC.191/8.3.2) </a:t>
            </a:r>
            <a:r>
              <a:rPr lang="ko-KR" altLang="en-US" sz="1200" dirty="0"/>
              <a:t>다기능 디스플레이</a:t>
            </a:r>
            <a:r>
              <a:rPr lang="en-US" altLang="ko-KR" sz="1200" dirty="0"/>
              <a:t>(</a:t>
            </a:r>
            <a:r>
              <a:rPr lang="ko-KR" altLang="en-US" sz="1200" dirty="0"/>
              <a:t>예</a:t>
            </a:r>
            <a:r>
              <a:rPr lang="en-US" altLang="ko-KR" sz="1200" dirty="0"/>
              <a:t>: Chart Radar </a:t>
            </a:r>
            <a:r>
              <a:rPr lang="ko-KR" altLang="en-US" sz="1200" dirty="0"/>
              <a:t>또는 </a:t>
            </a:r>
            <a:r>
              <a:rPr lang="en-US" altLang="ko-KR" sz="1200" dirty="0"/>
              <a:t>Conning </a:t>
            </a:r>
            <a:r>
              <a:rPr lang="ko-KR" altLang="en-US" sz="1200" dirty="0"/>
              <a:t>디스플레이</a:t>
            </a:r>
            <a:r>
              <a:rPr lang="en-US" altLang="ko-KR" sz="1200" dirty="0"/>
              <a:t>)</a:t>
            </a:r>
            <a:r>
              <a:rPr lang="ko-KR" altLang="en-US" sz="1200" dirty="0"/>
              <a:t>를 포함한 다양한 색상의 </a:t>
            </a:r>
            <a:endParaRPr lang="en-US" altLang="ko-KR" sz="1200" dirty="0"/>
          </a:p>
          <a:p>
            <a:pPr marL="288000" lvl="1" indent="0">
              <a:buNone/>
            </a:pPr>
            <a:r>
              <a:rPr lang="en-US" altLang="ko-KR" sz="1200" dirty="0"/>
              <a:t>	   Operation</a:t>
            </a:r>
            <a:r>
              <a:rPr lang="ko-KR" altLang="en-US" sz="1200" dirty="0"/>
              <a:t> 디스플레이는 최소 </a:t>
            </a:r>
            <a:r>
              <a:rPr lang="en-US" altLang="ko-KR" sz="1200" dirty="0"/>
              <a:t>64</a:t>
            </a:r>
            <a:r>
              <a:rPr lang="ko-KR" altLang="en-US" sz="1200" dirty="0"/>
              <a:t>색을 제공</a:t>
            </a:r>
            <a:r>
              <a:rPr lang="en-US" altLang="ko-KR" sz="1200" dirty="0"/>
              <a:t>.</a:t>
            </a:r>
          </a:p>
          <a:p>
            <a:pPr marL="288000" lvl="1" indent="0">
              <a:buNone/>
            </a:pPr>
            <a:r>
              <a:rPr lang="en-US" altLang="ko-KR" sz="1200" dirty="0">
                <a:solidFill>
                  <a:srgbClr val="FF0000"/>
                </a:solidFill>
              </a:rPr>
              <a:t>	 -</a:t>
            </a:r>
            <a:r>
              <a:rPr lang="ko-KR" altLang="en-US" sz="1200" dirty="0">
                <a:solidFill>
                  <a:srgbClr val="FF0000"/>
                </a:solidFill>
              </a:rPr>
              <a:t> 디스플레이 장비가 해도 정보의 표시를 지원하도록 의도되지 않은 경우 사용되는 색상은 다음을 기반으로 하는 음영 범위와 함께 부록 </a:t>
            </a:r>
            <a:r>
              <a:rPr lang="en-US" altLang="ko-KR" sz="1200" dirty="0">
                <a:solidFill>
                  <a:srgbClr val="FF0000"/>
                </a:solidFill>
              </a:rPr>
              <a:t>J</a:t>
            </a:r>
            <a:r>
              <a:rPr lang="ko-KR" altLang="en-US" sz="1200" dirty="0">
                <a:solidFill>
                  <a:srgbClr val="FF0000"/>
                </a:solidFill>
              </a:rPr>
              <a:t>에 정의된 기호 및 레이더 </a:t>
            </a:r>
            <a:r>
              <a:rPr lang="ko-KR" altLang="en-US" sz="1200" dirty="0" err="1">
                <a:solidFill>
                  <a:srgbClr val="FF0000"/>
                </a:solidFill>
              </a:rPr>
              <a:t>맵에</a:t>
            </a:r>
            <a:r>
              <a:rPr lang="ko-KR" altLang="en-US" sz="1200" dirty="0">
                <a:solidFill>
                  <a:srgbClr val="FF0000"/>
                </a:solidFill>
              </a:rPr>
              <a:t> 대해 정의된 색상을 기반으로 해야 합니다</a:t>
            </a:r>
            <a:r>
              <a:rPr lang="en-US" altLang="ko-KR" sz="1200" dirty="0">
                <a:solidFill>
                  <a:srgbClr val="FF0000"/>
                </a:solidFill>
              </a:rPr>
              <a:t>.</a:t>
            </a:r>
            <a:r>
              <a:rPr lang="ko-KR" altLang="en-US" sz="1200" dirty="0">
                <a:solidFill>
                  <a:srgbClr val="FF0000"/>
                </a:solidFill>
              </a:rPr>
              <a:t>색상 </a:t>
            </a:r>
            <a:r>
              <a:rPr lang="en-US" altLang="ko-KR" sz="1200" dirty="0">
                <a:solidFill>
                  <a:srgbClr val="FF0000"/>
                </a:solidFill>
              </a:rPr>
              <a:t>– </a:t>
            </a:r>
            <a:r>
              <a:rPr lang="ko-KR" altLang="en-US" sz="1200" dirty="0">
                <a:solidFill>
                  <a:srgbClr val="FF0000"/>
                </a:solidFill>
              </a:rPr>
              <a:t>흰색</a:t>
            </a:r>
            <a:r>
              <a:rPr lang="en-US" altLang="ko-KR" sz="1200" dirty="0">
                <a:solidFill>
                  <a:srgbClr val="FF0000"/>
                </a:solidFill>
              </a:rPr>
              <a:t>, </a:t>
            </a:r>
            <a:r>
              <a:rPr lang="ko-KR" altLang="en-US" sz="1200" dirty="0">
                <a:solidFill>
                  <a:srgbClr val="FF0000"/>
                </a:solidFill>
              </a:rPr>
              <a:t>회색</a:t>
            </a:r>
            <a:r>
              <a:rPr lang="en-US" altLang="ko-KR" sz="1200" dirty="0">
                <a:solidFill>
                  <a:srgbClr val="FF0000"/>
                </a:solidFill>
              </a:rPr>
              <a:t>, </a:t>
            </a:r>
            <a:r>
              <a:rPr lang="ko-KR" altLang="en-US" sz="1200" dirty="0">
                <a:solidFill>
                  <a:srgbClr val="FF0000"/>
                </a:solidFill>
              </a:rPr>
              <a:t>검정색</a:t>
            </a:r>
            <a:r>
              <a:rPr lang="en-US" altLang="ko-KR" sz="1200" dirty="0">
                <a:solidFill>
                  <a:srgbClr val="FF0000"/>
                </a:solidFill>
              </a:rPr>
              <a:t>, </a:t>
            </a:r>
            <a:r>
              <a:rPr lang="ko-KR" altLang="en-US" sz="1200" dirty="0">
                <a:solidFill>
                  <a:srgbClr val="FF0000"/>
                </a:solidFill>
              </a:rPr>
              <a:t>파란색</a:t>
            </a:r>
            <a:r>
              <a:rPr lang="en-US" altLang="ko-KR" sz="1200" dirty="0">
                <a:solidFill>
                  <a:srgbClr val="FF0000"/>
                </a:solidFill>
              </a:rPr>
              <a:t>, </a:t>
            </a:r>
            <a:r>
              <a:rPr lang="ko-KR" altLang="en-US" sz="1200" dirty="0">
                <a:solidFill>
                  <a:srgbClr val="FF0000"/>
                </a:solidFill>
              </a:rPr>
              <a:t>자홍색</a:t>
            </a:r>
            <a:r>
              <a:rPr lang="en-US" altLang="ko-KR" sz="1200" dirty="0">
                <a:solidFill>
                  <a:srgbClr val="FF0000"/>
                </a:solidFill>
              </a:rPr>
              <a:t>, </a:t>
            </a:r>
            <a:r>
              <a:rPr lang="ko-KR" altLang="en-US" sz="1200" dirty="0">
                <a:solidFill>
                  <a:srgbClr val="FF0000"/>
                </a:solidFill>
              </a:rPr>
              <a:t>녹색</a:t>
            </a:r>
            <a:r>
              <a:rPr lang="en-US" altLang="ko-KR" sz="1200" dirty="0">
                <a:solidFill>
                  <a:srgbClr val="FF0000"/>
                </a:solidFill>
              </a:rPr>
              <a:t>, </a:t>
            </a:r>
            <a:r>
              <a:rPr lang="ko-KR" altLang="en-US" sz="1200" dirty="0">
                <a:solidFill>
                  <a:srgbClr val="FF0000"/>
                </a:solidFill>
              </a:rPr>
              <a:t>노란색</a:t>
            </a:r>
            <a:r>
              <a:rPr lang="en-US" altLang="ko-KR" sz="1200" dirty="0">
                <a:solidFill>
                  <a:srgbClr val="FF0000"/>
                </a:solidFill>
              </a:rPr>
              <a:t>, </a:t>
            </a:r>
            <a:r>
              <a:rPr lang="ko-KR" altLang="en-US" sz="1200" dirty="0">
                <a:solidFill>
                  <a:srgbClr val="FF0000"/>
                </a:solidFill>
              </a:rPr>
              <a:t>주황색 및 빨간색 </a:t>
            </a:r>
            <a:r>
              <a:rPr lang="en-US" altLang="ko-KR" sz="1200" dirty="0">
                <a:solidFill>
                  <a:srgbClr val="FF0000"/>
                </a:solidFill>
              </a:rPr>
              <a:t>– </a:t>
            </a:r>
            <a:r>
              <a:rPr lang="ko-KR" altLang="en-US" sz="1200" dirty="0">
                <a:solidFill>
                  <a:srgbClr val="FF0000"/>
                </a:solidFill>
              </a:rPr>
              <a:t>또는 시각적으로 서로 구별되고 식별할 수 있는 경우 그 하위 집합입니다</a:t>
            </a:r>
            <a:r>
              <a:rPr lang="en-US" altLang="ko-KR" sz="1200" dirty="0">
                <a:solidFill>
                  <a:srgbClr val="FF0000"/>
                </a:solidFill>
              </a:rPr>
              <a:t>(ISO 9241-8 </a:t>
            </a:r>
            <a:r>
              <a:rPr lang="ko-KR" altLang="en-US" sz="1200" dirty="0">
                <a:solidFill>
                  <a:srgbClr val="FF0000"/>
                </a:solidFill>
              </a:rPr>
              <a:t>참조</a:t>
            </a:r>
            <a:r>
              <a:rPr lang="en-US" altLang="ko-KR" sz="1200" dirty="0">
                <a:solidFill>
                  <a:srgbClr val="FF0000"/>
                </a:solidFill>
              </a:rPr>
              <a:t>).</a:t>
            </a:r>
          </a:p>
          <a:p>
            <a:pPr marL="288000" lvl="1" indent="0">
              <a:buNone/>
            </a:pPr>
            <a:r>
              <a:rPr lang="en-US" altLang="ko-KR" sz="1200" dirty="0"/>
              <a:t>	 -</a:t>
            </a:r>
            <a:r>
              <a:rPr lang="ko-KR" altLang="en-US" sz="1200" dirty="0"/>
              <a:t>차트 레이더의 색상 정렬 방법은 부록 </a:t>
            </a:r>
            <a:r>
              <a:rPr lang="en-US" altLang="ko-KR" sz="1200" dirty="0"/>
              <a:t>K </a:t>
            </a:r>
            <a:r>
              <a:rPr lang="ko-KR" altLang="en-US" sz="1200" dirty="0"/>
              <a:t>참고</a:t>
            </a:r>
            <a:r>
              <a:rPr lang="en-US" altLang="ko-KR" sz="1200" dirty="0"/>
              <a:t>.</a:t>
            </a:r>
          </a:p>
          <a:p>
            <a:pPr marL="288000" lvl="1" indent="0">
              <a:buNone/>
            </a:pPr>
            <a:r>
              <a:rPr lang="en-US" altLang="ko-KR" sz="1200" dirty="0"/>
              <a:t>	 -User dialog</a:t>
            </a:r>
            <a:r>
              <a:rPr lang="ko-KR" altLang="en-US" sz="1200" dirty="0"/>
              <a:t> 영역에 대한 표현은 주간</a:t>
            </a:r>
            <a:r>
              <a:rPr lang="en-US" altLang="ko-KR" sz="1200" dirty="0"/>
              <a:t>, </a:t>
            </a:r>
            <a:r>
              <a:rPr lang="ko-KR" altLang="en-US" sz="1200" dirty="0"/>
              <a:t>일몰 및 야간 색상표의 </a:t>
            </a:r>
            <a:r>
              <a:rPr lang="en-US" altLang="ko-KR" sz="1200" dirty="0"/>
              <a:t>Operational</a:t>
            </a:r>
            <a:r>
              <a:rPr lang="ko-KR" altLang="en-US" sz="1200" dirty="0"/>
              <a:t> </a:t>
            </a:r>
            <a:r>
              <a:rPr lang="en-US" altLang="ko-KR" sz="1200" dirty="0"/>
              <a:t>display</a:t>
            </a:r>
            <a:r>
              <a:rPr lang="ko-KR" altLang="en-US" sz="1200" dirty="0"/>
              <a:t> 영역에 영향을 주지 않고 </a:t>
            </a:r>
            <a:endParaRPr lang="en-US" altLang="ko-KR" sz="1200" dirty="0"/>
          </a:p>
          <a:p>
            <a:pPr marL="288000" lvl="1" indent="0">
              <a:buNone/>
            </a:pPr>
            <a:r>
              <a:rPr lang="en-US" altLang="ko-KR" sz="1200" dirty="0"/>
              <a:t>	  </a:t>
            </a:r>
            <a:r>
              <a:rPr lang="ko-KR" altLang="en-US" sz="1200" dirty="0"/>
              <a:t>당직사관의 야간 시력에 부정적인 영향을 미치지 않으며 명확하게 보이는 색상을 사용</a:t>
            </a:r>
            <a:r>
              <a:rPr lang="en-US" altLang="ko-KR" sz="1200" dirty="0"/>
              <a:t>. </a:t>
            </a:r>
          </a:p>
          <a:p>
            <a:pPr marL="288000" lvl="1" indent="0">
              <a:buNone/>
            </a:pPr>
            <a:r>
              <a:rPr lang="en-US" altLang="ko-KR" sz="1200" dirty="0">
                <a:solidFill>
                  <a:srgbClr val="FF0000"/>
                </a:solidFill>
              </a:rPr>
              <a:t>	 -</a:t>
            </a:r>
            <a:r>
              <a:rPr lang="ko-KR" altLang="en-US" sz="1200" dirty="0">
                <a:solidFill>
                  <a:srgbClr val="FF0000"/>
                </a:solidFill>
              </a:rPr>
              <a:t>모든 정보는 고대비의 배경에서 제공되어야 하며 밤에는 가능한 한 적은 빛을 방출해야 합니다</a:t>
            </a:r>
            <a:r>
              <a:rPr lang="en-US" altLang="ko-KR" sz="1200" dirty="0">
                <a:solidFill>
                  <a:srgbClr val="FF0000"/>
                </a:solidFill>
              </a:rPr>
              <a:t>. </a:t>
            </a:r>
            <a:r>
              <a:rPr lang="ko-KR" altLang="en-US" sz="1200" dirty="0">
                <a:solidFill>
                  <a:srgbClr val="FF0000"/>
                </a:solidFill>
              </a:rPr>
              <a:t>야간 조건에서 프레젠테이션의 가장 밝은 요소는 가는 선과 포인트로 제한되어야 합니다</a:t>
            </a:r>
            <a:r>
              <a:rPr lang="en-US" altLang="ko-KR" sz="1200" dirty="0">
                <a:solidFill>
                  <a:srgbClr val="FF0000"/>
                </a:solidFill>
              </a:rPr>
              <a:t>. </a:t>
            </a:r>
            <a:r>
              <a:rPr lang="ko-KR" altLang="en-US" sz="1200" dirty="0">
                <a:solidFill>
                  <a:srgbClr val="FF0000"/>
                </a:solidFill>
              </a:rPr>
              <a:t>큰 조명 영역은 권장되지 않습니다</a:t>
            </a:r>
            <a:r>
              <a:rPr lang="en-US" altLang="ko-KR" sz="1200" dirty="0">
                <a:solidFill>
                  <a:srgbClr val="FF0000"/>
                </a:solidFill>
              </a:rPr>
              <a:t>.</a:t>
            </a:r>
          </a:p>
          <a:p>
            <a:pPr marL="288000" lvl="1" indent="0">
              <a:buNone/>
            </a:pP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35</a:t>
            </a:fld>
            <a:r>
              <a:rPr lang="en-US" altLang="ko-KR"/>
              <a:t>]</a:t>
            </a:r>
            <a:endParaRPr lang="ko-KR" altLang="en-US" dirty="0"/>
          </a:p>
        </p:txBody>
      </p:sp>
    </p:spTree>
    <p:extLst>
      <p:ext uri="{BB962C8B-B14F-4D97-AF65-F5344CB8AC3E}">
        <p14:creationId xmlns:p14="http://schemas.microsoft.com/office/powerpoint/2010/main" val="261772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6.5.1.2 </a:t>
            </a:r>
            <a:r>
              <a:rPr lang="ko-KR" altLang="en-US" sz="1200" dirty="0"/>
              <a:t>테스트 방법 및 요구되는 결과</a:t>
            </a:r>
            <a:endParaRPr lang="en-US" altLang="ko-KR" sz="1200" dirty="0"/>
          </a:p>
          <a:p>
            <a:pPr marL="288000" lvl="1" indent="0">
              <a:buNone/>
            </a:pPr>
            <a:r>
              <a:rPr lang="en-US" altLang="ko-KR" sz="1200" dirty="0"/>
              <a:t>	 -a) </a:t>
            </a:r>
            <a:r>
              <a:rPr lang="ko-KR" altLang="en-US" sz="1200" dirty="0"/>
              <a:t>분석 평가를 통해 </a:t>
            </a:r>
            <a:r>
              <a:rPr lang="en-US" altLang="ko-KR" sz="1200" dirty="0"/>
              <a:t>User dialog</a:t>
            </a:r>
            <a:r>
              <a:rPr lang="ko-KR" altLang="en-US" sz="1200" dirty="0"/>
              <a:t> 영역의 색상이 표 </a:t>
            </a:r>
            <a:r>
              <a:rPr lang="en-US" altLang="ko-KR" sz="1200" dirty="0"/>
              <a:t>9</a:t>
            </a:r>
            <a:r>
              <a:rPr lang="ko-KR" altLang="en-US" sz="1200" dirty="0"/>
              <a:t>에 지정된 각 주변 조명 조건</a:t>
            </a:r>
            <a:r>
              <a:rPr lang="en-US" altLang="ko-KR" sz="1200" dirty="0"/>
              <a:t>(</a:t>
            </a:r>
            <a:r>
              <a:rPr lang="ko-KR" altLang="en-US" sz="1200" dirty="0"/>
              <a:t>낮</a:t>
            </a:r>
            <a:r>
              <a:rPr lang="en-US" altLang="ko-KR" sz="1200" dirty="0"/>
              <a:t>, </a:t>
            </a:r>
            <a:r>
              <a:rPr lang="ko-KR" altLang="en-US" sz="1200" dirty="0"/>
              <a:t>일몰 및 밤</a:t>
            </a:r>
            <a:r>
              <a:rPr lang="en-US" altLang="ko-KR" sz="1200" dirty="0"/>
              <a:t>)</a:t>
            </a:r>
            <a:r>
              <a:rPr lang="ko-KR" altLang="en-US" sz="1200" dirty="0"/>
              <a:t>에서 표현 손상 여부 확인</a:t>
            </a:r>
            <a:r>
              <a:rPr lang="en-US" altLang="ko-KR" sz="1200" dirty="0"/>
              <a:t>.</a:t>
            </a:r>
          </a:p>
          <a:p>
            <a:pPr marL="288000" lvl="1" indent="0">
              <a:buNone/>
            </a:pPr>
            <a:r>
              <a:rPr lang="en-US" altLang="ko-KR" sz="1200" dirty="0"/>
              <a:t>	 -b) </a:t>
            </a:r>
            <a:r>
              <a:rPr lang="ko-KR" altLang="en-US" sz="1200" dirty="0"/>
              <a:t>디스플레이 장비가 해도 정보의 표시를 지원하도록 의도되지 않은 경우</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디스플레이 장비가 다음에 정의된 주변 조명 조건에서 식별할 수 있도록 최소한 다음 색상을 나타낼 수 있는지 확인</a:t>
            </a:r>
            <a:r>
              <a:rPr lang="en-US" altLang="ko-KR" sz="1200" dirty="0"/>
              <a:t>.</a:t>
            </a:r>
          </a:p>
          <a:p>
            <a:pPr marL="288000" lvl="1" indent="0">
              <a:buNone/>
            </a:pPr>
            <a:r>
              <a:rPr lang="en-US" altLang="ko-KR" sz="1200" dirty="0"/>
              <a:t>	  (6.5.1.1 </a:t>
            </a:r>
            <a:r>
              <a:rPr lang="ko-KR" altLang="en-US" sz="1200" dirty="0"/>
              <a:t>흰색</a:t>
            </a:r>
            <a:r>
              <a:rPr lang="en-US" altLang="ko-KR" sz="1200" dirty="0"/>
              <a:t>, </a:t>
            </a:r>
            <a:r>
              <a:rPr lang="ko-KR" altLang="en-US" sz="1200" dirty="0"/>
              <a:t>회색</a:t>
            </a:r>
            <a:r>
              <a:rPr lang="en-US" altLang="ko-KR" sz="1200" dirty="0"/>
              <a:t>, </a:t>
            </a:r>
            <a:r>
              <a:rPr lang="ko-KR" altLang="en-US" sz="1200" dirty="0"/>
              <a:t>흑색</a:t>
            </a:r>
            <a:r>
              <a:rPr lang="en-US" altLang="ko-KR" sz="1200" dirty="0"/>
              <a:t>, </a:t>
            </a:r>
            <a:r>
              <a:rPr lang="ko-KR" altLang="en-US" sz="1200" dirty="0"/>
              <a:t>파란색</a:t>
            </a:r>
            <a:r>
              <a:rPr lang="en-US" altLang="ko-KR" sz="1200" dirty="0"/>
              <a:t>, </a:t>
            </a:r>
            <a:r>
              <a:rPr lang="ko-KR" altLang="en-US" sz="1200" dirty="0" err="1"/>
              <a:t>마젠타색</a:t>
            </a:r>
            <a:r>
              <a:rPr lang="en-US" altLang="ko-KR" sz="1200" dirty="0"/>
              <a:t>, </a:t>
            </a:r>
            <a:r>
              <a:rPr lang="ko-KR" altLang="en-US" sz="1200" dirty="0"/>
              <a:t>녹색</a:t>
            </a:r>
            <a:r>
              <a:rPr lang="en-US" altLang="ko-KR" sz="1200" dirty="0"/>
              <a:t>, </a:t>
            </a:r>
            <a:r>
              <a:rPr lang="ko-KR" altLang="en-US" sz="1200" dirty="0"/>
              <a:t>노란색</a:t>
            </a:r>
            <a:r>
              <a:rPr lang="en-US" altLang="ko-KR" sz="1200" dirty="0"/>
              <a:t>, </a:t>
            </a:r>
            <a:r>
              <a:rPr lang="ko-KR" altLang="en-US" sz="1200" dirty="0"/>
              <a:t>주황색 및 빨간색 및 레이더 </a:t>
            </a:r>
            <a:r>
              <a:rPr lang="ko-KR" altLang="en-US" sz="1200" dirty="0" err="1"/>
              <a:t>맵에</a:t>
            </a:r>
            <a:r>
              <a:rPr lang="ko-KR" altLang="en-US" sz="1200" dirty="0"/>
              <a:t> 대해</a:t>
            </a:r>
            <a:endParaRPr lang="en-US" altLang="ko-KR" sz="1200" dirty="0"/>
          </a:p>
          <a:p>
            <a:pPr marL="288000" lvl="1" indent="0">
              <a:buNone/>
            </a:pPr>
            <a:r>
              <a:rPr lang="en-US" altLang="ko-KR" sz="1200" dirty="0"/>
              <a:t>	   </a:t>
            </a:r>
            <a:r>
              <a:rPr lang="ko-KR" altLang="en-US" sz="1200" dirty="0"/>
              <a:t> </a:t>
            </a:r>
            <a:r>
              <a:rPr lang="en-US" altLang="ko-KR" sz="1200" u="sng" dirty="0">
                <a:solidFill>
                  <a:srgbClr val="0070C0"/>
                </a:solidFill>
              </a:rPr>
              <a:t>J.5</a:t>
            </a:r>
            <a:r>
              <a:rPr lang="ko-KR" altLang="en-US" sz="1200" u="sng" dirty="0">
                <a:solidFill>
                  <a:srgbClr val="0070C0"/>
                </a:solidFill>
              </a:rPr>
              <a:t>절</a:t>
            </a:r>
            <a:r>
              <a:rPr lang="en-US" altLang="ko-KR" sz="1200" u="sng" dirty="0">
                <a:solidFill>
                  <a:srgbClr val="0070C0"/>
                </a:solidFill>
              </a:rPr>
              <a:t>(</a:t>
            </a:r>
            <a:r>
              <a:rPr lang="ko-KR" altLang="en-US" sz="1200" u="sng" dirty="0">
                <a:solidFill>
                  <a:srgbClr val="0070C0"/>
                </a:solidFill>
              </a:rPr>
              <a:t>색상을 어디에 사용하는지 가이드라인 표가 있음</a:t>
            </a:r>
            <a:r>
              <a:rPr lang="en-US" altLang="ko-KR" sz="1200" u="sng" dirty="0">
                <a:solidFill>
                  <a:srgbClr val="0070C0"/>
                </a:solidFill>
              </a:rPr>
              <a:t>) </a:t>
            </a:r>
            <a:r>
              <a:rPr lang="ko-KR" altLang="en-US" sz="1200" dirty="0"/>
              <a:t>에 명시 대로 색상 사용</a:t>
            </a:r>
            <a:r>
              <a:rPr lang="en-US" altLang="ko-KR" sz="1200" dirty="0"/>
              <a:t>.</a:t>
            </a:r>
          </a:p>
          <a:p>
            <a:pPr marL="288000" lvl="1" indent="0">
              <a:buNone/>
            </a:pPr>
            <a:r>
              <a:rPr lang="en-US" altLang="ko-KR" sz="1200" dirty="0">
                <a:solidFill>
                  <a:srgbClr val="FF0000"/>
                </a:solidFill>
              </a:rPr>
              <a:t>	</a:t>
            </a:r>
            <a:r>
              <a:rPr lang="en-US" altLang="ko-KR" sz="1200" dirty="0"/>
              <a:t> -c) </a:t>
            </a:r>
            <a:r>
              <a:rPr lang="ko-KR" altLang="en-US" sz="1200" dirty="0"/>
              <a:t>야간 주변 조건에서 </a:t>
            </a:r>
            <a:r>
              <a:rPr lang="en-US" altLang="ko-KR" sz="1200" dirty="0"/>
              <a:t>User dialog</a:t>
            </a:r>
            <a:r>
              <a:rPr lang="ko-KR" altLang="en-US" sz="1200" dirty="0"/>
              <a:t> 영역이 조명 영역과 밝은 선의 사용을 최소화하고 어두운 배경에 조명 텍스트를 표시하며 </a:t>
            </a:r>
            <a:r>
              <a:rPr lang="en-US" altLang="ko-KR" sz="1200" dirty="0"/>
              <a:t>	  </a:t>
            </a:r>
            <a:r>
              <a:rPr lang="ko-KR" altLang="en-US" sz="1200" dirty="0"/>
              <a:t>전체적으로 </a:t>
            </a:r>
            <a:r>
              <a:rPr lang="en-US" altLang="ko-KR" sz="1200" dirty="0"/>
              <a:t>Operational display </a:t>
            </a:r>
            <a:r>
              <a:rPr lang="ko-KR" altLang="en-US" sz="1200" dirty="0"/>
              <a:t>영역보다 더 많은 빛을 방출하지 않음을 분석적 평가를 통해 확인</a:t>
            </a:r>
            <a:r>
              <a:rPr lang="en-US" altLang="ko-KR" sz="1200" dirty="0"/>
              <a:t>; </a:t>
            </a:r>
          </a:p>
          <a:p>
            <a:pPr marL="288000" lvl="1" indent="0">
              <a:buNone/>
            </a:pPr>
            <a:r>
              <a:rPr lang="en-US" altLang="ko-KR" sz="1200" dirty="0"/>
              <a:t>		( Brightness : User dialog &lt; Operational display)</a:t>
            </a:r>
          </a:p>
          <a:p>
            <a:pPr marL="288000" lvl="1" indent="0">
              <a:buNone/>
            </a:pPr>
            <a:r>
              <a:rPr lang="en-US" altLang="ko-KR" sz="1200" dirty="0"/>
              <a:t>	 -d) IEC 61174</a:t>
            </a:r>
            <a:r>
              <a:rPr lang="ko-KR" altLang="en-US" sz="1200" dirty="0"/>
              <a:t>의 주간</a:t>
            </a:r>
            <a:r>
              <a:rPr lang="en-US" altLang="ko-KR" sz="1200" dirty="0"/>
              <a:t>, </a:t>
            </a:r>
            <a:r>
              <a:rPr lang="ko-KR" altLang="en-US" sz="1200" dirty="0"/>
              <a:t>일몰 및 야간 주변 조명조건에 대한 모든 배경색의 표현이 </a:t>
            </a:r>
            <a:endParaRPr lang="en-US" altLang="ko-KR" sz="1200" dirty="0"/>
          </a:p>
          <a:p>
            <a:pPr marL="288000" lvl="1" indent="0">
              <a:buNone/>
            </a:pPr>
            <a:r>
              <a:rPr lang="en-US" altLang="ko-KR" sz="1200" dirty="0"/>
              <a:t>	  </a:t>
            </a:r>
            <a:r>
              <a:rPr lang="ko-KR" altLang="en-US" sz="1200" dirty="0"/>
              <a:t>아래의 기준을 충족하는지 확인</a:t>
            </a:r>
            <a:r>
              <a:rPr lang="en-US" altLang="ko-KR" sz="1200" dirty="0"/>
              <a:t>:</a:t>
            </a:r>
          </a:p>
          <a:p>
            <a:pPr marL="288000" lvl="1" indent="0">
              <a:buNone/>
            </a:pPr>
            <a:r>
              <a:rPr lang="en-US" altLang="ko-KR" sz="1200" dirty="0"/>
              <a:t>		– </a:t>
            </a:r>
            <a:r>
              <a:rPr lang="ko-KR" altLang="en-US" sz="1200" dirty="0"/>
              <a:t>텍스트와 그래픽이 선명하고 또렷하게 보임</a:t>
            </a:r>
            <a:r>
              <a:rPr lang="en-US" altLang="ko-KR" sz="1200" dirty="0"/>
              <a:t>.</a:t>
            </a:r>
          </a:p>
          <a:p>
            <a:pPr marL="288000" lvl="1" indent="0">
              <a:buNone/>
            </a:pPr>
            <a:r>
              <a:rPr lang="en-US" altLang="ko-KR" sz="1200" dirty="0"/>
              <a:t>		– </a:t>
            </a:r>
            <a:r>
              <a:rPr lang="ko-KR" altLang="en-US" sz="1200" dirty="0"/>
              <a:t>사용된 색상은 응용 프로그램에 적합하고 </a:t>
            </a:r>
            <a:r>
              <a:rPr lang="en-US" altLang="ko-KR" sz="1200" dirty="0"/>
              <a:t>Operational</a:t>
            </a:r>
            <a:r>
              <a:rPr lang="ko-KR" altLang="en-US" sz="1200" dirty="0"/>
              <a:t> </a:t>
            </a:r>
            <a:r>
              <a:rPr lang="en-US" altLang="ko-KR" sz="1200" dirty="0"/>
              <a:t>display</a:t>
            </a:r>
            <a:r>
              <a:rPr lang="ko-KR" altLang="en-US" sz="1200" dirty="0"/>
              <a:t> 영역에 표시된 정보를 방해하지 않아야 함</a:t>
            </a:r>
            <a:r>
              <a:rPr lang="en-US" altLang="ko-KR" sz="1200" dirty="0"/>
              <a:t>.</a:t>
            </a:r>
          </a:p>
          <a:p>
            <a:pPr marL="288000" lvl="1" indent="0">
              <a:buNone/>
            </a:pPr>
            <a:r>
              <a:rPr lang="en-US" altLang="ko-KR" sz="1200" dirty="0"/>
              <a:t>		– </a:t>
            </a:r>
            <a:r>
              <a:rPr lang="ko-KR" altLang="en-US" sz="1200" dirty="0"/>
              <a:t>야간 조건에서 </a:t>
            </a:r>
            <a:r>
              <a:rPr lang="en-US" altLang="ko-KR" sz="1200" dirty="0"/>
              <a:t>User dialog</a:t>
            </a:r>
            <a:r>
              <a:rPr lang="ko-KR" altLang="en-US" sz="1200" dirty="0"/>
              <a:t> 영역의 일반 휘도는 </a:t>
            </a:r>
            <a:r>
              <a:rPr lang="en-US" altLang="ko-KR" sz="1200" dirty="0"/>
              <a:t>Operational display</a:t>
            </a:r>
            <a:r>
              <a:rPr lang="ko-KR" altLang="en-US" sz="1200" dirty="0"/>
              <a:t> 영역의 </a:t>
            </a:r>
            <a:r>
              <a:rPr lang="ko-KR" altLang="en-US" sz="1200" dirty="0" err="1"/>
              <a:t>휘도를</a:t>
            </a:r>
            <a:r>
              <a:rPr lang="ko-KR" altLang="en-US" sz="1200" dirty="0"/>
              <a:t> 초과하지 않아야 함</a:t>
            </a:r>
            <a:r>
              <a:rPr lang="en-US" altLang="ko-KR" sz="1200" dirty="0"/>
              <a:t>.</a:t>
            </a:r>
          </a:p>
          <a:p>
            <a:pPr marL="288000" lvl="1" indent="0">
              <a:buNone/>
            </a:pPr>
            <a:r>
              <a:rPr lang="en-US" altLang="ko-KR" sz="1200" dirty="0"/>
              <a:t>	 -e) </a:t>
            </a:r>
            <a:r>
              <a:rPr lang="ko-KR" altLang="en-US" sz="1200" dirty="0"/>
              <a:t>색상과 강도가 텍스트</a:t>
            </a:r>
            <a:r>
              <a:rPr lang="en-US" altLang="ko-KR" sz="1200" dirty="0"/>
              <a:t>, </a:t>
            </a:r>
            <a:r>
              <a:rPr lang="ko-KR" altLang="en-US" sz="1200" dirty="0"/>
              <a:t>기호 및 그래픽에 </a:t>
            </a:r>
            <a:r>
              <a:rPr lang="ko-KR" altLang="en-US" sz="1200" dirty="0">
                <a:solidFill>
                  <a:srgbClr val="FF0000"/>
                </a:solidFill>
              </a:rPr>
              <a:t>적용 가능한 경우 </a:t>
            </a:r>
            <a:r>
              <a:rPr lang="en-US" altLang="ko-KR" sz="1200" dirty="0"/>
              <a:t>6.5.1.1</a:t>
            </a:r>
            <a:r>
              <a:rPr lang="ko-KR" altLang="en-US" sz="1200" dirty="0"/>
              <a:t>의 요구 사항에 부합하는지 확인</a:t>
            </a:r>
            <a:r>
              <a:rPr lang="en-US" altLang="ko-KR" sz="1200" dirty="0"/>
              <a:t>.</a:t>
            </a:r>
          </a:p>
          <a:p>
            <a:pPr marL="288000" lvl="1" indent="0">
              <a:buNone/>
            </a:pPr>
            <a:r>
              <a:rPr lang="en-US" altLang="ko-KR" sz="1200" dirty="0"/>
              <a:t>	 -f) </a:t>
            </a:r>
            <a:r>
              <a:rPr lang="ko-KR" altLang="en-US" sz="1200" dirty="0"/>
              <a:t>배경 명암비가 주간</a:t>
            </a:r>
            <a:r>
              <a:rPr lang="en-US" altLang="ko-KR" sz="1200" dirty="0"/>
              <a:t>, </a:t>
            </a:r>
            <a:r>
              <a:rPr lang="ko-KR" altLang="en-US" sz="1200" dirty="0"/>
              <a:t>일몰 및 야간의 조건에서 </a:t>
            </a:r>
            <a:r>
              <a:rPr lang="en-US" altLang="ko-KR" sz="1200" dirty="0">
                <a:solidFill>
                  <a:srgbClr val="FF0000"/>
                </a:solidFill>
              </a:rPr>
              <a:t>IEC 60945, 4</a:t>
            </a:r>
            <a:r>
              <a:rPr lang="ko-KR" altLang="en-US" sz="1200" dirty="0">
                <a:solidFill>
                  <a:srgbClr val="FF0000"/>
                </a:solidFill>
              </a:rPr>
              <a:t>절의 요구 사항</a:t>
            </a:r>
            <a:r>
              <a:rPr lang="ko-KR" altLang="en-US" sz="1200" dirty="0"/>
              <a:t>에 부합하는지 확인</a:t>
            </a:r>
            <a:r>
              <a:rPr lang="en-US" altLang="ko-KR" sz="1200" dirty="0"/>
              <a:t>.</a:t>
            </a:r>
          </a:p>
          <a:p>
            <a:pPr marL="288000" lvl="1" indent="0">
              <a:buNone/>
            </a:pPr>
            <a:r>
              <a:rPr lang="en-US" altLang="ko-KR" sz="1200" dirty="0"/>
              <a:t>	</a:t>
            </a:r>
            <a:r>
              <a:rPr lang="en-US" altLang="ko-KR" sz="1200" dirty="0">
                <a:solidFill>
                  <a:srgbClr val="FF0000"/>
                </a:solidFill>
              </a:rPr>
              <a:t> -g) </a:t>
            </a:r>
            <a:r>
              <a:rPr lang="ko-KR" altLang="en-US" sz="1200" dirty="0">
                <a:solidFill>
                  <a:srgbClr val="FF0000"/>
                </a:solidFill>
              </a:rPr>
              <a:t>제조자가 제공한 주간</a:t>
            </a:r>
            <a:r>
              <a:rPr lang="en-US" altLang="ko-KR" sz="1200" dirty="0">
                <a:solidFill>
                  <a:srgbClr val="FF0000"/>
                </a:solidFill>
              </a:rPr>
              <a:t>, </a:t>
            </a:r>
            <a:r>
              <a:rPr lang="ko-KR" altLang="en-US" sz="1200" dirty="0">
                <a:solidFill>
                  <a:srgbClr val="FF0000"/>
                </a:solidFill>
              </a:rPr>
              <a:t>일몰 및 야간 조건에 대한 대체 색상 구분표의 분석적 평가를 통해 항해 기호에 대한 부속서 </a:t>
            </a:r>
            <a:r>
              <a:rPr lang="en-US" altLang="ko-KR" sz="1200" dirty="0">
                <a:solidFill>
                  <a:srgbClr val="FF0000"/>
                </a:solidFill>
              </a:rPr>
              <a:t>J</a:t>
            </a:r>
            <a:r>
              <a:rPr lang="ko-KR" altLang="en-US" sz="1200" dirty="0">
                <a:solidFill>
                  <a:srgbClr val="FF0000"/>
                </a:solidFill>
              </a:rPr>
              <a:t>의 권장 색상과 다른 항해 기호에 사용되는 전경색이 운영 요구 사항을 충족하는지 확인</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36</a:t>
            </a:fld>
            <a:r>
              <a:rPr lang="en-US" altLang="ko-KR"/>
              <a:t>]</a:t>
            </a:r>
            <a:endParaRPr lang="ko-KR" altLang="en-US" dirty="0"/>
          </a:p>
        </p:txBody>
      </p:sp>
    </p:spTree>
    <p:extLst>
      <p:ext uri="{BB962C8B-B14F-4D97-AF65-F5344CB8AC3E}">
        <p14:creationId xmlns:p14="http://schemas.microsoft.com/office/powerpoint/2010/main" val="3546359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a:t>
            </a:r>
            <a:r>
              <a:rPr lang="ko-KR" altLang="en-US" sz="1200" dirty="0"/>
              <a:t> </a:t>
            </a:r>
            <a:r>
              <a:rPr lang="en-US" altLang="ko-KR" sz="1200" dirty="0"/>
              <a:t>-h) </a:t>
            </a:r>
            <a:r>
              <a:rPr lang="ko-KR" altLang="en-US" sz="1200" dirty="0"/>
              <a:t>장비가 해도 레이더로 분류된 경우 문서는 최소 </a:t>
            </a:r>
            <a:r>
              <a:rPr lang="en-US" altLang="ko-KR" sz="1200" dirty="0"/>
              <a:t>64</a:t>
            </a:r>
            <a:r>
              <a:rPr lang="ko-KR" altLang="en-US" sz="1200" dirty="0"/>
              <a:t>색을 사용할 수 있음을 확인해야 함</a:t>
            </a:r>
            <a:r>
              <a:rPr lang="en-US" altLang="ko-KR" sz="1200" dirty="0"/>
              <a:t>(6.12 </a:t>
            </a:r>
            <a:r>
              <a:rPr lang="ko-KR" altLang="en-US" sz="1200" dirty="0"/>
              <a:t>참조</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색상 사용이</a:t>
            </a:r>
            <a:r>
              <a:rPr lang="ko-KR" altLang="en-US" sz="1200" dirty="0">
                <a:solidFill>
                  <a:srgbClr val="FF0000"/>
                </a:solidFill>
              </a:rPr>
              <a:t> </a:t>
            </a:r>
            <a:r>
              <a:rPr lang="en-US" altLang="ko-KR" sz="1200" dirty="0">
                <a:solidFill>
                  <a:srgbClr val="FF0000"/>
                </a:solidFill>
              </a:rPr>
              <a:t>J.4</a:t>
            </a:r>
            <a:r>
              <a:rPr lang="ko-KR" altLang="en-US" sz="1200" dirty="0">
                <a:solidFill>
                  <a:srgbClr val="FF0000"/>
                </a:solidFill>
              </a:rPr>
              <a:t>절에 나열된 고려 사항에 부합</a:t>
            </a:r>
            <a:r>
              <a:rPr lang="ko-KR" altLang="en-US" sz="1200" dirty="0"/>
              <a:t>하는지 확인</a:t>
            </a:r>
            <a:r>
              <a:rPr lang="en-US" altLang="ko-KR" sz="1200" dirty="0"/>
              <a:t>.</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37</a:t>
            </a:fld>
            <a:r>
              <a:rPr lang="en-US" altLang="ko-KR"/>
              <a:t>]</a:t>
            </a:r>
            <a:endParaRPr lang="ko-KR" altLang="en-US" dirty="0"/>
          </a:p>
        </p:txBody>
      </p:sp>
    </p:spTree>
    <p:extLst>
      <p:ext uri="{BB962C8B-B14F-4D97-AF65-F5344CB8AC3E}">
        <p14:creationId xmlns:p14="http://schemas.microsoft.com/office/powerpoint/2010/main" val="1937931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6.6 Symbol</a:t>
            </a:r>
          </a:p>
          <a:p>
            <a:pPr marL="288000" lvl="1" indent="0">
              <a:buNone/>
            </a:pPr>
            <a:r>
              <a:rPr lang="en-US" altLang="ko-KR" sz="1200" dirty="0"/>
              <a:t>	6.6.1 Operational </a:t>
            </a:r>
            <a:r>
              <a:rPr lang="ko-KR" altLang="en-US" sz="1200" dirty="0"/>
              <a:t>정보 </a:t>
            </a:r>
            <a:r>
              <a:rPr lang="en-US" altLang="ko-KR" sz="1200" dirty="0"/>
              <a:t>symbol</a:t>
            </a:r>
          </a:p>
          <a:p>
            <a:pPr marL="288000" lvl="1" indent="0">
              <a:buNone/>
            </a:pPr>
            <a:r>
              <a:rPr lang="en-US" altLang="ko-KR" sz="1200" dirty="0"/>
              <a:t>	 6.6.1.1 </a:t>
            </a:r>
            <a:r>
              <a:rPr lang="ko-KR" altLang="en-US" sz="1200" dirty="0"/>
              <a:t>요구사항</a:t>
            </a:r>
            <a:endParaRPr lang="en-US" altLang="ko-KR" sz="1200" dirty="0"/>
          </a:p>
          <a:p>
            <a:pPr marL="288000" lvl="1" indent="0">
              <a:buNone/>
            </a:pPr>
            <a:r>
              <a:rPr lang="en-US" altLang="ko-KR" sz="1200" dirty="0"/>
              <a:t>	 -(MSC.191/5.4.1) </a:t>
            </a:r>
            <a:r>
              <a:rPr lang="ko-KR" altLang="en-US" sz="1200" dirty="0"/>
              <a:t>운영 정보 표시에 사용되는 기호는 </a:t>
            </a:r>
            <a:r>
              <a:rPr lang="en-US" altLang="ko-KR" sz="1200" u="sng" dirty="0">
                <a:solidFill>
                  <a:srgbClr val="0070C0"/>
                </a:solidFill>
              </a:rPr>
              <a:t>IMO SN/Circ.243</a:t>
            </a:r>
            <a:r>
              <a:rPr lang="ko-KR" altLang="en-US" sz="1200" u="sng" dirty="0">
                <a:solidFill>
                  <a:srgbClr val="0070C0"/>
                </a:solidFill>
              </a:rPr>
              <a:t>에 정의되</a:t>
            </a:r>
            <a:r>
              <a:rPr lang="ko-KR" altLang="en-US" sz="1200" dirty="0"/>
              <a:t>어 있으며 </a:t>
            </a:r>
            <a:r>
              <a:rPr lang="ko-KR" altLang="en-US" sz="1200" u="sng" dirty="0">
                <a:solidFill>
                  <a:srgbClr val="0070C0"/>
                </a:solidFill>
              </a:rPr>
              <a:t>부록 </a:t>
            </a:r>
            <a:r>
              <a:rPr lang="en-US" altLang="ko-KR" sz="1200" u="sng" dirty="0">
                <a:solidFill>
                  <a:srgbClr val="0070C0"/>
                </a:solidFill>
              </a:rPr>
              <a:t>J</a:t>
            </a:r>
            <a:r>
              <a:rPr lang="ko-KR" altLang="en-US" sz="1200" u="sng" dirty="0">
                <a:solidFill>
                  <a:srgbClr val="0070C0"/>
                </a:solidFill>
              </a:rPr>
              <a:t>에 추가</a:t>
            </a:r>
            <a:r>
              <a:rPr lang="ko-KR" altLang="en-US" sz="1200" dirty="0"/>
              <a:t>로 지정</a:t>
            </a:r>
            <a:r>
              <a:rPr lang="en-US" altLang="ko-KR" sz="1200" dirty="0"/>
              <a:t>.</a:t>
            </a:r>
          </a:p>
          <a:p>
            <a:pPr marL="288000" lvl="1" indent="0">
              <a:buNone/>
            </a:pPr>
            <a:r>
              <a:rPr lang="en-US" altLang="ko-KR" sz="1200" dirty="0"/>
              <a:t>	 -(MSC.191/8.4.6.8) </a:t>
            </a:r>
            <a:r>
              <a:rPr lang="ko-KR" altLang="en-US" sz="1200" dirty="0" err="1"/>
              <a:t>영숫자</a:t>
            </a:r>
            <a:r>
              <a:rPr lang="ko-KR" altLang="en-US" sz="1200" dirty="0"/>
              <a:t> 데이터는 그래픽으로 표시된 운영 정보를 모호하게 해서는 안됨</a:t>
            </a:r>
            <a:r>
              <a:rPr lang="en-US" altLang="ko-KR" sz="1200" dirty="0"/>
              <a:t>.</a:t>
            </a:r>
          </a:p>
          <a:p>
            <a:pPr marL="288000" lvl="1" indent="0">
              <a:buNone/>
            </a:pPr>
            <a:r>
              <a:rPr lang="en-US" altLang="ko-KR" sz="1200" dirty="0"/>
              <a:t>	 </a:t>
            </a:r>
            <a:r>
              <a:rPr lang="en-US" altLang="ko-KR" sz="1200" dirty="0">
                <a:solidFill>
                  <a:srgbClr val="FF0000"/>
                </a:solidFill>
              </a:rPr>
              <a:t>-</a:t>
            </a:r>
            <a:r>
              <a:rPr lang="ko-KR" altLang="en-US" sz="1200" dirty="0">
                <a:solidFill>
                  <a:srgbClr val="FF0000"/>
                </a:solidFill>
              </a:rPr>
              <a:t>분리된 기호의 정확한 색상 식별이 필요한 경우 기호는 </a:t>
            </a:r>
            <a:endParaRPr lang="en-US" altLang="ko-KR" sz="1200" dirty="0">
              <a:solidFill>
                <a:srgbClr val="FF0000"/>
              </a:solidFill>
            </a:endParaRPr>
          </a:p>
          <a:p>
            <a:pPr marL="288000" lvl="1" indent="0">
              <a:buNone/>
            </a:pPr>
            <a:r>
              <a:rPr lang="en-US" altLang="ko-KR" sz="1200" dirty="0">
                <a:solidFill>
                  <a:srgbClr val="FF0000"/>
                </a:solidFill>
              </a:rPr>
              <a:t>		</a:t>
            </a:r>
            <a:r>
              <a:rPr lang="en-US" altLang="ko-KR" sz="1200" dirty="0" err="1">
                <a:solidFill>
                  <a:srgbClr val="FF0000"/>
                </a:solidFill>
              </a:rPr>
              <a:t>i</a:t>
            </a:r>
            <a:r>
              <a:rPr lang="en-US" altLang="ko-KR" sz="1200" dirty="0">
                <a:solidFill>
                  <a:srgbClr val="FF0000"/>
                </a:solidFill>
              </a:rPr>
              <a:t>. </a:t>
            </a:r>
            <a:r>
              <a:rPr lang="en-US" altLang="ko-KR" sz="1200" dirty="0" err="1">
                <a:solidFill>
                  <a:srgbClr val="FF0000"/>
                </a:solidFill>
              </a:rPr>
              <a:t>Norminal</a:t>
            </a:r>
            <a:r>
              <a:rPr lang="en-US" altLang="ko-KR" sz="1200" dirty="0">
                <a:solidFill>
                  <a:srgbClr val="FF0000"/>
                </a:solidFill>
              </a:rPr>
              <a:t> viewing distance</a:t>
            </a:r>
            <a:r>
              <a:rPr lang="ko-KR" altLang="en-US" sz="1200" dirty="0">
                <a:solidFill>
                  <a:srgbClr val="FF0000"/>
                </a:solidFill>
              </a:rPr>
              <a:t>에서 </a:t>
            </a:r>
            <a:r>
              <a:rPr lang="ko-KR" altLang="en-US" sz="1200" dirty="0" err="1">
                <a:solidFill>
                  <a:srgbClr val="FF0000"/>
                </a:solidFill>
              </a:rPr>
              <a:t>미터당</a:t>
            </a:r>
            <a:r>
              <a:rPr lang="ko-KR" altLang="en-US" sz="1200" dirty="0">
                <a:solidFill>
                  <a:srgbClr val="FF0000"/>
                </a:solidFill>
              </a:rPr>
              <a:t> 최소 </a:t>
            </a:r>
            <a:r>
              <a:rPr lang="en-US" altLang="ko-KR" sz="1200" dirty="0">
                <a:solidFill>
                  <a:srgbClr val="FF0000"/>
                </a:solidFill>
              </a:rPr>
              <a:t>8.7mm(</a:t>
            </a:r>
            <a:r>
              <a:rPr lang="ko-KR" altLang="en-US" sz="1200" dirty="0">
                <a:solidFill>
                  <a:srgbClr val="FF0000"/>
                </a:solidFill>
              </a:rPr>
              <a:t>호의 </a:t>
            </a:r>
            <a:r>
              <a:rPr lang="en-US" altLang="ko-KR" sz="1200" dirty="0">
                <a:solidFill>
                  <a:srgbClr val="FF0000"/>
                </a:solidFill>
              </a:rPr>
              <a:t>30</a:t>
            </a:r>
            <a:r>
              <a:rPr lang="ko-KR" altLang="en-US" sz="1200" dirty="0">
                <a:solidFill>
                  <a:srgbClr val="FF0000"/>
                </a:solidFill>
              </a:rPr>
              <a:t>분</a:t>
            </a:r>
            <a:r>
              <a:rPr lang="en-US" altLang="ko-KR" sz="1200" dirty="0">
                <a:solidFill>
                  <a:srgbClr val="FF0000"/>
                </a:solidFill>
              </a:rPr>
              <a:t>)</a:t>
            </a:r>
            <a:r>
              <a:rPr lang="ko-KR" altLang="en-US" sz="1200" dirty="0">
                <a:solidFill>
                  <a:srgbClr val="FF0000"/>
                </a:solidFill>
              </a:rPr>
              <a:t>에 있어야 하며 </a:t>
            </a:r>
            <a:endParaRPr lang="en-US" altLang="ko-KR" sz="1200" dirty="0">
              <a:solidFill>
                <a:srgbClr val="FF0000"/>
              </a:solidFill>
            </a:endParaRPr>
          </a:p>
          <a:p>
            <a:pPr marL="288000" lvl="1" indent="0">
              <a:buNone/>
            </a:pPr>
            <a:r>
              <a:rPr lang="en-US" altLang="ko-KR" sz="1200" dirty="0">
                <a:solidFill>
                  <a:srgbClr val="FF0000"/>
                </a:solidFill>
              </a:rPr>
              <a:t>		ii. Viewing distance</a:t>
            </a:r>
            <a:r>
              <a:rPr lang="ko-KR" altLang="en-US" sz="1200" dirty="0">
                <a:solidFill>
                  <a:srgbClr val="FF0000"/>
                </a:solidFill>
              </a:rPr>
              <a:t>에서 </a:t>
            </a:r>
            <a:r>
              <a:rPr lang="ko-KR" altLang="en-US" sz="1200" dirty="0" err="1">
                <a:solidFill>
                  <a:srgbClr val="FF0000"/>
                </a:solidFill>
              </a:rPr>
              <a:t>미터당</a:t>
            </a:r>
            <a:r>
              <a:rPr lang="ko-KR" altLang="en-US" sz="1200" dirty="0">
                <a:solidFill>
                  <a:srgbClr val="FF0000"/>
                </a:solidFill>
              </a:rPr>
              <a:t> </a:t>
            </a:r>
            <a:r>
              <a:rPr lang="en-US" altLang="ko-KR" sz="1200" dirty="0">
                <a:solidFill>
                  <a:srgbClr val="FF0000"/>
                </a:solidFill>
              </a:rPr>
              <a:t>5mm(</a:t>
            </a:r>
            <a:r>
              <a:rPr lang="ko-KR" altLang="en-US" sz="1200" dirty="0">
                <a:solidFill>
                  <a:srgbClr val="FF0000"/>
                </a:solidFill>
              </a:rPr>
              <a:t>호의 </a:t>
            </a:r>
            <a:r>
              <a:rPr lang="en-US" altLang="ko-KR" sz="1200" dirty="0">
                <a:solidFill>
                  <a:srgbClr val="FF0000"/>
                </a:solidFill>
              </a:rPr>
              <a:t>17</a:t>
            </a:r>
            <a:r>
              <a:rPr lang="ko-KR" altLang="en-US" sz="1200" dirty="0">
                <a:solidFill>
                  <a:srgbClr val="FF0000"/>
                </a:solidFill>
              </a:rPr>
              <a:t>분</a:t>
            </a:r>
            <a:r>
              <a:rPr lang="en-US" altLang="ko-KR" sz="1200" dirty="0">
                <a:solidFill>
                  <a:srgbClr val="FF0000"/>
                </a:solidFill>
              </a:rPr>
              <a:t>) </a:t>
            </a:r>
            <a:r>
              <a:rPr lang="ko-KR" altLang="en-US" sz="1200" dirty="0">
                <a:solidFill>
                  <a:srgbClr val="FF0000"/>
                </a:solidFill>
              </a:rPr>
              <a:t>이상이어야 합니다</a:t>
            </a:r>
            <a:r>
              <a:rPr lang="en-US" altLang="ko-KR" sz="1200" dirty="0">
                <a:solidFill>
                  <a:srgbClr val="FF0000"/>
                </a:solidFill>
              </a:rPr>
              <a:t>.</a:t>
            </a:r>
          </a:p>
          <a:p>
            <a:pPr marL="288000" lvl="1" indent="0">
              <a:buNone/>
            </a:pPr>
            <a:r>
              <a:rPr lang="en-US" altLang="ko-KR" sz="1200" dirty="0">
                <a:solidFill>
                  <a:srgbClr val="FF0000"/>
                </a:solidFill>
              </a:rPr>
              <a:t>	</a:t>
            </a:r>
            <a:r>
              <a:rPr lang="en-US" altLang="ko-KR" sz="1200" dirty="0"/>
              <a:t>NOTE</a:t>
            </a:r>
          </a:p>
          <a:p>
            <a:pPr marL="288000" lvl="1" indent="0">
              <a:buNone/>
            </a:pPr>
            <a:r>
              <a:rPr lang="en-US" altLang="ko-KR" sz="1200" dirty="0"/>
              <a:t>	 * </a:t>
            </a:r>
            <a:r>
              <a:rPr lang="ko-KR" altLang="en-US" sz="1200" dirty="0"/>
              <a:t>가시 거리</a:t>
            </a:r>
            <a:r>
              <a:rPr lang="en-US" altLang="ko-KR" sz="1200" dirty="0"/>
              <a:t>(ISO 9241-8, 6.4 </a:t>
            </a:r>
            <a:r>
              <a:rPr lang="ko-KR" altLang="en-US" sz="1200" dirty="0"/>
              <a:t>참조</a:t>
            </a:r>
            <a:r>
              <a:rPr lang="en-US" altLang="ko-KR" sz="1200" dirty="0"/>
              <a:t>)</a:t>
            </a:r>
            <a:r>
              <a:rPr lang="ko-KR" altLang="en-US" sz="1200" dirty="0"/>
              <a:t>의 </a:t>
            </a:r>
            <a:r>
              <a:rPr lang="ko-KR" altLang="en-US" sz="1200" dirty="0" err="1"/>
              <a:t>미터당</a:t>
            </a:r>
            <a:r>
              <a:rPr lang="ko-KR" altLang="en-US" sz="1200" dirty="0"/>
              <a:t> </a:t>
            </a:r>
            <a:r>
              <a:rPr lang="en-US" altLang="ko-KR" sz="1200" dirty="0"/>
              <a:t>34.9mm(</a:t>
            </a:r>
            <a:r>
              <a:rPr lang="ko-KR" altLang="en-US" sz="1200" dirty="0"/>
              <a:t>호의 </a:t>
            </a:r>
            <a:r>
              <a:rPr lang="en-US" altLang="ko-KR" sz="1200" dirty="0"/>
              <a:t>2°) </a:t>
            </a:r>
            <a:r>
              <a:rPr lang="ko-KR" altLang="en-US" sz="1200" dirty="0"/>
              <a:t>미만에 해당하는 이미지의 경우 스펙트럼이 극단적인 파란색</a:t>
            </a:r>
            <a:r>
              <a:rPr lang="en-US" altLang="ko-KR" sz="1200" dirty="0"/>
              <a:t>(v' &lt; 0,2)</a:t>
            </a:r>
            <a:r>
              <a:rPr lang="ko-KR" altLang="en-US" sz="1200" dirty="0"/>
              <a:t>의 사용을 피해야 함</a:t>
            </a:r>
            <a:r>
              <a:rPr lang="en-US" altLang="ko-KR" sz="1200" dirty="0"/>
              <a:t>.</a:t>
            </a:r>
          </a:p>
          <a:p>
            <a:pPr marL="288000" lvl="1" indent="0">
              <a:buNone/>
            </a:pPr>
            <a:endParaRPr lang="en-US" altLang="ko-KR" sz="1200" dirty="0"/>
          </a:p>
          <a:p>
            <a:pPr marL="288000" lvl="1" indent="0">
              <a:buNone/>
            </a:pPr>
            <a:r>
              <a:rPr lang="en-US" altLang="ko-KR" sz="1200" dirty="0"/>
              <a:t>	 6.6.1.2 </a:t>
            </a:r>
            <a:r>
              <a:rPr lang="ko-KR" altLang="en-US" sz="1200" dirty="0"/>
              <a:t>시험방법 및 요구되는 결과</a:t>
            </a:r>
            <a:endParaRPr lang="en-US" altLang="ko-KR" sz="1200" dirty="0"/>
          </a:p>
          <a:p>
            <a:pPr marL="288000" lvl="1" indent="0">
              <a:buNone/>
            </a:pPr>
            <a:r>
              <a:rPr lang="en-US" altLang="ko-KR" sz="1200" dirty="0"/>
              <a:t>	 -a) Operational</a:t>
            </a:r>
            <a:r>
              <a:rPr lang="ko-KR" altLang="en-US" sz="1200" dirty="0"/>
              <a:t> 정보에 사용된  </a:t>
            </a:r>
            <a:r>
              <a:rPr lang="en-US" altLang="ko-KR" sz="1200" dirty="0"/>
              <a:t>symbol</a:t>
            </a:r>
            <a:r>
              <a:rPr lang="ko-KR" altLang="en-US" sz="1200" dirty="0"/>
              <a:t>이 부록 </a:t>
            </a:r>
            <a:r>
              <a:rPr lang="en-US" altLang="ko-KR" sz="1200" dirty="0"/>
              <a:t>J</a:t>
            </a:r>
            <a:r>
              <a:rPr lang="ko-KR" altLang="en-US" sz="1200" dirty="0"/>
              <a:t>에 정의된 것과 </a:t>
            </a:r>
            <a:r>
              <a:rPr lang="ko-KR" altLang="en-US" sz="1200" dirty="0" err="1"/>
              <a:t>같은지</a:t>
            </a:r>
            <a:r>
              <a:rPr lang="ko-KR" altLang="en-US" sz="1200" dirty="0"/>
              <a:t> 확인</a:t>
            </a:r>
            <a:r>
              <a:rPr lang="en-US" altLang="ko-KR" sz="1200" dirty="0"/>
              <a:t>.</a:t>
            </a:r>
          </a:p>
          <a:p>
            <a:pPr marL="288000" lvl="1" indent="0">
              <a:buNone/>
            </a:pPr>
            <a:r>
              <a:rPr lang="en-US" altLang="ko-KR" sz="1200" dirty="0"/>
              <a:t>	 -b) </a:t>
            </a:r>
            <a:r>
              <a:rPr lang="ko-KR" altLang="en-US" sz="1200" dirty="0" err="1"/>
              <a:t>영숫자</a:t>
            </a:r>
            <a:r>
              <a:rPr lang="ko-KR" altLang="en-US" sz="1200" dirty="0"/>
              <a:t> 데이터가 그래픽으로 표시된 정보를 모호하게 하지 않는지 확인</a:t>
            </a:r>
            <a:r>
              <a:rPr lang="en-US" altLang="ko-KR" sz="1200" dirty="0"/>
              <a:t>.</a:t>
            </a:r>
          </a:p>
          <a:p>
            <a:pPr marL="288000" lvl="1" indent="0">
              <a:buNone/>
            </a:pPr>
            <a:r>
              <a:rPr lang="en-US" altLang="ko-KR" sz="1200" dirty="0">
                <a:solidFill>
                  <a:srgbClr val="FF0000"/>
                </a:solidFill>
              </a:rPr>
              <a:t>	 -c) </a:t>
            </a:r>
            <a:r>
              <a:rPr lang="ko-KR" altLang="en-US" sz="1200" dirty="0">
                <a:solidFill>
                  <a:srgbClr val="FF0000"/>
                </a:solidFill>
              </a:rPr>
              <a:t>격리된 기호의 정확한 색상 식별이 요구될 때 기호가 </a:t>
            </a:r>
            <a:r>
              <a:rPr lang="en-US" altLang="ko-KR" sz="1200" dirty="0">
                <a:solidFill>
                  <a:srgbClr val="FF0000"/>
                </a:solidFill>
              </a:rPr>
              <a:t>6.6.1.1</a:t>
            </a:r>
            <a:r>
              <a:rPr lang="ko-KR" altLang="en-US" sz="1200" dirty="0">
                <a:solidFill>
                  <a:srgbClr val="FF0000"/>
                </a:solidFill>
              </a:rPr>
              <a:t>에 지정된 대로 필요한 호에 해당하는지 관찰</a:t>
            </a:r>
            <a:r>
              <a:rPr lang="en-US" altLang="ko-KR" sz="1200" dirty="0">
                <a:solidFill>
                  <a:srgbClr val="FF0000"/>
                </a:solidFill>
              </a:rPr>
              <a:t>,</a:t>
            </a:r>
            <a:r>
              <a:rPr lang="ko-KR" altLang="en-US" sz="1200" dirty="0">
                <a:solidFill>
                  <a:srgbClr val="FF0000"/>
                </a:solidFill>
              </a:rPr>
              <a:t> 측정을 통해 확인</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38</a:t>
            </a:fld>
            <a:r>
              <a:rPr lang="en-US" altLang="ko-KR"/>
              <a:t>]</a:t>
            </a:r>
            <a:endParaRPr lang="ko-KR" altLang="en-US" dirty="0"/>
          </a:p>
        </p:txBody>
      </p:sp>
    </p:spTree>
    <p:extLst>
      <p:ext uri="{BB962C8B-B14F-4D97-AF65-F5344CB8AC3E}">
        <p14:creationId xmlns:p14="http://schemas.microsoft.com/office/powerpoint/2010/main" val="2634500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6.7 </a:t>
            </a:r>
            <a:r>
              <a:rPr lang="ko-KR" altLang="en-US" sz="1200" dirty="0"/>
              <a:t>정보 코디</a:t>
            </a:r>
            <a:endParaRPr lang="en-US" altLang="ko-KR" sz="1200" dirty="0"/>
          </a:p>
          <a:p>
            <a:pPr marL="288000" lvl="1" indent="0">
              <a:buNone/>
            </a:pPr>
            <a:r>
              <a:rPr lang="en-US" altLang="ko-KR" sz="1200" dirty="0"/>
              <a:t>	6.7.1 </a:t>
            </a:r>
            <a:r>
              <a:rPr lang="ko-KR" altLang="en-US" sz="1200" dirty="0"/>
              <a:t>알람 관련정보의 색상 코디</a:t>
            </a:r>
            <a:endParaRPr lang="en-US" altLang="ko-KR" sz="1200" dirty="0"/>
          </a:p>
          <a:p>
            <a:pPr marL="288000" lvl="1" indent="0">
              <a:buNone/>
            </a:pPr>
            <a:r>
              <a:rPr lang="en-US" altLang="ko-KR" sz="1200" dirty="0"/>
              <a:t>	 6.6.1.1 </a:t>
            </a:r>
            <a:r>
              <a:rPr lang="ko-KR" altLang="en-US" sz="1200" dirty="0"/>
              <a:t>요구사항</a:t>
            </a:r>
            <a:endParaRPr lang="en-US" altLang="ko-KR" sz="1200" dirty="0"/>
          </a:p>
          <a:p>
            <a:pPr marL="288000" lvl="1" indent="0">
              <a:buNone/>
            </a:pPr>
            <a:r>
              <a:rPr lang="en-US" altLang="ko-KR" sz="1200" dirty="0"/>
              <a:t>	 -(MSC.191/5.5.2) </a:t>
            </a:r>
            <a:r>
              <a:rPr lang="ko-KR" altLang="en-US" sz="1200" dirty="0"/>
              <a:t>색상 코디를 할 때 경보 관련 정보의 코딩은 빨간색을 사용해야 함</a:t>
            </a:r>
            <a:r>
              <a:rPr lang="en-US" altLang="ko-KR" sz="1200" dirty="0"/>
              <a:t>.</a:t>
            </a:r>
          </a:p>
          <a:p>
            <a:pPr marL="288000" lvl="1" indent="0">
              <a:buNone/>
            </a:pPr>
            <a:r>
              <a:rPr lang="en-US" altLang="ko-KR" sz="1200" dirty="0"/>
              <a:t>	 </a:t>
            </a:r>
            <a:r>
              <a:rPr lang="en-US" altLang="ko-KR" sz="1200" dirty="0">
                <a:solidFill>
                  <a:srgbClr val="FF0000"/>
                </a:solidFill>
              </a:rPr>
              <a:t>-</a:t>
            </a:r>
            <a:r>
              <a:rPr lang="ko-KR" altLang="en-US" sz="1200" dirty="0">
                <a:solidFill>
                  <a:srgbClr val="FF0000"/>
                </a:solidFill>
              </a:rPr>
              <a:t>비디오 인터페이스 또는 디스플레이 기술이 기본 색상의 개별 전송에 의존하는 경우 경보 표시를 위한 빨간색의 구현은 포화된 기본 색상의 사용에만 의존해서는 안되며 경보 및 감지의 표시는 가시적이고 디스플레이에 하나의 기본 색상 입력이 실패한 후에도 식별 가능해야 함</a:t>
            </a:r>
            <a:r>
              <a:rPr lang="en-US" altLang="ko-KR" sz="1200" dirty="0">
                <a:solidFill>
                  <a:srgbClr val="FF0000"/>
                </a:solidFill>
              </a:rPr>
              <a:t>.</a:t>
            </a:r>
          </a:p>
          <a:p>
            <a:pPr marL="288000" lvl="1" indent="0">
              <a:buNone/>
            </a:pPr>
            <a:r>
              <a:rPr lang="en-US" altLang="ko-KR" sz="1200" dirty="0"/>
              <a:t>	 6.7.1.2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제조자 문서를 검사하고 경보 표시에 적색이 사용되는지 확인</a:t>
            </a:r>
            <a:r>
              <a:rPr lang="en-US" altLang="ko-KR" sz="1200" dirty="0"/>
              <a:t>.</a:t>
            </a:r>
          </a:p>
          <a:p>
            <a:pPr marL="288000" lvl="1" indent="0">
              <a:buNone/>
            </a:pPr>
            <a:r>
              <a:rPr lang="en-US" altLang="ko-KR" sz="1200" dirty="0">
                <a:solidFill>
                  <a:srgbClr val="FF0000"/>
                </a:solidFill>
              </a:rPr>
              <a:t>	 -b) </a:t>
            </a:r>
            <a:r>
              <a:rPr lang="ko-KR" altLang="en-US" sz="1200" dirty="0">
                <a:solidFill>
                  <a:srgbClr val="FF0000"/>
                </a:solidFill>
              </a:rPr>
              <a:t>비디오 인터페이스 또는 디스플레이 기술이 기본 색상의 개별 전송에 의존하는 경우 </a:t>
            </a:r>
            <a:endParaRPr lang="en-US" altLang="ko-KR" sz="1200" dirty="0">
              <a:solidFill>
                <a:srgbClr val="FF0000"/>
              </a:solidFill>
            </a:endParaRPr>
          </a:p>
          <a:p>
            <a:pPr marL="288000" lvl="1" indent="0">
              <a:buNone/>
            </a:pPr>
            <a:r>
              <a:rPr lang="en-US" altLang="ko-KR" sz="1200" dirty="0">
                <a:solidFill>
                  <a:srgbClr val="FF0000"/>
                </a:solidFill>
              </a:rPr>
              <a:t>	 </a:t>
            </a:r>
            <a:r>
              <a:rPr lang="ko-KR" altLang="en-US" sz="1200" dirty="0">
                <a:solidFill>
                  <a:srgbClr val="FF0000"/>
                </a:solidFill>
              </a:rPr>
              <a:t>각 주변 조건에서 관찰을 통해 경보 및 표시가 가시적이고 적색 기본이 비활성화된 후에도 식별 가능한 상태로 유지되는지 확인</a:t>
            </a:r>
            <a:r>
              <a:rPr lang="en-US" altLang="ko-KR" sz="1200" dirty="0">
                <a:solidFill>
                  <a:srgbClr val="FF0000"/>
                </a:solidFill>
              </a:rPr>
              <a:t>.</a:t>
            </a:r>
          </a:p>
          <a:p>
            <a:pPr marL="288000" lvl="1" indent="0">
              <a:buNone/>
            </a:pPr>
            <a:r>
              <a:rPr lang="en-US" altLang="ko-KR" sz="1200" dirty="0">
                <a:solidFill>
                  <a:srgbClr val="FF0000"/>
                </a:solidFill>
              </a:rPr>
              <a:t>	 </a:t>
            </a:r>
            <a:r>
              <a:rPr lang="ko-KR" altLang="en-US" sz="1200" dirty="0">
                <a:solidFill>
                  <a:srgbClr val="FF0000"/>
                </a:solidFill>
              </a:rPr>
              <a:t>적색 </a:t>
            </a:r>
            <a:r>
              <a:rPr lang="en-US" altLang="ko-KR" sz="1200" dirty="0">
                <a:solidFill>
                  <a:srgbClr val="FF0000"/>
                </a:solidFill>
              </a:rPr>
              <a:t>1</a:t>
            </a:r>
            <a:r>
              <a:rPr lang="ko-KR" altLang="en-US" sz="1200" dirty="0">
                <a:solidFill>
                  <a:srgbClr val="FF0000"/>
                </a:solidFill>
              </a:rPr>
              <a:t>차를 비활성화하는 것이 비현실적인 경우</a:t>
            </a:r>
            <a:r>
              <a:rPr lang="en-US" altLang="ko-KR" sz="1200" dirty="0">
                <a:solidFill>
                  <a:srgbClr val="FF0000"/>
                </a:solidFill>
              </a:rPr>
              <a:t>, </a:t>
            </a:r>
            <a:r>
              <a:rPr lang="ko-KR" altLang="en-US" sz="1200" dirty="0">
                <a:solidFill>
                  <a:srgbClr val="FF0000"/>
                </a:solidFill>
              </a:rPr>
              <a:t>제조자는 설계가 이 요구사항을 준수한다고 명시</a:t>
            </a:r>
            <a:r>
              <a:rPr lang="en-US" altLang="ko-KR" sz="1200" dirty="0"/>
              <a:t>.</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39</a:t>
            </a:fld>
            <a:r>
              <a:rPr lang="en-US" altLang="ko-KR"/>
              <a:t>]</a:t>
            </a:r>
            <a:endParaRPr lang="ko-KR" altLang="en-US" dirty="0"/>
          </a:p>
        </p:txBody>
      </p:sp>
    </p:spTree>
    <p:extLst>
      <p:ext uri="{BB962C8B-B14F-4D97-AF65-F5344CB8AC3E}">
        <p14:creationId xmlns:p14="http://schemas.microsoft.com/office/powerpoint/2010/main" val="121251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2. Normative reference</a:t>
            </a:r>
          </a:p>
          <a:p>
            <a:r>
              <a:rPr lang="en-US" altLang="ko-KR" dirty="0"/>
              <a:t>PASS</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a:t>
            </a:fld>
            <a:r>
              <a:rPr lang="en-US" altLang="ko-KR"/>
              <a:t>]</a:t>
            </a:r>
            <a:endParaRPr lang="ko-KR" altLang="en-US" dirty="0"/>
          </a:p>
        </p:txBody>
      </p:sp>
    </p:spTree>
    <p:extLst>
      <p:ext uri="{BB962C8B-B14F-4D97-AF65-F5344CB8AC3E}">
        <p14:creationId xmlns:p14="http://schemas.microsoft.com/office/powerpoint/2010/main" val="2588117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6.7.2 </a:t>
            </a:r>
            <a:r>
              <a:rPr lang="ko-KR" altLang="en-US" sz="1200" dirty="0"/>
              <a:t>다른 속성과 조합에서의 색상 코디</a:t>
            </a:r>
            <a:endParaRPr lang="en-US" altLang="ko-KR" sz="1200" dirty="0"/>
          </a:p>
          <a:p>
            <a:pPr marL="288000" lvl="1" indent="0">
              <a:buNone/>
            </a:pPr>
            <a:r>
              <a:rPr lang="en-US" altLang="ko-KR" sz="1200" dirty="0"/>
              <a:t>	 6.7.2.1 </a:t>
            </a:r>
            <a:r>
              <a:rPr lang="ko-KR" altLang="en-US" sz="1200" dirty="0"/>
              <a:t>요구사항</a:t>
            </a:r>
            <a:endParaRPr lang="en-US" altLang="ko-KR" sz="1200" dirty="0"/>
          </a:p>
          <a:p>
            <a:pPr marL="288000" lvl="1" indent="0">
              <a:buNone/>
            </a:pPr>
            <a:r>
              <a:rPr lang="en-US" altLang="ko-KR" sz="1200" dirty="0"/>
              <a:t>	 -(MSC.191/5.5.3) </a:t>
            </a:r>
            <a:r>
              <a:rPr lang="ko-KR" altLang="en-US" sz="1200" dirty="0"/>
              <a:t>경보 관련 정보의 코디에 색상 코디를 할 때 크기</a:t>
            </a:r>
            <a:r>
              <a:rPr lang="en-US" altLang="ko-KR" sz="1200" dirty="0"/>
              <a:t>, </a:t>
            </a:r>
            <a:r>
              <a:rPr lang="ko-KR" altLang="en-US" sz="1200" dirty="0"/>
              <a:t>모양 및 방향과 같은 다른 기호 속성과 함께 사용되어야 함</a:t>
            </a:r>
            <a:r>
              <a:rPr lang="en-US" altLang="ko-KR" sz="1200" dirty="0"/>
              <a:t>.</a:t>
            </a:r>
          </a:p>
          <a:p>
            <a:pPr marL="288000" lvl="1" indent="0">
              <a:buNone/>
            </a:pPr>
            <a:r>
              <a:rPr lang="en-US" altLang="ko-KR" sz="1200" dirty="0"/>
              <a:t>	 6.7.2.2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기호의 색상 코딩이 항상 다른 속성과 결합되어 있음을 디자인 문서를 검사하여 확인</a:t>
            </a:r>
            <a:r>
              <a:rPr lang="en-US" altLang="ko-KR" sz="1200" dirty="0"/>
              <a:t>.</a:t>
            </a:r>
          </a:p>
          <a:p>
            <a:pPr marL="288000" lvl="1" indent="0">
              <a:buNone/>
            </a:pPr>
            <a:endParaRPr lang="en-US" altLang="ko-KR" sz="1200" dirty="0"/>
          </a:p>
          <a:p>
            <a:pPr marL="288000" lvl="1" indent="0">
              <a:buNone/>
            </a:pPr>
            <a:r>
              <a:rPr lang="en-US" altLang="ko-KR" sz="1200" dirty="0"/>
              <a:t>	6.7.3 </a:t>
            </a:r>
            <a:r>
              <a:rPr lang="ko-KR" altLang="en-US" sz="1200" dirty="0"/>
              <a:t>정보 깜박임</a:t>
            </a:r>
            <a:endParaRPr lang="en-US" altLang="ko-KR" sz="1200" dirty="0"/>
          </a:p>
          <a:p>
            <a:pPr marL="288000" lvl="1" indent="0">
              <a:buNone/>
            </a:pPr>
            <a:r>
              <a:rPr lang="en-US" altLang="ko-KR" sz="1200" dirty="0"/>
              <a:t>	 6.7.3.1 </a:t>
            </a:r>
            <a:r>
              <a:rPr lang="ko-KR" altLang="en-US" sz="1200" dirty="0"/>
              <a:t>요구 사항</a:t>
            </a:r>
            <a:endParaRPr lang="en-US" altLang="ko-KR" sz="1200" dirty="0"/>
          </a:p>
          <a:p>
            <a:pPr marL="288000" lvl="1" indent="0">
              <a:buNone/>
            </a:pPr>
            <a:r>
              <a:rPr lang="en-US" altLang="ko-KR" sz="1200" dirty="0"/>
              <a:t>	 -(MSC.191/5.5.4) </a:t>
            </a:r>
            <a:r>
              <a:rPr lang="ko-KR" altLang="en-US" sz="1200" dirty="0"/>
              <a:t>정보의 깜박임은 승인되지 않은 경보에 대해 예약되어야 함</a:t>
            </a:r>
            <a:r>
              <a:rPr lang="en-US" altLang="ko-KR" sz="1200" dirty="0"/>
              <a:t>.</a:t>
            </a:r>
          </a:p>
          <a:p>
            <a:pPr marL="288000" lvl="1" indent="0">
              <a:buNone/>
            </a:pPr>
            <a:r>
              <a:rPr lang="en-US" altLang="ko-KR" sz="1200" dirty="0"/>
              <a:t>	 6.7.3.2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정보의 깜박임이 승인되지 않은 경보에만 사용되는지 관찰하여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40</a:t>
            </a:fld>
            <a:r>
              <a:rPr lang="en-US" altLang="ko-KR"/>
              <a:t>]</a:t>
            </a:r>
            <a:endParaRPr lang="ko-KR" altLang="en-US" dirty="0"/>
          </a:p>
        </p:txBody>
      </p:sp>
    </p:spTree>
    <p:extLst>
      <p:ext uri="{BB962C8B-B14F-4D97-AF65-F5344CB8AC3E}">
        <p14:creationId xmlns:p14="http://schemas.microsoft.com/office/powerpoint/2010/main" val="1659264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6.8 </a:t>
            </a:r>
            <a:r>
              <a:rPr lang="ko-KR" altLang="en-US" sz="1200" dirty="0"/>
              <a:t>무결성 </a:t>
            </a:r>
            <a:r>
              <a:rPr lang="en-US" altLang="ko-KR" sz="1200" dirty="0"/>
              <a:t>marking</a:t>
            </a:r>
          </a:p>
          <a:p>
            <a:pPr marL="288000" lvl="1" indent="0">
              <a:buNone/>
            </a:pPr>
            <a:r>
              <a:rPr lang="en-US" altLang="ko-KR" sz="1200" dirty="0"/>
              <a:t>	6.8.1 </a:t>
            </a:r>
            <a:r>
              <a:rPr lang="ko-KR" altLang="en-US" sz="1200" dirty="0"/>
              <a:t>출처</a:t>
            </a:r>
            <a:r>
              <a:rPr lang="en-US" altLang="ko-KR" sz="1200" dirty="0"/>
              <a:t>, </a:t>
            </a:r>
            <a:r>
              <a:rPr lang="ko-KR" altLang="en-US" sz="1200" dirty="0"/>
              <a:t>유효성 및 무결성 상태 표시</a:t>
            </a:r>
            <a:endParaRPr lang="en-US" altLang="ko-KR" sz="1200" dirty="0"/>
          </a:p>
          <a:p>
            <a:pPr marL="288000" lvl="1" indent="0">
              <a:buNone/>
            </a:pPr>
            <a:r>
              <a:rPr lang="en-US" altLang="ko-KR" sz="1200" dirty="0"/>
              <a:t>	 6.8.1.1 </a:t>
            </a:r>
            <a:r>
              <a:rPr lang="ko-KR" altLang="en-US" sz="1200" dirty="0"/>
              <a:t>요구 사항</a:t>
            </a:r>
            <a:endParaRPr lang="en-US" altLang="ko-KR" sz="1200" dirty="0"/>
          </a:p>
          <a:p>
            <a:pPr marL="288000" lvl="1" indent="0">
              <a:buNone/>
            </a:pPr>
            <a:r>
              <a:rPr lang="en-US" altLang="ko-KR" sz="1200" dirty="0"/>
              <a:t>	 -(MSC.191/5.6.1) </a:t>
            </a:r>
            <a:r>
              <a:rPr lang="ko-KR" altLang="en-US" sz="1200" dirty="0"/>
              <a:t>출처</a:t>
            </a:r>
            <a:r>
              <a:rPr lang="en-US" altLang="ko-KR" sz="1200" dirty="0"/>
              <a:t>, </a:t>
            </a:r>
            <a:r>
              <a:rPr lang="ko-KR" altLang="en-US" sz="1200" dirty="0"/>
              <a:t>유효성 및 가능한 경우 정보의 무결성을 표시</a:t>
            </a:r>
            <a:r>
              <a:rPr lang="en-US" altLang="ko-KR" sz="1200" dirty="0"/>
              <a:t>.</a:t>
            </a:r>
          </a:p>
          <a:p>
            <a:pPr marL="288000" lvl="1" indent="0">
              <a:buNone/>
            </a:pPr>
            <a:r>
              <a:rPr lang="en-US" altLang="ko-KR" sz="1200" dirty="0"/>
              <a:t>	 -</a:t>
            </a:r>
            <a:r>
              <a:rPr lang="ko-KR" altLang="en-US" sz="1200" dirty="0"/>
              <a:t>유효하지 않은 정보 또는 무결성이 낮은 정보는 정성적 및</a:t>
            </a:r>
            <a:r>
              <a:rPr lang="en-US" altLang="ko-KR" sz="1200" dirty="0"/>
              <a:t>/</a:t>
            </a:r>
            <a:r>
              <a:rPr lang="ko-KR" altLang="en-US" sz="1200" dirty="0"/>
              <a:t>또는 정량적으로 명확하게 표시</a:t>
            </a:r>
            <a:r>
              <a:rPr lang="en-US" altLang="ko-KR" sz="1200" dirty="0"/>
              <a:t>.</a:t>
            </a:r>
          </a:p>
          <a:p>
            <a:pPr marL="288000" lvl="1" indent="0">
              <a:buNone/>
            </a:pPr>
            <a:r>
              <a:rPr lang="en-US" altLang="ko-KR" sz="1200" dirty="0"/>
              <a:t>	 -</a:t>
            </a:r>
            <a:r>
              <a:rPr lang="ko-KR" altLang="en-US" sz="1200" dirty="0"/>
              <a:t>잘못된 정보나 무결성이 낮은 정보는 절대값 또는 백분율 값을 표시하여 정량적으로 표시</a:t>
            </a:r>
            <a:r>
              <a:rPr lang="en-US" altLang="ko-KR" sz="1200" dirty="0"/>
              <a:t>(</a:t>
            </a:r>
            <a:r>
              <a:rPr lang="ko-KR" altLang="en-US" sz="1200" dirty="0"/>
              <a:t>표시</a:t>
            </a:r>
            <a:r>
              <a:rPr lang="en-US" altLang="ko-KR" sz="1200" dirty="0"/>
              <a:t>)</a:t>
            </a:r>
            <a:r>
              <a:rPr lang="ko-KR" altLang="en-US" sz="1200" dirty="0"/>
              <a:t>할 수 있음</a:t>
            </a:r>
            <a:r>
              <a:rPr lang="en-US" altLang="ko-KR" sz="1200" dirty="0"/>
              <a:t>.</a:t>
            </a:r>
          </a:p>
          <a:p>
            <a:pPr marL="288000" lvl="1" indent="0">
              <a:buNone/>
            </a:pPr>
            <a:r>
              <a:rPr lang="en-US" altLang="ko-KR" sz="1200" dirty="0"/>
              <a:t>	 </a:t>
            </a:r>
            <a:r>
              <a:rPr lang="ko-KR" altLang="en-US" sz="1200" dirty="0"/>
              <a:t> </a:t>
            </a:r>
            <a:r>
              <a:rPr lang="en-US" altLang="ko-KR" sz="1200" dirty="0"/>
              <a:t>CF) </a:t>
            </a:r>
            <a:r>
              <a:rPr lang="en-US" altLang="ko-KR" sz="1200" dirty="0" err="1"/>
              <a:t>i</a:t>
            </a:r>
            <a:r>
              <a:rPr lang="en-US" altLang="ko-KR" sz="1200" dirty="0"/>
              <a:t>. </a:t>
            </a:r>
            <a:r>
              <a:rPr lang="ko-KR" altLang="en-US" sz="1200" dirty="0"/>
              <a:t>소스</a:t>
            </a:r>
            <a:r>
              <a:rPr lang="en-US" altLang="ko-KR" sz="1200" dirty="0"/>
              <a:t>(</a:t>
            </a:r>
            <a:r>
              <a:rPr lang="ko-KR" altLang="en-US" sz="1200" dirty="0"/>
              <a:t>예</a:t>
            </a:r>
            <a:r>
              <a:rPr lang="en-US" altLang="ko-KR" sz="1200" dirty="0"/>
              <a:t>: GPS</a:t>
            </a:r>
            <a:r>
              <a:rPr lang="ko-KR" altLang="en-US" sz="1200" dirty="0"/>
              <a:t>의 위치 및 속도</a:t>
            </a:r>
            <a:r>
              <a:rPr lang="en-US" altLang="ko-KR" sz="1200" dirty="0"/>
              <a:t>) ii. </a:t>
            </a:r>
            <a:r>
              <a:rPr lang="ko-KR" altLang="en-US" sz="1200" dirty="0"/>
              <a:t>유효성</a:t>
            </a:r>
            <a:r>
              <a:rPr lang="en-US" altLang="ko-KR" sz="1200" dirty="0"/>
              <a:t>(</a:t>
            </a:r>
            <a:r>
              <a:rPr lang="ko-KR" altLang="en-US" sz="1200" dirty="0"/>
              <a:t>예</a:t>
            </a:r>
            <a:r>
              <a:rPr lang="en-US" altLang="ko-KR" sz="1200" dirty="0"/>
              <a:t>: SDME</a:t>
            </a:r>
            <a:r>
              <a:rPr lang="ko-KR" altLang="en-US" sz="1200" dirty="0"/>
              <a:t>에 대한 유효성 플래그</a:t>
            </a:r>
            <a:r>
              <a:rPr lang="en-US" altLang="ko-KR" sz="1200" dirty="0"/>
              <a:t>) </a:t>
            </a:r>
          </a:p>
          <a:p>
            <a:pPr marL="288000" lvl="1" indent="0">
              <a:buNone/>
            </a:pPr>
            <a:r>
              <a:rPr lang="en-US" altLang="ko-KR" sz="1200" dirty="0"/>
              <a:t>	       iii. </a:t>
            </a:r>
            <a:r>
              <a:rPr lang="ko-KR" altLang="en-US" sz="1200" dirty="0"/>
              <a:t>무결성</a:t>
            </a:r>
            <a:r>
              <a:rPr lang="en-US" altLang="ko-KR" sz="1200" dirty="0"/>
              <a:t>(</a:t>
            </a:r>
            <a:r>
              <a:rPr lang="ko-KR" altLang="en-US" sz="1200" dirty="0"/>
              <a:t>예</a:t>
            </a:r>
            <a:r>
              <a:rPr lang="en-US" altLang="ko-KR" sz="1200" dirty="0"/>
              <a:t>: RAIM </a:t>
            </a:r>
            <a:r>
              <a:rPr lang="ko-KR" altLang="en-US" sz="1200" dirty="0"/>
              <a:t>또는 </a:t>
            </a:r>
            <a:r>
              <a:rPr lang="en-US" altLang="ko-KR" sz="1200" dirty="0"/>
              <a:t>DGPS</a:t>
            </a:r>
            <a:r>
              <a:rPr lang="ko-KR" altLang="en-US" sz="1200" dirty="0"/>
              <a:t>의 무결성 모니터링</a:t>
            </a:r>
            <a:r>
              <a:rPr lang="en-US" altLang="ko-KR" sz="1200" dirty="0"/>
              <a:t>) iv. </a:t>
            </a:r>
            <a:r>
              <a:rPr lang="ko-KR" altLang="en-US" sz="1200" dirty="0"/>
              <a:t>정성적 설명</a:t>
            </a:r>
            <a:r>
              <a:rPr lang="en-US" altLang="ko-KR" sz="1200" dirty="0"/>
              <a:t>(</a:t>
            </a:r>
            <a:r>
              <a:rPr lang="ko-KR" altLang="en-US" sz="1200" dirty="0"/>
              <a:t>예</a:t>
            </a:r>
            <a:r>
              <a:rPr lang="en-US" altLang="ko-KR" sz="1200" dirty="0"/>
              <a:t>: </a:t>
            </a:r>
            <a:r>
              <a:rPr lang="ko-KR" altLang="en-US" sz="1200" dirty="0"/>
              <a:t>텍스트 색상</a:t>
            </a:r>
            <a:r>
              <a:rPr lang="en-US" altLang="ko-KR" sz="1200" dirty="0"/>
              <a:t>) v. </a:t>
            </a:r>
            <a:r>
              <a:rPr lang="ko-KR" altLang="en-US" sz="1200" dirty="0"/>
              <a:t>정량적 측정</a:t>
            </a:r>
            <a:r>
              <a:rPr lang="en-US" altLang="ko-KR" sz="1200" dirty="0"/>
              <a:t>(</a:t>
            </a:r>
            <a:r>
              <a:rPr lang="ko-KR" altLang="en-US" sz="1200" dirty="0"/>
              <a:t>예</a:t>
            </a:r>
            <a:r>
              <a:rPr lang="en-US" altLang="ko-KR" sz="1200" dirty="0"/>
              <a:t>: GPS</a:t>
            </a:r>
            <a:r>
              <a:rPr lang="ko-KR" altLang="en-US" sz="1200" dirty="0"/>
              <a:t>용 </a:t>
            </a:r>
            <a:r>
              <a:rPr lang="en-US" altLang="ko-KR" sz="1200" dirty="0"/>
              <a:t>HDOP).</a:t>
            </a:r>
          </a:p>
          <a:p>
            <a:pPr marL="288000" lvl="1" indent="0">
              <a:buNone/>
            </a:pPr>
            <a:r>
              <a:rPr lang="en-US" altLang="ko-KR" sz="1200" dirty="0"/>
              <a:t>	 6.8.1.2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해당되는 경우 프레젠테이션이 정보의 </a:t>
            </a:r>
            <a:r>
              <a:rPr lang="en-US" altLang="ko-KR" sz="1200" dirty="0"/>
              <a:t>source</a:t>
            </a:r>
            <a:r>
              <a:rPr lang="ko-KR" altLang="en-US" sz="1200" dirty="0"/>
              <a:t>를 나타낼 수 있음을 확인</a:t>
            </a:r>
            <a:endParaRPr lang="en-US" altLang="ko-KR" sz="1200" dirty="0"/>
          </a:p>
          <a:p>
            <a:pPr marL="288000" lvl="1" indent="0">
              <a:buNone/>
            </a:pPr>
            <a:r>
              <a:rPr lang="en-US" altLang="ko-KR" sz="1200" dirty="0"/>
              <a:t>	 -b) </a:t>
            </a:r>
            <a:r>
              <a:rPr lang="en-US" altLang="ko-KR" sz="1200" dirty="0" err="1"/>
              <a:t>sourc</a:t>
            </a:r>
            <a:r>
              <a:rPr lang="ko-KR" altLang="en-US" sz="1200" dirty="0"/>
              <a:t>를 식별하는 데 사용된 표시가 </a:t>
            </a:r>
            <a:r>
              <a:rPr lang="en-US" altLang="ko-KR" sz="1200" dirty="0"/>
              <a:t>Annex</a:t>
            </a:r>
            <a:r>
              <a:rPr lang="ko-KR" altLang="en-US" sz="1200" dirty="0"/>
              <a:t> </a:t>
            </a:r>
            <a:r>
              <a:rPr lang="en-US" altLang="ko-KR" sz="1200" dirty="0"/>
              <a:t>J</a:t>
            </a:r>
            <a:r>
              <a:rPr lang="ko-KR" altLang="en-US" sz="1200" dirty="0"/>
              <a:t>에 부합하는지 확인</a:t>
            </a:r>
            <a:endParaRPr lang="en-US" altLang="ko-KR" sz="1200" dirty="0"/>
          </a:p>
          <a:p>
            <a:pPr marL="288000" lvl="1" indent="0">
              <a:buNone/>
            </a:pPr>
            <a:r>
              <a:rPr lang="en-US" altLang="ko-KR" sz="1200" dirty="0"/>
              <a:t>	 -c) </a:t>
            </a:r>
            <a:r>
              <a:rPr lang="ko-KR" altLang="en-US" sz="1200" dirty="0"/>
              <a:t>프레젠테이션이 정보의 유효성을 나타낼 수 있는지 확인</a:t>
            </a:r>
            <a:endParaRPr lang="en-US" altLang="ko-KR" sz="1200" dirty="0"/>
          </a:p>
          <a:p>
            <a:pPr marL="288000" lvl="1" indent="0">
              <a:buNone/>
            </a:pPr>
            <a:r>
              <a:rPr lang="en-US" altLang="ko-KR" sz="1200" dirty="0"/>
              <a:t>	 -d) </a:t>
            </a:r>
            <a:r>
              <a:rPr lang="ko-KR" altLang="en-US" sz="1200" dirty="0"/>
              <a:t>해당되는 경우 프레젠테이션이 정보의 무결성을 나타낼 수 있음을 </a:t>
            </a:r>
            <a:r>
              <a:rPr lang="ko-KR" altLang="en-US" sz="1200" dirty="0">
                <a:solidFill>
                  <a:srgbClr val="FF0000"/>
                </a:solidFill>
              </a:rPr>
              <a:t>문서화된 증거의 검사를 통해 확인</a:t>
            </a:r>
            <a:r>
              <a:rPr lang="en-US" altLang="ko-KR" sz="1200" dirty="0"/>
              <a:t>.</a:t>
            </a:r>
          </a:p>
          <a:p>
            <a:pPr marL="288000" lvl="1" indent="0">
              <a:buNone/>
            </a:pPr>
            <a:r>
              <a:rPr lang="en-US" altLang="ko-KR" sz="1200" dirty="0"/>
              <a:t>	   </a:t>
            </a:r>
            <a:r>
              <a:rPr lang="ko-KR" altLang="en-US" sz="1200" dirty="0"/>
              <a:t>무결성이 정량적으로 표시되는 경우 </a:t>
            </a:r>
            <a:r>
              <a:rPr lang="ko-KR" altLang="en-US" sz="1200" dirty="0">
                <a:solidFill>
                  <a:srgbClr val="FF0000"/>
                </a:solidFill>
              </a:rPr>
              <a:t>문서화된 증거를 검사하</a:t>
            </a:r>
            <a:r>
              <a:rPr lang="ko-KR" altLang="en-US" sz="1200" dirty="0"/>
              <a:t>여 절대값 또는 백분율 값이 표시되는지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41</a:t>
            </a:fld>
            <a:r>
              <a:rPr lang="en-US" altLang="ko-KR"/>
              <a:t>]</a:t>
            </a:r>
            <a:endParaRPr lang="ko-KR" altLang="en-US" dirty="0"/>
          </a:p>
        </p:txBody>
      </p:sp>
    </p:spTree>
    <p:extLst>
      <p:ext uri="{BB962C8B-B14F-4D97-AF65-F5344CB8AC3E}">
        <p14:creationId xmlns:p14="http://schemas.microsoft.com/office/powerpoint/2010/main" val="1079465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6.8.2 </a:t>
            </a:r>
            <a:r>
              <a:rPr lang="ko-KR" altLang="en-US" sz="1200" dirty="0"/>
              <a:t>유효성과 무결성의 색상 코디</a:t>
            </a:r>
            <a:endParaRPr lang="en-US" altLang="ko-KR" sz="1200" dirty="0"/>
          </a:p>
          <a:p>
            <a:pPr marL="288000" lvl="1" indent="0">
              <a:buNone/>
            </a:pPr>
            <a:r>
              <a:rPr lang="en-US" altLang="ko-KR" sz="1200" dirty="0"/>
              <a:t>	 6.8.2.1 </a:t>
            </a:r>
            <a:r>
              <a:rPr lang="ko-KR" altLang="en-US" sz="1200" dirty="0"/>
              <a:t>요구 사항</a:t>
            </a:r>
            <a:endParaRPr lang="en-US" altLang="ko-KR" sz="1200" dirty="0"/>
          </a:p>
          <a:p>
            <a:pPr marL="288000" lvl="1" indent="0">
              <a:buNone/>
            </a:pPr>
            <a:r>
              <a:rPr lang="en-US" altLang="ko-KR" sz="1200" dirty="0"/>
              <a:t>	 -(MSC.191/5.6.2) </a:t>
            </a:r>
            <a:r>
              <a:rPr lang="ko-KR" altLang="en-US" sz="1200" dirty="0"/>
              <a:t>컬러 코디를 할 때 무결성이 낮거나 </a:t>
            </a:r>
            <a:endParaRPr lang="en-US" altLang="ko-KR" sz="1200" dirty="0"/>
          </a:p>
          <a:p>
            <a:pPr marL="288000" lvl="1" indent="0">
              <a:buNone/>
            </a:pPr>
            <a:r>
              <a:rPr lang="en-US" altLang="ko-KR" sz="1200" dirty="0"/>
              <a:t>		</a:t>
            </a:r>
            <a:r>
              <a:rPr lang="en-US" altLang="ko-KR" sz="1200" dirty="0" err="1"/>
              <a:t>i</a:t>
            </a:r>
            <a:r>
              <a:rPr lang="en-US" altLang="ko-KR" sz="1200" dirty="0"/>
              <a:t>. </a:t>
            </a:r>
            <a:r>
              <a:rPr lang="ko-KR" altLang="en-US" sz="1200" dirty="0"/>
              <a:t>의심스러운 </a:t>
            </a:r>
            <a:r>
              <a:rPr lang="ko-KR" altLang="en-US" sz="1200" dirty="0" err="1"/>
              <a:t>영숫자</a:t>
            </a:r>
            <a:r>
              <a:rPr lang="ko-KR" altLang="en-US" sz="1200" dirty="0"/>
              <a:t> 정보는 노란색을 사용하여 정성적으로 표시</a:t>
            </a:r>
            <a:endParaRPr lang="en-US" altLang="ko-KR" sz="1200" dirty="0"/>
          </a:p>
          <a:p>
            <a:pPr marL="288000" lvl="1" indent="0">
              <a:buNone/>
            </a:pPr>
            <a:r>
              <a:rPr lang="en-US" altLang="ko-KR" sz="1200" dirty="0"/>
              <a:t>		ii. </a:t>
            </a:r>
            <a:r>
              <a:rPr lang="ko-KR" altLang="en-US" sz="1200" dirty="0"/>
              <a:t>잘못된 정보는 빨간색으로 정성적으로 표시</a:t>
            </a:r>
            <a:r>
              <a:rPr lang="en-US" altLang="ko-KR" sz="1200" dirty="0"/>
              <a:t>.</a:t>
            </a:r>
          </a:p>
          <a:p>
            <a:pPr marL="288000" lvl="1" indent="0">
              <a:buNone/>
            </a:pPr>
            <a:r>
              <a:rPr lang="en-US" altLang="ko-KR" sz="1200" dirty="0"/>
              <a:t>	 6.8.2.2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무결성이 의심스러운 </a:t>
            </a:r>
            <a:r>
              <a:rPr lang="ko-KR" altLang="en-US" sz="1200" dirty="0" err="1"/>
              <a:t>영숫자</a:t>
            </a:r>
            <a:r>
              <a:rPr lang="ko-KR" altLang="en-US" sz="1200" dirty="0"/>
              <a:t> 정보를 나타내기 위해 노란색이 사용되었음을 확인</a:t>
            </a:r>
            <a:r>
              <a:rPr lang="en-US" altLang="ko-KR" sz="1200" dirty="0"/>
              <a:t>.</a:t>
            </a:r>
          </a:p>
          <a:p>
            <a:pPr marL="288000" lvl="1" indent="0">
              <a:buNone/>
            </a:pPr>
            <a:r>
              <a:rPr lang="en-US" altLang="ko-KR" sz="1200" dirty="0"/>
              <a:t>	 -b) </a:t>
            </a:r>
            <a:r>
              <a:rPr lang="ko-KR" altLang="en-US" sz="1200" dirty="0"/>
              <a:t>빨간색이 잘못된 </a:t>
            </a:r>
            <a:r>
              <a:rPr lang="ko-KR" altLang="en-US" sz="1200" dirty="0" err="1"/>
              <a:t>영숫자</a:t>
            </a:r>
            <a:r>
              <a:rPr lang="ko-KR" altLang="en-US" sz="1200" dirty="0"/>
              <a:t> 정보와 무결성에 실패한 정보를 나타내는 데 사용되었음을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42</a:t>
            </a:fld>
            <a:r>
              <a:rPr lang="en-US" altLang="ko-KR"/>
              <a:t>]</a:t>
            </a:r>
            <a:endParaRPr lang="ko-KR" altLang="en-US" dirty="0"/>
          </a:p>
        </p:txBody>
      </p:sp>
    </p:spTree>
    <p:extLst>
      <p:ext uri="{BB962C8B-B14F-4D97-AF65-F5344CB8AC3E}">
        <p14:creationId xmlns:p14="http://schemas.microsoft.com/office/powerpoint/2010/main" val="616818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6.9 </a:t>
            </a:r>
            <a:r>
              <a:rPr lang="ko-KR" altLang="en-US" sz="1200" dirty="0"/>
              <a:t>무결성 </a:t>
            </a:r>
            <a:r>
              <a:rPr lang="en-US" altLang="ko-KR" sz="1200" dirty="0"/>
              <a:t>marking</a:t>
            </a:r>
          </a:p>
          <a:p>
            <a:pPr marL="288000" lvl="1" indent="0">
              <a:buNone/>
            </a:pPr>
            <a:r>
              <a:rPr lang="en-US" altLang="ko-KR" sz="1200" dirty="0"/>
              <a:t>	6.9.1 Operational </a:t>
            </a:r>
            <a:r>
              <a:rPr lang="ko-KR" altLang="en-US" sz="1200" dirty="0"/>
              <a:t>상태</a:t>
            </a:r>
            <a:endParaRPr lang="en-US" altLang="ko-KR" sz="1200" dirty="0"/>
          </a:p>
          <a:p>
            <a:pPr marL="288000" lvl="1" indent="0">
              <a:buNone/>
            </a:pPr>
            <a:r>
              <a:rPr lang="en-US" altLang="ko-KR" sz="1200" dirty="0"/>
              <a:t>	 6.9.1.1 </a:t>
            </a:r>
            <a:r>
              <a:rPr lang="ko-KR" altLang="en-US" sz="1200" dirty="0"/>
              <a:t>요구 사항</a:t>
            </a:r>
            <a:endParaRPr lang="en-US" altLang="ko-KR" sz="1200" dirty="0"/>
          </a:p>
          <a:p>
            <a:pPr marL="288000" lvl="1" indent="0">
              <a:buNone/>
            </a:pPr>
            <a:r>
              <a:rPr lang="en-US" altLang="ko-KR" sz="1200" dirty="0"/>
              <a:t>	 -(MSC.191/6.4.7.1) </a:t>
            </a:r>
            <a:r>
              <a:rPr lang="ko-KR" altLang="en-US" sz="1200" dirty="0"/>
              <a:t>경보의 상태 및 기준에 대한 명확한 표시가 제공</a:t>
            </a:r>
            <a:r>
              <a:rPr lang="en-US" altLang="ko-KR" sz="1200" dirty="0"/>
              <a:t>.</a:t>
            </a:r>
          </a:p>
          <a:p>
            <a:pPr marL="288000" lvl="1" indent="0">
              <a:buNone/>
            </a:pPr>
            <a:r>
              <a:rPr lang="en-US" altLang="ko-KR" sz="1200" dirty="0"/>
              <a:t>	 -(MSC.191/5.7.1) </a:t>
            </a:r>
            <a:r>
              <a:rPr lang="ko-KR" altLang="en-US" sz="1200" dirty="0" err="1"/>
              <a:t>영숫자</a:t>
            </a:r>
            <a:r>
              <a:rPr lang="ko-KR" altLang="en-US" sz="1200" dirty="0"/>
              <a:t> 정보의 운영 상태는 다음과 같이 표시</a:t>
            </a:r>
            <a:r>
              <a:rPr lang="en-US" altLang="ko-KR" sz="1200" dirty="0"/>
              <a:t>.</a:t>
            </a:r>
          </a:p>
          <a:p>
            <a:pPr marL="288000" lvl="1" indent="0">
              <a:buNone/>
            </a:pP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43</a:t>
            </a:fld>
            <a:r>
              <a:rPr lang="en-US" altLang="ko-KR"/>
              <a:t>]</a:t>
            </a:r>
            <a:endParaRPr lang="ko-KR" altLang="en-US" dirty="0"/>
          </a:p>
        </p:txBody>
      </p:sp>
      <p:pic>
        <p:nvPicPr>
          <p:cNvPr id="6" name="그림 5">
            <a:extLst>
              <a:ext uri="{FF2B5EF4-FFF2-40B4-BE49-F238E27FC236}">
                <a16:creationId xmlns:a16="http://schemas.microsoft.com/office/drawing/2014/main" id="{BFA61D3F-6C9C-45AC-9733-955F3EDB6EA5}"/>
              </a:ext>
            </a:extLst>
          </p:cNvPr>
          <p:cNvPicPr>
            <a:picLocks noChangeAspect="1"/>
          </p:cNvPicPr>
          <p:nvPr/>
        </p:nvPicPr>
        <p:blipFill>
          <a:blip r:embed="rId2"/>
          <a:stretch>
            <a:fillRect/>
          </a:stretch>
        </p:blipFill>
        <p:spPr>
          <a:xfrm>
            <a:off x="799806" y="2500235"/>
            <a:ext cx="7995402" cy="3560249"/>
          </a:xfrm>
          <a:prstGeom prst="rect">
            <a:avLst/>
          </a:prstGeom>
        </p:spPr>
      </p:pic>
    </p:spTree>
    <p:extLst>
      <p:ext uri="{BB962C8B-B14F-4D97-AF65-F5344CB8AC3E}">
        <p14:creationId xmlns:p14="http://schemas.microsoft.com/office/powerpoint/2010/main" val="3765732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6.9.1.2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경보 상태 및 기준에 대한 명확한 표시가 있는지 확인</a:t>
            </a:r>
            <a:r>
              <a:rPr lang="en-US" altLang="ko-KR" sz="1200" dirty="0"/>
              <a:t>.</a:t>
            </a:r>
          </a:p>
          <a:p>
            <a:pPr marL="288000" lvl="1" indent="0">
              <a:buNone/>
            </a:pPr>
            <a:r>
              <a:rPr lang="en-US" altLang="ko-KR" sz="1200" dirty="0"/>
              <a:t>	 -b) </a:t>
            </a:r>
            <a:r>
              <a:rPr lang="ko-KR" altLang="en-US" sz="1200" dirty="0"/>
              <a:t>경보 및 표시가 </a:t>
            </a:r>
            <a:r>
              <a:rPr lang="en-US" altLang="ko-KR" sz="1200" dirty="0"/>
              <a:t>IEC 60945, 4</a:t>
            </a:r>
            <a:r>
              <a:rPr lang="ko-KR" altLang="en-US" sz="1200" dirty="0"/>
              <a:t>절의 요구사항에 따라 그리고 표 </a:t>
            </a:r>
            <a:r>
              <a:rPr lang="en-US" altLang="ko-KR" sz="1200" dirty="0"/>
              <a:t>10</a:t>
            </a:r>
            <a:r>
              <a:rPr lang="ko-KR" altLang="en-US" sz="1200" dirty="0"/>
              <a:t>에서 요구되는 대로 표시되는지 확인</a:t>
            </a:r>
            <a:r>
              <a:rPr lang="en-US" altLang="ko-KR" sz="1200" dirty="0"/>
              <a:t>.</a:t>
            </a:r>
          </a:p>
          <a:p>
            <a:pPr marL="288000" lvl="1" indent="0">
              <a:buNone/>
            </a:pPr>
            <a:endParaRPr lang="en-US" altLang="ko-KR" sz="1200" dirty="0"/>
          </a:p>
          <a:p>
            <a:pPr marL="288000" lvl="1" indent="0">
              <a:buNone/>
            </a:pPr>
            <a:r>
              <a:rPr lang="en-US" altLang="ko-KR" sz="1200" dirty="0"/>
              <a:t>	6.9.2 </a:t>
            </a:r>
            <a:r>
              <a:rPr lang="ko-KR" altLang="en-US" sz="1200" dirty="0"/>
              <a:t>알람 목록</a:t>
            </a:r>
            <a:endParaRPr lang="en-US" altLang="ko-KR" sz="1200" dirty="0"/>
          </a:p>
          <a:p>
            <a:pPr marL="288000" lvl="1" indent="0">
              <a:buNone/>
            </a:pPr>
            <a:r>
              <a:rPr lang="en-US" altLang="ko-KR" sz="1200" dirty="0"/>
              <a:t>	 6.9.2.1 </a:t>
            </a:r>
            <a:r>
              <a:rPr lang="ko-KR" altLang="en-US" sz="1200" dirty="0"/>
              <a:t>요구 사항</a:t>
            </a:r>
            <a:endParaRPr lang="en-US" altLang="ko-KR" sz="1200" dirty="0"/>
          </a:p>
          <a:p>
            <a:pPr marL="288000" lvl="1" indent="0">
              <a:buNone/>
            </a:pPr>
            <a:r>
              <a:rPr lang="en-US" altLang="ko-KR" sz="1200" dirty="0"/>
              <a:t>	 -(MSC.191/5.7.2) </a:t>
            </a:r>
            <a:r>
              <a:rPr lang="ko-KR" altLang="en-US" sz="1200" dirty="0"/>
              <a:t>경보 목록은 발생 순서에 따라 제공</a:t>
            </a:r>
            <a:r>
              <a:rPr lang="en-US" altLang="ko-KR" sz="1200" dirty="0"/>
              <a:t>.</a:t>
            </a:r>
          </a:p>
          <a:p>
            <a:pPr marL="288000" lvl="1" indent="0">
              <a:buNone/>
            </a:pPr>
            <a:r>
              <a:rPr lang="en-US" altLang="ko-KR" sz="1200" dirty="0">
                <a:solidFill>
                  <a:srgbClr val="FF0000"/>
                </a:solidFill>
              </a:rPr>
              <a:t>	 -</a:t>
            </a:r>
            <a:r>
              <a:rPr lang="ko-KR" altLang="en-US" sz="1200" dirty="0">
                <a:solidFill>
                  <a:srgbClr val="FF0000"/>
                </a:solidFill>
              </a:rPr>
              <a:t>사용자가 설정한 우선 순위의 추가 표시는 여러 소스의 알람을 표시하는 디스플레이에 제공</a:t>
            </a:r>
            <a:r>
              <a:rPr lang="en-US" altLang="ko-KR" sz="1200" dirty="0">
                <a:solidFill>
                  <a:srgbClr val="FF0000"/>
                </a:solidFill>
              </a:rPr>
              <a:t>.</a:t>
            </a:r>
          </a:p>
          <a:p>
            <a:pPr marL="288000" lvl="1" indent="0">
              <a:buNone/>
            </a:pPr>
            <a:r>
              <a:rPr lang="en-US" altLang="ko-KR" sz="1200" dirty="0"/>
              <a:t>	 -</a:t>
            </a:r>
            <a:r>
              <a:rPr lang="ko-KR" altLang="en-US" sz="1200" dirty="0"/>
              <a:t>확인되어 더 이상 관련이 없는 알람은 알람 목록에서 삭제되지만 알람 기록 목록에는 유지될 수 있음</a:t>
            </a:r>
            <a:r>
              <a:rPr lang="en-US" altLang="ko-KR" sz="1200" dirty="0"/>
              <a:t>.</a:t>
            </a:r>
          </a:p>
          <a:p>
            <a:pPr marL="288000" lvl="1" indent="0">
              <a:buNone/>
            </a:pPr>
            <a:r>
              <a:rPr lang="en-US" altLang="ko-KR" sz="1200" dirty="0"/>
              <a:t>	 6.9.2.2 </a:t>
            </a:r>
            <a:r>
              <a:rPr lang="ko-KR" altLang="en-US" sz="1200" dirty="0"/>
              <a:t>시험방법 및 요구되는 결과</a:t>
            </a:r>
            <a:endParaRPr lang="en-US" altLang="ko-KR" sz="1200" dirty="0"/>
          </a:p>
          <a:p>
            <a:pPr marL="288000" lvl="1" indent="0">
              <a:buNone/>
            </a:pPr>
            <a:r>
              <a:rPr lang="en-US" altLang="ko-KR" sz="1200" dirty="0"/>
              <a:t>	 </a:t>
            </a:r>
            <a:r>
              <a:rPr lang="en-US" altLang="ko-KR" sz="1200" dirty="0">
                <a:solidFill>
                  <a:srgbClr val="FF0000"/>
                </a:solidFill>
              </a:rPr>
              <a:t>-a) </a:t>
            </a:r>
            <a:r>
              <a:rPr lang="ko-KR" altLang="en-US" sz="1200" dirty="0">
                <a:solidFill>
                  <a:srgbClr val="FF0000"/>
                </a:solidFill>
              </a:rPr>
              <a:t>문서를 검사하여 사용자가 우선 순위에 대한 추가 표시를 설정할 수 있는지 확인</a:t>
            </a:r>
            <a:r>
              <a:rPr lang="en-US" altLang="ko-KR" sz="1200" dirty="0"/>
              <a:t>.</a:t>
            </a:r>
          </a:p>
          <a:p>
            <a:pPr marL="288000" lvl="1" indent="0">
              <a:buNone/>
            </a:pPr>
            <a:r>
              <a:rPr lang="en-US" altLang="ko-KR" sz="1200" dirty="0"/>
              <a:t>	 -b) </a:t>
            </a:r>
            <a:r>
              <a:rPr lang="ko-KR" altLang="en-US" sz="1200" dirty="0"/>
              <a:t>다중 경보의 생성으로 인해 디스플레이에 올바른 순서로 경보 목록이 표시되는지 확인</a:t>
            </a:r>
            <a:r>
              <a:rPr lang="en-US" altLang="ko-KR" sz="1200" dirty="0"/>
              <a:t>. </a:t>
            </a:r>
          </a:p>
          <a:p>
            <a:pPr marL="288000" lvl="1" indent="0">
              <a:buNone/>
            </a:pPr>
            <a:r>
              <a:rPr lang="en-US" altLang="ko-KR" sz="1200" dirty="0"/>
              <a:t>	  </a:t>
            </a:r>
            <a:r>
              <a:rPr lang="ko-KR" altLang="en-US" sz="1200" dirty="0">
                <a:solidFill>
                  <a:srgbClr val="FF0000"/>
                </a:solidFill>
              </a:rPr>
              <a:t>알람 입력을 제거하면</a:t>
            </a:r>
            <a:r>
              <a:rPr lang="ko-KR" altLang="en-US" sz="1200" dirty="0"/>
              <a:t> 그에 따라 알람 목록이 감소하는지 확인</a:t>
            </a:r>
            <a:r>
              <a:rPr lang="en-US" altLang="ko-KR" sz="1200" dirty="0"/>
              <a:t>.</a:t>
            </a:r>
          </a:p>
          <a:p>
            <a:pPr marL="288000" lvl="1" indent="0">
              <a:buNone/>
            </a:pPr>
            <a:r>
              <a:rPr lang="en-US" altLang="ko-KR" sz="1200" dirty="0"/>
              <a:t>	 -c) </a:t>
            </a:r>
            <a:r>
              <a:rPr lang="ko-KR" altLang="en-US" sz="1200" dirty="0"/>
              <a:t>더 이상 관련이 없는 확인된 알람이 알람 목록에서 삭제되었는지 관찰하여 확인</a:t>
            </a:r>
            <a:r>
              <a:rPr lang="en-US" altLang="ko-KR" sz="1200" dirty="0"/>
              <a:t>.</a:t>
            </a:r>
          </a:p>
          <a:p>
            <a:pPr marL="288000" lvl="1" indent="0">
              <a:buNone/>
            </a:pP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44</a:t>
            </a:fld>
            <a:r>
              <a:rPr lang="en-US" altLang="ko-KR"/>
              <a:t>]</a:t>
            </a:r>
            <a:endParaRPr lang="ko-KR" altLang="en-US" dirty="0"/>
          </a:p>
        </p:txBody>
      </p:sp>
    </p:spTree>
    <p:extLst>
      <p:ext uri="{BB962C8B-B14F-4D97-AF65-F5344CB8AC3E}">
        <p14:creationId xmlns:p14="http://schemas.microsoft.com/office/powerpoint/2010/main" val="3130960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6.9.3 </a:t>
            </a:r>
            <a:r>
              <a:rPr lang="ko-KR" altLang="en-US" sz="1200" dirty="0"/>
              <a:t>다중 </a:t>
            </a:r>
            <a:r>
              <a:rPr lang="en-US" altLang="ko-KR" sz="1200" dirty="0" err="1"/>
              <a:t>sourc</a:t>
            </a:r>
            <a:r>
              <a:rPr lang="ko-KR" altLang="en-US" sz="1200" dirty="0"/>
              <a:t>로부터의 알람 정보</a:t>
            </a:r>
            <a:endParaRPr lang="en-US" altLang="ko-KR" sz="1200" dirty="0"/>
          </a:p>
          <a:p>
            <a:pPr marL="288000" lvl="1" indent="0">
              <a:buNone/>
            </a:pPr>
            <a:r>
              <a:rPr lang="en-US" altLang="ko-KR" sz="1200" dirty="0"/>
              <a:t>	 6.9.3.1 </a:t>
            </a:r>
            <a:r>
              <a:rPr lang="ko-KR" altLang="en-US" sz="1200" dirty="0"/>
              <a:t>요구 사항</a:t>
            </a:r>
            <a:endParaRPr lang="en-US" altLang="ko-KR" sz="1200" dirty="0"/>
          </a:p>
          <a:p>
            <a:pPr marL="288000" lvl="1" indent="0">
              <a:buNone/>
            </a:pPr>
            <a:r>
              <a:rPr lang="en-US" altLang="ko-KR" sz="1200" dirty="0"/>
              <a:t>	 -(MSC.191/5.7.3) </a:t>
            </a:r>
            <a:r>
              <a:rPr lang="ko-KR" altLang="en-US" sz="1200" dirty="0"/>
              <a:t>단일 디스플레이가 여러 항법 시스템과 장비의 정보를 표시하는데 사용되는 경우 </a:t>
            </a:r>
            <a:endParaRPr lang="en-US" altLang="ko-KR" sz="1200" dirty="0"/>
          </a:p>
          <a:p>
            <a:pPr marL="288000" lvl="1" indent="0">
              <a:buNone/>
            </a:pPr>
            <a:r>
              <a:rPr lang="en-US" altLang="ko-KR" sz="1200" dirty="0"/>
              <a:t>	  </a:t>
            </a:r>
            <a:r>
              <a:rPr lang="ko-KR" altLang="en-US" sz="1200" dirty="0"/>
              <a:t>경보 및 표시의 표현은 다음의 </a:t>
            </a:r>
            <a:r>
              <a:rPr lang="en-US" altLang="ko-KR" sz="1200" dirty="0" err="1"/>
              <a:t>dislay</a:t>
            </a:r>
            <a:r>
              <a:rPr lang="ko-KR" altLang="en-US" sz="1200" dirty="0"/>
              <a:t> 항목에 대해 일관되어야 함</a:t>
            </a:r>
            <a:r>
              <a:rPr lang="en-US" altLang="ko-KR" sz="1200" dirty="0"/>
              <a:t>.</a:t>
            </a:r>
          </a:p>
          <a:p>
            <a:pPr marL="288000" lvl="1" indent="0">
              <a:buNone/>
            </a:pPr>
            <a:r>
              <a:rPr lang="en-US" altLang="ko-KR" sz="1200" dirty="0"/>
              <a:t>	   </a:t>
            </a:r>
            <a:r>
              <a:rPr lang="en-US" altLang="ko-KR" sz="1200" dirty="0" err="1"/>
              <a:t>i</a:t>
            </a:r>
            <a:r>
              <a:rPr lang="en-US" altLang="ko-KR" sz="1200" dirty="0"/>
              <a:t>. </a:t>
            </a:r>
            <a:r>
              <a:rPr lang="ko-KR" altLang="en-US" sz="1200" dirty="0"/>
              <a:t>알람 발생 시간</a:t>
            </a:r>
            <a:r>
              <a:rPr lang="en-US" altLang="ko-KR" sz="1200" dirty="0"/>
              <a:t> ii. </a:t>
            </a:r>
            <a:r>
              <a:rPr lang="ko-KR" altLang="en-US" sz="1200" dirty="0"/>
              <a:t>알람의 원인</a:t>
            </a:r>
            <a:r>
              <a:rPr lang="en-US" altLang="ko-KR" sz="1200" dirty="0"/>
              <a:t> iii. </a:t>
            </a:r>
            <a:r>
              <a:rPr lang="ko-KR" altLang="en-US" sz="1200" dirty="0"/>
              <a:t>알람의 </a:t>
            </a:r>
            <a:r>
              <a:rPr lang="en-US" altLang="ko-KR" sz="1200" dirty="0"/>
              <a:t>source iv. </a:t>
            </a:r>
            <a:r>
              <a:rPr lang="ko-KR" altLang="en-US" sz="1200" dirty="0"/>
              <a:t>알람 상태</a:t>
            </a:r>
            <a:r>
              <a:rPr lang="en-US" altLang="ko-KR" sz="1200" dirty="0"/>
              <a:t>(</a:t>
            </a:r>
            <a:r>
              <a:rPr lang="ko-KR" altLang="en-US" sz="1200" dirty="0"/>
              <a:t>확인됨</a:t>
            </a:r>
            <a:r>
              <a:rPr lang="en-US" altLang="ko-KR" sz="1200" dirty="0"/>
              <a:t>/</a:t>
            </a:r>
            <a:r>
              <a:rPr lang="ko-KR" altLang="en-US" sz="1200" dirty="0"/>
              <a:t>확인 안됨</a:t>
            </a:r>
            <a:r>
              <a:rPr lang="en-US" altLang="ko-KR" sz="1200" dirty="0"/>
              <a:t>).</a:t>
            </a:r>
          </a:p>
          <a:p>
            <a:pPr marL="288000" lvl="1" indent="0">
              <a:buNone/>
            </a:pPr>
            <a:r>
              <a:rPr lang="en-US" altLang="ko-KR" sz="1200" dirty="0"/>
              <a:t>	  </a:t>
            </a:r>
          </a:p>
          <a:p>
            <a:pPr marL="288000" lvl="1" indent="0">
              <a:buNone/>
            </a:pPr>
            <a:r>
              <a:rPr lang="en-US" altLang="ko-KR" sz="1200" dirty="0"/>
              <a:t>	 NOTE</a:t>
            </a:r>
            <a:r>
              <a:rPr lang="ko-KR" altLang="en-US" sz="1200" dirty="0"/>
              <a:t> </a:t>
            </a:r>
            <a:endParaRPr lang="en-US" altLang="ko-KR" sz="1200" dirty="0"/>
          </a:p>
          <a:p>
            <a:pPr marL="288000" lvl="1" indent="0">
              <a:buNone/>
            </a:pPr>
            <a:r>
              <a:rPr lang="en-US" altLang="ko-KR" sz="1200" dirty="0"/>
              <a:t>	   </a:t>
            </a:r>
            <a:r>
              <a:rPr lang="ko-KR" altLang="en-US" sz="1200" dirty="0"/>
              <a:t>이 표준을 준수하는 레이더는 </a:t>
            </a:r>
            <a:r>
              <a:rPr lang="en-US" altLang="ko-KR" sz="1200" dirty="0"/>
              <a:t>AIS</a:t>
            </a:r>
            <a:r>
              <a:rPr lang="ko-KR" altLang="en-US" sz="1200" dirty="0"/>
              <a:t>와 같은 여러 항법 시스템의 정보를 제공하는 데 필요</a:t>
            </a:r>
            <a:r>
              <a:rPr lang="en-US" altLang="ko-KR" sz="1200" dirty="0"/>
              <a:t>.</a:t>
            </a:r>
          </a:p>
          <a:p>
            <a:pPr marL="288000" lvl="1" indent="0">
              <a:buNone/>
            </a:pPr>
            <a:r>
              <a:rPr lang="en-US" altLang="ko-KR" sz="1200" dirty="0"/>
              <a:t>	 </a:t>
            </a:r>
          </a:p>
          <a:p>
            <a:pPr marL="288000" lvl="1" indent="0">
              <a:buNone/>
            </a:pPr>
            <a:r>
              <a:rPr lang="en-US" altLang="ko-KR" sz="1200" dirty="0"/>
              <a:t>	6.9.3.2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모든 출처의 경보 관련 정보가 일관되게 표시되는지 장비를 관찰하여 확인</a:t>
            </a:r>
            <a:endParaRPr lang="en-US" altLang="ko-KR" sz="1200" dirty="0"/>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45</a:t>
            </a:fld>
            <a:r>
              <a:rPr lang="en-US" altLang="ko-KR"/>
              <a:t>]</a:t>
            </a:r>
            <a:endParaRPr lang="ko-KR" altLang="en-US" dirty="0"/>
          </a:p>
        </p:txBody>
      </p:sp>
    </p:spTree>
    <p:extLst>
      <p:ext uri="{BB962C8B-B14F-4D97-AF65-F5344CB8AC3E}">
        <p14:creationId xmlns:p14="http://schemas.microsoft.com/office/powerpoint/2010/main" val="3969985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6.10 </a:t>
            </a:r>
            <a:r>
              <a:rPr lang="ko-KR" altLang="en-US" sz="1200" dirty="0"/>
              <a:t>레이더 정보 표현</a:t>
            </a:r>
            <a:endParaRPr lang="en-US" altLang="ko-KR" sz="1200" dirty="0"/>
          </a:p>
          <a:p>
            <a:pPr marL="288000" lvl="1" indent="0">
              <a:buNone/>
            </a:pPr>
            <a:r>
              <a:rPr lang="en-US" altLang="ko-KR" sz="1200" dirty="0"/>
              <a:t>	6.10.1 </a:t>
            </a:r>
            <a:r>
              <a:rPr lang="ko-KR" altLang="en-US" sz="1200" dirty="0"/>
              <a:t>레이더 비디오 이미지</a:t>
            </a:r>
            <a:endParaRPr lang="en-US" altLang="ko-KR" sz="1200" dirty="0"/>
          </a:p>
          <a:p>
            <a:pPr marL="288000" lvl="1" indent="0">
              <a:buNone/>
            </a:pPr>
            <a:r>
              <a:rPr lang="en-US" altLang="ko-KR" sz="1200" dirty="0"/>
              <a:t>	 6.10.1.1 </a:t>
            </a:r>
            <a:r>
              <a:rPr lang="ko-KR" altLang="en-US" sz="1200" dirty="0"/>
              <a:t>요구 사항</a:t>
            </a:r>
            <a:endParaRPr lang="en-US" altLang="ko-KR" sz="1200" dirty="0"/>
          </a:p>
          <a:p>
            <a:pPr marL="288000" lvl="1" indent="0">
              <a:buNone/>
            </a:pPr>
            <a:r>
              <a:rPr lang="en-US" altLang="ko-KR" sz="1200" dirty="0"/>
              <a:t>	 -(MSC.191/7.2.1.1) </a:t>
            </a:r>
            <a:r>
              <a:rPr lang="ko-KR" altLang="en-US" sz="1200" dirty="0"/>
              <a:t>레이더 비디오 이미지</a:t>
            </a:r>
            <a:r>
              <a:rPr lang="en-US" altLang="ko-KR" sz="1200" dirty="0"/>
              <a:t>(</a:t>
            </a:r>
            <a:r>
              <a:rPr lang="ko-KR" altLang="en-US" sz="1200" dirty="0"/>
              <a:t>전파의 에코</a:t>
            </a:r>
            <a:r>
              <a:rPr lang="en-US" altLang="ko-KR" sz="1200" dirty="0"/>
              <a:t>), tracked</a:t>
            </a:r>
            <a:r>
              <a:rPr lang="ko-KR" altLang="en-US" sz="1200" dirty="0"/>
              <a:t> </a:t>
            </a:r>
            <a:r>
              <a:rPr lang="en-US" altLang="ko-KR" sz="1200" dirty="0"/>
              <a:t>RADAR / Reported</a:t>
            </a:r>
            <a:r>
              <a:rPr lang="ko-KR" altLang="en-US" sz="1200" dirty="0"/>
              <a:t> </a:t>
            </a:r>
            <a:r>
              <a:rPr lang="en-US" altLang="ko-KR" sz="1200" dirty="0"/>
              <a:t>AIS TARGET</a:t>
            </a:r>
            <a:r>
              <a:rPr lang="ko-KR" altLang="en-US" sz="1200" dirty="0"/>
              <a:t>은</a:t>
            </a:r>
            <a:r>
              <a:rPr lang="en-US" altLang="ko-KR" sz="1200" dirty="0"/>
              <a:t>;</a:t>
            </a:r>
          </a:p>
          <a:p>
            <a:pPr marL="288000" lvl="1" indent="0">
              <a:buNone/>
            </a:pPr>
            <a:r>
              <a:rPr lang="en-US" altLang="ko-KR" sz="1200" dirty="0"/>
              <a:t>	 </a:t>
            </a:r>
            <a:r>
              <a:rPr lang="ko-KR" altLang="en-US" sz="1200" dirty="0"/>
              <a:t> 제공된 다른 정보에 의해 저하</a:t>
            </a:r>
            <a:r>
              <a:rPr lang="en-US" altLang="ko-KR" sz="1200" dirty="0"/>
              <a:t>/</a:t>
            </a:r>
            <a:r>
              <a:rPr lang="ko-KR" altLang="en-US" sz="1200" dirty="0"/>
              <a:t>가려지거나</a:t>
            </a:r>
            <a:r>
              <a:rPr lang="en-US" altLang="ko-KR" sz="1200" dirty="0"/>
              <a:t>/</a:t>
            </a:r>
            <a:r>
              <a:rPr lang="ko-KR" altLang="en-US" sz="1200" dirty="0"/>
              <a:t>흐려져서는 안됨</a:t>
            </a:r>
            <a:r>
              <a:rPr lang="en-US" altLang="ko-KR" sz="1200" dirty="0"/>
              <a:t>.</a:t>
            </a:r>
          </a:p>
          <a:p>
            <a:pPr marL="288000" lvl="1" indent="0">
              <a:buNone/>
            </a:pPr>
            <a:r>
              <a:rPr lang="en-US" altLang="ko-KR" sz="1200" dirty="0"/>
              <a:t>	 -(MSC.191/7.2.1.2) </a:t>
            </a:r>
            <a:r>
              <a:rPr lang="ko-KR" altLang="en-US" sz="1200" dirty="0"/>
              <a:t>디스플레이에서 </a:t>
            </a:r>
            <a:r>
              <a:rPr lang="en-US" altLang="ko-KR" sz="1200" dirty="0"/>
              <a:t>RADAR</a:t>
            </a:r>
            <a:r>
              <a:rPr lang="ko-KR" altLang="en-US" sz="1200" dirty="0"/>
              <a:t> </a:t>
            </a:r>
            <a:r>
              <a:rPr lang="en-US" altLang="ko-KR" sz="1200" dirty="0"/>
              <a:t>video</a:t>
            </a:r>
            <a:r>
              <a:rPr lang="ko-KR" altLang="en-US" sz="1200" dirty="0"/>
              <a:t>와 </a:t>
            </a:r>
            <a:r>
              <a:rPr lang="en-US" altLang="ko-KR" sz="1200" dirty="0"/>
              <a:t>Target trails </a:t>
            </a:r>
            <a:r>
              <a:rPr lang="ko-KR" altLang="en-US" sz="1200" dirty="0"/>
              <a:t>유지를 제외한 </a:t>
            </a:r>
            <a:r>
              <a:rPr lang="en-US" altLang="ko-KR" sz="1200" dirty="0"/>
              <a:t>;</a:t>
            </a:r>
          </a:p>
          <a:p>
            <a:pPr marL="288000" lvl="1" indent="0">
              <a:buNone/>
            </a:pPr>
            <a:r>
              <a:rPr lang="en-US" altLang="ko-KR" sz="1200" dirty="0"/>
              <a:t>	</a:t>
            </a:r>
            <a:r>
              <a:rPr lang="ko-KR" altLang="en-US" sz="1200" dirty="0"/>
              <a:t>모든 그래픽정보를 일시적으로 억제하는 것이 가능해야 함</a:t>
            </a:r>
            <a:r>
              <a:rPr lang="en-US" altLang="ko-KR" sz="1200" dirty="0"/>
              <a:t>(MSC.192/5.14.3 </a:t>
            </a:r>
            <a:r>
              <a:rPr lang="ko-KR" altLang="en-US" sz="1200" dirty="0"/>
              <a:t>참조</a:t>
            </a:r>
            <a:r>
              <a:rPr lang="en-US" altLang="ko-KR" sz="1200" dirty="0"/>
              <a:t>).</a:t>
            </a:r>
          </a:p>
          <a:p>
            <a:pPr marL="288000" lvl="1" indent="0">
              <a:buNone/>
            </a:pPr>
            <a:r>
              <a:rPr lang="en-US" altLang="ko-KR" sz="1200" dirty="0"/>
              <a:t>	 -(MSC.191/7.2.1.3) Tracked</a:t>
            </a:r>
            <a:r>
              <a:rPr lang="ko-KR" altLang="en-US" sz="1200" dirty="0"/>
              <a:t> </a:t>
            </a:r>
            <a:r>
              <a:rPr lang="en-US" altLang="ko-KR" sz="1200" dirty="0"/>
              <a:t>target</a:t>
            </a:r>
            <a:r>
              <a:rPr lang="ko-KR" altLang="en-US" sz="1200" dirty="0"/>
              <a:t>에 대한 </a:t>
            </a:r>
            <a:r>
              <a:rPr lang="en-US" altLang="ko-KR" sz="1200" dirty="0"/>
              <a:t>RADAR image(</a:t>
            </a:r>
            <a:r>
              <a:rPr lang="ko-KR" altLang="en-US" sz="1200" dirty="0"/>
              <a:t>에코</a:t>
            </a:r>
            <a:r>
              <a:rPr lang="en-US" altLang="ko-KR" sz="1200" dirty="0"/>
              <a:t>) </a:t>
            </a:r>
            <a:r>
              <a:rPr lang="ko-KR" altLang="en-US" sz="1200" dirty="0"/>
              <a:t>및 관련 그래픽 기호의 밝기는 가변적이어야 함</a:t>
            </a:r>
            <a:r>
              <a:rPr lang="en-US" altLang="ko-KR" sz="1200" dirty="0"/>
              <a:t>. </a:t>
            </a:r>
          </a:p>
          <a:p>
            <a:pPr marL="288000" lvl="1" indent="0">
              <a:buNone/>
            </a:pPr>
            <a:r>
              <a:rPr lang="en-US" altLang="ko-KR" sz="1200" dirty="0"/>
              <a:t>	 -</a:t>
            </a:r>
            <a:r>
              <a:rPr lang="ko-KR" altLang="en-US" sz="1200" dirty="0"/>
              <a:t>표시되는 모든 레이더 정보의 밝기를 제어할 수 있어야 함</a:t>
            </a:r>
            <a:r>
              <a:rPr lang="en-US" altLang="ko-KR" sz="1200" dirty="0"/>
              <a:t>.</a:t>
            </a:r>
          </a:p>
          <a:p>
            <a:pPr marL="288000" lvl="1" indent="0">
              <a:buNone/>
            </a:pPr>
            <a:r>
              <a:rPr lang="en-US" altLang="ko-KR" sz="1200" dirty="0"/>
              <a:t>	 -</a:t>
            </a:r>
            <a:r>
              <a:rPr lang="ko-KR" altLang="en-US" sz="1200" dirty="0"/>
              <a:t>표시된 그래픽 및 </a:t>
            </a:r>
            <a:r>
              <a:rPr lang="ko-KR" altLang="en-US" sz="1200" dirty="0" err="1"/>
              <a:t>영숫자</a:t>
            </a:r>
            <a:r>
              <a:rPr lang="ko-KR" altLang="en-US" sz="1200" dirty="0"/>
              <a:t> 데이터</a:t>
            </a:r>
            <a:r>
              <a:rPr lang="en-US" altLang="ko-KR" sz="1200" dirty="0"/>
              <a:t>, </a:t>
            </a:r>
            <a:r>
              <a:rPr lang="ko-KR" altLang="en-US" sz="1200" dirty="0"/>
              <a:t>정보 및 텍스트</a:t>
            </a:r>
            <a:r>
              <a:rPr lang="en-US" altLang="ko-KR" sz="1200" dirty="0"/>
              <a:t>(</a:t>
            </a:r>
            <a:r>
              <a:rPr lang="ko-KR" altLang="en-US" sz="1200" dirty="0"/>
              <a:t>예</a:t>
            </a:r>
            <a:r>
              <a:rPr lang="en-US" altLang="ko-KR" sz="1200" dirty="0"/>
              <a:t>: </a:t>
            </a:r>
            <a:r>
              <a:rPr lang="ko-KR" altLang="en-US" sz="1200" dirty="0"/>
              <a:t>추적된 레이더 표적</a:t>
            </a:r>
            <a:r>
              <a:rPr lang="en-US" altLang="ko-KR" sz="1200" dirty="0"/>
              <a:t>, </a:t>
            </a:r>
            <a:r>
              <a:rPr lang="ko-KR" altLang="en-US" sz="1200" dirty="0"/>
              <a:t>탐색 도구 등</a:t>
            </a:r>
            <a:r>
              <a:rPr lang="en-US" altLang="ko-KR" sz="1200" dirty="0"/>
              <a:t>) </a:t>
            </a:r>
            <a:r>
              <a:rPr lang="ko-KR" altLang="en-US" sz="1200" dirty="0"/>
              <a:t>그룹의 밝기를 조정하는 수단 제공</a:t>
            </a:r>
            <a:r>
              <a:rPr lang="en-US" altLang="ko-KR" sz="1200" dirty="0"/>
              <a:t>.</a:t>
            </a:r>
          </a:p>
          <a:p>
            <a:pPr marL="288000" lvl="1" indent="0">
              <a:buNone/>
            </a:pPr>
            <a:r>
              <a:rPr lang="en-US" altLang="ko-KR" sz="1200" dirty="0"/>
              <a:t>	 -Heading line</a:t>
            </a:r>
            <a:r>
              <a:rPr lang="ko-KR" altLang="en-US" sz="1200" dirty="0"/>
              <a:t>의 밝기</a:t>
            </a:r>
            <a:r>
              <a:rPr lang="en-US" altLang="ko-KR" sz="1200" dirty="0"/>
              <a:t>(</a:t>
            </a:r>
            <a:r>
              <a:rPr lang="ko-KR" altLang="en-US" sz="1200" dirty="0"/>
              <a:t>밝기</a:t>
            </a:r>
            <a:r>
              <a:rPr lang="en-US" altLang="ko-KR" sz="1200" dirty="0"/>
              <a:t>)</a:t>
            </a:r>
            <a:r>
              <a:rPr lang="ko-KR" altLang="en-US" sz="1200" dirty="0"/>
              <a:t>는 </a:t>
            </a:r>
            <a:r>
              <a:rPr lang="en-US" altLang="ko-KR" sz="1200" dirty="0"/>
              <a:t>extinction</a:t>
            </a:r>
            <a:r>
              <a:rPr lang="ko-KR" altLang="en-US" sz="1200" dirty="0"/>
              <a:t>에 따라 변하지 않아야 함</a:t>
            </a:r>
            <a:r>
              <a:rPr lang="en-US" altLang="ko-KR" sz="1200" dirty="0"/>
              <a:t>.</a:t>
            </a:r>
          </a:p>
          <a:p>
            <a:pPr marL="288000" lvl="1" indent="0">
              <a:buNone/>
            </a:pPr>
            <a:r>
              <a:rPr lang="en-US" altLang="ko-KR" sz="1200" dirty="0"/>
              <a:t>	 -(MSC.191/6.3.1) </a:t>
            </a:r>
            <a:r>
              <a:rPr lang="ko-KR" altLang="en-US" sz="1200" dirty="0"/>
              <a:t>레이더 이미지는 어두운 배경에 대해 최적의 대비를 제공하는 기본 색상을 사용하여 표시</a:t>
            </a:r>
            <a:r>
              <a:rPr lang="en-US" altLang="ko-KR" sz="1200" dirty="0"/>
              <a:t>. </a:t>
            </a:r>
          </a:p>
          <a:p>
            <a:pPr marL="288000" lvl="1" indent="0">
              <a:buNone/>
            </a:pPr>
            <a:r>
              <a:rPr lang="en-US" altLang="ko-KR" sz="1200" dirty="0"/>
              <a:t>	 -</a:t>
            </a:r>
            <a:r>
              <a:rPr lang="ko-KR" altLang="en-US" sz="1200" dirty="0"/>
              <a:t>흰색 배경을 사용해서는 안됨</a:t>
            </a:r>
            <a:r>
              <a:rPr lang="en-US" altLang="ko-KR" sz="1200" dirty="0"/>
              <a:t>.</a:t>
            </a:r>
          </a:p>
          <a:p>
            <a:pPr marL="288000" lvl="1" indent="0">
              <a:buNone/>
            </a:pPr>
            <a:r>
              <a:rPr lang="en-US" altLang="ko-KR" sz="1200" dirty="0"/>
              <a:t>	 -</a:t>
            </a:r>
            <a:r>
              <a:rPr lang="ko-KR" altLang="en-US" sz="1200" dirty="0"/>
              <a:t>레이더 에코는 해도 배경 위에 표시될 때 명확하게 보여야 함</a:t>
            </a:r>
            <a:r>
              <a:rPr lang="en-US" altLang="ko-KR" sz="1200" dirty="0"/>
              <a:t>. </a:t>
            </a:r>
            <a:r>
              <a:rPr lang="ko-KR" altLang="en-US" sz="1200" dirty="0"/>
              <a:t>에코의 상대적인 강도는 동일한 기본 색상의 톤으로 구분 가능</a:t>
            </a:r>
            <a:r>
              <a:rPr lang="en-US" altLang="ko-KR" sz="1200" dirty="0"/>
              <a:t>.</a:t>
            </a:r>
          </a:p>
          <a:p>
            <a:pPr marL="288000" lvl="1" indent="0">
              <a:buNone/>
            </a:pPr>
            <a:r>
              <a:rPr lang="en-US" altLang="ko-KR" sz="1200" dirty="0"/>
              <a:t>	 -</a:t>
            </a:r>
            <a:r>
              <a:rPr lang="ko-KR" altLang="en-US" sz="1200" dirty="0"/>
              <a:t>기본 색상은 함교에서 나타날 수 있는 다양한 주변 조명 조건</a:t>
            </a:r>
            <a:r>
              <a:rPr lang="en-US" altLang="ko-KR" sz="1200" dirty="0"/>
              <a:t>(</a:t>
            </a:r>
            <a:r>
              <a:rPr lang="ko-KR" altLang="en-US" sz="1200" dirty="0"/>
              <a:t>낮</a:t>
            </a:r>
            <a:r>
              <a:rPr lang="en-US" altLang="ko-KR" sz="1200" dirty="0"/>
              <a:t>, </a:t>
            </a:r>
            <a:r>
              <a:rPr lang="ko-KR" altLang="en-US" sz="1200" dirty="0"/>
              <a:t>일몰 및 밤</a:t>
            </a:r>
            <a:r>
              <a:rPr lang="en-US" altLang="ko-KR" sz="1200" dirty="0"/>
              <a:t>)</a:t>
            </a:r>
            <a:r>
              <a:rPr lang="ko-KR" altLang="en-US" sz="1200" dirty="0"/>
              <a:t>과 당직 사관의 야간 시력 등 조건에 따라 다름</a:t>
            </a:r>
            <a:r>
              <a:rPr lang="en-US" altLang="ko-KR" sz="1200" dirty="0"/>
              <a:t>.</a:t>
            </a:r>
          </a:p>
          <a:p>
            <a:pPr marL="288000" lvl="1" indent="0">
              <a:buNone/>
            </a:pPr>
            <a:r>
              <a:rPr lang="en-US" altLang="ko-KR" sz="1200" dirty="0"/>
              <a:t>	 -</a:t>
            </a:r>
            <a:r>
              <a:rPr lang="en-US" altLang="ko-KR" sz="1200" dirty="0">
                <a:solidFill>
                  <a:srgbClr val="FF0000"/>
                </a:solidFill>
              </a:rPr>
              <a:t>Processed </a:t>
            </a:r>
            <a:r>
              <a:rPr lang="ko-KR" altLang="en-US" sz="1200" dirty="0">
                <a:solidFill>
                  <a:srgbClr val="FF0000"/>
                </a:solidFill>
              </a:rPr>
              <a:t>레이더 정보는</a:t>
            </a:r>
            <a:r>
              <a:rPr lang="ko-KR" altLang="en-US" sz="1200" dirty="0"/>
              <a:t> 다른 표시 기능과 충돌하지 않는 추가 색상을 사용할 수 있음</a:t>
            </a:r>
            <a:r>
              <a:rPr lang="en-US" altLang="ko-KR" sz="1200" dirty="0"/>
              <a:t>.</a:t>
            </a:r>
          </a:p>
          <a:p>
            <a:pPr marL="288000" lvl="1" indent="0">
              <a:buNone/>
            </a:pPr>
            <a:r>
              <a:rPr lang="en-US" altLang="ko-KR" sz="1200" dirty="0"/>
              <a:t>	 -</a:t>
            </a:r>
            <a:r>
              <a:rPr lang="ko-KR" altLang="en-US" sz="1200" dirty="0"/>
              <a:t>기본 레이더 영상의 일부가 아닌 추가 처리된 영상이나 정보는 기본 레이더 영상을 표현하기 위해 사용되는 기본 색상의 톤으로 기본 레이더 영상과 구별되거나</a:t>
            </a:r>
            <a:r>
              <a:rPr lang="en-US" altLang="ko-KR" sz="1200" dirty="0"/>
              <a:t> </a:t>
            </a:r>
            <a:r>
              <a:rPr lang="ko-KR" altLang="en-US" sz="1200" dirty="0"/>
              <a:t>또는 처리된 레이더 정보는 다른 기본 색상 또는 색상의 톤으로 구분될 수 있음</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46</a:t>
            </a:fld>
            <a:r>
              <a:rPr lang="en-US" altLang="ko-KR"/>
              <a:t>]</a:t>
            </a:r>
            <a:endParaRPr lang="ko-KR" altLang="en-US" dirty="0"/>
          </a:p>
        </p:txBody>
      </p:sp>
    </p:spTree>
    <p:extLst>
      <p:ext uri="{BB962C8B-B14F-4D97-AF65-F5344CB8AC3E}">
        <p14:creationId xmlns:p14="http://schemas.microsoft.com/office/powerpoint/2010/main" val="3063981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a:t>
            </a:r>
            <a:r>
              <a:rPr lang="ko-KR" altLang="en-US" sz="1200" dirty="0"/>
              <a:t>추가 색상은 어두운 배경에 대해 최적의 명암비를 제공해야 하며 다른 표시 기능과 충돌하지 않는 해도 배경</a:t>
            </a:r>
            <a:r>
              <a:rPr lang="en-US" altLang="ko-KR" sz="1200" dirty="0"/>
              <a:t>(</a:t>
            </a:r>
            <a:r>
              <a:rPr lang="ko-KR" altLang="en-US" sz="1200" dirty="0"/>
              <a:t>예</a:t>
            </a:r>
            <a:r>
              <a:rPr lang="en-US" altLang="ko-KR" sz="1200" dirty="0"/>
              <a:t>: </a:t>
            </a:r>
            <a:r>
              <a:rPr lang="ko-KR" altLang="en-US" sz="1200" dirty="0"/>
              <a:t>육지</a:t>
            </a:r>
            <a:r>
              <a:rPr lang="en-US" altLang="ko-KR" sz="1200" dirty="0"/>
              <a:t>, </a:t>
            </a:r>
            <a:r>
              <a:rPr lang="ko-KR" altLang="en-US" sz="1200" dirty="0"/>
              <a:t>깊이 영역 등</a:t>
            </a:r>
            <a:r>
              <a:rPr lang="en-US" altLang="ko-KR" sz="1200" dirty="0"/>
              <a:t>)</a:t>
            </a:r>
            <a:r>
              <a:rPr lang="ko-KR" altLang="en-US" sz="1200" dirty="0"/>
              <a:t>과 동시에 표시될 때 명확하게 표시되어야 함</a:t>
            </a:r>
            <a:r>
              <a:rPr lang="en-US" altLang="ko-KR" sz="1200" dirty="0"/>
              <a:t>.</a:t>
            </a:r>
          </a:p>
          <a:p>
            <a:pPr marL="288000" lvl="1" indent="0">
              <a:buNone/>
            </a:pPr>
            <a:r>
              <a:rPr lang="en-US" altLang="ko-KR" sz="1200" dirty="0"/>
              <a:t>	 -</a:t>
            </a:r>
            <a:r>
              <a:rPr lang="ko-KR" altLang="en-US" sz="1200" dirty="0"/>
              <a:t>추가 색상은 선교에서 경험할 수 있는 다양한 </a:t>
            </a:r>
            <a:r>
              <a:rPr lang="ko-KR" altLang="en-US" sz="1200" dirty="0" err="1"/>
              <a:t>주변광</a:t>
            </a:r>
            <a:r>
              <a:rPr lang="ko-KR" altLang="en-US" sz="1200" dirty="0"/>
              <a:t> 조건</a:t>
            </a:r>
            <a:r>
              <a:rPr lang="en-US" altLang="ko-KR" sz="1200" dirty="0"/>
              <a:t>(</a:t>
            </a:r>
            <a:r>
              <a:rPr lang="ko-KR" altLang="en-US" sz="1200" dirty="0"/>
              <a:t>주간</a:t>
            </a:r>
            <a:r>
              <a:rPr lang="en-US" altLang="ko-KR" sz="1200" dirty="0"/>
              <a:t>, </a:t>
            </a:r>
            <a:r>
              <a:rPr lang="ko-KR" altLang="en-US" sz="1200" dirty="0"/>
              <a:t>일몰 및 야간</a:t>
            </a:r>
            <a:r>
              <a:rPr lang="en-US" altLang="ko-KR" sz="1200" dirty="0"/>
              <a:t>) </a:t>
            </a:r>
            <a:r>
              <a:rPr lang="ko-KR" altLang="en-US" sz="1200" dirty="0"/>
              <a:t>및 당직 사관의 야간 시력 등 조건에 따라 다름</a:t>
            </a:r>
            <a:r>
              <a:rPr lang="en-US" altLang="ko-KR" sz="1200" dirty="0"/>
              <a:t>.</a:t>
            </a:r>
          </a:p>
          <a:p>
            <a:pPr marL="288000" lvl="1" indent="0">
              <a:buNone/>
            </a:pPr>
            <a:endParaRPr lang="en-US" altLang="ko-KR" sz="1200" dirty="0"/>
          </a:p>
          <a:p>
            <a:pPr marL="288000" lvl="1" indent="0">
              <a:buNone/>
            </a:pPr>
            <a:r>
              <a:rPr lang="en-US" altLang="ko-KR" sz="1200" dirty="0"/>
              <a:t>	 NOTE</a:t>
            </a:r>
          </a:p>
          <a:p>
            <a:pPr marL="288000" lvl="1" indent="0">
              <a:buNone/>
            </a:pPr>
            <a:r>
              <a:rPr lang="en-US" altLang="ko-KR" sz="1200" dirty="0"/>
              <a:t>	 * IHO ECDIS Presentation Library Ed</a:t>
            </a:r>
            <a:r>
              <a:rPr lang="ko-KR" altLang="en-US" sz="1200" dirty="0"/>
              <a:t>에 지정된 </a:t>
            </a:r>
            <a:r>
              <a:rPr lang="en-US" altLang="ko-KR" sz="1200" dirty="0"/>
              <a:t>DAY</a:t>
            </a:r>
            <a:r>
              <a:rPr lang="ko-KR" altLang="en-US" sz="1200" dirty="0"/>
              <a:t> 색상표</a:t>
            </a:r>
            <a:r>
              <a:rPr lang="en-US" altLang="ko-KR" sz="1200" dirty="0"/>
              <a:t>. 3.3</a:t>
            </a:r>
            <a:r>
              <a:rPr lang="ko-KR" altLang="en-US" sz="1200" dirty="0"/>
              <a:t>은 흰색 배경의 사용은 모든 조명 조건에서 최적의 대비를 지원하지 않을 수 있고 레이더를 포함한 일부 항법 시스템 및 장비의 항법 안전에 위험이 될 수 있음을 명시하고 있음</a:t>
            </a:r>
            <a:r>
              <a:rPr lang="en-US" altLang="ko-KR" sz="1200" dirty="0"/>
              <a:t>.</a:t>
            </a:r>
          </a:p>
          <a:p>
            <a:pPr marL="288000" lvl="1" indent="0">
              <a:buNone/>
            </a:pPr>
            <a:r>
              <a:rPr lang="en-US" altLang="ko-KR" sz="1200" dirty="0"/>
              <a:t>	 * IHO ECDIS Presentation Library Ed. 3.3</a:t>
            </a:r>
            <a:r>
              <a:rPr lang="ko-KR" altLang="en-US" sz="1200" dirty="0"/>
              <a:t>에 지정된 일몰 또는 야간 색상표의 검정색 배경이나</a:t>
            </a:r>
            <a:endParaRPr lang="en-US" altLang="ko-KR" sz="1200" dirty="0"/>
          </a:p>
          <a:p>
            <a:pPr marL="288000" lvl="1" indent="0">
              <a:buNone/>
            </a:pPr>
            <a:r>
              <a:rPr lang="en-US" altLang="ko-KR" sz="1200" dirty="0"/>
              <a:t>	</a:t>
            </a:r>
            <a:r>
              <a:rPr lang="ko-KR" altLang="en-US" sz="1200" dirty="0"/>
              <a:t>  </a:t>
            </a:r>
            <a:r>
              <a:rPr lang="en-US" altLang="ko-KR" sz="1200" dirty="0"/>
              <a:t> </a:t>
            </a:r>
            <a:r>
              <a:rPr lang="ko-KR" altLang="en-US" sz="1200" dirty="0"/>
              <a:t>또는 </a:t>
            </a:r>
            <a:r>
              <a:rPr lang="en-US" altLang="ko-KR" sz="1200" dirty="0"/>
              <a:t>IHO ECDIS Presentation Library Ed. 3.2 </a:t>
            </a:r>
            <a:r>
              <a:rPr lang="ko-KR" altLang="en-US" sz="1200" dirty="0"/>
              <a:t>의 주간 검정색 배경을 사용하여 최적의 명암비를 얻을 수 있고 </a:t>
            </a:r>
            <a:endParaRPr lang="en-US" altLang="ko-KR" sz="1200" dirty="0"/>
          </a:p>
          <a:p>
            <a:pPr marL="288000" lvl="1" indent="0">
              <a:buNone/>
            </a:pPr>
            <a:r>
              <a:rPr lang="en-US" altLang="ko-KR" sz="1200" dirty="0"/>
              <a:t>	   </a:t>
            </a:r>
            <a:r>
              <a:rPr lang="ko-KR" altLang="en-US" sz="1200" dirty="0"/>
              <a:t>모든 조명 조건에서 사용할 수 있도록 밝기 및 </a:t>
            </a:r>
            <a:r>
              <a:rPr lang="ko-KR" altLang="en-US" sz="1200" dirty="0" err="1"/>
              <a:t>명암비</a:t>
            </a:r>
            <a:r>
              <a:rPr lang="ko-KR" altLang="en-US" sz="1200" dirty="0"/>
              <a:t> 조정</a:t>
            </a:r>
            <a:r>
              <a:rPr lang="en-US" altLang="ko-KR" sz="1200" dirty="0"/>
              <a:t>(</a:t>
            </a:r>
            <a:r>
              <a:rPr lang="ko-KR" altLang="en-US" sz="1200" dirty="0"/>
              <a:t>제공되는 경우</a:t>
            </a:r>
            <a:r>
              <a:rPr lang="en-US" altLang="ko-KR" sz="1200" dirty="0"/>
              <a:t>).</a:t>
            </a:r>
          </a:p>
          <a:p>
            <a:pPr marL="288000" lvl="1" indent="0">
              <a:buNone/>
            </a:pPr>
            <a:r>
              <a:rPr lang="en-US" altLang="ko-KR" sz="1200" dirty="0"/>
              <a:t>	* </a:t>
            </a:r>
            <a:r>
              <a:rPr lang="ko-KR" altLang="en-US" sz="1200" dirty="0"/>
              <a:t>빨간색이 레이더 이미지에 사용되는 경우 다른 용도로 사용된 빨간색과 휘도나 다른 색조를 이동하여 구별이 되어야 함</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47</a:t>
            </a:fld>
            <a:r>
              <a:rPr lang="en-US" altLang="ko-KR"/>
              <a:t>]</a:t>
            </a:r>
            <a:endParaRPr lang="ko-KR" altLang="en-US" dirty="0"/>
          </a:p>
        </p:txBody>
      </p:sp>
    </p:spTree>
    <p:extLst>
      <p:ext uri="{BB962C8B-B14F-4D97-AF65-F5344CB8AC3E}">
        <p14:creationId xmlns:p14="http://schemas.microsoft.com/office/powerpoint/2010/main" val="2743391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6.10.1.2 </a:t>
            </a:r>
            <a:r>
              <a:rPr lang="ko-KR" altLang="en-US" sz="1200" dirty="0"/>
              <a:t>시험 방법 및 요구되는 결과</a:t>
            </a:r>
            <a:endParaRPr lang="en-US" altLang="ko-KR" sz="1200" dirty="0"/>
          </a:p>
          <a:p>
            <a:pPr marL="288000" lvl="1" indent="0">
              <a:buNone/>
            </a:pPr>
            <a:r>
              <a:rPr lang="en-US" altLang="ko-KR" sz="1200" dirty="0"/>
              <a:t>	 -a) RADAR video</a:t>
            </a:r>
            <a:r>
              <a:rPr lang="ko-KR" altLang="en-US" sz="1200" dirty="0"/>
              <a:t> 이미지</a:t>
            </a:r>
            <a:r>
              <a:rPr lang="en-US" altLang="ko-KR" sz="1200" dirty="0"/>
              <a:t>(Radar </a:t>
            </a:r>
            <a:r>
              <a:rPr lang="ko-KR" altLang="en-US" sz="1200" dirty="0"/>
              <a:t>전파의 </a:t>
            </a:r>
            <a:r>
              <a:rPr lang="ko-KR" altLang="en-US" sz="1200" dirty="0" err="1"/>
              <a:t>에코파</a:t>
            </a:r>
            <a:r>
              <a:rPr lang="en-US" altLang="ko-KR" sz="1200" dirty="0"/>
              <a:t>), Tracked RADAR</a:t>
            </a:r>
            <a:r>
              <a:rPr lang="ko-KR" altLang="en-US" sz="1200" dirty="0"/>
              <a:t> 및 </a:t>
            </a:r>
            <a:r>
              <a:rPr lang="en-US" altLang="ko-KR" sz="1200" dirty="0"/>
              <a:t>Reported</a:t>
            </a:r>
            <a:r>
              <a:rPr lang="ko-KR" altLang="en-US" sz="1200" dirty="0"/>
              <a:t> </a:t>
            </a:r>
            <a:r>
              <a:rPr lang="en-US" altLang="ko-KR" sz="1200" dirty="0"/>
              <a:t>AIS TARGET</a:t>
            </a:r>
            <a:r>
              <a:rPr lang="ko-KR" altLang="en-US" sz="1200" dirty="0"/>
              <a:t>은</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다른 정보의 표현에 의해 저하 </a:t>
            </a:r>
            <a:r>
              <a:rPr lang="en-US" altLang="ko-KR" sz="1200" dirty="0"/>
              <a:t>/</a:t>
            </a:r>
            <a:r>
              <a:rPr lang="ko-KR" altLang="en-US" sz="1200" dirty="0"/>
              <a:t> </a:t>
            </a:r>
            <a:r>
              <a:rPr lang="ko-KR" altLang="en-US" sz="1200" dirty="0" err="1"/>
              <a:t>마스킹되거나</a:t>
            </a:r>
            <a:r>
              <a:rPr lang="ko-KR" altLang="en-US" sz="1200" dirty="0"/>
              <a:t> 흐려지지 않음을 확인</a:t>
            </a:r>
            <a:r>
              <a:rPr lang="en-US" altLang="ko-KR" sz="1200" dirty="0"/>
              <a:t>.</a:t>
            </a:r>
          </a:p>
          <a:p>
            <a:pPr marL="288000" lvl="1" indent="0">
              <a:buNone/>
            </a:pPr>
            <a:r>
              <a:rPr lang="en-US" altLang="ko-KR" sz="1200" dirty="0"/>
              <a:t>	 -b) </a:t>
            </a:r>
            <a:r>
              <a:rPr lang="ko-KR" altLang="en-US" sz="1200" dirty="0"/>
              <a:t>사용자가 </a:t>
            </a:r>
            <a:r>
              <a:rPr lang="en-US" altLang="ko-KR" sz="1200" dirty="0"/>
              <a:t>RADAR image</a:t>
            </a:r>
            <a:r>
              <a:rPr lang="ko-KR" altLang="en-US" sz="1200" dirty="0"/>
              <a:t>와 </a:t>
            </a:r>
            <a:r>
              <a:rPr lang="en-US" altLang="ko-KR" sz="1200" dirty="0"/>
              <a:t>Trails</a:t>
            </a:r>
            <a:r>
              <a:rPr lang="ko-KR" altLang="en-US" sz="1200" dirty="0"/>
              <a:t>만 유지하면서 모든 그래픽 정보의 표시를 억제할 수 있는지 확인 </a:t>
            </a:r>
            <a:r>
              <a:rPr lang="en-US" altLang="ko-KR" sz="1200" dirty="0"/>
              <a:t>(7.2.3.1 </a:t>
            </a:r>
            <a:r>
              <a:rPr lang="ko-KR" altLang="en-US" sz="1200" dirty="0"/>
              <a:t>참조</a:t>
            </a:r>
            <a:r>
              <a:rPr lang="en-US" altLang="ko-KR" sz="1200" dirty="0"/>
              <a:t>).</a:t>
            </a:r>
          </a:p>
          <a:p>
            <a:pPr marL="288000" lvl="1" indent="0">
              <a:buNone/>
            </a:pPr>
            <a:r>
              <a:rPr lang="en-US" altLang="ko-KR" sz="1200" dirty="0"/>
              <a:t>	 -c) </a:t>
            </a:r>
            <a:r>
              <a:rPr lang="ko-KR" altLang="en-US" sz="1200" dirty="0"/>
              <a:t>레이더 비디오의 밝기를 조정하는 수단이나 방법이 제공되는지 확인</a:t>
            </a:r>
            <a:r>
              <a:rPr lang="en-US" altLang="ko-KR" sz="1200" dirty="0"/>
              <a:t>.</a:t>
            </a:r>
          </a:p>
          <a:p>
            <a:pPr marL="288000" lvl="1" indent="0">
              <a:buNone/>
            </a:pPr>
            <a:r>
              <a:rPr lang="en-US" altLang="ko-KR" sz="1200" dirty="0"/>
              <a:t>	 -d) Tracked</a:t>
            </a:r>
            <a:r>
              <a:rPr lang="ko-KR" altLang="en-US" sz="1200" dirty="0"/>
              <a:t> </a:t>
            </a:r>
            <a:r>
              <a:rPr lang="en-US" altLang="ko-KR" sz="1200" dirty="0"/>
              <a:t>RADAR</a:t>
            </a:r>
            <a:r>
              <a:rPr lang="ko-KR" altLang="en-US" sz="1200" dirty="0"/>
              <a:t> </a:t>
            </a:r>
            <a:r>
              <a:rPr lang="en-US" altLang="ko-KR" sz="1200" dirty="0"/>
              <a:t>target</a:t>
            </a:r>
            <a:r>
              <a:rPr lang="ko-KR" altLang="en-US" sz="1200" dirty="0"/>
              <a:t> 기호의 밝기를 조정하기 위한 별도의</a:t>
            </a:r>
            <a:r>
              <a:rPr lang="en-US" altLang="ko-KR" sz="1200" dirty="0"/>
              <a:t>(</a:t>
            </a:r>
            <a:r>
              <a:rPr lang="ko-KR" altLang="en-US" sz="1200" dirty="0"/>
              <a:t>독립적인</a:t>
            </a:r>
            <a:r>
              <a:rPr lang="en-US" altLang="ko-KR" sz="1200" dirty="0"/>
              <a:t>) </a:t>
            </a:r>
            <a:r>
              <a:rPr lang="ko-KR" altLang="en-US" sz="1200" dirty="0"/>
              <a:t>수단 또는 방법이 제공되는지 확인</a:t>
            </a:r>
            <a:r>
              <a:rPr lang="en-US" altLang="ko-KR" sz="1200" dirty="0"/>
              <a:t>.</a:t>
            </a:r>
          </a:p>
          <a:p>
            <a:pPr marL="288000" lvl="1" indent="0">
              <a:buNone/>
            </a:pPr>
            <a:r>
              <a:rPr lang="en-US" altLang="ko-KR" sz="1200" dirty="0"/>
              <a:t>	 -e) </a:t>
            </a:r>
            <a:r>
              <a:rPr lang="ko-KR" altLang="en-US" sz="1200" dirty="0"/>
              <a:t>표시되는 다른 그래픽</a:t>
            </a:r>
            <a:r>
              <a:rPr lang="en-US" altLang="ko-KR" sz="1200" dirty="0"/>
              <a:t>, </a:t>
            </a:r>
            <a:r>
              <a:rPr lang="ko-KR" altLang="en-US" sz="1200" dirty="0" err="1"/>
              <a:t>영숫자</a:t>
            </a:r>
            <a:r>
              <a:rPr lang="ko-KR" altLang="en-US" sz="1200" dirty="0"/>
              <a:t> 데이터</a:t>
            </a:r>
            <a:r>
              <a:rPr lang="en-US" altLang="ko-KR" sz="1200" dirty="0"/>
              <a:t>, </a:t>
            </a:r>
            <a:r>
              <a:rPr lang="ko-KR" altLang="en-US" sz="1200" dirty="0"/>
              <a:t>정보 및 텍스트 그룹의 밝기를 조정하기 위한 별도의</a:t>
            </a:r>
            <a:r>
              <a:rPr lang="en-US" altLang="ko-KR" sz="1200" dirty="0"/>
              <a:t>(</a:t>
            </a:r>
            <a:r>
              <a:rPr lang="ko-KR" altLang="en-US" sz="1200" dirty="0"/>
              <a:t>독립적인</a:t>
            </a:r>
            <a:r>
              <a:rPr lang="en-US" altLang="ko-KR" sz="1200" dirty="0"/>
              <a:t>) </a:t>
            </a:r>
            <a:r>
              <a:rPr lang="ko-KR" altLang="en-US" sz="1200" dirty="0"/>
              <a:t>수단 또는 방법도 제공되는지 확인</a:t>
            </a:r>
            <a:r>
              <a:rPr lang="en-US" altLang="ko-KR" sz="1200" dirty="0"/>
              <a:t>.</a:t>
            </a:r>
          </a:p>
          <a:p>
            <a:pPr marL="288000" lvl="1" indent="0">
              <a:buNone/>
            </a:pPr>
            <a:r>
              <a:rPr lang="en-US" altLang="ko-KR" sz="1200" dirty="0"/>
              <a:t>	 -</a:t>
            </a:r>
            <a:r>
              <a:rPr lang="en-US" altLang="ko-KR" sz="1200" dirty="0">
                <a:solidFill>
                  <a:srgbClr val="FF0000"/>
                </a:solidFill>
              </a:rPr>
              <a:t>f) Heading line (</a:t>
            </a:r>
            <a:r>
              <a:rPr lang="ko-KR" altLang="en-US" sz="1200" dirty="0">
                <a:solidFill>
                  <a:srgbClr val="FF0000"/>
                </a:solidFill>
              </a:rPr>
              <a:t>및 표시되는 경우 선미 라인</a:t>
            </a:r>
            <a:r>
              <a:rPr lang="en-US" altLang="ko-KR" sz="1200" dirty="0">
                <a:solidFill>
                  <a:srgbClr val="FF0000"/>
                </a:solidFill>
              </a:rPr>
              <a:t>)</a:t>
            </a:r>
            <a:r>
              <a:rPr lang="ko-KR" altLang="en-US" sz="1200" dirty="0">
                <a:solidFill>
                  <a:srgbClr val="FF0000"/>
                </a:solidFill>
              </a:rPr>
              <a:t>의 밝기가 소멸 지점으로 조정될 수 없음을 확인</a:t>
            </a:r>
            <a:r>
              <a:rPr lang="en-US" altLang="ko-KR" sz="1200" dirty="0">
                <a:solidFill>
                  <a:srgbClr val="FF0000"/>
                </a:solidFill>
              </a:rPr>
              <a:t>(7.2.3 </a:t>
            </a:r>
            <a:r>
              <a:rPr lang="ko-KR" altLang="en-US" sz="1200" dirty="0">
                <a:solidFill>
                  <a:srgbClr val="FF0000"/>
                </a:solidFill>
              </a:rPr>
              <a:t>및 </a:t>
            </a:r>
            <a:r>
              <a:rPr lang="en-US" altLang="ko-KR" sz="1200" dirty="0">
                <a:solidFill>
                  <a:srgbClr val="FF0000"/>
                </a:solidFill>
              </a:rPr>
              <a:t>7.2.4 </a:t>
            </a:r>
            <a:r>
              <a:rPr lang="ko-KR" altLang="en-US" sz="1200" dirty="0">
                <a:solidFill>
                  <a:srgbClr val="FF0000"/>
                </a:solidFill>
              </a:rPr>
              <a:t>참조</a:t>
            </a:r>
            <a:r>
              <a:rPr lang="en-US" altLang="ko-KR" sz="1200" dirty="0">
                <a:solidFill>
                  <a:srgbClr val="FF0000"/>
                </a:solidFill>
              </a:rPr>
              <a:t>).</a:t>
            </a:r>
          </a:p>
          <a:p>
            <a:pPr marL="288000" lvl="1" indent="0">
              <a:buNone/>
            </a:pPr>
            <a:r>
              <a:rPr lang="en-US" altLang="ko-KR" sz="1200" dirty="0"/>
              <a:t>	 -g) </a:t>
            </a:r>
            <a:r>
              <a:rPr lang="ko-KR" altLang="en-US" sz="1200" dirty="0"/>
              <a:t>선교에서 나타날 수 있는 모든 주변 조명 조건</a:t>
            </a:r>
            <a:r>
              <a:rPr lang="en-US" altLang="ko-KR" sz="1200" dirty="0"/>
              <a:t>(</a:t>
            </a:r>
            <a:r>
              <a:rPr lang="ko-KR" altLang="en-US" sz="1200" dirty="0"/>
              <a:t>주간</a:t>
            </a:r>
            <a:r>
              <a:rPr lang="en-US" altLang="ko-KR" sz="1200" dirty="0"/>
              <a:t>, </a:t>
            </a:r>
            <a:r>
              <a:rPr lang="ko-KR" altLang="en-US" sz="1200" dirty="0"/>
              <a:t>일몰 및 야간</a:t>
            </a:r>
            <a:r>
              <a:rPr lang="en-US" altLang="ko-KR" sz="1200" dirty="0"/>
              <a:t>)</a:t>
            </a:r>
            <a:r>
              <a:rPr lang="ko-KR" altLang="en-US" sz="1200" dirty="0"/>
              <a:t>에서 더 어두운 배경에서 레이더 이미지가 대조적으로 표시되는지 확인</a:t>
            </a:r>
            <a:r>
              <a:rPr lang="en-US" altLang="ko-KR" sz="1200" dirty="0"/>
              <a:t>.</a:t>
            </a:r>
          </a:p>
          <a:p>
            <a:pPr marL="288000" lvl="1" indent="0">
              <a:buNone/>
            </a:pPr>
            <a:r>
              <a:rPr lang="en-US" altLang="ko-KR" sz="1200" dirty="0"/>
              <a:t>	 -h) </a:t>
            </a:r>
            <a:r>
              <a:rPr lang="ko-KR" altLang="en-US" sz="1200" dirty="0"/>
              <a:t>선교에서 나타날 수 있는 모든 주변 조명 조건</a:t>
            </a:r>
            <a:r>
              <a:rPr lang="en-US" altLang="ko-KR" sz="1200" dirty="0"/>
              <a:t>(</a:t>
            </a:r>
            <a:r>
              <a:rPr lang="ko-KR" altLang="en-US" sz="1200" dirty="0"/>
              <a:t>주간</a:t>
            </a:r>
            <a:r>
              <a:rPr lang="en-US" altLang="ko-KR" sz="1200" dirty="0"/>
              <a:t>, </a:t>
            </a:r>
            <a:r>
              <a:rPr lang="ko-KR" altLang="en-US" sz="1200" dirty="0"/>
              <a:t>일몰 및 야간</a:t>
            </a:r>
            <a:r>
              <a:rPr lang="en-US" altLang="ko-KR" sz="1200" dirty="0"/>
              <a:t>)</a:t>
            </a:r>
            <a:r>
              <a:rPr lang="ko-KR" altLang="en-US" sz="1200" dirty="0"/>
              <a:t>에서 해도 배경과 동시에 표시될 때 레이더 에코가 명확하게 보이는지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48</a:t>
            </a:fld>
            <a:r>
              <a:rPr lang="en-US" altLang="ko-KR"/>
              <a:t>]</a:t>
            </a:r>
            <a:endParaRPr lang="ko-KR" altLang="en-US" dirty="0"/>
          </a:p>
        </p:txBody>
      </p:sp>
    </p:spTree>
    <p:extLst>
      <p:ext uri="{BB962C8B-B14F-4D97-AF65-F5344CB8AC3E}">
        <p14:creationId xmlns:p14="http://schemas.microsoft.com/office/powerpoint/2010/main" val="585301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6.10.2 </a:t>
            </a:r>
            <a:r>
              <a:rPr lang="ko-KR" altLang="en-US" sz="1200" dirty="0"/>
              <a:t>선형성과 </a:t>
            </a:r>
            <a:r>
              <a:rPr lang="ko-KR" altLang="en-US" sz="1200" dirty="0">
                <a:solidFill>
                  <a:srgbClr val="FF0000"/>
                </a:solidFill>
              </a:rPr>
              <a:t>인덱스 지연</a:t>
            </a:r>
            <a:endParaRPr lang="en-US" altLang="ko-KR" sz="1200" dirty="0">
              <a:solidFill>
                <a:srgbClr val="FF0000"/>
              </a:solidFill>
            </a:endParaRPr>
          </a:p>
          <a:p>
            <a:pPr marL="288000" lvl="1" indent="0">
              <a:buNone/>
            </a:pPr>
            <a:r>
              <a:rPr lang="en-US" altLang="ko-KR" sz="1200" dirty="0"/>
              <a:t>	 6.10.2.1 </a:t>
            </a:r>
            <a:r>
              <a:rPr lang="ko-KR" altLang="en-US" sz="1200" dirty="0"/>
              <a:t>요구 사항</a:t>
            </a:r>
            <a:endParaRPr lang="en-US" altLang="ko-KR" sz="1200" dirty="0"/>
          </a:p>
          <a:p>
            <a:pPr marL="288000" lvl="1" indent="0">
              <a:buNone/>
            </a:pPr>
            <a:r>
              <a:rPr lang="en-US" altLang="ko-KR" sz="1200" dirty="0"/>
              <a:t>	 -</a:t>
            </a:r>
            <a:r>
              <a:rPr lang="en-US" altLang="ko-KR" sz="1200" dirty="0">
                <a:solidFill>
                  <a:srgbClr val="FF0000"/>
                </a:solidFill>
              </a:rPr>
              <a:t>(MSC.192/5.9.5) RADAR Target</a:t>
            </a:r>
            <a:r>
              <a:rPr lang="ko-KR" altLang="en-US" sz="1200" dirty="0">
                <a:solidFill>
                  <a:srgbClr val="FF0000"/>
                </a:solidFill>
              </a:rPr>
              <a:t>은 거리 지수 지연 없이 선형 범위 눈금으로 표시</a:t>
            </a:r>
            <a:r>
              <a:rPr lang="en-US" altLang="ko-KR" sz="1200" dirty="0"/>
              <a:t>.</a:t>
            </a:r>
          </a:p>
          <a:p>
            <a:pPr marL="288000" lvl="1" indent="0">
              <a:buNone/>
            </a:pPr>
            <a:r>
              <a:rPr lang="en-US" altLang="ko-KR" sz="1200" dirty="0"/>
              <a:t>	 6.10.2.2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solidFill>
                  <a:srgbClr val="FF0000"/>
                </a:solidFill>
              </a:rPr>
              <a:t>레이더 표적이 지연 없이 선형 눈금으로 표시되는지 확인</a:t>
            </a:r>
            <a:r>
              <a:rPr lang="en-US" altLang="ko-KR" sz="1200" dirty="0">
                <a:solidFill>
                  <a:srgbClr val="FF0000"/>
                </a:solidFill>
              </a:rPr>
              <a:t>.</a:t>
            </a:r>
          </a:p>
          <a:p>
            <a:pPr marL="288000" lvl="1" indent="0">
              <a:buNone/>
            </a:pPr>
            <a:r>
              <a:rPr lang="en-US" altLang="ko-KR" sz="1200" dirty="0">
                <a:solidFill>
                  <a:srgbClr val="FF0000"/>
                </a:solidFill>
              </a:rPr>
              <a:t>	   </a:t>
            </a:r>
            <a:r>
              <a:rPr lang="ko-KR" altLang="en-US" sz="1200" dirty="0">
                <a:solidFill>
                  <a:srgbClr val="FF0000"/>
                </a:solidFill>
              </a:rPr>
              <a:t>범위 척도가 선형임을 확인하는 것은 보정된 마커를 사용하거나 알려진 위치에 기반한 레이더 사진을 관찰하여 달성할 수 있음</a:t>
            </a:r>
            <a:r>
              <a:rPr lang="en-US" altLang="ko-KR" sz="1200" dirty="0"/>
              <a:t>.</a:t>
            </a:r>
          </a:p>
          <a:p>
            <a:pPr marL="288000" lvl="1" indent="0">
              <a:buNone/>
            </a:pPr>
            <a:r>
              <a:rPr lang="en-US" altLang="ko-KR" sz="1200" dirty="0"/>
              <a:t>	 -b) </a:t>
            </a:r>
            <a:r>
              <a:rPr lang="ko-KR" altLang="en-US" sz="1200" dirty="0">
                <a:solidFill>
                  <a:srgbClr val="FF0000"/>
                </a:solidFill>
              </a:rPr>
              <a:t>범위 지수 지연이 있거나 없는 추가 및 보조 레이더 표시 창은 지정된 작동 표시 영역 외부에서 허용</a:t>
            </a:r>
            <a:r>
              <a:rPr lang="en-US" altLang="ko-KR" sz="1200" dirty="0">
                <a:solidFill>
                  <a:srgbClr val="FF0000"/>
                </a:solidFill>
              </a:rPr>
              <a:t>.</a:t>
            </a:r>
          </a:p>
          <a:p>
            <a:pPr marL="288000" lvl="1" indent="0">
              <a:buNone/>
            </a:pPr>
            <a:r>
              <a:rPr lang="en-US" altLang="ko-KR" sz="1200" dirty="0">
                <a:solidFill>
                  <a:srgbClr val="FF0000"/>
                </a:solidFill>
              </a:rPr>
              <a:t>	  </a:t>
            </a:r>
            <a:r>
              <a:rPr lang="ko-KR" altLang="en-US" sz="1200" dirty="0">
                <a:solidFill>
                  <a:srgbClr val="FF0000"/>
                </a:solidFill>
              </a:rPr>
              <a:t>실용적이고 크기가 허용하는 한</a:t>
            </a:r>
            <a:r>
              <a:rPr lang="en-US" altLang="ko-KR" sz="1200" dirty="0">
                <a:solidFill>
                  <a:srgbClr val="FF0000"/>
                </a:solidFill>
              </a:rPr>
              <a:t>, </a:t>
            </a:r>
            <a:r>
              <a:rPr lang="ko-KR" altLang="en-US" sz="1200" dirty="0">
                <a:solidFill>
                  <a:srgbClr val="FF0000"/>
                </a:solidFill>
              </a:rPr>
              <a:t>허용된 보조 창은 기능 및 표시에 대한 지침으로 이 레이더 표준을 사용</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49</a:t>
            </a:fld>
            <a:r>
              <a:rPr lang="en-US" altLang="ko-KR"/>
              <a:t>]</a:t>
            </a:r>
            <a:endParaRPr lang="ko-KR" altLang="en-US" dirty="0"/>
          </a:p>
        </p:txBody>
      </p:sp>
    </p:spTree>
    <p:extLst>
      <p:ext uri="{BB962C8B-B14F-4D97-AF65-F5344CB8AC3E}">
        <p14:creationId xmlns:p14="http://schemas.microsoft.com/office/powerpoint/2010/main" val="485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3. </a:t>
            </a:r>
            <a:r>
              <a:rPr lang="ko-KR" altLang="en-US" dirty="0"/>
              <a:t>용어</a:t>
            </a:r>
            <a:r>
              <a:rPr lang="en-US" altLang="ko-KR" dirty="0"/>
              <a:t>(Terms) and </a:t>
            </a:r>
            <a:r>
              <a:rPr lang="ko-KR" altLang="en-US" dirty="0"/>
              <a:t>정의</a:t>
            </a:r>
            <a:r>
              <a:rPr lang="en-US" altLang="ko-KR" dirty="0"/>
              <a:t>(</a:t>
            </a:r>
            <a:r>
              <a:rPr lang="en-US" altLang="ko-KR" dirty="0" err="1"/>
              <a:t>definations</a:t>
            </a:r>
            <a:r>
              <a:rPr lang="en-US" altLang="ko-KR" dirty="0"/>
              <a:t>)</a:t>
            </a:r>
          </a:p>
          <a:p>
            <a:pPr lvl="1"/>
            <a:r>
              <a:rPr lang="en-US" altLang="ko-KR" sz="1200" dirty="0"/>
              <a:t>3.1 Activated</a:t>
            </a:r>
            <a:r>
              <a:rPr lang="ko-KR" altLang="en-US" sz="1200" dirty="0"/>
              <a:t> </a:t>
            </a:r>
            <a:r>
              <a:rPr lang="en-US" altLang="ko-KR" sz="1200" dirty="0">
                <a:solidFill>
                  <a:srgbClr val="0070C0"/>
                </a:solidFill>
              </a:rPr>
              <a:t>AIS</a:t>
            </a:r>
            <a:r>
              <a:rPr lang="en-US" altLang="ko-KR" sz="1200" dirty="0"/>
              <a:t> target</a:t>
            </a:r>
          </a:p>
          <a:p>
            <a:pPr marL="0" indent="0">
              <a:buNone/>
            </a:pPr>
            <a:r>
              <a:rPr lang="en-US" altLang="ko-KR" sz="1200" dirty="0"/>
              <a:t>	* Sleeping Target</a:t>
            </a:r>
            <a:r>
              <a:rPr lang="ko-KR" altLang="en-US" sz="1200" dirty="0"/>
              <a:t>에 추가적인 </a:t>
            </a:r>
            <a:r>
              <a:rPr lang="ko-KR" altLang="en-US" sz="1200" dirty="0" err="1"/>
              <a:t>그래피컬</a:t>
            </a:r>
            <a:r>
              <a:rPr lang="ko-KR" altLang="en-US" sz="1200" dirty="0"/>
              <a:t> 정보를 제공하기 위해 수동 혹은 자동으로 활성화</a:t>
            </a:r>
            <a:r>
              <a:rPr lang="en-US" altLang="ko-KR" sz="1200" dirty="0"/>
              <a:t>(</a:t>
            </a:r>
            <a:r>
              <a:rPr lang="en-US" altLang="ko-KR" sz="1200" dirty="0">
                <a:solidFill>
                  <a:srgbClr val="0070C0"/>
                </a:solidFill>
              </a:rPr>
              <a:t>activate)</a:t>
            </a:r>
            <a:r>
              <a:rPr lang="ko-KR" altLang="en-US" sz="1200" dirty="0"/>
              <a:t>시킨 </a:t>
            </a:r>
            <a:r>
              <a:rPr lang="en-US" altLang="ko-KR" sz="1200" dirty="0"/>
              <a:t>target.</a:t>
            </a:r>
          </a:p>
          <a:p>
            <a:pPr marL="0" indent="0">
              <a:buNone/>
            </a:pPr>
            <a:r>
              <a:rPr lang="en-US" altLang="ko-KR" sz="1200" dirty="0"/>
              <a:t>	   </a:t>
            </a:r>
            <a:r>
              <a:rPr lang="ko-KR" altLang="en-US" sz="1200" dirty="0"/>
              <a:t>추가적인 </a:t>
            </a:r>
            <a:r>
              <a:rPr lang="ko-KR" altLang="en-US" sz="1200" dirty="0" err="1"/>
              <a:t>그래피컬</a:t>
            </a:r>
            <a:r>
              <a:rPr lang="ko-KR" altLang="en-US" sz="1200" dirty="0"/>
              <a:t> 정보 </a:t>
            </a:r>
            <a:r>
              <a:rPr lang="en-US" altLang="ko-KR" sz="1200" dirty="0"/>
              <a:t>: Heading, Vector, ROT, </a:t>
            </a:r>
            <a:r>
              <a:rPr lang="ko-KR" altLang="en-US" sz="1200" dirty="0"/>
              <a:t>코스 변경 시작시의 회전 방향 지시</a:t>
            </a:r>
            <a:endParaRPr lang="en-US" altLang="ko-KR" sz="1200" dirty="0"/>
          </a:p>
          <a:p>
            <a:pPr marL="0" indent="0">
              <a:buNone/>
            </a:pPr>
            <a:r>
              <a:rPr lang="en-US" altLang="ko-KR" sz="1200" dirty="0"/>
              <a:t>	   AIS </a:t>
            </a:r>
            <a:r>
              <a:rPr lang="ko-KR" altLang="en-US" sz="1200" dirty="0"/>
              <a:t>타겟의 두가지 상태 </a:t>
            </a:r>
            <a:r>
              <a:rPr lang="en-US" altLang="ko-KR" sz="1200" dirty="0"/>
              <a:t>: Sleep / Activate</a:t>
            </a:r>
          </a:p>
          <a:p>
            <a:pPr lvl="1"/>
            <a:r>
              <a:rPr lang="en-US" altLang="ko-KR" sz="1200" dirty="0"/>
              <a:t>3.2 Acquisition of a </a:t>
            </a:r>
            <a:r>
              <a:rPr lang="en-US" altLang="ko-KR" sz="1200" dirty="0">
                <a:solidFill>
                  <a:srgbClr val="0070C0"/>
                </a:solidFill>
              </a:rPr>
              <a:t>RADAR</a:t>
            </a:r>
            <a:r>
              <a:rPr lang="en-US" altLang="ko-KR" sz="1200" dirty="0"/>
              <a:t> target </a:t>
            </a:r>
          </a:p>
          <a:p>
            <a:pPr marL="0" indent="0">
              <a:buNone/>
            </a:pPr>
            <a:r>
              <a:rPr lang="en-US" altLang="ko-KR" sz="1200" dirty="0"/>
              <a:t>	* Target</a:t>
            </a:r>
            <a:r>
              <a:rPr lang="ko-KR" altLang="en-US" sz="1200" dirty="0"/>
              <a:t>을 획득하고 </a:t>
            </a:r>
            <a:r>
              <a:rPr lang="en-US" altLang="ko-KR" sz="1200" dirty="0">
                <a:solidFill>
                  <a:srgbClr val="0070C0"/>
                </a:solidFill>
              </a:rPr>
              <a:t>Tracking</a:t>
            </a:r>
            <a:r>
              <a:rPr lang="ko-KR" altLang="en-US" sz="1200" dirty="0"/>
              <a:t>을 시작하는 프로세스 </a:t>
            </a:r>
            <a:endParaRPr lang="en-US" altLang="ko-KR" sz="1200" dirty="0"/>
          </a:p>
          <a:p>
            <a:pPr marL="0" indent="0">
              <a:buNone/>
            </a:pPr>
            <a:r>
              <a:rPr lang="en-US" altLang="ko-KR" sz="1200" dirty="0"/>
              <a:t>	   </a:t>
            </a:r>
            <a:r>
              <a:rPr lang="ko-KR" altLang="en-US" sz="1200" dirty="0"/>
              <a:t>획득 전에는 그냥 </a:t>
            </a:r>
            <a:r>
              <a:rPr lang="en-US" altLang="ko-KR" sz="1200" dirty="0"/>
              <a:t>RADAR </a:t>
            </a:r>
            <a:r>
              <a:rPr lang="ko-KR" altLang="en-US" sz="1200" dirty="0"/>
              <a:t>이미지에 지나지 않음</a:t>
            </a:r>
            <a:r>
              <a:rPr lang="en-US" altLang="ko-KR" sz="1200" dirty="0"/>
              <a:t>.</a:t>
            </a:r>
          </a:p>
          <a:p>
            <a:pPr marL="0" indent="0">
              <a:buNone/>
            </a:pPr>
            <a:r>
              <a:rPr lang="en-US" altLang="ko-KR" sz="1200" dirty="0"/>
              <a:t>	   RADAR </a:t>
            </a:r>
            <a:r>
              <a:rPr lang="ko-KR" altLang="en-US" sz="1200" dirty="0"/>
              <a:t>타겟의 두가지 상태 </a:t>
            </a:r>
            <a:r>
              <a:rPr lang="en-US" altLang="ko-KR" sz="1200" dirty="0"/>
              <a:t>: Nothing(just Image) / Tracking</a:t>
            </a:r>
          </a:p>
          <a:p>
            <a:pPr lvl="1"/>
            <a:r>
              <a:rPr lang="en-US" altLang="ko-KR" sz="1200" dirty="0"/>
              <a:t>3.3 Activation of an AIS target </a:t>
            </a:r>
          </a:p>
          <a:p>
            <a:pPr marL="0" indent="0">
              <a:buNone/>
            </a:pPr>
            <a:r>
              <a:rPr lang="en-US" altLang="ko-KR" sz="1200" dirty="0"/>
              <a:t>	* </a:t>
            </a:r>
            <a:r>
              <a:rPr lang="ko-KR" altLang="en-US" sz="1200" dirty="0"/>
              <a:t>추가적인 그래픽 및 </a:t>
            </a:r>
            <a:r>
              <a:rPr lang="ko-KR" altLang="en-US" sz="1200" dirty="0" err="1"/>
              <a:t>영숫자</a:t>
            </a:r>
            <a:r>
              <a:rPr lang="ko-KR" altLang="en-US" sz="1200" dirty="0"/>
              <a:t> 정보 표시를 위한 </a:t>
            </a:r>
            <a:r>
              <a:rPr lang="en-US" altLang="ko-KR" sz="1200" dirty="0"/>
              <a:t>sleeping</a:t>
            </a:r>
            <a:r>
              <a:rPr lang="ko-KR" altLang="en-US" sz="1200" dirty="0"/>
              <a:t> </a:t>
            </a:r>
            <a:r>
              <a:rPr lang="en-US" altLang="ko-KR" sz="1200" dirty="0"/>
              <a:t>AIS target</a:t>
            </a:r>
            <a:r>
              <a:rPr lang="ko-KR" altLang="en-US" sz="1200" dirty="0"/>
              <a:t> 활성화</a:t>
            </a:r>
            <a:endParaRPr lang="en-US" altLang="ko-KR" sz="1200" dirty="0"/>
          </a:p>
          <a:p>
            <a:pPr lvl="1"/>
            <a:r>
              <a:rPr lang="en-US" altLang="ko-KR" sz="1200" dirty="0"/>
              <a:t>3.4 Acquired RADAR target</a:t>
            </a:r>
          </a:p>
          <a:p>
            <a:pPr marL="0" indent="0">
              <a:buNone/>
            </a:pPr>
            <a:r>
              <a:rPr lang="en-US" altLang="ko-KR" sz="1200" dirty="0"/>
              <a:t>	* </a:t>
            </a:r>
            <a:r>
              <a:rPr lang="ko-KR" altLang="en-US" sz="1200" dirty="0"/>
              <a:t>추적을 위해서 수동</a:t>
            </a:r>
            <a:r>
              <a:rPr lang="en-US" altLang="ko-KR" sz="1200" dirty="0"/>
              <a:t> </a:t>
            </a:r>
            <a:r>
              <a:rPr lang="ko-KR" altLang="en-US" sz="1200" dirty="0"/>
              <a:t>혹은 자동으로 선택된 </a:t>
            </a:r>
            <a:r>
              <a:rPr lang="en-US" altLang="ko-KR" sz="1200" dirty="0"/>
              <a:t>target</a:t>
            </a:r>
          </a:p>
          <a:p>
            <a:pPr marL="0" indent="0">
              <a:buNone/>
            </a:pPr>
            <a:r>
              <a:rPr lang="en-US" altLang="ko-KR" sz="1200" dirty="0"/>
              <a:t>	* </a:t>
            </a:r>
            <a:r>
              <a:rPr lang="ko-KR" altLang="en-US" sz="1200" dirty="0"/>
              <a:t>데이터가 정상 상태에 도달하면</a:t>
            </a:r>
            <a:r>
              <a:rPr lang="en-US" altLang="ko-KR" sz="1200" dirty="0"/>
              <a:t>(1</a:t>
            </a:r>
            <a:r>
              <a:rPr lang="ko-KR" altLang="en-US" sz="1200" dirty="0"/>
              <a:t>분 경과</a:t>
            </a:r>
            <a:r>
              <a:rPr lang="en-US" altLang="ko-KR" sz="1200" dirty="0"/>
              <a:t>) </a:t>
            </a:r>
            <a:r>
              <a:rPr lang="ko-KR" altLang="en-US" sz="1200" dirty="0"/>
              <a:t>벡터와 </a:t>
            </a:r>
            <a:r>
              <a:rPr lang="en-US" altLang="ko-KR" sz="1200" dirty="0"/>
              <a:t>past position (</a:t>
            </a:r>
            <a:r>
              <a:rPr lang="ko-KR" altLang="en-US" sz="1200" dirty="0"/>
              <a:t>기능을 제공하는 경우</a:t>
            </a:r>
            <a:r>
              <a:rPr lang="en-US" altLang="ko-KR" sz="1200" dirty="0"/>
              <a:t>) </a:t>
            </a:r>
            <a:r>
              <a:rPr lang="ko-KR" altLang="en-US" sz="1200" dirty="0"/>
              <a:t>정보가 표시됨</a:t>
            </a:r>
            <a:r>
              <a:rPr lang="en-US" altLang="ko-KR" sz="1200" dirty="0"/>
              <a:t>. </a:t>
            </a:r>
          </a:p>
          <a:p>
            <a:pPr lvl="1"/>
            <a:r>
              <a:rPr lang="en-US" altLang="ko-KR" sz="1200" dirty="0"/>
              <a:t>3.5 AIS (Automatic Identification System)</a:t>
            </a:r>
          </a:p>
          <a:p>
            <a:pPr marL="0" indent="0">
              <a:buNone/>
            </a:pPr>
            <a:r>
              <a:rPr lang="en-US" altLang="ko-KR" sz="1200" dirty="0"/>
              <a:t>	* </a:t>
            </a:r>
            <a:r>
              <a:rPr lang="ko-KR" altLang="en-US" sz="1200" dirty="0"/>
              <a:t>선박 자동 식별 시스템을 의미하며</a:t>
            </a:r>
            <a:endParaRPr lang="en-US" altLang="ko-KR" sz="1200" dirty="0"/>
          </a:p>
          <a:p>
            <a:pPr marL="0" indent="0">
              <a:buNone/>
            </a:pPr>
            <a:r>
              <a:rPr lang="en-US" altLang="ko-KR" sz="1200" dirty="0"/>
              <a:t>	requirements of IMO resolution MSC.74(69) Annex 3 and IEC 61993-2  </a:t>
            </a:r>
            <a:r>
              <a:rPr lang="ko-KR" altLang="en-US" sz="1200" dirty="0"/>
              <a:t>을 따름</a:t>
            </a:r>
            <a:r>
              <a:rPr lang="en-US" altLang="ko-KR" sz="1200" dirty="0"/>
              <a:t>.</a:t>
            </a:r>
          </a:p>
          <a:p>
            <a:pPr marL="288000" lvl="1" indent="0">
              <a:buNone/>
            </a:pPr>
            <a:r>
              <a:rPr lang="en-US" altLang="ko-KR" sz="1200" dirty="0"/>
              <a:t>	AIS </a:t>
            </a:r>
            <a:r>
              <a:rPr lang="ko-KR" altLang="en-US" sz="1200" dirty="0"/>
              <a:t>탑재 선박이 자신의 정보</a:t>
            </a:r>
            <a:r>
              <a:rPr lang="en-US" altLang="ko-KR" sz="1200" dirty="0"/>
              <a:t>(</a:t>
            </a:r>
            <a:r>
              <a:rPr lang="ko-KR" altLang="en-US" sz="1200" dirty="0"/>
              <a:t>속도</a:t>
            </a:r>
            <a:r>
              <a:rPr lang="en-US" altLang="ko-KR" sz="1200" dirty="0"/>
              <a:t>, </a:t>
            </a:r>
            <a:r>
              <a:rPr lang="ko-KR" altLang="en-US" sz="1200" dirty="0"/>
              <a:t>위치 등</a:t>
            </a:r>
            <a:r>
              <a:rPr lang="en-US" altLang="ko-KR" sz="1200" dirty="0"/>
              <a:t>)</a:t>
            </a:r>
            <a:r>
              <a:rPr lang="ko-KR" altLang="en-US" sz="1200" dirty="0"/>
              <a:t>를 단파</a:t>
            </a:r>
            <a:r>
              <a:rPr lang="en-US" altLang="ko-KR" sz="1200" dirty="0"/>
              <a:t>(VHF)</a:t>
            </a:r>
            <a:r>
              <a:rPr lang="ko-KR" altLang="en-US" sz="1200" dirty="0"/>
              <a:t>를 통해 전송하면 타 선박이 이 정보를 받아 식별하게 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a:t>
            </a:fld>
            <a:r>
              <a:rPr lang="en-US" altLang="ko-KR"/>
              <a:t>]</a:t>
            </a:r>
            <a:endParaRPr lang="ko-KR" altLang="en-US" dirty="0"/>
          </a:p>
        </p:txBody>
      </p:sp>
      <p:grpSp>
        <p:nvGrpSpPr>
          <p:cNvPr id="12" name="그룹 11">
            <a:extLst>
              <a:ext uri="{FF2B5EF4-FFF2-40B4-BE49-F238E27FC236}">
                <a16:creationId xmlns:a16="http://schemas.microsoft.com/office/drawing/2014/main" id="{ACB75680-4077-46E7-B01C-38F4E7C6CB0B}"/>
              </a:ext>
            </a:extLst>
          </p:cNvPr>
          <p:cNvGrpSpPr/>
          <p:nvPr/>
        </p:nvGrpSpPr>
        <p:grpSpPr>
          <a:xfrm>
            <a:off x="6476369" y="2902101"/>
            <a:ext cx="914400" cy="1099066"/>
            <a:chOff x="5966382" y="2329934"/>
            <a:chExt cx="914400" cy="1099066"/>
          </a:xfrm>
        </p:grpSpPr>
        <p:pic>
          <p:nvPicPr>
            <p:cNvPr id="7" name="그래픽 6" descr="크루즈">
              <a:extLst>
                <a:ext uri="{FF2B5EF4-FFF2-40B4-BE49-F238E27FC236}">
                  <a16:creationId xmlns:a16="http://schemas.microsoft.com/office/drawing/2014/main" id="{C7ECEC07-7E9A-4156-AEC9-70EDAE90A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6382" y="2514600"/>
              <a:ext cx="914400" cy="914400"/>
            </a:xfrm>
            <a:prstGeom prst="rect">
              <a:avLst/>
            </a:prstGeom>
          </p:spPr>
        </p:pic>
        <p:sp>
          <p:nvSpPr>
            <p:cNvPr id="8" name="TextBox 7">
              <a:extLst>
                <a:ext uri="{FF2B5EF4-FFF2-40B4-BE49-F238E27FC236}">
                  <a16:creationId xmlns:a16="http://schemas.microsoft.com/office/drawing/2014/main" id="{400B0433-3B81-403E-B7E0-DDEEBCB11CC5}"/>
                </a:ext>
              </a:extLst>
            </p:cNvPr>
            <p:cNvSpPr txBox="1"/>
            <p:nvPr/>
          </p:nvSpPr>
          <p:spPr>
            <a:xfrm>
              <a:off x="5966382" y="2329934"/>
              <a:ext cx="906017" cy="338554"/>
            </a:xfrm>
            <a:prstGeom prst="rect">
              <a:avLst/>
            </a:prstGeom>
            <a:noFill/>
          </p:spPr>
          <p:txBody>
            <a:bodyPr wrap="none" rtlCol="0">
              <a:spAutoFit/>
            </a:bodyPr>
            <a:lstStyle/>
            <a:p>
              <a:r>
                <a:rPr lang="en-US" altLang="ko-KR" sz="1600" dirty="0"/>
                <a:t>AIS </a:t>
              </a:r>
              <a:r>
                <a:rPr lang="ko-KR" altLang="en-US" sz="1600" dirty="0"/>
                <a:t>탑재</a:t>
              </a:r>
            </a:p>
          </p:txBody>
        </p:sp>
      </p:grpSp>
      <p:grpSp>
        <p:nvGrpSpPr>
          <p:cNvPr id="19" name="그룹 18">
            <a:extLst>
              <a:ext uri="{FF2B5EF4-FFF2-40B4-BE49-F238E27FC236}">
                <a16:creationId xmlns:a16="http://schemas.microsoft.com/office/drawing/2014/main" id="{B7DCD5D4-1384-4E64-8F43-EE3E24C5F0E8}"/>
              </a:ext>
            </a:extLst>
          </p:cNvPr>
          <p:cNvGrpSpPr/>
          <p:nvPr/>
        </p:nvGrpSpPr>
        <p:grpSpPr>
          <a:xfrm>
            <a:off x="7371914" y="2814233"/>
            <a:ext cx="914400" cy="1115000"/>
            <a:chOff x="6861927" y="2242066"/>
            <a:chExt cx="914400" cy="1115000"/>
          </a:xfrm>
        </p:grpSpPr>
        <p:pic>
          <p:nvPicPr>
            <p:cNvPr id="10" name="그래픽 9" descr="번개 표시">
              <a:extLst>
                <a:ext uri="{FF2B5EF4-FFF2-40B4-BE49-F238E27FC236}">
                  <a16:creationId xmlns:a16="http://schemas.microsoft.com/office/drawing/2014/main" id="{9F22A61B-2A82-45D8-A6CA-0C23B66728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600000">
              <a:off x="6861927" y="2242066"/>
              <a:ext cx="914400" cy="914400"/>
            </a:xfrm>
            <a:prstGeom prst="rect">
              <a:avLst/>
            </a:prstGeom>
          </p:spPr>
        </p:pic>
        <p:sp>
          <p:nvSpPr>
            <p:cNvPr id="11" name="TextBox 10">
              <a:extLst>
                <a:ext uri="{FF2B5EF4-FFF2-40B4-BE49-F238E27FC236}">
                  <a16:creationId xmlns:a16="http://schemas.microsoft.com/office/drawing/2014/main" id="{5D1762AF-F1C2-4C4E-961D-1372CBA0C909}"/>
                </a:ext>
              </a:extLst>
            </p:cNvPr>
            <p:cNvSpPr txBox="1"/>
            <p:nvPr/>
          </p:nvSpPr>
          <p:spPr>
            <a:xfrm>
              <a:off x="7054471" y="2803068"/>
              <a:ext cx="529312" cy="553998"/>
            </a:xfrm>
            <a:prstGeom prst="rect">
              <a:avLst/>
            </a:prstGeom>
            <a:noFill/>
          </p:spPr>
          <p:txBody>
            <a:bodyPr wrap="none" rtlCol="0">
              <a:spAutoFit/>
            </a:bodyPr>
            <a:lstStyle/>
            <a:p>
              <a:r>
                <a:rPr lang="ko-KR" altLang="en-US" sz="1000" dirty="0"/>
                <a:t>정보</a:t>
              </a:r>
              <a:endParaRPr lang="en-US" altLang="ko-KR" sz="1000" dirty="0"/>
            </a:p>
            <a:p>
              <a:r>
                <a:rPr lang="en-US" altLang="ko-KR" sz="1000" dirty="0"/>
                <a:t>(</a:t>
              </a:r>
              <a:r>
                <a:rPr lang="ko-KR" altLang="en-US" sz="1000" dirty="0"/>
                <a:t>속도</a:t>
              </a:r>
              <a:r>
                <a:rPr lang="en-US" altLang="ko-KR" sz="1000" dirty="0"/>
                <a:t>/</a:t>
              </a:r>
            </a:p>
            <a:p>
              <a:r>
                <a:rPr lang="ko-KR" altLang="en-US" sz="1000" dirty="0"/>
                <a:t>위치</a:t>
              </a:r>
              <a:r>
                <a:rPr lang="en-US" altLang="ko-KR" sz="1000" dirty="0"/>
                <a:t>)</a:t>
              </a:r>
              <a:endParaRPr lang="ko-KR" altLang="en-US" sz="1000" dirty="0"/>
            </a:p>
          </p:txBody>
        </p:sp>
      </p:grpSp>
      <p:pic>
        <p:nvPicPr>
          <p:cNvPr id="14" name="그래픽 13" descr="크루즈">
            <a:extLst>
              <a:ext uri="{FF2B5EF4-FFF2-40B4-BE49-F238E27FC236}">
                <a16:creationId xmlns:a16="http://schemas.microsoft.com/office/drawing/2014/main" id="{7ADDDB91-F459-4A4B-A70F-94D8625EB1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412919" y="2149892"/>
            <a:ext cx="914400" cy="914400"/>
          </a:xfrm>
          <a:prstGeom prst="rect">
            <a:avLst/>
          </a:prstGeom>
        </p:spPr>
      </p:pic>
      <p:sp>
        <p:nvSpPr>
          <p:cNvPr id="15" name="TextBox 14">
            <a:extLst>
              <a:ext uri="{FF2B5EF4-FFF2-40B4-BE49-F238E27FC236}">
                <a16:creationId xmlns:a16="http://schemas.microsoft.com/office/drawing/2014/main" id="{E06458A1-63E5-495F-A776-D8B8A38FF640}"/>
              </a:ext>
            </a:extLst>
          </p:cNvPr>
          <p:cNvSpPr txBox="1"/>
          <p:nvPr/>
        </p:nvSpPr>
        <p:spPr>
          <a:xfrm>
            <a:off x="8526865" y="2016454"/>
            <a:ext cx="906017" cy="338554"/>
          </a:xfrm>
          <a:prstGeom prst="rect">
            <a:avLst/>
          </a:prstGeom>
          <a:noFill/>
        </p:spPr>
        <p:txBody>
          <a:bodyPr wrap="none" rtlCol="0">
            <a:spAutoFit/>
          </a:bodyPr>
          <a:lstStyle/>
          <a:p>
            <a:r>
              <a:rPr lang="en-US" altLang="ko-KR" sz="1600" dirty="0"/>
              <a:t>AIS </a:t>
            </a:r>
            <a:r>
              <a:rPr lang="ko-KR" altLang="en-US" sz="1600" dirty="0"/>
              <a:t>탑재</a:t>
            </a:r>
          </a:p>
        </p:txBody>
      </p:sp>
      <p:pic>
        <p:nvPicPr>
          <p:cNvPr id="17" name="그래픽 16" descr="위성 안테나">
            <a:extLst>
              <a:ext uri="{FF2B5EF4-FFF2-40B4-BE49-F238E27FC236}">
                <a16:creationId xmlns:a16="http://schemas.microsoft.com/office/drawing/2014/main" id="{572C74FB-C7C8-440D-84BD-0ED524C87A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8448285" y="3357066"/>
            <a:ext cx="984597" cy="914400"/>
          </a:xfrm>
          <a:prstGeom prst="rect">
            <a:avLst/>
          </a:prstGeom>
        </p:spPr>
      </p:pic>
      <p:sp>
        <p:nvSpPr>
          <p:cNvPr id="18" name="TextBox 17">
            <a:extLst>
              <a:ext uri="{FF2B5EF4-FFF2-40B4-BE49-F238E27FC236}">
                <a16:creationId xmlns:a16="http://schemas.microsoft.com/office/drawing/2014/main" id="{3F2B6A6D-9ECD-4EA1-846E-F9E2E1C58E13}"/>
              </a:ext>
            </a:extLst>
          </p:cNvPr>
          <p:cNvSpPr txBox="1"/>
          <p:nvPr/>
        </p:nvSpPr>
        <p:spPr>
          <a:xfrm>
            <a:off x="8448285" y="3090446"/>
            <a:ext cx="1111202" cy="338554"/>
          </a:xfrm>
          <a:prstGeom prst="rect">
            <a:avLst/>
          </a:prstGeom>
          <a:noFill/>
        </p:spPr>
        <p:txBody>
          <a:bodyPr wrap="none" rtlCol="0">
            <a:spAutoFit/>
          </a:bodyPr>
          <a:lstStyle/>
          <a:p>
            <a:r>
              <a:rPr lang="en-US" altLang="ko-KR" sz="1600" dirty="0"/>
              <a:t>AIS </a:t>
            </a:r>
            <a:r>
              <a:rPr lang="ko-KR" altLang="en-US" sz="1600" dirty="0"/>
              <a:t>기지국</a:t>
            </a:r>
          </a:p>
        </p:txBody>
      </p:sp>
    </p:spTree>
    <p:extLst>
      <p:ext uri="{BB962C8B-B14F-4D97-AF65-F5344CB8AC3E}">
        <p14:creationId xmlns:p14="http://schemas.microsoft.com/office/powerpoint/2010/main" val="3760193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6.11 </a:t>
            </a:r>
            <a:r>
              <a:rPr lang="ko-KR" altLang="en-US" sz="1200" dirty="0"/>
              <a:t>물리적 요구사항</a:t>
            </a:r>
            <a:endParaRPr lang="en-US" altLang="ko-KR" sz="1200" dirty="0"/>
          </a:p>
          <a:p>
            <a:pPr marL="288000" lvl="1" indent="0">
              <a:buNone/>
            </a:pPr>
            <a:r>
              <a:rPr lang="en-US" altLang="ko-KR" sz="1200" dirty="0"/>
              <a:t>     </a:t>
            </a:r>
            <a:r>
              <a:rPr lang="ko-KR" altLang="en-US" sz="1200" dirty="0"/>
              <a:t>* </a:t>
            </a:r>
            <a:r>
              <a:rPr lang="en-US" altLang="ko-KR" sz="1200" dirty="0">
                <a:solidFill>
                  <a:srgbClr val="FF0000"/>
                </a:solidFill>
              </a:rPr>
              <a:t>The provisions of this subclause are applicable to the physical displays associated with navigational systems and equipment on the bridge of a ship, including the stand-alone displays for radar equipment, the multifunction displays used in IBS and INS, and displays supporting composite presentations that integrate information derived from two or more navigational systems or equipment. </a:t>
            </a:r>
            <a:r>
              <a:rPr lang="en-US" altLang="ko-KR" sz="1200" dirty="0"/>
              <a:t>.</a:t>
            </a:r>
          </a:p>
          <a:p>
            <a:pPr marL="288000" lvl="1" indent="0">
              <a:buNone/>
            </a:pPr>
            <a:r>
              <a:rPr lang="ko-KR" altLang="en-US" sz="1200" dirty="0"/>
              <a:t>    * 디스플레이 장비는 </a:t>
            </a:r>
            <a:r>
              <a:rPr lang="en-US" altLang="ko-KR" sz="1200" dirty="0"/>
              <a:t>IEC 60945</a:t>
            </a:r>
            <a:r>
              <a:rPr lang="ko-KR" altLang="en-US" sz="1200" dirty="0"/>
              <a:t>의 해당 요구사항을 준수해야 함</a:t>
            </a:r>
            <a:r>
              <a:rPr lang="en-US" altLang="ko-KR" sz="1200" dirty="0"/>
              <a:t>.(6.3.1.1 </a:t>
            </a:r>
            <a:r>
              <a:rPr lang="ko-KR" altLang="en-US" sz="1200" dirty="0"/>
              <a:t>참조</a:t>
            </a:r>
            <a:r>
              <a:rPr lang="en-US" altLang="ko-KR" sz="1200" dirty="0"/>
              <a:t>)</a:t>
            </a:r>
          </a:p>
          <a:p>
            <a:pPr marL="288000" lvl="1" indent="0">
              <a:buNone/>
            </a:pPr>
            <a:r>
              <a:rPr lang="en-US" altLang="ko-KR" sz="1200" dirty="0"/>
              <a:t>	6.11.1 Operational display </a:t>
            </a:r>
            <a:r>
              <a:rPr lang="ko-KR" altLang="en-US" sz="1200" dirty="0"/>
              <a:t>영역</a:t>
            </a:r>
            <a:endParaRPr lang="en-US" altLang="ko-KR" sz="1200" dirty="0"/>
          </a:p>
          <a:p>
            <a:pPr marL="288000" lvl="1" indent="0">
              <a:buNone/>
            </a:pPr>
            <a:r>
              <a:rPr lang="en-US" altLang="ko-KR" sz="1200" dirty="0"/>
              <a:t>	 6.11.1.1 </a:t>
            </a:r>
            <a:r>
              <a:rPr lang="ko-KR" altLang="en-US" sz="1200" dirty="0"/>
              <a:t>요구 사항</a:t>
            </a:r>
            <a:endParaRPr lang="en-US" altLang="ko-KR" sz="1200" dirty="0"/>
          </a:p>
          <a:p>
            <a:pPr marL="288000" lvl="1" indent="0">
              <a:buNone/>
            </a:pPr>
            <a:r>
              <a:rPr lang="en-US" altLang="ko-KR" sz="1200" dirty="0"/>
              <a:t>	 -(MSC.192/6.2.3) </a:t>
            </a:r>
            <a:r>
              <a:rPr lang="ko-KR" altLang="en-US" sz="1200" dirty="0"/>
              <a:t>디스플레이 크기는 장비 범주에 따라 표 </a:t>
            </a:r>
            <a:r>
              <a:rPr lang="en-US" altLang="ko-KR" sz="1200" dirty="0"/>
              <a:t>1</a:t>
            </a:r>
            <a:r>
              <a:rPr lang="ko-KR" altLang="en-US" sz="1200" dirty="0"/>
              <a:t>에 정의된 크기를 따라야 함</a:t>
            </a:r>
            <a:r>
              <a:rPr lang="en-US" altLang="ko-KR" sz="1200" dirty="0"/>
              <a:t>.(MSC.191/8.2.1) </a:t>
            </a:r>
          </a:p>
          <a:p>
            <a:pPr marL="288000" lvl="1" indent="0">
              <a:buNone/>
            </a:pPr>
            <a:r>
              <a:rPr lang="en-US" altLang="ko-KR" sz="1200" dirty="0"/>
              <a:t>	 -</a:t>
            </a:r>
            <a:r>
              <a:rPr lang="ko-KR" altLang="en-US" sz="1200" dirty="0"/>
              <a:t>디스플레이 장비는 관련 </a:t>
            </a:r>
            <a:r>
              <a:rPr lang="en-US" altLang="ko-KR" sz="1200" dirty="0"/>
              <a:t>IMO </a:t>
            </a:r>
            <a:r>
              <a:rPr lang="ko-KR" altLang="en-US" sz="1200" dirty="0"/>
              <a:t>성능 표준의 요구 사항을 지원하기에 충분한 크기여야 함</a:t>
            </a:r>
            <a:r>
              <a:rPr lang="en-US" altLang="ko-KR" sz="1200" dirty="0"/>
              <a:t>.</a:t>
            </a:r>
          </a:p>
          <a:p>
            <a:pPr marL="288000" lvl="1" indent="0">
              <a:buNone/>
            </a:pPr>
            <a:r>
              <a:rPr lang="en-US" altLang="ko-KR" sz="1200" dirty="0"/>
              <a:t>	 -(MSC.191/8.2.3) </a:t>
            </a:r>
            <a:r>
              <a:rPr lang="ko-KR" altLang="en-US" sz="1200" dirty="0"/>
              <a:t>레이더 표시 장비의 경우 레이더 표시의 </a:t>
            </a:r>
            <a:r>
              <a:rPr lang="en-US" altLang="ko-KR" sz="1200" dirty="0"/>
              <a:t>Operational Display</a:t>
            </a:r>
            <a:r>
              <a:rPr lang="ko-KR" altLang="en-US" sz="1200" dirty="0"/>
              <a:t> 영역은 다음 직경의 원 이상이어야 함</a:t>
            </a:r>
            <a:r>
              <a:rPr lang="en-US" altLang="ko-KR" sz="1200" dirty="0"/>
              <a:t>.</a:t>
            </a:r>
          </a:p>
          <a:p>
            <a:pPr marL="288000" lvl="1" indent="0">
              <a:buNone/>
            </a:pPr>
            <a:r>
              <a:rPr lang="en-US" altLang="ko-KR" sz="1200" dirty="0"/>
              <a:t>		• </a:t>
            </a:r>
            <a:r>
              <a:rPr lang="ko-KR" altLang="en-US" sz="1200" dirty="0"/>
              <a:t>총톤수 </a:t>
            </a:r>
            <a:r>
              <a:rPr lang="en-US" altLang="ko-KR" sz="1200" dirty="0"/>
              <a:t>500</a:t>
            </a:r>
            <a:r>
              <a:rPr lang="ko-KR" altLang="en-US" sz="1200" dirty="0"/>
              <a:t>톤 미만 선박의 경우 </a:t>
            </a:r>
            <a:r>
              <a:rPr lang="en-US" altLang="ko-KR" sz="1200" dirty="0"/>
              <a:t>180mm;</a:t>
            </a:r>
          </a:p>
          <a:p>
            <a:pPr marL="288000" lvl="1" indent="0">
              <a:buNone/>
            </a:pPr>
            <a:r>
              <a:rPr lang="en-US" altLang="ko-KR" sz="1200" dirty="0"/>
              <a:t>		• </a:t>
            </a:r>
            <a:r>
              <a:rPr lang="ko-KR" altLang="en-US" sz="1200" dirty="0"/>
              <a:t>총톤수 </a:t>
            </a:r>
            <a:r>
              <a:rPr lang="en-US" altLang="ko-KR" sz="1200" dirty="0"/>
              <a:t>500</a:t>
            </a:r>
            <a:r>
              <a:rPr lang="ko-KR" altLang="en-US" sz="1200" dirty="0"/>
              <a:t>보다 크고 </a:t>
            </a:r>
            <a:r>
              <a:rPr lang="en-US" altLang="ko-KR" sz="1200" dirty="0"/>
              <a:t>HSC</a:t>
            </a:r>
            <a:r>
              <a:rPr lang="ko-KR" altLang="en-US" sz="1200" dirty="0"/>
              <a:t>가 총톤수 </a:t>
            </a:r>
            <a:r>
              <a:rPr lang="en-US" altLang="ko-KR" sz="1200" dirty="0"/>
              <a:t>10,000 </a:t>
            </a:r>
            <a:r>
              <a:rPr lang="ko-KR" altLang="en-US" sz="1200" dirty="0"/>
              <a:t>미만인 선박의 경우 </a:t>
            </a:r>
            <a:r>
              <a:rPr lang="en-US" altLang="ko-KR" sz="1200" dirty="0"/>
              <a:t>250mm;</a:t>
            </a:r>
          </a:p>
          <a:p>
            <a:pPr marL="288000" lvl="1" indent="0">
              <a:buNone/>
            </a:pPr>
            <a:r>
              <a:rPr lang="en-US" altLang="ko-KR" sz="1200" dirty="0"/>
              <a:t>		• </a:t>
            </a:r>
            <a:r>
              <a:rPr lang="ko-KR" altLang="en-US" sz="1200" dirty="0"/>
              <a:t>총톤수 </a:t>
            </a:r>
            <a:r>
              <a:rPr lang="en-US" altLang="ko-KR" sz="1200" dirty="0"/>
              <a:t>10,000</a:t>
            </a:r>
            <a:r>
              <a:rPr lang="ko-KR" altLang="en-US" sz="1200" dirty="0"/>
              <a:t>톤을 초과하는 선박의 경우 </a:t>
            </a:r>
            <a:r>
              <a:rPr lang="en-US" altLang="ko-KR" sz="1200" dirty="0"/>
              <a:t>320mm.</a:t>
            </a:r>
          </a:p>
          <a:p>
            <a:pPr marL="288000" lvl="1" indent="0">
              <a:buNone/>
            </a:pPr>
            <a:r>
              <a:rPr lang="en-US" altLang="ko-KR" sz="1200" dirty="0"/>
              <a:t>	 -</a:t>
            </a:r>
            <a:r>
              <a:rPr lang="ko-KR" altLang="en-US" sz="1200" dirty="0"/>
              <a:t>제조자의 문서는 </a:t>
            </a:r>
            <a:r>
              <a:rPr lang="en-US" altLang="ko-KR" sz="1200" dirty="0"/>
              <a:t>Operational display</a:t>
            </a:r>
            <a:r>
              <a:rPr lang="ko-KR" altLang="en-US" sz="1200" dirty="0"/>
              <a:t> 영역의 의도된 크기를 표기</a:t>
            </a:r>
            <a:r>
              <a:rPr lang="en-US" altLang="ko-KR" sz="1200" dirty="0"/>
              <a:t>.</a:t>
            </a:r>
          </a:p>
          <a:p>
            <a:pPr marL="288000" lvl="1" indent="0">
              <a:buNone/>
            </a:pPr>
            <a:r>
              <a:rPr lang="en-US" altLang="ko-KR" sz="1200" dirty="0"/>
              <a:t>	 6.11.1.2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작동 디스플레이 영역의 직경이 제조업체의 문서 및 표 </a:t>
            </a:r>
            <a:r>
              <a:rPr lang="en-US" altLang="ko-KR" sz="1200" dirty="0"/>
              <a:t>1</a:t>
            </a:r>
            <a:r>
              <a:rPr lang="ko-KR" altLang="en-US" sz="1200" dirty="0"/>
              <a:t>에 지정된 의도한 크기의 직경의 원 이상인지 측정하여 확인</a:t>
            </a:r>
            <a:r>
              <a:rPr lang="en-US" altLang="ko-KR" sz="1200" dirty="0"/>
              <a:t>.</a:t>
            </a:r>
          </a:p>
          <a:p>
            <a:pPr marL="288000" lvl="1"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50</a:t>
            </a:fld>
            <a:r>
              <a:rPr lang="en-US" altLang="ko-KR"/>
              <a:t>]</a:t>
            </a:r>
            <a:endParaRPr lang="ko-KR" altLang="en-US" dirty="0"/>
          </a:p>
        </p:txBody>
      </p:sp>
    </p:spTree>
    <p:extLst>
      <p:ext uri="{BB962C8B-B14F-4D97-AF65-F5344CB8AC3E}">
        <p14:creationId xmlns:p14="http://schemas.microsoft.com/office/powerpoint/2010/main" val="4225321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6.11.2 </a:t>
            </a:r>
            <a:r>
              <a:rPr lang="ko-KR" altLang="en-US" sz="1200" dirty="0" err="1"/>
              <a:t>명암비</a:t>
            </a:r>
            <a:r>
              <a:rPr lang="ko-KR" altLang="en-US" sz="1200" dirty="0"/>
              <a:t> 및 밝기 조정</a:t>
            </a:r>
            <a:endParaRPr lang="en-US" altLang="ko-KR" sz="1200" dirty="0"/>
          </a:p>
          <a:p>
            <a:pPr marL="288000" lvl="1" indent="0">
              <a:buNone/>
            </a:pPr>
            <a:r>
              <a:rPr lang="en-US" altLang="ko-KR" sz="1200" dirty="0"/>
              <a:t>	 6.11.2.1 </a:t>
            </a:r>
            <a:r>
              <a:rPr lang="ko-KR" altLang="en-US" sz="1200" dirty="0"/>
              <a:t>요구 사항</a:t>
            </a:r>
            <a:endParaRPr lang="en-US" altLang="ko-KR" sz="1200" dirty="0"/>
          </a:p>
          <a:p>
            <a:pPr marL="288000" lvl="1" indent="0">
              <a:buNone/>
            </a:pPr>
            <a:r>
              <a:rPr lang="en-US" altLang="ko-KR" sz="1200" dirty="0"/>
              <a:t>	 -(MSC.191/8.1.1) </a:t>
            </a:r>
            <a:r>
              <a:rPr lang="ko-KR" altLang="en-US" sz="1200" dirty="0"/>
              <a:t>디스플레이 기술에 따라 제공된 디스플레이의 명암과 밝기를 조정할 수 있어야 함</a:t>
            </a:r>
            <a:r>
              <a:rPr lang="en-US" altLang="ko-KR" sz="1200" dirty="0"/>
              <a:t>. </a:t>
            </a:r>
          </a:p>
          <a:p>
            <a:pPr marL="288000" lvl="1" indent="0">
              <a:buNone/>
            </a:pPr>
            <a:r>
              <a:rPr lang="en-US" altLang="ko-KR" sz="1200" dirty="0"/>
              <a:t>	 -</a:t>
            </a:r>
            <a:r>
              <a:rPr lang="ko-KR" altLang="en-US" sz="1200" dirty="0"/>
              <a:t>디스플레이를 어둡게 할 수 있어야 함</a:t>
            </a:r>
            <a:r>
              <a:rPr lang="en-US" altLang="ko-KR" sz="1200" dirty="0"/>
              <a:t>.</a:t>
            </a:r>
          </a:p>
          <a:p>
            <a:pPr marL="288000" lvl="1" indent="0">
              <a:buNone/>
            </a:pPr>
            <a:r>
              <a:rPr lang="en-US" altLang="ko-KR" sz="1200" dirty="0"/>
              <a:t>	 -</a:t>
            </a:r>
            <a:r>
              <a:rPr lang="ko-KR" altLang="en-US" sz="1200" dirty="0"/>
              <a:t>제어 범위는 선교에서 나타날 수 있는 모든 주변 조명 조건</a:t>
            </a:r>
            <a:r>
              <a:rPr lang="en-US" altLang="ko-KR" sz="1200" dirty="0"/>
              <a:t>(</a:t>
            </a:r>
            <a:r>
              <a:rPr lang="ko-KR" altLang="en-US" sz="1200" dirty="0"/>
              <a:t>주간</a:t>
            </a:r>
            <a:r>
              <a:rPr lang="en-US" altLang="ko-KR" sz="1200" dirty="0"/>
              <a:t>, </a:t>
            </a:r>
            <a:r>
              <a:rPr lang="ko-KR" altLang="en-US" sz="1200" dirty="0"/>
              <a:t>일몰 및 야간</a:t>
            </a:r>
            <a:r>
              <a:rPr lang="en-US" altLang="ko-KR" sz="1200" dirty="0"/>
              <a:t>)</a:t>
            </a:r>
            <a:r>
              <a:rPr lang="ko-KR" altLang="en-US" sz="1200" dirty="0"/>
              <a:t>에서 디스플레이를 읽을 수 있어야 함</a:t>
            </a:r>
            <a:r>
              <a:rPr lang="en-US" altLang="ko-KR" sz="1200" dirty="0"/>
              <a:t>.</a:t>
            </a:r>
          </a:p>
          <a:p>
            <a:pPr marL="288000" lvl="1" indent="0">
              <a:buNone/>
            </a:pPr>
            <a:r>
              <a:rPr lang="en-US" altLang="ko-KR" sz="1200" dirty="0"/>
              <a:t>	 -</a:t>
            </a:r>
            <a:r>
              <a:rPr lang="ko-KR" altLang="en-US" sz="1200" dirty="0"/>
              <a:t>조정 범위는 야간에 사용자의 어두움 적응을 유지하기에 충분해야 함</a:t>
            </a:r>
            <a:r>
              <a:rPr lang="en-US" altLang="ko-KR" sz="1200" dirty="0"/>
              <a:t>(6.4 </a:t>
            </a:r>
            <a:r>
              <a:rPr lang="ko-KR" altLang="en-US" sz="1200" dirty="0"/>
              <a:t>참조</a:t>
            </a:r>
            <a:r>
              <a:rPr lang="en-US" altLang="ko-KR" sz="1200" dirty="0"/>
              <a:t>).</a:t>
            </a:r>
          </a:p>
          <a:p>
            <a:pPr marL="288000" lvl="1" indent="0">
              <a:buNone/>
            </a:pPr>
            <a:r>
              <a:rPr lang="en-US" altLang="ko-KR" sz="1200" dirty="0"/>
              <a:t>	 -(MSC.191/8.1.2) </a:t>
            </a:r>
            <a:r>
              <a:rPr lang="ko-KR" altLang="en-US" sz="1200" dirty="0"/>
              <a:t>항법사 또는 사용자가 </a:t>
            </a:r>
            <a:r>
              <a:rPr lang="ko-KR" altLang="en-US" sz="1200" dirty="0" err="1"/>
              <a:t>명암비</a:t>
            </a:r>
            <a:r>
              <a:rPr lang="ko-KR" altLang="en-US" sz="1200" dirty="0"/>
              <a:t> 및 밝기 값을 정의된 각 주변 조명 조건</a:t>
            </a:r>
            <a:r>
              <a:rPr lang="en-US" altLang="ko-KR" sz="1200" dirty="0"/>
              <a:t>(</a:t>
            </a:r>
            <a:r>
              <a:rPr lang="ko-KR" altLang="en-US" sz="1200" dirty="0"/>
              <a:t>주간</a:t>
            </a:r>
            <a:r>
              <a:rPr lang="en-US" altLang="ko-KR" sz="1200" dirty="0"/>
              <a:t>, </a:t>
            </a:r>
            <a:r>
              <a:rPr lang="ko-KR" altLang="en-US" sz="1200" dirty="0"/>
              <a:t>일몰 및 야간</a:t>
            </a:r>
            <a:r>
              <a:rPr lang="en-US" altLang="ko-KR" sz="1200" dirty="0"/>
              <a:t>)</a:t>
            </a:r>
            <a:r>
              <a:rPr lang="ko-KR" altLang="en-US" sz="1200" dirty="0"/>
              <a:t>에 대해 사전 설정</a:t>
            </a:r>
            <a:r>
              <a:rPr lang="en-US" altLang="ko-KR" sz="1200" dirty="0"/>
              <a:t>(</a:t>
            </a:r>
            <a:r>
              <a:rPr lang="ko-KR" altLang="en-US" sz="1200" dirty="0"/>
              <a:t>저장</a:t>
            </a:r>
            <a:r>
              <a:rPr lang="en-US" altLang="ko-KR" sz="1200" dirty="0"/>
              <a:t>?)</a:t>
            </a:r>
            <a:r>
              <a:rPr lang="ko-KR" altLang="en-US" sz="1200" dirty="0"/>
              <a:t> 또는 기본 조건으로 재설정하는 것이 가능해야 함</a:t>
            </a:r>
            <a:r>
              <a:rPr lang="en-US" altLang="ko-KR" sz="1200" dirty="0"/>
              <a:t>.</a:t>
            </a:r>
          </a:p>
          <a:p>
            <a:pPr marL="288000" lvl="1" indent="0">
              <a:buNone/>
            </a:pPr>
            <a:r>
              <a:rPr lang="en-US" altLang="ko-KR" sz="1200" dirty="0">
                <a:solidFill>
                  <a:srgbClr val="FF0000"/>
                </a:solidFill>
              </a:rPr>
              <a:t>	 -</a:t>
            </a:r>
            <a:r>
              <a:rPr lang="ko-KR" altLang="en-US" sz="1200" dirty="0">
                <a:solidFill>
                  <a:srgbClr val="FF0000"/>
                </a:solidFill>
              </a:rPr>
              <a:t>디스플레이 장비가 해도 정보 표시를 지원하는 경우 수동 제어를 </a:t>
            </a:r>
            <a:r>
              <a:rPr lang="en-US" altLang="ko-KR" sz="1200" dirty="0">
                <a:solidFill>
                  <a:srgbClr val="FF0000"/>
                </a:solidFill>
              </a:rPr>
              <a:t>IHO S-52</a:t>
            </a:r>
            <a:r>
              <a:rPr lang="ko-KR" altLang="en-US" sz="1200" dirty="0">
                <a:solidFill>
                  <a:srgbClr val="FF0000"/>
                </a:solidFill>
              </a:rPr>
              <a:t>에 지정된 각 색상표에 적합한 보정된 색상 성능을 위한 참조 설정으로 되돌리기 위한 수단 또는 방법도 제공되어야 함</a:t>
            </a:r>
            <a:r>
              <a:rPr lang="en-US" altLang="ko-KR" sz="1200" dirty="0">
                <a:solidFill>
                  <a:srgbClr val="FF0000"/>
                </a:solidFill>
              </a:rPr>
              <a:t>.</a:t>
            </a:r>
          </a:p>
          <a:p>
            <a:pPr marL="288000" lvl="1" indent="0">
              <a:buNone/>
            </a:pPr>
            <a:r>
              <a:rPr lang="en-US" altLang="ko-KR" sz="1200" dirty="0"/>
              <a:t>	 -</a:t>
            </a:r>
            <a:r>
              <a:rPr lang="ko-KR" altLang="en-US" sz="1200" dirty="0"/>
              <a:t>제조업체의 문서는 밝기 및 대비 제어에 대한 기본 설정을 명시</a:t>
            </a:r>
            <a:r>
              <a:rPr lang="en-US" altLang="ko-KR" sz="1200" dirty="0"/>
              <a:t>.</a:t>
            </a:r>
          </a:p>
          <a:p>
            <a:pPr marL="288000" lvl="1" indent="0">
              <a:buNone/>
            </a:pPr>
            <a:r>
              <a:rPr lang="en-US" altLang="ko-KR" sz="1200" dirty="0"/>
              <a:t>	 6.11.2.2 </a:t>
            </a:r>
            <a:r>
              <a:rPr lang="ko-KR" altLang="en-US" sz="1200" dirty="0"/>
              <a:t>시험방법 및 요구되는 결과</a:t>
            </a:r>
            <a:endParaRPr lang="en-US" altLang="ko-KR" sz="1200" dirty="0"/>
          </a:p>
          <a:p>
            <a:pPr marL="288000" lvl="1" indent="0">
              <a:buNone/>
            </a:pPr>
            <a:r>
              <a:rPr lang="en-US" altLang="ko-KR" sz="1200" dirty="0"/>
              <a:t>	 -a) 6.4</a:t>
            </a:r>
            <a:r>
              <a:rPr lang="ko-KR" altLang="en-US" sz="1200" dirty="0"/>
              <a:t>에 따라 </a:t>
            </a:r>
            <a:r>
              <a:rPr lang="ko-KR" altLang="en-US" sz="1200" dirty="0" err="1"/>
              <a:t>명암비</a:t>
            </a:r>
            <a:r>
              <a:rPr lang="ko-KR" altLang="en-US" sz="1200" dirty="0"/>
              <a:t> 및 밝기 조정을 확인</a:t>
            </a:r>
            <a:r>
              <a:rPr lang="en-US" altLang="ko-KR" sz="1200" dirty="0"/>
              <a:t>. b) </a:t>
            </a:r>
            <a:r>
              <a:rPr lang="ko-KR" altLang="en-US" sz="1200" dirty="0"/>
              <a:t>수동 밝기 제어가 제공되는지 확인</a:t>
            </a:r>
            <a:r>
              <a:rPr lang="en-US" altLang="ko-KR" sz="1200" dirty="0"/>
              <a:t>.</a:t>
            </a:r>
          </a:p>
          <a:p>
            <a:pPr marL="288000" lvl="1" indent="0">
              <a:buNone/>
            </a:pPr>
            <a:r>
              <a:rPr lang="en-US" altLang="ko-KR" sz="1200" dirty="0"/>
              <a:t>	 -c) </a:t>
            </a:r>
            <a:r>
              <a:rPr lang="ko-KR" altLang="en-US" sz="1200" dirty="0"/>
              <a:t>해당되는 경우</a:t>
            </a:r>
            <a:r>
              <a:rPr lang="en-US" altLang="ko-KR" sz="1200" dirty="0"/>
              <a:t>(</a:t>
            </a:r>
            <a:r>
              <a:rPr lang="ko-KR" altLang="en-US" sz="1200" dirty="0"/>
              <a:t>예</a:t>
            </a:r>
            <a:r>
              <a:rPr lang="en-US" altLang="ko-KR" sz="1200" dirty="0"/>
              <a:t>: CRT </a:t>
            </a:r>
            <a:r>
              <a:rPr lang="ko-KR" altLang="en-US" sz="1200" dirty="0"/>
              <a:t>기술의 경우</a:t>
            </a:r>
            <a:r>
              <a:rPr lang="en-US" altLang="ko-KR" sz="1200" dirty="0"/>
              <a:t>) </a:t>
            </a:r>
            <a:r>
              <a:rPr lang="ko-KR" altLang="en-US" sz="1200" dirty="0"/>
              <a:t>수동 </a:t>
            </a:r>
            <a:r>
              <a:rPr lang="ko-KR" altLang="en-US" sz="1200" dirty="0" err="1"/>
              <a:t>명암비</a:t>
            </a:r>
            <a:r>
              <a:rPr lang="ko-KR" altLang="en-US" sz="1200" dirty="0"/>
              <a:t> 제어가 제공되는지 확인</a:t>
            </a:r>
            <a:r>
              <a:rPr lang="en-US" altLang="ko-KR" sz="1200" dirty="0"/>
              <a:t>.</a:t>
            </a:r>
          </a:p>
          <a:p>
            <a:pPr marL="288000" lvl="1" indent="0">
              <a:buNone/>
            </a:pPr>
            <a:r>
              <a:rPr lang="en-US" altLang="ko-KR" sz="1200" dirty="0"/>
              <a:t>	 -</a:t>
            </a:r>
            <a:r>
              <a:rPr lang="en-US" altLang="ko-KR" sz="1200" dirty="0">
                <a:solidFill>
                  <a:srgbClr val="FF0000"/>
                </a:solidFill>
              </a:rPr>
              <a:t>d) </a:t>
            </a:r>
            <a:r>
              <a:rPr lang="ko-KR" altLang="en-US" sz="1200" dirty="0">
                <a:solidFill>
                  <a:srgbClr val="FF0000"/>
                </a:solidFill>
              </a:rPr>
              <a:t>제조업체의 문서가 </a:t>
            </a:r>
            <a:r>
              <a:rPr lang="ko-KR" altLang="en-US" sz="1200" dirty="0" err="1">
                <a:solidFill>
                  <a:srgbClr val="FF0000"/>
                </a:solidFill>
              </a:rPr>
              <a:t>명암비</a:t>
            </a:r>
            <a:r>
              <a:rPr lang="ko-KR" altLang="en-US" sz="1200" dirty="0">
                <a:solidFill>
                  <a:srgbClr val="FF0000"/>
                </a:solidFill>
              </a:rPr>
              <a:t> 및 밝기 제어에 대한 기본 설정을 식별한다는 문서화된 증거</a:t>
            </a:r>
            <a:r>
              <a:rPr lang="en-US" altLang="ko-KR" sz="1200" dirty="0">
                <a:solidFill>
                  <a:srgbClr val="FF0000"/>
                </a:solidFill>
              </a:rPr>
              <a:t>(</a:t>
            </a:r>
            <a:r>
              <a:rPr lang="ko-KR" altLang="en-US" sz="1200" dirty="0">
                <a:solidFill>
                  <a:srgbClr val="FF0000"/>
                </a:solidFill>
              </a:rPr>
              <a:t>성적서</a:t>
            </a:r>
            <a:r>
              <a:rPr lang="en-US" altLang="ko-KR" sz="1200" dirty="0">
                <a:solidFill>
                  <a:srgbClr val="FF0000"/>
                </a:solidFill>
              </a:rPr>
              <a:t>?)</a:t>
            </a:r>
            <a:r>
              <a:rPr lang="ko-KR" altLang="en-US" sz="1200" dirty="0">
                <a:solidFill>
                  <a:srgbClr val="FF0000"/>
                </a:solidFill>
              </a:rPr>
              <a:t>의 검사를 통해 확인</a:t>
            </a:r>
            <a:r>
              <a:rPr lang="en-US" altLang="ko-KR" sz="1200" dirty="0">
                <a:solidFill>
                  <a:srgbClr val="FF0000"/>
                </a:solidFill>
              </a:rPr>
              <a:t>.</a:t>
            </a:r>
          </a:p>
          <a:p>
            <a:pPr marL="288000" lvl="1" indent="0">
              <a:buNone/>
            </a:pPr>
            <a:r>
              <a:rPr lang="en-US" altLang="ko-KR" sz="1200" dirty="0"/>
              <a:t>	 -e) </a:t>
            </a:r>
            <a:r>
              <a:rPr lang="ko-KR" altLang="en-US" sz="1200" dirty="0" err="1"/>
              <a:t>명암비</a:t>
            </a:r>
            <a:r>
              <a:rPr lang="ko-KR" altLang="en-US" sz="1200" dirty="0"/>
              <a:t> 및 밝기 제어에 대한 기본 설정이 </a:t>
            </a:r>
            <a:r>
              <a:rPr lang="ko-KR" altLang="en-US" sz="1200" dirty="0">
                <a:solidFill>
                  <a:srgbClr val="FF0000"/>
                </a:solidFill>
              </a:rPr>
              <a:t>식별</a:t>
            </a:r>
            <a:r>
              <a:rPr lang="en-US" altLang="ko-KR" sz="1200" dirty="0">
                <a:solidFill>
                  <a:srgbClr val="FF0000"/>
                </a:solidFill>
              </a:rPr>
              <a:t>(</a:t>
            </a:r>
            <a:r>
              <a:rPr lang="ko-KR" altLang="en-US" sz="1200" dirty="0">
                <a:solidFill>
                  <a:srgbClr val="FF0000"/>
                </a:solidFill>
              </a:rPr>
              <a:t>대상</a:t>
            </a:r>
            <a:r>
              <a:rPr lang="en-US" altLang="ko-KR" sz="1200" dirty="0">
                <a:solidFill>
                  <a:srgbClr val="FF0000"/>
                </a:solidFill>
              </a:rPr>
              <a:t>?)</a:t>
            </a:r>
            <a:r>
              <a:rPr lang="ko-KR" altLang="en-US" sz="1200" dirty="0"/>
              <a:t> 가능하고 제어가 기본값으로 재설정될 수 있는지 확인</a:t>
            </a:r>
            <a:r>
              <a:rPr lang="en-US" altLang="ko-KR" sz="1200" dirty="0"/>
              <a:t>.</a:t>
            </a:r>
          </a:p>
          <a:p>
            <a:pPr marL="288000" lvl="1" indent="0">
              <a:buNone/>
            </a:pPr>
            <a:r>
              <a:rPr lang="en-US" altLang="ko-KR" sz="1200" dirty="0"/>
              <a:t>	 </a:t>
            </a:r>
            <a:r>
              <a:rPr lang="en-US" altLang="ko-KR" sz="1200" dirty="0">
                <a:solidFill>
                  <a:srgbClr val="FF0000"/>
                </a:solidFill>
              </a:rPr>
              <a:t>-f) Operational</a:t>
            </a:r>
            <a:r>
              <a:rPr lang="ko-KR" altLang="en-US" sz="1200" dirty="0">
                <a:solidFill>
                  <a:srgbClr val="FF0000"/>
                </a:solidFill>
              </a:rPr>
              <a:t> 정보 또는 해도 정보를 표시하기 위한 장비의 경우 표 </a:t>
            </a:r>
            <a:r>
              <a:rPr lang="en-US" altLang="ko-KR" sz="1200" dirty="0">
                <a:solidFill>
                  <a:srgbClr val="FF0000"/>
                </a:solidFill>
              </a:rPr>
              <a:t>9</a:t>
            </a:r>
            <a:r>
              <a:rPr lang="ko-KR" altLang="en-US" sz="1200" dirty="0">
                <a:solidFill>
                  <a:srgbClr val="FF0000"/>
                </a:solidFill>
              </a:rPr>
              <a:t>에 명시된 대로 각 주변 조명 조건</a:t>
            </a:r>
            <a:r>
              <a:rPr lang="en-US" altLang="ko-KR" sz="1200" dirty="0">
                <a:solidFill>
                  <a:srgbClr val="FF0000"/>
                </a:solidFill>
              </a:rPr>
              <a:t>(</a:t>
            </a:r>
            <a:r>
              <a:rPr lang="ko-KR" altLang="en-US" sz="1200" dirty="0">
                <a:solidFill>
                  <a:srgbClr val="FF0000"/>
                </a:solidFill>
              </a:rPr>
              <a:t>주간</a:t>
            </a:r>
            <a:r>
              <a:rPr lang="en-US" altLang="ko-KR" sz="1200" dirty="0">
                <a:solidFill>
                  <a:srgbClr val="FF0000"/>
                </a:solidFill>
              </a:rPr>
              <a:t>, </a:t>
            </a:r>
            <a:r>
              <a:rPr lang="ko-KR" altLang="en-US" sz="1200" dirty="0">
                <a:solidFill>
                  <a:srgbClr val="FF0000"/>
                </a:solidFill>
              </a:rPr>
              <a:t>일몰 및 야간</a:t>
            </a:r>
            <a:r>
              <a:rPr lang="en-US" altLang="ko-KR" sz="1200" dirty="0">
                <a:solidFill>
                  <a:srgbClr val="FF0000"/>
                </a:solidFill>
              </a:rPr>
              <a:t>)</a:t>
            </a:r>
            <a:r>
              <a:rPr lang="ko-KR" altLang="en-US" sz="1200" dirty="0">
                <a:solidFill>
                  <a:srgbClr val="FF0000"/>
                </a:solidFill>
              </a:rPr>
              <a:t>에 대해 제조업체가 제공한 보정된 작동으로 디스플레이를 되돌리기 위한 수단 또는 방법이 제공되는지 밝기 및 대비와 같은 수동 사용자 제어의 경우 디스플레이를 보정된 상태로 되돌릴 수 있는 수단 또는 방법이 제공되는지 휘도 측정을 통해 확인</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51</a:t>
            </a:fld>
            <a:r>
              <a:rPr lang="en-US" altLang="ko-KR"/>
              <a:t>]</a:t>
            </a:r>
            <a:endParaRPr lang="ko-KR" altLang="en-US" dirty="0"/>
          </a:p>
        </p:txBody>
      </p:sp>
    </p:spTree>
    <p:extLst>
      <p:ext uri="{BB962C8B-B14F-4D97-AF65-F5344CB8AC3E}">
        <p14:creationId xmlns:p14="http://schemas.microsoft.com/office/powerpoint/2010/main" val="3421801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6.11.3 </a:t>
            </a:r>
            <a:r>
              <a:rPr lang="ko-KR" altLang="en-US" sz="1200" dirty="0"/>
              <a:t>시간적 안정성</a:t>
            </a:r>
            <a:endParaRPr lang="en-US" altLang="ko-KR" sz="1200" dirty="0"/>
          </a:p>
          <a:p>
            <a:pPr marL="288000" lvl="1" indent="0">
              <a:buNone/>
            </a:pPr>
            <a:r>
              <a:rPr lang="en-US" altLang="ko-KR" sz="1200" dirty="0"/>
              <a:t>	 6.11.3.1 </a:t>
            </a:r>
            <a:r>
              <a:rPr lang="ko-KR" altLang="en-US" sz="1200" dirty="0"/>
              <a:t>요구 사항</a:t>
            </a:r>
            <a:endParaRPr lang="en-US" altLang="ko-KR" sz="1200" dirty="0"/>
          </a:p>
          <a:p>
            <a:pPr marL="288000" lvl="1" indent="0">
              <a:buNone/>
            </a:pPr>
            <a:r>
              <a:rPr lang="en-US" altLang="ko-KR" sz="1200" dirty="0"/>
              <a:t>	 -</a:t>
            </a:r>
            <a:r>
              <a:rPr lang="ko-KR" altLang="en-US" sz="1200" dirty="0"/>
              <a:t>디스플레이 장비는 선교에서 나타날 수 있는 모든 주변 조명 조건</a:t>
            </a:r>
            <a:r>
              <a:rPr lang="en-US" altLang="ko-KR" sz="1200" dirty="0"/>
              <a:t>(</a:t>
            </a:r>
            <a:r>
              <a:rPr lang="ko-KR" altLang="en-US" sz="1200" dirty="0"/>
              <a:t>주간</a:t>
            </a:r>
            <a:r>
              <a:rPr lang="en-US" altLang="ko-KR" sz="1200" dirty="0"/>
              <a:t>, </a:t>
            </a:r>
            <a:r>
              <a:rPr lang="ko-KR" altLang="en-US" sz="1200" dirty="0"/>
              <a:t>일몰</a:t>
            </a:r>
            <a:r>
              <a:rPr lang="en-US" altLang="ko-KR" sz="1200" dirty="0"/>
              <a:t> </a:t>
            </a:r>
            <a:r>
              <a:rPr lang="ko-KR" altLang="en-US" sz="1200" dirty="0"/>
              <a:t>및 야간</a:t>
            </a:r>
            <a:r>
              <a:rPr lang="en-US" altLang="ko-KR" sz="1200" dirty="0"/>
              <a:t>)</a:t>
            </a:r>
            <a:r>
              <a:rPr lang="ko-KR" altLang="en-US" sz="1200" dirty="0"/>
              <a:t>에서 </a:t>
            </a:r>
            <a:r>
              <a:rPr lang="en-US" altLang="ko-KR" sz="1200" dirty="0"/>
              <a:t>;</a:t>
            </a:r>
          </a:p>
          <a:p>
            <a:pPr marL="288000" lvl="1" indent="0">
              <a:buNone/>
            </a:pPr>
            <a:r>
              <a:rPr lang="en-US" altLang="ko-KR" sz="1200" dirty="0"/>
              <a:t>	  </a:t>
            </a:r>
            <a:r>
              <a:rPr lang="ko-KR" altLang="en-US" sz="1200" dirty="0"/>
              <a:t>제조업체 문서에 명시된 공칭 시야 거리에서 직</a:t>
            </a:r>
            <a:r>
              <a:rPr lang="en-US" altLang="ko-KR" sz="1200" dirty="0"/>
              <a:t>/</a:t>
            </a:r>
            <a:r>
              <a:rPr lang="ko-KR" altLang="en-US" sz="1200" dirty="0"/>
              <a:t>간접 시야에서 </a:t>
            </a:r>
            <a:r>
              <a:rPr lang="en-US" altLang="ko-KR" sz="1200" dirty="0"/>
              <a:t>"</a:t>
            </a:r>
            <a:r>
              <a:rPr lang="ko-KR" altLang="en-US" sz="1200" dirty="0"/>
              <a:t>깜박임</a:t>
            </a:r>
            <a:r>
              <a:rPr lang="en-US" altLang="ko-KR" sz="1200" dirty="0"/>
              <a:t>"</a:t>
            </a:r>
            <a:r>
              <a:rPr lang="ko-KR" altLang="en-US" sz="1200" dirty="0"/>
              <a:t>을 </a:t>
            </a:r>
            <a:r>
              <a:rPr lang="ko-KR" altLang="en-US" sz="1200" dirty="0" err="1"/>
              <a:t>못느껴야</a:t>
            </a:r>
            <a:r>
              <a:rPr lang="ko-KR" altLang="en-US" sz="1200" dirty="0"/>
              <a:t> 함</a:t>
            </a:r>
            <a:r>
              <a:rPr lang="en-US" altLang="ko-KR" sz="1200" dirty="0"/>
              <a:t>.</a:t>
            </a:r>
          </a:p>
          <a:p>
            <a:pPr marL="288000" lvl="1" indent="0">
              <a:buNone/>
            </a:pPr>
            <a:r>
              <a:rPr lang="en-US" altLang="ko-KR" sz="1200" dirty="0"/>
              <a:t>	 NOTE</a:t>
            </a:r>
          </a:p>
          <a:p>
            <a:pPr marL="288000" lvl="1" indent="0">
              <a:buNone/>
            </a:pPr>
            <a:r>
              <a:rPr lang="en-US" altLang="ko-KR" sz="1200" dirty="0"/>
              <a:t>	 * "</a:t>
            </a:r>
            <a:r>
              <a:rPr lang="ko-KR" altLang="en-US" sz="1200" dirty="0"/>
              <a:t>깜박임</a:t>
            </a:r>
            <a:r>
              <a:rPr lang="en-US" altLang="ko-KR" sz="1200" dirty="0"/>
              <a:t>"</a:t>
            </a:r>
            <a:r>
              <a:rPr lang="ko-KR" altLang="en-US" sz="1200" dirty="0"/>
              <a:t>의 자각에 대한 </a:t>
            </a:r>
            <a:r>
              <a:rPr lang="ko-KR" altLang="en-US" sz="1200" dirty="0" err="1"/>
              <a:t>임계값은</a:t>
            </a:r>
            <a:r>
              <a:rPr lang="ko-KR" altLang="en-US" sz="1200" dirty="0"/>
              <a:t> 연령</a:t>
            </a:r>
            <a:r>
              <a:rPr lang="en-US" altLang="ko-KR" sz="1200" dirty="0"/>
              <a:t>, </a:t>
            </a:r>
            <a:r>
              <a:rPr lang="ko-KR" altLang="en-US" sz="1200" dirty="0"/>
              <a:t>피로</a:t>
            </a:r>
            <a:r>
              <a:rPr lang="en-US" altLang="ko-KR" sz="1200" dirty="0"/>
              <a:t>, </a:t>
            </a:r>
            <a:r>
              <a:rPr lang="ko-KR" altLang="en-US" sz="1200" dirty="0"/>
              <a:t>주변 조명 조건</a:t>
            </a:r>
            <a:r>
              <a:rPr lang="en-US" altLang="ko-KR" sz="1200" dirty="0"/>
              <a:t>, </a:t>
            </a:r>
            <a:r>
              <a:rPr lang="ko-KR" altLang="en-US" sz="1200" dirty="0"/>
              <a:t>주파수</a:t>
            </a:r>
            <a:r>
              <a:rPr lang="en-US" altLang="ko-KR" sz="1200" dirty="0"/>
              <a:t>, </a:t>
            </a:r>
            <a:r>
              <a:rPr lang="ko-KR" altLang="en-US" sz="1200" dirty="0"/>
              <a:t>주변 또는 직접 시야</a:t>
            </a:r>
            <a:r>
              <a:rPr lang="en-US" altLang="ko-KR" sz="1200" dirty="0"/>
              <a:t>, </a:t>
            </a:r>
            <a:r>
              <a:rPr lang="ko-KR" altLang="en-US" sz="1200" dirty="0"/>
              <a:t>표시된 이미지 크기</a:t>
            </a:r>
            <a:r>
              <a:rPr lang="en-US" altLang="ko-KR" sz="1200" dirty="0"/>
              <a:t>, </a:t>
            </a:r>
            <a:r>
              <a:rPr lang="ko-KR" altLang="en-US" sz="1200" dirty="0"/>
              <a:t>이미지 밝기 및 이미지 내용과 같은 관찰자의 요인에 따라 달라지는 것으로 알려져 있음</a:t>
            </a:r>
            <a:r>
              <a:rPr lang="en-US" altLang="ko-KR" sz="1200" dirty="0"/>
              <a:t>.</a:t>
            </a:r>
          </a:p>
          <a:p>
            <a:pPr marL="288000" lvl="1" indent="0">
              <a:buNone/>
            </a:pPr>
            <a:endParaRPr lang="en-US" altLang="ko-KR" sz="1200" dirty="0"/>
          </a:p>
          <a:p>
            <a:pPr marL="288000" lvl="1" indent="0">
              <a:buNone/>
            </a:pPr>
            <a:r>
              <a:rPr lang="en-US" altLang="ko-KR" sz="1200" dirty="0"/>
              <a:t>	 6.11.3.2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모든 주변 조명 조건에서 디스플레이 표현에 깜박임이 감지되는지 확인</a:t>
            </a:r>
            <a:r>
              <a:rPr lang="en-US" altLang="ko-KR" sz="1200" dirty="0"/>
              <a:t>.</a:t>
            </a:r>
          </a:p>
          <a:p>
            <a:pPr marL="288000" lvl="1" indent="0">
              <a:buNone/>
            </a:pPr>
            <a:r>
              <a:rPr lang="en-US" altLang="ko-KR" sz="1200" dirty="0"/>
              <a:t>	 -b) </a:t>
            </a:r>
            <a:r>
              <a:rPr lang="ko-KR" altLang="en-US" sz="1200" dirty="0"/>
              <a:t>디스플레이 장비의 응답 시간</a:t>
            </a:r>
            <a:r>
              <a:rPr lang="en-US" altLang="ko-KR" sz="1200" dirty="0"/>
              <a:t>(</a:t>
            </a:r>
            <a:r>
              <a:rPr lang="ko-KR" altLang="en-US" sz="1200" dirty="0"/>
              <a:t>휘도 지속성</a:t>
            </a:r>
            <a:r>
              <a:rPr lang="en-US" altLang="ko-KR" sz="1200" dirty="0"/>
              <a:t>)</a:t>
            </a:r>
            <a:r>
              <a:rPr lang="ko-KR" altLang="en-US" sz="1200" dirty="0"/>
              <a:t>이 </a:t>
            </a:r>
            <a:r>
              <a:rPr lang="en-US" altLang="ko-KR" sz="1200" dirty="0"/>
              <a:t>1ms </a:t>
            </a:r>
            <a:r>
              <a:rPr lang="ko-KR" altLang="en-US" sz="1200" dirty="0"/>
              <a:t>미만인지 문서화된 증거를 검사하여 확인</a:t>
            </a:r>
            <a:r>
              <a:rPr lang="en-US" altLang="ko-KR" sz="1200" dirty="0"/>
              <a:t>.</a:t>
            </a:r>
          </a:p>
          <a:p>
            <a:pPr marL="288000" lvl="1" indent="0">
              <a:buNone/>
            </a:pPr>
            <a:r>
              <a:rPr lang="en-US" altLang="ko-KR" sz="1200" dirty="0"/>
              <a:t>	 -c</a:t>
            </a:r>
            <a:r>
              <a:rPr lang="en-US" altLang="ko-KR" sz="1200" dirty="0">
                <a:solidFill>
                  <a:srgbClr val="FF0000"/>
                </a:solidFill>
              </a:rPr>
              <a:t>) for display equipment based on technologies which have a luminance persistence (response time) much less than 1 </a:t>
            </a:r>
            <a:r>
              <a:rPr lang="en-US" altLang="ko-KR" sz="1200" dirty="0" err="1">
                <a:solidFill>
                  <a:srgbClr val="FF0000"/>
                </a:solidFill>
              </a:rPr>
              <a:t>ms</a:t>
            </a:r>
            <a:r>
              <a:rPr lang="en-US" altLang="ko-KR" sz="1200" dirty="0">
                <a:solidFill>
                  <a:srgbClr val="FF0000"/>
                </a:solidFill>
              </a:rPr>
              <a:t> (for example EL, plasma, LED, etc.), confirm by analytical evaluation that the display equipment emits less energy in the temporal frequencies than an observer will detect as “flicker” according to ISO 13406-2, B.2.6 under each ambient light test condition specified in Table 9; </a:t>
            </a:r>
          </a:p>
          <a:p>
            <a:pPr marL="288000" lvl="1" indent="0">
              <a:buNone/>
            </a:pPr>
            <a:r>
              <a:rPr lang="en-US" altLang="ko-KR" sz="1200" dirty="0">
                <a:solidFill>
                  <a:srgbClr val="FF0000"/>
                </a:solidFill>
              </a:rPr>
              <a:t>	 </a:t>
            </a:r>
            <a:r>
              <a:rPr lang="en-US" altLang="ko-KR" sz="1200" dirty="0"/>
              <a:t>-d) </a:t>
            </a:r>
            <a:r>
              <a:rPr lang="en-US" altLang="ko-KR" sz="1200" dirty="0">
                <a:solidFill>
                  <a:srgbClr val="FF0000"/>
                </a:solidFill>
              </a:rPr>
              <a:t>for display equipment with longer luminance persistence (for example CRT, LCD’s, etc.), confirm by analytical evaluation that the display equipment emits less energy in the temporal frequencies than an observer will detect as “flicker” (i.e. the predicted “flicker” threshold) according to ISO 13406-2, B.2.5 under each ambient light test condition specified in Table 9.</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52</a:t>
            </a:fld>
            <a:r>
              <a:rPr lang="en-US" altLang="ko-KR"/>
              <a:t>]</a:t>
            </a:r>
            <a:endParaRPr lang="ko-KR" altLang="en-US" dirty="0"/>
          </a:p>
        </p:txBody>
      </p:sp>
    </p:spTree>
    <p:extLst>
      <p:ext uri="{BB962C8B-B14F-4D97-AF65-F5344CB8AC3E}">
        <p14:creationId xmlns:p14="http://schemas.microsoft.com/office/powerpoint/2010/main" val="3310878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6.11.4 </a:t>
            </a:r>
            <a:r>
              <a:rPr lang="ko-KR" altLang="en-US" sz="1200" dirty="0"/>
              <a:t>물리적 제어 및 상태 표시기</a:t>
            </a:r>
            <a:endParaRPr lang="en-US" altLang="ko-KR" sz="1200" dirty="0"/>
          </a:p>
          <a:p>
            <a:pPr marL="288000" lvl="1" indent="0">
              <a:buNone/>
            </a:pPr>
            <a:r>
              <a:rPr lang="en-US" altLang="ko-KR" sz="1200" dirty="0"/>
              <a:t>	 6.11.4.1 </a:t>
            </a:r>
            <a:r>
              <a:rPr lang="ko-KR" altLang="en-US" sz="1200" dirty="0"/>
              <a:t>요구 사항</a:t>
            </a:r>
            <a:endParaRPr lang="en-US" altLang="ko-KR" sz="1200" dirty="0"/>
          </a:p>
          <a:p>
            <a:pPr marL="288000" lvl="1" indent="0">
              <a:buNone/>
            </a:pPr>
            <a:r>
              <a:rPr lang="en-US" altLang="ko-KR" sz="1200" dirty="0"/>
              <a:t>	 -		</a:t>
            </a:r>
          </a:p>
          <a:p>
            <a:pPr marL="288000" lvl="1" indent="0">
              <a:buNone/>
            </a:pPr>
            <a:r>
              <a:rPr lang="en-US" altLang="ko-KR" sz="1200" dirty="0"/>
              <a:t>	 6.11.4.2 </a:t>
            </a:r>
            <a:r>
              <a:rPr lang="ko-KR" altLang="en-US" sz="1200" dirty="0"/>
              <a:t>시험방법 및 요구되는 결과</a:t>
            </a:r>
            <a:endParaRPr lang="en-US" altLang="ko-KR" sz="1200" dirty="0"/>
          </a:p>
          <a:p>
            <a:pPr marL="288000" lvl="1" indent="0">
              <a:buNone/>
            </a:pPr>
            <a:r>
              <a:rPr lang="en-US" altLang="ko-KR" sz="1200" dirty="0"/>
              <a:t>	 -</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53</a:t>
            </a:fld>
            <a:r>
              <a:rPr lang="en-US" altLang="ko-KR"/>
              <a:t>]</a:t>
            </a:r>
            <a:endParaRPr lang="ko-KR" altLang="en-US" dirty="0"/>
          </a:p>
        </p:txBody>
      </p:sp>
    </p:spTree>
    <p:extLst>
      <p:ext uri="{BB962C8B-B14F-4D97-AF65-F5344CB8AC3E}">
        <p14:creationId xmlns:p14="http://schemas.microsoft.com/office/powerpoint/2010/main" val="737330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6.12 </a:t>
            </a:r>
            <a:r>
              <a:rPr lang="ko-KR" altLang="en-US" sz="1200" dirty="0"/>
              <a:t>컬러</a:t>
            </a:r>
            <a:endParaRPr lang="en-US" altLang="ko-KR" sz="1200" dirty="0"/>
          </a:p>
          <a:p>
            <a:pPr marL="288000" lvl="1" indent="0">
              <a:buNone/>
            </a:pPr>
            <a:r>
              <a:rPr lang="en-US" altLang="ko-KR" sz="1200" dirty="0"/>
              <a:t>	6.12.1 </a:t>
            </a:r>
            <a:r>
              <a:rPr lang="ko-KR" altLang="en-US" sz="1200" dirty="0"/>
              <a:t>요구 사항</a:t>
            </a:r>
            <a:endParaRPr lang="en-US" altLang="ko-KR" sz="1200" dirty="0"/>
          </a:p>
          <a:p>
            <a:pPr marL="288000" lvl="1" indent="0">
              <a:buNone/>
            </a:pPr>
            <a:r>
              <a:rPr lang="en-US" altLang="ko-KR" sz="1200" dirty="0"/>
              <a:t>	 -(MSC.191/8.3.2) </a:t>
            </a:r>
            <a:r>
              <a:rPr lang="ko-KR" altLang="en-US" sz="1200" dirty="0"/>
              <a:t>다기능 디스플레이</a:t>
            </a:r>
            <a:r>
              <a:rPr lang="en-US" altLang="ko-KR" sz="1200" dirty="0"/>
              <a:t>(</a:t>
            </a:r>
            <a:r>
              <a:rPr lang="ko-KR" altLang="en-US" sz="1200" dirty="0"/>
              <a:t>예</a:t>
            </a:r>
            <a:r>
              <a:rPr lang="en-US" altLang="ko-KR" sz="1200" dirty="0"/>
              <a:t>: </a:t>
            </a:r>
            <a:r>
              <a:rPr lang="ko-KR" altLang="en-US" sz="1200" dirty="0"/>
              <a:t>해도 레이더 디스플레이 및 </a:t>
            </a:r>
            <a:r>
              <a:rPr lang="ko-KR" altLang="en-US" sz="1200" dirty="0" err="1"/>
              <a:t>코닝</a:t>
            </a:r>
            <a:r>
              <a:rPr lang="ko-KR" altLang="en-US" sz="1200" dirty="0"/>
              <a:t> 디스플레이</a:t>
            </a:r>
            <a:r>
              <a:rPr lang="en-US" altLang="ko-KR" sz="1200" dirty="0"/>
              <a:t>)</a:t>
            </a:r>
            <a:r>
              <a:rPr lang="ko-KR" altLang="en-US" sz="1200" dirty="0"/>
              <a:t>를 포함한 </a:t>
            </a:r>
            <a:endParaRPr lang="en-US" altLang="ko-KR" sz="1200" dirty="0"/>
          </a:p>
          <a:p>
            <a:pPr marL="288000" lvl="1" indent="0">
              <a:buNone/>
            </a:pPr>
            <a:r>
              <a:rPr lang="en-US" altLang="ko-KR" sz="1200" dirty="0"/>
              <a:t>	</a:t>
            </a:r>
            <a:r>
              <a:rPr lang="ko-KR" altLang="en-US" sz="1200" dirty="0"/>
              <a:t>다중 컬러 </a:t>
            </a:r>
            <a:r>
              <a:rPr lang="en-US" altLang="ko-KR" sz="1200" dirty="0"/>
              <a:t>Operational </a:t>
            </a:r>
            <a:r>
              <a:rPr lang="en-US" altLang="ko-KR" sz="1200" dirty="0" err="1"/>
              <a:t>displa</a:t>
            </a:r>
            <a:r>
              <a:rPr lang="ko-KR" altLang="en-US" sz="1200" dirty="0"/>
              <a:t>는 </a:t>
            </a:r>
            <a:r>
              <a:rPr lang="en-US" altLang="ko-KR" sz="1200" dirty="0"/>
              <a:t>IMO</a:t>
            </a:r>
            <a:r>
              <a:rPr lang="ko-KR" altLang="en-US" sz="1200" dirty="0"/>
              <a:t>에서 허용하거나 요구하지 않는 경우를 제외하고 최소 </a:t>
            </a:r>
            <a:r>
              <a:rPr lang="en-US" altLang="ko-KR" sz="1200" dirty="0"/>
              <a:t>64</a:t>
            </a:r>
            <a:r>
              <a:rPr lang="ko-KR" altLang="en-US" sz="1200" dirty="0"/>
              <a:t>색을 제공해야 함</a:t>
            </a:r>
            <a:r>
              <a:rPr lang="en-US" altLang="ko-KR" sz="1200" dirty="0"/>
              <a:t>.</a:t>
            </a:r>
          </a:p>
          <a:p>
            <a:pPr marL="288000" lvl="1" indent="0">
              <a:buNone/>
            </a:pPr>
            <a:r>
              <a:rPr lang="en-US" altLang="ko-KR" sz="1200" dirty="0"/>
              <a:t>	6.12.2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디자인이 최소 </a:t>
            </a:r>
            <a:r>
              <a:rPr lang="en-US" altLang="ko-KR" sz="1200" dirty="0"/>
              <a:t>64</a:t>
            </a:r>
            <a:r>
              <a:rPr lang="ko-KR" altLang="en-US" sz="1200" dirty="0"/>
              <a:t>가지 색상을 지원하는지 문서 검사를 통해 확인</a:t>
            </a:r>
            <a:r>
              <a:rPr lang="en-US" altLang="ko-KR" sz="1200" dirty="0"/>
              <a:t>.</a:t>
            </a:r>
          </a:p>
          <a:p>
            <a:pPr marL="288000" lvl="1" indent="0">
              <a:buNone/>
            </a:pPr>
            <a:endParaRPr lang="en-US" altLang="ko-KR" sz="1200" dirty="0"/>
          </a:p>
          <a:p>
            <a:pPr lvl="1"/>
            <a:r>
              <a:rPr lang="en-US" altLang="ko-KR" sz="1200" dirty="0"/>
              <a:t>6.13 </a:t>
            </a:r>
            <a:r>
              <a:rPr lang="ko-KR" altLang="en-US" sz="1200" dirty="0"/>
              <a:t>화면 해상도</a:t>
            </a:r>
            <a:endParaRPr lang="en-US" altLang="ko-KR" sz="1200" dirty="0"/>
          </a:p>
          <a:p>
            <a:pPr marL="288000" lvl="1" indent="0">
              <a:buNone/>
            </a:pPr>
            <a:r>
              <a:rPr lang="en-US" altLang="ko-KR" sz="1200" dirty="0"/>
              <a:t>	6.13.1 </a:t>
            </a:r>
            <a:r>
              <a:rPr lang="ko-KR" altLang="en-US" sz="1200" dirty="0"/>
              <a:t>요구 사항</a:t>
            </a:r>
            <a:endParaRPr lang="en-US" altLang="ko-KR" sz="1200" dirty="0"/>
          </a:p>
          <a:p>
            <a:pPr marL="288000" lvl="1" indent="0">
              <a:buNone/>
            </a:pPr>
            <a:r>
              <a:rPr lang="en-US" altLang="ko-KR" sz="1200" dirty="0"/>
              <a:t>	 -</a:t>
            </a:r>
            <a:r>
              <a:rPr lang="ko-KR" altLang="en-US" sz="1200" dirty="0"/>
              <a:t> </a:t>
            </a:r>
            <a:r>
              <a:rPr lang="en-US" altLang="ko-KR" sz="1200" dirty="0"/>
              <a:t>(MSC.191/8.4) </a:t>
            </a:r>
            <a:r>
              <a:rPr lang="ko-KR" altLang="en-US" sz="1200" dirty="0"/>
              <a:t>레이더 디스플레이 장비는 </a:t>
            </a:r>
            <a:r>
              <a:rPr lang="en-US" altLang="ko-KR" sz="1200" dirty="0"/>
              <a:t>1280 × 1024 </a:t>
            </a:r>
            <a:r>
              <a:rPr lang="ko-KR" altLang="en-US" sz="1200" dirty="0"/>
              <a:t>픽셀의 최소 화면 해상도를 제공 </a:t>
            </a:r>
            <a:r>
              <a:rPr lang="en-US" altLang="ko-KR" sz="1200" dirty="0"/>
              <a:t>or</a:t>
            </a:r>
            <a:r>
              <a:rPr lang="ko-KR" altLang="en-US" sz="1200" dirty="0"/>
              <a:t> </a:t>
            </a:r>
            <a:endParaRPr lang="en-US" altLang="ko-KR" sz="1200" dirty="0"/>
          </a:p>
          <a:p>
            <a:pPr marL="288000" lvl="1" indent="0">
              <a:buNone/>
            </a:pPr>
            <a:r>
              <a:rPr lang="en-US" altLang="ko-KR" sz="1200" dirty="0"/>
              <a:t>	 IMO</a:t>
            </a:r>
            <a:r>
              <a:rPr lang="ko-KR" altLang="en-US" sz="1200" dirty="0"/>
              <a:t>에서 허용하거나 요구하지 않는 경우를 제외하고 다른 종횡비에 대해 이에 상응하는 해상도를 제공</a:t>
            </a:r>
            <a:r>
              <a:rPr lang="en-US" altLang="ko-KR" sz="1200" dirty="0"/>
              <a:t>. </a:t>
            </a:r>
          </a:p>
          <a:p>
            <a:pPr marL="288000" lvl="1" indent="0">
              <a:buNone/>
            </a:pPr>
            <a:r>
              <a:rPr lang="en-US" altLang="ko-KR" sz="1200" dirty="0"/>
              <a:t>	 -180mm </a:t>
            </a:r>
            <a:r>
              <a:rPr lang="ko-KR" altLang="en-US" sz="1200" dirty="0"/>
              <a:t>레이더 디스플레이의 경우 </a:t>
            </a:r>
            <a:r>
              <a:rPr lang="en-US" altLang="ko-KR" sz="1200" dirty="0"/>
              <a:t>1024 × 768 </a:t>
            </a:r>
            <a:r>
              <a:rPr lang="ko-KR" altLang="en-US" sz="1200" dirty="0"/>
              <a:t>픽셀의 최소 화면 해상도 </a:t>
            </a:r>
            <a:r>
              <a:rPr lang="en-US" altLang="ko-KR" sz="1200" dirty="0"/>
              <a:t>or</a:t>
            </a:r>
            <a:r>
              <a:rPr lang="ko-KR" altLang="en-US" sz="1200" dirty="0"/>
              <a:t> 다른 종횡비에 대해 이에 상응하는 해상도가 허용</a:t>
            </a:r>
            <a:r>
              <a:rPr lang="en-US" altLang="ko-KR" sz="1200" dirty="0"/>
              <a:t>.</a:t>
            </a:r>
          </a:p>
          <a:p>
            <a:pPr marL="288000" lvl="1" indent="0">
              <a:buNone/>
            </a:pPr>
            <a:r>
              <a:rPr lang="en-US" altLang="ko-KR" sz="1200" dirty="0">
                <a:solidFill>
                  <a:srgbClr val="FF0000"/>
                </a:solidFill>
              </a:rPr>
              <a:t>	 -</a:t>
            </a:r>
            <a:r>
              <a:rPr lang="ko-KR" altLang="en-US" sz="1200" dirty="0">
                <a:solidFill>
                  <a:srgbClr val="FF0000"/>
                </a:solidFill>
              </a:rPr>
              <a:t>해도 정보 표시를 지원하기 위한 디스플레이 장비는 공칭 시야 거리</a:t>
            </a:r>
            <a:r>
              <a:rPr lang="en-US" altLang="ko-KR" sz="1200" dirty="0">
                <a:solidFill>
                  <a:srgbClr val="FF0000"/>
                </a:solidFill>
              </a:rPr>
              <a:t>(1</a:t>
            </a:r>
            <a:r>
              <a:rPr lang="ko-KR" altLang="en-US" sz="1200" dirty="0">
                <a:solidFill>
                  <a:srgbClr val="FF0000"/>
                </a:solidFill>
              </a:rPr>
              <a:t>분 호</a:t>
            </a:r>
            <a:r>
              <a:rPr lang="en-US" altLang="ko-KR" sz="1200" dirty="0">
                <a:solidFill>
                  <a:srgbClr val="FF0000"/>
                </a:solidFill>
              </a:rPr>
              <a:t>)</a:t>
            </a:r>
            <a:r>
              <a:rPr lang="ko-KR" altLang="en-US" sz="1200" dirty="0">
                <a:solidFill>
                  <a:srgbClr val="FF0000"/>
                </a:solidFill>
              </a:rPr>
              <a:t>의 </a:t>
            </a:r>
            <a:r>
              <a:rPr lang="ko-KR" altLang="en-US" sz="1200" dirty="0" err="1">
                <a:solidFill>
                  <a:srgbClr val="FF0000"/>
                </a:solidFill>
              </a:rPr>
              <a:t>미터당</a:t>
            </a:r>
            <a:r>
              <a:rPr lang="ko-KR" altLang="en-US" sz="1200" dirty="0">
                <a:solidFill>
                  <a:srgbClr val="FF0000"/>
                </a:solidFill>
              </a:rPr>
              <a:t> </a:t>
            </a:r>
            <a:r>
              <a:rPr lang="en-US" altLang="ko-KR" sz="1200" dirty="0">
                <a:solidFill>
                  <a:srgbClr val="FF0000"/>
                </a:solidFill>
              </a:rPr>
              <a:t>0.29mm</a:t>
            </a:r>
            <a:r>
              <a:rPr lang="ko-KR" altLang="en-US" sz="1200" dirty="0">
                <a:solidFill>
                  <a:srgbClr val="FF0000"/>
                </a:solidFill>
              </a:rPr>
              <a:t>의 최대 픽셀 피치를 제공 </a:t>
            </a:r>
            <a:endParaRPr lang="en-US" altLang="ko-KR" sz="1200" dirty="0">
              <a:solidFill>
                <a:srgbClr val="FF0000"/>
              </a:solidFill>
            </a:endParaRPr>
          </a:p>
          <a:p>
            <a:pPr marL="288000" lvl="1" indent="0">
              <a:buNone/>
            </a:pPr>
            <a:r>
              <a:rPr lang="en-US" altLang="ko-KR" sz="1200" dirty="0">
                <a:solidFill>
                  <a:srgbClr val="FF0000"/>
                </a:solidFill>
              </a:rPr>
              <a:t>	   (</a:t>
            </a:r>
            <a:r>
              <a:rPr lang="ko-KR" altLang="en-US" sz="1200" dirty="0">
                <a:solidFill>
                  <a:srgbClr val="FF0000"/>
                </a:solidFill>
              </a:rPr>
              <a:t>예</a:t>
            </a:r>
            <a:r>
              <a:rPr lang="en-US" altLang="ko-KR" sz="1200" dirty="0">
                <a:solidFill>
                  <a:srgbClr val="FF0000"/>
                </a:solidFill>
              </a:rPr>
              <a:t>: 1237mm </a:t>
            </a:r>
            <a:r>
              <a:rPr lang="ko-KR" altLang="en-US" sz="1200" dirty="0">
                <a:solidFill>
                  <a:srgbClr val="FF0000"/>
                </a:solidFill>
              </a:rPr>
              <a:t>시야 거리에서 </a:t>
            </a:r>
            <a:r>
              <a:rPr lang="en-US" altLang="ko-KR" sz="1200" dirty="0">
                <a:solidFill>
                  <a:srgbClr val="FF0000"/>
                </a:solidFill>
              </a:rPr>
              <a:t>0.36mm).</a:t>
            </a:r>
          </a:p>
          <a:p>
            <a:pPr marL="288000" lvl="1" indent="0">
              <a:buNone/>
            </a:pPr>
            <a:r>
              <a:rPr lang="en-US" altLang="ko-KR" sz="1200" dirty="0"/>
              <a:t>	 -</a:t>
            </a:r>
            <a:r>
              <a:rPr lang="ko-KR" altLang="en-US" sz="1200" dirty="0"/>
              <a:t>제조업체의 문서에는 화면 해상도</a:t>
            </a:r>
            <a:r>
              <a:rPr lang="en-US" altLang="ko-KR" sz="1200" dirty="0"/>
              <a:t>, </a:t>
            </a:r>
            <a:r>
              <a:rPr lang="ko-KR" altLang="en-US" sz="1200" dirty="0"/>
              <a:t>픽셀 형식 및 시청 거리</a:t>
            </a:r>
            <a:r>
              <a:rPr lang="en-US" altLang="ko-KR" sz="1200" dirty="0"/>
              <a:t>(</a:t>
            </a:r>
            <a:r>
              <a:rPr lang="ko-KR" altLang="en-US" sz="1200" dirty="0"/>
              <a:t>예</a:t>
            </a:r>
            <a:r>
              <a:rPr lang="en-US" altLang="ko-KR" sz="1200" dirty="0"/>
              <a:t>:</a:t>
            </a:r>
            <a:r>
              <a:rPr lang="ko-KR" altLang="en-US" sz="1200" dirty="0"/>
              <a:t>픽셀 피치</a:t>
            </a:r>
            <a:r>
              <a:rPr lang="en-US" altLang="ko-KR" sz="1200" dirty="0"/>
              <a:t>)</a:t>
            </a:r>
            <a:r>
              <a:rPr lang="ko-KR" altLang="en-US" sz="1200" dirty="0"/>
              <a:t>가 기술되어야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54</a:t>
            </a:fld>
            <a:r>
              <a:rPr lang="en-US" altLang="ko-KR"/>
              <a:t>]</a:t>
            </a:r>
            <a:endParaRPr lang="ko-KR" altLang="en-US" dirty="0"/>
          </a:p>
        </p:txBody>
      </p:sp>
    </p:spTree>
    <p:extLst>
      <p:ext uri="{BB962C8B-B14F-4D97-AF65-F5344CB8AC3E}">
        <p14:creationId xmlns:p14="http://schemas.microsoft.com/office/powerpoint/2010/main" val="3885548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marL="288000" lvl="1" indent="0">
              <a:buNone/>
            </a:pPr>
            <a:r>
              <a:rPr lang="en-US" altLang="ko-KR" sz="1200" dirty="0"/>
              <a:t>	6.13.2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디스플레이 장비가 최소 </a:t>
            </a:r>
            <a:r>
              <a:rPr lang="en-US" altLang="ko-KR" sz="1200" dirty="0"/>
              <a:t>1280 x 1024</a:t>
            </a:r>
            <a:r>
              <a:rPr lang="ko-KR" altLang="en-US" sz="1200" dirty="0"/>
              <a:t>의 화면 해상도를 지원하거나 </a:t>
            </a:r>
            <a:endParaRPr lang="en-US" altLang="ko-KR" sz="1200" dirty="0"/>
          </a:p>
          <a:p>
            <a:pPr marL="288000" lvl="1" indent="0">
              <a:buNone/>
            </a:pPr>
            <a:r>
              <a:rPr lang="en-US" altLang="ko-KR" sz="1200" dirty="0"/>
              <a:t>	</a:t>
            </a:r>
            <a:r>
              <a:rPr lang="ko-KR" altLang="en-US" sz="1200" dirty="0"/>
              <a:t>장비가 다른 종횡비를 사용하는 경우 이에 상응하는 화면 해상도를 지원한다는 문서화된 증거를 검사하여 확인</a:t>
            </a:r>
            <a:r>
              <a:rPr lang="en-US" altLang="ko-KR" sz="1200" dirty="0"/>
              <a:t>.</a:t>
            </a:r>
          </a:p>
          <a:p>
            <a:pPr marL="288000" lvl="1" indent="0">
              <a:buNone/>
            </a:pPr>
            <a:r>
              <a:rPr lang="en-US" altLang="ko-KR" sz="1200" dirty="0"/>
              <a:t>	 -b) </a:t>
            </a:r>
            <a:r>
              <a:rPr lang="ko-KR" altLang="en-US" sz="1200" dirty="0"/>
              <a:t>디스플레이 장비가 공칭 시야 거리</a:t>
            </a:r>
            <a:r>
              <a:rPr lang="en-US" altLang="ko-KR" sz="1200" dirty="0"/>
              <a:t>(1</a:t>
            </a:r>
            <a:r>
              <a:rPr lang="ko-KR" altLang="en-US" sz="1200" dirty="0"/>
              <a:t>분 호</a:t>
            </a:r>
            <a:r>
              <a:rPr lang="en-US" altLang="ko-KR" sz="1200" dirty="0"/>
              <a:t>)</a:t>
            </a:r>
            <a:r>
              <a:rPr lang="ko-KR" altLang="en-US" sz="1200" dirty="0"/>
              <a:t>의 </a:t>
            </a:r>
            <a:r>
              <a:rPr lang="ko-KR" altLang="en-US" sz="1200" dirty="0" err="1"/>
              <a:t>미터당</a:t>
            </a:r>
            <a:r>
              <a:rPr lang="ko-KR" altLang="en-US" sz="1200" dirty="0"/>
              <a:t> </a:t>
            </a:r>
            <a:r>
              <a:rPr lang="en-US" altLang="ko-KR" sz="1200" dirty="0"/>
              <a:t>0.29mm</a:t>
            </a:r>
            <a:r>
              <a:rPr lang="ko-KR" altLang="en-US" sz="1200" dirty="0"/>
              <a:t>의 최대 픽셀 피치를 제공한다는 문서화된 증거의 검사를 확인</a:t>
            </a:r>
            <a:r>
              <a:rPr lang="en-US" altLang="ko-KR" sz="1200" dirty="0"/>
              <a:t>.</a:t>
            </a:r>
          </a:p>
          <a:p>
            <a:pPr marL="288000" lvl="1" indent="0">
              <a:buNone/>
            </a:pPr>
            <a:r>
              <a:rPr lang="en-US" altLang="ko-KR" sz="1200" dirty="0"/>
              <a:t>	 -c) </a:t>
            </a:r>
            <a:r>
              <a:rPr lang="ko-KR" altLang="en-US" sz="1200" dirty="0"/>
              <a:t>제조업체의 문서가 픽셀 피치 측정에 사용된 화면 해상도</a:t>
            </a:r>
            <a:r>
              <a:rPr lang="en-US" altLang="ko-KR" sz="1200" dirty="0"/>
              <a:t>, </a:t>
            </a:r>
            <a:r>
              <a:rPr lang="ko-KR" altLang="en-US" sz="1200" dirty="0"/>
              <a:t>픽셀 형식 및 시청 거리를 따른다는 문서화된 증거의 검사를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55</a:t>
            </a:fld>
            <a:r>
              <a:rPr lang="en-US" altLang="ko-KR"/>
              <a:t>]</a:t>
            </a:r>
            <a:endParaRPr lang="ko-KR" altLang="en-US" dirty="0"/>
          </a:p>
        </p:txBody>
      </p:sp>
    </p:spTree>
    <p:extLst>
      <p:ext uri="{BB962C8B-B14F-4D97-AF65-F5344CB8AC3E}">
        <p14:creationId xmlns:p14="http://schemas.microsoft.com/office/powerpoint/2010/main" val="3788379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0" y="495688"/>
            <a:ext cx="9906000" cy="5933258"/>
          </a:xfrm>
        </p:spPr>
        <p:txBody>
          <a:bodyPr/>
          <a:lstStyle/>
          <a:p>
            <a:pPr lvl="1"/>
            <a:r>
              <a:rPr lang="en-US" altLang="ko-KR" sz="1200" dirty="0"/>
              <a:t>6.14 </a:t>
            </a:r>
            <a:r>
              <a:rPr lang="ko-KR" altLang="en-US" sz="1200" dirty="0"/>
              <a:t>화면 </a:t>
            </a:r>
            <a:r>
              <a:rPr lang="ko-KR" altLang="en-US" sz="1200" dirty="0" err="1"/>
              <a:t>시야각</a:t>
            </a:r>
            <a:endParaRPr lang="en-US" altLang="ko-KR" sz="1200" dirty="0"/>
          </a:p>
          <a:p>
            <a:pPr marL="288000" lvl="1" indent="0">
              <a:buNone/>
            </a:pPr>
            <a:r>
              <a:rPr lang="en-US" altLang="ko-KR" sz="1200" dirty="0"/>
              <a:t>	6.14.1 </a:t>
            </a:r>
            <a:r>
              <a:rPr lang="ko-KR" altLang="en-US" sz="1200" dirty="0"/>
              <a:t>요구 사항</a:t>
            </a:r>
            <a:endParaRPr lang="en-US" altLang="ko-KR" sz="1200" dirty="0"/>
          </a:p>
          <a:p>
            <a:pPr marL="288000" lvl="1" indent="0">
              <a:buNone/>
            </a:pPr>
            <a:r>
              <a:rPr lang="en-US" altLang="ko-KR" sz="1200" dirty="0"/>
              <a:t>	 -(MSC.191/8.5) </a:t>
            </a:r>
            <a:r>
              <a:rPr lang="ko-KR" altLang="en-US" sz="1200" dirty="0"/>
              <a:t>디스플레이 장비는 선교에서 서거나 앉아서 볼 수 있는 사용자 위치에서 </a:t>
            </a:r>
            <a:r>
              <a:rPr lang="en-US" altLang="ko-KR" sz="1200" dirty="0"/>
              <a:t>;</a:t>
            </a:r>
          </a:p>
          <a:p>
            <a:pPr marL="288000" lvl="1" indent="0">
              <a:buNone/>
            </a:pPr>
            <a:r>
              <a:rPr lang="en-US" altLang="ko-KR" sz="1200" dirty="0"/>
              <a:t>	  </a:t>
            </a:r>
            <a:r>
              <a:rPr lang="ko-KR" altLang="en-US" sz="1200" dirty="0"/>
              <a:t>모든 주변 조명 조건하에 최소 </a:t>
            </a:r>
            <a:r>
              <a:rPr lang="en-US" altLang="ko-KR" sz="1200" dirty="0"/>
              <a:t>2</a:t>
            </a:r>
            <a:r>
              <a:rPr lang="ko-KR" altLang="en-US" sz="1200" dirty="0"/>
              <a:t>명의 사용자가 동시에 정보를 읽을 수 있도록 지원</a:t>
            </a:r>
            <a:r>
              <a:rPr lang="en-US" altLang="ko-KR" sz="1200" dirty="0"/>
              <a:t>.</a:t>
            </a:r>
          </a:p>
          <a:p>
            <a:pPr marL="288000" lvl="1" indent="0">
              <a:buNone/>
            </a:pPr>
            <a:r>
              <a:rPr lang="en-US" altLang="ko-KR" sz="1200" dirty="0"/>
              <a:t>	6.14.2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 모든 주변 조명 조건에서 두 명의 사용자가 볼 때 시야각이 작동하기에 적절한지 관찰을 통해 확인</a:t>
            </a:r>
            <a:r>
              <a:rPr lang="en-US" altLang="ko-KR" sz="1200" dirty="0"/>
              <a:t>.</a:t>
            </a:r>
          </a:p>
          <a:p>
            <a:pPr marL="288000" lvl="1" indent="0">
              <a:buNone/>
            </a:pPr>
            <a:r>
              <a:rPr lang="en-US" altLang="ko-KR" sz="1200" dirty="0"/>
              <a:t>	 -</a:t>
            </a:r>
            <a:r>
              <a:rPr lang="ko-KR" altLang="en-US" sz="1200" dirty="0"/>
              <a:t>프레젠테이션의 밝기와 명암비는 과도한 정보 손실 없이 </a:t>
            </a:r>
            <a:r>
              <a:rPr lang="en-US" altLang="ko-KR" sz="1200" dirty="0">
                <a:solidFill>
                  <a:srgbClr val="FF0000"/>
                </a:solidFill>
              </a:rPr>
              <a:t>± 80° (</a:t>
            </a:r>
            <a:r>
              <a:rPr lang="ko-KR" altLang="en-US" sz="1200" dirty="0">
                <a:solidFill>
                  <a:srgbClr val="FF0000"/>
                </a:solidFill>
              </a:rPr>
              <a:t>상하</a:t>
            </a:r>
            <a:r>
              <a:rPr lang="en-US" altLang="ko-KR" sz="1200" dirty="0">
                <a:solidFill>
                  <a:srgbClr val="FF0000"/>
                </a:solidFill>
              </a:rPr>
              <a:t>? </a:t>
            </a:r>
            <a:r>
              <a:rPr lang="ko-KR" altLang="en-US" sz="1200" dirty="0">
                <a:solidFill>
                  <a:srgbClr val="FF0000"/>
                </a:solidFill>
              </a:rPr>
              <a:t>좌우</a:t>
            </a:r>
            <a:r>
              <a:rPr lang="en-US" altLang="ko-KR" sz="1200" dirty="0">
                <a:solidFill>
                  <a:srgbClr val="FF0000"/>
                </a:solidFill>
              </a:rPr>
              <a:t>?)</a:t>
            </a:r>
            <a:r>
              <a:rPr lang="en-US" altLang="ko-KR" sz="1200" dirty="0"/>
              <a:t> </a:t>
            </a:r>
            <a:r>
              <a:rPr lang="ko-KR" altLang="en-US" sz="1200" dirty="0"/>
              <a:t>이상에서 볼 수 있어야 합니다</a:t>
            </a:r>
            <a:r>
              <a:rPr lang="en-US" altLang="ko-KR" sz="1200" dirty="0"/>
              <a:t>.</a:t>
            </a:r>
          </a:p>
          <a:p>
            <a:pPr marL="288000" lvl="1" indent="0">
              <a:buNone/>
            </a:pPr>
            <a:endParaRPr lang="en-US" altLang="ko-KR" sz="1200" dirty="0"/>
          </a:p>
          <a:p>
            <a:pPr lvl="1"/>
            <a:r>
              <a:rPr lang="en-US" altLang="ko-KR" sz="1200" dirty="0"/>
              <a:t>6.15 </a:t>
            </a:r>
            <a:r>
              <a:rPr lang="ko-KR" altLang="en-US" sz="1200" dirty="0"/>
              <a:t>자기 간섭</a:t>
            </a:r>
            <a:endParaRPr lang="en-US" altLang="ko-KR" sz="1200" dirty="0"/>
          </a:p>
          <a:p>
            <a:pPr marL="288000" lvl="1" indent="0">
              <a:buNone/>
            </a:pPr>
            <a:r>
              <a:rPr lang="en-US" altLang="ko-KR" sz="1200" dirty="0"/>
              <a:t>	6.15.1 </a:t>
            </a:r>
            <a:r>
              <a:rPr lang="ko-KR" altLang="en-US" sz="1200" dirty="0"/>
              <a:t>요구 사항</a:t>
            </a:r>
            <a:endParaRPr lang="en-US" altLang="ko-KR" sz="1200" dirty="0"/>
          </a:p>
          <a:p>
            <a:pPr marL="288000" lvl="1" indent="0">
              <a:buNone/>
            </a:pPr>
            <a:r>
              <a:rPr lang="en-US" altLang="ko-KR" sz="1200" dirty="0"/>
              <a:t>	 -</a:t>
            </a:r>
            <a:r>
              <a:rPr lang="ko-KR" altLang="en-US" sz="1200" dirty="0"/>
              <a:t> </a:t>
            </a:r>
            <a:r>
              <a:rPr lang="en-US" altLang="ko-KR" sz="1200" dirty="0"/>
              <a:t>(MSC.191/8.1.3) </a:t>
            </a:r>
            <a:r>
              <a:rPr lang="ko-KR" altLang="en-US" sz="1200" dirty="0"/>
              <a:t>자기장이 색상 성능과 항법 정보 표시를 저하시키는 경우 자기장의 영향을 중화하는 수단 또는 방법을 제공</a:t>
            </a:r>
            <a:r>
              <a:rPr lang="en-US" altLang="ko-KR" sz="1200" dirty="0"/>
              <a:t>.</a:t>
            </a:r>
          </a:p>
          <a:p>
            <a:pPr marL="288000" lvl="1" indent="0">
              <a:buNone/>
            </a:pPr>
            <a:r>
              <a:rPr lang="en-US" altLang="ko-KR" sz="1200" dirty="0"/>
              <a:t>	 - </a:t>
            </a:r>
            <a:r>
              <a:rPr lang="ko-KR" altLang="en-US" sz="1200" dirty="0"/>
              <a:t>지구의 자기장으로 인한 색상 </a:t>
            </a:r>
            <a:r>
              <a:rPr lang="en-US" altLang="ko-KR" sz="1200" dirty="0"/>
              <a:t>shift</a:t>
            </a:r>
            <a:r>
              <a:rPr lang="ko-KR" altLang="en-US" sz="1200" dirty="0"/>
              <a:t>는 </a:t>
            </a:r>
            <a:r>
              <a:rPr lang="en-US" altLang="ko-KR" sz="1200" dirty="0"/>
              <a:t>CIE 1976 </a:t>
            </a:r>
            <a:r>
              <a:rPr lang="ko-KR" altLang="en-US" sz="1200" dirty="0"/>
              <a:t>색상 코디 시스템에서 최대 ∆</a:t>
            </a:r>
            <a:r>
              <a:rPr lang="en-US" altLang="ko-KR" sz="1200" dirty="0"/>
              <a:t>u</a:t>
            </a:r>
            <a:r>
              <a:rPr lang="ko-KR" altLang="en-US" sz="1200" dirty="0"/>
              <a:t>＇</a:t>
            </a:r>
            <a:r>
              <a:rPr lang="en-US" altLang="ko-KR" sz="1200" dirty="0"/>
              <a:t>v</a:t>
            </a:r>
            <a:r>
              <a:rPr lang="ko-KR" altLang="en-US" sz="1200" dirty="0"/>
              <a:t>＇</a:t>
            </a:r>
            <a:r>
              <a:rPr lang="en-US" altLang="ko-KR" sz="1200" dirty="0"/>
              <a:t> = 0.03</a:t>
            </a:r>
            <a:r>
              <a:rPr lang="ko-KR" altLang="en-US" sz="1200" dirty="0"/>
              <a:t>을 초과 금지 </a:t>
            </a:r>
            <a:endParaRPr lang="en-US" altLang="ko-KR" sz="1200" dirty="0"/>
          </a:p>
          <a:p>
            <a:pPr marL="288000" lvl="1" indent="0">
              <a:buNone/>
            </a:pPr>
            <a:r>
              <a:rPr lang="en-US" altLang="ko-KR" sz="1200" dirty="0"/>
              <a:t>	NOTE </a:t>
            </a:r>
          </a:p>
          <a:p>
            <a:pPr marL="288000" lvl="1" indent="0">
              <a:buNone/>
            </a:pPr>
            <a:r>
              <a:rPr lang="en-US" altLang="ko-KR" sz="1200" dirty="0"/>
              <a:t>	 * </a:t>
            </a:r>
            <a:r>
              <a:rPr lang="ko-KR" altLang="en-US" sz="1200" dirty="0"/>
              <a:t>지구의 자기장은 지리적으로 총 강도가 </a:t>
            </a:r>
            <a:r>
              <a:rPr lang="en-US" altLang="ko-KR" sz="1200" dirty="0"/>
              <a:t>0.25 </a:t>
            </a:r>
            <a:r>
              <a:rPr lang="en-US" altLang="ko-KR" sz="1200" dirty="0" err="1"/>
              <a:t>Oe</a:t>
            </a:r>
            <a:r>
              <a:rPr lang="ko-KR" altLang="en-US" sz="1200" dirty="0"/>
              <a:t>에서 </a:t>
            </a:r>
            <a:r>
              <a:rPr lang="en-US" altLang="ko-KR" sz="1200" dirty="0"/>
              <a:t>0.65 </a:t>
            </a:r>
            <a:r>
              <a:rPr lang="en-US" altLang="ko-KR" sz="1200" dirty="0" err="1"/>
              <a:t>Oe</a:t>
            </a:r>
            <a:r>
              <a:rPr lang="ko-KR" altLang="en-US" sz="1200" dirty="0"/>
              <a:t>까지 다양함</a:t>
            </a:r>
            <a:r>
              <a:rPr lang="en-US" altLang="ko-KR" sz="1200" dirty="0"/>
              <a:t>.</a:t>
            </a:r>
          </a:p>
          <a:p>
            <a:pPr marL="288000" lvl="1" indent="0">
              <a:buNone/>
            </a:pPr>
            <a:r>
              <a:rPr lang="en-US" altLang="ko-KR" sz="1200" dirty="0"/>
              <a:t>	6.15.2 </a:t>
            </a:r>
            <a:r>
              <a:rPr lang="ko-KR" altLang="en-US" sz="1200" dirty="0"/>
              <a:t>시험방법 및 요구되는 결과</a:t>
            </a:r>
            <a:endParaRPr lang="en-US" altLang="ko-KR" sz="1200" dirty="0"/>
          </a:p>
          <a:p>
            <a:pPr marL="288000" lvl="1" indent="0">
              <a:buNone/>
            </a:pPr>
            <a:r>
              <a:rPr lang="en-US" altLang="ko-KR" sz="1200" dirty="0"/>
              <a:t>	 - </a:t>
            </a:r>
            <a:r>
              <a:rPr lang="en-US" altLang="ko-KR" sz="1200" dirty="0">
                <a:solidFill>
                  <a:srgbClr val="FF0000"/>
                </a:solidFill>
              </a:rPr>
              <a:t>If the display equipment is subject to influence by magnetic fields, subject it to a </a:t>
            </a:r>
            <a:r>
              <a:rPr lang="en-US" altLang="ko-KR" sz="1200" dirty="0" err="1">
                <a:solidFill>
                  <a:srgbClr val="FF0000"/>
                </a:solidFill>
              </a:rPr>
              <a:t>d.c.</a:t>
            </a:r>
            <a:r>
              <a:rPr lang="en-US" altLang="ko-KR" sz="1200" dirty="0">
                <a:solidFill>
                  <a:srgbClr val="FF0000"/>
                </a:solidFill>
              </a:rPr>
              <a:t> magnetic field of 0,5 </a:t>
            </a:r>
            <a:r>
              <a:rPr lang="en-US" altLang="ko-KR" sz="1200" dirty="0" err="1">
                <a:solidFill>
                  <a:srgbClr val="FF0000"/>
                </a:solidFill>
              </a:rPr>
              <a:t>Oe</a:t>
            </a:r>
            <a:r>
              <a:rPr lang="en-US" altLang="ko-KR" sz="1200" dirty="0">
                <a:solidFill>
                  <a:srgbClr val="FF0000"/>
                </a:solidFill>
              </a:rPr>
              <a:t> to 0,65 </a:t>
            </a:r>
            <a:r>
              <a:rPr lang="en-US" altLang="ko-KR" sz="1200" dirty="0" err="1">
                <a:solidFill>
                  <a:srgbClr val="FF0000"/>
                </a:solidFill>
              </a:rPr>
              <a:t>Oe</a:t>
            </a:r>
            <a:r>
              <a:rPr lang="en-US" altLang="ko-KR" sz="1200" dirty="0">
                <a:solidFill>
                  <a:srgbClr val="FF0000"/>
                </a:solidFill>
              </a:rPr>
              <a:t> and position the equipment in the orientation resulting in the worse case </a:t>
            </a:r>
            <a:r>
              <a:rPr lang="en-US" altLang="ko-KR" sz="1200" dirty="0" err="1">
                <a:solidFill>
                  <a:srgbClr val="FF0000"/>
                </a:solidFill>
              </a:rPr>
              <a:t>colour</a:t>
            </a:r>
            <a:r>
              <a:rPr lang="en-US" altLang="ko-KR" sz="1200" dirty="0">
                <a:solidFill>
                  <a:srgbClr val="FF0000"/>
                </a:solidFill>
              </a:rPr>
              <a:t> shift.</a:t>
            </a:r>
          </a:p>
          <a:p>
            <a:pPr marL="288000" lvl="1" indent="0">
              <a:buNone/>
            </a:pPr>
            <a:r>
              <a:rPr lang="en-US" altLang="ko-KR" sz="1200" dirty="0">
                <a:solidFill>
                  <a:srgbClr val="FF0000"/>
                </a:solidFill>
              </a:rPr>
              <a:t>	 - Using a white image with the display set to maximum brightness, confirm by measurement that the </a:t>
            </a:r>
            <a:r>
              <a:rPr lang="en-US" altLang="ko-KR" sz="1200" dirty="0" err="1">
                <a:solidFill>
                  <a:srgbClr val="FF0000"/>
                </a:solidFill>
              </a:rPr>
              <a:t>colour</a:t>
            </a:r>
            <a:r>
              <a:rPr lang="en-US" altLang="ko-KR" sz="1200" dirty="0">
                <a:solidFill>
                  <a:srgbClr val="FF0000"/>
                </a:solidFill>
              </a:rPr>
              <a:t> shift perpendicular to the worse area of the display does not exceed 0,03 in the CIE 1976 </a:t>
            </a:r>
            <a:r>
              <a:rPr lang="en-US" altLang="ko-KR" sz="1200" dirty="0" err="1">
                <a:solidFill>
                  <a:srgbClr val="FF0000"/>
                </a:solidFill>
              </a:rPr>
              <a:t>colour</a:t>
            </a:r>
            <a:r>
              <a:rPr lang="en-US" altLang="ko-KR" sz="1200" dirty="0">
                <a:solidFill>
                  <a:srgbClr val="FF0000"/>
                </a:solidFill>
              </a:rPr>
              <a:t> coordinates when any shielding or compensating features are present or enabled. (See ISO 9241-8.)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56</a:t>
            </a:fld>
            <a:r>
              <a:rPr lang="en-US" altLang="ko-KR"/>
              <a:t>]</a:t>
            </a:r>
            <a:endParaRPr lang="ko-KR" altLang="en-US" dirty="0"/>
          </a:p>
        </p:txBody>
      </p:sp>
    </p:spTree>
    <p:extLst>
      <p:ext uri="{BB962C8B-B14F-4D97-AF65-F5344CB8AC3E}">
        <p14:creationId xmlns:p14="http://schemas.microsoft.com/office/powerpoint/2010/main" val="3245902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7. CCRP and Own ship</a:t>
            </a:r>
          </a:p>
          <a:p>
            <a:pPr lvl="1"/>
            <a:r>
              <a:rPr lang="en-US" altLang="ko-KR" sz="1200" dirty="0"/>
              <a:t>7.1 </a:t>
            </a:r>
            <a:r>
              <a:rPr lang="ko-KR" altLang="en-US" sz="1200" dirty="0"/>
              <a:t>일관된 공통 기준점 </a:t>
            </a:r>
            <a:r>
              <a:rPr lang="en-US" altLang="ko-KR" sz="1200" dirty="0"/>
              <a:t>(CCRP)</a:t>
            </a:r>
          </a:p>
          <a:p>
            <a:pPr marL="288000" lvl="1" indent="0">
              <a:buNone/>
            </a:pPr>
            <a:r>
              <a:rPr lang="en-US" altLang="ko-KR" sz="1200" dirty="0"/>
              <a:t>     </a:t>
            </a:r>
            <a:r>
              <a:rPr lang="ko-KR" altLang="en-US" sz="1200" dirty="0"/>
              <a:t>* 일관된 공통 기준점은 모든 수평 측정</a:t>
            </a:r>
            <a:r>
              <a:rPr lang="en-US" altLang="ko-KR" sz="1200" dirty="0"/>
              <a:t>, </a:t>
            </a:r>
            <a:r>
              <a:rPr lang="ko-KR" altLang="en-US" sz="1200" dirty="0"/>
              <a:t>예를 들어 범위</a:t>
            </a:r>
            <a:r>
              <a:rPr lang="en-US" altLang="ko-KR" sz="1200" dirty="0"/>
              <a:t>, </a:t>
            </a:r>
            <a:r>
              <a:rPr lang="ko-KR" altLang="en-US" sz="1200" dirty="0"/>
              <a:t>방위</a:t>
            </a:r>
            <a:r>
              <a:rPr lang="en-US" altLang="ko-KR" sz="1200" dirty="0"/>
              <a:t>, </a:t>
            </a:r>
            <a:r>
              <a:rPr lang="ko-KR" altLang="en-US" sz="1200" dirty="0"/>
              <a:t>상대 경로</a:t>
            </a:r>
            <a:r>
              <a:rPr lang="en-US" altLang="ko-KR" sz="1200" dirty="0"/>
              <a:t>/</a:t>
            </a:r>
            <a:r>
              <a:rPr lang="ko-KR" altLang="en-US" sz="1200" dirty="0"/>
              <a:t>속도</a:t>
            </a:r>
            <a:r>
              <a:rPr lang="en-US" altLang="ko-KR" sz="1200" dirty="0"/>
              <a:t>, </a:t>
            </a:r>
            <a:r>
              <a:rPr lang="ko-KR" altLang="en-US" sz="1200" dirty="0"/>
              <a:t>가장 가까운 접근지점</a:t>
            </a:r>
            <a:r>
              <a:rPr lang="en-US" altLang="ko-KR" sz="1200" dirty="0"/>
              <a:t>(CPA), CPA </a:t>
            </a:r>
            <a:r>
              <a:rPr lang="ko-KR" altLang="en-US" sz="1200" dirty="0"/>
              <a:t>접근까지의 시간</a:t>
            </a:r>
            <a:r>
              <a:rPr lang="en-US" altLang="ko-KR" sz="1200" dirty="0"/>
              <a:t>(TCPA)</a:t>
            </a:r>
            <a:r>
              <a:rPr lang="ko-KR" altLang="en-US" sz="1200" dirty="0"/>
              <a:t>과 같은 모든 수평 측정에 일반적인 기준이 됨</a:t>
            </a:r>
            <a:r>
              <a:rPr lang="en-US" altLang="ko-KR" sz="1200" dirty="0"/>
              <a:t>.</a:t>
            </a:r>
          </a:p>
          <a:p>
            <a:pPr marL="288000" lvl="1" indent="0">
              <a:buNone/>
            </a:pPr>
            <a:r>
              <a:rPr lang="en-US" altLang="ko-KR" sz="1200" dirty="0"/>
              <a:t>	7.1.1 CCRP </a:t>
            </a:r>
            <a:r>
              <a:rPr lang="ko-KR" altLang="en-US" sz="1200" dirty="0"/>
              <a:t>포지션</a:t>
            </a:r>
            <a:endParaRPr lang="en-US" altLang="ko-KR" sz="1200" dirty="0"/>
          </a:p>
          <a:p>
            <a:pPr marL="288000" lvl="1" indent="0">
              <a:buNone/>
            </a:pPr>
            <a:r>
              <a:rPr lang="en-US" altLang="ko-KR" sz="1200" dirty="0"/>
              <a:t>	 7.1.1.1 </a:t>
            </a:r>
            <a:r>
              <a:rPr lang="ko-KR" altLang="en-US" sz="1200" dirty="0"/>
              <a:t>요구 사항</a:t>
            </a:r>
            <a:endParaRPr lang="en-US" altLang="ko-KR" sz="1200" dirty="0"/>
          </a:p>
          <a:p>
            <a:pPr marL="288000" lvl="1" indent="0">
              <a:buNone/>
            </a:pPr>
            <a:r>
              <a:rPr lang="en-US" altLang="ko-KR" sz="1200" dirty="0"/>
              <a:t>	 -(MSC.192/5.9.3) </a:t>
            </a:r>
            <a:r>
              <a:rPr lang="ko-KR" altLang="en-US" sz="1200" dirty="0">
                <a:solidFill>
                  <a:srgbClr val="FF0000"/>
                </a:solidFill>
              </a:rPr>
              <a:t>그림</a:t>
            </a:r>
            <a:r>
              <a:rPr lang="en-US" altLang="ko-KR" sz="1200" dirty="0">
                <a:solidFill>
                  <a:srgbClr val="FF0000"/>
                </a:solidFill>
              </a:rPr>
              <a:t>(</a:t>
            </a:r>
            <a:r>
              <a:rPr lang="ko-KR" altLang="en-US" sz="1200" dirty="0">
                <a:solidFill>
                  <a:srgbClr val="FF0000"/>
                </a:solidFill>
              </a:rPr>
              <a:t>레이더 이미지</a:t>
            </a:r>
            <a:r>
              <a:rPr lang="en-US" altLang="ko-KR" sz="1200" dirty="0">
                <a:solidFill>
                  <a:srgbClr val="FF0000"/>
                </a:solidFill>
              </a:rPr>
              <a:t>?)</a:t>
            </a:r>
            <a:r>
              <a:rPr lang="ko-KR" altLang="en-US" sz="1200" dirty="0"/>
              <a:t>이 중앙에 있을 때 일관된 공통 기준점의 위치는 방위 눈금의 중앙에 있어야 함</a:t>
            </a:r>
            <a:r>
              <a:rPr lang="en-US" altLang="ko-KR" sz="1200" dirty="0"/>
              <a:t>.</a:t>
            </a:r>
          </a:p>
          <a:p>
            <a:pPr marL="288000" lvl="1" indent="0">
              <a:buNone/>
            </a:pPr>
            <a:r>
              <a:rPr lang="en-US" altLang="ko-KR" sz="1200" dirty="0"/>
              <a:t>	 7.1.1.2 </a:t>
            </a:r>
            <a:r>
              <a:rPr lang="ko-KR" altLang="en-US" sz="1200" dirty="0"/>
              <a:t>시험방법 및 요구되는 결과</a:t>
            </a:r>
            <a:endParaRPr lang="en-US" altLang="ko-KR" sz="1200" dirty="0"/>
          </a:p>
          <a:p>
            <a:pPr marL="288000" lvl="1" indent="0">
              <a:buNone/>
            </a:pPr>
            <a:r>
              <a:rPr lang="en-US" altLang="ko-KR" sz="1200" dirty="0"/>
              <a:t>	 -</a:t>
            </a:r>
            <a:r>
              <a:rPr lang="ko-KR" altLang="en-US" sz="1200" dirty="0"/>
              <a:t>그림이 중앙에 있을 때 </a:t>
            </a:r>
            <a:r>
              <a:rPr lang="en-US" altLang="ko-KR" sz="1200" dirty="0"/>
              <a:t>CCRP</a:t>
            </a:r>
            <a:r>
              <a:rPr lang="ko-KR" altLang="en-US" sz="1200" dirty="0"/>
              <a:t>가 베어링 스케일 측정 기준의 중앙에 위치하는지 관찰하여 확인</a:t>
            </a:r>
            <a:endParaRPr lang="en-US" altLang="ko-KR" sz="1200" dirty="0"/>
          </a:p>
          <a:p>
            <a:pPr marL="288000" lvl="1" indent="0">
              <a:buNone/>
            </a:pPr>
            <a:r>
              <a:rPr lang="en-US" altLang="ko-KR" sz="1200" dirty="0"/>
              <a:t>	7.1.2 </a:t>
            </a:r>
            <a:r>
              <a:rPr lang="ko-KR" altLang="en-US" sz="1200" dirty="0"/>
              <a:t>측정</a:t>
            </a:r>
            <a:endParaRPr lang="en-US" altLang="ko-KR" sz="1200" dirty="0"/>
          </a:p>
          <a:p>
            <a:pPr marL="288000" lvl="1" indent="0">
              <a:buNone/>
            </a:pPr>
            <a:r>
              <a:rPr lang="en-US" altLang="ko-KR" sz="1200" dirty="0"/>
              <a:t>	 7.1.2.1 </a:t>
            </a:r>
            <a:r>
              <a:rPr lang="ko-KR" altLang="en-US" sz="1200" dirty="0"/>
              <a:t>요구 사항</a:t>
            </a:r>
            <a:endParaRPr lang="en-US" altLang="ko-KR" sz="1200" dirty="0"/>
          </a:p>
          <a:p>
            <a:pPr marL="288000" lvl="1" indent="0">
              <a:buNone/>
            </a:pPr>
            <a:r>
              <a:rPr lang="en-US" altLang="ko-KR" sz="1200" dirty="0"/>
              <a:t>	 -(MSC.192/5.9.1) </a:t>
            </a:r>
            <a:r>
              <a:rPr lang="ko-KR" altLang="en-US" sz="1200" dirty="0"/>
              <a:t>자선에서의 측정</a:t>
            </a:r>
            <a:r>
              <a:rPr lang="en-US" altLang="ko-KR" sz="1200" dirty="0"/>
              <a:t>(</a:t>
            </a:r>
            <a:r>
              <a:rPr lang="ko-KR" altLang="en-US" sz="1200" dirty="0"/>
              <a:t>예</a:t>
            </a:r>
            <a:r>
              <a:rPr lang="en-US" altLang="ko-KR" sz="1200" dirty="0"/>
              <a:t>: </a:t>
            </a:r>
            <a:r>
              <a:rPr lang="ko-KR" altLang="en-US" sz="1200" dirty="0"/>
              <a:t>레인지 링</a:t>
            </a:r>
            <a:r>
              <a:rPr lang="en-US" altLang="ko-KR" sz="1200" dirty="0"/>
              <a:t>, </a:t>
            </a:r>
            <a:r>
              <a:rPr lang="ko-KR" altLang="en-US" sz="1200" dirty="0"/>
              <a:t>목표 범위 및 방위</a:t>
            </a:r>
            <a:r>
              <a:rPr lang="en-US" altLang="ko-KR" sz="1200" dirty="0"/>
              <a:t>, </a:t>
            </a:r>
            <a:r>
              <a:rPr lang="ko-KR" altLang="en-US" sz="1200" dirty="0"/>
              <a:t>커서</a:t>
            </a:r>
            <a:r>
              <a:rPr lang="en-US" altLang="ko-KR" sz="1200" dirty="0"/>
              <a:t>, </a:t>
            </a:r>
            <a:r>
              <a:rPr lang="ko-KR" altLang="en-US" sz="1200" dirty="0"/>
              <a:t>추적 데이터</a:t>
            </a:r>
            <a:r>
              <a:rPr lang="en-US" altLang="ko-KR" sz="1200" dirty="0"/>
              <a:t>)</a:t>
            </a:r>
            <a:r>
              <a:rPr lang="ko-KR" altLang="en-US" sz="1200" dirty="0"/>
              <a:t>은 </a:t>
            </a:r>
            <a:r>
              <a:rPr lang="en-US" altLang="ko-KR" sz="1200" dirty="0"/>
              <a:t>CCRP(</a:t>
            </a:r>
            <a:r>
              <a:rPr lang="ko-KR" altLang="en-US" sz="1200" dirty="0"/>
              <a:t>예</a:t>
            </a:r>
            <a:r>
              <a:rPr lang="en-US" altLang="ko-KR" sz="1200" dirty="0"/>
              <a:t>: </a:t>
            </a:r>
            <a:r>
              <a:rPr lang="ko-KR" altLang="en-US" sz="1200" dirty="0"/>
              <a:t>기착 위치</a:t>
            </a:r>
            <a:r>
              <a:rPr lang="en-US" altLang="ko-KR" sz="1200" dirty="0"/>
              <a:t>)</a:t>
            </a:r>
            <a:r>
              <a:rPr lang="ko-KR" altLang="en-US" sz="1200" dirty="0"/>
              <a:t> 기준</a:t>
            </a:r>
            <a:r>
              <a:rPr lang="en-US" altLang="ko-KR" sz="1200" dirty="0"/>
              <a:t>.</a:t>
            </a:r>
          </a:p>
          <a:p>
            <a:pPr marL="288000" lvl="1" indent="0">
              <a:buNone/>
            </a:pPr>
            <a:r>
              <a:rPr lang="en-US" altLang="ko-KR" sz="1200" dirty="0"/>
              <a:t>	 -</a:t>
            </a:r>
            <a:r>
              <a:rPr lang="ko-KR" altLang="en-US" sz="1200" dirty="0"/>
              <a:t>장비는 또한 선박의 다른 위치에서 측정할 수 있는 기능을 제공할 수 있으며 이 경우 측정 기준 위치를 명확하게 표시</a:t>
            </a:r>
            <a:r>
              <a:rPr lang="en-US" altLang="ko-KR" sz="1200" dirty="0"/>
              <a:t>.</a:t>
            </a:r>
          </a:p>
          <a:p>
            <a:pPr marL="288000" lvl="1" indent="0">
              <a:buNone/>
            </a:pPr>
            <a:r>
              <a:rPr lang="en-US" altLang="ko-KR" sz="1200" dirty="0"/>
              <a:t>	 NOTE</a:t>
            </a:r>
          </a:p>
          <a:p>
            <a:pPr marL="288000" lvl="1" indent="0">
              <a:buNone/>
            </a:pPr>
            <a:r>
              <a:rPr lang="en-US" altLang="ko-KR" sz="1200" dirty="0"/>
              <a:t>	</a:t>
            </a:r>
            <a:r>
              <a:rPr lang="ko-KR" altLang="en-US" sz="1200" u="sng" dirty="0">
                <a:solidFill>
                  <a:srgbClr val="0070C0"/>
                </a:solidFill>
              </a:rPr>
              <a:t>수평 시야가 제한된 레이더 안테나</a:t>
            </a:r>
            <a:r>
              <a:rPr lang="ko-KR" altLang="en-US" sz="1200" dirty="0"/>
              <a:t>의 사용은 </a:t>
            </a:r>
            <a:r>
              <a:rPr lang="ko-KR" altLang="en-US" sz="1200" u="sng" dirty="0">
                <a:solidFill>
                  <a:srgbClr val="0070C0"/>
                </a:solidFill>
              </a:rPr>
              <a:t>선수 위치</a:t>
            </a:r>
            <a:r>
              <a:rPr lang="ko-KR" altLang="en-US" sz="1200" dirty="0"/>
              <a:t>와 같은 </a:t>
            </a:r>
            <a:r>
              <a:rPr lang="ko-KR" altLang="en-US" sz="1200" u="sng" dirty="0">
                <a:solidFill>
                  <a:srgbClr val="0070C0"/>
                </a:solidFill>
              </a:rPr>
              <a:t>특정 응용 분야</a:t>
            </a:r>
            <a:r>
              <a:rPr lang="ko-KR" altLang="en-US" sz="1200" dirty="0"/>
              <a:t>로 제한</a:t>
            </a:r>
            <a:r>
              <a:rPr lang="en-US" altLang="ko-KR" sz="1200" dirty="0"/>
              <a:t>. </a:t>
            </a:r>
          </a:p>
          <a:p>
            <a:pPr marL="288000" lvl="1" indent="0">
              <a:buNone/>
            </a:pPr>
            <a:r>
              <a:rPr lang="en-US" altLang="ko-KR" sz="1200" dirty="0"/>
              <a:t>	</a:t>
            </a:r>
            <a:r>
              <a:rPr lang="ko-KR" altLang="en-US" sz="1200" dirty="0"/>
              <a:t>따라서 이러한 레이더에 대한 측정은 중앙 </a:t>
            </a:r>
            <a:r>
              <a:rPr lang="en-US" altLang="ko-KR" sz="1200" dirty="0"/>
              <a:t>CCRP</a:t>
            </a:r>
            <a:r>
              <a:rPr lang="ko-KR" altLang="en-US" sz="1200" dirty="0"/>
              <a:t>를 참조할 필요는 없지만 예를 들어 안테나 위치를 참조할 수 있음</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57</a:t>
            </a:fld>
            <a:r>
              <a:rPr lang="en-US" altLang="ko-KR"/>
              <a:t>]</a:t>
            </a:r>
            <a:endParaRPr lang="ko-KR" altLang="en-US" dirty="0"/>
          </a:p>
        </p:txBody>
      </p:sp>
    </p:spTree>
    <p:extLst>
      <p:ext uri="{BB962C8B-B14F-4D97-AF65-F5344CB8AC3E}">
        <p14:creationId xmlns:p14="http://schemas.microsoft.com/office/powerpoint/2010/main" val="177210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7.1.2.2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측정 수단이 </a:t>
            </a:r>
            <a:r>
              <a:rPr lang="en-US" altLang="ko-KR" sz="1200" dirty="0"/>
              <a:t>CCRP </a:t>
            </a:r>
            <a:r>
              <a:rPr lang="ko-KR" altLang="en-US" sz="1200" dirty="0"/>
              <a:t>중심에 있고 다른 위치</a:t>
            </a:r>
            <a:r>
              <a:rPr lang="en-US" altLang="ko-KR" sz="1200" dirty="0"/>
              <a:t>(</a:t>
            </a:r>
            <a:r>
              <a:rPr lang="ko-KR" altLang="en-US" sz="1200" dirty="0"/>
              <a:t>안테나 위치 등</a:t>
            </a:r>
            <a:r>
              <a:rPr lang="en-US" altLang="ko-KR" sz="1200" dirty="0"/>
              <a:t>)</a:t>
            </a:r>
            <a:r>
              <a:rPr lang="ko-KR" altLang="en-US" sz="1200" dirty="0"/>
              <a:t>를 참조하지 않는지 관찰을 통해 확인</a:t>
            </a:r>
            <a:r>
              <a:rPr lang="en-US" altLang="ko-KR" sz="1200" dirty="0"/>
              <a:t>.</a:t>
            </a:r>
          </a:p>
          <a:p>
            <a:pPr marL="288000" lvl="1" indent="0">
              <a:buNone/>
            </a:pPr>
            <a:r>
              <a:rPr lang="en-US" altLang="ko-KR" sz="1200" dirty="0"/>
              <a:t>	  (</a:t>
            </a:r>
            <a:r>
              <a:rPr lang="ko-KR" altLang="en-US" sz="1200" dirty="0"/>
              <a:t>예를 들어</a:t>
            </a:r>
            <a:r>
              <a:rPr lang="en-US" altLang="ko-KR" sz="1200" dirty="0"/>
              <a:t>, </a:t>
            </a:r>
            <a:r>
              <a:rPr lang="ko-KR" altLang="en-US" sz="1200" dirty="0"/>
              <a:t>선수 위치에서 계산되어야 하는 선수 교차 범위 및 선수 교차 시간</a:t>
            </a:r>
            <a:r>
              <a:rPr lang="en-US" altLang="ko-KR" sz="1200" dirty="0"/>
              <a:t>(BCR/BCT));</a:t>
            </a:r>
          </a:p>
          <a:p>
            <a:pPr marL="288000" lvl="1" indent="0">
              <a:buNone/>
            </a:pPr>
            <a:r>
              <a:rPr lang="en-US" altLang="ko-KR" sz="1200" dirty="0"/>
              <a:t>	 -b) </a:t>
            </a:r>
            <a:r>
              <a:rPr lang="ko-KR" altLang="en-US" sz="1200" dirty="0"/>
              <a:t>하나 이상의 </a:t>
            </a:r>
            <a:r>
              <a:rPr lang="en-US" altLang="ko-KR" sz="1200" dirty="0"/>
              <a:t>CCRP</a:t>
            </a:r>
            <a:r>
              <a:rPr lang="ko-KR" altLang="en-US" sz="1200" dirty="0"/>
              <a:t>가 제공된 경우</a:t>
            </a:r>
            <a:r>
              <a:rPr lang="en-US" altLang="ko-KR" sz="1200" dirty="0"/>
              <a:t>, </a:t>
            </a:r>
            <a:r>
              <a:rPr lang="ko-KR" altLang="en-US" sz="1200" dirty="0"/>
              <a:t>범위와 방위 측정값이 선택한 </a:t>
            </a:r>
            <a:r>
              <a:rPr lang="en-US" altLang="ko-KR" sz="1200" dirty="0"/>
              <a:t>CCRP </a:t>
            </a:r>
            <a:r>
              <a:rPr lang="ko-KR" altLang="en-US" sz="1200" dirty="0"/>
              <a:t>위치에 맞춰졌는지 관찰 및 측정을 통해 확인</a:t>
            </a:r>
            <a:r>
              <a:rPr lang="en-US" altLang="ko-KR" sz="1200" dirty="0"/>
              <a:t>.</a:t>
            </a:r>
          </a:p>
          <a:p>
            <a:pPr marL="288000" lvl="1" indent="0">
              <a:buNone/>
            </a:pPr>
            <a:endParaRPr lang="en-US" altLang="ko-KR" sz="1200" dirty="0"/>
          </a:p>
          <a:p>
            <a:pPr marL="288000" lvl="1" indent="0">
              <a:buNone/>
            </a:pPr>
            <a:r>
              <a:rPr lang="en-US" altLang="ko-KR" sz="1200" dirty="0"/>
              <a:t>	7.1.3 </a:t>
            </a:r>
            <a:r>
              <a:rPr lang="ko-KR" altLang="en-US" sz="1200" dirty="0"/>
              <a:t>안테나 오프셋</a:t>
            </a:r>
            <a:endParaRPr lang="en-US" altLang="ko-KR" sz="1200" dirty="0"/>
          </a:p>
          <a:p>
            <a:pPr marL="288000" lvl="1" indent="0">
              <a:buNone/>
            </a:pPr>
            <a:r>
              <a:rPr lang="en-US" altLang="ko-KR" sz="1200" dirty="0"/>
              <a:t>	 7.1.3.1 </a:t>
            </a:r>
            <a:r>
              <a:rPr lang="ko-KR" altLang="en-US" sz="1200" dirty="0"/>
              <a:t>요구 사항</a:t>
            </a:r>
            <a:endParaRPr lang="en-US" altLang="ko-KR" sz="1200" dirty="0"/>
          </a:p>
          <a:p>
            <a:pPr marL="288000" lvl="1" indent="0">
              <a:buNone/>
            </a:pPr>
            <a:r>
              <a:rPr lang="en-US" altLang="ko-KR" sz="1200" dirty="0"/>
              <a:t>	 -(MSC.192/5.9.1) </a:t>
            </a:r>
            <a:r>
              <a:rPr lang="ko-KR" altLang="en-US" sz="1200" dirty="0"/>
              <a:t>안테나 위치와 설치 시 일관된 공통 기준점 사이의 오프셋을 보상하기 위한 시설이 제공되어야 함</a:t>
            </a:r>
            <a:r>
              <a:rPr lang="en-US" altLang="ko-KR" sz="1200" dirty="0"/>
              <a:t>.</a:t>
            </a:r>
          </a:p>
          <a:p>
            <a:pPr marL="288000" lvl="1" indent="0">
              <a:buNone/>
            </a:pPr>
            <a:r>
              <a:rPr lang="en-US" altLang="ko-KR" sz="1200" dirty="0"/>
              <a:t>	 -</a:t>
            </a:r>
            <a:r>
              <a:rPr lang="ko-KR" altLang="en-US" sz="1200" dirty="0"/>
              <a:t>다중 안테나가 설치된 경우 레이더 시스템의 각 안테나에 대해 서로 다른 위치 오프셋을 적용하는 규정이 있어야 함</a:t>
            </a:r>
            <a:r>
              <a:rPr lang="en-US" altLang="ko-KR" sz="1200" dirty="0"/>
              <a:t>.</a:t>
            </a:r>
          </a:p>
          <a:p>
            <a:pPr marL="288000" lvl="1" indent="0">
              <a:buNone/>
            </a:pPr>
            <a:r>
              <a:rPr lang="en-US" altLang="ko-KR" sz="1200" dirty="0"/>
              <a:t>	 -</a:t>
            </a:r>
            <a:r>
              <a:rPr lang="ko-KR" altLang="en-US" sz="1200" dirty="0"/>
              <a:t> 레이더 센서가 선택되면 오프셋이 자동으로 적용</a:t>
            </a:r>
            <a:r>
              <a:rPr lang="en-US" altLang="ko-KR" sz="1200" dirty="0"/>
              <a:t>.</a:t>
            </a:r>
          </a:p>
          <a:p>
            <a:pPr marL="288000" lvl="1" indent="0">
              <a:buNone/>
            </a:pPr>
            <a:r>
              <a:rPr lang="en-US" altLang="ko-KR" sz="1200" dirty="0"/>
              <a:t>	 7.1.3.2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안테나 위치와 </a:t>
            </a:r>
            <a:r>
              <a:rPr lang="en-US" altLang="ko-KR" sz="1200" dirty="0"/>
              <a:t>CCRP</a:t>
            </a:r>
            <a:r>
              <a:rPr lang="ko-KR" altLang="en-US" sz="1200" dirty="0"/>
              <a:t> 사이의 오프셋을 보상하기 위한 기능이 </a:t>
            </a:r>
            <a:r>
              <a:rPr lang="en-US" altLang="ko-KR" sz="1200" dirty="0"/>
              <a:t>Non-Operational</a:t>
            </a:r>
            <a:r>
              <a:rPr lang="ko-KR" altLang="en-US" sz="1200" dirty="0"/>
              <a:t> 메뉴에 있는지 확인</a:t>
            </a:r>
            <a:r>
              <a:rPr lang="en-US" altLang="ko-KR" sz="1200" dirty="0"/>
              <a:t>.</a:t>
            </a:r>
          </a:p>
          <a:p>
            <a:pPr marL="288000" lvl="1" indent="0">
              <a:buNone/>
            </a:pPr>
            <a:r>
              <a:rPr lang="en-US" altLang="ko-KR" sz="1200" dirty="0"/>
              <a:t>	 -b) </a:t>
            </a:r>
            <a:r>
              <a:rPr lang="ko-KR" altLang="en-US" sz="1200" dirty="0"/>
              <a:t>다중 안테나가 설치된 경우 각 안테나에 대해 서로 다른 위치 오프셋을 적용하는 규정이 있어야 함을 확인</a:t>
            </a:r>
            <a:r>
              <a:rPr lang="en-US" altLang="ko-KR" sz="1200" dirty="0"/>
              <a:t>.</a:t>
            </a:r>
          </a:p>
          <a:p>
            <a:pPr marL="288000" lvl="1" indent="0">
              <a:buNone/>
            </a:pPr>
            <a:r>
              <a:rPr lang="en-US" altLang="ko-KR" sz="1200" dirty="0"/>
              <a:t>	 -c) </a:t>
            </a:r>
            <a:r>
              <a:rPr lang="ko-KR" altLang="en-US" sz="1200" dirty="0"/>
              <a:t>각 안테나 </a:t>
            </a:r>
            <a:r>
              <a:rPr lang="ko-KR" altLang="en-US" sz="1200" dirty="0" err="1"/>
              <a:t>선택시</a:t>
            </a:r>
            <a:r>
              <a:rPr lang="ko-KR" altLang="en-US" sz="1200" dirty="0"/>
              <a:t> 오프셋이 자동으로 적용되고 오프셋 값이 </a:t>
            </a:r>
            <a:r>
              <a:rPr lang="ko-KR" altLang="en-US" sz="1200" dirty="0" err="1"/>
              <a:t>비휘발성</a:t>
            </a:r>
            <a:r>
              <a:rPr lang="en-US" altLang="ko-KR" sz="1200" dirty="0"/>
              <a:t>/</a:t>
            </a:r>
            <a:r>
              <a:rPr lang="ko-KR" altLang="en-US" sz="1200" dirty="0"/>
              <a:t> 전송 가능한 메모리에 의해 유지되는지 확인</a:t>
            </a:r>
            <a:r>
              <a:rPr lang="en-US" altLang="ko-KR" sz="1200" dirty="0"/>
              <a:t>.</a:t>
            </a:r>
          </a:p>
          <a:p>
            <a:pPr marL="288000" lvl="1" indent="0">
              <a:buNone/>
            </a:pPr>
            <a:r>
              <a:rPr lang="en-US" altLang="ko-KR" sz="1200" dirty="0"/>
              <a:t>	 -d) </a:t>
            </a:r>
            <a:r>
              <a:rPr lang="ko-KR" altLang="en-US" sz="1200" dirty="0"/>
              <a:t>하나 이상의 </a:t>
            </a:r>
            <a:r>
              <a:rPr lang="en-US" altLang="ko-KR" sz="1200" dirty="0"/>
              <a:t>CCRP</a:t>
            </a:r>
            <a:r>
              <a:rPr lang="ko-KR" altLang="en-US" sz="1200" dirty="0"/>
              <a:t>에 대한 기능이 제공되는 경우</a:t>
            </a:r>
            <a:r>
              <a:rPr lang="en-US" altLang="ko-KR" sz="1200" dirty="0"/>
              <a:t>, </a:t>
            </a:r>
            <a:r>
              <a:rPr lang="ko-KR" altLang="en-US" sz="1200" dirty="0"/>
              <a:t>안테나 위치 오프셋이 선택된 </a:t>
            </a:r>
            <a:r>
              <a:rPr lang="en-US" altLang="ko-KR" sz="1200" dirty="0"/>
              <a:t>CCRP </a:t>
            </a:r>
            <a:r>
              <a:rPr lang="ko-KR" altLang="en-US" sz="1200" dirty="0"/>
              <a:t>위치에 따라 수정되었는지 확인</a:t>
            </a:r>
            <a:r>
              <a:rPr lang="en-US" altLang="ko-KR" sz="1200" dirty="0"/>
              <a:t>.</a:t>
            </a:r>
          </a:p>
          <a:p>
            <a:pPr marL="288000" lvl="1" indent="0">
              <a:buNone/>
            </a:pPr>
            <a:r>
              <a:rPr lang="en-US" altLang="ko-KR" sz="1200" dirty="0"/>
              <a:t>	 -e) </a:t>
            </a:r>
            <a:r>
              <a:rPr lang="ko-KR" altLang="en-US" sz="1200" dirty="0">
                <a:solidFill>
                  <a:srgbClr val="FF0000"/>
                </a:solidFill>
              </a:rPr>
              <a:t>문서 검사를 통해 확인하고 제공되는 경우 대체 </a:t>
            </a:r>
            <a:r>
              <a:rPr lang="en-US" altLang="ko-KR" sz="1200" dirty="0">
                <a:solidFill>
                  <a:srgbClr val="FF0000"/>
                </a:solidFill>
              </a:rPr>
              <a:t>CCRP </a:t>
            </a:r>
            <a:r>
              <a:rPr lang="ko-KR" altLang="en-US" sz="1200" dirty="0">
                <a:solidFill>
                  <a:srgbClr val="FF0000"/>
                </a:solidFill>
              </a:rPr>
              <a:t>위치의 선택이 표시되는지 확인</a:t>
            </a:r>
            <a:r>
              <a:rPr lang="en-US" altLang="ko-KR" sz="1200" dirty="0"/>
              <a:t>. </a:t>
            </a:r>
          </a:p>
          <a:p>
            <a:pPr marL="288000" lvl="1" indent="0">
              <a:buNone/>
            </a:pPr>
            <a:r>
              <a:rPr lang="en-US" altLang="ko-KR" sz="1200" dirty="0"/>
              <a:t>	 -f) CCRP </a:t>
            </a:r>
            <a:r>
              <a:rPr lang="ko-KR" altLang="en-US" sz="1200" dirty="0"/>
              <a:t>기능이 사용자 매뉴얼에 설명되어 있는지 문서 검사를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58</a:t>
            </a:fld>
            <a:r>
              <a:rPr lang="en-US" altLang="ko-KR"/>
              <a:t>]</a:t>
            </a:r>
            <a:endParaRPr lang="ko-KR" altLang="en-US" dirty="0"/>
          </a:p>
        </p:txBody>
      </p:sp>
    </p:spTree>
    <p:extLst>
      <p:ext uri="{BB962C8B-B14F-4D97-AF65-F5344CB8AC3E}">
        <p14:creationId xmlns:p14="http://schemas.microsoft.com/office/powerpoint/2010/main" val="93841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7.2 </a:t>
            </a:r>
            <a:r>
              <a:rPr lang="ko-KR" altLang="en-US" sz="1200" dirty="0"/>
              <a:t>자선</a:t>
            </a:r>
            <a:r>
              <a:rPr lang="en-US" altLang="ko-KR" sz="1200" dirty="0"/>
              <a:t>(Own ship)</a:t>
            </a:r>
          </a:p>
          <a:p>
            <a:pPr marL="288000" lvl="1" indent="0">
              <a:buNone/>
            </a:pPr>
            <a:r>
              <a:rPr lang="en-US" altLang="ko-KR" sz="1200" dirty="0"/>
              <a:t>	7.2.1 </a:t>
            </a:r>
            <a:r>
              <a:rPr lang="ko-KR" altLang="en-US" sz="1200" dirty="0"/>
              <a:t>일반</a:t>
            </a:r>
            <a:endParaRPr lang="en-US" altLang="ko-KR" sz="1200" dirty="0"/>
          </a:p>
          <a:p>
            <a:pPr marL="288000" lvl="1" indent="0">
              <a:buNone/>
            </a:pPr>
            <a:r>
              <a:rPr lang="en-US" altLang="ko-KR" sz="1200" dirty="0"/>
              <a:t>	</a:t>
            </a:r>
            <a:r>
              <a:rPr lang="ko-KR" altLang="en-US" sz="1200" dirty="0"/>
              <a:t>* 자선 요소는 </a:t>
            </a:r>
            <a:r>
              <a:rPr lang="en-US" altLang="ko-KR" sz="1200" dirty="0"/>
              <a:t>outline(</a:t>
            </a:r>
            <a:r>
              <a:rPr lang="ko-KR" altLang="en-US" sz="1200" dirty="0"/>
              <a:t>윤곽</a:t>
            </a:r>
            <a:r>
              <a:rPr lang="en-US" altLang="ko-KR" sz="1200" dirty="0"/>
              <a:t>), Heading line(</a:t>
            </a:r>
            <a:r>
              <a:rPr lang="ko-KR" altLang="en-US" sz="1200" dirty="0" err="1"/>
              <a:t>선수선</a:t>
            </a:r>
            <a:r>
              <a:rPr lang="en-US" altLang="ko-KR" sz="1200" dirty="0"/>
              <a:t>), stern line(</a:t>
            </a:r>
            <a:r>
              <a:rPr lang="ko-KR" altLang="en-US" sz="1200" dirty="0"/>
              <a:t>선미선</a:t>
            </a:r>
            <a:r>
              <a:rPr lang="en-US" altLang="ko-KR" sz="1200" dirty="0"/>
              <a:t>)</a:t>
            </a:r>
            <a:r>
              <a:rPr lang="ko-KR" altLang="en-US" sz="1200" dirty="0"/>
              <a:t>을 포함</a:t>
            </a:r>
            <a:r>
              <a:rPr lang="en-US" altLang="ko-KR" sz="1200" dirty="0"/>
              <a:t>.</a:t>
            </a:r>
          </a:p>
          <a:p>
            <a:pPr marL="288000" lvl="1" indent="0">
              <a:buNone/>
            </a:pPr>
            <a:r>
              <a:rPr lang="en-US" altLang="ko-KR" sz="1200" dirty="0"/>
              <a:t>	7.2.2 </a:t>
            </a:r>
            <a:r>
              <a:rPr lang="ko-KR" altLang="en-US" sz="1200" dirty="0"/>
              <a:t>자선의 외형 및 최소화된 심볼</a:t>
            </a:r>
            <a:endParaRPr lang="en-US" altLang="ko-KR" sz="1200" dirty="0"/>
          </a:p>
          <a:p>
            <a:pPr marL="288000" lvl="1" indent="0">
              <a:buNone/>
            </a:pPr>
            <a:r>
              <a:rPr lang="en-US" altLang="ko-KR" sz="1200" dirty="0"/>
              <a:t>	 7.2.2.1 </a:t>
            </a:r>
            <a:r>
              <a:rPr lang="ko-KR" altLang="en-US" sz="1200" dirty="0"/>
              <a:t>요구 사항</a:t>
            </a:r>
            <a:endParaRPr lang="en-US" altLang="ko-KR" sz="1200" dirty="0"/>
          </a:p>
          <a:p>
            <a:pPr marL="288000" lvl="1" indent="0">
              <a:buNone/>
            </a:pPr>
            <a:r>
              <a:rPr lang="en-US" altLang="ko-KR" sz="1200" dirty="0"/>
              <a:t>	 -(MSC.192/5.9.2) </a:t>
            </a:r>
            <a:r>
              <a:rPr lang="ko-KR" altLang="en-US" sz="1200" dirty="0"/>
              <a:t>자선의 스케일 아웃라인은 적절한 범위 스케일에서 사용할 수 있어야 함</a:t>
            </a:r>
            <a:r>
              <a:rPr lang="en-US" altLang="ko-KR" sz="1200" dirty="0"/>
              <a:t>.</a:t>
            </a:r>
          </a:p>
          <a:p>
            <a:pPr marL="288000" lvl="1" indent="0">
              <a:buNone/>
            </a:pPr>
            <a:r>
              <a:rPr lang="en-US" altLang="ko-KR" sz="1200" dirty="0"/>
              <a:t>	 -CCRP</a:t>
            </a:r>
            <a:r>
              <a:rPr lang="ko-KR" altLang="en-US" sz="1200" dirty="0"/>
              <a:t>은 </a:t>
            </a:r>
            <a:r>
              <a:rPr lang="en-US" altLang="ko-KR" sz="1200" dirty="0"/>
              <a:t>7.1.1</a:t>
            </a:r>
            <a:r>
              <a:rPr lang="ko-KR" altLang="en-US" sz="1200" dirty="0"/>
              <a:t>에 설명된 대로 방위 눈금의 중심에 있어야 함</a:t>
            </a:r>
            <a:r>
              <a:rPr lang="en-US" altLang="ko-KR" sz="1200" dirty="0"/>
              <a:t>.</a:t>
            </a:r>
          </a:p>
          <a:p>
            <a:pPr marL="288000" lvl="1" indent="0">
              <a:buNone/>
            </a:pPr>
            <a:r>
              <a:rPr lang="en-US" altLang="ko-KR" sz="1200" dirty="0"/>
              <a:t>	 -</a:t>
            </a:r>
            <a:r>
              <a:rPr lang="ko-KR" altLang="en-US" sz="1200" dirty="0"/>
              <a:t>사용자는 </a:t>
            </a:r>
            <a:r>
              <a:rPr lang="en-US" altLang="ko-KR" sz="1200" dirty="0"/>
              <a:t>Annex</a:t>
            </a:r>
            <a:r>
              <a:rPr lang="ko-KR" altLang="en-US" sz="1200" dirty="0"/>
              <a:t> </a:t>
            </a:r>
            <a:r>
              <a:rPr lang="en-US" altLang="ko-KR" sz="1200" dirty="0"/>
              <a:t>J</a:t>
            </a:r>
            <a:r>
              <a:rPr lang="ko-KR" altLang="en-US" sz="1200" dirty="0"/>
              <a:t>에 명시된 대로 </a:t>
            </a:r>
            <a:r>
              <a:rPr lang="ko-KR" altLang="en-US" sz="1200" dirty="0" err="1"/>
              <a:t>축척된</a:t>
            </a:r>
            <a:r>
              <a:rPr lang="ko-KR" altLang="en-US" sz="1200" dirty="0"/>
              <a:t> 선박의 윤곽선 또는 최소화된 기호를 선택할 수 있어야 함</a:t>
            </a:r>
            <a:r>
              <a:rPr lang="en-US" altLang="ko-KR" sz="1200" dirty="0"/>
              <a:t>. </a:t>
            </a:r>
          </a:p>
          <a:p>
            <a:pPr marL="288000" lvl="1" indent="0">
              <a:buNone/>
            </a:pPr>
            <a:r>
              <a:rPr lang="en-US" altLang="ko-KR" sz="1200" dirty="0"/>
              <a:t>	 -</a:t>
            </a:r>
            <a:r>
              <a:rPr lang="ko-KR" altLang="en-US" sz="1200" dirty="0"/>
              <a:t>디스플레이 장비는 자선의 </a:t>
            </a:r>
            <a:r>
              <a:rPr lang="en-US" altLang="ko-KR" sz="1200" dirty="0"/>
              <a:t>outline</a:t>
            </a:r>
            <a:r>
              <a:rPr lang="ko-KR" altLang="en-US" sz="1200" dirty="0"/>
              <a:t>이 </a:t>
            </a:r>
            <a:r>
              <a:rPr lang="en-US" altLang="ko-KR" sz="1200" dirty="0"/>
              <a:t>6mm </a:t>
            </a:r>
            <a:r>
              <a:rPr lang="ko-KR" altLang="en-US" sz="1200" dirty="0"/>
              <a:t>보다 작아지면 최소화된 기호로 자동 전환하는 기능을 제공</a:t>
            </a:r>
            <a:r>
              <a:rPr lang="en-US" altLang="ko-KR" sz="1200" dirty="0"/>
              <a:t>. (</a:t>
            </a:r>
            <a:r>
              <a:rPr lang="ko-KR" altLang="en-US" sz="1200" dirty="0"/>
              <a:t>반대도 자동전환</a:t>
            </a:r>
            <a:r>
              <a:rPr lang="en-US" altLang="ko-KR" sz="1200" dirty="0"/>
              <a:t>)</a:t>
            </a:r>
          </a:p>
          <a:p>
            <a:pPr marL="288000" lvl="1" indent="0">
              <a:buNone/>
            </a:pPr>
            <a:r>
              <a:rPr lang="en-US" altLang="ko-KR" sz="1200" dirty="0"/>
              <a:t>	 7.2.2.2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시스템이 </a:t>
            </a:r>
            <a:r>
              <a:rPr lang="en-US" altLang="ko-KR" sz="1200" dirty="0" err="1"/>
              <a:t>Annax</a:t>
            </a:r>
            <a:r>
              <a:rPr lang="ko-KR" altLang="en-US" sz="1200" dirty="0"/>
              <a:t> </a:t>
            </a:r>
            <a:r>
              <a:rPr lang="en-US" altLang="ko-KR" sz="1200" dirty="0"/>
              <a:t>J</a:t>
            </a:r>
            <a:r>
              <a:rPr lang="ko-KR" altLang="en-US" sz="1200" dirty="0"/>
              <a:t>에 따라 </a:t>
            </a:r>
            <a:r>
              <a:rPr lang="ko-KR" altLang="en-US" sz="1200" dirty="0" err="1"/>
              <a:t>축척된</a:t>
            </a:r>
            <a:r>
              <a:rPr lang="ko-KR" altLang="en-US" sz="1200" dirty="0"/>
              <a:t> 선박의 윤곽과 최소화된 기호를 제공하는지 확인</a:t>
            </a:r>
            <a:r>
              <a:rPr lang="en-US" altLang="ko-KR" sz="1200" dirty="0"/>
              <a:t>.</a:t>
            </a:r>
          </a:p>
          <a:p>
            <a:pPr marL="288000" lvl="1" indent="0">
              <a:buNone/>
            </a:pPr>
            <a:r>
              <a:rPr lang="en-US" altLang="ko-KR" sz="1200" dirty="0"/>
              <a:t>	 -b) </a:t>
            </a:r>
            <a:r>
              <a:rPr lang="ko-KR" altLang="en-US" sz="1200" dirty="0"/>
              <a:t>레이더 시스템이 사용자에게 자선을 </a:t>
            </a:r>
            <a:r>
              <a:rPr lang="ko-KR" altLang="en-US" sz="1200" dirty="0" err="1"/>
              <a:t>축척된</a:t>
            </a:r>
            <a:r>
              <a:rPr lang="ko-KR" altLang="en-US" sz="1200" dirty="0"/>
              <a:t> 선박의 윤곽선 </a:t>
            </a:r>
            <a:r>
              <a:rPr lang="en-US" altLang="ko-KR" sz="1200" dirty="0"/>
              <a:t>/</a:t>
            </a:r>
            <a:r>
              <a:rPr lang="ko-KR" altLang="en-US" sz="1200" dirty="0"/>
              <a:t> 최소화된 기호로 나타낼 수 있는 기능을 제공하는지 확인</a:t>
            </a:r>
            <a:r>
              <a:rPr lang="en-US" altLang="ko-KR" sz="1200" dirty="0"/>
              <a:t>.</a:t>
            </a:r>
          </a:p>
          <a:p>
            <a:pPr marL="288000" lvl="1" indent="0">
              <a:buNone/>
            </a:pPr>
            <a:r>
              <a:rPr lang="en-US" altLang="ko-KR" sz="1200" dirty="0"/>
              <a:t>	 -c) </a:t>
            </a:r>
            <a:r>
              <a:rPr lang="ko-KR" altLang="en-US" sz="1200" dirty="0"/>
              <a:t>자선의 윤곽이 선택된 범위 척도에 대해 정확한지 측정하여 확인</a:t>
            </a:r>
            <a:r>
              <a:rPr lang="en-US" altLang="ko-KR" sz="1200" dirty="0"/>
              <a:t>.</a:t>
            </a:r>
          </a:p>
          <a:p>
            <a:pPr marL="288000" lvl="1" indent="0">
              <a:buNone/>
            </a:pPr>
            <a:r>
              <a:rPr lang="en-US" altLang="ko-KR" sz="1200" dirty="0"/>
              <a:t>	 -d) </a:t>
            </a:r>
            <a:r>
              <a:rPr lang="ko-KR" altLang="en-US" sz="1200" dirty="0"/>
              <a:t>자선의 축척 윤곽선의 빔이 </a:t>
            </a:r>
            <a:r>
              <a:rPr lang="en-US" altLang="ko-KR" sz="1200" dirty="0"/>
              <a:t>6mm </a:t>
            </a:r>
            <a:r>
              <a:rPr lang="ko-KR" altLang="en-US" sz="1200" dirty="0"/>
              <a:t>미만인 경우 최소화된 기호가 자동으로 선택되는지 측정하여 확인</a:t>
            </a:r>
            <a:r>
              <a:rPr lang="en-US" altLang="ko-KR" sz="1200" dirty="0"/>
              <a:t>.</a:t>
            </a:r>
          </a:p>
          <a:p>
            <a:pPr marL="288000" lvl="1" indent="0">
              <a:buNone/>
            </a:pPr>
            <a:r>
              <a:rPr lang="en-US" altLang="ko-KR" sz="1200" dirty="0"/>
              <a:t>	 -e) </a:t>
            </a:r>
            <a:r>
              <a:rPr lang="ko-KR" altLang="en-US" sz="1200" dirty="0"/>
              <a:t>자선 축척 외곽선이 표시될 때 </a:t>
            </a:r>
            <a:r>
              <a:rPr lang="en-US" altLang="ko-KR" sz="1200" dirty="0"/>
              <a:t>CCRP </a:t>
            </a:r>
            <a:r>
              <a:rPr lang="ko-KR" altLang="en-US" sz="1200" dirty="0"/>
              <a:t>및 레이더 안테나 위치가 자선 축척 외곽선에 표시되고 </a:t>
            </a:r>
            <a:r>
              <a:rPr lang="en-US" altLang="ko-KR" sz="1200" dirty="0"/>
              <a:t>Annex J</a:t>
            </a:r>
            <a:r>
              <a:rPr lang="ko-KR" altLang="en-US" sz="1200" dirty="0"/>
              <a:t>에 따라 표시되는지 확인</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59</a:t>
            </a:fld>
            <a:r>
              <a:rPr lang="en-US" altLang="ko-KR"/>
              <a:t>]</a:t>
            </a:r>
            <a:endParaRPr lang="ko-KR" altLang="en-US" dirty="0"/>
          </a:p>
        </p:txBody>
      </p:sp>
    </p:spTree>
    <p:extLst>
      <p:ext uri="{BB962C8B-B14F-4D97-AF65-F5344CB8AC3E}">
        <p14:creationId xmlns:p14="http://schemas.microsoft.com/office/powerpoint/2010/main" val="24593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3.6 AIS target</a:t>
            </a:r>
          </a:p>
          <a:p>
            <a:pPr marL="0" indent="0">
              <a:buNone/>
            </a:pPr>
            <a:r>
              <a:rPr lang="en-US" altLang="ko-KR" sz="1200" dirty="0"/>
              <a:t>	* AIS</a:t>
            </a:r>
            <a:r>
              <a:rPr lang="ko-KR" altLang="en-US" sz="1200" dirty="0"/>
              <a:t> 메시지 수신을 통해 식별된 </a:t>
            </a:r>
            <a:r>
              <a:rPr lang="en-US" altLang="ko-KR" sz="1200" dirty="0"/>
              <a:t>target </a:t>
            </a:r>
            <a:r>
              <a:rPr lang="ko-KR" altLang="en-US" sz="1200" dirty="0"/>
              <a:t>이며 화면에 그림</a:t>
            </a:r>
            <a:r>
              <a:rPr lang="en-US" altLang="ko-KR" sz="1200" dirty="0"/>
              <a:t>. </a:t>
            </a:r>
          </a:p>
          <a:p>
            <a:pPr marL="0" indent="0">
              <a:buNone/>
            </a:pPr>
            <a:r>
              <a:rPr lang="en-US" altLang="ko-KR" sz="1200" dirty="0"/>
              <a:t>	* Reported target: AIS </a:t>
            </a:r>
            <a:r>
              <a:rPr lang="ko-KR" altLang="en-US" sz="1200" dirty="0"/>
              <a:t>메시지를 수신한 </a:t>
            </a:r>
            <a:r>
              <a:rPr lang="en-US" altLang="ko-KR" sz="1200" dirty="0"/>
              <a:t>target (Sleeping, Activated </a:t>
            </a:r>
            <a:r>
              <a:rPr lang="ko-KR" altLang="en-US" sz="1200" dirty="0"/>
              <a:t>모두 </a:t>
            </a:r>
            <a:r>
              <a:rPr lang="en-US" altLang="ko-KR" sz="1200" dirty="0"/>
              <a:t>reported</a:t>
            </a:r>
            <a:r>
              <a:rPr lang="ko-KR" altLang="en-US" sz="1200" dirty="0"/>
              <a:t>되어 식별되고 있는 </a:t>
            </a:r>
            <a:r>
              <a:rPr lang="en-US" altLang="ko-KR" sz="1200" dirty="0"/>
              <a:t>target </a:t>
            </a:r>
            <a:r>
              <a:rPr lang="ko-KR" altLang="en-US" sz="1200" dirty="0"/>
              <a:t>임</a:t>
            </a:r>
            <a:r>
              <a:rPr lang="en-US" altLang="ko-KR" sz="1200" dirty="0"/>
              <a:t>)</a:t>
            </a:r>
          </a:p>
          <a:p>
            <a:pPr marL="0" indent="0">
              <a:buNone/>
            </a:pPr>
            <a:r>
              <a:rPr lang="en-US" altLang="ko-KR" sz="1200" dirty="0"/>
              <a:t> 	* </a:t>
            </a:r>
            <a:r>
              <a:rPr lang="ko-KR" altLang="en-US" sz="1200" dirty="0"/>
              <a:t>사용자가 선택하지 않은 상태 </a:t>
            </a:r>
            <a:r>
              <a:rPr lang="en-US" altLang="ko-KR" sz="1200" dirty="0"/>
              <a:t>: Sleeping	</a:t>
            </a:r>
            <a:r>
              <a:rPr lang="ko-KR" altLang="en-US" sz="1200" dirty="0"/>
              <a:t>사용자가 관심 대상으로 선택한 상태 </a:t>
            </a:r>
            <a:r>
              <a:rPr lang="en-US" altLang="ko-KR" sz="1200" dirty="0"/>
              <a:t>: Activated</a:t>
            </a:r>
          </a:p>
          <a:p>
            <a:pPr lvl="1"/>
            <a:r>
              <a:rPr lang="en-US" altLang="ko-KR" sz="1200" dirty="0"/>
              <a:t>3.7 associated(</a:t>
            </a:r>
            <a:r>
              <a:rPr lang="ko-KR" altLang="en-US" sz="1200" dirty="0"/>
              <a:t>연계된</a:t>
            </a:r>
            <a:r>
              <a:rPr lang="en-US" altLang="ko-KR" sz="1200" dirty="0"/>
              <a:t>) target</a:t>
            </a:r>
          </a:p>
          <a:p>
            <a:pPr marL="0" indent="0">
              <a:buNone/>
            </a:pPr>
            <a:r>
              <a:rPr lang="en-US" altLang="ko-KR" sz="1200" dirty="0"/>
              <a:t>	* </a:t>
            </a:r>
            <a:r>
              <a:rPr lang="ko-KR" altLang="en-US" sz="1200" dirty="0"/>
              <a:t>위치</a:t>
            </a:r>
            <a:r>
              <a:rPr lang="en-US" altLang="ko-KR" sz="1200" dirty="0"/>
              <a:t>, </a:t>
            </a:r>
            <a:r>
              <a:rPr lang="ko-KR" altLang="en-US" sz="1200" dirty="0"/>
              <a:t>코스</a:t>
            </a:r>
            <a:r>
              <a:rPr lang="en-US" altLang="ko-KR" sz="1200" dirty="0"/>
              <a:t>, </a:t>
            </a:r>
            <a:r>
              <a:rPr lang="ko-KR" altLang="en-US" sz="1200" dirty="0"/>
              <a:t>속도 매개변수가 유사한 </a:t>
            </a:r>
            <a:r>
              <a:rPr lang="en-US" altLang="ko-KR" sz="1200" dirty="0"/>
              <a:t>RADAR(tracked)</a:t>
            </a:r>
            <a:r>
              <a:rPr lang="ko-KR" altLang="en-US" sz="1200" dirty="0"/>
              <a:t>와 </a:t>
            </a:r>
            <a:r>
              <a:rPr lang="en-US" altLang="ko-KR" sz="1200" dirty="0"/>
              <a:t>AIS(reported) </a:t>
            </a:r>
            <a:r>
              <a:rPr lang="ko-KR" altLang="en-US" sz="1200" dirty="0"/>
              <a:t>표적을 하나로 나타내는 </a:t>
            </a:r>
            <a:r>
              <a:rPr lang="en-US" altLang="ko-KR" sz="1200" dirty="0"/>
              <a:t>target</a:t>
            </a:r>
          </a:p>
          <a:p>
            <a:pPr marL="0" indent="0">
              <a:buNone/>
            </a:pPr>
            <a:r>
              <a:rPr lang="en-US" altLang="ko-KR" sz="1200" dirty="0"/>
              <a:t>	* </a:t>
            </a:r>
            <a:r>
              <a:rPr lang="ko-KR" altLang="en-US" sz="1200" dirty="0"/>
              <a:t>물리적으로 하나의 선박이 </a:t>
            </a:r>
            <a:r>
              <a:rPr lang="en-US" altLang="ko-KR" sz="1200" dirty="0"/>
              <a:t>RADAR</a:t>
            </a:r>
            <a:r>
              <a:rPr lang="ko-KR" altLang="en-US" sz="1200" dirty="0"/>
              <a:t>와 </a:t>
            </a:r>
            <a:r>
              <a:rPr lang="en-US" altLang="ko-KR" sz="1200" dirty="0"/>
              <a:t>AIS </a:t>
            </a:r>
            <a:r>
              <a:rPr lang="ko-KR" altLang="en-US" sz="1200" dirty="0"/>
              <a:t>둘 다 감지되는 경우를 의미</a:t>
            </a:r>
            <a:endParaRPr lang="en-US" altLang="ko-KR" sz="1200" dirty="0"/>
          </a:p>
          <a:p>
            <a:pPr lvl="1"/>
            <a:r>
              <a:rPr lang="en-US" altLang="ko-KR" sz="1200" dirty="0"/>
              <a:t>3.8 acquisition</a:t>
            </a:r>
            <a:r>
              <a:rPr lang="ko-KR" altLang="en-US" sz="1200" dirty="0"/>
              <a:t> </a:t>
            </a:r>
            <a:r>
              <a:rPr lang="en-US" altLang="ko-KR" sz="1200" dirty="0"/>
              <a:t>/</a:t>
            </a:r>
            <a:r>
              <a:rPr lang="ko-KR" altLang="en-US" sz="1200" dirty="0"/>
              <a:t> </a:t>
            </a:r>
            <a:r>
              <a:rPr lang="en-US" altLang="ko-KR" sz="1200" dirty="0"/>
              <a:t>activation zone (</a:t>
            </a:r>
            <a:r>
              <a:rPr lang="ko-KR" altLang="en-US" sz="1200" dirty="0"/>
              <a:t>자동 획득</a:t>
            </a:r>
            <a:r>
              <a:rPr lang="en-US" altLang="ko-KR" sz="1200" dirty="0"/>
              <a:t>/</a:t>
            </a:r>
            <a:r>
              <a:rPr lang="ko-KR" altLang="en-US" sz="1200" dirty="0"/>
              <a:t>활성화 영역</a:t>
            </a:r>
            <a:r>
              <a:rPr lang="en-US" altLang="ko-KR" sz="1200" dirty="0"/>
              <a:t>)</a:t>
            </a:r>
          </a:p>
          <a:p>
            <a:pPr marL="0" indent="0">
              <a:buNone/>
            </a:pPr>
            <a:r>
              <a:rPr lang="en-US" altLang="ko-KR" sz="1200" dirty="0"/>
              <a:t>	* </a:t>
            </a:r>
            <a:r>
              <a:rPr lang="ko-KR" altLang="en-US" sz="1200" dirty="0"/>
              <a:t>운영자가 설정하는 구역으로 </a:t>
            </a:r>
            <a:endParaRPr lang="en-US" altLang="ko-KR" sz="1200" dirty="0"/>
          </a:p>
          <a:p>
            <a:pPr marL="0" indent="0">
              <a:buNone/>
            </a:pPr>
            <a:r>
              <a:rPr lang="en-US" altLang="ko-KR" sz="1200" dirty="0"/>
              <a:t>	  </a:t>
            </a:r>
            <a:r>
              <a:rPr lang="en-US" altLang="ko-KR" sz="1200" dirty="0" err="1"/>
              <a:t>i</a:t>
            </a:r>
            <a:r>
              <a:rPr lang="en-US" altLang="ko-KR" sz="1200" dirty="0"/>
              <a:t>. RADAR target</a:t>
            </a:r>
            <a:r>
              <a:rPr lang="ko-KR" altLang="en-US" sz="1200" dirty="0"/>
              <a:t>이 영역 안으로 들어오면 자동으로 획득되고 </a:t>
            </a:r>
            <a:r>
              <a:rPr lang="en-US" altLang="ko-KR" sz="1200" dirty="0"/>
              <a:t>	</a:t>
            </a:r>
          </a:p>
          <a:p>
            <a:pPr marL="0" indent="0">
              <a:buNone/>
            </a:pPr>
            <a:r>
              <a:rPr lang="en-US" altLang="ko-KR" sz="1200" dirty="0"/>
              <a:t>	  ii. AIS target</a:t>
            </a:r>
            <a:r>
              <a:rPr lang="ko-KR" altLang="en-US" sz="1200" dirty="0"/>
              <a:t>이</a:t>
            </a:r>
            <a:r>
              <a:rPr lang="en-US" altLang="ko-KR" sz="1200" dirty="0"/>
              <a:t>(Reported)</a:t>
            </a:r>
            <a:r>
              <a:rPr lang="ko-KR" altLang="en-US" sz="1200" dirty="0"/>
              <a:t> 영역 안으로 들어오면 자동으로 활성화 됨</a:t>
            </a:r>
            <a:r>
              <a:rPr lang="en-US" altLang="ko-KR" sz="1200" dirty="0"/>
              <a:t>.</a:t>
            </a:r>
          </a:p>
          <a:p>
            <a:pPr lvl="1"/>
            <a:r>
              <a:rPr lang="en-US" altLang="ko-KR" sz="1200" dirty="0"/>
              <a:t>3.9 Azimuth-stabilized</a:t>
            </a:r>
          </a:p>
          <a:p>
            <a:pPr marL="0" indent="0">
              <a:buNone/>
            </a:pPr>
            <a:r>
              <a:rPr lang="en-US" altLang="ko-KR" sz="1200" dirty="0"/>
              <a:t>	* Heading</a:t>
            </a:r>
            <a:r>
              <a:rPr lang="ko-KR" altLang="en-US" sz="1200" dirty="0"/>
              <a:t>의 기준</a:t>
            </a:r>
            <a:r>
              <a:rPr lang="en-US" altLang="ko-KR" sz="1200" dirty="0"/>
              <a:t>(</a:t>
            </a:r>
            <a:r>
              <a:rPr lang="ko-KR" altLang="en-US" sz="1200" dirty="0"/>
              <a:t>입력</a:t>
            </a:r>
            <a:r>
              <a:rPr lang="en-US" altLang="ko-KR" sz="1200" dirty="0"/>
              <a:t>), </a:t>
            </a:r>
          </a:p>
          <a:p>
            <a:pPr marL="0" indent="0">
              <a:buNone/>
            </a:pPr>
            <a:r>
              <a:rPr lang="en-US" altLang="ko-KR" sz="1200" dirty="0"/>
              <a:t>	* </a:t>
            </a:r>
            <a:r>
              <a:rPr lang="ko-KR" altLang="en-US" sz="1200" dirty="0"/>
              <a:t>예를 들면 자선의 </a:t>
            </a:r>
            <a:r>
              <a:rPr lang="en-US" altLang="ko-KR" sz="1200" dirty="0"/>
              <a:t>gyroscope.</a:t>
            </a:r>
          </a:p>
          <a:p>
            <a:pPr marL="0" indent="0">
              <a:buNone/>
            </a:pPr>
            <a:r>
              <a:rPr lang="en-US" altLang="ko-KR" sz="1200" dirty="0"/>
              <a:t>	* RADAR</a:t>
            </a:r>
            <a:r>
              <a:rPr lang="ko-KR" altLang="en-US" sz="1200" dirty="0"/>
              <a:t> </a:t>
            </a:r>
            <a:r>
              <a:rPr lang="en-US" altLang="ko-KR" sz="1200" dirty="0"/>
              <a:t>display</a:t>
            </a:r>
            <a:r>
              <a:rPr lang="ko-KR" altLang="en-US" sz="1200" dirty="0"/>
              <a:t>에서 자선의 </a:t>
            </a:r>
            <a:r>
              <a:rPr lang="en-US" altLang="ko-KR" sz="1200" dirty="0"/>
              <a:t>Heading line </a:t>
            </a:r>
            <a:r>
              <a:rPr lang="ko-KR" altLang="en-US" sz="1200" dirty="0"/>
              <a:t>방향을 지정하도록</a:t>
            </a:r>
            <a:endParaRPr lang="en-US" altLang="ko-KR" sz="1200" dirty="0"/>
          </a:p>
          <a:p>
            <a:pPr marL="0" indent="0">
              <a:buNone/>
            </a:pPr>
            <a:r>
              <a:rPr lang="en-US" altLang="ko-KR" sz="1200" dirty="0"/>
              <a:t>	* CCRP</a:t>
            </a:r>
            <a:r>
              <a:rPr lang="ko-KR" altLang="en-US" sz="1200" dirty="0"/>
              <a:t>에서 방위 눈금상의 자선의 참조된 </a:t>
            </a:r>
            <a:r>
              <a:rPr lang="en-US" altLang="ko-KR" sz="1200" dirty="0"/>
              <a:t>Heading</a:t>
            </a:r>
            <a:r>
              <a:rPr lang="ko-KR" altLang="en-US" sz="1200" dirty="0"/>
              <a:t>을 가리키는데 사용됨</a:t>
            </a:r>
            <a:r>
              <a:rPr lang="en-US" altLang="ko-KR" sz="1200" dirty="0"/>
              <a:t>.	</a:t>
            </a:r>
          </a:p>
          <a:p>
            <a:pPr lvl="1"/>
            <a:r>
              <a:rPr lang="en-US" altLang="ko-KR" sz="1200" dirty="0"/>
              <a:t>3.10 BOW (</a:t>
            </a:r>
            <a:r>
              <a:rPr lang="ko-KR" altLang="en-US" sz="1200" dirty="0"/>
              <a:t>선수</a:t>
            </a:r>
            <a:r>
              <a:rPr lang="en-US" altLang="ko-KR" sz="1200" dirty="0"/>
              <a:t>) </a:t>
            </a:r>
            <a:r>
              <a:rPr lang="ko-KR" altLang="en-US" sz="1200" dirty="0"/>
              <a:t>교차 거리 </a:t>
            </a:r>
            <a:r>
              <a:rPr lang="en-US" altLang="ko-KR" sz="1200" dirty="0"/>
              <a:t>/ BOW </a:t>
            </a:r>
            <a:r>
              <a:rPr lang="ko-KR" altLang="en-US" sz="1200" dirty="0"/>
              <a:t>교차 시간  </a:t>
            </a:r>
            <a:r>
              <a:rPr lang="en-US" altLang="ko-KR" sz="1200" dirty="0"/>
              <a:t>(BCR/BCT)</a:t>
            </a:r>
          </a:p>
          <a:p>
            <a:pPr marL="0" indent="0">
              <a:buNone/>
            </a:pPr>
            <a:r>
              <a:rPr lang="en-US" altLang="ko-KR" sz="1200" dirty="0"/>
              <a:t>	* CPA/TCPA</a:t>
            </a:r>
            <a:r>
              <a:rPr lang="ko-KR" altLang="en-US" sz="1200" dirty="0"/>
              <a:t> 기준 </a:t>
            </a:r>
            <a:r>
              <a:rPr lang="en-US" altLang="ko-KR" sz="1200" dirty="0"/>
              <a:t>: CCRP	</a:t>
            </a:r>
            <a:r>
              <a:rPr lang="ko-KR" altLang="en-US" sz="1200" dirty="0"/>
              <a:t> </a:t>
            </a:r>
            <a:r>
              <a:rPr lang="en-US" altLang="ko-KR" sz="1200" dirty="0"/>
              <a:t>	BCR/BCT </a:t>
            </a:r>
            <a:r>
              <a:rPr lang="ko-KR" altLang="en-US" sz="1200" dirty="0"/>
              <a:t>기준 </a:t>
            </a:r>
            <a:r>
              <a:rPr lang="en-US" altLang="ko-KR" sz="1200" dirty="0"/>
              <a:t>: BOW (</a:t>
            </a:r>
            <a:r>
              <a:rPr lang="ko-KR" altLang="en-US" sz="1200" dirty="0"/>
              <a:t>선수</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a:t>
            </a:fld>
            <a:r>
              <a:rPr lang="en-US" altLang="ko-KR"/>
              <a:t>]</a:t>
            </a:r>
            <a:endParaRPr lang="ko-KR" altLang="en-US" dirty="0"/>
          </a:p>
        </p:txBody>
      </p:sp>
    </p:spTree>
    <p:extLst>
      <p:ext uri="{BB962C8B-B14F-4D97-AF65-F5344CB8AC3E}">
        <p14:creationId xmlns:p14="http://schemas.microsoft.com/office/powerpoint/2010/main" val="3037473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7.2.3 Heading line (</a:t>
            </a:r>
            <a:r>
              <a:rPr lang="ko-KR" altLang="en-US" sz="1200" dirty="0" err="1"/>
              <a:t>선수선</a:t>
            </a:r>
            <a:r>
              <a:rPr lang="en-US" altLang="ko-KR" sz="1200" dirty="0"/>
              <a:t>)</a:t>
            </a:r>
          </a:p>
          <a:p>
            <a:pPr marL="288000" lvl="1" indent="0">
              <a:buNone/>
            </a:pPr>
            <a:r>
              <a:rPr lang="en-US" altLang="ko-KR" sz="1200" dirty="0"/>
              <a:t>	 7.2.3.1 </a:t>
            </a:r>
            <a:r>
              <a:rPr lang="ko-KR" altLang="en-US" sz="1200" dirty="0"/>
              <a:t>요구 사항</a:t>
            </a:r>
            <a:endParaRPr lang="en-US" altLang="ko-KR" sz="1200" dirty="0"/>
          </a:p>
          <a:p>
            <a:pPr marL="288000" lvl="1" indent="0">
              <a:buNone/>
            </a:pPr>
            <a:r>
              <a:rPr lang="en-US" altLang="ko-KR" sz="1200" dirty="0"/>
              <a:t>	 -(MSC.192/5.14.1) </a:t>
            </a:r>
            <a:r>
              <a:rPr lang="ko-KR" altLang="en-US" sz="1200" dirty="0"/>
              <a:t>선박의 방향을 나타내기 위해 </a:t>
            </a:r>
            <a:r>
              <a:rPr lang="en-US" altLang="ko-KR" sz="1200" dirty="0"/>
              <a:t>CCRP</a:t>
            </a:r>
            <a:r>
              <a:rPr lang="ko-KR" altLang="en-US" sz="1200" dirty="0"/>
              <a:t>에서 방위 눈금까지 그래픽 라인이 제공</a:t>
            </a:r>
            <a:r>
              <a:rPr lang="en-US" altLang="ko-KR" sz="1200" dirty="0"/>
              <a:t>.</a:t>
            </a:r>
          </a:p>
          <a:p>
            <a:pPr marL="288000" lvl="1" indent="0">
              <a:buNone/>
            </a:pPr>
            <a:r>
              <a:rPr lang="en-US" altLang="ko-KR" sz="1200" dirty="0"/>
              <a:t>	 -(MSC.192/5.14.2) </a:t>
            </a:r>
            <a:r>
              <a:rPr lang="ko-KR" altLang="en-US" sz="1200" dirty="0"/>
              <a:t>헤딩 라인을 </a:t>
            </a:r>
            <a:r>
              <a:rPr lang="en-US" altLang="ko-KR" sz="1200" dirty="0"/>
              <a:t>0.1°</a:t>
            </a:r>
            <a:r>
              <a:rPr lang="ko-KR" altLang="en-US" sz="1200" dirty="0"/>
              <a:t>의 해상도로 정렬하기 위한 전자적 수단이 제공</a:t>
            </a:r>
            <a:r>
              <a:rPr lang="en-US" altLang="ko-KR" sz="1200" dirty="0"/>
              <a:t>.</a:t>
            </a:r>
          </a:p>
          <a:p>
            <a:pPr marL="288000" lvl="1" indent="0">
              <a:buNone/>
            </a:pPr>
            <a:r>
              <a:rPr lang="en-US" altLang="ko-KR" sz="1200" dirty="0"/>
              <a:t>	 -</a:t>
            </a:r>
            <a:r>
              <a:rPr lang="ko-KR" altLang="en-US" sz="1200" dirty="0"/>
              <a:t>레이더 안테나가 두 개 이상인 경우 헤딩 </a:t>
            </a:r>
            <a:r>
              <a:rPr lang="ko-KR" altLang="en-US" sz="1200" dirty="0" err="1"/>
              <a:t>스큐</a:t>
            </a:r>
            <a:r>
              <a:rPr lang="en-US" altLang="ko-KR" sz="1200" dirty="0"/>
              <a:t>(</a:t>
            </a:r>
            <a:r>
              <a:rPr lang="ko-KR" altLang="en-US" sz="1200" dirty="0"/>
              <a:t>방위 옵셋</a:t>
            </a:r>
            <a:r>
              <a:rPr lang="en-US" altLang="ko-KR" sz="1200" dirty="0"/>
              <a:t>)</a:t>
            </a:r>
            <a:r>
              <a:rPr lang="ko-KR" altLang="en-US" sz="1200" dirty="0"/>
              <a:t>가 유지되고 각 레이더 안테나가 선택될 때 자동으로 적용</a:t>
            </a:r>
            <a:r>
              <a:rPr lang="en-US" altLang="ko-KR" sz="1200" dirty="0"/>
              <a:t>.</a:t>
            </a:r>
          </a:p>
          <a:p>
            <a:pPr marL="288000" lvl="1" indent="0">
              <a:buNone/>
            </a:pPr>
            <a:r>
              <a:rPr lang="en-US" altLang="ko-KR" sz="1200" dirty="0"/>
              <a:t>	 -(MSC.192/5.14.3) </a:t>
            </a:r>
            <a:r>
              <a:rPr lang="en-US" altLang="ko-KR" sz="1200" dirty="0">
                <a:solidFill>
                  <a:srgbClr val="FF0000"/>
                </a:solidFill>
              </a:rPr>
              <a:t>Heading line </a:t>
            </a:r>
            <a:r>
              <a:rPr lang="ko-KR" altLang="en-US" sz="1200" dirty="0">
                <a:solidFill>
                  <a:srgbClr val="FF0000"/>
                </a:solidFill>
              </a:rPr>
              <a:t>을 일시적으로 억제</a:t>
            </a:r>
            <a:r>
              <a:rPr lang="ko-KR" altLang="en-US" sz="1200" dirty="0"/>
              <a:t>하기 위한 규정이 있어야 함</a:t>
            </a:r>
            <a:r>
              <a:rPr lang="en-US" altLang="ko-KR" sz="1200" dirty="0"/>
              <a:t>.</a:t>
            </a:r>
          </a:p>
          <a:p>
            <a:pPr marL="288000" lvl="1" indent="0">
              <a:buNone/>
            </a:pPr>
            <a:r>
              <a:rPr lang="en-US" altLang="ko-KR" sz="1200" dirty="0"/>
              <a:t>	 -</a:t>
            </a:r>
            <a:r>
              <a:rPr lang="ko-KR" altLang="en-US" sz="1200" dirty="0"/>
              <a:t>이 기능은 다른 그래픽의 억제와 결합될 수 있음</a:t>
            </a:r>
            <a:r>
              <a:rPr lang="en-US" altLang="ko-KR" sz="1200" dirty="0"/>
              <a:t>.</a:t>
            </a:r>
          </a:p>
          <a:p>
            <a:pPr marL="288000" lvl="1" indent="0">
              <a:buNone/>
            </a:pPr>
            <a:r>
              <a:rPr lang="en-US" altLang="ko-KR" sz="1200" dirty="0"/>
              <a:t>	 -Heading line</a:t>
            </a:r>
            <a:r>
              <a:rPr lang="ko-KR" altLang="en-US" sz="1200" dirty="0"/>
              <a:t>을 어둡게 하는 수단이 제공</a:t>
            </a:r>
            <a:r>
              <a:rPr lang="en-US" altLang="ko-KR" sz="1200" dirty="0"/>
              <a:t>. (HL dimming)</a:t>
            </a:r>
          </a:p>
          <a:p>
            <a:pPr marL="288000" lvl="1" indent="0">
              <a:buNone/>
            </a:pPr>
            <a:r>
              <a:rPr lang="en-US" altLang="ko-KR" sz="1200" dirty="0"/>
              <a:t>	 -HL </a:t>
            </a:r>
            <a:r>
              <a:rPr lang="ko-KR" altLang="en-US" sz="1200" dirty="0" err="1"/>
              <a:t>디밍을</a:t>
            </a:r>
            <a:r>
              <a:rPr lang="ko-KR" altLang="en-US" sz="1200" dirty="0"/>
              <a:t> 다른 </a:t>
            </a:r>
            <a:r>
              <a:rPr lang="ko-KR" altLang="en-US" sz="1200" dirty="0" err="1"/>
              <a:t>디밍</a:t>
            </a:r>
            <a:r>
              <a:rPr lang="ko-KR" altLang="en-US" sz="1200" dirty="0"/>
              <a:t> 기능과 결합하는 것이 허용되어야 함</a:t>
            </a:r>
            <a:r>
              <a:rPr lang="en-US" altLang="ko-KR" sz="1200" dirty="0"/>
              <a:t>. </a:t>
            </a:r>
          </a:p>
          <a:p>
            <a:pPr marL="288000" lvl="1" indent="0">
              <a:buNone/>
            </a:pPr>
            <a:r>
              <a:rPr lang="en-US" altLang="ko-KR" sz="1200" dirty="0"/>
              <a:t>	 -Heading line</a:t>
            </a:r>
            <a:r>
              <a:rPr lang="ko-KR" altLang="en-US" sz="1200" dirty="0"/>
              <a:t>은 방위 눈금까지 </a:t>
            </a:r>
            <a:r>
              <a:rPr lang="ko-KR" altLang="en-US" sz="1200" dirty="0" err="1"/>
              <a:t>그려줌</a:t>
            </a:r>
            <a:r>
              <a:rPr lang="en-US" altLang="ko-KR" sz="1200" dirty="0"/>
              <a:t>.</a:t>
            </a:r>
          </a:p>
          <a:p>
            <a:pPr marL="288000" lvl="1" indent="0">
              <a:buNone/>
            </a:pPr>
            <a:r>
              <a:rPr lang="en-US" altLang="ko-KR" sz="1200" dirty="0"/>
              <a:t>	 7.2.3.2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헤딩 라인이 </a:t>
            </a:r>
            <a:r>
              <a:rPr lang="en-US" altLang="ko-KR" sz="1200" dirty="0"/>
              <a:t>CCRP</a:t>
            </a:r>
            <a:r>
              <a:rPr lang="ko-KR" altLang="en-US" sz="1200" dirty="0"/>
              <a:t>에서 방위 눈금까지 연장되는지 확인</a:t>
            </a:r>
            <a:r>
              <a:rPr lang="en-US" altLang="ko-KR" sz="1200" dirty="0"/>
              <a:t>.</a:t>
            </a:r>
          </a:p>
          <a:p>
            <a:pPr marL="288000" lvl="1" indent="0">
              <a:buNone/>
            </a:pPr>
            <a:r>
              <a:rPr lang="en-US" altLang="ko-KR" sz="1200" dirty="0"/>
              <a:t>	 -b) </a:t>
            </a:r>
            <a:r>
              <a:rPr lang="ko-KR" altLang="en-US" sz="1200" dirty="0"/>
              <a:t>문서 검사 및 장비 관찰을 통해 </a:t>
            </a:r>
            <a:r>
              <a:rPr lang="en-US" altLang="ko-KR" sz="1200" dirty="0"/>
              <a:t>Heading line</a:t>
            </a:r>
            <a:r>
              <a:rPr lang="ko-KR" altLang="en-US" sz="1200" dirty="0"/>
              <a:t>을 </a:t>
            </a:r>
            <a:r>
              <a:rPr lang="en-US" altLang="ko-KR" sz="1200" dirty="0"/>
              <a:t>0.1°</a:t>
            </a:r>
            <a:r>
              <a:rPr lang="ko-KR" altLang="en-US" sz="1200" dirty="0"/>
              <a:t>의 해상도로 정렬하는 수단이 있음을 확인</a:t>
            </a:r>
            <a:r>
              <a:rPr lang="en-US" altLang="ko-KR" sz="1200" dirty="0"/>
              <a:t>.</a:t>
            </a:r>
          </a:p>
          <a:p>
            <a:pPr marL="288000" lvl="1" indent="0">
              <a:buNone/>
            </a:pPr>
            <a:r>
              <a:rPr lang="en-US" altLang="ko-KR" sz="1200" dirty="0"/>
              <a:t>	 -c) </a:t>
            </a:r>
            <a:r>
              <a:rPr lang="ko-KR" altLang="en-US" sz="1200" dirty="0"/>
              <a:t>두 개 이상의 레이더 안테나가 제공된 경우 각 안테나 </a:t>
            </a:r>
            <a:r>
              <a:rPr lang="ko-KR" altLang="en-US" sz="1200" dirty="0" err="1"/>
              <a:t>선택시</a:t>
            </a:r>
            <a:r>
              <a:rPr lang="ko-KR" altLang="en-US" sz="1200" dirty="0"/>
              <a:t> 헤딩 </a:t>
            </a:r>
            <a:r>
              <a:rPr lang="ko-KR" altLang="en-US" sz="1200" dirty="0" err="1"/>
              <a:t>스큐</a:t>
            </a:r>
            <a:r>
              <a:rPr lang="en-US" altLang="ko-KR" sz="1200" dirty="0"/>
              <a:t>(</a:t>
            </a:r>
            <a:r>
              <a:rPr lang="ko-KR" altLang="en-US" sz="1200" dirty="0"/>
              <a:t>베어링 오프셋</a:t>
            </a:r>
            <a:r>
              <a:rPr lang="en-US" altLang="ko-KR" sz="1200" dirty="0"/>
              <a:t>)</a:t>
            </a:r>
            <a:r>
              <a:rPr lang="ko-KR" altLang="en-US" sz="1200" dirty="0"/>
              <a:t>가 유지되고 자동 적용됨을 확인</a:t>
            </a:r>
            <a:r>
              <a:rPr lang="en-US" altLang="ko-KR" sz="1200" dirty="0"/>
              <a:t>.</a:t>
            </a:r>
          </a:p>
          <a:p>
            <a:pPr marL="288000" lvl="1" indent="0">
              <a:buNone/>
            </a:pPr>
            <a:r>
              <a:rPr lang="en-US" altLang="ko-KR" sz="1200" dirty="0"/>
              <a:t>	 -d) Heading line</a:t>
            </a:r>
            <a:r>
              <a:rPr lang="ko-KR" altLang="en-US" sz="1200" dirty="0"/>
              <a:t> 오프셋 값이 이동 가능한 </a:t>
            </a:r>
            <a:r>
              <a:rPr lang="ko-KR" altLang="en-US" sz="1200" dirty="0" err="1"/>
              <a:t>비휘발성</a:t>
            </a:r>
            <a:r>
              <a:rPr lang="ko-KR" altLang="en-US" sz="1200" dirty="0"/>
              <a:t> 메모리 또는 동등한 수단에 의해 유지되는지 확인</a:t>
            </a:r>
            <a:r>
              <a:rPr lang="en-US" altLang="ko-KR" sz="1200" dirty="0"/>
              <a:t>.</a:t>
            </a:r>
          </a:p>
          <a:p>
            <a:pPr marL="288000" lvl="1" indent="0">
              <a:buNone/>
            </a:pPr>
            <a:r>
              <a:rPr lang="en-US" altLang="ko-KR" sz="1200" dirty="0"/>
              <a:t>	 -e) </a:t>
            </a:r>
            <a:r>
              <a:rPr lang="ko-KR" altLang="en-US" sz="1200" dirty="0"/>
              <a:t>일시적</a:t>
            </a:r>
            <a:r>
              <a:rPr lang="en-US" altLang="ko-KR" sz="1200" dirty="0"/>
              <a:t>(</a:t>
            </a:r>
            <a:r>
              <a:rPr lang="ko-KR" altLang="en-US" sz="1200" dirty="0"/>
              <a:t>일시적인</a:t>
            </a:r>
            <a:r>
              <a:rPr lang="en-US" altLang="ko-KR" sz="1200" dirty="0"/>
              <a:t>) </a:t>
            </a:r>
            <a:r>
              <a:rPr lang="ko-KR" altLang="en-US" sz="1200" dirty="0"/>
              <a:t>표제 라인 억제 기능을 사용할 수 있는지 확인</a:t>
            </a:r>
            <a:r>
              <a:rPr lang="en-US" altLang="ko-KR" sz="1200" dirty="0"/>
              <a:t>. </a:t>
            </a:r>
            <a:r>
              <a:rPr lang="ko-KR" altLang="en-US" sz="1200" dirty="0"/>
              <a:t>동일한 기능을 사용하여 다른 그래픽 정보를 억제</a:t>
            </a:r>
            <a:r>
              <a:rPr lang="en-US" altLang="ko-KR" sz="1200" dirty="0"/>
              <a:t>.</a:t>
            </a:r>
          </a:p>
          <a:p>
            <a:pPr marL="288000" lvl="1" indent="0">
              <a:buNone/>
            </a:pPr>
            <a:r>
              <a:rPr lang="en-US" altLang="ko-KR" sz="1200" dirty="0"/>
              <a:t>	 -f) </a:t>
            </a:r>
            <a:r>
              <a:rPr lang="ko-KR" altLang="en-US" sz="1200" dirty="0"/>
              <a:t>표제 라인을 흐리게 하는 수단이 제공되는지 확인</a:t>
            </a:r>
            <a:r>
              <a:rPr lang="en-US" altLang="ko-KR" sz="1200" dirty="0"/>
              <a:t>. </a:t>
            </a:r>
            <a:r>
              <a:rPr lang="ko-KR" altLang="en-US" sz="1200" dirty="0"/>
              <a:t>이 </a:t>
            </a:r>
            <a:r>
              <a:rPr lang="ko-KR" altLang="en-US" sz="1200" dirty="0" err="1"/>
              <a:t>디밍</a:t>
            </a:r>
            <a:r>
              <a:rPr lang="ko-KR" altLang="en-US" sz="1200" dirty="0"/>
              <a:t> 기능은 다른 기능과 결합될 수 있음</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60</a:t>
            </a:fld>
            <a:r>
              <a:rPr lang="en-US" altLang="ko-KR"/>
              <a:t>]</a:t>
            </a:r>
            <a:endParaRPr lang="ko-KR" altLang="en-US" dirty="0"/>
          </a:p>
        </p:txBody>
      </p:sp>
    </p:spTree>
    <p:extLst>
      <p:ext uri="{BB962C8B-B14F-4D97-AF65-F5344CB8AC3E}">
        <p14:creationId xmlns:p14="http://schemas.microsoft.com/office/powerpoint/2010/main" val="325118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7.2.4 Stern line (</a:t>
            </a:r>
            <a:r>
              <a:rPr lang="ko-KR" altLang="en-US" sz="1200" dirty="0"/>
              <a:t>선미선</a:t>
            </a:r>
            <a:r>
              <a:rPr lang="en-US" altLang="ko-KR" sz="1200" dirty="0"/>
              <a:t>)</a:t>
            </a:r>
          </a:p>
          <a:p>
            <a:pPr marL="288000" lvl="1" indent="0">
              <a:buNone/>
            </a:pPr>
            <a:r>
              <a:rPr lang="en-US" altLang="ko-KR" sz="1200" dirty="0"/>
              <a:t>	 7.2.4.1 </a:t>
            </a:r>
            <a:r>
              <a:rPr lang="ko-KR" altLang="en-US" sz="1200" dirty="0"/>
              <a:t>요구 사항</a:t>
            </a:r>
            <a:endParaRPr lang="en-US" altLang="ko-KR" sz="1200" dirty="0"/>
          </a:p>
          <a:p>
            <a:pPr marL="288000" lvl="1" indent="0">
              <a:buNone/>
            </a:pPr>
            <a:r>
              <a:rPr lang="en-US" altLang="ko-KR" sz="1200" dirty="0"/>
              <a:t>	 -Heading line</a:t>
            </a:r>
            <a:r>
              <a:rPr lang="ko-KR" altLang="en-US" sz="1200" dirty="0"/>
              <a:t>에 대한 반대방향으로 그려진 선미 라인이 제공될 수 있음</a:t>
            </a:r>
            <a:r>
              <a:rPr lang="en-US" altLang="ko-KR" sz="1200" dirty="0"/>
              <a:t>.</a:t>
            </a:r>
          </a:p>
          <a:p>
            <a:pPr marL="288000" lvl="1" indent="0">
              <a:buNone/>
            </a:pPr>
            <a:r>
              <a:rPr lang="en-US" altLang="ko-KR" sz="1200" dirty="0"/>
              <a:t>	 -</a:t>
            </a:r>
            <a:r>
              <a:rPr lang="ko-KR" altLang="en-US" sz="1200" dirty="0"/>
              <a:t>제공되는 경우 선미 </a:t>
            </a:r>
            <a:r>
              <a:rPr lang="ko-KR" altLang="en-US" sz="1200" dirty="0">
                <a:solidFill>
                  <a:srgbClr val="FF0000"/>
                </a:solidFill>
              </a:rPr>
              <a:t>마커</a:t>
            </a:r>
            <a:r>
              <a:rPr lang="en-US" altLang="ko-KR" sz="1200" dirty="0">
                <a:solidFill>
                  <a:srgbClr val="FF0000"/>
                </a:solidFill>
              </a:rPr>
              <a:t>(</a:t>
            </a:r>
            <a:r>
              <a:rPr lang="ko-KR" altLang="en-US" sz="1200" dirty="0">
                <a:solidFill>
                  <a:srgbClr val="FF0000"/>
                </a:solidFill>
              </a:rPr>
              <a:t>라인하고 다름</a:t>
            </a:r>
            <a:r>
              <a:rPr lang="en-US" altLang="ko-KR" sz="1200" dirty="0">
                <a:solidFill>
                  <a:srgbClr val="FF0000"/>
                </a:solidFill>
              </a:rPr>
              <a:t>?)</a:t>
            </a:r>
            <a:r>
              <a:rPr lang="ko-KR" altLang="en-US" sz="1200" dirty="0"/>
              <a:t>를 켜고 끌 수 있어야 함</a:t>
            </a:r>
            <a:r>
              <a:rPr lang="en-US" altLang="ko-KR" sz="1200" dirty="0"/>
              <a:t>.</a:t>
            </a:r>
          </a:p>
          <a:p>
            <a:pPr marL="288000" lvl="1" indent="0">
              <a:buNone/>
            </a:pPr>
            <a:r>
              <a:rPr lang="en-US" altLang="ko-KR" sz="1200" dirty="0"/>
              <a:t>	 -</a:t>
            </a:r>
            <a:r>
              <a:rPr lang="ko-KR" altLang="en-US" sz="1200" dirty="0"/>
              <a:t>선미 라인은 디스플레이 표시가 </a:t>
            </a:r>
            <a:r>
              <a:rPr lang="ko-KR" altLang="en-US" sz="1200" dirty="0">
                <a:solidFill>
                  <a:srgbClr val="FF0000"/>
                </a:solidFill>
              </a:rPr>
              <a:t>레이더 모드</a:t>
            </a:r>
            <a:r>
              <a:rPr lang="ko-KR" altLang="en-US" sz="1200" dirty="0"/>
              <a:t>에 있을 때 </a:t>
            </a:r>
            <a:r>
              <a:rPr lang="en-US" altLang="ko-KR" sz="1200" dirty="0"/>
              <a:t>CCRP</a:t>
            </a:r>
            <a:r>
              <a:rPr lang="ko-KR" altLang="en-US" sz="1200" dirty="0"/>
              <a:t>에서 방위 눈금까지 그림</a:t>
            </a:r>
            <a:r>
              <a:rPr lang="en-US" altLang="ko-KR" sz="1200" dirty="0"/>
              <a:t>.</a:t>
            </a:r>
          </a:p>
          <a:p>
            <a:pPr marL="288000" lvl="1" indent="0">
              <a:buNone/>
            </a:pPr>
            <a:r>
              <a:rPr lang="en-US" altLang="ko-KR" sz="1200" dirty="0"/>
              <a:t>	 -</a:t>
            </a:r>
            <a:r>
              <a:rPr lang="ko-KR" altLang="en-US" sz="1200" dirty="0"/>
              <a:t>선미 라인이 표시될 때 헤딩 라인을 억제</a:t>
            </a:r>
            <a:r>
              <a:rPr lang="en-US" altLang="ko-KR" sz="1200" dirty="0"/>
              <a:t>(</a:t>
            </a:r>
            <a:r>
              <a:rPr lang="en-US" altLang="ko-KR" sz="1200" dirty="0">
                <a:solidFill>
                  <a:srgbClr val="FF0000"/>
                </a:solidFill>
              </a:rPr>
              <a:t>suppressed? </a:t>
            </a:r>
            <a:r>
              <a:rPr lang="ko-KR" altLang="en-US" sz="1200" dirty="0">
                <a:solidFill>
                  <a:srgbClr val="FF0000"/>
                </a:solidFill>
              </a:rPr>
              <a:t>어둡게</a:t>
            </a:r>
            <a:r>
              <a:rPr lang="en-US" altLang="ko-KR" sz="1200" dirty="0">
                <a:solidFill>
                  <a:srgbClr val="FF0000"/>
                </a:solidFill>
              </a:rPr>
              <a:t> or</a:t>
            </a:r>
            <a:r>
              <a:rPr lang="ko-KR" altLang="en-US" sz="1200" dirty="0">
                <a:solidFill>
                  <a:srgbClr val="FF0000"/>
                </a:solidFill>
              </a:rPr>
              <a:t> 선을 얇게</a:t>
            </a:r>
            <a:r>
              <a:rPr lang="en-US" altLang="ko-KR" sz="1200" dirty="0">
                <a:solidFill>
                  <a:srgbClr val="FF0000"/>
                </a:solidFill>
              </a:rPr>
              <a:t>?</a:t>
            </a:r>
            <a:r>
              <a:rPr lang="en-US" altLang="ko-KR" sz="1200" dirty="0"/>
              <a:t>)</a:t>
            </a:r>
            <a:r>
              <a:rPr lang="ko-KR" altLang="en-US" sz="1200" dirty="0"/>
              <a:t>하지 않음</a:t>
            </a:r>
            <a:r>
              <a:rPr lang="en-US" altLang="ko-KR" sz="1200" dirty="0"/>
              <a:t>.</a:t>
            </a:r>
          </a:p>
          <a:p>
            <a:pPr marL="288000" lvl="1" indent="0">
              <a:buNone/>
            </a:pPr>
            <a:r>
              <a:rPr lang="en-US" altLang="ko-KR" sz="1200" dirty="0"/>
              <a:t>	 7.2.4.2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선미 라인이 제공되는 경우 스위치를 켜고 끌 수 있는지 확인</a:t>
            </a:r>
            <a:r>
              <a:rPr lang="en-US" altLang="ko-KR" sz="1200" dirty="0"/>
              <a:t>.</a:t>
            </a:r>
          </a:p>
          <a:p>
            <a:pPr marL="288000" lvl="1" indent="0">
              <a:buNone/>
            </a:pPr>
            <a:r>
              <a:rPr lang="en-US" altLang="ko-KR" sz="1200" dirty="0"/>
              <a:t>	 -b) </a:t>
            </a:r>
            <a:r>
              <a:rPr lang="ko-KR" altLang="en-US" sz="1200" dirty="0"/>
              <a:t>선미 라인이 방위 눈금까지 연장되고 </a:t>
            </a:r>
            <a:r>
              <a:rPr lang="ko-KR" altLang="en-US" sz="1200" u="sng" dirty="0">
                <a:solidFill>
                  <a:srgbClr val="0070C0"/>
                </a:solidFill>
              </a:rPr>
              <a:t>라인 스타일이 </a:t>
            </a:r>
            <a:r>
              <a:rPr lang="en-US" altLang="ko-KR" sz="1200" u="sng" dirty="0">
                <a:solidFill>
                  <a:srgbClr val="0070C0"/>
                </a:solidFill>
              </a:rPr>
              <a:t>Annex</a:t>
            </a:r>
            <a:r>
              <a:rPr lang="ko-KR" altLang="en-US" sz="1200" u="sng" dirty="0">
                <a:solidFill>
                  <a:srgbClr val="0070C0"/>
                </a:solidFill>
              </a:rPr>
              <a:t> </a:t>
            </a:r>
            <a:r>
              <a:rPr lang="en-US" altLang="ko-KR" sz="1200" u="sng" dirty="0">
                <a:solidFill>
                  <a:srgbClr val="0070C0"/>
                </a:solidFill>
              </a:rPr>
              <a:t>J</a:t>
            </a:r>
            <a:r>
              <a:rPr lang="ko-KR" altLang="en-US" sz="1200" u="sng" dirty="0">
                <a:solidFill>
                  <a:srgbClr val="0070C0"/>
                </a:solidFill>
              </a:rPr>
              <a:t>를 준수</a:t>
            </a:r>
            <a:r>
              <a:rPr lang="ko-KR" altLang="en-US" sz="1200" dirty="0"/>
              <a:t>하는지 확인</a:t>
            </a:r>
            <a:r>
              <a:rPr lang="en-US" altLang="ko-KR" sz="1200" dirty="0"/>
              <a:t>.</a:t>
            </a:r>
          </a:p>
          <a:p>
            <a:pPr marL="288000" lvl="1" indent="0">
              <a:buNone/>
            </a:pPr>
            <a:r>
              <a:rPr lang="en-US" altLang="ko-KR" sz="1200" dirty="0"/>
              <a:t>	 -c) </a:t>
            </a:r>
            <a:r>
              <a:rPr lang="ko-KR" altLang="en-US" sz="1200" dirty="0"/>
              <a:t>선미 라인이 활성화되어 있을 때 헤딩 라인이 억제되지 않았는지 관찰하여 확인</a:t>
            </a:r>
            <a:r>
              <a:rPr lang="en-US" altLang="ko-KR" sz="1200" dirty="0"/>
              <a:t>.</a:t>
            </a:r>
          </a:p>
          <a:p>
            <a:pPr marL="288000" lvl="1" indent="0">
              <a:buNone/>
            </a:pPr>
            <a:endParaRPr lang="en-US" altLang="ko-KR" sz="1200" dirty="0"/>
          </a:p>
          <a:p>
            <a:pPr marL="288000" lvl="1" indent="0">
              <a:buNone/>
            </a:pPr>
            <a:r>
              <a:rPr lang="en-US" altLang="ko-KR" sz="1200" dirty="0">
                <a:solidFill>
                  <a:srgbClr val="FF0000"/>
                </a:solidFill>
              </a:rPr>
              <a:t>* </a:t>
            </a:r>
            <a:r>
              <a:rPr lang="ko-KR" altLang="en-US" sz="1200" dirty="0">
                <a:solidFill>
                  <a:srgbClr val="FF0000"/>
                </a:solidFill>
              </a:rPr>
              <a:t>항상 확인 방법에 </a:t>
            </a:r>
            <a:r>
              <a:rPr lang="en-US" altLang="ko-KR" sz="1200" dirty="0">
                <a:solidFill>
                  <a:srgbClr val="FF0000"/>
                </a:solidFill>
              </a:rPr>
              <a:t>Observation</a:t>
            </a:r>
            <a:r>
              <a:rPr lang="ko-KR" altLang="en-US" sz="1200" dirty="0">
                <a:solidFill>
                  <a:srgbClr val="FF0000"/>
                </a:solidFill>
              </a:rPr>
              <a:t>이라는 표현이 나오는데 그냥 육안을 </a:t>
            </a:r>
            <a:r>
              <a:rPr lang="ko-KR" altLang="en-US" sz="1200" dirty="0" err="1">
                <a:solidFill>
                  <a:srgbClr val="FF0000"/>
                </a:solidFill>
              </a:rPr>
              <a:t>의미하는건가</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61</a:t>
            </a:fld>
            <a:r>
              <a:rPr lang="en-US" altLang="ko-KR"/>
              <a:t>]</a:t>
            </a:r>
            <a:endParaRPr lang="ko-KR" altLang="en-US" dirty="0"/>
          </a:p>
        </p:txBody>
      </p:sp>
    </p:spTree>
    <p:extLst>
      <p:ext uri="{BB962C8B-B14F-4D97-AF65-F5344CB8AC3E}">
        <p14:creationId xmlns:p14="http://schemas.microsoft.com/office/powerpoint/2010/main" val="32693363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8. Navigation tools</a:t>
            </a:r>
          </a:p>
          <a:p>
            <a:pPr lvl="1"/>
            <a:r>
              <a:rPr lang="en-US" altLang="ko-KR" sz="1200" dirty="0"/>
              <a:t>8.1 </a:t>
            </a:r>
            <a:r>
              <a:rPr lang="ko-KR" altLang="en-US" sz="1200" dirty="0"/>
              <a:t>일반</a:t>
            </a:r>
            <a:endParaRPr lang="en-US" altLang="ko-KR" sz="1200" dirty="0"/>
          </a:p>
          <a:p>
            <a:pPr marL="288000" lvl="1" indent="0">
              <a:buNone/>
            </a:pPr>
            <a:r>
              <a:rPr lang="en-US" altLang="ko-KR" sz="1200" dirty="0"/>
              <a:t>     </a:t>
            </a:r>
            <a:r>
              <a:rPr lang="ko-KR" altLang="en-US" sz="1200" dirty="0"/>
              <a:t>* 모든 항법 </a:t>
            </a:r>
            <a:r>
              <a:rPr lang="en-US" altLang="ko-KR" sz="1200" dirty="0"/>
              <a:t>display</a:t>
            </a:r>
            <a:r>
              <a:rPr lang="ko-KR" altLang="en-US" sz="1200" dirty="0"/>
              <a:t>에 공통적인 항법 도구는  표현과 기능이 조화를 이뤄야 함</a:t>
            </a:r>
            <a:r>
              <a:rPr lang="en-US" altLang="ko-KR" sz="1200" dirty="0"/>
              <a:t>.</a:t>
            </a:r>
          </a:p>
          <a:p>
            <a:pPr marL="288000" lvl="1" indent="0">
              <a:buNone/>
            </a:pPr>
            <a:r>
              <a:rPr lang="en-US" altLang="ko-KR" sz="1200" dirty="0"/>
              <a:t>     * </a:t>
            </a:r>
            <a:r>
              <a:rPr lang="en-US" altLang="ko-KR" sz="1200" dirty="0">
                <a:solidFill>
                  <a:srgbClr val="FF0000"/>
                </a:solidFill>
              </a:rPr>
              <a:t>Additional functionality is permitted as appropriate for the equipment and for the task in hand, and in this case is described in the relevant test standard. (</a:t>
            </a:r>
            <a:r>
              <a:rPr lang="ko-KR" altLang="en-US" sz="1200" dirty="0">
                <a:solidFill>
                  <a:srgbClr val="FF0000"/>
                </a:solidFill>
              </a:rPr>
              <a:t>무슨 의미</a:t>
            </a:r>
            <a:r>
              <a:rPr lang="en-US" altLang="ko-KR" sz="1200" dirty="0">
                <a:solidFill>
                  <a:srgbClr val="FF0000"/>
                </a:solidFill>
              </a:rPr>
              <a:t>?)</a:t>
            </a:r>
          </a:p>
          <a:p>
            <a:pPr marL="288000" lvl="1" indent="0">
              <a:buNone/>
            </a:pPr>
            <a:r>
              <a:rPr lang="en-US" altLang="ko-KR" sz="1200" dirty="0"/>
              <a:t>	8.1.1 </a:t>
            </a:r>
            <a:r>
              <a:rPr lang="ko-KR" altLang="en-US" sz="1200" dirty="0"/>
              <a:t>측정 단위</a:t>
            </a:r>
            <a:endParaRPr lang="en-US" altLang="ko-KR" sz="1200" dirty="0"/>
          </a:p>
          <a:p>
            <a:pPr marL="288000" lvl="1" indent="0">
              <a:buNone/>
            </a:pPr>
            <a:r>
              <a:rPr lang="en-US" altLang="ko-KR" sz="1200" dirty="0"/>
              <a:t>	 8.1.1.1 </a:t>
            </a:r>
            <a:r>
              <a:rPr lang="ko-KR" altLang="en-US" sz="1200" dirty="0"/>
              <a:t>요구 사항</a:t>
            </a:r>
            <a:endParaRPr lang="en-US" altLang="ko-KR" sz="1200" dirty="0"/>
          </a:p>
          <a:p>
            <a:pPr marL="288000" lvl="1" indent="0">
              <a:buNone/>
            </a:pPr>
            <a:r>
              <a:rPr lang="en-US" altLang="ko-KR" sz="1200" dirty="0"/>
              <a:t>	 -(MSC.192/5.9.4) </a:t>
            </a:r>
            <a:r>
              <a:rPr lang="ko-KR" altLang="en-US" sz="1200" dirty="0"/>
              <a:t>범위 측정은 해리</a:t>
            </a:r>
            <a:r>
              <a:rPr lang="en-US" altLang="ko-KR" sz="1200" dirty="0"/>
              <a:t>(NM) </a:t>
            </a:r>
            <a:r>
              <a:rPr lang="ko-KR" altLang="en-US" sz="1200" dirty="0"/>
              <a:t>단위이어야 함</a:t>
            </a:r>
            <a:r>
              <a:rPr lang="en-US" altLang="ko-KR" sz="1200" dirty="0"/>
              <a:t>. </a:t>
            </a:r>
          </a:p>
          <a:p>
            <a:pPr marL="288000" lvl="1" indent="0">
              <a:buNone/>
            </a:pPr>
            <a:r>
              <a:rPr lang="en-US" altLang="ko-KR" sz="1200" dirty="0"/>
              <a:t>	 -</a:t>
            </a:r>
            <a:r>
              <a:rPr lang="ko-KR" altLang="en-US" sz="1200" dirty="0"/>
              <a:t>추가적으로 미터법 측정</a:t>
            </a:r>
            <a:r>
              <a:rPr lang="en-US" altLang="ko-KR" sz="1200" dirty="0"/>
              <a:t>(km, m)</a:t>
            </a:r>
            <a:r>
              <a:rPr lang="ko-KR" altLang="en-US" sz="1200" dirty="0"/>
              <a:t>을 위한 시설은</a:t>
            </a:r>
            <a:r>
              <a:rPr lang="en-US" altLang="ko-KR" sz="1200" dirty="0"/>
              <a:t>:</a:t>
            </a:r>
          </a:p>
          <a:p>
            <a:pPr marL="288000" lvl="1" indent="0">
              <a:buNone/>
            </a:pPr>
            <a:r>
              <a:rPr lang="en-US" altLang="ko-KR" sz="1200" dirty="0"/>
              <a:t>	  </a:t>
            </a:r>
            <a:r>
              <a:rPr lang="ko-KR" altLang="en-US" sz="1200" dirty="0"/>
              <a:t>강어귀</a:t>
            </a:r>
            <a:r>
              <a:rPr lang="en-US" altLang="ko-KR" sz="1200" dirty="0"/>
              <a:t>, </a:t>
            </a:r>
            <a:r>
              <a:rPr lang="ko-KR" altLang="en-US" sz="1200" dirty="0"/>
              <a:t>강 또는 이와 유사한 해안 응용 분야에 적용할 수 있는 낮은 축적 범위에서 제공될 수 있음</a:t>
            </a:r>
            <a:r>
              <a:rPr lang="en-US" altLang="ko-KR" sz="1200" dirty="0"/>
              <a:t>.</a:t>
            </a:r>
          </a:p>
          <a:p>
            <a:pPr marL="288000" lvl="1" indent="0">
              <a:buNone/>
            </a:pPr>
            <a:r>
              <a:rPr lang="en-US" altLang="ko-KR" sz="1200" dirty="0"/>
              <a:t>	 -</a:t>
            </a:r>
            <a:r>
              <a:rPr lang="ko-KR" altLang="en-US" sz="1200" dirty="0"/>
              <a:t>범위 측정에 대해 표시된 모든 값은 모호하지 않아야 함</a:t>
            </a:r>
            <a:r>
              <a:rPr lang="en-US" altLang="ko-KR" sz="1200" dirty="0"/>
              <a:t>.</a:t>
            </a:r>
          </a:p>
          <a:p>
            <a:pPr marL="288000" lvl="1" indent="0">
              <a:buNone/>
            </a:pPr>
            <a:r>
              <a:rPr lang="en-US" altLang="ko-KR" sz="1200" dirty="0"/>
              <a:t>	 8.1.1.2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장비에서 제공하는 범위 측정 단위 및 관련 범위 눈금을 문서 검토로 확인</a:t>
            </a:r>
            <a:r>
              <a:rPr lang="en-US" altLang="ko-KR" sz="1200" dirty="0"/>
              <a:t>.</a:t>
            </a:r>
          </a:p>
          <a:p>
            <a:pPr marL="288000" lvl="1" indent="0">
              <a:buNone/>
            </a:pPr>
            <a:r>
              <a:rPr lang="en-US" altLang="ko-KR" sz="1200" dirty="0"/>
              <a:t>	  </a:t>
            </a:r>
            <a:r>
              <a:rPr lang="ko-KR" altLang="en-US" sz="1200" dirty="0"/>
              <a:t>사용 설명서에 대체 단위가 설명되어 있는지 확인</a:t>
            </a:r>
            <a:r>
              <a:rPr lang="en-US" altLang="ko-KR" sz="1200" dirty="0"/>
              <a:t>.</a:t>
            </a:r>
          </a:p>
          <a:p>
            <a:pPr marL="288000" lvl="1" indent="0">
              <a:buNone/>
            </a:pPr>
            <a:r>
              <a:rPr lang="en-US" altLang="ko-KR" sz="1200" dirty="0"/>
              <a:t>	 -b) </a:t>
            </a:r>
            <a:r>
              <a:rPr lang="ko-KR" altLang="en-US" sz="1200" dirty="0"/>
              <a:t>범위 측정이 일관된 단위를 사용하고 모호하지 않음을 확인</a:t>
            </a:r>
            <a:r>
              <a:rPr lang="en-US" altLang="ko-KR" sz="1200" dirty="0"/>
              <a:t>.</a:t>
            </a: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62</a:t>
            </a:fld>
            <a:r>
              <a:rPr lang="en-US" altLang="ko-KR"/>
              <a:t>]</a:t>
            </a:r>
            <a:endParaRPr lang="ko-KR" altLang="en-US" dirty="0"/>
          </a:p>
        </p:txBody>
      </p:sp>
    </p:spTree>
    <p:extLst>
      <p:ext uri="{BB962C8B-B14F-4D97-AF65-F5344CB8AC3E}">
        <p14:creationId xmlns:p14="http://schemas.microsoft.com/office/powerpoint/2010/main" val="1339708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8.1.2 </a:t>
            </a:r>
            <a:r>
              <a:rPr lang="ko-KR" altLang="en-US" sz="1200" dirty="0"/>
              <a:t>프레젠테이션</a:t>
            </a:r>
            <a:endParaRPr lang="en-US" altLang="ko-KR" sz="1200" dirty="0"/>
          </a:p>
          <a:p>
            <a:pPr marL="288000" lvl="1" indent="0">
              <a:buNone/>
            </a:pPr>
            <a:r>
              <a:rPr lang="en-US" altLang="ko-KR" sz="1200" dirty="0"/>
              <a:t>	 8.1.2.1 </a:t>
            </a:r>
            <a:r>
              <a:rPr lang="ko-KR" altLang="en-US" sz="1200" dirty="0"/>
              <a:t>요구 사항</a:t>
            </a:r>
            <a:endParaRPr lang="en-US" altLang="ko-KR" sz="1200" dirty="0"/>
          </a:p>
          <a:p>
            <a:pPr marL="288000" lvl="1" indent="0">
              <a:buNone/>
            </a:pPr>
            <a:r>
              <a:rPr lang="en-US" altLang="ko-KR" sz="1200" dirty="0"/>
              <a:t>	  -CURSOR, VRM, EBL, ERBL </a:t>
            </a:r>
            <a:r>
              <a:rPr lang="ko-KR" altLang="en-US" sz="1200" dirty="0"/>
              <a:t>및 </a:t>
            </a:r>
            <a:r>
              <a:rPr lang="en-US" altLang="ko-KR" sz="1200" dirty="0"/>
              <a:t>PI(Parallel Index line)</a:t>
            </a:r>
            <a:r>
              <a:rPr lang="ko-KR" altLang="en-US" sz="1200" dirty="0"/>
              <a:t>과 같은 탐색 도구는 </a:t>
            </a:r>
            <a:r>
              <a:rPr lang="en-US" altLang="ko-KR" sz="1200" dirty="0"/>
              <a:t>Annex</a:t>
            </a:r>
            <a:r>
              <a:rPr lang="ko-KR" altLang="en-US" sz="1200" dirty="0"/>
              <a:t> </a:t>
            </a:r>
            <a:r>
              <a:rPr lang="en-US" altLang="ko-KR" sz="1200" dirty="0"/>
              <a:t>J</a:t>
            </a:r>
            <a:r>
              <a:rPr lang="ko-KR" altLang="en-US" sz="1200" dirty="0"/>
              <a:t>의 관련 기호로 표시</a:t>
            </a:r>
            <a:r>
              <a:rPr lang="en-US" altLang="ko-KR" sz="1200" dirty="0"/>
              <a:t>MSC.191/7.2.1.3</a:t>
            </a:r>
          </a:p>
          <a:p>
            <a:pPr marL="288000" lvl="1" indent="0">
              <a:buNone/>
            </a:pPr>
            <a:r>
              <a:rPr lang="en-US" altLang="ko-KR" sz="1200" dirty="0"/>
              <a:t>	 -</a:t>
            </a:r>
            <a:r>
              <a:rPr lang="ko-KR" altLang="en-US" sz="1200" dirty="0"/>
              <a:t>레이더 이미지 및 </a:t>
            </a:r>
            <a:r>
              <a:rPr lang="en-US" altLang="ko-KR" sz="1200" dirty="0"/>
              <a:t>Operational display</a:t>
            </a:r>
            <a:r>
              <a:rPr lang="ko-KR" altLang="en-US" sz="1200" dirty="0"/>
              <a:t> 영역 내의 </a:t>
            </a:r>
            <a:r>
              <a:rPr lang="ko-KR" altLang="en-US" sz="1200" u="sng" dirty="0"/>
              <a:t>기타 그래픽 조정과 독립적으로</a:t>
            </a:r>
            <a:r>
              <a:rPr lang="ko-KR" altLang="en-US" sz="1200" dirty="0"/>
              <a:t> </a:t>
            </a:r>
            <a:r>
              <a:rPr lang="en-US" altLang="ko-KR" sz="1200" dirty="0"/>
              <a:t>;</a:t>
            </a:r>
          </a:p>
          <a:p>
            <a:pPr marL="288000" lvl="1" indent="0">
              <a:buNone/>
            </a:pPr>
            <a:r>
              <a:rPr lang="en-US" altLang="ko-KR" sz="1200" dirty="0"/>
              <a:t>	  	</a:t>
            </a:r>
            <a:r>
              <a:rPr lang="ko-KR" altLang="en-US" sz="1200" dirty="0"/>
              <a:t>레이더 이미지에 </a:t>
            </a:r>
            <a:r>
              <a:rPr lang="en-US" altLang="ko-KR" sz="1200" dirty="0"/>
              <a:t>Overlay</a:t>
            </a:r>
            <a:r>
              <a:rPr lang="ko-KR" altLang="en-US" sz="1200" dirty="0"/>
              <a:t>된 </a:t>
            </a:r>
            <a:r>
              <a:rPr lang="ko-KR" altLang="en-US" sz="1200" u="sng" dirty="0">
                <a:solidFill>
                  <a:srgbClr val="0070C0"/>
                </a:solidFill>
              </a:rPr>
              <a:t>항법 도구의 밝기</a:t>
            </a:r>
            <a:r>
              <a:rPr lang="ko-KR" altLang="en-US" sz="1200" dirty="0"/>
              <a:t>를 조정할 수 있는 수단이 제공되어야 함</a:t>
            </a:r>
            <a:r>
              <a:rPr lang="en-US" altLang="ko-KR" sz="1200" dirty="0"/>
              <a:t>.</a:t>
            </a:r>
          </a:p>
          <a:p>
            <a:pPr marL="288000" lvl="1" indent="0">
              <a:buNone/>
            </a:pPr>
            <a:r>
              <a:rPr lang="en-US" altLang="ko-KR" sz="1200" dirty="0"/>
              <a:t>	  -</a:t>
            </a:r>
            <a:r>
              <a:rPr lang="ko-KR" altLang="en-US" sz="1200" dirty="0"/>
              <a:t>각 활성 탐색 도구에 대해 수치 값 표시가 제공되어야 함</a:t>
            </a:r>
            <a:r>
              <a:rPr lang="en-US" altLang="ko-KR" sz="1200" dirty="0"/>
              <a:t>.</a:t>
            </a:r>
          </a:p>
          <a:p>
            <a:pPr marL="288000" lvl="1" indent="0">
              <a:buNone/>
            </a:pPr>
            <a:r>
              <a:rPr lang="en-US" altLang="ko-KR" sz="1200" dirty="0"/>
              <a:t>	 8.1.2.2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각 항법 도구에 부록 </a:t>
            </a:r>
            <a:r>
              <a:rPr lang="en-US" altLang="ko-KR" sz="1200" dirty="0"/>
              <a:t>J</a:t>
            </a:r>
            <a:r>
              <a:rPr lang="ko-KR" altLang="en-US" sz="1200" dirty="0"/>
              <a:t>의 관련 기호로 표시되어 있는지 확인</a:t>
            </a:r>
            <a:r>
              <a:rPr lang="en-US" altLang="ko-KR" sz="1200" dirty="0"/>
              <a:t>.</a:t>
            </a:r>
          </a:p>
          <a:p>
            <a:pPr marL="288000" lvl="1" indent="0">
              <a:buNone/>
            </a:pPr>
            <a:r>
              <a:rPr lang="en-US" altLang="ko-KR" sz="1200" dirty="0"/>
              <a:t>	 -b) </a:t>
            </a:r>
            <a:r>
              <a:rPr lang="ko-KR" altLang="en-US" sz="1200" dirty="0"/>
              <a:t>하나의 그룹 또는 하위 그룹으로서 탐색 도구의 밝기가 </a:t>
            </a:r>
            <a:r>
              <a:rPr lang="en-US" altLang="ko-KR" sz="1200" dirty="0"/>
              <a:t>Operational display</a:t>
            </a:r>
            <a:r>
              <a:rPr lang="ko-KR" altLang="en-US" sz="1200" dirty="0"/>
              <a:t> 영역 내의 레이더 이미지 및 기타 그래픽의 밝기와는 독립적으로 조정할 수 있는지 확인</a:t>
            </a: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63</a:t>
            </a:fld>
            <a:r>
              <a:rPr lang="en-US" altLang="ko-KR"/>
              <a:t>]</a:t>
            </a:r>
            <a:endParaRPr lang="ko-KR" altLang="en-US" dirty="0"/>
          </a:p>
        </p:txBody>
      </p:sp>
    </p:spTree>
    <p:extLst>
      <p:ext uri="{BB962C8B-B14F-4D97-AF65-F5344CB8AC3E}">
        <p14:creationId xmlns:p14="http://schemas.microsoft.com/office/powerpoint/2010/main" val="1060501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8.2 Display </a:t>
            </a:r>
            <a:r>
              <a:rPr lang="ko-KR" altLang="en-US" sz="1200" dirty="0"/>
              <a:t>범위 축척</a:t>
            </a:r>
            <a:endParaRPr lang="en-US" altLang="ko-KR" sz="1200" dirty="0"/>
          </a:p>
          <a:p>
            <a:pPr marL="288000" lvl="1" indent="0">
              <a:buNone/>
            </a:pPr>
            <a:r>
              <a:rPr lang="en-US" altLang="ko-KR" sz="1200" dirty="0"/>
              <a:t>	8.2.1 </a:t>
            </a:r>
            <a:r>
              <a:rPr lang="ko-KR" altLang="en-US" sz="1200" dirty="0"/>
              <a:t>필수 범위 척도</a:t>
            </a:r>
            <a:endParaRPr lang="en-US" altLang="ko-KR" sz="1200" dirty="0"/>
          </a:p>
          <a:p>
            <a:pPr marL="288000" lvl="1" indent="0">
              <a:buNone/>
            </a:pPr>
            <a:r>
              <a:rPr lang="en-US" altLang="ko-KR" sz="1200" dirty="0"/>
              <a:t>	 8.2.1.1 </a:t>
            </a:r>
            <a:r>
              <a:rPr lang="ko-KR" altLang="en-US" sz="1200" dirty="0"/>
              <a:t>요구 사항</a:t>
            </a:r>
            <a:endParaRPr lang="en-US" altLang="ko-KR" sz="1200" dirty="0"/>
          </a:p>
          <a:p>
            <a:pPr marL="288000" lvl="1" indent="0">
              <a:buNone/>
            </a:pPr>
            <a:r>
              <a:rPr lang="en-US" altLang="ko-KR" sz="1200" dirty="0"/>
              <a:t>	 -(MSC.192/5.10.1) 0,25 NM, 0,5 NM, 0,75 NM, 1,5 NM, 3 NM, 6 NM, 12 NM </a:t>
            </a:r>
            <a:r>
              <a:rPr lang="ko-KR" altLang="en-US" sz="1200" dirty="0"/>
              <a:t>및 </a:t>
            </a:r>
            <a:r>
              <a:rPr lang="en-US" altLang="ko-KR" sz="1200" dirty="0"/>
              <a:t>24 NM</a:t>
            </a:r>
            <a:r>
              <a:rPr lang="ko-KR" altLang="en-US" sz="1200" dirty="0"/>
              <a:t>의 범위 척도가 제공</a:t>
            </a:r>
            <a:r>
              <a:rPr lang="en-US" altLang="ko-KR" sz="1200" dirty="0"/>
              <a:t>(</a:t>
            </a:r>
            <a:r>
              <a:rPr lang="ko-KR" altLang="en-US" sz="1200" dirty="0"/>
              <a:t>필수</a:t>
            </a:r>
            <a:r>
              <a:rPr lang="en-US" altLang="ko-KR" sz="1200" dirty="0"/>
              <a:t>). 	 -</a:t>
            </a:r>
            <a:r>
              <a:rPr lang="ko-KR" altLang="en-US" sz="1200" dirty="0"/>
              <a:t>위 세트 이외의 추가 척도는 옵션</a:t>
            </a:r>
            <a:r>
              <a:rPr lang="en-US" altLang="ko-KR" sz="1200" dirty="0"/>
              <a:t>.(</a:t>
            </a:r>
            <a:r>
              <a:rPr lang="ko-KR" altLang="en-US" sz="1200" dirty="0"/>
              <a:t>필수 세트에 추가로 낮은 </a:t>
            </a:r>
            <a:r>
              <a:rPr lang="ko-KR" altLang="en-US" sz="1200" dirty="0" err="1"/>
              <a:t>메트릭</a:t>
            </a:r>
            <a:r>
              <a:rPr lang="ko-KR" altLang="en-US" sz="1200" dirty="0"/>
              <a:t> 범위 스케일이 제공 가능</a:t>
            </a:r>
            <a:r>
              <a:rPr lang="en-US" altLang="ko-KR" sz="1200" dirty="0"/>
              <a:t>)</a:t>
            </a:r>
            <a:r>
              <a:rPr lang="ko-KR" altLang="en-US" sz="1200" dirty="0"/>
              <a:t> </a:t>
            </a:r>
            <a:endParaRPr lang="en-US" altLang="ko-KR" sz="1200" dirty="0"/>
          </a:p>
          <a:p>
            <a:pPr marL="288000" lvl="1" indent="0">
              <a:buNone/>
            </a:pPr>
            <a:r>
              <a:rPr lang="en-US" altLang="ko-KR" sz="1200" dirty="0"/>
              <a:t>	 -(MSC.192/5.10.2) </a:t>
            </a:r>
            <a:r>
              <a:rPr lang="ko-KR" altLang="en-US" sz="1200" dirty="0"/>
              <a:t>선택된 범위 척도는 지속적으로 표시되어야 함</a:t>
            </a:r>
            <a:r>
              <a:rPr lang="en-US" altLang="ko-KR" sz="1200" dirty="0"/>
              <a:t>.</a:t>
            </a:r>
          </a:p>
          <a:p>
            <a:pPr marL="288000" lvl="1" indent="0">
              <a:buNone/>
            </a:pPr>
            <a:r>
              <a:rPr lang="en-US" altLang="ko-KR" sz="1200" dirty="0"/>
              <a:t>	 NOTE.	 </a:t>
            </a:r>
            <a:r>
              <a:rPr lang="ko-KR" altLang="en-US" sz="1200" dirty="0"/>
              <a:t>낮은 축척 범위는 강어귀 및 하천 지역에 사용됨</a:t>
            </a:r>
            <a:r>
              <a:rPr lang="en-US" altLang="ko-KR" sz="1200" dirty="0"/>
              <a:t>.</a:t>
            </a:r>
          </a:p>
          <a:p>
            <a:pPr marL="288000" lvl="1" indent="0">
              <a:buNone/>
            </a:pPr>
            <a:r>
              <a:rPr lang="en-US" altLang="ko-KR" sz="1200" dirty="0"/>
              <a:t>	 8.2.1.2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규정된 범위 척도를 사용할 수 있는지 피시험기기를 검사하여 확인</a:t>
            </a:r>
            <a:r>
              <a:rPr lang="en-US" altLang="ko-KR" sz="1200" dirty="0"/>
              <a:t>.</a:t>
            </a:r>
          </a:p>
          <a:p>
            <a:pPr marL="288000" lvl="1" indent="0">
              <a:buNone/>
            </a:pPr>
            <a:r>
              <a:rPr lang="en-US" altLang="ko-KR" sz="1200" dirty="0"/>
              <a:t>	 -b) </a:t>
            </a:r>
            <a:r>
              <a:rPr lang="ko-KR" altLang="en-US" sz="1200" dirty="0"/>
              <a:t>선택된 범위 척도가 눈에 잘 띄는 위치에 영구적으로 표시되어 있는지 확인</a:t>
            </a:r>
            <a:r>
              <a:rPr lang="en-US" altLang="ko-KR" sz="1200" dirty="0"/>
              <a:t>.</a:t>
            </a:r>
          </a:p>
          <a:p>
            <a:pPr marL="288000" lvl="1" indent="0">
              <a:buNone/>
            </a:pPr>
            <a:r>
              <a:rPr lang="en-US" altLang="ko-KR" sz="1200" dirty="0"/>
              <a:t>	 -c) </a:t>
            </a:r>
            <a:r>
              <a:rPr lang="ko-KR" altLang="en-US" sz="1200" dirty="0"/>
              <a:t>제공된 추가 범위 척도가 분리되어 필수 범위 눈금 밖에 있고</a:t>
            </a:r>
            <a:r>
              <a:rPr lang="en-US" altLang="ko-KR" sz="1200" dirty="0"/>
              <a:t>(0.25NM </a:t>
            </a:r>
            <a:r>
              <a:rPr lang="ko-KR" altLang="en-US" sz="1200" dirty="0"/>
              <a:t>미만 및</a:t>
            </a:r>
            <a:r>
              <a:rPr lang="en-US" altLang="ko-KR" sz="1200" dirty="0"/>
              <a:t>/</a:t>
            </a:r>
            <a:r>
              <a:rPr lang="ko-KR" altLang="en-US" sz="1200" dirty="0"/>
              <a:t>또는 </a:t>
            </a:r>
            <a:r>
              <a:rPr lang="en-US" altLang="ko-KR" sz="1200" dirty="0"/>
              <a:t>24NM </a:t>
            </a:r>
            <a:r>
              <a:rPr lang="ko-KR" altLang="en-US" sz="1200" dirty="0"/>
              <a:t>초과</a:t>
            </a:r>
            <a:r>
              <a:rPr lang="en-US" altLang="ko-KR" sz="1200" dirty="0"/>
              <a:t>) </a:t>
            </a:r>
            <a:r>
              <a:rPr lang="ko-KR" altLang="en-US" sz="1200" dirty="0"/>
              <a:t>의무 범위 눈금의 연속적인 순서를 방해하지 않는다는 것을 </a:t>
            </a:r>
            <a:r>
              <a:rPr lang="en-US" altLang="ko-KR" sz="1200" dirty="0"/>
              <a:t>EUT </a:t>
            </a:r>
            <a:r>
              <a:rPr lang="ko-KR" altLang="en-US" sz="1200" dirty="0"/>
              <a:t>검사를 통해 확인</a:t>
            </a:r>
            <a:r>
              <a:rPr lang="en-US" altLang="ko-KR" sz="1200" dirty="0"/>
              <a:t>. (</a:t>
            </a:r>
            <a:r>
              <a:rPr lang="ko-KR" altLang="en-US" sz="1200" dirty="0">
                <a:solidFill>
                  <a:srgbClr val="FF0000"/>
                </a:solidFill>
              </a:rPr>
              <a:t>필수 범위 중간에 추가하면 안됨</a:t>
            </a:r>
            <a:r>
              <a:rPr lang="en-US" altLang="ko-KR" sz="1200" dirty="0">
                <a:solidFill>
                  <a:srgbClr val="FF0000"/>
                </a:solidFill>
              </a:rPr>
              <a:t>? cf. 8NM </a:t>
            </a:r>
            <a:r>
              <a:rPr lang="ko-KR" altLang="en-US" sz="1200" dirty="0">
                <a:solidFill>
                  <a:srgbClr val="FF0000"/>
                </a:solidFill>
              </a:rPr>
              <a:t>처럼</a:t>
            </a:r>
            <a:r>
              <a:rPr lang="en-US" altLang="ko-KR" sz="1200" dirty="0">
                <a:solidFill>
                  <a:srgbClr val="FF0000"/>
                </a:solidFill>
              </a:rPr>
              <a:t>…</a:t>
            </a:r>
            <a:r>
              <a:rPr lang="en-US" altLang="ko-KR" sz="1200" dirty="0"/>
              <a:t>)</a:t>
            </a:r>
          </a:p>
          <a:p>
            <a:pPr marL="288000" lvl="1" indent="0">
              <a:buNone/>
            </a:pPr>
            <a:r>
              <a:rPr lang="en-US" altLang="ko-KR" sz="1200" dirty="0"/>
              <a:t>	 -</a:t>
            </a:r>
            <a:r>
              <a:rPr lang="ko-KR" altLang="en-US" sz="1200" dirty="0"/>
              <a:t>필수 세트에 추가로 낮은 미터법 범위 척도가 허용</a:t>
            </a:r>
            <a:r>
              <a:rPr lang="en-US" altLang="ko-KR" sz="1200" dirty="0"/>
              <a:t>.</a:t>
            </a:r>
          </a:p>
          <a:p>
            <a:pPr marL="288000" lvl="1" indent="0">
              <a:buNone/>
            </a:pPr>
            <a:r>
              <a:rPr lang="en-US" altLang="ko-KR" sz="1200" dirty="0"/>
              <a:t>	 -d) </a:t>
            </a:r>
            <a:r>
              <a:rPr lang="ko-KR" altLang="en-US" sz="1200" dirty="0"/>
              <a:t>범위 척도 변경 후 디스플레이가 </a:t>
            </a:r>
            <a:r>
              <a:rPr lang="en-US" altLang="ko-KR" sz="1200" dirty="0"/>
              <a:t>1 </a:t>
            </a:r>
            <a:r>
              <a:rPr lang="ko-KR" altLang="en-US" sz="1200" dirty="0"/>
              <a:t>스캔 이상 비어 있지 않고 해당 기간 내에 전체 기능이 복원되는지 확인</a:t>
            </a:r>
            <a:r>
              <a:rPr lang="en-US" altLang="ko-KR" sz="1200" dirty="0"/>
              <a:t>.</a:t>
            </a:r>
          </a:p>
          <a:p>
            <a:pPr marL="288000" lvl="1" indent="0">
              <a:buNone/>
            </a:pPr>
            <a:r>
              <a:rPr lang="en-US" altLang="ko-KR" sz="1200" dirty="0"/>
              <a:t>	  (</a:t>
            </a:r>
            <a:r>
              <a:rPr lang="ko-KR" altLang="en-US" sz="1200" dirty="0"/>
              <a:t>해도가 제공되는 경우에는 </a:t>
            </a:r>
            <a:r>
              <a:rPr lang="en-US" altLang="ko-KR" sz="1200" dirty="0"/>
              <a:t>Redraw</a:t>
            </a:r>
            <a:r>
              <a:rPr lang="ko-KR" altLang="en-US" sz="1200" dirty="0"/>
              <a:t>에 더 긴 시간이 주어짐</a:t>
            </a:r>
            <a:r>
              <a:rPr lang="en-US" altLang="ko-KR" sz="1200" dirty="0"/>
              <a:t>. 11</a:t>
            </a:r>
            <a:r>
              <a:rPr lang="ko-KR" altLang="en-US" sz="1200" dirty="0"/>
              <a:t>항 참조</a:t>
            </a:r>
            <a:r>
              <a:rPr lang="en-US" altLang="ko-KR" sz="1200" dirty="0"/>
              <a:t>) ;</a:t>
            </a:r>
          </a:p>
          <a:p>
            <a:pPr marL="288000" lvl="1" indent="0">
              <a:buNone/>
            </a:pPr>
            <a:r>
              <a:rPr lang="en-US" altLang="ko-KR" sz="1200" dirty="0"/>
              <a:t>	 -e) CCRP </a:t>
            </a:r>
            <a:r>
              <a:rPr lang="ko-KR" altLang="en-US" sz="1200" dirty="0"/>
              <a:t>센터를 통해 </a:t>
            </a:r>
            <a:r>
              <a:rPr lang="en-US" altLang="ko-KR" sz="1200" dirty="0"/>
              <a:t>Operational display</a:t>
            </a:r>
            <a:r>
              <a:rPr lang="ko-KR" altLang="en-US" sz="1200" dirty="0"/>
              <a:t> 내에 표시된 실제 범위가</a:t>
            </a:r>
            <a:r>
              <a:rPr lang="en-US" altLang="ko-KR" sz="1200" dirty="0"/>
              <a:t>;</a:t>
            </a:r>
          </a:p>
          <a:p>
            <a:pPr marL="288000" lvl="1" indent="0">
              <a:buNone/>
            </a:pPr>
            <a:r>
              <a:rPr lang="en-US" altLang="ko-KR" sz="1200" dirty="0"/>
              <a:t>	 </a:t>
            </a:r>
            <a:r>
              <a:rPr lang="ko-KR" altLang="en-US" sz="1200" dirty="0"/>
              <a:t> 기준점에서 측정한 범위 척도의 </a:t>
            </a:r>
            <a:r>
              <a:rPr lang="en-US" altLang="ko-KR" sz="1200" dirty="0"/>
              <a:t>+0% </a:t>
            </a:r>
            <a:r>
              <a:rPr lang="ko-KR" altLang="en-US" sz="1200" dirty="0"/>
              <a:t>및 </a:t>
            </a:r>
            <a:r>
              <a:rPr lang="en-US" altLang="ko-KR" sz="1200" dirty="0"/>
              <a:t>+ 8% </a:t>
            </a:r>
            <a:r>
              <a:rPr lang="ko-KR" altLang="en-US" sz="1200" dirty="0"/>
              <a:t>내에 있어야 함을 확인</a:t>
            </a:r>
            <a:r>
              <a:rPr lang="en-US" altLang="ko-KR" sz="1200" dirty="0"/>
              <a:t>.</a:t>
            </a:r>
          </a:p>
          <a:p>
            <a:pPr marL="288000" lvl="1" indent="0">
              <a:buNone/>
            </a:pPr>
            <a:r>
              <a:rPr lang="en-US" altLang="ko-KR" sz="1200" dirty="0">
                <a:solidFill>
                  <a:srgbClr val="0070C0"/>
                </a:solidFill>
              </a:rPr>
              <a:t>EUT (Equipment Under Test) : </a:t>
            </a:r>
            <a:r>
              <a:rPr lang="ko-KR" altLang="en-US" sz="1200" dirty="0">
                <a:solidFill>
                  <a:srgbClr val="0070C0"/>
                </a:solidFill>
              </a:rPr>
              <a:t>시험상태에 있는 기기</a:t>
            </a:r>
            <a:r>
              <a:rPr lang="en-US" altLang="ko-KR" sz="1200" dirty="0">
                <a:solidFill>
                  <a:srgbClr val="0070C0"/>
                </a:solidFill>
              </a:rPr>
              <a:t>, </a:t>
            </a:r>
            <a:r>
              <a:rPr lang="ko-KR" altLang="en-US" sz="1200" dirty="0" err="1">
                <a:solidFill>
                  <a:srgbClr val="0070C0"/>
                </a:solidFill>
              </a:rPr>
              <a:t>피시험</a:t>
            </a:r>
            <a:r>
              <a:rPr lang="ko-KR" altLang="en-US" sz="1200" dirty="0">
                <a:solidFill>
                  <a:srgbClr val="0070C0"/>
                </a:solidFill>
              </a:rPr>
              <a:t> 기기</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64</a:t>
            </a:fld>
            <a:r>
              <a:rPr lang="en-US" altLang="ko-KR"/>
              <a:t>]</a:t>
            </a:r>
            <a:endParaRPr lang="ko-KR" altLang="en-US" dirty="0"/>
          </a:p>
        </p:txBody>
      </p:sp>
    </p:spTree>
    <p:extLst>
      <p:ext uri="{BB962C8B-B14F-4D97-AF65-F5344CB8AC3E}">
        <p14:creationId xmlns:p14="http://schemas.microsoft.com/office/powerpoint/2010/main" val="3661430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8.3 </a:t>
            </a:r>
            <a:r>
              <a:rPr lang="ko-KR" altLang="en-US" sz="1200" dirty="0"/>
              <a:t>가변 범위 마커 </a:t>
            </a:r>
            <a:r>
              <a:rPr lang="en-US" altLang="ko-KR" sz="1200" dirty="0"/>
              <a:t>(VRM)</a:t>
            </a:r>
          </a:p>
          <a:p>
            <a:pPr marL="288000" lvl="1" indent="0">
              <a:buNone/>
            </a:pPr>
            <a:r>
              <a:rPr lang="en-US" altLang="ko-KR" sz="1200" dirty="0"/>
              <a:t>	8.3.1 </a:t>
            </a:r>
            <a:r>
              <a:rPr lang="ko-KR" altLang="en-US" sz="1200" dirty="0"/>
              <a:t>일반</a:t>
            </a:r>
            <a:endParaRPr lang="en-US" altLang="ko-KR" sz="1200" dirty="0"/>
          </a:p>
          <a:p>
            <a:pPr marL="288000" lvl="1" indent="0">
              <a:buNone/>
            </a:pPr>
            <a:r>
              <a:rPr lang="en-US" altLang="ko-KR" sz="1200" dirty="0"/>
              <a:t>	</a:t>
            </a:r>
            <a:r>
              <a:rPr lang="ko-KR" altLang="en-US" sz="1200" dirty="0"/>
              <a:t>* </a:t>
            </a:r>
            <a:r>
              <a:rPr lang="en-US" altLang="ko-KR" sz="1200" dirty="0"/>
              <a:t>VRM</a:t>
            </a:r>
            <a:r>
              <a:rPr lang="ko-KR" altLang="en-US" sz="1200" dirty="0"/>
              <a:t>은 특징 또는 </a:t>
            </a:r>
            <a:r>
              <a:rPr lang="en-US" altLang="ko-KR" sz="1200" dirty="0"/>
              <a:t>Target</a:t>
            </a:r>
            <a:r>
              <a:rPr lang="ko-KR" altLang="en-US" sz="1200" dirty="0"/>
              <a:t>의 거리를 측정하는 수단과 항해를 위해 자선에서 범위 기준을 설정하는 수단을 제공</a:t>
            </a:r>
            <a:r>
              <a:rPr lang="en-US" altLang="ko-KR" sz="1200" dirty="0"/>
              <a:t>.</a:t>
            </a:r>
          </a:p>
          <a:p>
            <a:pPr marL="288000" lvl="1" indent="0">
              <a:buNone/>
            </a:pPr>
            <a:r>
              <a:rPr lang="en-US" altLang="ko-KR" sz="1200" dirty="0"/>
              <a:t>	8.3.2 VRM </a:t>
            </a:r>
            <a:r>
              <a:rPr lang="ko-KR" altLang="en-US" sz="1200" dirty="0"/>
              <a:t>측정</a:t>
            </a:r>
            <a:endParaRPr lang="en-US" altLang="ko-KR" sz="1200" dirty="0"/>
          </a:p>
          <a:p>
            <a:pPr marL="288000" lvl="1" indent="0">
              <a:buNone/>
            </a:pPr>
            <a:r>
              <a:rPr lang="en-US" altLang="ko-KR" sz="1200" dirty="0"/>
              <a:t>	 8.3.2.1 </a:t>
            </a:r>
            <a:r>
              <a:rPr lang="ko-KR" altLang="en-US" sz="1200" dirty="0"/>
              <a:t>요구 사항</a:t>
            </a:r>
            <a:endParaRPr lang="en-US" altLang="ko-KR" sz="1200" dirty="0"/>
          </a:p>
          <a:p>
            <a:pPr marL="288000" lvl="1" indent="0">
              <a:buNone/>
            </a:pPr>
            <a:r>
              <a:rPr lang="en-US" altLang="ko-KR" sz="1200" dirty="0"/>
              <a:t>	 -(MSC.192/5.12.1) </a:t>
            </a:r>
            <a:r>
              <a:rPr lang="ko-KR" altLang="en-US" sz="1200" dirty="0"/>
              <a:t>최소 </a:t>
            </a:r>
            <a:r>
              <a:rPr lang="en-US" altLang="ko-KR" sz="1200" dirty="0"/>
              <a:t>2</a:t>
            </a:r>
            <a:r>
              <a:rPr lang="ko-KR" altLang="en-US" sz="1200" dirty="0"/>
              <a:t>개의 가변 범위 마커</a:t>
            </a:r>
            <a:r>
              <a:rPr lang="en-US" altLang="ko-KR" sz="1200" dirty="0"/>
              <a:t>(VRM)</a:t>
            </a:r>
            <a:r>
              <a:rPr lang="ko-KR" altLang="en-US" sz="1200" dirty="0"/>
              <a:t>를 제공해야 함</a:t>
            </a:r>
            <a:r>
              <a:rPr lang="en-US" altLang="ko-KR" sz="1200" dirty="0"/>
              <a:t>. </a:t>
            </a:r>
          </a:p>
          <a:p>
            <a:pPr marL="288000" lvl="1" indent="0">
              <a:buNone/>
            </a:pPr>
            <a:r>
              <a:rPr lang="en-US" altLang="ko-KR" sz="1200" dirty="0"/>
              <a:t>	 -</a:t>
            </a:r>
            <a:r>
              <a:rPr lang="ko-KR" altLang="en-US" sz="1200" dirty="0"/>
              <a:t>각 활성 </a:t>
            </a:r>
            <a:r>
              <a:rPr lang="en-US" altLang="ko-KR" sz="1200" dirty="0"/>
              <a:t>VRM</a:t>
            </a:r>
            <a:r>
              <a:rPr lang="ko-KR" altLang="en-US" sz="1200" dirty="0"/>
              <a:t>에는 수치 값 표시가 있어야 하며 사용 중인 범위 척도와 호환되는 분해능을 가져야 함</a:t>
            </a:r>
            <a:r>
              <a:rPr lang="en-US" altLang="ko-KR" sz="1200" dirty="0"/>
              <a:t>.</a:t>
            </a:r>
          </a:p>
          <a:p>
            <a:pPr marL="288000" lvl="1" indent="0">
              <a:buNone/>
            </a:pPr>
            <a:r>
              <a:rPr lang="en-US" altLang="ko-KR" sz="1200" dirty="0"/>
              <a:t>	 -</a:t>
            </a:r>
            <a:r>
              <a:rPr lang="ko-KR" altLang="en-US" sz="1200" dirty="0"/>
              <a:t>각 활성 </a:t>
            </a:r>
            <a:r>
              <a:rPr lang="en-US" altLang="ko-KR" sz="1200" dirty="0"/>
              <a:t>VRM</a:t>
            </a:r>
            <a:r>
              <a:rPr lang="ko-KR" altLang="en-US" sz="1200" dirty="0"/>
              <a:t>은 </a:t>
            </a:r>
            <a:r>
              <a:rPr lang="en-US" altLang="ko-KR" sz="1200" dirty="0"/>
              <a:t>0.01NM </a:t>
            </a:r>
            <a:r>
              <a:rPr lang="ko-KR" altLang="en-US" sz="1200" dirty="0"/>
              <a:t>또는 이에 상응하는 적절한 미터법으로 조정할 수 있어야 함</a:t>
            </a:r>
            <a:r>
              <a:rPr lang="en-US" altLang="ko-KR" sz="1200" dirty="0"/>
              <a:t>.</a:t>
            </a:r>
          </a:p>
          <a:p>
            <a:pPr marL="288000" lvl="1" indent="0">
              <a:buNone/>
            </a:pPr>
            <a:r>
              <a:rPr lang="en-US" altLang="ko-KR" sz="1200" dirty="0"/>
              <a:t>	 -</a:t>
            </a:r>
            <a:r>
              <a:rPr lang="ko-KR" altLang="en-US" sz="1200" dirty="0"/>
              <a:t>더 높은 범위 스케일에 대해서는 더 거친 분해능이 제공될 수 있음</a:t>
            </a:r>
            <a:r>
              <a:rPr lang="en-US" altLang="ko-KR" sz="1200" dirty="0"/>
              <a:t>. </a:t>
            </a:r>
          </a:p>
          <a:p>
            <a:pPr marL="288000" lvl="1" indent="0">
              <a:buNone/>
            </a:pPr>
            <a:r>
              <a:rPr lang="en-US" altLang="ko-KR" sz="1200" dirty="0"/>
              <a:t>	 -</a:t>
            </a:r>
            <a:r>
              <a:rPr lang="ko-KR" altLang="en-US" sz="1200" dirty="0" err="1"/>
              <a:t>수치값</a:t>
            </a:r>
            <a:r>
              <a:rPr lang="ko-KR" altLang="en-US" sz="1200" dirty="0"/>
              <a:t> 표시는 사용자 대화 영역 혹은 커서가 </a:t>
            </a:r>
            <a:r>
              <a:rPr lang="en-US" altLang="ko-KR" sz="1200" dirty="0"/>
              <a:t>ERBL/EBL/VRM (</a:t>
            </a:r>
            <a:r>
              <a:rPr lang="ko-KR" altLang="en-US" sz="1200" dirty="0">
                <a:solidFill>
                  <a:srgbClr val="FF0000"/>
                </a:solidFill>
              </a:rPr>
              <a:t>기호 </a:t>
            </a:r>
            <a:r>
              <a:rPr lang="ko-KR" altLang="en-US" sz="1200" dirty="0" err="1">
                <a:solidFill>
                  <a:srgbClr val="FF0000"/>
                </a:solidFill>
              </a:rPr>
              <a:t>위겠지</a:t>
            </a:r>
            <a:r>
              <a:rPr lang="en-US" altLang="ko-KR" sz="1200" dirty="0">
                <a:solidFill>
                  <a:srgbClr val="FF0000"/>
                </a:solidFill>
              </a:rPr>
              <a:t>?</a:t>
            </a:r>
            <a:r>
              <a:rPr lang="en-US" altLang="ko-KR" sz="1200" dirty="0"/>
              <a:t>) </a:t>
            </a:r>
            <a:r>
              <a:rPr lang="ko-KR" altLang="en-US" sz="1200" dirty="0"/>
              <a:t>위에 있을 때 커서 옆에 표시 함</a:t>
            </a:r>
            <a:r>
              <a:rPr lang="en-US" altLang="ko-KR" sz="1200" dirty="0"/>
              <a:t>.</a:t>
            </a:r>
          </a:p>
          <a:p>
            <a:pPr marL="288000" lvl="1" indent="0">
              <a:buNone/>
            </a:pPr>
            <a:r>
              <a:rPr lang="en-US" altLang="ko-KR" sz="1200" dirty="0"/>
              <a:t>	 -</a:t>
            </a:r>
            <a:r>
              <a:rPr lang="ko-KR" altLang="en-US" sz="1200" dirty="0"/>
              <a:t>각 </a:t>
            </a:r>
            <a:r>
              <a:rPr lang="en-US" altLang="ko-KR" sz="1200" dirty="0"/>
              <a:t>VRM</a:t>
            </a:r>
            <a:r>
              <a:rPr lang="ko-KR" altLang="en-US" sz="1200" dirty="0"/>
              <a:t>을 켜고 끌 수 있는 기능이 제공되어야 함</a:t>
            </a:r>
            <a:r>
              <a:rPr lang="en-US" altLang="ko-KR" sz="1200" dirty="0"/>
              <a:t>.</a:t>
            </a:r>
          </a:p>
          <a:p>
            <a:pPr marL="288000" lvl="1" indent="0">
              <a:buNone/>
            </a:pPr>
            <a:r>
              <a:rPr lang="en-US" altLang="ko-KR" sz="1200" dirty="0"/>
              <a:t>	 -(MSC.192/5.12.2) VRM</a:t>
            </a:r>
            <a:r>
              <a:rPr lang="ko-KR" altLang="en-US" sz="1200" dirty="0"/>
              <a:t>이 </a:t>
            </a:r>
            <a:r>
              <a:rPr lang="en-US" altLang="ko-KR" sz="1200" dirty="0"/>
              <a:t>Operational display </a:t>
            </a:r>
            <a:r>
              <a:rPr lang="ko-KR" altLang="en-US" sz="1200" dirty="0"/>
              <a:t>영역</a:t>
            </a:r>
            <a:r>
              <a:rPr lang="en-US" altLang="ko-KR" sz="1200" dirty="0"/>
              <a:t> </a:t>
            </a:r>
            <a:r>
              <a:rPr lang="ko-KR" altLang="en-US" sz="1200" dirty="0"/>
              <a:t>내의 물체 거리를 </a:t>
            </a:r>
            <a:r>
              <a:rPr lang="ko-KR" altLang="en-US" sz="1200" dirty="0" err="1"/>
              <a:t>측정시</a:t>
            </a:r>
            <a:r>
              <a:rPr lang="ko-KR" altLang="en-US" sz="1200" dirty="0"/>
              <a:t> 허용 오차</a:t>
            </a:r>
            <a:r>
              <a:rPr lang="en-US" altLang="ko-KR" sz="1200" dirty="0"/>
              <a:t>;</a:t>
            </a:r>
          </a:p>
          <a:p>
            <a:pPr marL="288000" lvl="1" indent="0">
              <a:buNone/>
            </a:pPr>
            <a:r>
              <a:rPr lang="en-US" altLang="ko-KR" sz="1200" dirty="0"/>
              <a:t>	  Range scale </a:t>
            </a:r>
            <a:r>
              <a:rPr lang="ko-KR" altLang="en-US" sz="1200" dirty="0"/>
              <a:t>최대 시스템 오차 </a:t>
            </a:r>
            <a:r>
              <a:rPr lang="en-US" altLang="ko-KR" sz="1200" dirty="0"/>
              <a:t>: </a:t>
            </a:r>
            <a:r>
              <a:rPr lang="ko-KR" altLang="en-US" sz="1200" dirty="0"/>
              <a:t>사용자가 선택한 범위 척도의 </a:t>
            </a:r>
            <a:r>
              <a:rPr lang="en-US" altLang="ko-KR" sz="1200" dirty="0"/>
              <a:t>1% </a:t>
            </a:r>
            <a:r>
              <a:rPr lang="ko-KR" altLang="en-US" sz="1200" dirty="0"/>
              <a:t>혹은 </a:t>
            </a:r>
            <a:r>
              <a:rPr lang="en-US" altLang="ko-KR" sz="1200" dirty="0"/>
              <a:t>30m </a:t>
            </a:r>
            <a:r>
              <a:rPr lang="ko-KR" altLang="en-US" sz="1200" dirty="0"/>
              <a:t>중  더 먼 거리</a:t>
            </a:r>
            <a:r>
              <a:rPr lang="en-US" altLang="ko-KR" sz="1200" dirty="0"/>
              <a:t>.</a:t>
            </a:r>
          </a:p>
          <a:p>
            <a:pPr marL="288000" lvl="1" indent="0">
              <a:buNone/>
            </a:pPr>
            <a:r>
              <a:rPr lang="en-US" altLang="ko-KR" sz="1200" dirty="0"/>
              <a:t>	 -</a:t>
            </a:r>
            <a:r>
              <a:rPr lang="ko-KR" altLang="en-US" sz="1200" dirty="0"/>
              <a:t>미터법 범위 측정이 필요한 경우 다른 범위 측정방식보다  정확도가 떨어지지 않아야 함</a:t>
            </a:r>
            <a:r>
              <a:rPr lang="en-US" altLang="ko-KR" sz="1200" dirty="0"/>
              <a:t>.</a:t>
            </a:r>
          </a:p>
          <a:p>
            <a:pPr marL="288000" lvl="1" indent="0">
              <a:buNone/>
            </a:pPr>
            <a:r>
              <a:rPr lang="en-US" altLang="ko-KR" sz="1200" dirty="0"/>
              <a:t>	 -</a:t>
            </a:r>
            <a:r>
              <a:rPr lang="ko-KR" altLang="en-US" sz="1200" dirty="0"/>
              <a:t>각 </a:t>
            </a:r>
            <a:r>
              <a:rPr lang="en-US" altLang="ko-KR" sz="1200" dirty="0"/>
              <a:t>VRM</a:t>
            </a:r>
            <a:r>
              <a:rPr lang="ko-KR" altLang="en-US" sz="1200" dirty="0"/>
              <a:t>은 </a:t>
            </a:r>
            <a:r>
              <a:rPr lang="en-US" altLang="ko-KR" sz="1200" dirty="0"/>
              <a:t>5</a:t>
            </a:r>
            <a:r>
              <a:rPr lang="ko-KR" altLang="en-US" sz="1200" dirty="0"/>
              <a:t>초 이내에 명시된 정확도로 </a:t>
            </a:r>
            <a:r>
              <a:rPr lang="en-US" altLang="ko-KR" sz="1200" dirty="0"/>
              <a:t>Operational display</a:t>
            </a:r>
            <a:r>
              <a:rPr lang="ko-KR" altLang="en-US" sz="1200" dirty="0"/>
              <a:t> 내의 임의의 지점에 배치할 수 있어야 함</a:t>
            </a:r>
            <a:r>
              <a:rPr lang="en-US" altLang="ko-KR" sz="1200" dirty="0"/>
              <a:t>. (</a:t>
            </a:r>
            <a:r>
              <a:rPr lang="ko-KR" altLang="en-US" sz="1200" dirty="0">
                <a:solidFill>
                  <a:srgbClr val="FF0000"/>
                </a:solidFill>
              </a:rPr>
              <a:t>빠르게 변경</a:t>
            </a:r>
            <a:r>
              <a:rPr lang="en-US" altLang="ko-KR" sz="1200" dirty="0">
                <a:solidFill>
                  <a:srgbClr val="FF0000"/>
                </a:solidFill>
              </a:rPr>
              <a:t>?</a:t>
            </a:r>
            <a:r>
              <a:rPr lang="en-US" altLang="ko-KR" sz="1200" dirty="0"/>
              <a:t>)</a:t>
            </a:r>
          </a:p>
          <a:p>
            <a:pPr marL="288000" lvl="1" indent="0">
              <a:buNone/>
            </a:pPr>
            <a:r>
              <a:rPr lang="en-US" altLang="ko-KR" sz="1200" dirty="0"/>
              <a:t>	 -</a:t>
            </a:r>
            <a:r>
              <a:rPr lang="ko-KR" altLang="en-US" sz="1200" dirty="0"/>
              <a:t>사용자가 설정한 </a:t>
            </a:r>
            <a:r>
              <a:rPr lang="en-US" altLang="ko-KR" sz="1200" dirty="0"/>
              <a:t>VRM </a:t>
            </a:r>
            <a:r>
              <a:rPr lang="ko-KR" altLang="en-US" sz="1200" dirty="0"/>
              <a:t>범위는 범위 스케일이 변경될 때 유지</a:t>
            </a:r>
            <a:r>
              <a:rPr lang="en-US" altLang="ko-KR" sz="1200" dirty="0"/>
              <a:t>.</a:t>
            </a:r>
          </a:p>
          <a:p>
            <a:pPr marL="288000" lvl="1" indent="0">
              <a:buNone/>
            </a:pP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65</a:t>
            </a:fld>
            <a:r>
              <a:rPr lang="en-US" altLang="ko-KR"/>
              <a:t>]</a:t>
            </a:r>
            <a:endParaRPr lang="ko-KR" altLang="en-US" dirty="0"/>
          </a:p>
        </p:txBody>
      </p:sp>
    </p:spTree>
    <p:extLst>
      <p:ext uri="{BB962C8B-B14F-4D97-AF65-F5344CB8AC3E}">
        <p14:creationId xmlns:p14="http://schemas.microsoft.com/office/powerpoint/2010/main" val="4259043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8.3.2.2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최소 </a:t>
            </a:r>
            <a:r>
              <a:rPr lang="en-US" altLang="ko-KR" sz="1200" dirty="0"/>
              <a:t>2</a:t>
            </a:r>
            <a:r>
              <a:rPr lang="ko-KR" altLang="en-US" sz="1200" dirty="0"/>
              <a:t>개의 </a:t>
            </a:r>
            <a:r>
              <a:rPr lang="en-US" altLang="ko-KR" sz="1200" dirty="0"/>
              <a:t>VRM</a:t>
            </a:r>
            <a:r>
              <a:rPr lang="ko-KR" altLang="en-US" sz="1200" dirty="0"/>
              <a:t>이 사용 가능한지 확인</a:t>
            </a:r>
            <a:r>
              <a:rPr lang="en-US" altLang="ko-KR" sz="1200" dirty="0"/>
              <a:t>.</a:t>
            </a:r>
          </a:p>
          <a:p>
            <a:pPr marL="288000" lvl="1" indent="0">
              <a:buNone/>
            </a:pPr>
            <a:r>
              <a:rPr lang="en-US" altLang="ko-KR" sz="1200" dirty="0"/>
              <a:t>	 -b) </a:t>
            </a:r>
            <a:r>
              <a:rPr lang="ko-KR" altLang="en-US" sz="1200" dirty="0"/>
              <a:t>각 활성 </a:t>
            </a:r>
            <a:r>
              <a:rPr lang="en-US" altLang="ko-KR" sz="1200" dirty="0"/>
              <a:t>VRM</a:t>
            </a:r>
            <a:r>
              <a:rPr lang="ko-KR" altLang="en-US" sz="1200" dirty="0"/>
              <a:t>에 대해 전용 </a:t>
            </a:r>
            <a:r>
              <a:rPr lang="ko-KR" altLang="en-US" sz="1200" dirty="0" err="1"/>
              <a:t>수치값을</a:t>
            </a:r>
            <a:r>
              <a:rPr lang="ko-KR" altLang="en-US" sz="1200" dirty="0"/>
              <a:t> 사용할 수 있는지 확인합니다</a:t>
            </a:r>
            <a:r>
              <a:rPr lang="en-US" altLang="ko-KR" sz="1200" dirty="0"/>
              <a:t>.</a:t>
            </a:r>
          </a:p>
          <a:p>
            <a:pPr marL="288000" lvl="1" indent="0">
              <a:buNone/>
            </a:pPr>
            <a:r>
              <a:rPr lang="en-US" altLang="ko-KR" sz="1200" dirty="0"/>
              <a:t>	   VRM</a:t>
            </a:r>
            <a:r>
              <a:rPr lang="ko-KR" altLang="en-US" sz="1200" dirty="0"/>
              <a:t>이 </a:t>
            </a:r>
            <a:r>
              <a:rPr lang="en-US" altLang="ko-KR" sz="1200" dirty="0"/>
              <a:t>0,01NM(</a:t>
            </a:r>
            <a:r>
              <a:rPr lang="ko-KR" altLang="en-US" sz="1200" dirty="0"/>
              <a:t>또는 이에 상응하는 적절한 미터법</a:t>
            </a:r>
            <a:r>
              <a:rPr lang="en-US" altLang="ko-KR" sz="1200" dirty="0"/>
              <a:t>)</a:t>
            </a:r>
            <a:r>
              <a:rPr lang="ko-KR" altLang="en-US" sz="1200" dirty="0"/>
              <a:t>으로 조정할 수 있는지 확인</a:t>
            </a:r>
            <a:r>
              <a:rPr lang="en-US" altLang="ko-KR" sz="1200" dirty="0"/>
              <a:t>.</a:t>
            </a:r>
          </a:p>
          <a:p>
            <a:pPr marL="288000" lvl="1" indent="0">
              <a:buNone/>
            </a:pPr>
            <a:r>
              <a:rPr lang="en-US" altLang="ko-KR" sz="1200" dirty="0"/>
              <a:t>	   24NM </a:t>
            </a:r>
            <a:r>
              <a:rPr lang="ko-KR" altLang="en-US" sz="1200" dirty="0"/>
              <a:t>보다 크거나 </a:t>
            </a:r>
            <a:r>
              <a:rPr lang="en-US" altLang="ko-KR" sz="1200" dirty="0"/>
              <a:t> </a:t>
            </a:r>
            <a:r>
              <a:rPr lang="ko-KR" altLang="en-US" sz="1200" dirty="0"/>
              <a:t>또는 이에 상응하는 적절한 미터법 이상의 범위에 대해 더 거친 조정이 제공될 수 있음</a:t>
            </a:r>
            <a:r>
              <a:rPr lang="en-US" altLang="ko-KR" sz="1200" dirty="0"/>
              <a:t>.</a:t>
            </a:r>
          </a:p>
          <a:p>
            <a:pPr marL="288000" lvl="1" indent="0">
              <a:buNone/>
            </a:pPr>
            <a:r>
              <a:rPr lang="en-US" altLang="ko-KR" sz="1200" dirty="0"/>
              <a:t>	 -c) </a:t>
            </a:r>
            <a:r>
              <a:rPr lang="ko-KR" altLang="en-US" sz="1200" dirty="0"/>
              <a:t>각 </a:t>
            </a:r>
            <a:r>
              <a:rPr lang="en-US" altLang="ko-KR" sz="1200" dirty="0"/>
              <a:t>VRM</a:t>
            </a:r>
            <a:r>
              <a:rPr lang="ko-KR" altLang="en-US" sz="1200" dirty="0"/>
              <a:t>을 켜고 끄는 기능이 제공되는지 확인</a:t>
            </a:r>
            <a:r>
              <a:rPr lang="en-US" altLang="ko-KR" sz="1200" dirty="0"/>
              <a:t>.</a:t>
            </a:r>
          </a:p>
          <a:p>
            <a:pPr marL="288000" lvl="1" indent="0">
              <a:buNone/>
            </a:pPr>
            <a:r>
              <a:rPr lang="en-US" altLang="ko-KR" sz="1200" dirty="0"/>
              <a:t>	 -d) </a:t>
            </a:r>
            <a:r>
              <a:rPr lang="en-US" altLang="ko-KR" sz="1200" dirty="0">
                <a:solidFill>
                  <a:srgbClr val="FF0000"/>
                </a:solidFill>
              </a:rPr>
              <a:t>Calibrated</a:t>
            </a:r>
            <a:r>
              <a:rPr lang="ko-KR" altLang="en-US" sz="1200" dirty="0">
                <a:solidFill>
                  <a:srgbClr val="FF0000"/>
                </a:solidFill>
              </a:rPr>
              <a:t> </a:t>
            </a:r>
            <a:r>
              <a:rPr lang="en-US" altLang="ko-KR" sz="1200" dirty="0">
                <a:solidFill>
                  <a:srgbClr val="FF0000"/>
                </a:solidFill>
              </a:rPr>
              <a:t>Target(?)</a:t>
            </a:r>
            <a:r>
              <a:rPr lang="ko-KR" altLang="en-US" sz="1200" dirty="0"/>
              <a:t> 또는 마커를 사용하여 </a:t>
            </a:r>
            <a:r>
              <a:rPr lang="en-US" altLang="ko-KR" sz="1200" dirty="0"/>
              <a:t>VRM</a:t>
            </a:r>
            <a:r>
              <a:rPr lang="ko-KR" altLang="en-US" sz="1200" dirty="0"/>
              <a:t>의 정확도가 요구 사항을 충족하는지 측정을 통해 확인</a:t>
            </a:r>
            <a:r>
              <a:rPr lang="en-US" altLang="ko-KR" sz="1200" dirty="0"/>
              <a:t>.</a:t>
            </a:r>
          </a:p>
          <a:p>
            <a:pPr marL="288000" lvl="1" indent="0">
              <a:buNone/>
            </a:pPr>
            <a:r>
              <a:rPr lang="en-US" altLang="ko-KR" sz="1200" dirty="0"/>
              <a:t>	 -e) </a:t>
            </a:r>
            <a:r>
              <a:rPr lang="ko-KR" altLang="en-US" sz="1200" dirty="0"/>
              <a:t>미터법 측정이 제공될 때 </a:t>
            </a:r>
            <a:r>
              <a:rPr lang="ko-KR" altLang="en-US" sz="1200" dirty="0" err="1"/>
              <a:t>수치값</a:t>
            </a:r>
            <a:r>
              <a:rPr lang="ko-KR" altLang="en-US" sz="1200" dirty="0"/>
              <a:t> 및 정확도가 해리방식과 동일한지 측정을 통해 확인</a:t>
            </a:r>
            <a:r>
              <a:rPr lang="en-US" altLang="ko-KR" sz="1200" dirty="0"/>
              <a:t>.</a:t>
            </a:r>
          </a:p>
          <a:p>
            <a:pPr marL="288000" lvl="1" indent="0">
              <a:buNone/>
            </a:pPr>
            <a:r>
              <a:rPr lang="en-US" altLang="ko-KR" sz="1200" dirty="0"/>
              <a:t>	 -f) 24NM </a:t>
            </a:r>
            <a:r>
              <a:rPr lang="ko-KR" altLang="en-US" sz="1200" dirty="0"/>
              <a:t>범위 척도를 선택하고 </a:t>
            </a:r>
            <a:r>
              <a:rPr lang="en-US" altLang="ko-KR" sz="1200" dirty="0"/>
              <a:t>VRM</a:t>
            </a:r>
            <a:r>
              <a:rPr lang="ko-KR" altLang="en-US" sz="1200" dirty="0"/>
              <a:t>을 </a:t>
            </a:r>
            <a:r>
              <a:rPr lang="en-US" altLang="ko-KR" sz="1200" dirty="0"/>
              <a:t>24NM </a:t>
            </a:r>
            <a:r>
              <a:rPr lang="ko-KR" altLang="en-US" sz="1200" dirty="0"/>
              <a:t>범위로 설정합니다</a:t>
            </a:r>
            <a:r>
              <a:rPr lang="en-US" altLang="ko-KR" sz="1200" dirty="0"/>
              <a:t>. </a:t>
            </a:r>
          </a:p>
          <a:p>
            <a:pPr marL="288000" lvl="1" indent="0">
              <a:buNone/>
            </a:pPr>
            <a:r>
              <a:rPr lang="en-US" altLang="ko-KR" sz="1200" dirty="0"/>
              <a:t>		6NM </a:t>
            </a:r>
            <a:r>
              <a:rPr lang="ko-KR" altLang="en-US" sz="1200" dirty="0"/>
              <a:t>범위 눈금을 선택하고 </a:t>
            </a:r>
            <a:r>
              <a:rPr lang="en-US" altLang="ko-KR" sz="1200" dirty="0"/>
              <a:t>5</a:t>
            </a:r>
            <a:r>
              <a:rPr lang="ko-KR" altLang="en-US" sz="1200" dirty="0"/>
              <a:t>초 이내에 </a:t>
            </a:r>
            <a:r>
              <a:rPr lang="en-US" altLang="ko-KR" sz="1200" dirty="0"/>
              <a:t>VRM</a:t>
            </a:r>
            <a:r>
              <a:rPr lang="ko-KR" altLang="en-US" sz="1200" dirty="0"/>
              <a:t>의 위치를 ​​</a:t>
            </a:r>
            <a:r>
              <a:rPr lang="en-US" altLang="ko-KR" sz="1200" dirty="0"/>
              <a:t>3NM(±1%)</a:t>
            </a:r>
            <a:r>
              <a:rPr lang="ko-KR" altLang="en-US" sz="1200" dirty="0"/>
              <a:t>으로 설정할 수 있는지 확인</a:t>
            </a:r>
            <a:r>
              <a:rPr lang="en-US" altLang="ko-KR" sz="1200" dirty="0"/>
              <a:t>.</a:t>
            </a:r>
          </a:p>
          <a:p>
            <a:pPr marL="288000" lvl="1" indent="0">
              <a:buNone/>
            </a:pPr>
            <a:r>
              <a:rPr lang="en-US" altLang="ko-KR" sz="1200" dirty="0"/>
              <a:t>	 -g) Operational display</a:t>
            </a:r>
            <a:r>
              <a:rPr lang="ko-KR" altLang="en-US" sz="1200" dirty="0"/>
              <a:t> 영역 내의 모든 범위에서 </a:t>
            </a:r>
            <a:r>
              <a:rPr lang="en-US" altLang="ko-KR" sz="1200" dirty="0"/>
              <a:t>VRM</a:t>
            </a:r>
            <a:r>
              <a:rPr lang="ko-KR" altLang="en-US" sz="1200" dirty="0"/>
              <a:t>을 </a:t>
            </a:r>
            <a:r>
              <a:rPr lang="en-US" altLang="ko-KR" sz="1200" dirty="0"/>
              <a:t>5</a:t>
            </a:r>
            <a:r>
              <a:rPr lang="ko-KR" altLang="en-US" sz="1200" dirty="0"/>
              <a:t>초 이내에 </a:t>
            </a:r>
            <a:r>
              <a:rPr lang="en-US" altLang="ko-KR" sz="1200" dirty="0"/>
              <a:t>± 1 %</a:t>
            </a:r>
            <a:r>
              <a:rPr lang="ko-KR" altLang="en-US" sz="1200" dirty="0"/>
              <a:t>의 필요한 정확도로 배치할 수 있는지 확인</a:t>
            </a:r>
            <a:r>
              <a:rPr lang="en-US" altLang="ko-KR" sz="1200" dirty="0"/>
              <a:t>.</a:t>
            </a:r>
          </a:p>
          <a:p>
            <a:pPr marL="288000" lvl="1" indent="0">
              <a:buNone/>
            </a:pPr>
            <a:r>
              <a:rPr lang="en-US" altLang="ko-KR" sz="1200" dirty="0"/>
              <a:t>	 -h) </a:t>
            </a:r>
            <a:r>
              <a:rPr lang="ko-KR" altLang="en-US" sz="1200" dirty="0"/>
              <a:t>사용자가 설정한 </a:t>
            </a:r>
            <a:r>
              <a:rPr lang="en-US" altLang="ko-KR" sz="1200" dirty="0"/>
              <a:t>VRM </a:t>
            </a:r>
            <a:r>
              <a:rPr lang="ko-KR" altLang="en-US" sz="1200" dirty="0"/>
              <a:t>범위가 범위 척도의 변경이 있을 때 유지되는지 확인</a:t>
            </a:r>
            <a:r>
              <a:rPr lang="en-US" altLang="ko-KR" sz="1200" dirty="0"/>
              <a:t>.</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66</a:t>
            </a:fld>
            <a:r>
              <a:rPr lang="en-US" altLang="ko-KR"/>
              <a:t>]</a:t>
            </a:r>
            <a:endParaRPr lang="ko-KR" altLang="en-US" dirty="0"/>
          </a:p>
        </p:txBody>
      </p:sp>
    </p:spTree>
    <p:extLst>
      <p:ext uri="{BB962C8B-B14F-4D97-AF65-F5344CB8AC3E}">
        <p14:creationId xmlns:p14="http://schemas.microsoft.com/office/powerpoint/2010/main" val="2414434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8.4 </a:t>
            </a:r>
            <a:r>
              <a:rPr lang="ko-KR" altLang="en-US" sz="1200" dirty="0"/>
              <a:t>전자 방위선 </a:t>
            </a:r>
            <a:r>
              <a:rPr lang="en-US" altLang="ko-KR" sz="1200" dirty="0"/>
              <a:t>(EBL)</a:t>
            </a:r>
          </a:p>
          <a:p>
            <a:pPr marL="288000" lvl="1" indent="0">
              <a:buNone/>
            </a:pPr>
            <a:r>
              <a:rPr lang="en-US" altLang="ko-KR" sz="1200" dirty="0"/>
              <a:t>	8.4.1 </a:t>
            </a:r>
            <a:r>
              <a:rPr lang="ko-KR" altLang="en-US" sz="1200" dirty="0"/>
              <a:t>일반</a:t>
            </a:r>
            <a:endParaRPr lang="en-US" altLang="ko-KR" sz="1200" dirty="0"/>
          </a:p>
          <a:p>
            <a:pPr marL="288000" lvl="1" indent="0">
              <a:buNone/>
            </a:pPr>
            <a:r>
              <a:rPr lang="en-US" altLang="ko-KR" sz="1200" dirty="0"/>
              <a:t>	</a:t>
            </a:r>
            <a:r>
              <a:rPr lang="ko-KR" altLang="en-US" sz="1200" dirty="0"/>
              <a:t>* </a:t>
            </a:r>
            <a:r>
              <a:rPr lang="en-US" altLang="ko-KR" sz="1200" dirty="0"/>
              <a:t>EBL</a:t>
            </a:r>
            <a:r>
              <a:rPr lang="ko-KR" altLang="en-US" sz="1200" dirty="0"/>
              <a:t>은 </a:t>
            </a:r>
            <a:r>
              <a:rPr lang="ko-KR" altLang="en-US" sz="1200" dirty="0" err="1"/>
              <a:t>지형지물이나</a:t>
            </a:r>
            <a:r>
              <a:rPr lang="ko-KR" altLang="en-US" sz="1200" dirty="0"/>
              <a:t> 표적의 방위를 측정하는 수단과 항해 및 기본 충돌 회피를 위해 자선에서 방위 기준을 설정하는 수단</a:t>
            </a:r>
            <a:r>
              <a:rPr lang="en-US" altLang="ko-KR" sz="1200" dirty="0"/>
              <a:t>.</a:t>
            </a:r>
          </a:p>
          <a:p>
            <a:pPr marL="288000" lvl="1" indent="0">
              <a:buNone/>
            </a:pPr>
            <a:r>
              <a:rPr lang="en-US" altLang="ko-KR" sz="1200" dirty="0"/>
              <a:t>	8.4.2 EBL </a:t>
            </a:r>
            <a:r>
              <a:rPr lang="ko-KR" altLang="en-US" sz="1200" dirty="0"/>
              <a:t>측정</a:t>
            </a:r>
            <a:endParaRPr lang="en-US" altLang="ko-KR" sz="1200" dirty="0"/>
          </a:p>
          <a:p>
            <a:pPr marL="288000" lvl="1" indent="0">
              <a:buNone/>
            </a:pPr>
            <a:r>
              <a:rPr lang="en-US" altLang="ko-KR" sz="1200" dirty="0"/>
              <a:t>	 8.4.2.1 </a:t>
            </a:r>
            <a:r>
              <a:rPr lang="ko-KR" altLang="en-US" sz="1200" dirty="0"/>
              <a:t>요구 사항</a:t>
            </a:r>
            <a:endParaRPr lang="en-US" altLang="ko-KR" sz="1200" dirty="0"/>
          </a:p>
          <a:p>
            <a:pPr marL="288000" lvl="1" indent="0">
              <a:buNone/>
            </a:pPr>
            <a:r>
              <a:rPr lang="en-US" altLang="ko-KR" sz="1200" dirty="0"/>
              <a:t>	 -(MSC.192/5.15.1) Operational display</a:t>
            </a:r>
            <a:r>
              <a:rPr lang="ko-KR" altLang="en-US" sz="1200" dirty="0"/>
              <a:t> 영역 내 임의 물체의 위치에 대한 방위를 측정하기 위해 최소 </a:t>
            </a:r>
            <a:r>
              <a:rPr lang="en-US" altLang="ko-KR" sz="1200" dirty="0"/>
              <a:t>2</a:t>
            </a:r>
            <a:r>
              <a:rPr lang="ko-KR" altLang="en-US" sz="1200" dirty="0"/>
              <a:t>개의 </a:t>
            </a:r>
            <a:r>
              <a:rPr lang="en-US" altLang="ko-KR" sz="1200" dirty="0"/>
              <a:t>EBL</a:t>
            </a:r>
            <a:r>
              <a:rPr lang="ko-KR" altLang="en-US" sz="1200" dirty="0"/>
              <a:t> 제공</a:t>
            </a:r>
            <a:r>
              <a:rPr lang="en-US" altLang="ko-KR" sz="1200" dirty="0"/>
              <a:t>. </a:t>
            </a:r>
          </a:p>
          <a:p>
            <a:pPr marL="288000" lvl="1" indent="0">
              <a:buNone/>
            </a:pPr>
            <a:r>
              <a:rPr lang="en-US" altLang="ko-KR" sz="1200" dirty="0"/>
              <a:t> </a:t>
            </a:r>
            <a:r>
              <a:rPr lang="en-US" altLang="ko-KR" sz="1200" dirty="0">
                <a:solidFill>
                  <a:srgbClr val="FF0000"/>
                </a:solidFill>
              </a:rPr>
              <a:t>with a maximum radar system error of 1° based on a measurement uncertainty of ± 0,5° at the periphery of the display</a:t>
            </a:r>
            <a:r>
              <a:rPr lang="en-US" altLang="ko-KR" sz="1200" dirty="0"/>
              <a:t>.</a:t>
            </a:r>
          </a:p>
          <a:p>
            <a:pPr marL="288000" lvl="1" indent="0">
              <a:buNone/>
            </a:pPr>
            <a:r>
              <a:rPr lang="en-US" altLang="ko-KR" sz="1200" dirty="0"/>
              <a:t>	 -(MSC.192/5.15.6) </a:t>
            </a:r>
            <a:r>
              <a:rPr lang="ko-KR" altLang="en-US" sz="1200" dirty="0"/>
              <a:t>각 활성 </a:t>
            </a:r>
            <a:r>
              <a:rPr lang="en-US" altLang="ko-KR" sz="1200" dirty="0"/>
              <a:t>EBL</a:t>
            </a:r>
            <a:r>
              <a:rPr lang="ko-KR" altLang="en-US" sz="1200" dirty="0"/>
              <a:t>은 시스템 측정 정확도 요구 사항을 유지하기에 적절한 분해능을 가진 </a:t>
            </a:r>
            <a:r>
              <a:rPr lang="ko-KR" altLang="en-US" sz="1200" dirty="0" err="1"/>
              <a:t>수치값을</a:t>
            </a:r>
            <a:r>
              <a:rPr lang="ko-KR" altLang="en-US" sz="1200" dirty="0"/>
              <a:t> 가져야 함</a:t>
            </a:r>
            <a:r>
              <a:rPr lang="en-US" altLang="ko-KR" sz="1200" dirty="0"/>
              <a:t>.</a:t>
            </a:r>
          </a:p>
          <a:p>
            <a:pPr marL="288000" lvl="1" indent="0">
              <a:buNone/>
            </a:pPr>
            <a:r>
              <a:rPr lang="en-US" altLang="ko-KR" sz="1200" dirty="0"/>
              <a:t>	 -(MSC.192/5.15.2) EBL</a:t>
            </a:r>
            <a:r>
              <a:rPr lang="ko-KR" altLang="en-US" sz="1200" dirty="0"/>
              <a:t>은 방향과 </a:t>
            </a:r>
            <a:r>
              <a:rPr lang="ko-KR" altLang="en-US" sz="1200" dirty="0" err="1"/>
              <a:t>진북</a:t>
            </a:r>
            <a:r>
              <a:rPr lang="ko-KR" altLang="en-US" sz="1200" dirty="0"/>
              <a:t> 혹은 선박을 기준으로 하는 </a:t>
            </a:r>
            <a:r>
              <a:rPr lang="ko-KR" altLang="en-US" sz="1200" dirty="0" err="1"/>
              <a:t>상대값을</a:t>
            </a:r>
            <a:r>
              <a:rPr lang="ko-KR" altLang="en-US" sz="1200" dirty="0"/>
              <a:t> 측정할 수 있어야 함</a:t>
            </a:r>
            <a:r>
              <a:rPr lang="en-US" altLang="ko-KR" sz="1200" dirty="0"/>
              <a:t>. </a:t>
            </a:r>
          </a:p>
          <a:p>
            <a:pPr marL="288000" lvl="1" indent="0">
              <a:buNone/>
            </a:pPr>
            <a:r>
              <a:rPr lang="en-US" altLang="ko-KR" sz="1200" dirty="0"/>
              <a:t>	 -</a:t>
            </a:r>
            <a:r>
              <a:rPr lang="ko-KR" altLang="en-US" sz="1200" dirty="0"/>
              <a:t>베어링 참조</a:t>
            </a:r>
            <a:r>
              <a:rPr lang="en-US" altLang="ko-KR" sz="1200" dirty="0"/>
              <a:t>(</a:t>
            </a:r>
            <a:r>
              <a:rPr lang="ko-KR" altLang="en-US" sz="1200" dirty="0"/>
              <a:t>즉</a:t>
            </a:r>
            <a:r>
              <a:rPr lang="en-US" altLang="ko-KR" sz="1200" dirty="0"/>
              <a:t>, TRUE</a:t>
            </a:r>
            <a:r>
              <a:rPr lang="ko-KR" altLang="en-US" sz="1200" dirty="0"/>
              <a:t> 또는 </a:t>
            </a:r>
            <a:r>
              <a:rPr lang="en-US" altLang="ko-KR" sz="1200" dirty="0"/>
              <a:t>Relative)</a:t>
            </a:r>
            <a:r>
              <a:rPr lang="ko-KR" altLang="en-US" sz="1200" dirty="0"/>
              <a:t>에 대한 명확한 표시가 있어야 함</a:t>
            </a:r>
            <a:r>
              <a:rPr lang="en-US" altLang="ko-KR" sz="1200" dirty="0"/>
              <a:t>.</a:t>
            </a:r>
          </a:p>
          <a:p>
            <a:pPr marL="288000" lvl="1" indent="0">
              <a:buNone/>
            </a:pPr>
            <a:r>
              <a:rPr lang="en-US" altLang="ko-KR" sz="1200" dirty="0"/>
              <a:t>	 -</a:t>
            </a:r>
            <a:r>
              <a:rPr lang="ko-KR" altLang="en-US" sz="1200" dirty="0"/>
              <a:t>각 </a:t>
            </a:r>
            <a:r>
              <a:rPr lang="en-US" altLang="ko-KR" sz="1200" dirty="0"/>
              <a:t>EBL</a:t>
            </a:r>
            <a:r>
              <a:rPr lang="ko-KR" altLang="en-US" sz="1200" dirty="0"/>
              <a:t>을 켜고 끌 수 있는 수단을 제공</a:t>
            </a:r>
            <a:r>
              <a:rPr lang="en-US" altLang="ko-KR" sz="1200" dirty="0"/>
              <a:t>.</a:t>
            </a:r>
          </a:p>
          <a:p>
            <a:pPr marL="288000" lvl="1" indent="0">
              <a:buNone/>
            </a:pPr>
            <a:r>
              <a:rPr lang="en-US" altLang="ko-KR" sz="1200" dirty="0"/>
              <a:t>	 -</a:t>
            </a:r>
            <a:r>
              <a:rPr lang="ko-KR" altLang="en-US" sz="1200" dirty="0"/>
              <a:t>모든 방위에 대해 </a:t>
            </a:r>
            <a:r>
              <a:rPr lang="en-US" altLang="ko-KR" sz="1200" dirty="0"/>
              <a:t>EBL</a:t>
            </a:r>
            <a:r>
              <a:rPr lang="ko-KR" altLang="en-US" sz="1200" dirty="0"/>
              <a:t>을 </a:t>
            </a:r>
            <a:r>
              <a:rPr lang="en-US" altLang="ko-KR" sz="1200" dirty="0"/>
              <a:t>5</a:t>
            </a:r>
            <a:r>
              <a:rPr lang="ko-KR" altLang="en-US" sz="1200" dirty="0"/>
              <a:t>초 이내에 </a:t>
            </a:r>
            <a:r>
              <a:rPr lang="en-US" altLang="ko-KR" sz="1200" dirty="0"/>
              <a:t>± 0.5° </a:t>
            </a:r>
            <a:r>
              <a:rPr lang="ko-KR" altLang="en-US" sz="1200" dirty="0"/>
              <a:t>이내로 설정하는 것이 가능해야 함</a:t>
            </a: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67</a:t>
            </a:fld>
            <a:r>
              <a:rPr lang="en-US" altLang="ko-KR"/>
              <a:t>]</a:t>
            </a:r>
            <a:endParaRPr lang="ko-KR" altLang="en-US" dirty="0"/>
          </a:p>
        </p:txBody>
      </p:sp>
    </p:spTree>
    <p:extLst>
      <p:ext uri="{BB962C8B-B14F-4D97-AF65-F5344CB8AC3E}">
        <p14:creationId xmlns:p14="http://schemas.microsoft.com/office/powerpoint/2010/main" val="392060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8.4.2.2 </a:t>
            </a:r>
            <a:r>
              <a:rPr lang="ko-KR" altLang="en-US" sz="1200" dirty="0"/>
              <a:t>실험 방법 및 요구되는 결과</a:t>
            </a:r>
            <a:endParaRPr lang="en-US" altLang="ko-KR" sz="1200" dirty="0"/>
          </a:p>
          <a:p>
            <a:pPr marL="288000" lvl="1" indent="0">
              <a:buNone/>
            </a:pPr>
            <a:r>
              <a:rPr lang="en-US" altLang="ko-KR" sz="1200" dirty="0"/>
              <a:t>	 -a) </a:t>
            </a:r>
            <a:r>
              <a:rPr lang="ko-KR" altLang="en-US" sz="1200" dirty="0"/>
              <a:t>두 개의 </a:t>
            </a:r>
            <a:r>
              <a:rPr lang="en-US" altLang="ko-KR" sz="1200" dirty="0"/>
              <a:t>EBL</a:t>
            </a:r>
            <a:r>
              <a:rPr lang="ko-KR" altLang="en-US" sz="1200" dirty="0"/>
              <a:t>이 제공되고</a:t>
            </a:r>
            <a:r>
              <a:rPr lang="en-US" altLang="ko-KR" sz="1200" dirty="0"/>
              <a:t>, </a:t>
            </a:r>
            <a:r>
              <a:rPr lang="ko-KR" altLang="en-US" sz="1200" dirty="0"/>
              <a:t>방위를 알고 있는 지리적 특정위치를 요구되는 정확도로 측정 가능함을 확인</a:t>
            </a:r>
            <a:r>
              <a:rPr lang="en-US" altLang="ko-KR" sz="1200" dirty="0"/>
              <a:t>.</a:t>
            </a:r>
          </a:p>
          <a:p>
            <a:pPr marL="288000" lvl="1" indent="0">
              <a:buNone/>
            </a:pPr>
            <a:r>
              <a:rPr lang="en-US" altLang="ko-KR" sz="1200" dirty="0"/>
              <a:t>	 -b) </a:t>
            </a:r>
            <a:r>
              <a:rPr lang="ko-KR" altLang="en-US" sz="1200" dirty="0"/>
              <a:t>각 활성 </a:t>
            </a:r>
            <a:r>
              <a:rPr lang="en-US" altLang="ko-KR" sz="1200" dirty="0"/>
              <a:t>EBL</a:t>
            </a:r>
            <a:r>
              <a:rPr lang="ko-KR" altLang="en-US" sz="1200" dirty="0"/>
              <a:t>에 대해 적절한 분해능으로 수치 값이 제공되는지 확인</a:t>
            </a:r>
            <a:r>
              <a:rPr lang="en-US" altLang="ko-KR" sz="1200" dirty="0"/>
              <a:t>.</a:t>
            </a:r>
          </a:p>
          <a:p>
            <a:pPr marL="288000" lvl="1" indent="0">
              <a:buNone/>
            </a:pPr>
            <a:r>
              <a:rPr lang="en-US" altLang="ko-KR" sz="1200" dirty="0"/>
              <a:t>	 -c) </a:t>
            </a:r>
            <a:r>
              <a:rPr lang="ko-KR" altLang="en-US" sz="1200" dirty="0"/>
              <a:t>선박의 방향과 북쪽을 기준으로 상대적인 </a:t>
            </a:r>
            <a:r>
              <a:rPr lang="ko-KR" altLang="en-US" sz="1200" dirty="0" err="1"/>
              <a:t>방위값을</a:t>
            </a:r>
            <a:r>
              <a:rPr lang="ko-KR" altLang="en-US" sz="1200" dirty="0"/>
              <a:t> 측정할 수 있는 기능이 있는지 확인</a:t>
            </a:r>
            <a:r>
              <a:rPr lang="en-US" altLang="ko-KR" sz="1200" dirty="0"/>
              <a:t>. </a:t>
            </a:r>
          </a:p>
          <a:p>
            <a:pPr marL="288000" lvl="1" indent="0">
              <a:buNone/>
            </a:pPr>
            <a:r>
              <a:rPr lang="en-US" altLang="ko-KR" sz="1200" dirty="0"/>
              <a:t>	   </a:t>
            </a:r>
            <a:r>
              <a:rPr lang="ko-KR" altLang="en-US" sz="1200" dirty="0"/>
              <a:t>방위 참조 표시</a:t>
            </a:r>
            <a:r>
              <a:rPr lang="en-US" altLang="ko-KR" sz="1200" dirty="0">
                <a:solidFill>
                  <a:srgbClr val="FF0000"/>
                </a:solidFill>
              </a:rPr>
              <a:t>(</a:t>
            </a:r>
            <a:r>
              <a:rPr lang="ko-KR" altLang="en-US" sz="1200" dirty="0">
                <a:solidFill>
                  <a:srgbClr val="FF0000"/>
                </a:solidFill>
              </a:rPr>
              <a:t>기준이 무엇인지</a:t>
            </a:r>
            <a:r>
              <a:rPr lang="en-US" altLang="ko-KR" sz="1200" dirty="0">
                <a:solidFill>
                  <a:srgbClr val="FF0000"/>
                </a:solidFill>
              </a:rPr>
              <a:t>?)</a:t>
            </a:r>
            <a:r>
              <a:rPr lang="ko-KR" altLang="en-US" sz="1200" dirty="0"/>
              <a:t>가 제공되는지 확인</a:t>
            </a:r>
            <a:r>
              <a:rPr lang="en-US" altLang="ko-KR" sz="1200" dirty="0"/>
              <a:t>.</a:t>
            </a:r>
          </a:p>
          <a:p>
            <a:pPr marL="288000" lvl="1" indent="0">
              <a:buNone/>
            </a:pPr>
            <a:r>
              <a:rPr lang="en-US" altLang="ko-KR" sz="1200" dirty="0"/>
              <a:t>	 -d) </a:t>
            </a:r>
            <a:r>
              <a:rPr lang="ko-KR" altLang="en-US" sz="1200" dirty="0"/>
              <a:t>관찰을 통해 각 </a:t>
            </a:r>
            <a:r>
              <a:rPr lang="en-US" altLang="ko-KR" sz="1200" dirty="0"/>
              <a:t>EBL</a:t>
            </a:r>
            <a:r>
              <a:rPr lang="ko-KR" altLang="en-US" sz="1200" dirty="0"/>
              <a:t>을 켜고 끄는 수단이 제공되는지 확인</a:t>
            </a:r>
            <a:r>
              <a:rPr lang="en-US" altLang="ko-KR" sz="1200" dirty="0"/>
              <a:t>.</a:t>
            </a:r>
          </a:p>
          <a:p>
            <a:pPr marL="288000" lvl="1" indent="0">
              <a:buNone/>
            </a:pPr>
            <a:r>
              <a:rPr lang="en-US" altLang="ko-KR" sz="1200" dirty="0"/>
              <a:t>	 -e) EBL </a:t>
            </a:r>
            <a:r>
              <a:rPr lang="ko-KR" altLang="en-US" sz="1200" dirty="0"/>
              <a:t>조정이 점진적이고 </a:t>
            </a:r>
            <a:r>
              <a:rPr lang="ko-KR" altLang="en-US" sz="1200" dirty="0" err="1"/>
              <a:t>증분</a:t>
            </a:r>
            <a:r>
              <a:rPr lang="ko-KR" altLang="en-US" sz="1200" dirty="0"/>
              <a:t> 조정이 </a:t>
            </a:r>
            <a:r>
              <a:rPr lang="en-US" altLang="ko-KR" sz="1200" dirty="0"/>
              <a:t>EBL</a:t>
            </a:r>
            <a:r>
              <a:rPr lang="ko-KR" altLang="en-US" sz="1200" dirty="0"/>
              <a:t>을 모든 베어링에 필요한 정확도로 설정할 수 있도록 충분히 적절하다는 것을 측정으로 확인</a:t>
            </a:r>
            <a:r>
              <a:rPr lang="en-US" altLang="ko-KR" sz="1200" dirty="0"/>
              <a:t>.</a:t>
            </a:r>
          </a:p>
          <a:p>
            <a:pPr marL="288000" lvl="1" indent="0">
              <a:buNone/>
            </a:pPr>
            <a:r>
              <a:rPr lang="en-US" altLang="ko-KR" sz="1200" dirty="0"/>
              <a:t>	 -f) EBL</a:t>
            </a:r>
            <a:r>
              <a:rPr lang="ko-KR" altLang="en-US" sz="1200" dirty="0"/>
              <a:t>이 </a:t>
            </a:r>
            <a:r>
              <a:rPr lang="en-US" altLang="ko-KR" sz="1200" dirty="0"/>
              <a:t>5</a:t>
            </a:r>
            <a:r>
              <a:rPr lang="ko-KR" altLang="en-US" sz="1200" dirty="0"/>
              <a:t>초 이내에 </a:t>
            </a:r>
            <a:r>
              <a:rPr lang="en-US" altLang="ko-KR" sz="1200" dirty="0"/>
              <a:t>± 0.5° </a:t>
            </a:r>
            <a:r>
              <a:rPr lang="ko-KR" altLang="en-US" sz="1200" dirty="0"/>
              <a:t>이내로 모든 방위를 설정할 수 있음을 측정으로 확인</a:t>
            </a: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68</a:t>
            </a:fld>
            <a:r>
              <a:rPr lang="en-US" altLang="ko-KR"/>
              <a:t>]</a:t>
            </a:r>
            <a:endParaRPr lang="ko-KR" altLang="en-US" dirty="0"/>
          </a:p>
        </p:txBody>
      </p:sp>
    </p:spTree>
    <p:extLst>
      <p:ext uri="{BB962C8B-B14F-4D97-AF65-F5344CB8AC3E}">
        <p14:creationId xmlns:p14="http://schemas.microsoft.com/office/powerpoint/2010/main" val="3685810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8.4.3 EBL </a:t>
            </a:r>
            <a:r>
              <a:rPr lang="ko-KR" altLang="en-US" sz="1200" dirty="0"/>
              <a:t>원점 위치</a:t>
            </a:r>
            <a:endParaRPr lang="en-US" altLang="ko-KR" sz="1200" dirty="0"/>
          </a:p>
          <a:p>
            <a:pPr marL="288000" lvl="1" indent="0">
              <a:buNone/>
            </a:pPr>
            <a:r>
              <a:rPr lang="en-US" altLang="ko-KR" sz="1200" dirty="0"/>
              <a:t>	 8.4.3.1 </a:t>
            </a:r>
            <a:r>
              <a:rPr lang="ko-KR" altLang="en-US" sz="1200" dirty="0"/>
              <a:t>요구 사항</a:t>
            </a:r>
            <a:endParaRPr lang="en-US" altLang="ko-KR" sz="1200" dirty="0"/>
          </a:p>
          <a:p>
            <a:pPr marL="288000" lvl="1" indent="0">
              <a:buNone/>
            </a:pPr>
            <a:r>
              <a:rPr lang="en-US" altLang="ko-KR" sz="1200" dirty="0"/>
              <a:t>	 -(MSC.192/5.15.3) </a:t>
            </a:r>
            <a:r>
              <a:rPr lang="ko-KR" altLang="en-US" sz="1200" dirty="0"/>
              <a:t>빠르고 간단한 작업으로</a:t>
            </a:r>
            <a:r>
              <a:rPr lang="en-US" altLang="ko-KR" sz="1200" dirty="0"/>
              <a:t>;</a:t>
            </a:r>
            <a:r>
              <a:rPr lang="ko-KR" altLang="en-US" sz="1200" dirty="0"/>
              <a:t> </a:t>
            </a:r>
            <a:endParaRPr lang="en-US" altLang="ko-KR" sz="1200" dirty="0"/>
          </a:p>
          <a:p>
            <a:pPr marL="288000" lvl="1" indent="0">
              <a:buNone/>
            </a:pPr>
            <a:r>
              <a:rPr lang="en-US" altLang="ko-KR" sz="1200" dirty="0"/>
              <a:t>		EBL </a:t>
            </a:r>
            <a:r>
              <a:rPr lang="ko-KR" altLang="en-US" sz="1200" dirty="0"/>
              <a:t>원점을 </a:t>
            </a:r>
            <a:r>
              <a:rPr lang="en-US" altLang="ko-KR" sz="1200" dirty="0"/>
              <a:t>CCRP</a:t>
            </a:r>
            <a:r>
              <a:rPr lang="ko-KR" altLang="en-US" sz="1200" dirty="0"/>
              <a:t>가 아닌 </a:t>
            </a:r>
            <a:r>
              <a:rPr lang="en-US" altLang="ko-KR" sz="1200" dirty="0"/>
              <a:t>Operational display</a:t>
            </a:r>
            <a:r>
              <a:rPr lang="ko-KR" altLang="en-US" sz="1200" dirty="0"/>
              <a:t> 영역 내의 임의의 지점으로 이동하거나 </a:t>
            </a:r>
            <a:endParaRPr lang="en-US" altLang="ko-KR" sz="1200" dirty="0"/>
          </a:p>
          <a:p>
            <a:pPr marL="288000" lvl="1" indent="0">
              <a:buNone/>
            </a:pPr>
            <a:r>
              <a:rPr lang="en-US" altLang="ko-KR" sz="1200" dirty="0"/>
              <a:t>		</a:t>
            </a:r>
            <a:r>
              <a:rPr lang="ko-KR" altLang="en-US" sz="1200" dirty="0"/>
              <a:t>반대로 </a:t>
            </a:r>
            <a:r>
              <a:rPr lang="en-US" altLang="ko-KR" sz="1200" dirty="0"/>
              <a:t>EBL</a:t>
            </a:r>
            <a:r>
              <a:rPr lang="ko-KR" altLang="en-US" sz="1200" dirty="0"/>
              <a:t>을 </a:t>
            </a:r>
            <a:r>
              <a:rPr lang="en-US" altLang="ko-KR" sz="1200" dirty="0"/>
              <a:t>CCRP</a:t>
            </a:r>
            <a:r>
              <a:rPr lang="ko-KR" altLang="en-US" sz="1200" dirty="0"/>
              <a:t>로 재설정하는 것이 가능해야 함</a:t>
            </a:r>
            <a:r>
              <a:rPr lang="en-US" altLang="ko-KR" sz="1200" dirty="0"/>
              <a:t>.</a:t>
            </a:r>
          </a:p>
          <a:p>
            <a:pPr marL="288000" lvl="1" indent="0">
              <a:buNone/>
            </a:pPr>
            <a:r>
              <a:rPr lang="en-US" altLang="ko-KR" sz="1200" dirty="0"/>
              <a:t>	 -(MSC.192/5.15.4) EBL </a:t>
            </a:r>
            <a:r>
              <a:rPr lang="ko-KR" altLang="en-US" sz="1200" dirty="0"/>
              <a:t>원점을 고정하거나 자선의 속도로 </a:t>
            </a:r>
            <a:r>
              <a:rPr lang="en-US" altLang="ko-KR" sz="1200" dirty="0"/>
              <a:t>EBL </a:t>
            </a:r>
            <a:r>
              <a:rPr lang="ko-KR" altLang="en-US" sz="1200" dirty="0"/>
              <a:t>원점을 이동하는 것이 가능해야 함</a:t>
            </a:r>
            <a:r>
              <a:rPr lang="en-US" altLang="ko-KR" sz="1200" dirty="0"/>
              <a:t>.</a:t>
            </a:r>
          </a:p>
          <a:p>
            <a:pPr marL="288000" lvl="1" indent="0">
              <a:buNone/>
            </a:pPr>
            <a:r>
              <a:rPr lang="en-US" altLang="ko-KR" sz="1200" dirty="0">
                <a:solidFill>
                  <a:srgbClr val="FF0000"/>
                </a:solidFill>
              </a:rPr>
              <a:t>	  </a:t>
            </a:r>
            <a:r>
              <a:rPr lang="ko-KR" altLang="en-US" sz="1200" dirty="0">
                <a:solidFill>
                  <a:srgbClr val="FF0000"/>
                </a:solidFill>
              </a:rPr>
              <a:t>아마도 </a:t>
            </a:r>
            <a:r>
              <a:rPr lang="ko-KR" altLang="en-US" sz="1200" dirty="0" err="1">
                <a:solidFill>
                  <a:srgbClr val="FF0000"/>
                </a:solidFill>
              </a:rPr>
              <a:t>이동할때</a:t>
            </a:r>
            <a:r>
              <a:rPr lang="ko-KR" altLang="en-US" sz="1200" dirty="0">
                <a:solidFill>
                  <a:srgbClr val="FF0000"/>
                </a:solidFill>
              </a:rPr>
              <a:t> </a:t>
            </a:r>
            <a:r>
              <a:rPr lang="en-US" altLang="ko-KR" sz="1200" dirty="0">
                <a:solidFill>
                  <a:srgbClr val="FF0000"/>
                </a:solidFill>
              </a:rPr>
              <a:t>	</a:t>
            </a:r>
            <a:r>
              <a:rPr lang="en-US" altLang="ko-KR" sz="1200" dirty="0" err="1">
                <a:solidFill>
                  <a:srgbClr val="FF0000"/>
                </a:solidFill>
              </a:rPr>
              <a:t>i</a:t>
            </a:r>
            <a:r>
              <a:rPr lang="en-US" altLang="ko-KR" sz="1200" dirty="0">
                <a:solidFill>
                  <a:srgbClr val="FF0000"/>
                </a:solidFill>
              </a:rPr>
              <a:t>. EBL </a:t>
            </a:r>
            <a:r>
              <a:rPr lang="ko-KR" altLang="en-US" sz="1200" dirty="0">
                <a:solidFill>
                  <a:srgbClr val="FF0000"/>
                </a:solidFill>
              </a:rPr>
              <a:t>원점이 자선의 </a:t>
            </a:r>
            <a:r>
              <a:rPr lang="en-US" altLang="ko-KR" sz="1200" dirty="0">
                <a:solidFill>
                  <a:srgbClr val="FF0000"/>
                </a:solidFill>
              </a:rPr>
              <a:t>CCRP</a:t>
            </a:r>
            <a:r>
              <a:rPr lang="ko-KR" altLang="en-US" sz="1200" dirty="0">
                <a:solidFill>
                  <a:srgbClr val="FF0000"/>
                </a:solidFill>
              </a:rPr>
              <a:t>에 고정되거나</a:t>
            </a:r>
            <a:r>
              <a:rPr lang="en-US" altLang="ko-KR" sz="1200" dirty="0">
                <a:solidFill>
                  <a:srgbClr val="FF0000"/>
                </a:solidFill>
              </a:rPr>
              <a:t> (</a:t>
            </a:r>
            <a:r>
              <a:rPr lang="ko-KR" altLang="en-US" sz="1200" dirty="0">
                <a:solidFill>
                  <a:srgbClr val="FF0000"/>
                </a:solidFill>
              </a:rPr>
              <a:t>자선과 함께 이동</a:t>
            </a:r>
            <a:r>
              <a:rPr lang="en-US" altLang="ko-KR" sz="1200" dirty="0">
                <a:solidFill>
                  <a:srgbClr val="FF0000"/>
                </a:solidFill>
              </a:rPr>
              <a:t>)</a:t>
            </a:r>
          </a:p>
          <a:p>
            <a:pPr marL="288000" lvl="1" indent="0">
              <a:buNone/>
            </a:pPr>
            <a:r>
              <a:rPr lang="en-US" altLang="ko-KR" sz="1200" dirty="0">
                <a:solidFill>
                  <a:srgbClr val="FF0000"/>
                </a:solidFill>
              </a:rPr>
              <a:t>		    	ii.  </a:t>
            </a:r>
            <a:r>
              <a:rPr lang="ko-KR" altLang="en-US" sz="1200" dirty="0">
                <a:solidFill>
                  <a:srgbClr val="FF0000"/>
                </a:solidFill>
              </a:rPr>
              <a:t>자선과 상대적인 방향으로 이동</a:t>
            </a:r>
            <a:r>
              <a:rPr lang="en-US" altLang="ko-KR" sz="1200" dirty="0">
                <a:solidFill>
                  <a:srgbClr val="FF0000"/>
                </a:solidFill>
              </a:rPr>
              <a:t>(</a:t>
            </a:r>
            <a:r>
              <a:rPr lang="ko-KR" altLang="en-US" sz="1200" dirty="0">
                <a:solidFill>
                  <a:srgbClr val="FF0000"/>
                </a:solidFill>
              </a:rPr>
              <a:t>자선에 </a:t>
            </a:r>
            <a:r>
              <a:rPr lang="en-US" altLang="ko-KR" sz="1200" dirty="0">
                <a:solidFill>
                  <a:srgbClr val="FF0000"/>
                </a:solidFill>
              </a:rPr>
              <a:t>relative)</a:t>
            </a:r>
          </a:p>
          <a:p>
            <a:pPr marL="288000" lvl="1" indent="0">
              <a:buNone/>
            </a:pPr>
            <a:endParaRPr lang="en-US" altLang="ko-KR" sz="1200" dirty="0">
              <a:solidFill>
                <a:srgbClr val="FF0000"/>
              </a:solidFill>
            </a:endParaRPr>
          </a:p>
          <a:p>
            <a:pPr marL="288000" lvl="1" indent="0">
              <a:buNone/>
            </a:pPr>
            <a:r>
              <a:rPr lang="en-US" altLang="ko-KR" sz="1200" dirty="0"/>
              <a:t>	 -</a:t>
            </a:r>
            <a:r>
              <a:rPr lang="ko-KR" altLang="en-US" sz="1200" dirty="0"/>
              <a:t> </a:t>
            </a:r>
            <a:r>
              <a:rPr lang="en-US" altLang="ko-KR" sz="1200" dirty="0"/>
              <a:t>(MSC.192/5.15.5) </a:t>
            </a:r>
            <a:r>
              <a:rPr lang="ko-KR" altLang="en-US" sz="1200" dirty="0"/>
              <a:t>시스템 측정 정확도 요구 사항을 유지하기에 적절한 </a:t>
            </a:r>
            <a:r>
              <a:rPr lang="ko-KR" altLang="en-US" sz="1200" dirty="0" err="1"/>
              <a:t>증분</a:t>
            </a:r>
            <a:r>
              <a:rPr lang="ko-KR" altLang="en-US" sz="1200" dirty="0"/>
              <a:t> 조정과 함께 </a:t>
            </a:r>
            <a:endParaRPr lang="en-US" altLang="ko-KR" sz="1200" dirty="0"/>
          </a:p>
          <a:p>
            <a:pPr marL="288000" lvl="1" indent="0">
              <a:buNone/>
            </a:pPr>
            <a:r>
              <a:rPr lang="en-US" altLang="ko-KR" sz="1200" dirty="0"/>
              <a:t>		</a:t>
            </a:r>
            <a:r>
              <a:rPr lang="ko-KR" altLang="en-US" sz="1200" dirty="0"/>
              <a:t>사용자가 </a:t>
            </a:r>
            <a:r>
              <a:rPr lang="en-US" altLang="ko-KR" sz="1200" dirty="0"/>
              <a:t>EBL</a:t>
            </a:r>
            <a:r>
              <a:rPr lang="ko-KR" altLang="en-US" sz="1200" dirty="0"/>
              <a:t>을 어느 </a:t>
            </a:r>
            <a:r>
              <a:rPr lang="ko-KR" altLang="en-US" sz="1200" dirty="0" err="1"/>
              <a:t>방향으로든</a:t>
            </a:r>
            <a:r>
              <a:rPr lang="ko-KR" altLang="en-US" sz="1200" dirty="0"/>
              <a:t> 부드럽게 배치할 수 있도록 보장하는 수단이 제공</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69</a:t>
            </a:fld>
            <a:r>
              <a:rPr lang="en-US" altLang="ko-KR"/>
              <a:t>]</a:t>
            </a:r>
            <a:endParaRPr lang="ko-KR" altLang="en-US" dirty="0"/>
          </a:p>
        </p:txBody>
      </p:sp>
    </p:spTree>
    <p:extLst>
      <p:ext uri="{BB962C8B-B14F-4D97-AF65-F5344CB8AC3E}">
        <p14:creationId xmlns:p14="http://schemas.microsoft.com/office/powerpoint/2010/main" val="8050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3.11 Cardinal points (in compass)	</a:t>
            </a:r>
            <a:r>
              <a:rPr lang="ko-KR" altLang="en-US" sz="1200" dirty="0"/>
              <a:t>나침반에서의 기본 포인트</a:t>
            </a:r>
            <a:endParaRPr lang="en-US" altLang="ko-KR" sz="1200" dirty="0"/>
          </a:p>
          <a:p>
            <a:pPr marL="0" indent="0">
              <a:buNone/>
            </a:pPr>
            <a:r>
              <a:rPr lang="en-US" altLang="ko-KR" sz="1200" dirty="0"/>
              <a:t>	* 0, 90, 180, 270 </a:t>
            </a:r>
            <a:r>
              <a:rPr lang="ko-KR" altLang="en-US" sz="1200" dirty="0"/>
              <a:t>나침반 위치</a:t>
            </a:r>
            <a:r>
              <a:rPr lang="en-US" altLang="ko-KR" sz="1200" dirty="0"/>
              <a:t>	</a:t>
            </a:r>
          </a:p>
          <a:p>
            <a:pPr lvl="1"/>
            <a:r>
              <a:rPr lang="en-US" altLang="ko-KR" sz="1200" dirty="0"/>
              <a:t>3.12 CCRP (Consistent Common Reference Point </a:t>
            </a:r>
            <a:r>
              <a:rPr lang="ko-KR" altLang="en-US" sz="1200" dirty="0"/>
              <a:t>일관된 공통 기준점</a:t>
            </a:r>
            <a:r>
              <a:rPr lang="en-US" altLang="ko-KR" sz="1200" dirty="0"/>
              <a:t>)</a:t>
            </a:r>
          </a:p>
          <a:p>
            <a:pPr marL="0" indent="0">
              <a:buNone/>
            </a:pPr>
            <a:r>
              <a:rPr lang="en-US" altLang="ko-KR" sz="1200" dirty="0"/>
              <a:t>	* Target</a:t>
            </a:r>
            <a:r>
              <a:rPr lang="ko-KR" altLang="en-US" sz="1200" dirty="0"/>
              <a:t>과의 거리</a:t>
            </a:r>
            <a:r>
              <a:rPr lang="en-US" altLang="ko-KR" sz="1200" dirty="0"/>
              <a:t>, </a:t>
            </a:r>
            <a:r>
              <a:rPr lang="ko-KR" altLang="en-US" sz="1200" dirty="0"/>
              <a:t>방위</a:t>
            </a:r>
            <a:r>
              <a:rPr lang="en-US" altLang="ko-KR" sz="1200" dirty="0"/>
              <a:t>, </a:t>
            </a:r>
            <a:r>
              <a:rPr lang="ko-KR" altLang="en-US" sz="1200" dirty="0"/>
              <a:t>상대 속도</a:t>
            </a:r>
            <a:r>
              <a:rPr lang="en-US" altLang="ko-KR" sz="1200" dirty="0"/>
              <a:t>/</a:t>
            </a:r>
            <a:r>
              <a:rPr lang="ko-KR" altLang="en-US" sz="1200" dirty="0"/>
              <a:t>경로</a:t>
            </a:r>
            <a:r>
              <a:rPr lang="en-US" altLang="ko-KR" sz="1200" dirty="0"/>
              <a:t>, CPA/TCPA</a:t>
            </a:r>
            <a:r>
              <a:rPr lang="ko-KR" altLang="en-US" sz="1200" dirty="0"/>
              <a:t>등의 모든 수평 측정 항목의 기준이 되는 본선의 위치</a:t>
            </a:r>
            <a:r>
              <a:rPr lang="en-US" altLang="ko-KR" sz="1200" dirty="0"/>
              <a:t>.</a:t>
            </a:r>
          </a:p>
          <a:p>
            <a:pPr marL="0" indent="0">
              <a:buNone/>
            </a:pPr>
            <a:r>
              <a:rPr lang="en-US" altLang="ko-KR" sz="1200" dirty="0"/>
              <a:t>	* </a:t>
            </a:r>
            <a:r>
              <a:rPr lang="ko-KR" altLang="en-US" sz="1200" dirty="0"/>
              <a:t>실제 물리적 위치로는 선교의 전망 위치를 의미하며 </a:t>
            </a:r>
            <a:r>
              <a:rPr lang="en-US" altLang="ko-KR" sz="1200" dirty="0"/>
              <a:t>(</a:t>
            </a:r>
            <a:r>
              <a:rPr lang="ko-KR" altLang="en-US" sz="1200" dirty="0"/>
              <a:t>선장이나 항해사가 전방을 바라볼 때 서있는 위치</a:t>
            </a:r>
            <a:r>
              <a:rPr lang="en-US" altLang="ko-KR" sz="1200" dirty="0"/>
              <a:t>)</a:t>
            </a:r>
          </a:p>
          <a:p>
            <a:pPr lvl="1"/>
            <a:r>
              <a:rPr lang="en-US" altLang="ko-KR" sz="1200" dirty="0"/>
              <a:t>3.13 CPA/TCPA</a:t>
            </a:r>
          </a:p>
          <a:p>
            <a:pPr marL="0" indent="0">
              <a:buNone/>
            </a:pPr>
            <a:r>
              <a:rPr lang="en-US" altLang="ko-KR" sz="1200" dirty="0"/>
              <a:t>	* CPA : </a:t>
            </a:r>
            <a:r>
              <a:rPr lang="ko-KR" altLang="en-US" sz="1200" dirty="0"/>
              <a:t>자선과 선박이 항해를 계속할 때 두 선박이 가장 가까워지는 시점에서의 선박간 거리</a:t>
            </a:r>
            <a:r>
              <a:rPr lang="en-US" altLang="ko-KR" sz="1200" dirty="0"/>
              <a:t>	</a:t>
            </a:r>
          </a:p>
          <a:p>
            <a:pPr marL="0" indent="0">
              <a:buNone/>
            </a:pPr>
            <a:r>
              <a:rPr lang="en-US" altLang="ko-KR" sz="1200" dirty="0"/>
              <a:t>	* TCPA : CPA</a:t>
            </a:r>
            <a:r>
              <a:rPr lang="ko-KR" altLang="en-US" sz="1200" dirty="0"/>
              <a:t> 상황까지의 시간</a:t>
            </a:r>
            <a:endParaRPr lang="en-US" altLang="ko-KR" sz="1200" dirty="0"/>
          </a:p>
          <a:p>
            <a:pPr marL="0" indent="0">
              <a:buNone/>
            </a:pPr>
            <a:r>
              <a:rPr lang="en-US" altLang="ko-KR" sz="1200" dirty="0"/>
              <a:t>	* </a:t>
            </a:r>
            <a:r>
              <a:rPr lang="ko-KR" altLang="en-US" sz="1200" dirty="0"/>
              <a:t>충돌 위험에 사용할 기준</a:t>
            </a:r>
            <a:r>
              <a:rPr lang="en-US" altLang="ko-KR" sz="1200" dirty="0"/>
              <a:t>(LIMIT)</a:t>
            </a:r>
            <a:r>
              <a:rPr lang="ko-KR" altLang="en-US" sz="1200" dirty="0"/>
              <a:t>은 운영자가 설정</a:t>
            </a:r>
            <a:r>
              <a:rPr lang="en-US" altLang="ko-KR" sz="1200" dirty="0"/>
              <a:t>.</a:t>
            </a:r>
          </a:p>
          <a:p>
            <a:pPr lvl="1"/>
            <a:r>
              <a:rPr lang="en-US" altLang="ko-KR" sz="1200" dirty="0"/>
              <a:t>3.14 COURSE (</a:t>
            </a:r>
            <a:r>
              <a:rPr lang="ko-KR" altLang="en-US" sz="1200" dirty="0"/>
              <a:t>침로</a:t>
            </a:r>
            <a:r>
              <a:rPr lang="en-US" altLang="ko-KR" sz="1200" dirty="0"/>
              <a:t>)</a:t>
            </a:r>
          </a:p>
          <a:p>
            <a:pPr marL="0" indent="0">
              <a:buNone/>
            </a:pPr>
            <a:r>
              <a:rPr lang="en-US" altLang="ko-KR" sz="1200" dirty="0"/>
              <a:t>	* </a:t>
            </a:r>
            <a:r>
              <a:rPr lang="ko-KR" altLang="en-US" sz="1200" dirty="0"/>
              <a:t>선박이 이동하거나 이동하려는 방향을 의미하며 </a:t>
            </a:r>
            <a:endParaRPr lang="en-US" altLang="ko-KR" sz="1200" dirty="0"/>
          </a:p>
          <a:p>
            <a:pPr marL="0" indent="0">
              <a:buNone/>
            </a:pPr>
            <a:r>
              <a:rPr lang="en-US" altLang="ko-KR" sz="1200" dirty="0"/>
              <a:t>	* </a:t>
            </a:r>
            <a:r>
              <a:rPr lang="ko-KR" altLang="en-US" sz="1200" dirty="0"/>
              <a:t>북쪽을 </a:t>
            </a:r>
            <a:r>
              <a:rPr lang="en-US" altLang="ko-KR" sz="1200" dirty="0"/>
              <a:t>0</a:t>
            </a:r>
            <a:r>
              <a:rPr lang="ko-KR" altLang="en-US" sz="1200" dirty="0"/>
              <a:t>도로 시작하여 시계방향으로 </a:t>
            </a:r>
            <a:r>
              <a:rPr lang="en-US" altLang="ko-KR" sz="1200" dirty="0"/>
              <a:t>360</a:t>
            </a:r>
            <a:r>
              <a:rPr lang="ko-KR" altLang="en-US" sz="1200" dirty="0"/>
              <a:t>도까지 도 단위로 표시함</a:t>
            </a:r>
            <a:r>
              <a:rPr lang="en-US" altLang="ko-KR" sz="1200" dirty="0"/>
              <a:t>	</a:t>
            </a:r>
          </a:p>
          <a:p>
            <a:pPr lvl="1"/>
            <a:r>
              <a:rPr lang="en-US" altLang="ko-KR" sz="1200" dirty="0"/>
              <a:t>3.15 COG (Course Of Ground)</a:t>
            </a:r>
          </a:p>
          <a:p>
            <a:pPr marL="0" indent="0">
              <a:buNone/>
            </a:pPr>
            <a:r>
              <a:rPr lang="en-US" altLang="ko-KR" sz="1200" dirty="0"/>
              <a:t>	* </a:t>
            </a:r>
            <a:r>
              <a:rPr lang="ko-KR" altLang="en-US" sz="1200" dirty="0"/>
              <a:t>선상에서 측정한 지면에 대한 선박의 </a:t>
            </a:r>
            <a:r>
              <a:rPr lang="ko-KR" altLang="en-US" sz="1200" dirty="0" err="1"/>
              <a:t>이동향향을</a:t>
            </a:r>
            <a:r>
              <a:rPr lang="ko-KR" altLang="en-US" sz="1200" dirty="0"/>
              <a:t> 의미하며</a:t>
            </a:r>
            <a:endParaRPr lang="en-US" altLang="ko-KR" sz="1200" dirty="0"/>
          </a:p>
          <a:p>
            <a:pPr marL="0" indent="0">
              <a:buNone/>
            </a:pPr>
            <a:r>
              <a:rPr lang="en-US" altLang="ko-KR" sz="1200" dirty="0"/>
              <a:t>	* </a:t>
            </a:r>
            <a:r>
              <a:rPr lang="ko-KR" altLang="en-US" sz="1200" dirty="0" err="1"/>
              <a:t>진북</a:t>
            </a:r>
            <a:r>
              <a:rPr lang="ko-KR" altLang="en-US" sz="1200" dirty="0"/>
              <a:t> 기준의 각도 단위로 표시</a:t>
            </a:r>
            <a:endParaRPr lang="en-US" altLang="ko-KR" sz="1200" dirty="0"/>
          </a:p>
          <a:p>
            <a:pPr lvl="1"/>
            <a:r>
              <a:rPr lang="en-US" altLang="ko-KR" sz="1200" dirty="0"/>
              <a:t>3.16 CTW (Course of Water)</a:t>
            </a:r>
          </a:p>
          <a:p>
            <a:pPr marL="0" indent="0">
              <a:buNone/>
            </a:pPr>
            <a:r>
              <a:rPr lang="en-US" altLang="ko-KR" sz="1200" dirty="0"/>
              <a:t>	* </a:t>
            </a:r>
            <a:r>
              <a:rPr lang="ko-KR" altLang="en-US" sz="1200" dirty="0"/>
              <a:t>물에 대한 선박의 이동방향을 의미하며</a:t>
            </a:r>
            <a:endParaRPr lang="en-US" altLang="ko-KR" sz="1200" dirty="0"/>
          </a:p>
          <a:p>
            <a:pPr marL="0" indent="0">
              <a:buNone/>
            </a:pPr>
            <a:r>
              <a:rPr lang="en-US" altLang="ko-KR" sz="1200" dirty="0"/>
              <a:t>	* </a:t>
            </a:r>
            <a:r>
              <a:rPr lang="ko-KR" altLang="en-US" sz="1200" dirty="0"/>
              <a:t>선박의 위치를 통과하는 자오선과 물에서의 선박의 이동방향사이의 각도로 정의되며 </a:t>
            </a:r>
            <a:r>
              <a:rPr lang="ko-KR" altLang="en-US" sz="1200" dirty="0" err="1"/>
              <a:t>진북으로부터의</a:t>
            </a:r>
            <a:r>
              <a:rPr lang="ko-KR" altLang="en-US" sz="1200" dirty="0"/>
              <a:t> 각도 단위로 표현됨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a:t>
            </a:fld>
            <a:r>
              <a:rPr lang="en-US" altLang="ko-KR"/>
              <a:t>]</a:t>
            </a:r>
            <a:endParaRPr lang="ko-KR" altLang="en-US" dirty="0"/>
          </a:p>
        </p:txBody>
      </p:sp>
    </p:spTree>
    <p:extLst>
      <p:ext uri="{BB962C8B-B14F-4D97-AF65-F5344CB8AC3E}">
        <p14:creationId xmlns:p14="http://schemas.microsoft.com/office/powerpoint/2010/main" val="4010576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8.4.3.2 </a:t>
            </a:r>
            <a:r>
              <a:rPr lang="ko-KR" altLang="en-US" sz="1200" dirty="0"/>
              <a:t>시험 방법 및 요구되는 결과</a:t>
            </a:r>
            <a:endParaRPr lang="en-US" altLang="ko-KR" sz="1200" dirty="0"/>
          </a:p>
          <a:p>
            <a:pPr marL="857250" lvl="2" indent="0">
              <a:buNone/>
            </a:pPr>
            <a:r>
              <a:rPr lang="en-US" altLang="ko-KR" sz="1000" dirty="0"/>
              <a:t> </a:t>
            </a:r>
            <a:r>
              <a:rPr lang="en-US" altLang="ko-KR" dirty="0">
                <a:latin typeface="+mn-ea"/>
              </a:rPr>
              <a:t>-a) EBL </a:t>
            </a:r>
            <a:r>
              <a:rPr lang="ko-KR" altLang="en-US" dirty="0">
                <a:latin typeface="+mn-ea"/>
              </a:rPr>
              <a:t>원점을 </a:t>
            </a:r>
            <a:r>
              <a:rPr lang="en-US" altLang="ko-KR" dirty="0">
                <a:latin typeface="+mn-ea"/>
              </a:rPr>
              <a:t>CCRP</a:t>
            </a:r>
            <a:r>
              <a:rPr lang="ko-KR" altLang="en-US" dirty="0">
                <a:latin typeface="+mn-ea"/>
              </a:rPr>
              <a:t>에서 작동 표시 영역 내의 임의의 지점으로 이동하는 것이 가능하고 </a:t>
            </a:r>
            <a:r>
              <a:rPr lang="en-US" altLang="ko-KR" dirty="0">
                <a:latin typeface="+mn-ea"/>
              </a:rPr>
              <a:t>EBL </a:t>
            </a:r>
            <a:r>
              <a:rPr lang="ko-KR" altLang="en-US" dirty="0">
                <a:latin typeface="+mn-ea"/>
              </a:rPr>
              <a:t>원점을 </a:t>
            </a:r>
            <a:r>
              <a:rPr lang="en-US" altLang="ko-KR" dirty="0">
                <a:latin typeface="+mn-ea"/>
              </a:rPr>
              <a:t>CCRP </a:t>
            </a:r>
            <a:r>
              <a:rPr lang="ko-KR" altLang="en-US" dirty="0">
                <a:latin typeface="+mn-ea"/>
              </a:rPr>
              <a:t>위치로 재설정하기 위한 빠르고 간단한 수단이 제공됨을 확인</a:t>
            </a:r>
            <a:r>
              <a:rPr lang="en-US" altLang="ko-KR" dirty="0">
                <a:latin typeface="+mn-ea"/>
              </a:rPr>
              <a:t>.</a:t>
            </a:r>
          </a:p>
          <a:p>
            <a:pPr marL="857250" lvl="2" indent="0">
              <a:buNone/>
            </a:pPr>
            <a:r>
              <a:rPr lang="en-US" altLang="ko-KR" dirty="0">
                <a:latin typeface="+mn-ea"/>
              </a:rPr>
              <a:t> -b) EBL</a:t>
            </a:r>
            <a:r>
              <a:rPr lang="ko-KR" altLang="en-US" dirty="0">
                <a:latin typeface="+mn-ea"/>
              </a:rPr>
              <a:t>을 고정하거나 </a:t>
            </a:r>
            <a:r>
              <a:rPr lang="en-US" altLang="ko-KR" dirty="0">
                <a:latin typeface="+mn-ea"/>
              </a:rPr>
              <a:t>EBL </a:t>
            </a:r>
            <a:r>
              <a:rPr lang="ko-KR" altLang="en-US" dirty="0">
                <a:latin typeface="+mn-ea"/>
              </a:rPr>
              <a:t>원점을 자선의 속도로 이동하는 것이 가능한지 확인</a:t>
            </a:r>
            <a:r>
              <a:rPr lang="en-US" altLang="ko-KR" dirty="0">
                <a:latin typeface="+mn-ea"/>
              </a:rPr>
              <a:t>.</a:t>
            </a:r>
          </a:p>
          <a:p>
            <a:pPr marL="857250" lvl="2" indent="0">
              <a:buNone/>
            </a:pPr>
            <a:r>
              <a:rPr lang="en-US" altLang="ko-KR" dirty="0">
                <a:latin typeface="+mn-ea"/>
              </a:rPr>
              <a:t>	-c) EBL</a:t>
            </a:r>
            <a:r>
              <a:rPr lang="ko-KR" altLang="en-US" dirty="0">
                <a:latin typeface="+mn-ea"/>
              </a:rPr>
              <a:t>이 </a:t>
            </a:r>
            <a:r>
              <a:rPr lang="en-US" altLang="ko-KR" dirty="0">
                <a:latin typeface="+mn-ea"/>
              </a:rPr>
              <a:t>5</a:t>
            </a:r>
            <a:r>
              <a:rPr lang="ko-KR" altLang="en-US" dirty="0">
                <a:latin typeface="+mn-ea"/>
              </a:rPr>
              <a:t>초 이내에 위치할 수 있고 </a:t>
            </a:r>
            <a:r>
              <a:rPr lang="en-US" altLang="ko-KR" dirty="0">
                <a:latin typeface="+mn-ea"/>
              </a:rPr>
              <a:t>CCRP </a:t>
            </a:r>
            <a:r>
              <a:rPr lang="ko-KR" altLang="en-US" dirty="0">
                <a:latin typeface="+mn-ea"/>
              </a:rPr>
              <a:t>위치로 재설정하는 수단이 직접 또는 관련 메뉴 내에서 쉽게 액세스할 수 있는지 측정을 통해 확인</a:t>
            </a:r>
            <a:r>
              <a:rPr lang="en-US" altLang="ko-KR" dirty="0">
                <a:latin typeface="+mn-ea"/>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70</a:t>
            </a:fld>
            <a:r>
              <a:rPr lang="en-US" altLang="ko-KR"/>
              <a:t>]</a:t>
            </a:r>
            <a:endParaRPr lang="ko-KR" altLang="en-US" dirty="0"/>
          </a:p>
        </p:txBody>
      </p:sp>
    </p:spTree>
    <p:extLst>
      <p:ext uri="{BB962C8B-B14F-4D97-AF65-F5344CB8AC3E}">
        <p14:creationId xmlns:p14="http://schemas.microsoft.com/office/powerpoint/2010/main" val="1739241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8.5 </a:t>
            </a:r>
            <a:r>
              <a:rPr lang="ko-KR" altLang="en-US" sz="1200" dirty="0"/>
              <a:t>커서</a:t>
            </a:r>
            <a:endParaRPr lang="en-US" altLang="ko-KR" sz="1200" dirty="0"/>
          </a:p>
          <a:p>
            <a:pPr marL="288000" lvl="1" indent="0">
              <a:buNone/>
            </a:pPr>
            <a:r>
              <a:rPr lang="en-US" altLang="ko-KR" sz="1200" dirty="0"/>
              <a:t>	8.5.1 </a:t>
            </a:r>
            <a:r>
              <a:rPr lang="ko-KR" altLang="en-US" sz="1200" dirty="0"/>
              <a:t>일반</a:t>
            </a:r>
            <a:endParaRPr lang="en-US" altLang="ko-KR" sz="1200" dirty="0"/>
          </a:p>
          <a:p>
            <a:pPr marL="288000" lvl="1" indent="0">
              <a:buNone/>
            </a:pPr>
            <a:r>
              <a:rPr lang="en-US" altLang="ko-KR" sz="1200" dirty="0"/>
              <a:t>	</a:t>
            </a:r>
            <a:r>
              <a:rPr lang="ko-KR" altLang="en-US" sz="1200" dirty="0"/>
              <a:t>* 사용자 커서는 범위와 방위를 측정하는 수단을 제공하여</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자선 또는 두 원격 지점 사이의 거리 및 방위를 측정하는 수단 </a:t>
            </a:r>
            <a:endParaRPr lang="en-US" altLang="ko-KR" sz="1200" dirty="0"/>
          </a:p>
          <a:p>
            <a:pPr marL="288000" lvl="1" indent="0">
              <a:buNone/>
            </a:pPr>
            <a:r>
              <a:rPr lang="en-US" altLang="ko-KR" sz="1200" dirty="0"/>
              <a:t>		</a:t>
            </a:r>
            <a:r>
              <a:rPr lang="ko-KR" altLang="en-US" sz="1200" dirty="0"/>
              <a:t>임의 지점의 위도</a:t>
            </a:r>
            <a:r>
              <a:rPr lang="en-US" altLang="ko-KR" sz="1200" dirty="0"/>
              <a:t>/</a:t>
            </a:r>
            <a:r>
              <a:rPr lang="ko-KR" altLang="en-US" sz="1200" dirty="0"/>
              <a:t>경도 위치를 결정하는 수단을 제공</a:t>
            </a:r>
            <a:r>
              <a:rPr lang="en-US" altLang="ko-KR" sz="1200" dirty="0"/>
              <a:t>.</a:t>
            </a:r>
          </a:p>
          <a:p>
            <a:pPr marL="288000" lvl="1" indent="0">
              <a:buNone/>
            </a:pPr>
            <a:r>
              <a:rPr lang="en-US" altLang="ko-KR" sz="1200" dirty="0"/>
              <a:t>	</a:t>
            </a:r>
            <a:r>
              <a:rPr lang="ko-KR" altLang="en-US" sz="1200" dirty="0"/>
              <a:t>*커서는 위치를 지정하고 </a:t>
            </a:r>
            <a:r>
              <a:rPr lang="en-US" altLang="ko-KR" sz="1200" dirty="0"/>
              <a:t>Operational display </a:t>
            </a:r>
            <a:r>
              <a:rPr lang="ko-KR" altLang="en-US" sz="1200" dirty="0"/>
              <a:t>영역 내에서 기능 또는 대상을 선택하는 데 사용할 수 있음</a:t>
            </a:r>
            <a:r>
              <a:rPr lang="en-US" altLang="ko-KR" sz="1200" dirty="0"/>
              <a:t>.</a:t>
            </a:r>
          </a:p>
          <a:p>
            <a:pPr marL="288000" lvl="1" indent="0">
              <a:buNone/>
            </a:pPr>
            <a:r>
              <a:rPr lang="en-US" altLang="ko-KR" sz="1200" dirty="0"/>
              <a:t>	</a:t>
            </a:r>
            <a:r>
              <a:rPr lang="ko-KR" altLang="en-US" sz="1200" dirty="0"/>
              <a:t>*커서는 또한 </a:t>
            </a:r>
            <a:r>
              <a:rPr lang="en-US" altLang="ko-KR" sz="1200" dirty="0"/>
              <a:t>User dialog</a:t>
            </a:r>
            <a:r>
              <a:rPr lang="ko-KR" altLang="en-US" sz="1200" dirty="0"/>
              <a:t> 영역 내에서 기능이나 메뉴 및 해당 속성을 선택하는 데 사용할 수 있음</a:t>
            </a:r>
            <a:r>
              <a:rPr lang="en-US" altLang="ko-KR" sz="1200" dirty="0"/>
              <a:t>.</a:t>
            </a:r>
          </a:p>
          <a:p>
            <a:pPr marL="288000" lvl="1" indent="0">
              <a:buNone/>
            </a:pPr>
            <a:r>
              <a:rPr lang="en-US" altLang="ko-KR" sz="1200" dirty="0"/>
              <a:t>	8.5.2 </a:t>
            </a:r>
            <a:r>
              <a:rPr lang="ko-KR" altLang="en-US" sz="1200" dirty="0"/>
              <a:t>커서</a:t>
            </a:r>
            <a:r>
              <a:rPr lang="en-US" altLang="ko-KR" sz="1200" dirty="0"/>
              <a:t> </a:t>
            </a:r>
            <a:r>
              <a:rPr lang="ko-KR" altLang="en-US" sz="1200" dirty="0"/>
              <a:t>측정</a:t>
            </a:r>
            <a:endParaRPr lang="en-US" altLang="ko-KR" sz="1200" dirty="0"/>
          </a:p>
          <a:p>
            <a:pPr marL="288000" lvl="1" indent="0">
              <a:buNone/>
            </a:pPr>
            <a:r>
              <a:rPr lang="en-US" altLang="ko-KR" sz="1200" dirty="0"/>
              <a:t>	 8.5.2.1 </a:t>
            </a:r>
            <a:r>
              <a:rPr lang="ko-KR" altLang="en-US" sz="1200" dirty="0"/>
              <a:t>요구 사항</a:t>
            </a:r>
            <a:endParaRPr lang="en-US" altLang="ko-KR" sz="1200" dirty="0"/>
          </a:p>
          <a:p>
            <a:pPr marL="288000" lvl="1" indent="0">
              <a:buNone/>
            </a:pPr>
            <a:r>
              <a:rPr lang="en-US" altLang="ko-KR" sz="1200" dirty="0"/>
              <a:t>	 -(MSC.192/5.18.1) Operational display</a:t>
            </a:r>
            <a:r>
              <a:rPr lang="ko-KR" altLang="en-US" sz="1200" dirty="0"/>
              <a:t> 영역의 모든 위치를 지정하는 빠르고 간결한 수단으로 사용자 커서를 제공</a:t>
            </a:r>
            <a:r>
              <a:rPr lang="en-US" altLang="ko-KR" sz="1200" dirty="0"/>
              <a:t>.</a:t>
            </a:r>
          </a:p>
          <a:p>
            <a:pPr marL="288000" lvl="1" indent="0">
              <a:buNone/>
            </a:pPr>
            <a:r>
              <a:rPr lang="en-US" altLang="ko-KR" sz="1200" dirty="0"/>
              <a:t>	 -(MSC.192/5.18.4) </a:t>
            </a:r>
            <a:r>
              <a:rPr lang="ko-KR" altLang="en-US" sz="1200" dirty="0"/>
              <a:t>화면에서 커서 위치를 쉽게 찾을 수 있는 수단이 제공되어야 함</a:t>
            </a:r>
            <a:r>
              <a:rPr lang="en-US" altLang="ko-KR" sz="1200" dirty="0"/>
              <a:t>.</a:t>
            </a:r>
          </a:p>
          <a:p>
            <a:pPr marL="288000" lvl="1" indent="0">
              <a:buNone/>
            </a:pPr>
            <a:r>
              <a:rPr lang="en-US" altLang="ko-KR" sz="1200" dirty="0"/>
              <a:t>	 -(MSC.192/5.18.2) </a:t>
            </a:r>
            <a:r>
              <a:rPr lang="ko-KR" altLang="en-US" sz="1200" dirty="0"/>
              <a:t>커서 위치는 </a:t>
            </a:r>
            <a:r>
              <a:rPr lang="en-US" altLang="ko-KR" sz="1200" dirty="0"/>
              <a:t>CCRP</a:t>
            </a:r>
            <a:r>
              <a:rPr lang="ko-KR" altLang="en-US" sz="1200" dirty="0"/>
              <a:t>에서 측정된 거리와 방위를 제공하기 위해 연속적인 </a:t>
            </a:r>
            <a:r>
              <a:rPr lang="ko-KR" altLang="en-US" sz="1200" dirty="0" err="1"/>
              <a:t>수치값이</a:t>
            </a:r>
            <a:r>
              <a:rPr lang="ko-KR" altLang="en-US" sz="1200" dirty="0"/>
              <a:t> 있어야 하며</a:t>
            </a:r>
            <a:r>
              <a:rPr lang="en-US" altLang="ko-KR" sz="1200" dirty="0"/>
              <a:t>, </a:t>
            </a:r>
            <a:r>
              <a:rPr lang="ko-KR" altLang="en-US" sz="1200" dirty="0"/>
              <a:t>교대로 또는 동시에 커서 위치의 위도와 </a:t>
            </a:r>
            <a:r>
              <a:rPr lang="ko-KR" altLang="en-US" sz="1200" dirty="0" err="1"/>
              <a:t>경도값이</a:t>
            </a:r>
            <a:r>
              <a:rPr lang="ko-KR" altLang="en-US" sz="1200" dirty="0"/>
              <a:t> 보여져야 함</a:t>
            </a:r>
            <a:r>
              <a:rPr lang="en-US" altLang="ko-KR" sz="1200" dirty="0"/>
              <a:t>. </a:t>
            </a:r>
          </a:p>
          <a:p>
            <a:pPr marL="288000" lvl="1" indent="0">
              <a:buNone/>
            </a:pPr>
            <a:r>
              <a:rPr lang="en-US" altLang="ko-KR" sz="1200" dirty="0"/>
              <a:t>	 -(MSC.192/5.18.5) </a:t>
            </a:r>
            <a:r>
              <a:rPr lang="ko-KR" altLang="en-US" sz="1200" dirty="0"/>
              <a:t>커서가 제공하는 거리 및 방위 측정의 정확도는 </a:t>
            </a:r>
            <a:r>
              <a:rPr lang="en-US" altLang="ko-KR" sz="1200" dirty="0"/>
              <a:t>VRM </a:t>
            </a:r>
            <a:r>
              <a:rPr lang="ko-KR" altLang="en-US" sz="1200" dirty="0"/>
              <a:t>및 </a:t>
            </a:r>
            <a:r>
              <a:rPr lang="en-US" altLang="ko-KR" sz="1200" dirty="0"/>
              <a:t>EBL</a:t>
            </a:r>
            <a:r>
              <a:rPr lang="ko-KR" altLang="en-US" sz="1200" dirty="0"/>
              <a:t>에 대한 관련 요구 사항을 충족해야 함</a:t>
            </a: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71</a:t>
            </a:fld>
            <a:r>
              <a:rPr lang="en-US" altLang="ko-KR"/>
              <a:t>]</a:t>
            </a:r>
            <a:endParaRPr lang="ko-KR" altLang="en-US" dirty="0"/>
          </a:p>
        </p:txBody>
      </p:sp>
    </p:spTree>
    <p:extLst>
      <p:ext uri="{BB962C8B-B14F-4D97-AF65-F5344CB8AC3E}">
        <p14:creationId xmlns:p14="http://schemas.microsoft.com/office/powerpoint/2010/main" val="24228732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8.5.2.2 </a:t>
            </a:r>
            <a:r>
              <a:rPr lang="ko-KR" altLang="en-US" sz="1200" dirty="0"/>
              <a:t>시험 방법 및 요구되는 결과</a:t>
            </a:r>
            <a:endParaRPr lang="en-US" altLang="ko-KR" sz="1200" dirty="0"/>
          </a:p>
          <a:p>
            <a:pPr marL="857250" lvl="2" indent="0">
              <a:buNone/>
            </a:pPr>
            <a:r>
              <a:rPr lang="en-US" altLang="ko-KR" sz="1000" dirty="0"/>
              <a:t> </a:t>
            </a:r>
            <a:r>
              <a:rPr lang="en-US" altLang="ko-KR" dirty="0">
                <a:latin typeface="+mn-ea"/>
              </a:rPr>
              <a:t>-a) </a:t>
            </a:r>
            <a:r>
              <a:rPr lang="ko-KR" altLang="en-US" dirty="0">
                <a:solidFill>
                  <a:srgbClr val="FF0000"/>
                </a:solidFill>
                <a:latin typeface="+mn-ea"/>
              </a:rPr>
              <a:t>커서가 </a:t>
            </a:r>
            <a:r>
              <a:rPr lang="en-US" altLang="ko-KR" dirty="0">
                <a:solidFill>
                  <a:srgbClr val="FF0000"/>
                </a:solidFill>
                <a:latin typeface="+mn-ea"/>
              </a:rPr>
              <a:t>CCRP</a:t>
            </a:r>
            <a:r>
              <a:rPr lang="ko-KR" altLang="en-US" dirty="0">
                <a:solidFill>
                  <a:srgbClr val="FF0000"/>
                </a:solidFill>
                <a:latin typeface="+mn-ea"/>
              </a:rPr>
              <a:t>에 위치할 수 있고 </a:t>
            </a:r>
            <a:r>
              <a:rPr lang="en-US" altLang="ko-KR" dirty="0">
                <a:solidFill>
                  <a:srgbClr val="FF0000"/>
                </a:solidFill>
                <a:latin typeface="+mn-ea"/>
              </a:rPr>
              <a:t>5</a:t>
            </a:r>
            <a:r>
              <a:rPr lang="ko-KR" altLang="en-US" dirty="0">
                <a:solidFill>
                  <a:srgbClr val="FF0000"/>
                </a:solidFill>
                <a:latin typeface="+mn-ea"/>
              </a:rPr>
              <a:t>초 이내에 중간</a:t>
            </a:r>
            <a:r>
              <a:rPr lang="en-US" altLang="ko-KR" dirty="0">
                <a:solidFill>
                  <a:srgbClr val="FF0000"/>
                </a:solidFill>
                <a:latin typeface="+mn-ea"/>
              </a:rPr>
              <a:t>(</a:t>
            </a:r>
            <a:r>
              <a:rPr lang="ko-KR" altLang="en-US" dirty="0">
                <a:solidFill>
                  <a:srgbClr val="FF0000"/>
                </a:solidFill>
                <a:latin typeface="+mn-ea"/>
              </a:rPr>
              <a:t>간</a:t>
            </a:r>
            <a:r>
              <a:rPr lang="en-US" altLang="ko-KR" dirty="0">
                <a:solidFill>
                  <a:srgbClr val="FF0000"/>
                </a:solidFill>
                <a:latin typeface="+mn-ea"/>
              </a:rPr>
              <a:t>) </a:t>
            </a:r>
            <a:r>
              <a:rPr lang="ko-KR" altLang="en-US" dirty="0">
                <a:solidFill>
                  <a:srgbClr val="FF0000"/>
                </a:solidFill>
                <a:latin typeface="+mn-ea"/>
              </a:rPr>
              <a:t>기준 지점에서 외부 범위 링에 다시 위치할 수 있는지 측정을 통해 확인합니다</a:t>
            </a:r>
            <a:r>
              <a:rPr lang="en-US" altLang="ko-KR" dirty="0">
                <a:latin typeface="+mn-ea"/>
              </a:rPr>
              <a:t>.</a:t>
            </a:r>
          </a:p>
          <a:p>
            <a:pPr marL="857250" lvl="2" indent="0">
              <a:buNone/>
            </a:pPr>
            <a:r>
              <a:rPr lang="en-US" altLang="ko-KR" dirty="0">
                <a:latin typeface="+mn-ea"/>
              </a:rPr>
              <a:t> -b) </a:t>
            </a:r>
            <a:r>
              <a:rPr lang="ko-KR" altLang="en-US" dirty="0">
                <a:latin typeface="+mn-ea"/>
              </a:rPr>
              <a:t>위치정보를 알고있는 </a:t>
            </a:r>
            <a:r>
              <a:rPr lang="en-US" altLang="ko-KR" dirty="0">
                <a:latin typeface="+mn-ea"/>
              </a:rPr>
              <a:t>TARGET</a:t>
            </a:r>
            <a:r>
              <a:rPr lang="ko-KR" altLang="en-US" dirty="0">
                <a:latin typeface="+mn-ea"/>
              </a:rPr>
              <a:t>과 비교하거나 보정된 소스를 사용하여 거리 및 방위에서 커서 정확도를 측정하여 확인</a:t>
            </a:r>
            <a:r>
              <a:rPr lang="en-US" altLang="ko-KR" dirty="0">
                <a:latin typeface="+mn-ea"/>
              </a:rPr>
              <a:t>.</a:t>
            </a:r>
          </a:p>
          <a:p>
            <a:pPr marL="857250" lvl="2" indent="0">
              <a:buNone/>
            </a:pPr>
            <a:r>
              <a:rPr lang="en-US" altLang="ko-KR" dirty="0">
                <a:latin typeface="+mn-ea"/>
              </a:rPr>
              <a:t>   </a:t>
            </a:r>
            <a:r>
              <a:rPr lang="ko-KR" altLang="en-US" dirty="0">
                <a:latin typeface="+mn-ea"/>
              </a:rPr>
              <a:t>정확도는 </a:t>
            </a:r>
            <a:r>
              <a:rPr lang="en-US" altLang="ko-KR" dirty="0">
                <a:latin typeface="+mn-ea"/>
              </a:rPr>
              <a:t>VRM </a:t>
            </a:r>
            <a:r>
              <a:rPr lang="ko-KR" altLang="en-US" dirty="0">
                <a:latin typeface="+mn-ea"/>
              </a:rPr>
              <a:t>및 </a:t>
            </a:r>
            <a:r>
              <a:rPr lang="en-US" altLang="ko-KR" dirty="0">
                <a:latin typeface="+mn-ea"/>
              </a:rPr>
              <a:t>EBL </a:t>
            </a:r>
            <a:r>
              <a:rPr lang="ko-KR" altLang="en-US" dirty="0">
                <a:latin typeface="+mn-ea"/>
              </a:rPr>
              <a:t>기준보다 떨어지지 않아야 함</a:t>
            </a:r>
            <a:r>
              <a:rPr lang="en-US" altLang="ko-KR" dirty="0">
                <a:latin typeface="+mn-ea"/>
              </a:rPr>
              <a:t>(8.3.2 </a:t>
            </a:r>
            <a:r>
              <a:rPr lang="ko-KR" altLang="en-US" dirty="0">
                <a:latin typeface="+mn-ea"/>
              </a:rPr>
              <a:t>및 </a:t>
            </a:r>
            <a:r>
              <a:rPr lang="en-US" altLang="ko-KR" dirty="0">
                <a:latin typeface="+mn-ea"/>
              </a:rPr>
              <a:t>8.4 </a:t>
            </a:r>
            <a:r>
              <a:rPr lang="ko-KR" altLang="en-US" dirty="0">
                <a:latin typeface="+mn-ea"/>
              </a:rPr>
              <a:t>참조</a:t>
            </a:r>
            <a:r>
              <a:rPr lang="en-US" altLang="ko-KR" dirty="0">
                <a:latin typeface="+mn-ea"/>
              </a:rPr>
              <a:t>).</a:t>
            </a:r>
          </a:p>
          <a:p>
            <a:pPr marL="857250" lvl="2" indent="0">
              <a:buNone/>
            </a:pPr>
            <a:r>
              <a:rPr lang="en-US" altLang="ko-KR" dirty="0">
                <a:latin typeface="+mn-ea"/>
              </a:rPr>
              <a:t> -c) </a:t>
            </a:r>
            <a:r>
              <a:rPr lang="ko-KR" altLang="en-US" dirty="0">
                <a:latin typeface="+mn-ea"/>
              </a:rPr>
              <a:t>커서 위치의 </a:t>
            </a:r>
            <a:r>
              <a:rPr lang="ko-KR" altLang="en-US" dirty="0" err="1">
                <a:latin typeface="+mn-ea"/>
              </a:rPr>
              <a:t>수치값</a:t>
            </a:r>
            <a:r>
              <a:rPr lang="ko-KR" altLang="en-US" dirty="0">
                <a:latin typeface="+mn-ea"/>
              </a:rPr>
              <a:t> 표현이 거리와 방위</a:t>
            </a:r>
            <a:r>
              <a:rPr lang="en-US" altLang="ko-KR" dirty="0">
                <a:latin typeface="+mn-ea"/>
              </a:rPr>
              <a:t>, </a:t>
            </a:r>
            <a:r>
              <a:rPr lang="ko-KR" altLang="en-US" dirty="0">
                <a:latin typeface="+mn-ea"/>
              </a:rPr>
              <a:t>위도와 경도에서 교대로 또는 동시에 사용할 수 있는지 관찰을 통해 확인</a:t>
            </a:r>
            <a:r>
              <a:rPr lang="en-US" altLang="ko-KR" dirty="0">
                <a:latin typeface="+mn-ea"/>
              </a:rPr>
              <a:t>.</a:t>
            </a:r>
          </a:p>
          <a:p>
            <a:pPr marL="857250" lvl="2" indent="0">
              <a:buNone/>
            </a:pPr>
            <a:r>
              <a:rPr lang="en-US" altLang="ko-KR" dirty="0">
                <a:latin typeface="+mn-ea"/>
              </a:rPr>
              <a:t> -d) </a:t>
            </a:r>
            <a:r>
              <a:rPr lang="ko-KR" altLang="en-US" dirty="0">
                <a:latin typeface="+mn-ea"/>
              </a:rPr>
              <a:t>화면에서 커서의 위치가 쉽게 식별되는지 관찰하여 확인</a:t>
            </a:r>
            <a:r>
              <a:rPr lang="en-US" altLang="ko-KR" dirty="0">
                <a:latin typeface="+mn-ea"/>
              </a:rPr>
              <a:t>.</a:t>
            </a:r>
          </a:p>
          <a:p>
            <a:pPr marL="857250" lvl="2" indent="0">
              <a:buNone/>
            </a:pPr>
            <a:endParaRPr lang="en-US" altLang="ko-KR" dirty="0">
              <a:latin typeface="+mn-ea"/>
            </a:endParaRPr>
          </a:p>
          <a:p>
            <a:pPr marL="288000" lvl="1" indent="0">
              <a:buNone/>
            </a:pPr>
            <a:r>
              <a:rPr lang="en-US" altLang="ko-KR" sz="1200" dirty="0"/>
              <a:t>	8.5.3 </a:t>
            </a:r>
            <a:r>
              <a:rPr lang="ko-KR" altLang="en-US" sz="1200" dirty="0"/>
              <a:t>커서로 선택</a:t>
            </a:r>
            <a:endParaRPr lang="en-US" altLang="ko-KR" sz="1200" dirty="0"/>
          </a:p>
          <a:p>
            <a:pPr marL="288000" lvl="1" indent="0">
              <a:buNone/>
            </a:pPr>
            <a:r>
              <a:rPr lang="en-US" altLang="ko-KR" sz="1200" dirty="0"/>
              <a:t>	 8.5.3.1 </a:t>
            </a:r>
            <a:r>
              <a:rPr lang="ko-KR" altLang="en-US" sz="1200" dirty="0"/>
              <a:t>요구 사항</a:t>
            </a:r>
            <a:endParaRPr lang="en-US" altLang="ko-KR" sz="1200" dirty="0"/>
          </a:p>
          <a:p>
            <a:pPr marL="288000" lvl="1" indent="0">
              <a:buNone/>
            </a:pPr>
            <a:r>
              <a:rPr lang="en-US" altLang="ko-KR" sz="1200" dirty="0"/>
              <a:t>	 -(MSC.192/5.18.3) </a:t>
            </a:r>
            <a:r>
              <a:rPr lang="ko-KR" altLang="en-US" sz="1200" dirty="0"/>
              <a:t>커서는 </a:t>
            </a:r>
            <a:r>
              <a:rPr lang="en-US" altLang="ko-KR" sz="1200" dirty="0"/>
              <a:t>Operational display </a:t>
            </a:r>
            <a:r>
              <a:rPr lang="ko-KR" altLang="en-US" sz="1200" dirty="0"/>
              <a:t>영역 내에서 대상</a:t>
            </a:r>
            <a:r>
              <a:rPr lang="en-US" altLang="ko-KR" sz="1200" dirty="0"/>
              <a:t>, </a:t>
            </a:r>
            <a:r>
              <a:rPr lang="ko-KR" altLang="en-US" sz="1200" dirty="0"/>
              <a:t>그래픽 또는 개체를 선택 </a:t>
            </a:r>
            <a:r>
              <a:rPr lang="en-US" altLang="ko-KR" sz="1200" dirty="0"/>
              <a:t>/ </a:t>
            </a:r>
            <a:r>
              <a:rPr lang="ko-KR" altLang="en-US" sz="1200" dirty="0"/>
              <a:t>해제 수단을 제공</a:t>
            </a:r>
            <a:r>
              <a:rPr lang="en-US" altLang="ko-KR" sz="1200" dirty="0"/>
              <a:t>.</a:t>
            </a:r>
          </a:p>
          <a:p>
            <a:pPr marL="288000" lvl="1" indent="0">
              <a:buNone/>
            </a:pPr>
            <a:r>
              <a:rPr lang="en-US" altLang="ko-KR" sz="1200" dirty="0"/>
              <a:t>		</a:t>
            </a:r>
            <a:r>
              <a:rPr lang="ko-KR" altLang="en-US" sz="1200" dirty="0"/>
              <a:t>또한 커서는 </a:t>
            </a:r>
            <a:r>
              <a:rPr lang="en-US" altLang="ko-KR" sz="1200" dirty="0"/>
              <a:t>Operational display </a:t>
            </a:r>
            <a:r>
              <a:rPr lang="ko-KR" altLang="en-US" sz="1200" dirty="0"/>
              <a:t>영역 외부에서 모드</a:t>
            </a:r>
            <a:r>
              <a:rPr lang="en-US" altLang="ko-KR" sz="1200" dirty="0"/>
              <a:t>, </a:t>
            </a:r>
            <a:r>
              <a:rPr lang="ko-KR" altLang="en-US" sz="1200" dirty="0"/>
              <a:t>기능</a:t>
            </a:r>
            <a:r>
              <a:rPr lang="en-US" altLang="ko-KR" sz="1200" dirty="0"/>
              <a:t>, </a:t>
            </a:r>
            <a:r>
              <a:rPr lang="ko-KR" altLang="en-US" sz="1200" dirty="0"/>
              <a:t>다양한 매개변수 및 제어 메뉴의 선택에 사용</a:t>
            </a:r>
            <a:r>
              <a:rPr lang="en-US" altLang="ko-KR" sz="1200" dirty="0"/>
              <a:t>.</a:t>
            </a:r>
          </a:p>
          <a:p>
            <a:pPr marL="288000" lvl="1" indent="0">
              <a:buNone/>
            </a:pPr>
            <a:r>
              <a:rPr lang="en-US" altLang="ko-KR" sz="1200" dirty="0"/>
              <a:t>	 8.5.3.2 </a:t>
            </a:r>
            <a:r>
              <a:rPr lang="ko-KR" altLang="en-US" sz="1200" dirty="0"/>
              <a:t>시험방법 및 요구되는 결과</a:t>
            </a:r>
            <a:endParaRPr lang="en-US" altLang="ko-KR" sz="1200" dirty="0"/>
          </a:p>
          <a:p>
            <a:pPr marL="288000" lvl="1" indent="0">
              <a:buNone/>
            </a:pPr>
            <a:r>
              <a:rPr lang="en-US" altLang="ko-KR" sz="1200" dirty="0"/>
              <a:t>	 -a)</a:t>
            </a:r>
            <a:r>
              <a:rPr lang="ko-KR" altLang="en-US" sz="1200" dirty="0"/>
              <a:t> 커서로 선택가능한 </a:t>
            </a:r>
            <a:r>
              <a:rPr lang="ko-KR" altLang="en-US" sz="1200" dirty="0" err="1"/>
              <a:t>모든것의</a:t>
            </a:r>
            <a:r>
              <a:rPr lang="ko-KR" altLang="en-US" sz="1200" dirty="0"/>
              <a:t>  선택 </a:t>
            </a:r>
            <a:r>
              <a:rPr lang="en-US" altLang="ko-KR" sz="1200" dirty="0"/>
              <a:t>/</a:t>
            </a:r>
            <a:r>
              <a:rPr lang="ko-KR" altLang="en-US" sz="1200" dirty="0"/>
              <a:t> 해제 기능이 즉시 사용 가능하고 사용하기 쉽고 장비의 효율적인 작동을 지원하는지 검사를 통해 확인</a:t>
            </a:r>
            <a:r>
              <a:rPr lang="en-US" altLang="ko-KR" sz="1200" dirty="0"/>
              <a:t>.</a:t>
            </a:r>
          </a:p>
          <a:p>
            <a:pPr marL="288000" lvl="1" indent="0">
              <a:buNone/>
            </a:pPr>
            <a:r>
              <a:rPr lang="en-US" altLang="ko-KR" sz="1200" dirty="0"/>
              <a:t>	 -b) </a:t>
            </a:r>
            <a:r>
              <a:rPr lang="ko-KR" altLang="en-US" sz="1200" dirty="0"/>
              <a:t>모드</a:t>
            </a:r>
            <a:r>
              <a:rPr lang="en-US" altLang="ko-KR" sz="1200" dirty="0"/>
              <a:t>, </a:t>
            </a:r>
            <a:r>
              <a:rPr lang="ko-KR" altLang="en-US" sz="1200" dirty="0"/>
              <a:t>기능을 선택하고 매개변수를 변경하고 메뉴를 제어하기 위해 </a:t>
            </a:r>
            <a:r>
              <a:rPr lang="en-US" altLang="ko-KR" sz="1200" dirty="0"/>
              <a:t>Operational display</a:t>
            </a:r>
            <a:r>
              <a:rPr lang="ko-KR" altLang="en-US" sz="1200" dirty="0"/>
              <a:t> 영역 내 </a:t>
            </a:r>
            <a:r>
              <a:rPr lang="en-US" altLang="ko-KR" sz="1200" dirty="0"/>
              <a:t>/ </a:t>
            </a:r>
            <a:r>
              <a:rPr lang="ko-KR" altLang="en-US" sz="1200" dirty="0"/>
              <a:t>외 </a:t>
            </a:r>
            <a:r>
              <a:rPr lang="en-US" altLang="ko-KR" sz="1200" dirty="0"/>
              <a:t>(</a:t>
            </a:r>
            <a:r>
              <a:rPr lang="ko-KR" altLang="en-US" sz="1200" dirty="0"/>
              <a:t>제공되는 경우</a:t>
            </a:r>
            <a:r>
              <a:rPr lang="en-US" altLang="ko-KR" sz="1200" dirty="0"/>
              <a:t>)</a:t>
            </a:r>
            <a:r>
              <a:rPr lang="ko-KR" altLang="en-US" sz="1200" dirty="0"/>
              <a:t>에서 커서 작동을 확인</a:t>
            </a:r>
            <a:r>
              <a:rPr lang="en-US" altLang="ko-KR" sz="1200" dirty="0"/>
              <a:t>.</a:t>
            </a:r>
          </a:p>
          <a:p>
            <a:pPr marL="857250" lvl="2" indent="0">
              <a:buNone/>
            </a:pPr>
            <a:endParaRPr lang="en-US" altLang="ko-KR" dirty="0">
              <a:latin typeface="+mn-ea"/>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72</a:t>
            </a:fld>
            <a:r>
              <a:rPr lang="en-US" altLang="ko-KR"/>
              <a:t>]</a:t>
            </a:r>
            <a:endParaRPr lang="ko-KR" altLang="en-US" dirty="0"/>
          </a:p>
        </p:txBody>
      </p:sp>
    </p:spTree>
    <p:extLst>
      <p:ext uri="{BB962C8B-B14F-4D97-AF65-F5344CB8AC3E}">
        <p14:creationId xmlns:p14="http://schemas.microsoft.com/office/powerpoint/2010/main" val="1682838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lvl="1"/>
            <a:r>
              <a:rPr lang="en-US" altLang="ko-KR" sz="1200" dirty="0"/>
              <a:t>8.6 </a:t>
            </a:r>
            <a:r>
              <a:rPr lang="ko-KR" altLang="en-US" sz="1200" dirty="0"/>
              <a:t>거리</a:t>
            </a:r>
            <a:r>
              <a:rPr lang="en-US" altLang="ko-KR" sz="1200" dirty="0"/>
              <a:t> </a:t>
            </a:r>
            <a:r>
              <a:rPr lang="ko-KR" altLang="en-US" sz="1200" dirty="0"/>
              <a:t>및 방위의 </a:t>
            </a:r>
            <a:r>
              <a:rPr lang="en-US" altLang="ko-KR" sz="1200" dirty="0"/>
              <a:t>offset </a:t>
            </a:r>
            <a:r>
              <a:rPr lang="ko-KR" altLang="en-US" sz="1200" dirty="0"/>
              <a:t>측정</a:t>
            </a:r>
            <a:endParaRPr lang="en-US" altLang="ko-KR" sz="1200" dirty="0"/>
          </a:p>
          <a:p>
            <a:pPr marL="288000" lvl="1" indent="0">
              <a:buNone/>
            </a:pPr>
            <a:r>
              <a:rPr lang="en-US" altLang="ko-KR" sz="1200" dirty="0"/>
              <a:t>	8.6.1 </a:t>
            </a:r>
            <a:r>
              <a:rPr lang="ko-KR" altLang="en-US" sz="1200" dirty="0"/>
              <a:t>일반</a:t>
            </a:r>
            <a:endParaRPr lang="en-US" altLang="ko-KR" sz="1200" dirty="0"/>
          </a:p>
          <a:p>
            <a:pPr marL="288000" lvl="1" indent="0">
              <a:buNone/>
            </a:pPr>
            <a:r>
              <a:rPr lang="en-US" altLang="ko-KR" sz="1200" dirty="0"/>
              <a:t>	</a:t>
            </a:r>
            <a:r>
              <a:rPr lang="ko-KR" altLang="en-US" sz="1200" dirty="0"/>
              <a:t>* 커서 </a:t>
            </a:r>
            <a:r>
              <a:rPr lang="en-US" altLang="ko-KR" sz="1200" dirty="0"/>
              <a:t>or</a:t>
            </a:r>
            <a:r>
              <a:rPr lang="ko-KR" altLang="en-US" sz="1200" dirty="0"/>
              <a:t> 전자 범위 및 방위선 </a:t>
            </a:r>
            <a:r>
              <a:rPr lang="en-US" altLang="ko-KR" sz="1200" dirty="0"/>
              <a:t>(Electronic Range Bearing Line)</a:t>
            </a:r>
            <a:r>
              <a:rPr lang="ko-KR" altLang="en-US" sz="1200" dirty="0"/>
              <a:t>은 </a:t>
            </a:r>
            <a:r>
              <a:rPr lang="en-US" altLang="ko-KR" sz="1200" dirty="0"/>
              <a:t>Operational display </a:t>
            </a:r>
            <a:r>
              <a:rPr lang="ko-KR" altLang="en-US" sz="1200" dirty="0"/>
              <a:t>영역 내에서 두 원격지 위치 사이의 거리 및 방위를 측정하는 수단으로 사용될 수 있음</a:t>
            </a:r>
            <a:r>
              <a:rPr lang="en-US" altLang="ko-KR" sz="1200" dirty="0"/>
              <a:t>.</a:t>
            </a:r>
          </a:p>
          <a:p>
            <a:pPr marL="288000" lvl="1" indent="0">
              <a:buNone/>
            </a:pPr>
            <a:r>
              <a:rPr lang="en-US" altLang="ko-KR" sz="1200" dirty="0"/>
              <a:t>	</a:t>
            </a:r>
            <a:r>
              <a:rPr lang="ko-KR" altLang="en-US" sz="1200" dirty="0"/>
              <a:t>*커서의 기능은 </a:t>
            </a:r>
            <a:r>
              <a:rPr lang="en-US" altLang="ko-KR" sz="1200" dirty="0"/>
              <a:t>8.5</a:t>
            </a:r>
            <a:r>
              <a:rPr lang="ko-KR" altLang="en-US" sz="1200" dirty="0"/>
              <a:t> 참고</a:t>
            </a:r>
            <a:r>
              <a:rPr lang="en-US" altLang="ko-KR" sz="1200" dirty="0"/>
              <a:t>.</a:t>
            </a:r>
          </a:p>
          <a:p>
            <a:pPr marL="288000" lvl="1" indent="0">
              <a:buNone/>
            </a:pPr>
            <a:r>
              <a:rPr lang="en-US" altLang="ko-KR" sz="1200" dirty="0"/>
              <a:t>	8.6.2 </a:t>
            </a:r>
            <a:r>
              <a:rPr lang="ko-KR" altLang="en-US" sz="1200" dirty="0"/>
              <a:t>전자 거리 및 방위 라인 </a:t>
            </a:r>
            <a:r>
              <a:rPr lang="en-US" altLang="ko-KR" sz="1200" dirty="0"/>
              <a:t>(ERBL : Electronic Range Bearing Line)</a:t>
            </a:r>
          </a:p>
          <a:p>
            <a:pPr marL="288000" lvl="1" indent="0">
              <a:buNone/>
            </a:pPr>
            <a:r>
              <a:rPr lang="en-US" altLang="ko-KR" sz="1200" dirty="0"/>
              <a:t>	 8.6.2.1 </a:t>
            </a:r>
            <a:r>
              <a:rPr lang="ko-KR" altLang="en-US" sz="1200" dirty="0"/>
              <a:t>요구 사항</a:t>
            </a:r>
            <a:endParaRPr lang="en-US" altLang="ko-KR" sz="1200" dirty="0"/>
          </a:p>
          <a:p>
            <a:pPr marL="288000" lvl="1" indent="0">
              <a:buNone/>
            </a:pPr>
            <a:r>
              <a:rPr lang="en-US" altLang="ko-KR" sz="1200" dirty="0"/>
              <a:t>	 -(MSC.192/5.17) Operational display</a:t>
            </a:r>
            <a:r>
              <a:rPr lang="ko-KR" altLang="en-US" sz="1200" dirty="0"/>
              <a:t> 영역 내에서 한 위치와 다른 위치 사이에 거리와 방위를 측정하는 수단이 있어야 함</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각 활성 </a:t>
            </a:r>
            <a:r>
              <a:rPr lang="en-US" altLang="ko-KR" sz="1200" dirty="0"/>
              <a:t>ERBL</a:t>
            </a:r>
            <a:r>
              <a:rPr lang="ko-KR" altLang="en-US" sz="1200" dirty="0"/>
              <a:t>은 거리와 방위 </a:t>
            </a:r>
            <a:r>
              <a:rPr lang="ko-KR" altLang="en-US" sz="1200" dirty="0" err="1"/>
              <a:t>수치값을</a:t>
            </a:r>
            <a:r>
              <a:rPr lang="ko-KR" altLang="en-US" sz="1200" dirty="0"/>
              <a:t> 표현해야 하며 </a:t>
            </a:r>
            <a:r>
              <a:rPr lang="en-US" altLang="ko-KR" sz="1200" dirty="0"/>
              <a:t>0.01NM(</a:t>
            </a:r>
            <a:r>
              <a:rPr lang="ko-KR" altLang="en-US" sz="1200" dirty="0"/>
              <a:t>또는 적절한 미터법 등가물</a:t>
            </a:r>
            <a:r>
              <a:rPr lang="en-US" altLang="ko-KR" sz="1200" dirty="0"/>
              <a:t>) </a:t>
            </a:r>
            <a:r>
              <a:rPr lang="ko-KR" altLang="en-US" sz="1200" dirty="0"/>
              <a:t>및 </a:t>
            </a:r>
            <a:r>
              <a:rPr lang="en-US" altLang="ko-KR" sz="1200" dirty="0"/>
              <a:t>0.1°</a:t>
            </a:r>
            <a:r>
              <a:rPr lang="ko-KR" altLang="en-US" sz="1200" dirty="0"/>
              <a:t>로 조정할 수 있어야 함</a:t>
            </a:r>
            <a:r>
              <a:rPr lang="en-US" altLang="ko-KR" sz="1200" dirty="0"/>
              <a:t>.</a:t>
            </a:r>
          </a:p>
          <a:p>
            <a:pPr marL="288000" lvl="1" indent="0">
              <a:buNone/>
            </a:pPr>
            <a:r>
              <a:rPr lang="en-US" altLang="ko-KR" sz="1200" dirty="0"/>
              <a:t>	 -24NM</a:t>
            </a:r>
            <a:r>
              <a:rPr lang="ko-KR" altLang="en-US" sz="1200" dirty="0"/>
              <a:t>보다 높은 범위 스케일에 대해 더 거친 거리 분해능이 제공될 수 있음</a:t>
            </a:r>
            <a:r>
              <a:rPr lang="en-US" altLang="ko-KR" sz="1200" dirty="0"/>
              <a:t>.</a:t>
            </a:r>
          </a:p>
          <a:p>
            <a:pPr marL="288000" lvl="1" indent="0">
              <a:buNone/>
            </a:pPr>
            <a:r>
              <a:rPr lang="en-US" altLang="ko-KR" sz="1200" dirty="0"/>
              <a:t>	 -</a:t>
            </a:r>
            <a:r>
              <a:rPr lang="ko-KR" altLang="en-US" sz="1200" dirty="0"/>
              <a:t>거리 및 방위 측정은 </a:t>
            </a:r>
            <a:r>
              <a:rPr lang="en-US" altLang="ko-KR" sz="1200" dirty="0"/>
              <a:t>User dialog</a:t>
            </a:r>
            <a:r>
              <a:rPr lang="ko-KR" altLang="en-US" sz="1200" dirty="0"/>
              <a:t> 영역에서 사용할 수 있어야 하며 </a:t>
            </a:r>
            <a:endParaRPr lang="en-US" altLang="ko-KR" sz="1200" dirty="0"/>
          </a:p>
          <a:p>
            <a:pPr marL="288000" lvl="1" indent="0">
              <a:buNone/>
            </a:pPr>
            <a:r>
              <a:rPr lang="en-US" altLang="ko-KR" sz="1200" dirty="0"/>
              <a:t>	  Operational display</a:t>
            </a:r>
            <a:r>
              <a:rPr lang="ko-KR" altLang="en-US" sz="1200" dirty="0"/>
              <a:t> 영역</a:t>
            </a:r>
            <a:r>
              <a:rPr lang="en-US" altLang="ko-KR" sz="1200" dirty="0"/>
              <a:t>(</a:t>
            </a:r>
            <a:r>
              <a:rPr lang="ko-KR" altLang="en-US" sz="1200" dirty="0"/>
              <a:t>예</a:t>
            </a:r>
            <a:r>
              <a:rPr lang="en-US" altLang="ko-KR" sz="1200" dirty="0"/>
              <a:t>: </a:t>
            </a:r>
            <a:r>
              <a:rPr lang="ko-KR" altLang="en-US" sz="1200" dirty="0"/>
              <a:t>커서가 </a:t>
            </a:r>
            <a:r>
              <a:rPr lang="en-US" altLang="ko-KR" sz="1200" dirty="0"/>
              <a:t>ERBL </a:t>
            </a:r>
            <a:r>
              <a:rPr lang="ko-KR" altLang="en-US" sz="1200" dirty="0"/>
              <a:t>위에 있을 때 커서에 인접</a:t>
            </a:r>
            <a:r>
              <a:rPr lang="en-US" altLang="ko-KR" sz="1200" dirty="0"/>
              <a:t>)</a:t>
            </a:r>
            <a:r>
              <a:rPr lang="ko-KR" altLang="en-US" sz="1200" dirty="0"/>
              <a:t>에서도 일시적으로 사용할 수 있음</a:t>
            </a: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73</a:t>
            </a:fld>
            <a:r>
              <a:rPr lang="en-US" altLang="ko-KR"/>
              <a:t>]</a:t>
            </a:r>
            <a:endParaRPr lang="ko-KR" altLang="en-US" dirty="0"/>
          </a:p>
        </p:txBody>
      </p:sp>
    </p:spTree>
    <p:extLst>
      <p:ext uri="{BB962C8B-B14F-4D97-AF65-F5344CB8AC3E}">
        <p14:creationId xmlns:p14="http://schemas.microsoft.com/office/powerpoint/2010/main" val="9119393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marL="288000" lvl="1" indent="0">
              <a:buNone/>
            </a:pPr>
            <a:r>
              <a:rPr lang="en-US" altLang="ko-KR" sz="1200" dirty="0"/>
              <a:t>	 8.6.2.2 </a:t>
            </a:r>
            <a:r>
              <a:rPr lang="ko-KR" altLang="en-US" sz="1200" dirty="0"/>
              <a:t>시험방법 및 요구되는 결과</a:t>
            </a:r>
            <a:endParaRPr lang="en-US" altLang="ko-KR" sz="1200" dirty="0"/>
          </a:p>
          <a:p>
            <a:pPr marL="288000" lvl="1" indent="0">
              <a:buNone/>
            </a:pPr>
            <a:r>
              <a:rPr lang="en-US" altLang="ko-KR" sz="1200" dirty="0"/>
              <a:t>	 -a) ERBL</a:t>
            </a:r>
            <a:r>
              <a:rPr lang="ko-KR" altLang="en-US" sz="1200" dirty="0"/>
              <a:t>이 </a:t>
            </a:r>
            <a:r>
              <a:rPr lang="en-US" altLang="ko-KR" sz="1200" dirty="0"/>
              <a:t>Operational</a:t>
            </a:r>
            <a:r>
              <a:rPr lang="ko-KR" altLang="en-US" sz="1200" dirty="0"/>
              <a:t> </a:t>
            </a:r>
            <a:r>
              <a:rPr lang="en-US" altLang="ko-KR" sz="1200" dirty="0"/>
              <a:t>display</a:t>
            </a:r>
            <a:r>
              <a:rPr lang="ko-KR" altLang="en-US" sz="1200" dirty="0"/>
              <a:t> 영역 내에서 하나의 위치에서 다른 위치 또는 자선과의 상대적인 거리 및 방위를 측정하는데 사용할 수 있음을 측정 및 관찰을 통해 확인</a:t>
            </a:r>
            <a:r>
              <a:rPr lang="en-US" altLang="ko-KR" sz="1200" dirty="0"/>
              <a:t>.</a:t>
            </a:r>
          </a:p>
          <a:p>
            <a:pPr marL="288000" lvl="1" indent="0">
              <a:buNone/>
            </a:pPr>
            <a:r>
              <a:rPr lang="en-US" altLang="ko-KR" sz="1200" dirty="0"/>
              <a:t>	 -b) </a:t>
            </a:r>
            <a:r>
              <a:rPr lang="ko-KR" altLang="en-US" sz="1200" dirty="0"/>
              <a:t>활성 </a:t>
            </a:r>
            <a:r>
              <a:rPr lang="en-US" altLang="ko-KR" sz="1200" dirty="0"/>
              <a:t>ERBL</a:t>
            </a:r>
            <a:r>
              <a:rPr lang="ko-KR" altLang="en-US" sz="1200" dirty="0"/>
              <a:t>에 </a:t>
            </a:r>
            <a:r>
              <a:rPr lang="ko-KR" altLang="en-US" sz="1200" dirty="0">
                <a:solidFill>
                  <a:srgbClr val="FF0000"/>
                </a:solidFill>
              </a:rPr>
              <a:t>전용 수치 범위와 방위 측정값이 있는지</a:t>
            </a:r>
            <a:r>
              <a:rPr lang="en-US" altLang="ko-KR" sz="1200" dirty="0">
                <a:solidFill>
                  <a:srgbClr val="FF0000"/>
                </a:solidFill>
              </a:rPr>
              <a:t>(GUI</a:t>
            </a:r>
            <a:r>
              <a:rPr lang="ko-KR" altLang="en-US" sz="1200" dirty="0">
                <a:solidFill>
                  <a:srgbClr val="FF0000"/>
                </a:solidFill>
              </a:rPr>
              <a:t>상의 얘기</a:t>
            </a:r>
            <a:r>
              <a:rPr lang="en-US" altLang="ko-KR" sz="1200" dirty="0">
                <a:solidFill>
                  <a:srgbClr val="FF0000"/>
                </a:solidFill>
              </a:rPr>
              <a:t>? </a:t>
            </a:r>
            <a:r>
              <a:rPr lang="ko-KR" altLang="en-US" sz="1200" dirty="0">
                <a:solidFill>
                  <a:srgbClr val="FF0000"/>
                </a:solidFill>
              </a:rPr>
              <a:t>해당 수치가 범용일 수 있나</a:t>
            </a:r>
            <a:r>
              <a:rPr lang="en-US" altLang="ko-KR" sz="1200" dirty="0">
                <a:solidFill>
                  <a:srgbClr val="FF0000"/>
                </a:solidFill>
              </a:rPr>
              <a:t>?)</a:t>
            </a:r>
            <a:r>
              <a:rPr lang="ko-KR" altLang="en-US" sz="1200" dirty="0"/>
              <a:t> 관찰하여 확인</a:t>
            </a:r>
            <a:r>
              <a:rPr lang="en-US" altLang="ko-KR" sz="1200" dirty="0"/>
              <a:t>.</a:t>
            </a:r>
          </a:p>
          <a:p>
            <a:pPr marL="288000" lvl="1" indent="0">
              <a:buNone/>
            </a:pPr>
            <a:r>
              <a:rPr lang="en-US" altLang="ko-KR" sz="1200" dirty="0"/>
              <a:t>	  </a:t>
            </a:r>
            <a:r>
              <a:rPr lang="ko-KR" altLang="en-US" sz="1200" dirty="0"/>
              <a:t>거리 및 방위 측정값은 </a:t>
            </a:r>
            <a:r>
              <a:rPr lang="en-US" altLang="ko-KR" sz="1200" dirty="0"/>
              <a:t>User dialog</a:t>
            </a:r>
            <a:r>
              <a:rPr lang="ko-KR" altLang="en-US" sz="1200" dirty="0"/>
              <a:t> 영역에서 사용할 수 있어야 하며 </a:t>
            </a:r>
            <a:r>
              <a:rPr lang="en-US" altLang="ko-KR" sz="1200" dirty="0"/>
              <a:t>Operational display</a:t>
            </a:r>
            <a:r>
              <a:rPr lang="ko-KR" altLang="en-US" sz="1200" dirty="0"/>
              <a:t> 영역에서도 사용할 수 있음</a:t>
            </a:r>
            <a:r>
              <a:rPr lang="en-US" altLang="ko-KR" sz="1200" dirty="0"/>
              <a:t>.</a:t>
            </a:r>
          </a:p>
          <a:p>
            <a:pPr marL="288000" lvl="1" indent="0">
              <a:buNone/>
            </a:pPr>
            <a:r>
              <a:rPr lang="en-US" altLang="ko-KR" sz="1200" dirty="0"/>
              <a:t>		(</a:t>
            </a:r>
            <a:r>
              <a:rPr lang="ko-KR" altLang="en-US" sz="1200" dirty="0"/>
              <a:t>예</a:t>
            </a:r>
            <a:r>
              <a:rPr lang="en-US" altLang="ko-KR" sz="1200" dirty="0"/>
              <a:t>: </a:t>
            </a:r>
            <a:r>
              <a:rPr lang="ko-KR" altLang="en-US" sz="1200" dirty="0"/>
              <a:t>커서가 </a:t>
            </a:r>
            <a:r>
              <a:rPr lang="en-US" altLang="ko-KR" sz="1200" dirty="0"/>
              <a:t>ERBL </a:t>
            </a:r>
            <a:r>
              <a:rPr lang="ko-KR" altLang="en-US" sz="1200" dirty="0"/>
              <a:t>위에 있을 때 커서에 인접</a:t>
            </a:r>
            <a:r>
              <a:rPr lang="en-US" altLang="ko-KR" sz="1200" dirty="0"/>
              <a:t>).</a:t>
            </a:r>
          </a:p>
          <a:p>
            <a:pPr marL="288000" lvl="1" indent="0">
              <a:buNone/>
            </a:pPr>
            <a:r>
              <a:rPr lang="en-US" altLang="ko-KR" sz="1200" dirty="0"/>
              <a:t>	 -c) </a:t>
            </a:r>
            <a:r>
              <a:rPr lang="ko-KR" altLang="en-US" sz="1200" dirty="0"/>
              <a:t>활성 </a:t>
            </a:r>
            <a:r>
              <a:rPr lang="en-US" altLang="ko-KR" sz="1200" dirty="0"/>
              <a:t>ERBL</a:t>
            </a:r>
            <a:r>
              <a:rPr lang="ko-KR" altLang="en-US" sz="1200" dirty="0"/>
              <a:t>은 거리에서 </a:t>
            </a:r>
            <a:r>
              <a:rPr lang="en-US" altLang="ko-KR" sz="1200" dirty="0"/>
              <a:t>0.01NM(</a:t>
            </a:r>
            <a:r>
              <a:rPr lang="ko-KR" altLang="en-US" sz="1200" dirty="0"/>
              <a:t>또는 이에 상응하는 적절한 미터법</a:t>
            </a:r>
            <a:r>
              <a:rPr lang="en-US" altLang="ko-KR" sz="1200" dirty="0"/>
              <a:t>)</a:t>
            </a:r>
            <a:r>
              <a:rPr lang="ko-KR" altLang="en-US" sz="1200" dirty="0"/>
              <a:t> 로</a:t>
            </a:r>
            <a:r>
              <a:rPr lang="en-US" altLang="ko-KR" sz="1200" dirty="0"/>
              <a:t>, </a:t>
            </a:r>
            <a:r>
              <a:rPr lang="ko-KR" altLang="en-US" sz="1200" dirty="0"/>
              <a:t>방위에서 </a:t>
            </a:r>
            <a:r>
              <a:rPr lang="en-US" altLang="ko-KR" sz="1200" dirty="0"/>
              <a:t>0.1°</a:t>
            </a:r>
            <a:r>
              <a:rPr lang="ko-KR" altLang="en-US" sz="1200" dirty="0"/>
              <a:t>로 조정할 수 있는지 확인</a:t>
            </a:r>
            <a:r>
              <a:rPr lang="en-US" altLang="ko-KR" sz="1200" dirty="0"/>
              <a:t>.</a:t>
            </a:r>
          </a:p>
          <a:p>
            <a:pPr marL="288000" lvl="1" indent="0">
              <a:buNone/>
            </a:pPr>
            <a:r>
              <a:rPr lang="en-US" altLang="ko-KR" sz="1200" dirty="0"/>
              <a:t>		24NM</a:t>
            </a:r>
            <a:r>
              <a:rPr lang="ko-KR" altLang="en-US" sz="1200" dirty="0"/>
              <a:t>보다 높은 범위 스케일에 대해 더 거친 분해능이 제공될 수 있음</a:t>
            </a:r>
            <a:r>
              <a:rPr lang="en-US" altLang="ko-KR" sz="1200" dirty="0"/>
              <a:t>.</a:t>
            </a:r>
          </a:p>
          <a:p>
            <a:pPr marL="288000" lvl="1" indent="0">
              <a:buNone/>
            </a:pPr>
            <a:r>
              <a:rPr lang="en-US" altLang="ko-KR" sz="1200" dirty="0"/>
              <a:t>	 -d) ERBL</a:t>
            </a:r>
            <a:r>
              <a:rPr lang="ko-KR" altLang="en-US" sz="1200" dirty="0"/>
              <a:t>의 표시가 </a:t>
            </a:r>
            <a:r>
              <a:rPr lang="en-US" altLang="ko-KR" sz="1200" dirty="0"/>
              <a:t>Annex J</a:t>
            </a:r>
            <a:r>
              <a:rPr lang="ko-KR" altLang="en-US" sz="1200" dirty="0"/>
              <a:t>에 따른 것인지 관찰하여 확인</a:t>
            </a:r>
            <a:r>
              <a:rPr lang="en-US" altLang="ko-KR" sz="1200" dirty="0"/>
              <a:t>.</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74</a:t>
            </a:fld>
            <a:r>
              <a:rPr lang="en-US" altLang="ko-KR"/>
              <a:t>]</a:t>
            </a:r>
            <a:endParaRPr lang="ko-KR" altLang="en-US" dirty="0"/>
          </a:p>
        </p:txBody>
      </p:sp>
    </p:spTree>
    <p:extLst>
      <p:ext uri="{BB962C8B-B14F-4D97-AF65-F5344CB8AC3E}">
        <p14:creationId xmlns:p14="http://schemas.microsoft.com/office/powerpoint/2010/main" val="1502134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lvl="1"/>
            <a:r>
              <a:rPr lang="en-US" altLang="ko-KR" sz="1200" dirty="0"/>
              <a:t>8.7 </a:t>
            </a:r>
            <a:r>
              <a:rPr lang="ko-KR" altLang="en-US" sz="1200" dirty="0"/>
              <a:t>평행 인덱스 라인</a:t>
            </a:r>
            <a:r>
              <a:rPr lang="en-US" altLang="ko-KR" sz="1200" dirty="0"/>
              <a:t>(PI : Parallel Index line)</a:t>
            </a:r>
          </a:p>
          <a:p>
            <a:pPr marL="288000" lvl="1" indent="0">
              <a:buNone/>
            </a:pPr>
            <a:r>
              <a:rPr lang="en-US" altLang="ko-KR" sz="1200" dirty="0"/>
              <a:t>	8.7.1 </a:t>
            </a:r>
            <a:r>
              <a:rPr lang="ko-KR" altLang="en-US" sz="1200" dirty="0"/>
              <a:t>일반</a:t>
            </a:r>
            <a:endParaRPr lang="en-US" altLang="ko-KR" sz="1200" dirty="0"/>
          </a:p>
          <a:p>
            <a:pPr marL="288000" lvl="1" indent="0">
              <a:buNone/>
            </a:pPr>
            <a:r>
              <a:rPr lang="en-US" altLang="ko-KR" sz="1200" dirty="0"/>
              <a:t>	</a:t>
            </a:r>
            <a:r>
              <a:rPr lang="ko-KR" altLang="en-US" sz="1200" dirty="0"/>
              <a:t>* 평행 인덱스 라인은 일정한 폭과 방향을 갖는 빔의 형태로 자선에 대해 범위와 방위를 참조할 수 있는 수단을 제공</a:t>
            </a:r>
            <a:r>
              <a:rPr lang="en-US" altLang="ko-KR" sz="1200" dirty="0"/>
              <a:t>.</a:t>
            </a:r>
          </a:p>
          <a:p>
            <a:pPr marL="288000" lvl="1" indent="0">
              <a:buNone/>
            </a:pPr>
            <a:r>
              <a:rPr lang="en-US" altLang="ko-KR" sz="1200" dirty="0"/>
              <a:t>	* </a:t>
            </a:r>
            <a:r>
              <a:rPr lang="ko-KR" altLang="en-US" sz="1200" dirty="0"/>
              <a:t>그들은 자선에 상대적임</a:t>
            </a:r>
            <a:r>
              <a:rPr lang="en-US" altLang="ko-KR" sz="1200" dirty="0"/>
              <a:t>.</a:t>
            </a:r>
          </a:p>
          <a:p>
            <a:pPr marL="288000" lvl="1" indent="0">
              <a:buNone/>
            </a:pPr>
            <a:r>
              <a:rPr lang="en-US" altLang="ko-KR" sz="1200" dirty="0"/>
              <a:t>	* </a:t>
            </a:r>
            <a:r>
              <a:rPr lang="ko-KR" altLang="en-US" sz="1200" dirty="0"/>
              <a:t>인덱스 라인은 표시 모드와 무관한 자선과 관련된 직선으로</a:t>
            </a:r>
            <a:r>
              <a:rPr lang="en-US" altLang="ko-KR" sz="1200" dirty="0"/>
              <a:t>, </a:t>
            </a:r>
            <a:r>
              <a:rPr lang="ko-KR" altLang="en-US" sz="1200" dirty="0"/>
              <a:t>자선에 대한 유연한 범위 및 방위 참조를 설정하는 수단</a:t>
            </a:r>
            <a:r>
              <a:rPr lang="en-US" altLang="ko-KR" sz="1200" dirty="0"/>
              <a:t>.</a:t>
            </a:r>
          </a:p>
          <a:p>
            <a:pPr marL="288000" lvl="1" indent="0">
              <a:buNone/>
            </a:pPr>
            <a:r>
              <a:rPr lang="en-US" altLang="ko-KR" sz="1200" dirty="0"/>
              <a:t>	* </a:t>
            </a:r>
            <a:r>
              <a:rPr lang="ko-KR" altLang="en-US" sz="1200" dirty="0"/>
              <a:t>평행 인덱스 라인</a:t>
            </a:r>
            <a:r>
              <a:rPr lang="en-US" altLang="ko-KR" sz="1200" dirty="0"/>
              <a:t>(PI)</a:t>
            </a:r>
            <a:r>
              <a:rPr lang="ko-KR" altLang="en-US" sz="1200" dirty="0"/>
              <a:t>은 자선의 방향과 서로 평행한 인덱스 라인</a:t>
            </a:r>
            <a:r>
              <a:rPr lang="en-US" altLang="ko-KR" sz="1200" dirty="0"/>
              <a:t>.	</a:t>
            </a:r>
          </a:p>
          <a:p>
            <a:pPr marL="288000" lvl="1" indent="0">
              <a:buNone/>
            </a:pPr>
            <a:r>
              <a:rPr lang="en-US" altLang="ko-KR" sz="1200" dirty="0"/>
              <a:t>	8.7.2 PI </a:t>
            </a:r>
            <a:r>
              <a:rPr lang="ko-KR" altLang="en-US" sz="1200" dirty="0"/>
              <a:t>라인 및 위치 지정</a:t>
            </a:r>
            <a:endParaRPr lang="en-US" altLang="ko-KR" sz="1200" dirty="0"/>
          </a:p>
          <a:p>
            <a:pPr marL="288000" lvl="1" indent="0">
              <a:buNone/>
            </a:pPr>
            <a:r>
              <a:rPr lang="en-US" altLang="ko-KR" sz="1200" dirty="0"/>
              <a:t>	 8.7.2.1 </a:t>
            </a:r>
            <a:r>
              <a:rPr lang="ko-KR" altLang="en-US" sz="1200" dirty="0"/>
              <a:t>요구 사항</a:t>
            </a:r>
            <a:endParaRPr lang="en-US" altLang="ko-KR" sz="1200" dirty="0"/>
          </a:p>
          <a:p>
            <a:pPr marL="288000" lvl="1" indent="0">
              <a:buNone/>
            </a:pPr>
            <a:r>
              <a:rPr lang="en-US" altLang="ko-KR" sz="1200" dirty="0"/>
              <a:t>	 -(MSC.192/5.16.1) </a:t>
            </a:r>
            <a:r>
              <a:rPr lang="ko-KR" altLang="en-US" sz="1200" dirty="0"/>
              <a:t>최소 </a:t>
            </a:r>
            <a:r>
              <a:rPr lang="en-US" altLang="ko-KR" sz="1200" dirty="0"/>
              <a:t>4</a:t>
            </a:r>
            <a:r>
              <a:rPr lang="ko-KR" altLang="en-US" sz="1200" dirty="0"/>
              <a:t>개의 독립적이고 별도로 구분 가능한 병렬 인덱스 라인이 제공</a:t>
            </a:r>
            <a:r>
              <a:rPr lang="en-US" altLang="ko-KR" sz="1200" dirty="0"/>
              <a:t>, </a:t>
            </a:r>
          </a:p>
          <a:p>
            <a:pPr marL="288000" lvl="1" indent="0">
              <a:buNone/>
            </a:pPr>
            <a:r>
              <a:rPr lang="en-US" altLang="ko-KR" sz="1200" dirty="0"/>
              <a:t>		</a:t>
            </a:r>
            <a:r>
              <a:rPr lang="ko-KR" altLang="en-US" sz="1200" dirty="0"/>
              <a:t>개별 라인을 자르고 끄는 수단이 있어야 합니다</a:t>
            </a:r>
            <a:r>
              <a:rPr lang="en-US" altLang="ko-KR" sz="1200" dirty="0"/>
              <a:t>.</a:t>
            </a:r>
          </a:p>
          <a:p>
            <a:pPr marL="288000" lvl="1" indent="0">
              <a:buNone/>
            </a:pPr>
            <a:r>
              <a:rPr lang="en-US" altLang="ko-KR" sz="1200" dirty="0"/>
              <a:t>	 -PI </a:t>
            </a:r>
            <a:r>
              <a:rPr lang="ko-KR" altLang="en-US" sz="1200" dirty="0"/>
              <a:t>기능을 선택할 때 인덱스 라인은 선박 방향과 평행하게 표시</a:t>
            </a:r>
            <a:r>
              <a:rPr lang="en-US" altLang="ko-KR" sz="1200" dirty="0"/>
              <a:t>.</a:t>
            </a:r>
          </a:p>
          <a:p>
            <a:pPr marL="288000" lvl="1" indent="0">
              <a:buNone/>
            </a:pPr>
            <a:r>
              <a:rPr lang="en-US" altLang="ko-KR" sz="1200" dirty="0"/>
              <a:t>	 -(MSC.192/5.16.2) </a:t>
            </a:r>
            <a:r>
              <a:rPr lang="ko-KR" altLang="en-US" sz="1200" dirty="0"/>
              <a:t>평행 인덱스 라인의 </a:t>
            </a:r>
            <a:r>
              <a:rPr lang="en-US" altLang="ko-KR" sz="1200" dirty="0"/>
              <a:t>PI </a:t>
            </a:r>
            <a:r>
              <a:rPr lang="ko-KR" altLang="en-US" sz="1200" dirty="0"/>
              <a:t>방위 및 빔</a:t>
            </a:r>
            <a:r>
              <a:rPr lang="en-US" altLang="ko-KR" sz="1200" dirty="0"/>
              <a:t>(</a:t>
            </a:r>
            <a:r>
              <a:rPr lang="ko-KR" altLang="en-US" sz="1200" dirty="0"/>
              <a:t>크로스 트랙</a:t>
            </a:r>
            <a:r>
              <a:rPr lang="en-US" altLang="ko-KR" sz="1200" dirty="0"/>
              <a:t>) </a:t>
            </a:r>
            <a:r>
              <a:rPr lang="ko-KR" altLang="en-US" sz="1200" dirty="0"/>
              <a:t>폭</a:t>
            </a:r>
            <a:r>
              <a:rPr lang="en-US" altLang="ko-KR" sz="1200" dirty="0"/>
              <a:t>(</a:t>
            </a:r>
            <a:r>
              <a:rPr lang="ko-KR" altLang="en-US" sz="1200" dirty="0"/>
              <a:t>크로스 트랙 거리</a:t>
            </a:r>
            <a:r>
              <a:rPr lang="en-US" altLang="ko-KR" sz="1200" dirty="0"/>
              <a:t>)</a:t>
            </a:r>
            <a:r>
              <a:rPr lang="ko-KR" altLang="en-US" sz="1200" dirty="0"/>
              <a:t>를 설정하는 간단하고 빠른 수단이 제공</a:t>
            </a:r>
            <a:r>
              <a:rPr lang="en-US" altLang="ko-KR" sz="1200" dirty="0"/>
              <a:t>. </a:t>
            </a:r>
          </a:p>
          <a:p>
            <a:pPr marL="288000" lvl="1" indent="0">
              <a:buNone/>
            </a:pPr>
            <a:r>
              <a:rPr lang="en-US" altLang="ko-KR" sz="1200" dirty="0"/>
              <a:t>	 -</a:t>
            </a:r>
            <a:r>
              <a:rPr lang="ko-KR" altLang="en-US" sz="1200" dirty="0"/>
              <a:t>선택한 인덱스 라인의 실제 방위 및 빔 폭은 </a:t>
            </a:r>
            <a:r>
              <a:rPr lang="ko-KR" altLang="en-US" sz="1200" dirty="0">
                <a:solidFill>
                  <a:srgbClr val="FF0000"/>
                </a:solidFill>
              </a:rPr>
              <a:t>요청 시 제공</a:t>
            </a:r>
            <a:r>
              <a:rPr lang="en-US" altLang="ko-KR" sz="1200" dirty="0">
                <a:solidFill>
                  <a:srgbClr val="FF0000"/>
                </a:solidFill>
              </a:rPr>
              <a:t>(</a:t>
            </a:r>
            <a:r>
              <a:rPr lang="ko-KR" altLang="en-US" sz="1200" dirty="0">
                <a:solidFill>
                  <a:srgbClr val="FF0000"/>
                </a:solidFill>
              </a:rPr>
              <a:t>무슨 의미</a:t>
            </a:r>
            <a:r>
              <a:rPr lang="en-US" altLang="ko-KR" sz="1200" dirty="0">
                <a:solidFill>
                  <a:srgbClr val="FF0000"/>
                </a:solidFill>
              </a:rPr>
              <a:t>? </a:t>
            </a:r>
            <a:r>
              <a:rPr lang="ko-KR" altLang="en-US" sz="1200" dirty="0">
                <a:solidFill>
                  <a:srgbClr val="FF0000"/>
                </a:solidFill>
              </a:rPr>
              <a:t>항상이 아니고</a:t>
            </a:r>
            <a:r>
              <a:rPr lang="en-US" altLang="ko-KR" sz="1200" dirty="0">
                <a:solidFill>
                  <a:srgbClr val="FF0000"/>
                </a:solidFill>
              </a:rPr>
              <a:t>?)</a:t>
            </a:r>
            <a:r>
              <a:rPr lang="en-US" altLang="ko-KR" sz="1200" dirty="0"/>
              <a:t>.</a:t>
            </a:r>
          </a:p>
          <a:p>
            <a:pPr marL="288000" lvl="1" indent="0">
              <a:buNone/>
            </a:pPr>
            <a:r>
              <a:rPr lang="en-US" altLang="ko-KR" sz="1200" dirty="0"/>
              <a:t>	 -</a:t>
            </a:r>
            <a:r>
              <a:rPr lang="ko-KR" altLang="en-US" sz="1200" dirty="0"/>
              <a:t>다른 독립 방향으로 ​​설정된 인덱스 라인을 사용할 수 있음</a:t>
            </a:r>
            <a:r>
              <a:rPr lang="en-US" altLang="ko-KR" sz="1200" dirty="0"/>
              <a:t>.</a:t>
            </a:r>
          </a:p>
          <a:p>
            <a:pPr marL="288000" lvl="1" indent="0">
              <a:buNone/>
            </a:pPr>
            <a:r>
              <a:rPr lang="en-US" altLang="ko-KR" sz="1200" dirty="0"/>
              <a:t>	 -4</a:t>
            </a:r>
            <a:r>
              <a:rPr lang="ko-KR" altLang="en-US" sz="1200" dirty="0"/>
              <a:t>개의 인덱스 라인만 표시될 수 있는 경우 선박의 방향과 서로 평행한 인덱스 라인을 재설정하는 간단하고 빠른 방법이 제공되어야 함</a:t>
            </a:r>
            <a:r>
              <a:rPr lang="en-US" altLang="ko-KR" sz="1200" dirty="0"/>
              <a:t>.</a:t>
            </a:r>
          </a:p>
          <a:p>
            <a:pPr marL="288000" lvl="1" indent="0">
              <a:buNone/>
            </a:pPr>
            <a:r>
              <a:rPr lang="en-US" altLang="ko-KR" sz="1200" dirty="0"/>
              <a:t>	 -</a:t>
            </a:r>
            <a:r>
              <a:rPr lang="ko-KR" altLang="en-US" sz="1200" dirty="0"/>
              <a:t>평행 인덱스 라인은 조작이 간편해야 하며 그 조작 및 사용법은 사용 설명서에 설명되어야 함</a:t>
            </a:r>
            <a:r>
              <a:rPr lang="en-US" altLang="ko-KR" sz="1200" dirty="0"/>
              <a:t>.</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75</a:t>
            </a:fld>
            <a:r>
              <a:rPr lang="en-US" altLang="ko-KR"/>
              <a:t>]</a:t>
            </a:r>
            <a:endParaRPr lang="ko-KR" altLang="en-US" dirty="0"/>
          </a:p>
        </p:txBody>
      </p:sp>
    </p:spTree>
    <p:extLst>
      <p:ext uri="{BB962C8B-B14F-4D97-AF65-F5344CB8AC3E}">
        <p14:creationId xmlns:p14="http://schemas.microsoft.com/office/powerpoint/2010/main" val="39135547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marL="288000" lvl="1" indent="0">
              <a:buNone/>
            </a:pPr>
            <a:r>
              <a:rPr lang="en-US" altLang="ko-KR" sz="1200" dirty="0"/>
              <a:t>	 8.7.2.2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수량</a:t>
            </a:r>
            <a:r>
              <a:rPr lang="en-US" altLang="ko-KR" sz="1200" dirty="0"/>
              <a:t>, </a:t>
            </a:r>
            <a:r>
              <a:rPr lang="ko-KR" altLang="en-US" sz="1200" dirty="0"/>
              <a:t>라인 식별</a:t>
            </a:r>
            <a:r>
              <a:rPr lang="en-US" altLang="ko-KR" sz="1200" dirty="0"/>
              <a:t>, </a:t>
            </a:r>
            <a:r>
              <a:rPr lang="ko-KR" altLang="en-US" sz="1200" dirty="0"/>
              <a:t>라인 절단</a:t>
            </a:r>
            <a:r>
              <a:rPr lang="en-US" altLang="ko-KR" sz="1200" dirty="0"/>
              <a:t>, </a:t>
            </a:r>
            <a:r>
              <a:rPr lang="ko-KR" altLang="en-US" sz="1200" dirty="0"/>
              <a:t>라인 위치 지정 및 개별 및 모든 </a:t>
            </a:r>
            <a:r>
              <a:rPr lang="en-US" altLang="ko-KR" sz="1200" dirty="0"/>
              <a:t>PI </a:t>
            </a:r>
            <a:r>
              <a:rPr lang="ko-KR" altLang="en-US" sz="1200" dirty="0"/>
              <a:t>라인에 대한 독립적인 켜기</a:t>
            </a:r>
            <a:r>
              <a:rPr lang="en-US" altLang="ko-KR" sz="1200" dirty="0"/>
              <a:t>/</a:t>
            </a:r>
            <a:r>
              <a:rPr lang="ko-KR" altLang="en-US" sz="1200" dirty="0"/>
              <a:t>끄기 기능의 요구 사항이 충족되는지 관찰을 통해 확인</a:t>
            </a:r>
            <a:r>
              <a:rPr lang="en-US" altLang="ko-KR" sz="1200" dirty="0"/>
              <a:t>.</a:t>
            </a:r>
          </a:p>
          <a:p>
            <a:pPr marL="288000" lvl="1" indent="0">
              <a:buNone/>
            </a:pPr>
            <a:r>
              <a:rPr lang="en-US" altLang="ko-KR" sz="1200" dirty="0"/>
              <a:t>	 -b) PI </a:t>
            </a:r>
            <a:r>
              <a:rPr lang="ko-KR" altLang="en-US" sz="1200" dirty="0"/>
              <a:t>라인의 표시가 </a:t>
            </a:r>
            <a:r>
              <a:rPr lang="en-US" altLang="ko-KR" sz="1200" dirty="0"/>
              <a:t>Annex J</a:t>
            </a:r>
            <a:r>
              <a:rPr lang="ko-KR" altLang="en-US" sz="1200" dirty="0"/>
              <a:t>를 따르고 있는지 확인</a:t>
            </a:r>
            <a:r>
              <a:rPr lang="en-US" altLang="ko-KR" sz="1200" dirty="0"/>
              <a:t>.</a:t>
            </a:r>
          </a:p>
          <a:p>
            <a:pPr marL="288000" lvl="1" indent="0">
              <a:buNone/>
            </a:pPr>
            <a:r>
              <a:rPr lang="en-US" altLang="ko-KR" sz="1200" dirty="0"/>
              <a:t>	 -c) PI </a:t>
            </a:r>
            <a:r>
              <a:rPr lang="ko-KR" altLang="en-US" sz="1200" dirty="0"/>
              <a:t>기능을 선택한 후 </a:t>
            </a:r>
            <a:r>
              <a:rPr lang="en-US" altLang="ko-KR" sz="1200" dirty="0"/>
              <a:t>5</a:t>
            </a:r>
            <a:r>
              <a:rPr lang="ko-KR" altLang="en-US" sz="1200" dirty="0"/>
              <a:t>초 이내에 </a:t>
            </a:r>
            <a:r>
              <a:rPr lang="en-US" altLang="ko-KR" sz="1200" dirty="0"/>
              <a:t>PI </a:t>
            </a:r>
            <a:r>
              <a:rPr lang="ko-KR" altLang="en-US" sz="1200" dirty="0"/>
              <a:t>라인의 방위 또는 빔 범위</a:t>
            </a:r>
            <a:r>
              <a:rPr lang="en-US" altLang="ko-KR" sz="1200" dirty="0"/>
              <a:t>(</a:t>
            </a:r>
            <a:r>
              <a:rPr lang="ko-KR" altLang="en-US" sz="1200" dirty="0"/>
              <a:t>크로스 트랙 거리</a:t>
            </a:r>
            <a:r>
              <a:rPr lang="en-US" altLang="ko-KR" sz="1200" dirty="0"/>
              <a:t>)</a:t>
            </a:r>
            <a:r>
              <a:rPr lang="ko-KR" altLang="en-US" sz="1200" dirty="0"/>
              <a:t>를 설정할 수 있음을 측정으로 확인</a:t>
            </a:r>
            <a:r>
              <a:rPr lang="en-US" altLang="ko-KR" sz="1200" dirty="0"/>
              <a:t>.</a:t>
            </a:r>
          </a:p>
          <a:p>
            <a:pPr marL="288000" lvl="1" indent="0">
              <a:buNone/>
            </a:pPr>
            <a:r>
              <a:rPr lang="en-US" altLang="ko-KR" sz="1200" dirty="0"/>
              <a:t>	 -d) PI </a:t>
            </a:r>
            <a:r>
              <a:rPr lang="ko-KR" altLang="en-US" sz="1200" dirty="0"/>
              <a:t>라인이 자선에 대해 고정</a:t>
            </a:r>
            <a:r>
              <a:rPr lang="en-US" altLang="ko-KR" sz="1200" dirty="0"/>
              <a:t>(</a:t>
            </a:r>
            <a:r>
              <a:rPr lang="ko-KR" altLang="en-US" sz="1200" dirty="0" err="1">
                <a:solidFill>
                  <a:srgbClr val="FF0000"/>
                </a:solidFill>
              </a:rPr>
              <a:t>맵에</a:t>
            </a:r>
            <a:r>
              <a:rPr lang="ko-KR" altLang="en-US" sz="1200" dirty="0">
                <a:solidFill>
                  <a:srgbClr val="FF0000"/>
                </a:solidFill>
              </a:rPr>
              <a:t> </a:t>
            </a:r>
            <a:r>
              <a:rPr lang="ko-KR" altLang="en-US" sz="1200" dirty="0" err="1">
                <a:solidFill>
                  <a:srgbClr val="FF0000"/>
                </a:solidFill>
              </a:rPr>
              <a:t>고정되는거</a:t>
            </a:r>
            <a:r>
              <a:rPr lang="ko-KR" altLang="en-US" sz="1200" dirty="0">
                <a:solidFill>
                  <a:srgbClr val="FF0000"/>
                </a:solidFill>
              </a:rPr>
              <a:t> 아니었나</a:t>
            </a:r>
            <a:r>
              <a:rPr lang="en-US" altLang="ko-KR" sz="1200" dirty="0">
                <a:solidFill>
                  <a:srgbClr val="FF0000"/>
                </a:solidFill>
              </a:rPr>
              <a:t>? </a:t>
            </a:r>
            <a:r>
              <a:rPr lang="ko-KR" altLang="en-US" sz="1200" dirty="0">
                <a:solidFill>
                  <a:srgbClr val="FF0000"/>
                </a:solidFill>
              </a:rPr>
              <a:t>경로에 사용되도록</a:t>
            </a:r>
            <a:r>
              <a:rPr lang="en-US" altLang="ko-KR" sz="1200" dirty="0">
                <a:solidFill>
                  <a:srgbClr val="FF0000"/>
                </a:solidFill>
              </a:rPr>
              <a:t>…?</a:t>
            </a:r>
            <a:r>
              <a:rPr lang="en-US" altLang="ko-KR" sz="1200" dirty="0"/>
              <a:t>)</a:t>
            </a:r>
            <a:r>
              <a:rPr lang="ko-KR" altLang="en-US" sz="1200" dirty="0"/>
              <a:t>되어 있는지 확인</a:t>
            </a:r>
            <a:r>
              <a:rPr lang="en-US" altLang="ko-KR" sz="1200" dirty="0"/>
              <a:t>.</a:t>
            </a:r>
          </a:p>
          <a:p>
            <a:pPr marL="288000" lvl="1" indent="0">
              <a:buNone/>
            </a:pPr>
            <a:r>
              <a:rPr lang="en-US" altLang="ko-KR" sz="1200" dirty="0"/>
              <a:t>	 -e) </a:t>
            </a:r>
            <a:r>
              <a:rPr lang="ko-KR" altLang="en-US" sz="1200" dirty="0"/>
              <a:t>평행 인덱스 라인이 작동하기 쉽고 작동이 사용 설명서에 설명되어 있는지 관찰 및 문서 검토를 통해 확인</a:t>
            </a:r>
            <a:r>
              <a:rPr lang="en-US" altLang="ko-KR" sz="1200" dirty="0"/>
              <a:t>.</a:t>
            </a:r>
          </a:p>
          <a:p>
            <a:pPr marL="288000" lvl="1" indent="0">
              <a:buNone/>
            </a:pPr>
            <a:r>
              <a:rPr lang="en-US" altLang="ko-KR" sz="1200" dirty="0"/>
              <a:t>	 -f) 4</a:t>
            </a:r>
            <a:r>
              <a:rPr lang="ko-KR" altLang="en-US" sz="1200" dirty="0"/>
              <a:t>개의 지표선만 표시할 수 있는 경우 선박의 방향 및 서로 평행한 지표선을 재설정하는 간단하고 빠른 방법이 제공되는지 관찰을 통해 확인</a:t>
            </a:r>
            <a:r>
              <a:rPr lang="en-US" altLang="ko-KR" sz="1200" dirty="0"/>
              <a:t>.</a:t>
            </a:r>
          </a:p>
          <a:p>
            <a:pPr marL="288000" lvl="1" indent="0">
              <a:buNone/>
            </a:pPr>
            <a:r>
              <a:rPr lang="en-US" altLang="ko-KR" sz="1200" dirty="0"/>
              <a:t>	 -g) </a:t>
            </a:r>
            <a:r>
              <a:rPr lang="ko-KR" altLang="en-US" sz="1200" dirty="0" err="1"/>
              <a:t>항법로</a:t>
            </a:r>
            <a:r>
              <a:rPr lang="ko-KR" altLang="en-US" sz="1200" dirty="0"/>
              <a:t> 또는 항로가 제공되는 경우 별도의 동등한 기능이 있고 </a:t>
            </a:r>
            <a:r>
              <a:rPr lang="en-US" altLang="ko-KR" sz="1200" dirty="0"/>
              <a:t>Ground stabilization</a:t>
            </a:r>
            <a:r>
              <a:rPr lang="ko-KR" altLang="en-US" sz="1200" dirty="0"/>
              <a:t>을 사용하는지 관찰을 통해 확인</a:t>
            </a:r>
            <a:r>
              <a:rPr lang="en-US" altLang="ko-KR" sz="1200" dirty="0"/>
              <a:t>.</a:t>
            </a:r>
          </a:p>
          <a:p>
            <a:pPr marL="288000" lvl="1" indent="0">
              <a:buNone/>
            </a:pPr>
            <a:r>
              <a:rPr lang="en-US" altLang="ko-KR" sz="1200" dirty="0"/>
              <a:t>	   </a:t>
            </a:r>
            <a:r>
              <a:rPr lang="ko-KR" altLang="en-US" sz="1200" dirty="0"/>
              <a:t>이러한 선은 지도 기능의 일부로 간주됨</a:t>
            </a: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76</a:t>
            </a:fld>
            <a:r>
              <a:rPr lang="en-US" altLang="ko-KR"/>
              <a:t>]</a:t>
            </a:r>
            <a:endParaRPr lang="ko-KR" altLang="en-US" dirty="0"/>
          </a:p>
        </p:txBody>
      </p:sp>
    </p:spTree>
    <p:extLst>
      <p:ext uri="{BB962C8B-B14F-4D97-AF65-F5344CB8AC3E}">
        <p14:creationId xmlns:p14="http://schemas.microsoft.com/office/powerpoint/2010/main" val="1797106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lvl="1"/>
            <a:r>
              <a:rPr lang="en-US" altLang="ko-KR" sz="1200" dirty="0"/>
              <a:t>8.8 </a:t>
            </a:r>
            <a:r>
              <a:rPr lang="ko-KR" altLang="en-US" sz="1200" dirty="0"/>
              <a:t>방위 눈금 </a:t>
            </a:r>
            <a:r>
              <a:rPr lang="en-US" altLang="ko-KR" sz="1200" dirty="0"/>
              <a:t>(bearing scale)</a:t>
            </a:r>
          </a:p>
          <a:p>
            <a:pPr marL="288000" lvl="1" indent="0">
              <a:buNone/>
            </a:pPr>
            <a:r>
              <a:rPr lang="en-US" altLang="ko-KR" sz="1200" dirty="0"/>
              <a:t>	8.8.1 </a:t>
            </a:r>
            <a:r>
              <a:rPr lang="ko-KR" altLang="en-US" sz="1200" dirty="0"/>
              <a:t>일반</a:t>
            </a:r>
            <a:endParaRPr lang="en-US" altLang="ko-KR" sz="1200" dirty="0"/>
          </a:p>
          <a:p>
            <a:pPr marL="288000" lvl="1" indent="0">
              <a:buNone/>
            </a:pPr>
            <a:r>
              <a:rPr lang="en-US" altLang="ko-KR" sz="1200" dirty="0"/>
              <a:t>	</a:t>
            </a:r>
            <a:r>
              <a:rPr lang="ko-KR" altLang="en-US" sz="1200" dirty="0"/>
              <a:t>* 방위 눈금은 </a:t>
            </a:r>
            <a:r>
              <a:rPr lang="en-US" altLang="ko-KR" sz="1200" dirty="0"/>
              <a:t>Operational</a:t>
            </a:r>
            <a:r>
              <a:rPr lang="ko-KR" altLang="en-US" sz="1200" dirty="0"/>
              <a:t> </a:t>
            </a:r>
            <a:r>
              <a:rPr lang="en-US" altLang="ko-KR" sz="1200" dirty="0"/>
              <a:t>display</a:t>
            </a:r>
            <a:r>
              <a:rPr lang="ko-KR" altLang="en-US" sz="1200" dirty="0"/>
              <a:t> 영역 내에서 자선 방향의 방위 또는 물체의 방위를 평가하는 빠른 방법을 제공</a:t>
            </a:r>
            <a:r>
              <a:rPr lang="en-US" altLang="ko-KR" sz="1200" dirty="0"/>
              <a:t>.	</a:t>
            </a:r>
          </a:p>
          <a:p>
            <a:pPr marL="288000" lvl="1" indent="0">
              <a:buNone/>
            </a:pPr>
            <a:r>
              <a:rPr lang="en-US" altLang="ko-KR" sz="1200" dirty="0"/>
              <a:t>	8.8.2 </a:t>
            </a:r>
            <a:r>
              <a:rPr lang="ko-KR" altLang="en-US" sz="1200" dirty="0"/>
              <a:t>방위 눈금 표시</a:t>
            </a:r>
            <a:endParaRPr lang="en-US" altLang="ko-KR" sz="1200" dirty="0"/>
          </a:p>
          <a:p>
            <a:pPr marL="288000" lvl="1" indent="0">
              <a:buNone/>
            </a:pPr>
            <a:r>
              <a:rPr lang="en-US" altLang="ko-KR" sz="1200" dirty="0"/>
              <a:t>	 8.8.2.1 </a:t>
            </a:r>
            <a:r>
              <a:rPr lang="ko-KR" altLang="en-US" sz="1200" dirty="0"/>
              <a:t>요구 사항</a:t>
            </a:r>
            <a:endParaRPr lang="en-US" altLang="ko-KR" sz="1200" dirty="0"/>
          </a:p>
          <a:p>
            <a:pPr marL="288000" lvl="1" indent="0">
              <a:buNone/>
            </a:pPr>
            <a:r>
              <a:rPr lang="en-US" altLang="ko-KR" sz="1200" dirty="0"/>
              <a:t>	 -(MSC.192/5.13.1) Operational</a:t>
            </a:r>
            <a:r>
              <a:rPr lang="ko-KR" altLang="en-US" sz="1200" dirty="0"/>
              <a:t> </a:t>
            </a:r>
            <a:r>
              <a:rPr lang="en-US" altLang="ko-KR" sz="1200" dirty="0"/>
              <a:t>display</a:t>
            </a:r>
            <a:r>
              <a:rPr lang="ko-KR" altLang="en-US" sz="1200" dirty="0"/>
              <a:t> 영역 주변에 방위 눈금을 표시해야 함</a:t>
            </a:r>
            <a:r>
              <a:rPr lang="en-US" altLang="ko-KR" sz="1200" dirty="0"/>
              <a:t>.</a:t>
            </a:r>
          </a:p>
          <a:p>
            <a:pPr marL="288000" lvl="1" indent="0">
              <a:buNone/>
            </a:pPr>
            <a:r>
              <a:rPr lang="en-US" altLang="ko-KR" sz="1200" dirty="0"/>
              <a:t>	 -</a:t>
            </a:r>
            <a:r>
              <a:rPr lang="ko-KR" altLang="en-US" sz="1200" dirty="0"/>
              <a:t>방위 눈금은 </a:t>
            </a:r>
            <a:r>
              <a:rPr lang="en-US" altLang="ko-KR" sz="1200" dirty="0"/>
              <a:t>CCRP(Common Consistent Reference Point)</a:t>
            </a:r>
            <a:r>
              <a:rPr lang="ko-KR" altLang="en-US" sz="1200" dirty="0"/>
              <a:t>기준에서 바라본 방위를 표시</a:t>
            </a:r>
            <a:r>
              <a:rPr lang="en-US" altLang="ko-KR" sz="1200" dirty="0"/>
              <a:t>.</a:t>
            </a:r>
          </a:p>
          <a:p>
            <a:pPr marL="288000" lvl="1" indent="0">
              <a:buNone/>
            </a:pPr>
            <a:r>
              <a:rPr lang="en-US" altLang="ko-KR" sz="1200" dirty="0"/>
              <a:t>	 -(MSC.192/5.13.2) </a:t>
            </a:r>
            <a:r>
              <a:rPr lang="ko-KR" altLang="en-US" sz="1200" dirty="0"/>
              <a:t>방위 눈금은 </a:t>
            </a:r>
            <a:r>
              <a:rPr lang="en-US" altLang="ko-KR" sz="1200" dirty="0"/>
              <a:t>Operational display</a:t>
            </a:r>
            <a:r>
              <a:rPr lang="ko-KR" altLang="en-US" sz="1200" dirty="0"/>
              <a:t> 영역 밖에 그려야 함</a:t>
            </a:r>
            <a:r>
              <a:rPr lang="en-US" altLang="ko-KR" sz="1200" dirty="0"/>
              <a:t>.</a:t>
            </a:r>
          </a:p>
          <a:p>
            <a:pPr marL="288000" lvl="1" indent="0">
              <a:buNone/>
            </a:pPr>
            <a:r>
              <a:rPr lang="en-US" altLang="ko-KR" sz="1200" dirty="0"/>
              <a:t>	   </a:t>
            </a:r>
            <a:r>
              <a:rPr lang="en-US" altLang="ko-KR" sz="1200" dirty="0" err="1"/>
              <a:t>i</a:t>
            </a:r>
            <a:r>
              <a:rPr lang="en-US" altLang="ko-KR" sz="1200" dirty="0"/>
              <a:t>.</a:t>
            </a:r>
            <a:r>
              <a:rPr lang="ko-KR" altLang="en-US" sz="1200" dirty="0"/>
              <a:t> 번호는 최소 </a:t>
            </a:r>
            <a:r>
              <a:rPr lang="en-US" altLang="ko-KR" sz="1200" dirty="0"/>
              <a:t>30° </a:t>
            </a:r>
            <a:r>
              <a:rPr lang="ko-KR" altLang="en-US" sz="1200" dirty="0"/>
              <a:t>마다 매겨져야 하며 </a:t>
            </a:r>
            <a:endParaRPr lang="en-US" altLang="ko-KR" sz="1200" dirty="0"/>
          </a:p>
          <a:p>
            <a:pPr marL="288000" lvl="1" indent="0">
              <a:buNone/>
            </a:pPr>
            <a:r>
              <a:rPr lang="en-US" altLang="ko-KR" sz="1200" dirty="0"/>
              <a:t>	   ii. </a:t>
            </a:r>
            <a:r>
              <a:rPr lang="ko-KR" altLang="en-US" sz="1200" dirty="0"/>
              <a:t>눈금은 최소 </a:t>
            </a:r>
            <a:r>
              <a:rPr lang="en-US" altLang="ko-KR" sz="1200" dirty="0"/>
              <a:t>5°</a:t>
            </a:r>
            <a:r>
              <a:rPr lang="ko-KR" altLang="en-US" sz="1200" dirty="0"/>
              <a:t>마다 표시가 있어야 함</a:t>
            </a:r>
            <a:r>
              <a:rPr lang="en-US" altLang="ko-KR" sz="1200" dirty="0"/>
              <a:t>. </a:t>
            </a:r>
          </a:p>
          <a:p>
            <a:pPr marL="288000" lvl="1" indent="0">
              <a:buNone/>
            </a:pPr>
            <a:r>
              <a:rPr lang="en-US" altLang="ko-KR" sz="1200" dirty="0"/>
              <a:t>	   iii. 5° </a:t>
            </a:r>
            <a:r>
              <a:rPr lang="ko-KR" altLang="en-US" sz="1200" dirty="0"/>
              <a:t>및 </a:t>
            </a:r>
            <a:r>
              <a:rPr lang="en-US" altLang="ko-KR" sz="1200" dirty="0"/>
              <a:t>10° </a:t>
            </a:r>
            <a:r>
              <a:rPr lang="ko-KR" altLang="en-US" sz="1200" dirty="0"/>
              <a:t>눈금 표시는 서로 명확하게 구분할 수 있어야 함</a:t>
            </a:r>
            <a:r>
              <a:rPr lang="en-US" altLang="ko-KR" sz="1200" dirty="0"/>
              <a:t>. (</a:t>
            </a:r>
            <a:r>
              <a:rPr lang="ko-KR" altLang="en-US" sz="1200" dirty="0">
                <a:solidFill>
                  <a:srgbClr val="FF0000"/>
                </a:solidFill>
              </a:rPr>
              <a:t>길이로</a:t>
            </a:r>
            <a:r>
              <a:rPr lang="en-US" altLang="ko-KR" sz="1200" dirty="0">
                <a:solidFill>
                  <a:srgbClr val="FF0000"/>
                </a:solidFill>
              </a:rPr>
              <a:t>?</a:t>
            </a:r>
            <a:r>
              <a:rPr lang="en-US" altLang="ko-KR" sz="1200" dirty="0"/>
              <a:t>)</a:t>
            </a:r>
          </a:p>
          <a:p>
            <a:pPr marL="288000" lvl="1" indent="0">
              <a:buNone/>
            </a:pPr>
            <a:r>
              <a:rPr lang="en-US" altLang="ko-KR" sz="1200" dirty="0"/>
              <a:t>	   iv.</a:t>
            </a:r>
            <a:r>
              <a:rPr lang="ko-KR" altLang="en-US" sz="1200" dirty="0"/>
              <a:t> </a:t>
            </a:r>
            <a:r>
              <a:rPr lang="en-US" altLang="ko-KR" sz="1200" dirty="0"/>
              <a:t>1° </a:t>
            </a:r>
            <a:r>
              <a:rPr lang="ko-KR" altLang="en-US" sz="1200" dirty="0"/>
              <a:t>구분 표시는 서로 명확하게 구분되는 곳에 표시할 수 있음</a:t>
            </a:r>
            <a:r>
              <a:rPr lang="en-US" altLang="ko-KR" sz="1200" dirty="0"/>
              <a:t>.</a:t>
            </a:r>
          </a:p>
          <a:p>
            <a:pPr marL="288000" lvl="1" indent="0">
              <a:buNone/>
            </a:pPr>
            <a:r>
              <a:rPr lang="en-US" altLang="ko-KR" sz="1200" dirty="0"/>
              <a:t>	   </a:t>
            </a:r>
            <a:r>
              <a:rPr lang="en-US" altLang="ko-KR" sz="1200" dirty="0">
                <a:solidFill>
                  <a:srgbClr val="FF0000"/>
                </a:solidFill>
              </a:rPr>
              <a:t>CCRP</a:t>
            </a:r>
            <a:r>
              <a:rPr lang="ko-KR" altLang="en-US" sz="1200" dirty="0">
                <a:solidFill>
                  <a:srgbClr val="FF0000"/>
                </a:solidFill>
              </a:rPr>
              <a:t>의 위치로 인해 방위 눈금의 일부가 구별할 수 없는</a:t>
            </a:r>
            <a:r>
              <a:rPr lang="en-US" altLang="ko-KR" sz="1200" dirty="0">
                <a:solidFill>
                  <a:srgbClr val="FF0000"/>
                </a:solidFill>
              </a:rPr>
              <a:t>(</a:t>
            </a:r>
            <a:r>
              <a:rPr lang="ko-KR" altLang="en-US" sz="1200" dirty="0">
                <a:solidFill>
                  <a:srgbClr val="FF0000"/>
                </a:solidFill>
              </a:rPr>
              <a:t>압축</a:t>
            </a:r>
            <a:r>
              <a:rPr lang="en-US" altLang="ko-KR" sz="1200" dirty="0">
                <a:solidFill>
                  <a:srgbClr val="FF0000"/>
                </a:solidFill>
              </a:rPr>
              <a:t>) </a:t>
            </a:r>
            <a:r>
              <a:rPr lang="ko-KR" altLang="en-US" sz="1200" dirty="0">
                <a:solidFill>
                  <a:srgbClr val="FF0000"/>
                </a:solidFill>
              </a:rPr>
              <a:t>경우 방위 눈금의 해당 섹션은 적절하게 축소된 세부 정보로 표시되어야 함</a:t>
            </a:r>
            <a:r>
              <a:rPr lang="en-US" altLang="ko-KR" sz="1200" dirty="0">
                <a:solidFill>
                  <a:srgbClr val="FF0000"/>
                </a:solidFill>
              </a:rPr>
              <a:t>.</a:t>
            </a:r>
          </a:p>
          <a:p>
            <a:pPr marL="288000" lvl="1" indent="0">
              <a:buNone/>
            </a:pPr>
            <a:r>
              <a:rPr lang="en-US" altLang="ko-KR" sz="1200" dirty="0"/>
              <a:t>	   CCRP</a:t>
            </a:r>
            <a:r>
              <a:rPr lang="ko-KR" altLang="en-US" sz="1200" dirty="0"/>
              <a:t>가 </a:t>
            </a:r>
            <a:r>
              <a:rPr lang="en-US" altLang="ko-KR" sz="1200" dirty="0"/>
              <a:t>Operational display </a:t>
            </a:r>
            <a:r>
              <a:rPr lang="ko-KR" altLang="en-US" sz="1200" dirty="0"/>
              <a:t>외부에 위치하는 경우 사용자 설명서는 이를 </a:t>
            </a:r>
            <a:r>
              <a:rPr lang="ko-KR" altLang="en-US" sz="1200" dirty="0">
                <a:solidFill>
                  <a:srgbClr val="FF0000"/>
                </a:solidFill>
              </a:rPr>
              <a:t>해결하는 방법</a:t>
            </a:r>
            <a:r>
              <a:rPr lang="en-US" altLang="ko-KR" sz="1200" dirty="0">
                <a:solidFill>
                  <a:srgbClr val="FF0000"/>
                </a:solidFill>
              </a:rPr>
              <a:t>(</a:t>
            </a:r>
            <a:r>
              <a:rPr lang="ko-KR" altLang="en-US" sz="1200" dirty="0">
                <a:solidFill>
                  <a:srgbClr val="FF0000"/>
                </a:solidFill>
              </a:rPr>
              <a:t>제조사 자체방안</a:t>
            </a:r>
            <a:r>
              <a:rPr lang="en-US" altLang="ko-KR" sz="1200" dirty="0">
                <a:solidFill>
                  <a:srgbClr val="FF0000"/>
                </a:solidFill>
              </a:rPr>
              <a:t>?)</a:t>
            </a:r>
            <a:r>
              <a:rPr lang="ko-KR" altLang="en-US" sz="1200" dirty="0"/>
              <a:t>과 방위 눈금 사용에 대한 후속 제한을 설명해야 함</a:t>
            </a:r>
            <a:r>
              <a:rPr lang="en-US" altLang="ko-KR" sz="1200" dirty="0"/>
              <a:t>.</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77</a:t>
            </a:fld>
            <a:r>
              <a:rPr lang="en-US" altLang="ko-KR"/>
              <a:t>]</a:t>
            </a:r>
            <a:endParaRPr lang="ko-KR" altLang="en-US" dirty="0"/>
          </a:p>
        </p:txBody>
      </p:sp>
    </p:spTree>
    <p:extLst>
      <p:ext uri="{BB962C8B-B14F-4D97-AF65-F5344CB8AC3E}">
        <p14:creationId xmlns:p14="http://schemas.microsoft.com/office/powerpoint/2010/main" val="2129535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marL="288000" lvl="1" indent="0">
              <a:buNone/>
            </a:pPr>
            <a:r>
              <a:rPr lang="en-US" altLang="ko-KR" sz="1200" dirty="0"/>
              <a:t>	 8.8.2.2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방위 눈금이 </a:t>
            </a:r>
            <a:r>
              <a:rPr lang="en-US" altLang="ko-KR" sz="1200" dirty="0"/>
              <a:t>Operational display</a:t>
            </a:r>
            <a:r>
              <a:rPr lang="ko-KR" altLang="en-US" sz="1200" dirty="0"/>
              <a:t> 영역의 주변과 외부에 제공되는지 관찰을 통해 확인</a:t>
            </a:r>
            <a:r>
              <a:rPr lang="en-US" altLang="ko-KR" sz="1200" dirty="0"/>
              <a:t>.</a:t>
            </a:r>
          </a:p>
          <a:p>
            <a:pPr marL="288000" lvl="1" indent="0">
              <a:buNone/>
            </a:pPr>
            <a:r>
              <a:rPr lang="en-US" altLang="ko-KR" sz="1200" dirty="0"/>
              <a:t>	 -b) </a:t>
            </a:r>
            <a:r>
              <a:rPr lang="ko-KR" altLang="en-US" sz="1200" dirty="0"/>
              <a:t>방위 눈금이 최소한 </a:t>
            </a:r>
            <a:r>
              <a:rPr lang="en-US" altLang="ko-KR" sz="1200" dirty="0"/>
              <a:t>30°</a:t>
            </a:r>
            <a:r>
              <a:rPr lang="ko-KR" altLang="en-US" sz="1200" dirty="0"/>
              <a:t>마다 번호가 매겨지고 최소한 </a:t>
            </a:r>
            <a:r>
              <a:rPr lang="en-US" altLang="ko-KR" sz="1200" dirty="0"/>
              <a:t>5°</a:t>
            </a:r>
            <a:r>
              <a:rPr lang="ko-KR" altLang="en-US" sz="1200" dirty="0"/>
              <a:t>마다 눈금 표시가 있는지 관찰하여 확인</a:t>
            </a:r>
            <a:r>
              <a:rPr lang="en-US" altLang="ko-KR" sz="1200" dirty="0"/>
              <a:t>.</a:t>
            </a:r>
          </a:p>
          <a:p>
            <a:pPr marL="288000" lvl="1" indent="0">
              <a:buNone/>
            </a:pPr>
            <a:r>
              <a:rPr lang="en-US" altLang="ko-KR" sz="1200" dirty="0"/>
              <a:t>	 -c) 5° </a:t>
            </a:r>
            <a:r>
              <a:rPr lang="ko-KR" altLang="en-US" sz="1200" dirty="0"/>
              <a:t>분할 표시가 </a:t>
            </a:r>
            <a:r>
              <a:rPr lang="en-US" altLang="ko-KR" sz="1200" dirty="0"/>
              <a:t>10° </a:t>
            </a:r>
            <a:r>
              <a:rPr lang="ko-KR" altLang="en-US" sz="1200" dirty="0"/>
              <a:t>분할 표시와 명확하게 구별되는지 관찰하여 확인</a:t>
            </a:r>
            <a:r>
              <a:rPr lang="en-US" altLang="ko-KR" sz="1200" dirty="0"/>
              <a:t>.</a:t>
            </a:r>
          </a:p>
          <a:p>
            <a:pPr marL="288000" lvl="1" indent="0">
              <a:buNone/>
            </a:pPr>
            <a:r>
              <a:rPr lang="en-US" altLang="ko-KR" sz="1200" dirty="0"/>
              <a:t>	 -d) 1° </a:t>
            </a:r>
            <a:r>
              <a:rPr lang="ko-KR" altLang="en-US" sz="1200" dirty="0"/>
              <a:t>구분 표시가 있는 곳에서 서로 명확하게 구분할 수 있음을 관찰로 확인</a:t>
            </a:r>
            <a:r>
              <a:rPr lang="en-US" altLang="ko-KR" sz="1200" dirty="0"/>
              <a:t>.</a:t>
            </a:r>
          </a:p>
          <a:p>
            <a:pPr marL="288000" lvl="1" indent="0">
              <a:buNone/>
            </a:pPr>
            <a:r>
              <a:rPr lang="en-US" altLang="ko-KR" sz="1200" dirty="0"/>
              <a:t>	 -e) </a:t>
            </a:r>
            <a:r>
              <a:rPr lang="ko-KR" altLang="en-US" sz="1200" dirty="0"/>
              <a:t>베어링 눈금이 </a:t>
            </a:r>
            <a:r>
              <a:rPr lang="en-US" altLang="ko-KR" sz="1200" dirty="0"/>
              <a:t>CCRP</a:t>
            </a:r>
            <a:r>
              <a:rPr lang="ko-KR" altLang="en-US" sz="1200" dirty="0"/>
              <a:t>에 대한 베어링을 나타내는지 관찰하여 확인</a:t>
            </a:r>
            <a:r>
              <a:rPr lang="en-US" altLang="ko-KR" sz="1200" dirty="0"/>
              <a:t>.</a:t>
            </a:r>
          </a:p>
          <a:p>
            <a:pPr marL="288000" lvl="1" indent="0">
              <a:buNone/>
            </a:pPr>
            <a:r>
              <a:rPr lang="en-US" altLang="ko-KR" sz="1200" dirty="0">
                <a:solidFill>
                  <a:srgbClr val="FF0000"/>
                </a:solidFill>
              </a:rPr>
              <a:t>	 -f) CCRP</a:t>
            </a:r>
            <a:r>
              <a:rPr lang="ko-KR" altLang="en-US" sz="1200" dirty="0">
                <a:solidFill>
                  <a:srgbClr val="FF0000"/>
                </a:solidFill>
              </a:rPr>
              <a:t>의 위치가 베어링 스케일의 일부를 구별할 수 없는</a:t>
            </a:r>
            <a:r>
              <a:rPr lang="en-US" altLang="ko-KR" sz="1200" dirty="0">
                <a:solidFill>
                  <a:srgbClr val="FF0000"/>
                </a:solidFill>
              </a:rPr>
              <a:t>(</a:t>
            </a:r>
            <a:r>
              <a:rPr lang="ko-KR" altLang="en-US" sz="1200" dirty="0">
                <a:solidFill>
                  <a:srgbClr val="FF0000"/>
                </a:solidFill>
              </a:rPr>
              <a:t>압축</a:t>
            </a:r>
            <a:r>
              <a:rPr lang="en-US" altLang="ko-KR" sz="1200" dirty="0">
                <a:solidFill>
                  <a:srgbClr val="FF0000"/>
                </a:solidFill>
              </a:rPr>
              <a:t>) </a:t>
            </a:r>
            <a:r>
              <a:rPr lang="ko-KR" altLang="en-US" sz="1200" dirty="0">
                <a:solidFill>
                  <a:srgbClr val="FF0000"/>
                </a:solidFill>
              </a:rPr>
              <a:t>결과를 초래하는 경우 베어링 스케일의 해당 섹션이 적절하게 축소된 세부사항으로 표시되었음을 관찰 또는 문서 검사를 통해 확인</a:t>
            </a:r>
            <a:endParaRPr lang="en-US" altLang="ko-KR" sz="1200" dirty="0">
              <a:solidFill>
                <a:srgbClr val="FF0000"/>
              </a:solidFill>
            </a:endParaRPr>
          </a:p>
          <a:p>
            <a:pPr marL="288000" lvl="1" indent="0">
              <a:buNone/>
            </a:pPr>
            <a:r>
              <a:rPr lang="en-US" altLang="ko-KR" sz="1200" dirty="0">
                <a:solidFill>
                  <a:srgbClr val="FF0000"/>
                </a:solidFill>
              </a:rPr>
              <a:t>	 -g) CCRP</a:t>
            </a:r>
            <a:r>
              <a:rPr lang="ko-KR" altLang="en-US" sz="1200" dirty="0">
                <a:solidFill>
                  <a:srgbClr val="FF0000"/>
                </a:solidFill>
              </a:rPr>
              <a:t>가 작동 영역 외부에 위치하는 경우 사용자 설명서에 이 문제를 해결하는 방법과 베어링 스케일 사용에 대한 후속 제한이 설명되어 있는지 문서 검사를 통해 확인</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78</a:t>
            </a:fld>
            <a:r>
              <a:rPr lang="en-US" altLang="ko-KR"/>
              <a:t>]</a:t>
            </a:r>
            <a:endParaRPr lang="ko-KR" altLang="en-US" dirty="0"/>
          </a:p>
        </p:txBody>
      </p:sp>
    </p:spTree>
    <p:extLst>
      <p:ext uri="{BB962C8B-B14F-4D97-AF65-F5344CB8AC3E}">
        <p14:creationId xmlns:p14="http://schemas.microsoft.com/office/powerpoint/2010/main" val="39653364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lvl="1"/>
            <a:r>
              <a:rPr lang="en-US" altLang="ko-KR" sz="1200" dirty="0"/>
              <a:t>8.9 Range ring</a:t>
            </a:r>
          </a:p>
          <a:p>
            <a:pPr marL="288000" lvl="1" indent="0">
              <a:buNone/>
            </a:pPr>
            <a:r>
              <a:rPr lang="en-US" altLang="ko-KR" sz="1200" dirty="0"/>
              <a:t>	8.9.1 </a:t>
            </a:r>
            <a:r>
              <a:rPr lang="ko-KR" altLang="en-US" sz="1200" dirty="0"/>
              <a:t>일반</a:t>
            </a:r>
            <a:endParaRPr lang="en-US" altLang="ko-KR" sz="1200" dirty="0"/>
          </a:p>
          <a:p>
            <a:pPr marL="288000" lvl="1" indent="0">
              <a:buNone/>
            </a:pPr>
            <a:r>
              <a:rPr lang="en-US" altLang="ko-KR" sz="1200" dirty="0"/>
              <a:t>	</a:t>
            </a:r>
            <a:r>
              <a:rPr lang="ko-KR" altLang="en-US" sz="1200" dirty="0"/>
              <a:t>* 범위 링은 선택한 범위 눈금의 보정된 시각적 범위 표시를 제공</a:t>
            </a:r>
            <a:r>
              <a:rPr lang="en-US" altLang="ko-KR" sz="1200" dirty="0"/>
              <a:t>.	</a:t>
            </a:r>
            <a:r>
              <a:rPr lang="en-US" altLang="ko-KR" sz="1200" dirty="0">
                <a:solidFill>
                  <a:srgbClr val="FF0000"/>
                </a:solidFill>
              </a:rPr>
              <a:t>(?)_</a:t>
            </a:r>
          </a:p>
          <a:p>
            <a:pPr marL="288000" lvl="1" indent="0">
              <a:buNone/>
            </a:pPr>
            <a:r>
              <a:rPr lang="en-US" altLang="ko-KR" sz="1200" dirty="0"/>
              <a:t>	8.9.2 </a:t>
            </a:r>
            <a:r>
              <a:rPr lang="ko-KR" altLang="en-US" sz="1200" dirty="0"/>
              <a:t>레인지 링 표시 및 측정</a:t>
            </a:r>
            <a:endParaRPr lang="en-US" altLang="ko-KR" sz="1200" dirty="0"/>
          </a:p>
          <a:p>
            <a:pPr marL="288000" lvl="1" indent="0">
              <a:buNone/>
            </a:pPr>
            <a:r>
              <a:rPr lang="en-US" altLang="ko-KR" sz="1200" dirty="0"/>
              <a:t>	 8.9.2.1 </a:t>
            </a:r>
            <a:r>
              <a:rPr lang="ko-KR" altLang="en-US" sz="1200" dirty="0"/>
              <a:t>요구 사항</a:t>
            </a:r>
            <a:endParaRPr lang="en-US" altLang="ko-KR" sz="1200" dirty="0"/>
          </a:p>
          <a:p>
            <a:pPr marL="288000" lvl="1" indent="0">
              <a:buNone/>
            </a:pPr>
            <a:r>
              <a:rPr lang="en-US" altLang="ko-KR" sz="1200" dirty="0"/>
              <a:t>	 -(MSC.192/5.11.1) </a:t>
            </a:r>
            <a:r>
              <a:rPr lang="ko-KR" altLang="en-US" sz="1200" dirty="0"/>
              <a:t>선택된 범위 척도에 대해 </a:t>
            </a:r>
            <a:r>
              <a:rPr lang="ko-KR" altLang="en-US" sz="1200" dirty="0">
                <a:solidFill>
                  <a:srgbClr val="FF0000"/>
                </a:solidFill>
              </a:rPr>
              <a:t>적절한 수</a:t>
            </a:r>
            <a:r>
              <a:rPr lang="en-US" altLang="ko-KR" sz="1200" dirty="0">
                <a:solidFill>
                  <a:srgbClr val="FF0000"/>
                </a:solidFill>
              </a:rPr>
              <a:t>(?)</a:t>
            </a:r>
            <a:r>
              <a:rPr lang="ko-KR" altLang="en-US" sz="1200" dirty="0"/>
              <a:t>의 균등한 간격의 범위 링이 제공되어야 함</a:t>
            </a:r>
            <a:r>
              <a:rPr lang="en-US" altLang="ko-KR" sz="1200" dirty="0"/>
              <a:t>. </a:t>
            </a:r>
          </a:p>
          <a:p>
            <a:pPr marL="288000" lvl="1" indent="0">
              <a:buNone/>
            </a:pPr>
            <a:r>
              <a:rPr lang="en-US" altLang="ko-KR" sz="1200" dirty="0"/>
              <a:t>	 -</a:t>
            </a:r>
            <a:r>
              <a:rPr lang="ko-KR" altLang="en-US" sz="1200" dirty="0"/>
              <a:t>표시될 때 레인지 링 스케일</a:t>
            </a:r>
            <a:r>
              <a:rPr lang="en-US" altLang="ko-KR" sz="1200" dirty="0"/>
              <a:t>(</a:t>
            </a:r>
            <a:r>
              <a:rPr lang="ko-KR" altLang="en-US" sz="1200" dirty="0"/>
              <a:t>구분</a:t>
            </a:r>
            <a:r>
              <a:rPr lang="en-US" altLang="ko-KR" sz="1200" dirty="0"/>
              <a:t>)</a:t>
            </a:r>
            <a:r>
              <a:rPr lang="ko-KR" altLang="en-US" sz="1200" dirty="0"/>
              <a:t>이 표시되어야 함</a:t>
            </a:r>
            <a:r>
              <a:rPr lang="en-US" altLang="ko-KR" sz="1200" dirty="0"/>
              <a:t>.</a:t>
            </a:r>
          </a:p>
          <a:p>
            <a:pPr marL="288000" lvl="1" indent="0">
              <a:buNone/>
            </a:pPr>
            <a:r>
              <a:rPr lang="en-US" altLang="ko-KR" sz="1200" dirty="0"/>
              <a:t>	 -(MSC.192/5.11.2) </a:t>
            </a:r>
            <a:r>
              <a:rPr lang="ko-KR" altLang="en-US" sz="1200" dirty="0"/>
              <a:t>고정 범위 링의 시스템 정확도는 사용 중인 범위 눈금의 최대 범위의 </a:t>
            </a:r>
            <a:r>
              <a:rPr lang="en-US" altLang="ko-KR" sz="1200" dirty="0"/>
              <a:t>1% </a:t>
            </a:r>
            <a:r>
              <a:rPr lang="ko-KR" altLang="en-US" sz="1200" dirty="0"/>
              <a:t>또는 </a:t>
            </a:r>
            <a:r>
              <a:rPr lang="en-US" altLang="ko-KR" sz="1200" dirty="0"/>
              <a:t>30m </a:t>
            </a:r>
            <a:r>
              <a:rPr lang="ko-KR" altLang="en-US" sz="1200" dirty="0"/>
              <a:t>중 더 큰 거리 이내여야 함</a:t>
            </a:r>
            <a:r>
              <a:rPr lang="en-US" altLang="ko-KR" sz="1200" dirty="0"/>
              <a:t>.</a:t>
            </a:r>
          </a:p>
          <a:p>
            <a:pPr marL="288000" lvl="1" indent="0">
              <a:buNone/>
            </a:pPr>
            <a:r>
              <a:rPr lang="en-US" altLang="ko-KR" sz="1200" dirty="0"/>
              <a:t>	 -</a:t>
            </a:r>
            <a:r>
              <a:rPr lang="ko-KR" altLang="en-US" sz="1200" dirty="0"/>
              <a:t>레인지 링은 항상 </a:t>
            </a:r>
            <a:r>
              <a:rPr lang="en-US" altLang="ko-KR" sz="1200" dirty="0"/>
              <a:t>CCRP</a:t>
            </a:r>
            <a:r>
              <a:rPr lang="ko-KR" altLang="en-US" sz="1200" dirty="0"/>
              <a:t>의 중앙에 위치해야 함</a:t>
            </a:r>
            <a:r>
              <a:rPr lang="en-US" altLang="ko-KR" sz="1200" dirty="0"/>
              <a:t>(</a:t>
            </a:r>
            <a:r>
              <a:rPr lang="ko-KR" altLang="en-US" sz="1200" dirty="0">
                <a:solidFill>
                  <a:srgbClr val="FF0000"/>
                </a:solidFill>
              </a:rPr>
              <a:t>화면의 중앙이 아니고</a:t>
            </a:r>
            <a:r>
              <a:rPr lang="en-US" altLang="ko-KR" sz="1200" dirty="0">
                <a:solidFill>
                  <a:srgbClr val="FF0000"/>
                </a:solidFill>
              </a:rPr>
              <a:t>?</a:t>
            </a:r>
            <a:r>
              <a:rPr lang="en-US" altLang="ko-KR" sz="1200" dirty="0"/>
              <a:t>).</a:t>
            </a:r>
          </a:p>
          <a:p>
            <a:pPr marL="288000" lvl="1" indent="0">
              <a:buNone/>
            </a:pPr>
            <a:r>
              <a:rPr lang="en-US" altLang="ko-KR" sz="1200" dirty="0"/>
              <a:t>	 -</a:t>
            </a:r>
            <a:r>
              <a:rPr lang="ko-KR" altLang="en-US" sz="1200" dirty="0"/>
              <a:t>레인지 링 분리는 범위 눈금의 </a:t>
            </a:r>
            <a:r>
              <a:rPr lang="ko-KR" altLang="en-US" sz="1200" dirty="0">
                <a:solidFill>
                  <a:srgbClr val="FF0000"/>
                </a:solidFill>
              </a:rPr>
              <a:t>논리적 교정</a:t>
            </a:r>
            <a:r>
              <a:rPr lang="ko-KR" altLang="en-US" sz="1200" dirty="0"/>
              <a:t>을 제공해야 함</a:t>
            </a:r>
            <a:r>
              <a:rPr lang="en-US" altLang="ko-KR" sz="1200" dirty="0"/>
              <a:t>.</a:t>
            </a:r>
          </a:p>
          <a:p>
            <a:pPr marL="288000" lvl="1" indent="0">
              <a:buNone/>
            </a:pPr>
            <a:r>
              <a:rPr lang="en-US" altLang="ko-KR" sz="1200" dirty="0"/>
              <a:t>	 -</a:t>
            </a:r>
            <a:r>
              <a:rPr lang="ko-KR" altLang="en-US" sz="1200" dirty="0"/>
              <a:t>동일한 간격의 범위 링 세트를 켜고 끌 수 있는 수단이 제공되어야 함</a:t>
            </a:r>
            <a:r>
              <a:rPr lang="en-US" altLang="ko-KR" sz="1200" dirty="0"/>
              <a:t>.	</a:t>
            </a:r>
            <a:endParaRPr lang="en-US" altLang="ko-KR" sz="1200" dirty="0">
              <a:solidFill>
                <a:srgbClr val="0070C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79</a:t>
            </a:fld>
            <a:r>
              <a:rPr lang="en-US" altLang="ko-KR"/>
              <a:t>]</a:t>
            </a:r>
            <a:endParaRPr lang="ko-KR" altLang="en-US" dirty="0"/>
          </a:p>
        </p:txBody>
      </p:sp>
    </p:spTree>
    <p:extLst>
      <p:ext uri="{BB962C8B-B14F-4D97-AF65-F5344CB8AC3E}">
        <p14:creationId xmlns:p14="http://schemas.microsoft.com/office/powerpoint/2010/main" val="125435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3.17 C-up (course-up)</a:t>
            </a:r>
          </a:p>
          <a:p>
            <a:pPr marL="0" indent="0">
              <a:buNone/>
            </a:pPr>
            <a:r>
              <a:rPr lang="en-US" altLang="ko-KR" sz="1200" dirty="0"/>
              <a:t>	* </a:t>
            </a:r>
            <a:r>
              <a:rPr lang="ko-KR" altLang="en-US" sz="1200" dirty="0"/>
              <a:t>방위각 안정화 모드 중의 하나</a:t>
            </a:r>
            <a:endParaRPr lang="en-US" altLang="ko-KR" sz="1200" dirty="0"/>
          </a:p>
          <a:p>
            <a:pPr marL="0" indent="0">
              <a:buNone/>
            </a:pPr>
            <a:r>
              <a:rPr lang="en-US" altLang="ko-KR" sz="1200" dirty="0"/>
              <a:t>	* CCRP</a:t>
            </a:r>
            <a:r>
              <a:rPr lang="ko-KR" altLang="en-US" sz="1200" dirty="0"/>
              <a:t>에서 방위 눈금에 수직으로 그은 선이 자선의 침로</a:t>
            </a:r>
            <a:r>
              <a:rPr lang="en-US" altLang="ko-KR" sz="1200" dirty="0"/>
              <a:t>(course)</a:t>
            </a:r>
            <a:r>
              <a:rPr lang="ko-KR" altLang="en-US" sz="1200" dirty="0"/>
              <a:t>를 가리킴</a:t>
            </a:r>
            <a:endParaRPr lang="en-US" altLang="ko-KR" sz="1200" dirty="0"/>
          </a:p>
          <a:p>
            <a:pPr marL="0" indent="0">
              <a:buNone/>
            </a:pPr>
            <a:r>
              <a:rPr lang="en-US" altLang="ko-KR" sz="1200" dirty="0"/>
              <a:t>	* Heading</a:t>
            </a:r>
            <a:r>
              <a:rPr lang="ko-KR" altLang="en-US" sz="1200" dirty="0"/>
              <a:t> </a:t>
            </a:r>
            <a:r>
              <a:rPr lang="en-US" altLang="ko-KR" sz="1200" dirty="0"/>
              <a:t>line</a:t>
            </a:r>
            <a:r>
              <a:rPr lang="ko-KR" altLang="en-US" sz="1200" dirty="0"/>
              <a:t>은 </a:t>
            </a:r>
            <a:r>
              <a:rPr lang="en-US" altLang="ko-KR" sz="1200" dirty="0"/>
              <a:t>CCRP</a:t>
            </a:r>
            <a:r>
              <a:rPr lang="ko-KR" altLang="en-US" sz="1200" dirty="0"/>
              <a:t>에서 선박이 참조하는</a:t>
            </a:r>
            <a:r>
              <a:rPr lang="en-US" altLang="ko-KR" sz="1200" dirty="0"/>
              <a:t>(gyroscope) </a:t>
            </a:r>
            <a:r>
              <a:rPr lang="ko-KR" altLang="en-US" sz="1200" dirty="0"/>
              <a:t>선수에 해당하는 방위 눈금을 계속 가리킬 것임</a:t>
            </a:r>
            <a:r>
              <a:rPr lang="en-US" altLang="ko-KR" sz="1200" dirty="0"/>
              <a:t>.</a:t>
            </a:r>
          </a:p>
          <a:p>
            <a:pPr marL="0" indent="0">
              <a:buNone/>
            </a:pPr>
            <a:r>
              <a:rPr lang="en-US" altLang="ko-KR" sz="1200" dirty="0"/>
              <a:t>	* Heading line</a:t>
            </a:r>
            <a:r>
              <a:rPr lang="ko-KR" altLang="en-US" sz="1200" dirty="0"/>
              <a:t>이 </a:t>
            </a:r>
            <a:r>
              <a:rPr lang="en-US" altLang="ko-KR" sz="1200" dirty="0"/>
              <a:t>course </a:t>
            </a:r>
            <a:r>
              <a:rPr lang="ko-KR" altLang="en-US" sz="1200" dirty="0"/>
              <a:t>방향과 다를 경우</a:t>
            </a:r>
            <a:r>
              <a:rPr lang="en-US" altLang="ko-KR" sz="1200" dirty="0"/>
              <a:t>, </a:t>
            </a:r>
            <a:r>
              <a:rPr lang="ko-KR" altLang="en-US" sz="1200" dirty="0"/>
              <a:t>침로 변경을 반영하기 위해 방위 눈금이  </a:t>
            </a:r>
            <a:r>
              <a:rPr lang="en-US" altLang="ko-KR" sz="1200" dirty="0"/>
              <a:t>reset(</a:t>
            </a:r>
            <a:r>
              <a:rPr lang="ko-KR" altLang="en-US" sz="1200" dirty="0"/>
              <a:t>수동</a:t>
            </a:r>
            <a:r>
              <a:rPr lang="en-US" altLang="ko-KR" sz="1200" dirty="0"/>
              <a:t>/</a:t>
            </a:r>
            <a:r>
              <a:rPr lang="ko-KR" altLang="en-US" sz="1200" dirty="0"/>
              <a:t>자동</a:t>
            </a:r>
            <a:r>
              <a:rPr lang="en-US" altLang="ko-KR" sz="1200" dirty="0"/>
              <a:t>)</a:t>
            </a:r>
            <a:r>
              <a:rPr lang="ko-KR" altLang="en-US" sz="1200" dirty="0"/>
              <a:t> </a:t>
            </a:r>
            <a:r>
              <a:rPr lang="ko-KR" altLang="en-US" sz="1200" dirty="0" err="1"/>
              <a:t>될때까지</a:t>
            </a:r>
            <a:r>
              <a:rPr lang="ko-KR" altLang="en-US" sz="1200" dirty="0"/>
              <a:t> </a:t>
            </a:r>
            <a:endParaRPr lang="en-US" altLang="ko-KR" sz="1200" dirty="0"/>
          </a:p>
          <a:p>
            <a:pPr marL="0" indent="0">
              <a:buNone/>
            </a:pPr>
            <a:r>
              <a:rPr lang="en-US" altLang="ko-KR" sz="1200" dirty="0"/>
              <a:t>		Heading line</a:t>
            </a:r>
            <a:r>
              <a:rPr lang="ko-KR" altLang="en-US" sz="1200" dirty="0"/>
              <a:t>은 </a:t>
            </a:r>
            <a:r>
              <a:rPr lang="en-US" altLang="ko-KR" sz="1200" dirty="0"/>
              <a:t>CCRP</a:t>
            </a:r>
            <a:r>
              <a:rPr lang="ko-KR" altLang="en-US" sz="1200" dirty="0"/>
              <a:t>에서 수직으로 위쪽을 가리키지 않음</a:t>
            </a:r>
            <a:r>
              <a:rPr lang="en-US" altLang="ko-KR" sz="1200" dirty="0"/>
              <a:t>. </a:t>
            </a:r>
          </a:p>
          <a:p>
            <a:pPr marL="0" indent="0">
              <a:buNone/>
            </a:pPr>
            <a:r>
              <a:rPr lang="en-US" altLang="ko-KR" sz="1200" dirty="0"/>
              <a:t>		(CCRP</a:t>
            </a:r>
            <a:r>
              <a:rPr lang="ko-KR" altLang="en-US" sz="1200" dirty="0"/>
              <a:t>에서 수직은 </a:t>
            </a:r>
            <a:r>
              <a:rPr lang="en-US" altLang="ko-KR" sz="1200" dirty="0"/>
              <a:t>course</a:t>
            </a:r>
            <a:r>
              <a:rPr lang="ko-KR" altLang="en-US" sz="1200" dirty="0"/>
              <a:t>의 방향이라고 했고 </a:t>
            </a:r>
            <a:r>
              <a:rPr lang="en-US" altLang="ko-KR" sz="1200" dirty="0"/>
              <a:t>course</a:t>
            </a:r>
            <a:r>
              <a:rPr lang="ko-KR" altLang="en-US" sz="1200" dirty="0"/>
              <a:t>와 </a:t>
            </a:r>
            <a:r>
              <a:rPr lang="en-US" altLang="ko-KR" sz="1200" dirty="0"/>
              <a:t>Heading</a:t>
            </a:r>
            <a:r>
              <a:rPr lang="ko-KR" altLang="en-US" sz="1200" dirty="0"/>
              <a:t>의 방향이 다른 상황이므로 당연한 얘기</a:t>
            </a:r>
            <a:r>
              <a:rPr lang="en-US" altLang="ko-KR" sz="1200" dirty="0"/>
              <a:t>)</a:t>
            </a:r>
          </a:p>
          <a:p>
            <a:pPr lvl="1"/>
            <a:r>
              <a:rPr lang="en-US" altLang="ko-KR" sz="1200" dirty="0"/>
              <a:t>3.18 </a:t>
            </a:r>
            <a:r>
              <a:rPr lang="ko-KR" altLang="en-US" sz="1200" dirty="0"/>
              <a:t>위험한 표적</a:t>
            </a:r>
            <a:r>
              <a:rPr lang="en-US" altLang="ko-KR" sz="1200" dirty="0"/>
              <a:t>(dangerous target)</a:t>
            </a:r>
          </a:p>
          <a:p>
            <a:pPr marL="0" indent="0">
              <a:buNone/>
            </a:pPr>
            <a:r>
              <a:rPr lang="en-US" altLang="ko-KR" sz="1200" dirty="0"/>
              <a:t>	* </a:t>
            </a:r>
            <a:r>
              <a:rPr lang="ko-KR" altLang="en-US" sz="1200" dirty="0"/>
              <a:t>운영자가 </a:t>
            </a:r>
            <a:r>
              <a:rPr lang="ko-KR" altLang="en-US" sz="1200" dirty="0" err="1"/>
              <a:t>위험할것으로</a:t>
            </a:r>
            <a:r>
              <a:rPr lang="ko-KR" altLang="en-US" sz="1200" dirty="0"/>
              <a:t> 예측한  </a:t>
            </a:r>
            <a:r>
              <a:rPr lang="en-US" altLang="ko-KR" sz="1200" dirty="0"/>
              <a:t>CPA/TCPA limit </a:t>
            </a:r>
            <a:r>
              <a:rPr lang="ko-KR" altLang="en-US" sz="1200" dirty="0"/>
              <a:t>설정을 넘어선 위험한 </a:t>
            </a:r>
            <a:r>
              <a:rPr lang="en-US" altLang="ko-KR" sz="1200" dirty="0"/>
              <a:t>target.</a:t>
            </a:r>
          </a:p>
          <a:p>
            <a:pPr marL="0" indent="0">
              <a:buNone/>
            </a:pPr>
            <a:r>
              <a:rPr lang="en-US" altLang="ko-KR" sz="1200" dirty="0"/>
              <a:t>	* </a:t>
            </a:r>
            <a:r>
              <a:rPr lang="ko-KR" altLang="en-US" sz="1200" dirty="0"/>
              <a:t>각 해당 표적은 </a:t>
            </a:r>
            <a:r>
              <a:rPr lang="en-US" altLang="ko-KR" sz="1200" dirty="0"/>
              <a:t>‘dangerous target’ </a:t>
            </a:r>
            <a:r>
              <a:rPr lang="en-US" altLang="ko-KR" sz="1200" dirty="0" err="1"/>
              <a:t>symbo</a:t>
            </a:r>
            <a:r>
              <a:rPr lang="ko-KR" altLang="en-US" sz="1200" dirty="0"/>
              <a:t>로 표현됨</a:t>
            </a:r>
            <a:r>
              <a:rPr lang="en-US" altLang="ko-KR" sz="1200" dirty="0"/>
              <a:t>.</a:t>
            </a:r>
          </a:p>
          <a:p>
            <a:pPr lvl="1"/>
            <a:r>
              <a:rPr lang="en-US" altLang="ko-KR" sz="1200" dirty="0"/>
              <a:t>3.19 default</a:t>
            </a:r>
          </a:p>
          <a:p>
            <a:pPr marL="0" indent="0">
              <a:buNone/>
            </a:pPr>
            <a:r>
              <a:rPr lang="en-US" altLang="ko-KR" sz="1200" dirty="0"/>
              <a:t>	* </a:t>
            </a:r>
            <a:r>
              <a:rPr lang="ko-KR" altLang="en-US" sz="1200" dirty="0"/>
              <a:t>사용자 또는 장비 제조업체가 설정한 사전 정의된 조건</a:t>
            </a:r>
            <a:r>
              <a:rPr lang="en-US" altLang="ko-KR" sz="1200" dirty="0"/>
              <a:t>	</a:t>
            </a:r>
          </a:p>
          <a:p>
            <a:pPr lvl="1"/>
            <a:r>
              <a:rPr lang="en-US" altLang="ko-KR" sz="1200" dirty="0"/>
              <a:t>3.20 ECDIS</a:t>
            </a:r>
          </a:p>
          <a:p>
            <a:pPr marL="0" indent="0">
              <a:buNone/>
            </a:pPr>
            <a:r>
              <a:rPr lang="en-US" altLang="ko-KR" sz="1200" dirty="0"/>
              <a:t>	* </a:t>
            </a:r>
            <a:r>
              <a:rPr lang="ko-KR" altLang="en-US" sz="1200" dirty="0"/>
              <a:t>전자 해도</a:t>
            </a:r>
            <a:r>
              <a:rPr lang="en-US" altLang="ko-KR" sz="1200" dirty="0"/>
              <a:t>(ENC)</a:t>
            </a:r>
            <a:r>
              <a:rPr lang="ko-KR" altLang="en-US" sz="1200" dirty="0"/>
              <a:t> 표시 및 정보 시스템의 약자로 장비를 의미함</a:t>
            </a:r>
            <a:endParaRPr lang="en-US" altLang="ko-KR" sz="1200" dirty="0"/>
          </a:p>
          <a:p>
            <a:pPr marL="0" indent="0">
              <a:buNone/>
            </a:pPr>
            <a:r>
              <a:rPr lang="en-US" altLang="ko-KR" sz="1200" dirty="0"/>
              <a:t>	* IMO resolution A.817(19) amended by MSC.64(67) Annex 5 and MSC.86(70) Annex 4, and IEC 61174</a:t>
            </a:r>
            <a:r>
              <a:rPr lang="ko-KR" altLang="en-US" sz="1200" dirty="0"/>
              <a:t>를 따름</a:t>
            </a:r>
            <a:r>
              <a:rPr lang="en-US" altLang="ko-KR" sz="1200" dirty="0"/>
              <a:t>.	</a:t>
            </a:r>
          </a:p>
          <a:p>
            <a:pPr lvl="1"/>
            <a:r>
              <a:rPr lang="en-US" altLang="ko-KR" sz="1200" dirty="0"/>
              <a:t>3.21 ECDIS display base</a:t>
            </a:r>
          </a:p>
          <a:p>
            <a:pPr marL="0" indent="0">
              <a:buNone/>
            </a:pPr>
            <a:r>
              <a:rPr lang="en-US" altLang="ko-KR" sz="1200" dirty="0"/>
              <a:t>	* ECDIS</a:t>
            </a:r>
            <a:r>
              <a:rPr lang="ko-KR" altLang="en-US" sz="1200" dirty="0"/>
              <a:t> </a:t>
            </a:r>
            <a:r>
              <a:rPr lang="en-US" altLang="ko-KR" sz="1200" dirty="0"/>
              <a:t>display</a:t>
            </a:r>
            <a:r>
              <a:rPr lang="ko-KR" altLang="en-US" sz="1200" dirty="0"/>
              <a:t>에서 제거할 수 없는 레벨의 필수 정보이며 </a:t>
            </a:r>
            <a:endParaRPr lang="en-US" altLang="ko-KR" sz="1200" dirty="0"/>
          </a:p>
          <a:p>
            <a:pPr marL="0" indent="0">
              <a:buNone/>
            </a:pPr>
            <a:r>
              <a:rPr lang="en-US" altLang="ko-KR" sz="1200" dirty="0"/>
              <a:t>	* </a:t>
            </a:r>
            <a:r>
              <a:rPr lang="ko-KR" altLang="en-US" sz="1200" dirty="0"/>
              <a:t>모든 지리적 영역과 상황에서 항상 필요로 하는 정보로 구성되어 있음</a:t>
            </a:r>
            <a:endParaRPr lang="en-US" altLang="ko-KR" sz="1200" dirty="0"/>
          </a:p>
          <a:p>
            <a:pPr marL="0" indent="0">
              <a:buNone/>
            </a:pPr>
            <a:r>
              <a:rPr lang="en-US" altLang="ko-KR" sz="1200" dirty="0"/>
              <a:t>	* </a:t>
            </a:r>
            <a:r>
              <a:rPr lang="ko-KR" altLang="en-US" sz="1200" dirty="0"/>
              <a:t>안전한 항해를 위해 충분하지는 않음</a:t>
            </a:r>
            <a:r>
              <a:rPr lang="en-US" altLang="ko-KR" sz="1200" dirty="0"/>
              <a:t>.	</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a:t>
            </a:fld>
            <a:r>
              <a:rPr lang="en-US" altLang="ko-KR"/>
              <a:t>]</a:t>
            </a:r>
            <a:endParaRPr lang="ko-KR" altLang="en-US" dirty="0"/>
          </a:p>
        </p:txBody>
      </p:sp>
    </p:spTree>
    <p:extLst>
      <p:ext uri="{BB962C8B-B14F-4D97-AF65-F5344CB8AC3E}">
        <p14:creationId xmlns:p14="http://schemas.microsoft.com/office/powerpoint/2010/main" val="2364173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marL="288000" lvl="1" indent="0">
              <a:buNone/>
            </a:pPr>
            <a:r>
              <a:rPr lang="en-US" altLang="ko-KR" sz="1200" dirty="0"/>
              <a:t>	 8.9.2.2 </a:t>
            </a:r>
            <a:r>
              <a:rPr lang="ko-KR" altLang="en-US" sz="1200" dirty="0"/>
              <a:t>시험 방법 및 요구되는 결과</a:t>
            </a:r>
            <a:endParaRPr lang="en-US" altLang="ko-KR" sz="1200" dirty="0"/>
          </a:p>
          <a:p>
            <a:pPr marL="288000" lvl="1" indent="0">
              <a:buNone/>
            </a:pPr>
            <a:r>
              <a:rPr lang="en-US" altLang="ko-KR" sz="1200" dirty="0"/>
              <a:t>	 -a) </a:t>
            </a:r>
            <a:r>
              <a:rPr lang="ko-KR" altLang="en-US" sz="1200" dirty="0"/>
              <a:t>레인지 링이 표시를 위해 선택되면 레인지 링 사이의 간격</a:t>
            </a:r>
            <a:r>
              <a:rPr lang="en-US" altLang="ko-KR" sz="1200" dirty="0"/>
              <a:t>(</a:t>
            </a:r>
            <a:r>
              <a:rPr lang="ko-KR" altLang="en-US" sz="1200" dirty="0"/>
              <a:t>거리</a:t>
            </a:r>
            <a:r>
              <a:rPr lang="en-US" altLang="ko-KR" sz="1200" dirty="0"/>
              <a:t>)</a:t>
            </a:r>
            <a:r>
              <a:rPr lang="ko-KR" altLang="en-US" sz="1200" dirty="0"/>
              <a:t>이 표시되는지 관찰하여 확인</a:t>
            </a:r>
            <a:r>
              <a:rPr lang="en-US" altLang="ko-KR" sz="1200" dirty="0"/>
              <a:t>.</a:t>
            </a:r>
          </a:p>
          <a:p>
            <a:pPr marL="288000" lvl="1" indent="0">
              <a:buNone/>
            </a:pPr>
            <a:r>
              <a:rPr lang="en-US" altLang="ko-KR" sz="1200" dirty="0"/>
              <a:t>	 -b) </a:t>
            </a:r>
            <a:r>
              <a:rPr lang="ko-KR" altLang="en-US" sz="1200" dirty="0"/>
              <a:t>범위 링의 수가 일반적으로 해리 범위 스케일의 경우 </a:t>
            </a:r>
            <a:r>
              <a:rPr lang="en-US" altLang="ko-KR" sz="1200" dirty="0"/>
              <a:t>2~6</a:t>
            </a:r>
            <a:r>
              <a:rPr lang="ko-KR" altLang="en-US" sz="1200" dirty="0"/>
              <a:t>개의 링과 미터법 범위 스케일의 경우 최대 </a:t>
            </a:r>
            <a:r>
              <a:rPr lang="en-US" altLang="ko-KR" sz="1200" dirty="0"/>
              <a:t>5</a:t>
            </a:r>
            <a:r>
              <a:rPr lang="ko-KR" altLang="en-US" sz="1200" dirty="0"/>
              <a:t>개의 링으로 범위 스케일의 논리적 보정 및 세분화를 제공하는지 관찰을 통해 확인</a:t>
            </a:r>
            <a:r>
              <a:rPr lang="en-US" altLang="ko-KR" sz="1200" dirty="0"/>
              <a:t>.</a:t>
            </a:r>
          </a:p>
          <a:p>
            <a:pPr marL="288000" lvl="1" indent="0">
              <a:buNone/>
            </a:pPr>
            <a:r>
              <a:rPr lang="en-US" altLang="ko-KR" sz="1200" dirty="0"/>
              <a:t>	 -c) </a:t>
            </a:r>
            <a:r>
              <a:rPr lang="ko-KR" altLang="en-US" sz="1200" dirty="0"/>
              <a:t>범위 링이 항상 </a:t>
            </a:r>
            <a:r>
              <a:rPr lang="en-US" altLang="ko-KR" sz="1200" dirty="0"/>
              <a:t>CCRP</a:t>
            </a:r>
            <a:r>
              <a:rPr lang="ko-KR" altLang="en-US" sz="1200" dirty="0"/>
              <a:t>의 중심에 있음을 확인</a:t>
            </a:r>
            <a:r>
              <a:rPr lang="en-US" altLang="ko-KR" sz="1200" dirty="0"/>
              <a:t>.</a:t>
            </a:r>
          </a:p>
          <a:p>
            <a:pPr marL="288000" lvl="1" indent="0">
              <a:buNone/>
            </a:pPr>
            <a:r>
              <a:rPr lang="en-US" altLang="ko-KR" sz="1200" dirty="0"/>
              <a:t>	 -d) </a:t>
            </a:r>
            <a:r>
              <a:rPr lang="ko-KR" altLang="en-US" sz="1200" dirty="0"/>
              <a:t>고정된 범위 링의 시스템 정확도가 사용 중인 범위 눈금의 최대 범위의 </a:t>
            </a:r>
            <a:r>
              <a:rPr lang="en-US" altLang="ko-KR" sz="1200" dirty="0"/>
              <a:t>1% </a:t>
            </a:r>
            <a:r>
              <a:rPr lang="ko-KR" altLang="en-US" sz="1200" dirty="0"/>
              <a:t>또는 </a:t>
            </a:r>
            <a:r>
              <a:rPr lang="en-US" altLang="ko-KR" sz="1200" dirty="0"/>
              <a:t>30m(</a:t>
            </a:r>
            <a:r>
              <a:rPr lang="ko-KR" altLang="en-US" sz="1200" dirty="0"/>
              <a:t>둘 중 더 큰 거리</a:t>
            </a:r>
            <a:r>
              <a:rPr lang="en-US" altLang="ko-KR" sz="1200" dirty="0"/>
              <a:t>) </a:t>
            </a:r>
            <a:r>
              <a:rPr lang="ko-KR" altLang="en-US" sz="1200" dirty="0"/>
              <a:t>이내인지 교정된 기준</a:t>
            </a:r>
            <a:r>
              <a:rPr lang="en-US" altLang="ko-KR" sz="1200" dirty="0"/>
              <a:t>, </a:t>
            </a:r>
            <a:r>
              <a:rPr lang="ko-KR" altLang="en-US" sz="1200" dirty="0"/>
              <a:t>알려진 기능 또는 대상에 대한 측정을 통해 확인</a:t>
            </a:r>
            <a:r>
              <a:rPr lang="en-US" altLang="ko-KR" sz="1200" dirty="0"/>
              <a:t>.</a:t>
            </a:r>
          </a:p>
          <a:p>
            <a:pPr marL="288000" lvl="1" indent="0">
              <a:buNone/>
            </a:pPr>
            <a:r>
              <a:rPr lang="en-US" altLang="ko-KR" sz="1200" dirty="0"/>
              <a:t>	   </a:t>
            </a:r>
            <a:r>
              <a:rPr lang="ko-KR" altLang="en-US" sz="1200" u="sng" dirty="0">
                <a:solidFill>
                  <a:srgbClr val="0070C0"/>
                </a:solidFill>
              </a:rPr>
              <a:t>교정된 신호 발생기</a:t>
            </a:r>
            <a:r>
              <a:rPr lang="ko-KR" altLang="en-US" sz="1200" dirty="0"/>
              <a:t> 또는 이와 동등한 검증된 신호 소스</a:t>
            </a:r>
            <a:r>
              <a:rPr lang="en-US" altLang="ko-KR" sz="1200" dirty="0"/>
              <a:t>(</a:t>
            </a:r>
            <a:r>
              <a:rPr lang="ko-KR" altLang="en-US" sz="1200" dirty="0"/>
              <a:t>예</a:t>
            </a:r>
            <a:r>
              <a:rPr lang="en-US" altLang="ko-KR" sz="1200" dirty="0"/>
              <a:t>: </a:t>
            </a:r>
            <a:r>
              <a:rPr lang="ko-KR" altLang="en-US" sz="1200" dirty="0"/>
              <a:t>정확하게 알려진 범위의 대상 또는 기능</a:t>
            </a:r>
            <a:r>
              <a:rPr lang="en-US" altLang="ko-KR" sz="1200" dirty="0"/>
              <a:t>)</a:t>
            </a:r>
            <a:r>
              <a:rPr lang="ko-KR" altLang="en-US" sz="1200" dirty="0"/>
              <a:t>를 사용하여 정확도가 요구 사항을 충족하는지 확인</a:t>
            </a:r>
            <a:r>
              <a:rPr lang="en-US" altLang="ko-KR" sz="1200" dirty="0"/>
              <a:t>.</a:t>
            </a:r>
          </a:p>
          <a:p>
            <a:pPr marL="288000" lvl="1" indent="0">
              <a:buNone/>
            </a:pPr>
            <a:r>
              <a:rPr lang="en-US" altLang="ko-KR" sz="1200" dirty="0"/>
              <a:t>	 -e) </a:t>
            </a:r>
            <a:r>
              <a:rPr lang="ko-KR" altLang="en-US" sz="1200" dirty="0"/>
              <a:t>범위 링 세트를 켜고 끌 수 있는 수단이 제공되는지 검사를 통해 확인</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80</a:t>
            </a:fld>
            <a:r>
              <a:rPr lang="en-US" altLang="ko-KR"/>
              <a:t>]</a:t>
            </a:r>
            <a:endParaRPr lang="ko-KR" altLang="en-US" dirty="0"/>
          </a:p>
        </p:txBody>
      </p:sp>
    </p:spTree>
    <p:extLst>
      <p:ext uri="{BB962C8B-B14F-4D97-AF65-F5344CB8AC3E}">
        <p14:creationId xmlns:p14="http://schemas.microsoft.com/office/powerpoint/2010/main" val="4226849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lvl="1"/>
            <a:r>
              <a:rPr lang="en-US" altLang="ko-KR" sz="1200" dirty="0"/>
              <a:t>8.10 Radar maps</a:t>
            </a:r>
          </a:p>
          <a:p>
            <a:pPr marL="288000" lvl="1" indent="0">
              <a:buNone/>
            </a:pPr>
            <a:r>
              <a:rPr lang="en-US" altLang="ko-KR" sz="1200" dirty="0"/>
              <a:t>	8.10.1 </a:t>
            </a:r>
            <a:r>
              <a:rPr lang="ko-KR" altLang="en-US" sz="1200" dirty="0"/>
              <a:t>일반</a:t>
            </a:r>
            <a:endParaRPr lang="en-US" altLang="ko-KR" sz="1200" dirty="0"/>
          </a:p>
          <a:p>
            <a:pPr marL="288000" lvl="1" indent="0">
              <a:buNone/>
            </a:pPr>
            <a:r>
              <a:rPr lang="en-US" altLang="ko-KR" sz="1200" dirty="0"/>
              <a:t>	</a:t>
            </a:r>
            <a:r>
              <a:rPr lang="ko-KR" altLang="en-US" sz="1200" dirty="0"/>
              <a:t>* 레이더 </a:t>
            </a:r>
            <a:r>
              <a:rPr lang="ko-KR" altLang="en-US" sz="1200" dirty="0" err="1"/>
              <a:t>맵은</a:t>
            </a:r>
            <a:r>
              <a:rPr lang="ko-KR" altLang="en-US" sz="1200" dirty="0"/>
              <a:t> 사용자 정의 맵 라인과 기호의 조합임</a:t>
            </a:r>
            <a:r>
              <a:rPr lang="en-US" altLang="ko-KR" sz="1200" dirty="0"/>
              <a:t>. </a:t>
            </a:r>
          </a:p>
          <a:p>
            <a:pPr marL="288000" lvl="1" indent="0">
              <a:buNone/>
            </a:pPr>
            <a:r>
              <a:rPr lang="en-US" altLang="ko-KR" sz="1200" dirty="0"/>
              <a:t>	</a:t>
            </a:r>
            <a:r>
              <a:rPr lang="ko-KR" altLang="en-US" sz="1200" dirty="0"/>
              <a:t>* 사용자</a:t>
            </a:r>
            <a:r>
              <a:rPr lang="en-US" altLang="ko-KR" sz="1200" dirty="0"/>
              <a:t>-</a:t>
            </a:r>
            <a:r>
              <a:rPr lang="ko-KR" altLang="en-US" sz="1200" dirty="0"/>
              <a:t>생성한 환경은 </a:t>
            </a:r>
            <a:r>
              <a:rPr lang="ko-KR" altLang="en-US" sz="1200" dirty="0" err="1"/>
              <a:t>비휘발성</a:t>
            </a:r>
            <a:r>
              <a:rPr lang="ko-KR" altLang="en-US" sz="1200" dirty="0"/>
              <a:t> 메모리에 유지되어야 함</a:t>
            </a:r>
            <a:r>
              <a:rPr lang="en-US" altLang="ko-KR" sz="1200" dirty="0"/>
              <a:t>.</a:t>
            </a:r>
          </a:p>
          <a:p>
            <a:pPr marL="288000" lvl="1" indent="0">
              <a:buNone/>
            </a:pPr>
            <a:r>
              <a:rPr lang="en-US" altLang="ko-KR" sz="1200" dirty="0"/>
              <a:t>	* </a:t>
            </a:r>
            <a:r>
              <a:rPr lang="ko-KR" altLang="en-US" sz="1200" dirty="0"/>
              <a:t>지도의 표시는 </a:t>
            </a:r>
            <a:r>
              <a:rPr lang="en-US" altLang="ko-KR" sz="1200" dirty="0"/>
              <a:t>Annex</a:t>
            </a:r>
            <a:r>
              <a:rPr lang="ko-KR" altLang="en-US" sz="1200" dirty="0"/>
              <a:t> </a:t>
            </a:r>
            <a:r>
              <a:rPr lang="en-US" altLang="ko-KR" sz="1200" dirty="0"/>
              <a:t>J</a:t>
            </a:r>
            <a:r>
              <a:rPr lang="ko-KR" altLang="en-US" sz="1200" dirty="0"/>
              <a:t>를 따라야 함</a:t>
            </a:r>
            <a:r>
              <a:rPr lang="en-US" altLang="ko-KR" sz="1200" dirty="0"/>
              <a:t>.</a:t>
            </a:r>
            <a:endParaRPr lang="en-US" altLang="ko-KR" sz="1200" dirty="0">
              <a:solidFill>
                <a:srgbClr val="FF0000"/>
              </a:solidFill>
            </a:endParaRPr>
          </a:p>
          <a:p>
            <a:pPr marL="288000" lvl="1" indent="0">
              <a:buNone/>
            </a:pPr>
            <a:r>
              <a:rPr lang="en-US" altLang="ko-KR" sz="1200" dirty="0"/>
              <a:t>	8.10.2 </a:t>
            </a:r>
            <a:r>
              <a:rPr lang="ko-KR" altLang="en-US" sz="1200" dirty="0"/>
              <a:t>지도 기능 및 간단한 사용자 정의 지도 표시</a:t>
            </a:r>
            <a:endParaRPr lang="en-US" altLang="ko-KR" sz="1200" dirty="0"/>
          </a:p>
          <a:p>
            <a:pPr marL="288000" lvl="1" indent="0">
              <a:buNone/>
            </a:pPr>
            <a:r>
              <a:rPr lang="en-US" altLang="ko-KR" sz="1200" dirty="0"/>
              <a:t>	 8.10.2.1 </a:t>
            </a:r>
            <a:r>
              <a:rPr lang="ko-KR" altLang="en-US" sz="1200" dirty="0"/>
              <a:t>요구 사항</a:t>
            </a:r>
            <a:endParaRPr lang="en-US" altLang="ko-KR" sz="1200" dirty="0"/>
          </a:p>
          <a:p>
            <a:pPr marL="288000" lvl="1" indent="0">
              <a:buNone/>
            </a:pPr>
            <a:r>
              <a:rPr lang="en-US" altLang="ko-KR" sz="1200" dirty="0"/>
              <a:t>	 -(MSC.192/5.32.1) </a:t>
            </a:r>
            <a:r>
              <a:rPr lang="ko-KR" altLang="en-US" sz="1200" dirty="0"/>
              <a:t>사용자가 자선 또는 지리적 위치를 참조하는 간단한 지도</a:t>
            </a:r>
            <a:r>
              <a:rPr lang="en-US" altLang="ko-KR" sz="1200" dirty="0"/>
              <a:t>/</a:t>
            </a:r>
            <a:r>
              <a:rPr lang="ko-KR" altLang="en-US" sz="1200" dirty="0" err="1"/>
              <a:t>항법선</a:t>
            </a:r>
            <a:r>
              <a:rPr lang="en-US" altLang="ko-KR" sz="1200" dirty="0"/>
              <a:t>/</a:t>
            </a:r>
            <a:r>
              <a:rPr lang="ko-KR" altLang="en-US" sz="1200" dirty="0"/>
              <a:t>항로를 수동으로 생성 및 변경</a:t>
            </a:r>
            <a:r>
              <a:rPr lang="en-US" altLang="ko-KR" sz="1200" dirty="0"/>
              <a:t>, </a:t>
            </a:r>
            <a:r>
              <a:rPr lang="ko-KR" altLang="en-US" sz="1200" dirty="0"/>
              <a:t>저장</a:t>
            </a:r>
            <a:r>
              <a:rPr lang="en-US" altLang="ko-KR" sz="1200" dirty="0"/>
              <a:t>, </a:t>
            </a:r>
            <a:r>
              <a:rPr lang="ko-KR" altLang="en-US" sz="1200" dirty="0"/>
              <a:t>로드 및 표시할 수 있어야 함</a:t>
            </a:r>
            <a:r>
              <a:rPr lang="en-US" altLang="ko-KR" sz="1200" dirty="0"/>
              <a:t>.</a:t>
            </a:r>
          </a:p>
          <a:p>
            <a:pPr marL="288000" lvl="1" indent="0">
              <a:buNone/>
            </a:pPr>
            <a:r>
              <a:rPr lang="en-US" altLang="ko-KR" sz="1200" dirty="0"/>
              <a:t>	 -</a:t>
            </a:r>
            <a:r>
              <a:rPr lang="ko-KR" altLang="en-US" sz="1200" dirty="0"/>
              <a:t>간단한 작업자의 동작으로 이 데이터의 표시를 제거할 수 있어야 함</a:t>
            </a:r>
            <a:r>
              <a:rPr lang="en-US" altLang="ko-KR" sz="1200" dirty="0"/>
              <a:t>.	</a:t>
            </a:r>
          </a:p>
          <a:p>
            <a:pPr marL="288000" lvl="1" indent="0">
              <a:buNone/>
            </a:pPr>
            <a:r>
              <a:rPr lang="en-US" altLang="ko-KR" sz="1200" dirty="0"/>
              <a:t>	 8.10.2.2 </a:t>
            </a:r>
            <a:r>
              <a:rPr lang="ko-KR" altLang="en-US" sz="1200" dirty="0"/>
              <a:t>시험 방법 및 요구되는 결과</a:t>
            </a:r>
            <a:endParaRPr lang="en-US" altLang="ko-KR" sz="1200" dirty="0"/>
          </a:p>
          <a:p>
            <a:pPr marL="288000" lvl="1" indent="0">
              <a:buNone/>
            </a:pPr>
            <a:r>
              <a:rPr lang="en-US" altLang="ko-KR" sz="1200" dirty="0"/>
              <a:t>	 -a) </a:t>
            </a:r>
            <a:r>
              <a:rPr lang="ko-KR" altLang="en-US" sz="1200" dirty="0"/>
              <a:t>제공된 맵 기능이 명시된 요구 사항을 충족하는지 관찰을 통해 확인</a:t>
            </a:r>
            <a:r>
              <a:rPr lang="en-US" altLang="ko-KR" sz="1200" dirty="0"/>
              <a:t>.</a:t>
            </a:r>
          </a:p>
          <a:p>
            <a:pPr marL="288000" lvl="1" indent="0">
              <a:buNone/>
            </a:pPr>
            <a:r>
              <a:rPr lang="en-US" altLang="ko-KR" sz="1200" dirty="0"/>
              <a:t>	 -b) </a:t>
            </a:r>
            <a:r>
              <a:rPr lang="ko-KR" altLang="en-US" sz="1200" dirty="0"/>
              <a:t>문서 검토를 통해 사용자 설명서가 이러한 기능</a:t>
            </a:r>
            <a:r>
              <a:rPr lang="en-US" altLang="ko-KR" sz="1200" dirty="0"/>
              <a:t>, </a:t>
            </a:r>
            <a:r>
              <a:rPr lang="ko-KR" altLang="en-US" sz="1200" dirty="0"/>
              <a:t>해당 응용 프로그램 및 적용될 수 있는 제한 사항의 명확한 설명을 확인</a:t>
            </a:r>
            <a:r>
              <a:rPr lang="en-US" altLang="ko-KR" sz="1200" dirty="0"/>
              <a:t>.</a:t>
            </a:r>
          </a:p>
          <a:p>
            <a:pPr marL="288000" lvl="1" indent="0">
              <a:buNone/>
            </a:pPr>
            <a:r>
              <a:rPr lang="en-US" altLang="ko-KR" sz="1200" dirty="0"/>
              <a:t>	 -c) </a:t>
            </a:r>
            <a:r>
              <a:rPr lang="ko-KR" altLang="en-US" sz="1200" dirty="0"/>
              <a:t>지도를 억제하고 지도를 켜고 끄는 기능이 제공되는지 관찰을 통해 확인</a:t>
            </a:r>
            <a:r>
              <a:rPr lang="en-US" altLang="ko-KR" sz="1200" dirty="0"/>
              <a:t>.</a:t>
            </a:r>
          </a:p>
          <a:p>
            <a:pPr marL="288000" lvl="1" indent="0">
              <a:buNone/>
            </a:pPr>
            <a:r>
              <a:rPr lang="en-US" altLang="ko-KR" sz="1200" dirty="0"/>
              <a:t>	   </a:t>
            </a:r>
            <a:r>
              <a:rPr lang="ko-KR" altLang="en-US" sz="1200" dirty="0"/>
              <a:t>지도 억제 기능은 다른 억제기능과 결합될 수 있으며 </a:t>
            </a:r>
            <a:r>
              <a:rPr lang="ko-KR" altLang="en-US" sz="1200" dirty="0">
                <a:solidFill>
                  <a:srgbClr val="FF0000"/>
                </a:solidFill>
              </a:rPr>
              <a:t>지도가 사용 중일 때 임시 억제 제어 기능으로 영구적으로 사용 가능</a:t>
            </a:r>
            <a:r>
              <a:rPr lang="en-US" altLang="ko-KR" sz="1200" dirty="0"/>
              <a:t>.</a:t>
            </a:r>
          </a:p>
          <a:p>
            <a:pPr marL="288000" lvl="1" indent="0">
              <a:buNone/>
            </a:pPr>
            <a:r>
              <a:rPr lang="en-US" altLang="ko-KR" sz="1200" dirty="0"/>
              <a:t>	  </a:t>
            </a:r>
            <a:r>
              <a:rPr lang="ko-KR" altLang="en-US" sz="1200" dirty="0"/>
              <a:t>지도 켜기</a:t>
            </a:r>
            <a:r>
              <a:rPr lang="en-US" altLang="ko-KR" sz="1200" dirty="0"/>
              <a:t>/</a:t>
            </a:r>
            <a:r>
              <a:rPr lang="ko-KR" altLang="en-US" sz="1200" dirty="0"/>
              <a:t>끄기 기능은 최소한 최상위 메뉴에서 사용할 수 있어야 함</a:t>
            </a:r>
            <a:r>
              <a:rPr lang="en-US" altLang="ko-KR" sz="1200" dirty="0"/>
              <a:t>.</a:t>
            </a:r>
          </a:p>
          <a:p>
            <a:pPr marL="288000" lvl="1" indent="0">
              <a:buNone/>
            </a:pPr>
            <a:r>
              <a:rPr lang="en-US" altLang="ko-KR" sz="1200" dirty="0"/>
              <a:t>	 -d) </a:t>
            </a:r>
            <a:r>
              <a:rPr lang="ko-KR" altLang="en-US" sz="1200" dirty="0"/>
              <a:t>벡터 해도에 대한 모든 조항이 이 표준의 </a:t>
            </a:r>
            <a:r>
              <a:rPr lang="en-US" altLang="ko-KR" sz="1200" dirty="0"/>
              <a:t>11</a:t>
            </a:r>
            <a:r>
              <a:rPr lang="ko-KR" altLang="en-US" sz="1200" dirty="0"/>
              <a:t>절을 준수하는지 확인</a:t>
            </a:r>
            <a:r>
              <a:rPr lang="en-US" altLang="ko-KR" sz="1200" dirty="0"/>
              <a:t>.</a:t>
            </a:r>
          </a:p>
          <a:p>
            <a:pPr marL="288000" lvl="1" indent="0">
              <a:buNone/>
            </a:pPr>
            <a:r>
              <a:rPr lang="en-US" altLang="ko-KR" sz="1200" dirty="0">
                <a:solidFill>
                  <a:srgbClr val="FF0000"/>
                </a:solidFill>
              </a:rPr>
              <a:t>	 -e) </a:t>
            </a:r>
            <a:r>
              <a:rPr lang="ko-KR" altLang="en-US" sz="1200" dirty="0">
                <a:solidFill>
                  <a:srgbClr val="FF0000"/>
                </a:solidFill>
              </a:rPr>
              <a:t>매핑 데이터의 다른 외부 기능 또는 계층 구조 소스가 제공될 수 있음</a:t>
            </a:r>
            <a:r>
              <a:rPr lang="en-US" altLang="ko-KR" sz="1200" dirty="0">
                <a:solidFill>
                  <a:srgbClr val="FF0000"/>
                </a:solidFill>
              </a:rPr>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81</a:t>
            </a:fld>
            <a:r>
              <a:rPr lang="en-US" altLang="ko-KR"/>
              <a:t>]</a:t>
            </a:r>
            <a:endParaRPr lang="ko-KR" altLang="en-US" dirty="0"/>
          </a:p>
        </p:txBody>
      </p:sp>
    </p:spTree>
    <p:extLst>
      <p:ext uri="{BB962C8B-B14F-4D97-AF65-F5344CB8AC3E}">
        <p14:creationId xmlns:p14="http://schemas.microsoft.com/office/powerpoint/2010/main" val="2784779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marL="288000" lvl="1" indent="0">
              <a:buNone/>
            </a:pPr>
            <a:r>
              <a:rPr lang="en-US" altLang="ko-KR" sz="1200" dirty="0"/>
              <a:t>	8.10.3 </a:t>
            </a:r>
            <a:r>
              <a:rPr lang="ko-KR" altLang="en-US" sz="1200" dirty="0"/>
              <a:t>맴 메모리와 전송</a:t>
            </a:r>
            <a:endParaRPr lang="en-US" altLang="ko-KR" sz="1200" dirty="0"/>
          </a:p>
          <a:p>
            <a:pPr marL="288000" lvl="1" indent="0">
              <a:buNone/>
            </a:pPr>
            <a:r>
              <a:rPr lang="en-US" altLang="ko-KR" sz="1200" dirty="0"/>
              <a:t>	 8.10.3.1 </a:t>
            </a:r>
            <a:r>
              <a:rPr lang="ko-KR" altLang="en-US" sz="1200" dirty="0"/>
              <a:t>요구 사항</a:t>
            </a:r>
            <a:endParaRPr lang="en-US" altLang="ko-KR" sz="1200" dirty="0"/>
          </a:p>
          <a:p>
            <a:pPr marL="288000" lvl="1" indent="0">
              <a:buNone/>
            </a:pPr>
            <a:r>
              <a:rPr lang="en-US" altLang="ko-KR" sz="1200" dirty="0"/>
              <a:t>	 -(MSC.192/5.32.5) </a:t>
            </a:r>
            <a:r>
              <a:rPr lang="ko-KR" altLang="en-US" sz="1200" dirty="0"/>
              <a:t>지도</a:t>
            </a:r>
            <a:r>
              <a:rPr lang="en-US" altLang="ko-KR" sz="1200" dirty="0"/>
              <a:t>/</a:t>
            </a:r>
            <a:r>
              <a:rPr lang="ko-KR" altLang="en-US" sz="1200" dirty="0" err="1"/>
              <a:t>항법선</a:t>
            </a:r>
            <a:r>
              <a:rPr lang="en-US" altLang="ko-KR" sz="1200" dirty="0"/>
              <a:t>/</a:t>
            </a:r>
            <a:r>
              <a:rPr lang="ko-KR" altLang="en-US" sz="1200" dirty="0"/>
              <a:t>경로는 장비가 꺼져 있을 때 유지되어야 함</a:t>
            </a:r>
            <a:r>
              <a:rPr lang="en-US" altLang="ko-KR" sz="1200" dirty="0"/>
              <a:t>.</a:t>
            </a:r>
          </a:p>
          <a:p>
            <a:pPr marL="288000" lvl="1" indent="0">
              <a:buNone/>
            </a:pPr>
            <a:r>
              <a:rPr lang="en-US" altLang="ko-KR" sz="1200" dirty="0"/>
              <a:t>	 -(MSC.192/5.32.6) </a:t>
            </a:r>
            <a:r>
              <a:rPr lang="ko-KR" altLang="en-US" sz="1200" dirty="0"/>
              <a:t>지도</a:t>
            </a:r>
            <a:r>
              <a:rPr lang="en-US" altLang="ko-KR" sz="1200" dirty="0"/>
              <a:t>/</a:t>
            </a:r>
            <a:r>
              <a:rPr lang="ko-KR" altLang="en-US" sz="1200" dirty="0" err="1"/>
              <a:t>항법선</a:t>
            </a:r>
            <a:r>
              <a:rPr lang="en-US" altLang="ko-KR" sz="1200" dirty="0"/>
              <a:t>/</a:t>
            </a:r>
            <a:r>
              <a:rPr lang="ko-KR" altLang="en-US" sz="1200" dirty="0"/>
              <a:t>항로 데이터는 관련 장비 모듈이 교체될 때마다 전송 가능해야 함</a:t>
            </a:r>
            <a:r>
              <a:rPr lang="en-US" altLang="ko-KR" sz="1200" dirty="0"/>
              <a:t>.</a:t>
            </a:r>
          </a:p>
          <a:p>
            <a:pPr marL="288000" lvl="1" indent="0">
              <a:buNone/>
            </a:pPr>
            <a:r>
              <a:rPr lang="en-US" altLang="ko-KR" sz="1200" dirty="0"/>
              <a:t>	 8.10.3.2 </a:t>
            </a:r>
            <a:r>
              <a:rPr lang="ko-KR" altLang="en-US" sz="1200" dirty="0"/>
              <a:t>시험 방법 및 요구되는 결과</a:t>
            </a:r>
            <a:endParaRPr lang="en-US" altLang="ko-KR" sz="1200" dirty="0"/>
          </a:p>
          <a:p>
            <a:pPr marL="288000" lvl="1" indent="0">
              <a:buNone/>
            </a:pPr>
            <a:r>
              <a:rPr lang="en-US" altLang="ko-KR" sz="1200" dirty="0"/>
              <a:t>	 -a) </a:t>
            </a:r>
            <a:r>
              <a:rPr lang="ko-KR" altLang="en-US" sz="1200" dirty="0"/>
              <a:t>지도가 구성되고 저장될 때 </a:t>
            </a:r>
            <a:r>
              <a:rPr lang="ko-KR" altLang="en-US" sz="1200" dirty="0" err="1"/>
              <a:t>비휘발성</a:t>
            </a:r>
            <a:r>
              <a:rPr lang="ko-KR" altLang="en-US" sz="1200" dirty="0"/>
              <a:t> 메모리에 유지되는지 관찰을 통해 확인</a:t>
            </a:r>
            <a:r>
              <a:rPr lang="en-US" altLang="ko-KR" sz="1200" dirty="0"/>
              <a:t>.</a:t>
            </a:r>
          </a:p>
          <a:p>
            <a:pPr marL="288000" lvl="1" indent="0">
              <a:buNone/>
            </a:pPr>
            <a:r>
              <a:rPr lang="en-US" altLang="ko-KR" sz="1200" dirty="0"/>
              <a:t>	 -b) </a:t>
            </a:r>
            <a:r>
              <a:rPr lang="ko-KR" altLang="en-US" sz="1200" dirty="0"/>
              <a:t>장비를 껐다가 다시 켠 후 지도를 사용할 수 있는지 확인</a:t>
            </a:r>
            <a:r>
              <a:rPr lang="en-US" altLang="ko-KR" sz="1200" dirty="0"/>
              <a:t>.</a:t>
            </a:r>
          </a:p>
          <a:p>
            <a:pPr marL="288000" lvl="1" indent="0">
              <a:buNone/>
            </a:pPr>
            <a:r>
              <a:rPr lang="en-US" altLang="ko-KR" sz="1200" dirty="0"/>
              <a:t>	 -c) </a:t>
            </a:r>
            <a:r>
              <a:rPr lang="ko-KR" altLang="en-US" sz="1200" dirty="0"/>
              <a:t>저장된 지도 데이터를 교체 모듈로 전송하기 위한 지침이 제공되는지 문서 검사를 통해 확인</a:t>
            </a:r>
            <a:r>
              <a:rPr lang="en-US" altLang="ko-KR" sz="1200" dirty="0"/>
              <a:t>.</a:t>
            </a:r>
          </a:p>
          <a:p>
            <a:pPr marL="288000" lvl="1" indent="0">
              <a:buNone/>
            </a:pPr>
            <a:r>
              <a:rPr lang="en-US" altLang="ko-KR" sz="1200" dirty="0"/>
              <a:t>	8.10.4 </a:t>
            </a:r>
            <a:r>
              <a:rPr lang="ko-KR" altLang="en-US" sz="1200" dirty="0"/>
              <a:t>지도 표시 속성</a:t>
            </a:r>
            <a:endParaRPr lang="en-US" altLang="ko-KR" sz="1200" dirty="0"/>
          </a:p>
          <a:p>
            <a:pPr marL="288000" lvl="1" indent="0">
              <a:buNone/>
            </a:pPr>
            <a:r>
              <a:rPr lang="en-US" altLang="ko-KR" sz="1200" dirty="0"/>
              <a:t>	 8.10.4.1 </a:t>
            </a:r>
            <a:r>
              <a:rPr lang="ko-KR" altLang="en-US" sz="1200" dirty="0"/>
              <a:t>요구 사항</a:t>
            </a:r>
            <a:endParaRPr lang="en-US" altLang="ko-KR" sz="1200" dirty="0"/>
          </a:p>
          <a:p>
            <a:pPr marL="288000" lvl="1" indent="0">
              <a:buNone/>
            </a:pPr>
            <a:r>
              <a:rPr lang="en-US" altLang="ko-KR" sz="1200" dirty="0"/>
              <a:t>	 -(MSC.192/5.32.2) </a:t>
            </a:r>
            <a:r>
              <a:rPr lang="ko-KR" altLang="en-US" sz="1200" dirty="0"/>
              <a:t>지도</a:t>
            </a:r>
            <a:r>
              <a:rPr lang="en-US" altLang="ko-KR" sz="1200" dirty="0"/>
              <a:t>/</a:t>
            </a:r>
            <a:r>
              <a:rPr lang="ko-KR" altLang="en-US" sz="1200" dirty="0" err="1"/>
              <a:t>항법선</a:t>
            </a:r>
            <a:r>
              <a:rPr lang="en-US" altLang="ko-KR" sz="1200" dirty="0"/>
              <a:t>/</a:t>
            </a:r>
            <a:r>
              <a:rPr lang="ko-KR" altLang="en-US" sz="1200" dirty="0"/>
              <a:t>경로는 선</a:t>
            </a:r>
            <a:r>
              <a:rPr lang="en-US" altLang="ko-KR" sz="1200" dirty="0"/>
              <a:t>, </a:t>
            </a:r>
            <a:r>
              <a:rPr lang="ko-KR" altLang="en-US" sz="1200" dirty="0"/>
              <a:t>기호 및 참조점으로 구성될 수 있음</a:t>
            </a:r>
            <a:r>
              <a:rPr lang="en-US" altLang="ko-KR" sz="1200" dirty="0"/>
              <a:t>.</a:t>
            </a:r>
          </a:p>
          <a:p>
            <a:pPr marL="288000" lvl="1" indent="0">
              <a:buNone/>
            </a:pPr>
            <a:r>
              <a:rPr lang="en-US" altLang="ko-KR" sz="1200" dirty="0"/>
              <a:t>	 -(MSC.192/5.32.3) </a:t>
            </a:r>
            <a:r>
              <a:rPr lang="ko-KR" altLang="en-US" sz="1200" dirty="0"/>
              <a:t>선</a:t>
            </a:r>
            <a:r>
              <a:rPr lang="en-US" altLang="ko-KR" sz="1200" dirty="0"/>
              <a:t>, </a:t>
            </a:r>
            <a:r>
              <a:rPr lang="ko-KR" altLang="en-US" sz="1200" dirty="0"/>
              <a:t>색상 및 기호의 모양</a:t>
            </a:r>
            <a:r>
              <a:rPr lang="en-US" altLang="ko-KR" sz="1200" dirty="0"/>
              <a:t>(</a:t>
            </a:r>
            <a:r>
              <a:rPr lang="ko-KR" altLang="en-US" sz="1200" dirty="0"/>
              <a:t>표현</a:t>
            </a:r>
            <a:r>
              <a:rPr lang="en-US" altLang="ko-KR" sz="1200" dirty="0"/>
              <a:t>)</a:t>
            </a:r>
            <a:r>
              <a:rPr lang="ko-KR" altLang="en-US" sz="1200" dirty="0"/>
              <a:t>은 </a:t>
            </a:r>
            <a:r>
              <a:rPr lang="en-US" altLang="ko-KR" sz="1200" dirty="0"/>
              <a:t>SN/Circ.243 </a:t>
            </a:r>
            <a:r>
              <a:rPr lang="ko-KR" altLang="en-US" sz="1200" dirty="0"/>
              <a:t>및 </a:t>
            </a:r>
            <a:r>
              <a:rPr lang="en-US" altLang="ko-KR" sz="1200" dirty="0"/>
              <a:t>Annex</a:t>
            </a:r>
            <a:r>
              <a:rPr lang="ko-KR" altLang="en-US" sz="1200" dirty="0"/>
              <a:t> </a:t>
            </a:r>
            <a:r>
              <a:rPr lang="en-US" altLang="ko-KR" sz="1200" dirty="0"/>
              <a:t>J</a:t>
            </a:r>
            <a:r>
              <a:rPr lang="ko-KR" altLang="en-US" sz="1200" dirty="0"/>
              <a:t>에 정의</a:t>
            </a:r>
            <a:r>
              <a:rPr lang="en-US" altLang="ko-KR" sz="1200" dirty="0"/>
              <a:t>.</a:t>
            </a:r>
          </a:p>
          <a:p>
            <a:pPr marL="288000" lvl="1" indent="0">
              <a:buNone/>
            </a:pPr>
            <a:r>
              <a:rPr lang="en-US" altLang="ko-KR" sz="1200" dirty="0"/>
              <a:t>	 -(MSC.192/5.32.4) </a:t>
            </a:r>
            <a:r>
              <a:rPr lang="ko-KR" altLang="en-US" sz="1200" dirty="0"/>
              <a:t>지도</a:t>
            </a:r>
            <a:r>
              <a:rPr lang="en-US" altLang="ko-KR" sz="1200" dirty="0"/>
              <a:t>/</a:t>
            </a:r>
            <a:r>
              <a:rPr lang="ko-KR" altLang="en-US" sz="1200" dirty="0" err="1"/>
              <a:t>항법선</a:t>
            </a:r>
            <a:r>
              <a:rPr lang="en-US" altLang="ko-KR" sz="1200" dirty="0"/>
              <a:t>/</a:t>
            </a:r>
            <a:r>
              <a:rPr lang="ko-KR" altLang="en-US" sz="1200" dirty="0"/>
              <a:t>경로가 레이더 정보를 크게 저하시키지 않아야 함</a:t>
            </a:r>
            <a:r>
              <a:rPr lang="en-US" altLang="ko-KR" sz="1200" dirty="0"/>
              <a:t>.</a:t>
            </a:r>
          </a:p>
          <a:p>
            <a:pPr marL="288000" lvl="1" indent="0">
              <a:buNone/>
            </a:pPr>
            <a:r>
              <a:rPr lang="en-US" altLang="ko-KR" sz="1200" dirty="0"/>
              <a:t>	 8.10.4.2 </a:t>
            </a:r>
            <a:r>
              <a:rPr lang="ko-KR" altLang="en-US" sz="1200" dirty="0"/>
              <a:t>시험 방법 및 요구되는 결과</a:t>
            </a:r>
            <a:endParaRPr lang="en-US" altLang="ko-KR" sz="1200" dirty="0"/>
          </a:p>
          <a:p>
            <a:pPr marL="288000" lvl="1" indent="0">
              <a:buNone/>
            </a:pPr>
            <a:r>
              <a:rPr lang="en-US" altLang="ko-KR" sz="1200" dirty="0"/>
              <a:t>	 -a) </a:t>
            </a:r>
            <a:r>
              <a:rPr lang="ko-KR" altLang="en-US" sz="1200" dirty="0"/>
              <a:t>지도 기능</a:t>
            </a:r>
            <a:r>
              <a:rPr lang="en-US" altLang="ko-KR" sz="1200" dirty="0"/>
              <a:t>, </a:t>
            </a:r>
            <a:r>
              <a:rPr lang="ko-KR" altLang="en-US" sz="1200" dirty="0" err="1"/>
              <a:t>항법선</a:t>
            </a:r>
            <a:r>
              <a:rPr lang="en-US" altLang="ko-KR" sz="1200" dirty="0"/>
              <a:t>, </a:t>
            </a:r>
            <a:r>
              <a:rPr lang="ko-KR" altLang="en-US" sz="1200" dirty="0"/>
              <a:t>경로 기호 및 색상이 </a:t>
            </a:r>
            <a:r>
              <a:rPr lang="en-US" altLang="ko-KR" sz="1200" dirty="0"/>
              <a:t>Annex</a:t>
            </a:r>
            <a:r>
              <a:rPr lang="ko-KR" altLang="en-US" sz="1200" dirty="0"/>
              <a:t> </a:t>
            </a:r>
            <a:r>
              <a:rPr lang="en-US" altLang="ko-KR" sz="1200" dirty="0"/>
              <a:t>J</a:t>
            </a:r>
            <a:r>
              <a:rPr lang="ko-KR" altLang="en-US" sz="1200" dirty="0"/>
              <a:t>를 준수하는지 관찰을 통해 확인</a:t>
            </a:r>
            <a:r>
              <a:rPr lang="en-US" altLang="ko-KR" sz="1200" dirty="0"/>
              <a:t>.</a:t>
            </a:r>
          </a:p>
          <a:p>
            <a:pPr marL="288000" lvl="1" indent="0">
              <a:buNone/>
            </a:pPr>
            <a:r>
              <a:rPr lang="en-US" altLang="ko-KR" sz="1200" dirty="0"/>
              <a:t>	 -b) </a:t>
            </a:r>
            <a:r>
              <a:rPr lang="ko-KR" altLang="en-US" sz="1200" dirty="0"/>
              <a:t>지도 기능</a:t>
            </a:r>
            <a:r>
              <a:rPr lang="en-US" altLang="ko-KR" sz="1200" dirty="0"/>
              <a:t>, </a:t>
            </a:r>
            <a:r>
              <a:rPr lang="ko-KR" altLang="en-US" sz="1200" dirty="0" err="1"/>
              <a:t>항법선</a:t>
            </a:r>
            <a:r>
              <a:rPr lang="ko-KR" altLang="en-US" sz="1200" dirty="0"/>
              <a:t> 및 경로가 레이더 정보를 크게 저하시키지 않는지 관찰을 통해 확인</a:t>
            </a:r>
            <a:r>
              <a:rPr lang="en-US" altLang="ko-KR" sz="1200" dirty="0"/>
              <a:t>.</a:t>
            </a:r>
          </a:p>
          <a:p>
            <a:pPr marL="288000" lvl="1" indent="0">
              <a:buNone/>
            </a:pP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82</a:t>
            </a:fld>
            <a:r>
              <a:rPr lang="en-US" altLang="ko-KR"/>
              <a:t>]</a:t>
            </a:r>
            <a:endParaRPr lang="ko-KR" altLang="en-US" dirty="0"/>
          </a:p>
        </p:txBody>
      </p:sp>
    </p:spTree>
    <p:extLst>
      <p:ext uri="{BB962C8B-B14F-4D97-AF65-F5344CB8AC3E}">
        <p14:creationId xmlns:p14="http://schemas.microsoft.com/office/powerpoint/2010/main" val="42526828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1" y="495688"/>
            <a:ext cx="9748057" cy="5933258"/>
          </a:xfrm>
        </p:spPr>
        <p:txBody>
          <a:bodyPr/>
          <a:lstStyle/>
          <a:p>
            <a:pPr lvl="1"/>
            <a:r>
              <a:rPr lang="en-US" altLang="ko-KR" sz="1200" dirty="0"/>
              <a:t>8.11 </a:t>
            </a:r>
            <a:r>
              <a:rPr lang="ko-KR" altLang="en-US" sz="1200" dirty="0"/>
              <a:t>항로 </a:t>
            </a:r>
            <a:r>
              <a:rPr lang="en-US" altLang="ko-KR" sz="1200" dirty="0"/>
              <a:t>(Navigation routes)</a:t>
            </a:r>
          </a:p>
          <a:p>
            <a:pPr marL="288000" lvl="1" indent="0">
              <a:buNone/>
            </a:pPr>
            <a:r>
              <a:rPr lang="en-US" altLang="ko-KR" sz="1200" dirty="0"/>
              <a:t>	8.11.1 </a:t>
            </a:r>
            <a:r>
              <a:rPr lang="ko-KR" altLang="en-US" sz="1200" dirty="0"/>
              <a:t>일반</a:t>
            </a:r>
            <a:endParaRPr lang="en-US" altLang="ko-KR" sz="1200" dirty="0"/>
          </a:p>
          <a:p>
            <a:pPr marL="288000" lvl="1" indent="0">
              <a:buNone/>
            </a:pPr>
            <a:r>
              <a:rPr lang="en-US" altLang="ko-KR" sz="1200" dirty="0"/>
              <a:t>	</a:t>
            </a:r>
            <a:r>
              <a:rPr lang="ko-KR" altLang="en-US" sz="1200" dirty="0"/>
              <a:t>* 내비게이션 경로 제공</a:t>
            </a:r>
            <a:endParaRPr lang="en-US" altLang="ko-KR" sz="1200" dirty="0"/>
          </a:p>
          <a:p>
            <a:pPr marL="288000" lvl="1" indent="0">
              <a:buNone/>
            </a:pPr>
            <a:r>
              <a:rPr lang="en-US" altLang="ko-KR" sz="1200" dirty="0"/>
              <a:t>		</a:t>
            </a:r>
            <a:r>
              <a:rPr lang="en-US" altLang="ko-KR" sz="1200" dirty="0" err="1"/>
              <a:t>i</a:t>
            </a:r>
            <a:r>
              <a:rPr lang="en-US" altLang="ko-KR" sz="1200" dirty="0"/>
              <a:t>. </a:t>
            </a:r>
            <a:r>
              <a:rPr lang="ko-KR" altLang="en-US" sz="1200" dirty="0"/>
              <a:t>해도 디스플레이</a:t>
            </a:r>
            <a:r>
              <a:rPr lang="en-US" altLang="ko-KR" sz="1200" dirty="0"/>
              <a:t>  ii. </a:t>
            </a:r>
            <a:r>
              <a:rPr lang="ko-KR" altLang="en-US" sz="1200" dirty="0"/>
              <a:t>전자 위치 고정 시스템  </a:t>
            </a:r>
            <a:r>
              <a:rPr lang="en-US" altLang="ko-KR" sz="1200" dirty="0"/>
              <a:t>iii.</a:t>
            </a:r>
            <a:r>
              <a:rPr lang="ko-KR" altLang="en-US" sz="1200" dirty="0"/>
              <a:t> 통합 내비게이션 시스템</a:t>
            </a:r>
            <a:r>
              <a:rPr lang="en-US" altLang="ko-KR" sz="1200" dirty="0"/>
              <a:t>	</a:t>
            </a:r>
          </a:p>
          <a:p>
            <a:pPr marL="288000" lvl="1" indent="0">
              <a:buNone/>
            </a:pPr>
            <a:r>
              <a:rPr lang="en-US" altLang="ko-KR" sz="1200" dirty="0"/>
              <a:t>	8.11.2 </a:t>
            </a:r>
            <a:r>
              <a:rPr lang="ko-KR" altLang="en-US" sz="1200" dirty="0"/>
              <a:t>경로 표시 및 모니터링</a:t>
            </a:r>
            <a:endParaRPr lang="en-US" altLang="ko-KR" sz="1200" dirty="0"/>
          </a:p>
          <a:p>
            <a:pPr marL="288000" lvl="1" indent="0">
              <a:buNone/>
            </a:pPr>
            <a:r>
              <a:rPr lang="en-US" altLang="ko-KR" sz="1200" dirty="0"/>
              <a:t>	 8.11.2.1 </a:t>
            </a:r>
            <a:r>
              <a:rPr lang="ko-KR" altLang="en-US" sz="1200" dirty="0"/>
              <a:t>요구 사항</a:t>
            </a:r>
            <a:endParaRPr lang="en-US" altLang="ko-KR" sz="1200" dirty="0"/>
          </a:p>
          <a:p>
            <a:pPr marL="288000" lvl="1" indent="0">
              <a:buNone/>
            </a:pPr>
            <a:r>
              <a:rPr lang="en-US" altLang="ko-KR" sz="1200" dirty="0"/>
              <a:t>	 -</a:t>
            </a:r>
            <a:r>
              <a:rPr lang="ko-KR" altLang="en-US" sz="1200" dirty="0"/>
              <a:t>레이더에 경로를 표시하는 기능이 제공될 수 있음</a:t>
            </a:r>
            <a:r>
              <a:rPr lang="en-US" altLang="ko-KR" sz="1200" dirty="0"/>
              <a:t>. </a:t>
            </a:r>
          </a:p>
          <a:p>
            <a:pPr marL="288000" lvl="1" indent="0">
              <a:buNone/>
            </a:pPr>
            <a:r>
              <a:rPr lang="en-US" altLang="ko-KR" sz="1200" dirty="0"/>
              <a:t>	 -</a:t>
            </a:r>
            <a:r>
              <a:rPr lang="ko-KR" altLang="en-US" sz="1200" dirty="0"/>
              <a:t>제공된 경우 경로가 올바르게 계산되고 </a:t>
            </a:r>
            <a:r>
              <a:rPr lang="en-US" altLang="ko-KR" sz="1200" dirty="0"/>
              <a:t>Annex</a:t>
            </a:r>
            <a:r>
              <a:rPr lang="ko-KR" altLang="en-US" sz="1200" dirty="0"/>
              <a:t> </a:t>
            </a:r>
            <a:r>
              <a:rPr lang="en-US" altLang="ko-KR" sz="1200" dirty="0"/>
              <a:t>J</a:t>
            </a:r>
            <a:r>
              <a:rPr lang="ko-KR" altLang="en-US" sz="1200" dirty="0"/>
              <a:t>를 </a:t>
            </a:r>
            <a:r>
              <a:rPr lang="ko-KR" altLang="en-US" sz="1200" dirty="0" err="1"/>
              <a:t>따르는지</a:t>
            </a:r>
            <a:r>
              <a:rPr lang="ko-KR" altLang="en-US" sz="1200" dirty="0"/>
              <a:t> 확인을 위한 테스트 필요</a:t>
            </a:r>
            <a:r>
              <a:rPr lang="en-US" altLang="ko-KR" sz="1200" dirty="0"/>
              <a:t>.</a:t>
            </a:r>
          </a:p>
          <a:p>
            <a:pPr marL="288000" lvl="1" indent="0">
              <a:buNone/>
            </a:pPr>
            <a:r>
              <a:rPr lang="en-US" altLang="ko-KR" sz="1200" dirty="0"/>
              <a:t>	 -</a:t>
            </a:r>
            <a:r>
              <a:rPr lang="ko-KR" altLang="en-US" sz="1200" dirty="0"/>
              <a:t>경로 모니터링 시설이 제공되는 경우 </a:t>
            </a:r>
            <a:r>
              <a:rPr lang="en-US" altLang="ko-KR" sz="1200" dirty="0"/>
              <a:t>IEC 61174</a:t>
            </a:r>
            <a:r>
              <a:rPr lang="ko-KR" altLang="en-US" sz="1200" dirty="0"/>
              <a:t>의 요구 사항과 이 표준의 </a:t>
            </a:r>
            <a:r>
              <a:rPr lang="en-US" altLang="ko-KR" sz="1200" dirty="0"/>
              <a:t>11</a:t>
            </a:r>
            <a:r>
              <a:rPr lang="ko-KR" altLang="en-US" sz="1200" dirty="0"/>
              <a:t>절을 준수해야 함</a:t>
            </a:r>
            <a:r>
              <a:rPr lang="en-US" altLang="ko-KR" sz="1200" dirty="0"/>
              <a:t>.	</a:t>
            </a:r>
          </a:p>
          <a:p>
            <a:pPr marL="288000" lvl="1" indent="0">
              <a:buNone/>
            </a:pPr>
            <a:r>
              <a:rPr lang="en-US" altLang="ko-KR" sz="1200" dirty="0"/>
              <a:t>	 8.11.2.2 </a:t>
            </a:r>
            <a:r>
              <a:rPr lang="ko-KR" altLang="en-US" sz="1200" dirty="0"/>
              <a:t>시험 방법 및 요구되는 결과</a:t>
            </a:r>
            <a:endParaRPr lang="en-US" altLang="ko-KR" sz="1200" dirty="0"/>
          </a:p>
          <a:p>
            <a:pPr marL="288000" lvl="1" indent="0">
              <a:buNone/>
            </a:pPr>
            <a:r>
              <a:rPr lang="en-US" altLang="ko-KR" sz="1200" dirty="0"/>
              <a:t>	 -a) </a:t>
            </a:r>
            <a:r>
              <a:rPr lang="ko-KR" altLang="en-US" sz="1200" dirty="0"/>
              <a:t>경로 기능이 제공되는 경우 경로를 로드</a:t>
            </a:r>
            <a:r>
              <a:rPr lang="en-US" altLang="ko-KR" sz="1200" dirty="0"/>
              <a:t>/</a:t>
            </a:r>
            <a:r>
              <a:rPr lang="ko-KR" altLang="en-US" sz="1200" dirty="0"/>
              <a:t>입력하는 수단이 제공되는지 관찰을 통해 확인</a:t>
            </a:r>
            <a:r>
              <a:rPr lang="en-US" altLang="ko-KR" sz="1200" dirty="0"/>
              <a:t>.</a:t>
            </a:r>
          </a:p>
          <a:p>
            <a:pPr marL="288000" lvl="1" indent="0">
              <a:buNone/>
            </a:pPr>
            <a:r>
              <a:rPr lang="en-US" altLang="ko-KR" sz="1200" dirty="0"/>
              <a:t>	 -b) </a:t>
            </a:r>
            <a:r>
              <a:rPr lang="ko-KR" altLang="en-US" sz="1200" dirty="0"/>
              <a:t>입력된 시뮬레이션 경로가 올바르게 표시되고 시뮬레이션 경로가 알려진 솔루션에 따라 올바르게 계산되었는지 관찰 및 시뮬레이션을 통해 확인</a:t>
            </a:r>
            <a:r>
              <a:rPr lang="en-US" altLang="ko-KR" sz="1200" dirty="0"/>
              <a:t>.</a:t>
            </a:r>
          </a:p>
          <a:p>
            <a:pPr marL="288000" lvl="1" indent="0">
              <a:buNone/>
            </a:pPr>
            <a:r>
              <a:rPr lang="en-US" altLang="ko-KR" sz="1200" dirty="0"/>
              <a:t>	 -c) </a:t>
            </a:r>
            <a:r>
              <a:rPr lang="ko-KR" altLang="en-US" sz="1200" dirty="0"/>
              <a:t>항로 정보의 표시가 </a:t>
            </a:r>
            <a:r>
              <a:rPr lang="en-US" altLang="ko-KR" sz="1200" dirty="0"/>
              <a:t>Annex</a:t>
            </a:r>
            <a:r>
              <a:rPr lang="ko-KR" altLang="en-US" sz="1200" dirty="0"/>
              <a:t> </a:t>
            </a:r>
            <a:r>
              <a:rPr lang="en-US" altLang="ko-KR" sz="1200" dirty="0"/>
              <a:t>J</a:t>
            </a:r>
            <a:r>
              <a:rPr lang="ko-KR" altLang="en-US" sz="1200" dirty="0"/>
              <a:t>에 따른 것인지 관찰하여 확인</a:t>
            </a:r>
            <a:r>
              <a:rPr lang="en-US" altLang="ko-KR" sz="1200" dirty="0"/>
              <a:t>.</a:t>
            </a:r>
          </a:p>
          <a:p>
            <a:pPr marL="288000" lvl="1" indent="0">
              <a:buNone/>
            </a:pPr>
            <a:r>
              <a:rPr lang="en-US" altLang="ko-KR" sz="1200" dirty="0"/>
              <a:t>	 -d) </a:t>
            </a:r>
            <a:r>
              <a:rPr lang="ko-KR" altLang="en-US" sz="1200" dirty="0"/>
              <a:t>기능이 제공되는 경우 </a:t>
            </a:r>
            <a:r>
              <a:rPr lang="ko-KR" altLang="en-US" sz="1200" dirty="0" err="1"/>
              <a:t>로드된</a:t>
            </a:r>
            <a:r>
              <a:rPr lang="ko-KR" altLang="en-US" sz="1200" dirty="0"/>
              <a:t> 경로를 </a:t>
            </a:r>
            <a:r>
              <a:rPr lang="ko-KR" altLang="en-US" sz="1200" dirty="0">
                <a:solidFill>
                  <a:srgbClr val="FF0000"/>
                </a:solidFill>
              </a:rPr>
              <a:t>모니터링하는 프로세스</a:t>
            </a:r>
            <a:r>
              <a:rPr lang="en-US" altLang="ko-KR" sz="1200" dirty="0">
                <a:solidFill>
                  <a:srgbClr val="FF0000"/>
                </a:solidFill>
              </a:rPr>
              <a:t>(?)</a:t>
            </a:r>
            <a:r>
              <a:rPr lang="ko-KR" altLang="en-US" sz="1200" dirty="0"/>
              <a:t>가 </a:t>
            </a:r>
            <a:r>
              <a:rPr lang="ko-KR" altLang="en-US" sz="1200" dirty="0" err="1"/>
              <a:t>웨이포인트</a:t>
            </a:r>
            <a:r>
              <a:rPr lang="ko-KR" altLang="en-US" sz="1200" dirty="0"/>
              <a:t> 계산 측면에서 올바르게 작동하고 </a:t>
            </a:r>
            <a:endParaRPr lang="en-US" altLang="ko-KR" sz="1200" dirty="0"/>
          </a:p>
          <a:p>
            <a:pPr marL="288000" lvl="1" indent="0">
              <a:buNone/>
            </a:pPr>
            <a:r>
              <a:rPr lang="en-US" altLang="ko-KR" sz="1200" dirty="0"/>
              <a:t>	</a:t>
            </a:r>
            <a:r>
              <a:rPr lang="ko-KR" altLang="en-US" sz="1200" dirty="0"/>
              <a:t>모니터링 프로세스가 </a:t>
            </a:r>
            <a:r>
              <a:rPr lang="en-US" altLang="ko-KR" sz="1200" dirty="0"/>
              <a:t>IEC 61174</a:t>
            </a:r>
            <a:r>
              <a:rPr lang="ko-KR" altLang="en-US" sz="1200" dirty="0"/>
              <a:t>에 따라 작동하는지 관찰을 통해 확인</a:t>
            </a:r>
            <a:r>
              <a:rPr lang="en-US" altLang="ko-KR" sz="1200" dirty="0"/>
              <a:t>.</a:t>
            </a:r>
          </a:p>
          <a:p>
            <a:pPr marL="288000" lvl="1" indent="0">
              <a:buNone/>
            </a:pPr>
            <a:r>
              <a:rPr lang="en-US" altLang="ko-KR" sz="1200" dirty="0"/>
              <a:t>	 -e) </a:t>
            </a:r>
            <a:r>
              <a:rPr lang="ko-KR" altLang="en-US" sz="1200" dirty="0"/>
              <a:t>레이더 표시가 경로 표시로 인해 크게 저하되지 않았는지 관찰을 통해 확인</a:t>
            </a:r>
            <a:r>
              <a:rPr lang="en-US" altLang="ko-KR" sz="1200" dirty="0"/>
              <a:t>.</a:t>
            </a:r>
            <a:endParaRPr lang="en-US" altLang="ko-KR" sz="1200" dirty="0">
              <a:solidFill>
                <a:srgbClr val="FF0000"/>
              </a:solidFill>
            </a:endParaRP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83</a:t>
            </a:fld>
            <a:r>
              <a:rPr lang="en-US" altLang="ko-KR"/>
              <a:t>]</a:t>
            </a:r>
            <a:endParaRPr lang="ko-KR" altLang="en-US" dirty="0"/>
          </a:p>
        </p:txBody>
      </p:sp>
    </p:spTree>
    <p:extLst>
      <p:ext uri="{BB962C8B-B14F-4D97-AF65-F5344CB8AC3E}">
        <p14:creationId xmlns:p14="http://schemas.microsoft.com/office/powerpoint/2010/main" val="29264686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9. Orientation, Motion, and </a:t>
            </a:r>
            <a:r>
              <a:rPr lang="en-US" altLang="ko-KR" dirty="0" err="1"/>
              <a:t>Stabilisation</a:t>
            </a:r>
            <a:endParaRPr lang="en-US" altLang="ko-KR" dirty="0"/>
          </a:p>
          <a:p>
            <a:pPr lvl="1"/>
            <a:r>
              <a:rPr lang="en-US" altLang="ko-KR" sz="1200" dirty="0"/>
              <a:t>9.1 </a:t>
            </a:r>
            <a:r>
              <a:rPr lang="ko-KR" altLang="en-US" sz="1200" dirty="0"/>
              <a:t>일반</a:t>
            </a:r>
            <a:endParaRPr lang="en-US" altLang="ko-KR" sz="1200" dirty="0"/>
          </a:p>
          <a:p>
            <a:pPr marL="288000" lvl="1" indent="0">
              <a:buNone/>
            </a:pPr>
            <a:r>
              <a:rPr lang="en-US" altLang="ko-KR" sz="1200" dirty="0"/>
              <a:t>	</a:t>
            </a:r>
            <a:r>
              <a:rPr lang="ko-KR" altLang="en-US" sz="1200" dirty="0"/>
              <a:t>레이더 시스템의 다양한 모드</a:t>
            </a:r>
            <a:endParaRPr lang="en-US" altLang="ko-KR" sz="1200" dirty="0"/>
          </a:p>
          <a:p>
            <a:pPr marL="288000" lvl="1" indent="0">
              <a:buNone/>
            </a:pPr>
            <a:r>
              <a:rPr lang="en-US" altLang="ko-KR" sz="1200" dirty="0"/>
              <a:t>	</a:t>
            </a:r>
            <a:r>
              <a:rPr lang="en-US" altLang="ko-KR" sz="1200" dirty="0" err="1"/>
              <a:t>i</a:t>
            </a:r>
            <a:r>
              <a:rPr lang="en-US" altLang="ko-KR" sz="1200" dirty="0"/>
              <a:t>. Orientation</a:t>
            </a:r>
            <a:r>
              <a:rPr lang="ko-KR" altLang="en-US" sz="1200" dirty="0"/>
              <a:t> </a:t>
            </a:r>
            <a:r>
              <a:rPr lang="en-US" altLang="ko-KR" sz="1200" dirty="0"/>
              <a:t>mode	: North-up / Course-up / Head-up</a:t>
            </a:r>
          </a:p>
          <a:p>
            <a:pPr marL="288000" lvl="1" indent="0">
              <a:buNone/>
            </a:pPr>
            <a:r>
              <a:rPr lang="en-US" altLang="ko-KR" sz="1200" dirty="0"/>
              <a:t>	ii.</a:t>
            </a:r>
            <a:r>
              <a:rPr lang="ko-KR" altLang="en-US" sz="1200" dirty="0"/>
              <a:t> </a:t>
            </a:r>
            <a:r>
              <a:rPr lang="en-US" altLang="ko-KR" sz="1200" dirty="0"/>
              <a:t>Motion mode	: True / Relative</a:t>
            </a:r>
          </a:p>
          <a:p>
            <a:pPr marL="288000" lvl="1" indent="0">
              <a:buNone/>
            </a:pPr>
            <a:r>
              <a:rPr lang="en-US" altLang="ko-KR" sz="1200" dirty="0"/>
              <a:t>	iii.</a:t>
            </a:r>
            <a:r>
              <a:rPr lang="ko-KR" altLang="en-US" sz="1200" dirty="0"/>
              <a:t> </a:t>
            </a:r>
            <a:r>
              <a:rPr lang="en-US" altLang="ko-KR" sz="1200" dirty="0"/>
              <a:t>Stabilization mode	: Ground / Sea</a:t>
            </a:r>
          </a:p>
          <a:p>
            <a:pPr lvl="1"/>
            <a:r>
              <a:rPr lang="en-US" altLang="ko-KR" sz="1200" dirty="0"/>
              <a:t>9.2 </a:t>
            </a:r>
            <a:r>
              <a:rPr lang="ko-KR" altLang="en-US" sz="1200" dirty="0"/>
              <a:t>방위각 안정화</a:t>
            </a:r>
            <a:endParaRPr lang="en-US" altLang="ko-KR" sz="1200" dirty="0"/>
          </a:p>
          <a:p>
            <a:pPr marL="288000" lvl="1" indent="0">
              <a:buNone/>
            </a:pPr>
            <a:r>
              <a:rPr lang="en-US" altLang="ko-KR" sz="1200" dirty="0"/>
              <a:t>	9.2.1 </a:t>
            </a:r>
            <a:r>
              <a:rPr lang="ko-KR" altLang="en-US" sz="1200" dirty="0"/>
              <a:t>정렬의 정확도</a:t>
            </a:r>
            <a:endParaRPr lang="en-US" altLang="ko-KR" sz="1200" dirty="0"/>
          </a:p>
          <a:p>
            <a:pPr marL="288000" lvl="1" indent="0">
              <a:buNone/>
            </a:pPr>
            <a:r>
              <a:rPr lang="en-US" altLang="ko-KR" sz="1200" dirty="0"/>
              <a:t>	 9.2.1.1 </a:t>
            </a:r>
            <a:r>
              <a:rPr lang="ko-KR" altLang="en-US" sz="1200" dirty="0"/>
              <a:t>요구 사항</a:t>
            </a:r>
            <a:endParaRPr lang="en-US" altLang="ko-KR" sz="1200" dirty="0"/>
          </a:p>
          <a:p>
            <a:pPr marL="288000" lvl="1" indent="0">
              <a:buNone/>
            </a:pPr>
            <a:r>
              <a:rPr lang="en-US" altLang="ko-KR" sz="1200" dirty="0"/>
              <a:t>	 -(MSC.192/5.19.1) </a:t>
            </a:r>
            <a:r>
              <a:rPr lang="ko-KR" altLang="en-US" sz="1200" u="sng" dirty="0">
                <a:solidFill>
                  <a:srgbClr val="0070C0"/>
                </a:solidFill>
              </a:rPr>
              <a:t>방향</a:t>
            </a:r>
            <a:r>
              <a:rPr lang="ko-KR" altLang="en-US" sz="1200" dirty="0"/>
              <a:t> 정보는 </a:t>
            </a:r>
            <a:r>
              <a:rPr lang="en-US" altLang="ko-KR" sz="1200" u="sng" dirty="0">
                <a:solidFill>
                  <a:srgbClr val="0070C0"/>
                </a:solidFill>
              </a:rPr>
              <a:t>gyrocompass</a:t>
            </a:r>
            <a:r>
              <a:rPr lang="ko-KR" altLang="en-US" sz="1200" dirty="0"/>
              <a:t> 또는 </a:t>
            </a:r>
            <a:r>
              <a:rPr lang="en-US" altLang="ko-KR" sz="1200" dirty="0"/>
              <a:t>IMO</a:t>
            </a:r>
            <a:r>
              <a:rPr lang="ko-KR" altLang="en-US" sz="1200" dirty="0"/>
              <a:t>에서 채택한 관련 표준과 동등한 성능을 가진 센서에 의해 제공</a:t>
            </a:r>
            <a:r>
              <a:rPr lang="en-US" altLang="ko-KR" sz="1200" dirty="0"/>
              <a:t>.</a:t>
            </a:r>
          </a:p>
          <a:p>
            <a:pPr marL="288000" lvl="1" indent="0">
              <a:buNone/>
            </a:pPr>
            <a:r>
              <a:rPr lang="en-US" altLang="ko-KR" sz="1200" dirty="0"/>
              <a:t>	 -(MSC.192/5.19.2) </a:t>
            </a:r>
            <a:r>
              <a:rPr lang="ko-KR" altLang="en-US" sz="1200" dirty="0"/>
              <a:t>안정화 센서 및 전송 시스템 유형에 따른 제한을 제외하고</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t>레이더 표시의 방위각 정렬 정확도는 선박 등급에서 나타날 수 있는 선회율이 </a:t>
            </a:r>
            <a:r>
              <a:rPr lang="en-US" altLang="ko-KR" sz="1200" dirty="0"/>
              <a:t>0.5° </a:t>
            </a:r>
            <a:r>
              <a:rPr lang="ko-KR" altLang="en-US" sz="1200" dirty="0"/>
              <a:t>이내여야 함</a:t>
            </a:r>
            <a:r>
              <a:rPr lang="en-US" altLang="ko-KR" sz="1200" dirty="0"/>
              <a:t>. </a:t>
            </a:r>
          </a:p>
          <a:p>
            <a:pPr marL="288000" lvl="1" indent="0">
              <a:buNone/>
            </a:pPr>
            <a:r>
              <a:rPr lang="en-US" altLang="ko-KR" sz="1200" dirty="0"/>
              <a:t>	  </a:t>
            </a:r>
            <a:r>
              <a:rPr lang="ko-KR" altLang="en-US" sz="1200" dirty="0"/>
              <a:t>레이더 시스템은 장비 등급에 관계없이 </a:t>
            </a:r>
            <a:r>
              <a:rPr lang="en-US" altLang="ko-KR" sz="1200" dirty="0"/>
              <a:t>20°/s</a:t>
            </a:r>
            <a:r>
              <a:rPr lang="ko-KR" altLang="en-US" sz="1200" dirty="0"/>
              <a:t>의 회전율로 작동하도록 설계되어야 함</a:t>
            </a:r>
            <a:r>
              <a:rPr lang="en-US" altLang="ko-KR" sz="1200" dirty="0"/>
              <a:t>.</a:t>
            </a:r>
          </a:p>
          <a:p>
            <a:pPr marL="288000" lvl="1" indent="0">
              <a:buNone/>
            </a:pPr>
            <a:r>
              <a:rPr lang="en-US" altLang="ko-KR" sz="1200" dirty="0"/>
              <a:t>	 9.2.1.2 </a:t>
            </a:r>
            <a:r>
              <a:rPr lang="ko-KR" altLang="en-US" sz="1200" dirty="0"/>
              <a:t>시험방법 및 요구되는 결과</a:t>
            </a:r>
            <a:endParaRPr lang="en-US" altLang="ko-KR" sz="1200" dirty="0"/>
          </a:p>
          <a:p>
            <a:pPr marL="288000" lvl="1" indent="0">
              <a:buNone/>
            </a:pPr>
            <a:r>
              <a:rPr lang="en-US" altLang="ko-KR" sz="1200" dirty="0"/>
              <a:t>	  NOTE </a:t>
            </a:r>
            <a:r>
              <a:rPr lang="ko-KR" altLang="en-US" sz="1200" dirty="0"/>
              <a:t> </a:t>
            </a:r>
            <a:endParaRPr lang="en-US" altLang="ko-KR" sz="1200" dirty="0"/>
          </a:p>
          <a:p>
            <a:pPr marL="288000" lvl="1" indent="0">
              <a:buNone/>
            </a:pPr>
            <a:r>
              <a:rPr lang="en-US" altLang="ko-KR" sz="1200" dirty="0"/>
              <a:t>	  </a:t>
            </a:r>
            <a:r>
              <a:rPr lang="ko-KR" altLang="en-US" sz="1200" dirty="0"/>
              <a:t>이 테스트는 서로 다른 </a:t>
            </a:r>
            <a:r>
              <a:rPr lang="ko-KR" altLang="en-US" sz="1200" dirty="0" err="1"/>
              <a:t>자이로</a:t>
            </a:r>
            <a:r>
              <a:rPr lang="ko-KR" altLang="en-US" sz="1200" dirty="0"/>
              <a:t> 인터페이스를 다루기 위해 세 부분으로 나뉩니다</a:t>
            </a:r>
            <a:r>
              <a:rPr lang="en-US" altLang="ko-KR" sz="1200" dirty="0"/>
              <a:t>. </a:t>
            </a:r>
            <a:r>
              <a:rPr lang="ko-KR" altLang="en-US" sz="1200" dirty="0"/>
              <a:t>모든 인터페이스에 제공해야 하는 것은 아님</a:t>
            </a:r>
            <a:r>
              <a:rPr lang="en-US" altLang="ko-KR" sz="1200" dirty="0"/>
              <a:t>.</a:t>
            </a:r>
          </a:p>
          <a:p>
            <a:pPr marL="0" indent="0">
              <a:buNone/>
            </a:pPr>
            <a:endParaRPr lang="en-US" altLang="ko-KR"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84</a:t>
            </a:fld>
            <a:r>
              <a:rPr lang="en-US" altLang="ko-KR"/>
              <a:t>]</a:t>
            </a:r>
            <a:endParaRPr lang="ko-KR" altLang="en-US" dirty="0"/>
          </a:p>
        </p:txBody>
      </p:sp>
    </p:spTree>
    <p:extLst>
      <p:ext uri="{BB962C8B-B14F-4D97-AF65-F5344CB8AC3E}">
        <p14:creationId xmlns:p14="http://schemas.microsoft.com/office/powerpoint/2010/main" val="7475779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9.2.1.2 </a:t>
            </a:r>
            <a:r>
              <a:rPr lang="ko-KR" altLang="en-US" sz="1200" dirty="0"/>
              <a:t>시험방법 및 요구되는 결과</a:t>
            </a:r>
            <a:endParaRPr lang="en-US" altLang="ko-KR" sz="1200" dirty="0"/>
          </a:p>
          <a:p>
            <a:pPr marL="288000" lvl="1" indent="0">
              <a:buNone/>
            </a:pPr>
            <a:r>
              <a:rPr lang="en-US" altLang="ko-KR" sz="1200" dirty="0"/>
              <a:t>	  NOTE </a:t>
            </a:r>
            <a:r>
              <a:rPr lang="ko-KR" altLang="en-US" sz="1200" dirty="0"/>
              <a:t> </a:t>
            </a:r>
            <a:endParaRPr lang="en-US" altLang="ko-KR" sz="1200" dirty="0"/>
          </a:p>
          <a:p>
            <a:pPr marL="288000" lvl="1" indent="0">
              <a:buNone/>
            </a:pPr>
            <a:r>
              <a:rPr lang="en-US" altLang="ko-KR" sz="1200" dirty="0"/>
              <a:t>	  </a:t>
            </a:r>
            <a:r>
              <a:rPr lang="ko-KR" altLang="en-US" sz="1200" dirty="0"/>
              <a:t>이 테스트는 서로 다른 </a:t>
            </a:r>
            <a:r>
              <a:rPr lang="ko-KR" altLang="en-US" sz="1200" dirty="0" err="1"/>
              <a:t>자이로</a:t>
            </a:r>
            <a:r>
              <a:rPr lang="ko-KR" altLang="en-US" sz="1200" dirty="0"/>
              <a:t> 인터페이스를 다루기 위해 세 부분으로 나뉩니다</a:t>
            </a:r>
            <a:r>
              <a:rPr lang="en-US" altLang="ko-KR" sz="1200" dirty="0"/>
              <a:t>. </a:t>
            </a:r>
            <a:r>
              <a:rPr lang="ko-KR" altLang="en-US" sz="1200" dirty="0"/>
              <a:t>모든 인터페이스에 제공해야 하는 것은 아님</a:t>
            </a:r>
            <a:r>
              <a:rPr lang="en-US" altLang="ko-KR" sz="1200" dirty="0"/>
              <a:t>.</a:t>
            </a:r>
          </a:p>
          <a:p>
            <a:pPr marL="0" indent="0">
              <a:buNone/>
            </a:pPr>
            <a:r>
              <a:rPr lang="en-US" altLang="ko-KR" sz="1200" dirty="0"/>
              <a:t>	  9.2.1.2.1 </a:t>
            </a:r>
            <a:r>
              <a:rPr lang="ko-KR" altLang="en-US" sz="1200" dirty="0"/>
              <a:t>모든 </a:t>
            </a:r>
            <a:r>
              <a:rPr lang="ko-KR" altLang="en-US" sz="1200" dirty="0" err="1"/>
              <a:t>자이로</a:t>
            </a:r>
            <a:r>
              <a:rPr lang="ko-KR" altLang="en-US" sz="1200" dirty="0"/>
              <a:t> 인터페이스에 공통 사항</a:t>
            </a:r>
            <a:endParaRPr lang="en-US" altLang="ko-KR" sz="1200" dirty="0"/>
          </a:p>
          <a:p>
            <a:pPr marL="0" indent="0">
              <a:buNone/>
            </a:pPr>
            <a:r>
              <a:rPr lang="en-US" altLang="ko-KR" sz="1200" dirty="0"/>
              <a:t>	  -a) </a:t>
            </a:r>
            <a:r>
              <a:rPr lang="ko-KR" altLang="en-US" sz="1200" dirty="0"/>
              <a:t>나침반 입력이 작동하지 않을 때 장비가 </a:t>
            </a:r>
            <a:r>
              <a:rPr lang="ko-KR" altLang="en-US" sz="1200" dirty="0" err="1"/>
              <a:t>비안정</a:t>
            </a:r>
            <a:r>
              <a:rPr lang="ko-KR" altLang="en-US" sz="1200" dirty="0"/>
              <a:t> 모드</a:t>
            </a:r>
            <a:r>
              <a:rPr lang="en-US" altLang="ko-KR" sz="1200" dirty="0"/>
              <a:t>(</a:t>
            </a:r>
            <a:r>
              <a:rPr lang="ko-KR" altLang="en-US" sz="1200" dirty="0" err="1"/>
              <a:t>헤드업</a:t>
            </a:r>
            <a:r>
              <a:rPr lang="en-US" altLang="ko-KR" sz="1200" dirty="0"/>
              <a:t>)</a:t>
            </a:r>
            <a:r>
              <a:rPr lang="ko-KR" altLang="en-US" sz="1200" dirty="0"/>
              <a:t>에서 계속 만족스럽게 작동하는지 관찰을 통해 확인</a:t>
            </a:r>
            <a:r>
              <a:rPr lang="en-US" altLang="ko-KR" sz="1200" dirty="0"/>
              <a:t>.</a:t>
            </a:r>
          </a:p>
          <a:p>
            <a:pPr marL="0" indent="0">
              <a:buNone/>
            </a:pPr>
            <a:r>
              <a:rPr lang="en-US" altLang="ko-KR" sz="1200" dirty="0"/>
              <a:t>		</a:t>
            </a:r>
            <a:r>
              <a:rPr lang="ko-KR" altLang="en-US" sz="1200" dirty="0">
                <a:solidFill>
                  <a:srgbClr val="FF0000"/>
                </a:solidFill>
              </a:rPr>
              <a:t>나침반 입력이 없으면 무조건 </a:t>
            </a:r>
            <a:r>
              <a:rPr lang="en-US" altLang="ko-KR" sz="1200" dirty="0">
                <a:solidFill>
                  <a:srgbClr val="FF0000"/>
                </a:solidFill>
              </a:rPr>
              <a:t>Head-up</a:t>
            </a:r>
            <a:r>
              <a:rPr lang="ko-KR" altLang="en-US" sz="1200" dirty="0">
                <a:solidFill>
                  <a:srgbClr val="FF0000"/>
                </a:solidFill>
              </a:rPr>
              <a:t>으로 자동 변경</a:t>
            </a:r>
            <a:r>
              <a:rPr lang="en-US" altLang="ko-KR" sz="1200" dirty="0">
                <a:solidFill>
                  <a:srgbClr val="FF0000"/>
                </a:solidFill>
              </a:rPr>
              <a:t>? </a:t>
            </a:r>
            <a:r>
              <a:rPr lang="ko-KR" altLang="en-US" sz="1200" dirty="0">
                <a:solidFill>
                  <a:srgbClr val="FF0000"/>
                </a:solidFill>
              </a:rPr>
              <a:t>다른 규격에서 본 것 같음</a:t>
            </a:r>
            <a:r>
              <a:rPr lang="en-US" altLang="ko-KR" sz="1200" dirty="0">
                <a:solidFill>
                  <a:srgbClr val="FF0000"/>
                </a:solidFill>
              </a:rPr>
              <a:t>?</a:t>
            </a:r>
          </a:p>
          <a:p>
            <a:pPr marL="0" indent="0">
              <a:buNone/>
            </a:pPr>
            <a:r>
              <a:rPr lang="en-US" altLang="ko-KR" sz="1200" dirty="0"/>
              <a:t>	  -b) </a:t>
            </a:r>
            <a:r>
              <a:rPr lang="ko-KR" altLang="en-US" sz="1200" dirty="0"/>
              <a:t>나침반 시뮬레이터가 꺼지거나 데이터 연결이 제거되면 장비가 백업 모드</a:t>
            </a:r>
            <a:r>
              <a:rPr lang="en-US" altLang="ko-KR" sz="1200" dirty="0"/>
              <a:t>(</a:t>
            </a:r>
            <a:r>
              <a:rPr lang="ko-KR" altLang="en-US" sz="1200" dirty="0" err="1"/>
              <a:t>헤드업</a:t>
            </a:r>
            <a:r>
              <a:rPr lang="en-US" altLang="ko-KR" sz="1200" dirty="0"/>
              <a:t>)</a:t>
            </a:r>
            <a:r>
              <a:rPr lang="ko-KR" altLang="en-US" sz="1200" dirty="0"/>
              <a:t>로 변경되고 알람 활성화 확인</a:t>
            </a:r>
            <a:r>
              <a:rPr lang="en-US" altLang="ko-KR" sz="1200" dirty="0"/>
              <a:t>.</a:t>
            </a:r>
          </a:p>
          <a:p>
            <a:pPr marL="0" indent="0">
              <a:buNone/>
            </a:pPr>
            <a:r>
              <a:rPr lang="en-US" altLang="ko-KR" sz="1200" dirty="0"/>
              <a:t>	  -c) </a:t>
            </a:r>
            <a:r>
              <a:rPr lang="ko-KR" altLang="en-US" sz="1200" dirty="0"/>
              <a:t>다양한 유형의 </a:t>
            </a:r>
            <a:r>
              <a:rPr lang="ko-KR" altLang="en-US" sz="1200" dirty="0" err="1"/>
              <a:t>자이로와</a:t>
            </a:r>
            <a:r>
              <a:rPr lang="ko-KR" altLang="en-US" sz="1200" dirty="0"/>
              <a:t> 인터페이스하기 위한 기능 제한 및 지침이 설명되어 있는지 문서 검사를 통해 확인</a:t>
            </a:r>
            <a:r>
              <a:rPr lang="en-US" altLang="ko-KR" sz="1200" dirty="0"/>
              <a:t>.</a:t>
            </a:r>
          </a:p>
          <a:p>
            <a:pPr marL="0" indent="0">
              <a:buNone/>
            </a:pPr>
            <a:r>
              <a:rPr lang="en-US" altLang="ko-KR" sz="1200" dirty="0"/>
              <a:t>	  -d) </a:t>
            </a:r>
            <a:r>
              <a:rPr lang="ko-KR" altLang="en-US" sz="1200" dirty="0"/>
              <a:t>선박의 선회율에 적합한 업데이트율을 갖는 </a:t>
            </a:r>
            <a:r>
              <a:rPr lang="ko-KR" altLang="en-US" sz="1200" dirty="0" err="1"/>
              <a:t>자이로</a:t>
            </a:r>
            <a:r>
              <a:rPr lang="ko-KR" altLang="en-US" sz="1200" dirty="0"/>
              <a:t> 장비 혹은 동등한 장비를 요구하는 설명이 설치 매뉴얼에 포함되어 있는지 문서 검사를 통해 확인</a:t>
            </a:r>
            <a:r>
              <a:rPr lang="en-US" altLang="ko-KR" sz="1200" dirty="0"/>
              <a:t>.</a:t>
            </a:r>
          </a:p>
          <a:p>
            <a:pPr marL="0" indent="0">
              <a:buNone/>
            </a:pPr>
            <a:r>
              <a:rPr lang="en-US" altLang="ko-KR" sz="1200" dirty="0"/>
              <a:t>	  9.2.1.2.2 </a:t>
            </a:r>
            <a:r>
              <a:rPr lang="ko-KR" altLang="en-US" sz="1200" dirty="0"/>
              <a:t>아날로그 </a:t>
            </a:r>
            <a:r>
              <a:rPr lang="ko-KR" altLang="en-US" sz="1200" dirty="0" err="1"/>
              <a:t>자이로</a:t>
            </a:r>
            <a:r>
              <a:rPr lang="ko-KR" altLang="en-US" sz="1200" dirty="0"/>
              <a:t> 인터페이스</a:t>
            </a:r>
            <a:endParaRPr lang="en-US" altLang="ko-KR" sz="1200" dirty="0"/>
          </a:p>
          <a:p>
            <a:pPr marL="0" indent="0">
              <a:buNone/>
            </a:pPr>
            <a:r>
              <a:rPr lang="en-US" altLang="ko-KR" sz="1200" dirty="0"/>
              <a:t>	  -</a:t>
            </a:r>
            <a:r>
              <a:rPr lang="ko-KR" altLang="en-US" sz="1200" dirty="0"/>
              <a:t>레이더의 디스플레이 표현 모드는 </a:t>
            </a:r>
            <a:r>
              <a:rPr lang="en-US" altLang="ko-KR" sz="1200" dirty="0"/>
              <a:t>North-up</a:t>
            </a:r>
            <a:r>
              <a:rPr lang="ko-KR" altLang="en-US" sz="1200" dirty="0"/>
              <a:t>으로 설정되어야 함</a:t>
            </a:r>
            <a:r>
              <a:rPr lang="en-US" altLang="ko-KR" sz="1200" dirty="0"/>
              <a:t>. </a:t>
            </a:r>
          </a:p>
          <a:p>
            <a:pPr marL="0" indent="0">
              <a:buNone/>
            </a:pPr>
            <a:r>
              <a:rPr lang="en-US" altLang="ko-KR" sz="1200" dirty="0"/>
              <a:t>	  -</a:t>
            </a:r>
            <a:r>
              <a:rPr lang="ko-KR" altLang="en-US" sz="1200" dirty="0"/>
              <a:t>나침반 또는 나침반 시뮬레이터의 출력 </a:t>
            </a:r>
            <a:r>
              <a:rPr lang="en-US" altLang="ko-KR" sz="1200" dirty="0"/>
              <a:t>(</a:t>
            </a:r>
            <a:r>
              <a:rPr lang="ko-KR" altLang="en-US" sz="1200" dirty="0"/>
              <a:t>데이터</a:t>
            </a:r>
            <a:r>
              <a:rPr lang="en-US" altLang="ko-KR" sz="1200" dirty="0"/>
              <a:t>)</a:t>
            </a:r>
            <a:r>
              <a:rPr lang="ko-KR" altLang="en-US" sz="1200" dirty="0"/>
              <a:t>은 레이더에 적용되어야 함</a:t>
            </a:r>
            <a:r>
              <a:rPr lang="en-US" altLang="ko-KR" sz="1200" dirty="0"/>
              <a:t>. </a:t>
            </a:r>
          </a:p>
          <a:p>
            <a:pPr marL="0" indent="0">
              <a:buNone/>
            </a:pPr>
            <a:r>
              <a:rPr lang="en-US" altLang="ko-KR" sz="1200" dirty="0"/>
              <a:t>	  -</a:t>
            </a:r>
            <a:r>
              <a:rPr lang="ko-KR" altLang="en-US" sz="1200" dirty="0"/>
              <a:t>방향 변경은 시계 방향으로 적용되어야 하며 약 </a:t>
            </a:r>
            <a:r>
              <a:rPr lang="en-US" altLang="ko-KR" sz="1200" dirty="0">
                <a:solidFill>
                  <a:srgbClr val="FF0000"/>
                </a:solidFill>
              </a:rPr>
              <a:t>3</a:t>
            </a:r>
            <a:r>
              <a:rPr lang="ko-KR" altLang="en-US" sz="1200" dirty="0">
                <a:solidFill>
                  <a:srgbClr val="FF0000"/>
                </a:solidFill>
              </a:rPr>
              <a:t>초 내에 </a:t>
            </a:r>
            <a:r>
              <a:rPr lang="en-US" altLang="ko-KR" sz="1200" dirty="0">
                <a:solidFill>
                  <a:srgbClr val="FF0000"/>
                </a:solidFill>
              </a:rPr>
              <a:t>0°/s</a:t>
            </a:r>
            <a:r>
              <a:rPr lang="ko-KR" altLang="en-US" sz="1200" dirty="0">
                <a:solidFill>
                  <a:srgbClr val="FF0000"/>
                </a:solidFill>
              </a:rPr>
              <a:t>에서 </a:t>
            </a:r>
            <a:r>
              <a:rPr lang="en-US" altLang="ko-KR" sz="1200" dirty="0">
                <a:solidFill>
                  <a:srgbClr val="FF0000"/>
                </a:solidFill>
              </a:rPr>
              <a:t>20°/s</a:t>
            </a:r>
            <a:r>
              <a:rPr lang="ko-KR" altLang="en-US" sz="1200" dirty="0">
                <a:solidFill>
                  <a:srgbClr val="FF0000"/>
                </a:solidFill>
              </a:rPr>
              <a:t>로 증가</a:t>
            </a:r>
            <a:r>
              <a:rPr lang="ko-KR" altLang="en-US" sz="1200" dirty="0"/>
              <a:t>해야 함</a:t>
            </a:r>
            <a:r>
              <a:rPr lang="en-US" altLang="ko-KR" sz="1200" dirty="0"/>
              <a:t>.(</a:t>
            </a:r>
            <a:r>
              <a:rPr lang="ko-KR" altLang="en-US" sz="1200" dirty="0">
                <a:solidFill>
                  <a:srgbClr val="FF0000"/>
                </a:solidFill>
              </a:rPr>
              <a:t>가속도를 증가</a:t>
            </a:r>
            <a:r>
              <a:rPr lang="en-US" altLang="ko-KR" sz="1200" dirty="0">
                <a:solidFill>
                  <a:srgbClr val="FF0000"/>
                </a:solidFill>
              </a:rPr>
              <a:t>?</a:t>
            </a:r>
            <a:r>
              <a:rPr lang="en-US" altLang="ko-KR" sz="1200" dirty="0"/>
              <a:t>)</a:t>
            </a:r>
          </a:p>
          <a:p>
            <a:pPr marL="0" indent="0">
              <a:buNone/>
            </a:pPr>
            <a:r>
              <a:rPr lang="en-US" altLang="ko-KR" sz="1200" dirty="0"/>
              <a:t>	  -a) </a:t>
            </a:r>
            <a:r>
              <a:rPr lang="ko-KR" altLang="en-US" sz="1200" dirty="0"/>
              <a:t>최소 </a:t>
            </a:r>
            <a:r>
              <a:rPr lang="en-US" altLang="ko-KR" sz="1200" dirty="0"/>
              <a:t>60</a:t>
            </a:r>
            <a:r>
              <a:rPr lang="ko-KR" altLang="en-US" sz="1200" dirty="0"/>
              <a:t>초 동안 </a:t>
            </a:r>
            <a:r>
              <a:rPr lang="en-US" altLang="ko-KR" sz="1200" dirty="0"/>
              <a:t>20°/s</a:t>
            </a:r>
            <a:r>
              <a:rPr lang="ko-KR" altLang="en-US" sz="1200" dirty="0"/>
              <a:t>의 회전 속도를 적용한 다음 헤딩 라인이 나타난 후 멈춘 다음 헤딩 라인이 나타날 때 정렬 오차가 </a:t>
            </a:r>
            <a:r>
              <a:rPr lang="en-US" altLang="ko-KR" sz="1200" dirty="0"/>
              <a:t>0.5</a:t>
            </a:r>
            <a:r>
              <a:rPr lang="ko-KR" altLang="en-US" sz="1200" dirty="0"/>
              <a:t>도를 초과하지 않음을 측정으로 확인</a:t>
            </a:r>
            <a:r>
              <a:rPr lang="en-US" altLang="ko-KR" sz="1200" dirty="0"/>
              <a:t>.;</a:t>
            </a:r>
          </a:p>
          <a:p>
            <a:pPr marL="0" indent="0">
              <a:buNone/>
            </a:pPr>
            <a:r>
              <a:rPr lang="en-US" altLang="ko-KR" sz="1200" dirty="0"/>
              <a:t>	  -b) a)</a:t>
            </a:r>
            <a:r>
              <a:rPr lang="ko-KR" altLang="en-US" sz="1200" dirty="0"/>
              <a:t>의 절차를 반복하고 시계 반대 방향으로 방향 변경을 적용하여 정렬 오차가 </a:t>
            </a:r>
            <a:r>
              <a:rPr lang="en-US" altLang="ko-KR" sz="1200" dirty="0"/>
              <a:t>0.5°</a:t>
            </a:r>
            <a:r>
              <a:rPr lang="ko-KR" altLang="en-US" sz="1200" dirty="0"/>
              <a:t>를 초과하지 않는지 측정하여 확인</a:t>
            </a:r>
            <a:r>
              <a:rPr lang="en-US" altLang="ko-KR" sz="1200" dirty="0"/>
              <a:t>.</a:t>
            </a:r>
            <a:r>
              <a:rPr lang="ko-KR" altLang="en-US" sz="1200" dirty="0"/>
              <a:t> </a:t>
            </a:r>
            <a:r>
              <a:rPr lang="en-US" altLang="ko-KR" sz="1200" dirty="0"/>
              <a:t>	  -c) </a:t>
            </a:r>
            <a:r>
              <a:rPr lang="ko-KR" altLang="en-US" sz="1200" dirty="0"/>
              <a:t>레이더의 디스플레이 표현 방향 모드를 </a:t>
            </a:r>
            <a:r>
              <a:rPr lang="en-US" altLang="ko-KR" sz="1200" dirty="0"/>
              <a:t>Course-up</a:t>
            </a:r>
            <a:r>
              <a:rPr lang="ko-KR" altLang="en-US" sz="1200" dirty="0"/>
              <a:t>으로 변경한 상태에서 테스트를 반복할 때 정렬 오차가 </a:t>
            </a:r>
            <a:r>
              <a:rPr lang="en-US" altLang="ko-KR" sz="1200" dirty="0"/>
              <a:t>0.5°</a:t>
            </a:r>
            <a:r>
              <a:rPr lang="ko-KR" altLang="en-US" sz="1200" dirty="0"/>
              <a:t>를 초과하지 않음을 측정으로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85</a:t>
            </a:fld>
            <a:r>
              <a:rPr lang="en-US" altLang="ko-KR"/>
              <a:t>]</a:t>
            </a:r>
            <a:endParaRPr lang="ko-KR" altLang="en-US" dirty="0"/>
          </a:p>
        </p:txBody>
      </p:sp>
    </p:spTree>
    <p:extLst>
      <p:ext uri="{BB962C8B-B14F-4D97-AF65-F5344CB8AC3E}">
        <p14:creationId xmlns:p14="http://schemas.microsoft.com/office/powerpoint/2010/main" val="24092681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-d) </a:t>
            </a:r>
            <a:r>
              <a:rPr lang="ko-KR" altLang="en-US" sz="1200" dirty="0"/>
              <a:t>방향 표시모드를 한 모드에서 다른 모드로 전환할 때</a:t>
            </a:r>
            <a:r>
              <a:rPr lang="en-US" altLang="ko-KR" sz="1200" dirty="0"/>
              <a:t>(</a:t>
            </a:r>
            <a:r>
              <a:rPr lang="ko-KR" altLang="en-US" sz="1200" dirty="0"/>
              <a:t>예</a:t>
            </a:r>
            <a:r>
              <a:rPr lang="en-US" altLang="ko-KR" sz="1200" dirty="0"/>
              <a:t>: </a:t>
            </a:r>
            <a:r>
              <a:rPr lang="ko-KR" altLang="en-US" sz="1200" dirty="0"/>
              <a:t>북향에서 코스 업으로</a:t>
            </a:r>
            <a:r>
              <a:rPr lang="en-US" altLang="ko-KR" sz="1200" dirty="0"/>
              <a:t>) 5</a:t>
            </a:r>
            <a:r>
              <a:rPr lang="ko-KR" altLang="en-US" sz="1200" dirty="0"/>
              <a:t>초 이내에 </a:t>
            </a:r>
            <a:r>
              <a:rPr lang="en-US" altLang="ko-KR" sz="1200" dirty="0"/>
              <a:t>0.5°</a:t>
            </a:r>
            <a:r>
              <a:rPr lang="ko-KR" altLang="en-US" sz="1200" dirty="0"/>
              <a:t>의 정확도가 달성되었음을 측정으로 확인</a:t>
            </a:r>
            <a:r>
              <a:rPr lang="en-US" altLang="ko-KR" sz="1200" dirty="0"/>
              <a:t>.</a:t>
            </a:r>
          </a:p>
          <a:p>
            <a:pPr marL="0" indent="0">
              <a:buNone/>
            </a:pPr>
            <a:endParaRPr lang="en-US" altLang="ko-KR" sz="1200" dirty="0"/>
          </a:p>
          <a:p>
            <a:pPr marL="0" indent="0">
              <a:buNone/>
            </a:pPr>
            <a:r>
              <a:rPr lang="en-US" altLang="ko-KR" sz="1200" dirty="0"/>
              <a:t>	NOTE </a:t>
            </a:r>
          </a:p>
          <a:p>
            <a:pPr marL="0" indent="0">
              <a:buNone/>
            </a:pPr>
            <a:r>
              <a:rPr lang="en-US" altLang="ko-KR" sz="1200" dirty="0"/>
              <a:t>	  </a:t>
            </a:r>
            <a:r>
              <a:rPr lang="ko-KR" altLang="en-US" sz="1200" dirty="0"/>
              <a:t>만약</a:t>
            </a:r>
            <a:r>
              <a:rPr lang="en-US" altLang="ko-KR" sz="1200" dirty="0"/>
              <a:t>,</a:t>
            </a:r>
            <a:r>
              <a:rPr lang="ko-KR" altLang="en-US" sz="1200" dirty="0"/>
              <a:t> </a:t>
            </a:r>
            <a:r>
              <a:rPr lang="en-US" altLang="ko-KR" sz="1200" dirty="0"/>
              <a:t>synchro-servo</a:t>
            </a:r>
            <a:r>
              <a:rPr lang="ko-KR" altLang="en-US" sz="1200" dirty="0"/>
              <a:t> </a:t>
            </a:r>
            <a:r>
              <a:rPr lang="en-US" altLang="ko-KR" sz="1200" dirty="0"/>
              <a:t>gyro</a:t>
            </a:r>
            <a:r>
              <a:rPr lang="ko-KR" altLang="en-US" sz="1200" dirty="0"/>
              <a:t> 시스템과 같은 헤딩 시스템</a:t>
            </a:r>
            <a:r>
              <a:rPr lang="en-US" altLang="ko-KR" sz="1200" dirty="0"/>
              <a:t>(</a:t>
            </a:r>
            <a:r>
              <a:rPr lang="ko-KR" altLang="en-US" sz="1200" dirty="0"/>
              <a:t>최대 </a:t>
            </a:r>
            <a:r>
              <a:rPr lang="en-US" altLang="ko-KR" sz="1200" dirty="0"/>
              <a:t>20°/s</a:t>
            </a:r>
            <a:r>
              <a:rPr lang="ko-KR" altLang="en-US" sz="1200" dirty="0"/>
              <a:t>의 회전 속도를 제공하지 않는</a:t>
            </a:r>
            <a:r>
              <a:rPr lang="en-US" altLang="ko-KR" sz="1200" dirty="0"/>
              <a:t>)</a:t>
            </a:r>
            <a:r>
              <a:rPr lang="ko-KR" altLang="en-US" sz="1200" dirty="0"/>
              <a:t>에 아날로그 인터페이스</a:t>
            </a:r>
            <a:r>
              <a:rPr lang="en-US" altLang="ko-KR" sz="1200" dirty="0"/>
              <a:t>	</a:t>
            </a:r>
            <a:r>
              <a:rPr lang="ko-KR" altLang="en-US" sz="1200" dirty="0"/>
              <a:t>가 제공되는 경우 최소 회전 속도는 </a:t>
            </a:r>
            <a:r>
              <a:rPr lang="en-US" altLang="ko-KR" sz="1200" dirty="0"/>
              <a:t>12°/s</a:t>
            </a:r>
            <a:r>
              <a:rPr lang="ko-KR" altLang="en-US" sz="1200" dirty="0"/>
              <a:t>여야 함</a:t>
            </a:r>
            <a:r>
              <a:rPr lang="en-US" altLang="ko-KR" sz="1200" dirty="0"/>
              <a:t>. </a:t>
            </a:r>
            <a:r>
              <a:rPr lang="en-US" altLang="ko-KR" sz="1200" dirty="0">
                <a:solidFill>
                  <a:srgbClr val="FF0000"/>
                </a:solidFill>
              </a:rPr>
              <a:t>(</a:t>
            </a:r>
            <a:r>
              <a:rPr lang="ko-KR" altLang="en-US" sz="1200" dirty="0">
                <a:solidFill>
                  <a:srgbClr val="FF0000"/>
                </a:solidFill>
              </a:rPr>
              <a:t>시스템의 제공되는 속도보다 더 빠른 회전속도를 제공해야 한다고</a:t>
            </a:r>
            <a:r>
              <a:rPr lang="en-US" altLang="ko-KR" sz="1200" dirty="0">
                <a:solidFill>
                  <a:srgbClr val="FF0000"/>
                </a:solidFill>
              </a:rPr>
              <a:t>?)</a:t>
            </a:r>
          </a:p>
          <a:p>
            <a:pPr marL="0" indent="0">
              <a:buNone/>
            </a:pPr>
            <a:r>
              <a:rPr lang="en-US" altLang="ko-KR" sz="1200" dirty="0"/>
              <a:t>	  </a:t>
            </a:r>
            <a:r>
              <a:rPr lang="ko-KR" altLang="en-US" sz="1200" dirty="0"/>
              <a:t>제조업체는 장비 설명서에 제한 사항을 명시해야 함</a:t>
            </a:r>
            <a:r>
              <a:rPr lang="en-US" altLang="ko-KR" sz="1200" dirty="0"/>
              <a:t>.</a:t>
            </a:r>
          </a:p>
          <a:p>
            <a:pPr marL="0" indent="0">
              <a:buNone/>
            </a:pPr>
            <a:r>
              <a:rPr lang="en-US" altLang="ko-KR" sz="1200" dirty="0"/>
              <a:t>	  9.2.1.2.3 </a:t>
            </a:r>
            <a:r>
              <a:rPr lang="ko-KR" altLang="en-US" sz="1200" dirty="0"/>
              <a:t>디지털 </a:t>
            </a:r>
            <a:r>
              <a:rPr lang="ko-KR" altLang="en-US" sz="1200" dirty="0" err="1"/>
              <a:t>자이로</a:t>
            </a:r>
            <a:r>
              <a:rPr lang="ko-KR" altLang="en-US" sz="1200" dirty="0"/>
              <a:t> 인터페이스</a:t>
            </a:r>
            <a:endParaRPr lang="en-US" altLang="ko-KR" sz="1200" dirty="0"/>
          </a:p>
          <a:p>
            <a:pPr marL="0" indent="0">
              <a:buNone/>
            </a:pPr>
            <a:r>
              <a:rPr lang="en-US" altLang="ko-KR" sz="1200" dirty="0"/>
              <a:t>	  -a) </a:t>
            </a:r>
            <a:r>
              <a:rPr lang="ko-KR" altLang="en-US" sz="1200" dirty="0"/>
              <a:t>직렬 </a:t>
            </a:r>
            <a:r>
              <a:rPr lang="ko-KR" altLang="en-US" sz="1200" dirty="0" err="1"/>
              <a:t>자이로</a:t>
            </a:r>
            <a:r>
              <a:rPr lang="ko-KR" altLang="en-US" sz="1200" dirty="0"/>
              <a:t> 정보 업데이트 </a:t>
            </a:r>
            <a:r>
              <a:rPr lang="en-US" altLang="ko-KR" sz="1200" dirty="0"/>
              <a:t>rate</a:t>
            </a:r>
            <a:r>
              <a:rPr lang="ko-KR" altLang="en-US" sz="1200" dirty="0"/>
              <a:t>가 제조업체가 지정한 최소값으로 설정되었을 때 </a:t>
            </a:r>
            <a:r>
              <a:rPr lang="en-US" altLang="ko-KR" sz="1200" dirty="0"/>
              <a:t>10.3.14.4 </a:t>
            </a:r>
            <a:r>
              <a:rPr lang="ko-KR" altLang="en-US" sz="1200" dirty="0"/>
              <a:t>및 </a:t>
            </a:r>
            <a:r>
              <a:rPr lang="en-US" altLang="ko-KR" sz="1200" dirty="0"/>
              <a:t>10.3.14.5</a:t>
            </a:r>
            <a:r>
              <a:rPr lang="ko-KR" altLang="en-US" sz="1200" dirty="0"/>
              <a:t>의 시나리오 </a:t>
            </a:r>
            <a:r>
              <a:rPr lang="en-US" altLang="ko-KR" sz="1200" dirty="0"/>
              <a:t>2</a:t>
            </a:r>
            <a:r>
              <a:rPr lang="ko-KR" altLang="en-US" sz="1200" dirty="0"/>
              <a:t>와 </a:t>
            </a:r>
            <a:r>
              <a:rPr lang="en-US" altLang="ko-KR" sz="1200" dirty="0"/>
              <a:t>3</a:t>
            </a:r>
            <a:r>
              <a:rPr lang="ko-KR" altLang="en-US" sz="1200" dirty="0"/>
              <a:t>을 적용하였을 때 요구되는 추적 정확도를 준수하는지 확인</a:t>
            </a:r>
            <a:r>
              <a:rPr lang="en-US" altLang="ko-KR" sz="1200" dirty="0"/>
              <a:t>.</a:t>
            </a:r>
          </a:p>
          <a:p>
            <a:pPr marL="0" indent="0">
              <a:buNone/>
            </a:pPr>
            <a:r>
              <a:rPr lang="en-US" altLang="ko-KR" sz="1200" dirty="0"/>
              <a:t>	  -b) </a:t>
            </a:r>
            <a:r>
              <a:rPr lang="ko-KR" altLang="en-US" sz="1200" dirty="0"/>
              <a:t>메뉴에서 사용할 수 있는 </a:t>
            </a:r>
            <a:r>
              <a:rPr lang="ko-KR" altLang="en-US" sz="1200" dirty="0" err="1">
                <a:solidFill>
                  <a:srgbClr val="FF0000"/>
                </a:solidFill>
              </a:rPr>
              <a:t>자이로</a:t>
            </a:r>
            <a:r>
              <a:rPr lang="ko-KR" altLang="en-US" sz="1200" dirty="0">
                <a:solidFill>
                  <a:srgbClr val="FF0000"/>
                </a:solidFill>
              </a:rPr>
              <a:t> 매개변수</a:t>
            </a:r>
            <a:r>
              <a:rPr lang="ko-KR" altLang="en-US" sz="1200" dirty="0"/>
              <a:t>가 설치 메뉴에 있고 의도하지 않은 변경으로부터 보호되는지 관찰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86</a:t>
            </a:fld>
            <a:r>
              <a:rPr lang="en-US" altLang="ko-KR"/>
              <a:t>]</a:t>
            </a:r>
            <a:endParaRPr lang="ko-KR" altLang="en-US" dirty="0"/>
          </a:p>
        </p:txBody>
      </p:sp>
    </p:spTree>
    <p:extLst>
      <p:ext uri="{BB962C8B-B14F-4D97-AF65-F5344CB8AC3E}">
        <p14:creationId xmlns:p14="http://schemas.microsoft.com/office/powerpoint/2010/main" val="3878110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288000" lvl="1" indent="0">
              <a:buNone/>
            </a:pPr>
            <a:r>
              <a:rPr lang="en-US" altLang="ko-KR" sz="1200" dirty="0"/>
              <a:t>	9.2.2 Heading </a:t>
            </a:r>
            <a:r>
              <a:rPr lang="ko-KR" altLang="en-US" sz="1200" dirty="0"/>
              <a:t>측정값 및 기준</a:t>
            </a:r>
            <a:endParaRPr lang="en-US" altLang="ko-KR" sz="1200" dirty="0"/>
          </a:p>
          <a:p>
            <a:pPr marL="288000" lvl="1" indent="0">
              <a:buNone/>
            </a:pPr>
            <a:r>
              <a:rPr lang="en-US" altLang="ko-KR" sz="1200" dirty="0"/>
              <a:t>	 9.2.2.1 </a:t>
            </a:r>
            <a:r>
              <a:rPr lang="ko-KR" altLang="en-US" sz="1200" dirty="0"/>
              <a:t>요구 사항</a:t>
            </a:r>
            <a:endParaRPr lang="en-US" altLang="ko-KR" sz="1200" dirty="0"/>
          </a:p>
          <a:p>
            <a:pPr marL="288000" lvl="1" indent="0">
              <a:buNone/>
            </a:pPr>
            <a:r>
              <a:rPr lang="en-US" altLang="ko-KR" sz="1200" dirty="0"/>
              <a:t>	 -(MSC.192/5.19.3) Heading</a:t>
            </a:r>
            <a:r>
              <a:rPr lang="ko-KR" altLang="en-US" sz="1200" dirty="0"/>
              <a:t> 정보는 선박 </a:t>
            </a:r>
            <a:r>
              <a:rPr lang="ko-KR" altLang="en-US" sz="1200" dirty="0" err="1"/>
              <a:t>자이로</a:t>
            </a:r>
            <a:r>
              <a:rPr lang="ko-KR" altLang="en-US" sz="1200" dirty="0"/>
              <a:t> 시스템과의 정확한 정렬을 허용하기 위해 수치 해상도로 표시되어야 함</a:t>
            </a:r>
            <a:r>
              <a:rPr lang="en-US" altLang="ko-KR" sz="1200" dirty="0"/>
              <a:t>.</a:t>
            </a:r>
          </a:p>
          <a:p>
            <a:pPr marL="288000" lvl="1" indent="0">
              <a:buNone/>
            </a:pPr>
            <a:r>
              <a:rPr lang="en-US" altLang="ko-KR" sz="1200" dirty="0"/>
              <a:t>	 -(MSC.192/5.19.4) Heading</a:t>
            </a:r>
            <a:r>
              <a:rPr lang="ko-KR" altLang="en-US" sz="1200" dirty="0"/>
              <a:t> 정보는 </a:t>
            </a:r>
            <a:r>
              <a:rPr lang="en-US" altLang="ko-KR" sz="1200" dirty="0"/>
              <a:t>CCRP</a:t>
            </a:r>
            <a:r>
              <a:rPr lang="ko-KR" altLang="en-US" sz="1200" dirty="0"/>
              <a:t>를 참조해야 함</a:t>
            </a:r>
            <a:r>
              <a:rPr lang="en-US" altLang="ko-KR" sz="1200" dirty="0"/>
              <a:t>.</a:t>
            </a:r>
          </a:p>
          <a:p>
            <a:pPr marL="288000" lvl="1" indent="0">
              <a:buNone/>
            </a:pPr>
            <a:r>
              <a:rPr lang="en-US" altLang="ko-KR" sz="1200" dirty="0"/>
              <a:t>	 -</a:t>
            </a:r>
            <a:r>
              <a:rPr lang="ko-KR" altLang="en-US" sz="1200" dirty="0"/>
              <a:t>아날로그 시스템의 </a:t>
            </a:r>
            <a:r>
              <a:rPr lang="en-US" altLang="ko-KR" sz="1200" dirty="0"/>
              <a:t>Heading</a:t>
            </a:r>
            <a:r>
              <a:rPr lang="ko-KR" altLang="en-US" sz="1200" dirty="0"/>
              <a:t> 정렬은 </a:t>
            </a:r>
            <a:r>
              <a:rPr lang="ko-KR" altLang="en-US" sz="1200" dirty="0">
                <a:solidFill>
                  <a:srgbClr val="FF0000"/>
                </a:solidFill>
              </a:rPr>
              <a:t>부주의한 </a:t>
            </a:r>
            <a:r>
              <a:rPr lang="en-US" altLang="ko-KR" sz="1200" dirty="0">
                <a:solidFill>
                  <a:srgbClr val="FF0000"/>
                </a:solidFill>
              </a:rPr>
              <a:t>Heading</a:t>
            </a:r>
            <a:r>
              <a:rPr lang="ko-KR" altLang="en-US" sz="1200" dirty="0">
                <a:solidFill>
                  <a:srgbClr val="FF0000"/>
                </a:solidFill>
              </a:rPr>
              <a:t> 참조 조정을 방지하는 방식</a:t>
            </a:r>
            <a:r>
              <a:rPr lang="ko-KR" altLang="en-US" sz="1200" dirty="0"/>
              <a:t>으로 이루어져야 함</a:t>
            </a:r>
            <a:r>
              <a:rPr lang="en-US" altLang="ko-KR" sz="1200" dirty="0"/>
              <a:t>.</a:t>
            </a:r>
          </a:p>
          <a:p>
            <a:pPr marL="288000" lvl="1" indent="0">
              <a:buNone/>
            </a:pPr>
            <a:r>
              <a:rPr lang="en-US" altLang="ko-KR" sz="1200" dirty="0"/>
              <a:t>	 9.2.2.2 </a:t>
            </a:r>
            <a:r>
              <a:rPr lang="ko-KR" altLang="en-US" sz="1200" dirty="0"/>
              <a:t>시험방법 및 요구되는 결과</a:t>
            </a:r>
            <a:endParaRPr lang="en-US" altLang="ko-KR" sz="1200" dirty="0"/>
          </a:p>
          <a:p>
            <a:pPr marL="288000" lvl="1" indent="0">
              <a:buNone/>
            </a:pPr>
            <a:r>
              <a:rPr lang="en-US" altLang="ko-KR" sz="1200" dirty="0"/>
              <a:t>	 -a) Heading</a:t>
            </a:r>
            <a:r>
              <a:rPr lang="ko-KR" altLang="en-US" sz="1200" dirty="0"/>
              <a:t>이 </a:t>
            </a:r>
            <a:r>
              <a:rPr lang="en-US" altLang="ko-KR" sz="1200" dirty="0"/>
              <a:t>CCRP</a:t>
            </a:r>
            <a:r>
              <a:rPr lang="ko-KR" altLang="en-US" sz="1200" dirty="0"/>
              <a:t>를 기준으로 하고 측정값이 </a:t>
            </a:r>
            <a:r>
              <a:rPr lang="en-US" altLang="ko-KR" sz="1200" dirty="0"/>
              <a:t>0.1°</a:t>
            </a:r>
            <a:r>
              <a:rPr lang="ko-KR" altLang="en-US" sz="1200" dirty="0"/>
              <a:t>의 분해능을 갖는다는 것을 관찰로 확인</a:t>
            </a:r>
            <a:r>
              <a:rPr lang="en-US" altLang="ko-KR" sz="1200" dirty="0"/>
              <a:t>.</a:t>
            </a:r>
          </a:p>
          <a:p>
            <a:pPr marL="288000" lvl="1" indent="0">
              <a:buNone/>
            </a:pPr>
            <a:r>
              <a:rPr lang="en-US" altLang="ko-KR" sz="1200" dirty="0"/>
              <a:t>	 -b) </a:t>
            </a:r>
            <a:r>
              <a:rPr lang="ko-KR" altLang="en-US" sz="1200" dirty="0"/>
              <a:t>아날로그 시스템의 경우 두 단계의 작업자 동작을 사용하는 것처럼 부주의한 정렬이 방지되는지 관찰을 통해 확인</a:t>
            </a:r>
            <a:r>
              <a:rPr lang="en-US" altLang="ko-KR" sz="1200" dirty="0"/>
              <a:t>.</a:t>
            </a:r>
          </a:p>
          <a:p>
            <a:pPr marL="288000" lvl="1" indent="0">
              <a:buNone/>
            </a:pPr>
            <a:endParaRPr lang="en-US" altLang="ko-KR" sz="1200" dirty="0"/>
          </a:p>
          <a:p>
            <a:pPr marL="288000" lvl="1" indent="0">
              <a:buNone/>
            </a:pPr>
            <a:r>
              <a:rPr lang="en-US" altLang="ko-KR" sz="1200" dirty="0"/>
              <a:t>	9.2.3 </a:t>
            </a:r>
            <a:r>
              <a:rPr lang="ko-KR" altLang="en-US" sz="1200" dirty="0"/>
              <a:t>방위각 안정화 업데이트</a:t>
            </a:r>
            <a:endParaRPr lang="en-US" altLang="ko-KR" sz="1200" dirty="0"/>
          </a:p>
          <a:p>
            <a:pPr marL="288000" lvl="1" indent="0">
              <a:buNone/>
            </a:pPr>
            <a:r>
              <a:rPr lang="en-US" altLang="ko-KR" sz="1200" dirty="0"/>
              <a:t>	 9.2.3.1 </a:t>
            </a:r>
            <a:r>
              <a:rPr lang="ko-KR" altLang="en-US" sz="1200" dirty="0"/>
              <a:t>요구 사항</a:t>
            </a:r>
            <a:endParaRPr lang="en-US" altLang="ko-KR" sz="1200" dirty="0"/>
          </a:p>
          <a:p>
            <a:pPr marL="288000" lvl="1" indent="0">
              <a:buNone/>
            </a:pPr>
            <a:r>
              <a:rPr lang="en-US" altLang="ko-KR" sz="1200" dirty="0"/>
              <a:t>	 -</a:t>
            </a:r>
            <a:r>
              <a:rPr lang="ko-KR" altLang="en-US" sz="1200" dirty="0"/>
              <a:t>디지털 인터페이스의 경우 업데이트 속도는 필요한 추적 정확도를 유지하기에 충분해야 함</a:t>
            </a:r>
            <a:r>
              <a:rPr lang="en-US" altLang="ko-KR" sz="1200" dirty="0"/>
              <a:t>.</a:t>
            </a:r>
          </a:p>
          <a:p>
            <a:pPr marL="288000" lvl="1" indent="0">
              <a:buNone/>
            </a:pPr>
            <a:r>
              <a:rPr lang="en-US" altLang="ko-KR" sz="1200" dirty="0"/>
              <a:t>	 9.2.3.2 </a:t>
            </a:r>
            <a:r>
              <a:rPr lang="ko-KR" altLang="en-US" sz="1200" dirty="0"/>
              <a:t>시험 방법 및 요구되는 결과</a:t>
            </a:r>
            <a:endParaRPr lang="en-US" altLang="ko-KR" sz="1200" dirty="0"/>
          </a:p>
          <a:p>
            <a:pPr marL="288000" lvl="1" indent="0">
              <a:buNone/>
            </a:pPr>
            <a:r>
              <a:rPr lang="en-US" altLang="ko-KR" sz="1200" dirty="0"/>
              <a:t>	 -10.3.14.4</a:t>
            </a:r>
            <a:r>
              <a:rPr lang="ko-KR" altLang="en-US" sz="1200" dirty="0"/>
              <a:t>의 시나리오 </a:t>
            </a:r>
            <a:r>
              <a:rPr lang="en-US" altLang="ko-KR" sz="1200" dirty="0"/>
              <a:t>2</a:t>
            </a:r>
            <a:r>
              <a:rPr lang="ko-KR" altLang="en-US" sz="1200" dirty="0"/>
              <a:t>를 적용하여 </a:t>
            </a:r>
            <a:r>
              <a:rPr lang="ko-KR" altLang="en-US" sz="1200" dirty="0" err="1"/>
              <a:t>자이로</a:t>
            </a:r>
            <a:r>
              <a:rPr lang="ko-KR" altLang="en-US" sz="1200" dirty="0"/>
              <a:t> 데이터 업데이트가 적절한지 측정하여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87</a:t>
            </a:fld>
            <a:r>
              <a:rPr lang="en-US" altLang="ko-KR"/>
              <a:t>]</a:t>
            </a:r>
            <a:endParaRPr lang="ko-KR" altLang="en-US" dirty="0"/>
          </a:p>
        </p:txBody>
      </p:sp>
    </p:spTree>
    <p:extLst>
      <p:ext uri="{BB962C8B-B14F-4D97-AF65-F5344CB8AC3E}">
        <p14:creationId xmlns:p14="http://schemas.microsoft.com/office/powerpoint/2010/main" val="39105896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9.3 Motion </a:t>
            </a:r>
            <a:r>
              <a:rPr lang="ko-KR" altLang="en-US" sz="1200" dirty="0"/>
              <a:t>및 </a:t>
            </a:r>
            <a:r>
              <a:rPr lang="en-US" altLang="ko-KR" sz="1200" dirty="0"/>
              <a:t>Orientation </a:t>
            </a:r>
            <a:r>
              <a:rPr lang="ko-KR" altLang="en-US" sz="1200" dirty="0"/>
              <a:t>모드</a:t>
            </a:r>
            <a:endParaRPr lang="en-US" altLang="ko-KR" sz="1200" dirty="0"/>
          </a:p>
          <a:p>
            <a:pPr marL="288000" lvl="1" indent="0">
              <a:buNone/>
            </a:pPr>
            <a:r>
              <a:rPr lang="en-US" altLang="ko-KR" sz="1200" dirty="0"/>
              <a:t>	9.3.1 </a:t>
            </a:r>
            <a:r>
              <a:rPr lang="ko-KR" altLang="en-US" sz="1200" dirty="0"/>
              <a:t>일반</a:t>
            </a:r>
            <a:endParaRPr lang="en-US" altLang="ko-KR" sz="1200" dirty="0"/>
          </a:p>
          <a:p>
            <a:pPr marL="288000" lvl="1" indent="0">
              <a:buNone/>
            </a:pPr>
            <a:r>
              <a:rPr lang="en-US" altLang="ko-KR" sz="1200" dirty="0"/>
              <a:t>	</a:t>
            </a:r>
            <a:r>
              <a:rPr lang="ko-KR" altLang="en-US" sz="1200" dirty="0"/>
              <a:t>* </a:t>
            </a:r>
            <a:r>
              <a:rPr lang="en-US" altLang="ko-KR" sz="1200" dirty="0"/>
              <a:t>Display </a:t>
            </a:r>
            <a:r>
              <a:rPr lang="ko-KR" altLang="en-US" sz="1200" dirty="0"/>
              <a:t>모드는 필요한 자선의 이동 모드</a:t>
            </a:r>
            <a:r>
              <a:rPr lang="en-US" altLang="ko-KR" sz="1200" dirty="0"/>
              <a:t>(true/relative)</a:t>
            </a:r>
            <a:r>
              <a:rPr lang="ko-KR" altLang="en-US" sz="1200" dirty="0"/>
              <a:t>와 방위각 </a:t>
            </a:r>
            <a:r>
              <a:rPr lang="en-US" altLang="ko-KR" sz="1200" dirty="0"/>
              <a:t>Orientation </a:t>
            </a:r>
            <a:r>
              <a:rPr lang="ko-KR" altLang="en-US" sz="1200" dirty="0"/>
              <a:t>모드</a:t>
            </a:r>
            <a:r>
              <a:rPr lang="en-US" altLang="ko-KR" sz="1200" dirty="0"/>
              <a:t>(North / Course / Head)</a:t>
            </a:r>
            <a:r>
              <a:rPr lang="ko-KR" altLang="en-US" sz="1200" dirty="0"/>
              <a:t>가 포함됨</a:t>
            </a:r>
            <a:r>
              <a:rPr lang="en-US" altLang="ko-KR" sz="1200" dirty="0"/>
              <a:t>.</a:t>
            </a:r>
          </a:p>
          <a:p>
            <a:pPr marL="288000" lvl="1" indent="0">
              <a:buNone/>
            </a:pPr>
            <a:r>
              <a:rPr lang="en-US" altLang="ko-KR" sz="1200" dirty="0"/>
              <a:t>	9.3.2 True / Relative </a:t>
            </a:r>
            <a:r>
              <a:rPr lang="ko-KR" altLang="en-US" sz="1200" dirty="0"/>
              <a:t>이동 모드</a:t>
            </a:r>
            <a:endParaRPr lang="en-US" altLang="ko-KR" sz="1200" dirty="0"/>
          </a:p>
          <a:p>
            <a:pPr marL="288000" lvl="1" indent="0">
              <a:buNone/>
            </a:pPr>
            <a:r>
              <a:rPr lang="en-US" altLang="ko-KR" sz="1200" dirty="0"/>
              <a:t>	 9.3.2.1 </a:t>
            </a:r>
            <a:r>
              <a:rPr lang="ko-KR" altLang="en-US" sz="1200" dirty="0"/>
              <a:t>요구 사항</a:t>
            </a:r>
            <a:endParaRPr lang="en-US" altLang="ko-KR" sz="1200" dirty="0"/>
          </a:p>
          <a:p>
            <a:pPr marL="288000" lvl="1" indent="0">
              <a:buNone/>
            </a:pPr>
            <a:r>
              <a:rPr lang="en-US" altLang="ko-KR" sz="1200" dirty="0"/>
              <a:t>	 -(MSC.192/5.20.1) True</a:t>
            </a:r>
            <a:r>
              <a:rPr lang="ko-KR" altLang="en-US" sz="1200" dirty="0"/>
              <a:t> 모션 디스플레이 모드와  </a:t>
            </a:r>
            <a:r>
              <a:rPr lang="en-US" altLang="ko-KR" sz="1200" dirty="0"/>
              <a:t>Relative</a:t>
            </a:r>
            <a:r>
              <a:rPr lang="ko-KR" altLang="en-US" sz="1200" dirty="0"/>
              <a:t> 모션 모드가 제공되어야 함</a:t>
            </a:r>
            <a:r>
              <a:rPr lang="en-US" altLang="ko-KR" sz="1200" dirty="0"/>
              <a:t>.</a:t>
            </a:r>
          </a:p>
          <a:p>
            <a:pPr marL="288000" lvl="1" indent="0">
              <a:buNone/>
            </a:pPr>
            <a:r>
              <a:rPr lang="en-US" altLang="ko-KR" sz="1200" dirty="0"/>
              <a:t>	 -</a:t>
            </a:r>
            <a:r>
              <a:rPr lang="ko-KR" altLang="en-US" sz="1200" dirty="0"/>
              <a:t>모드가 표시되어야 함</a:t>
            </a:r>
            <a:r>
              <a:rPr lang="en-US" altLang="ko-KR" sz="1200" dirty="0"/>
              <a:t>.</a:t>
            </a:r>
          </a:p>
          <a:p>
            <a:pPr marL="288000" lvl="1" indent="0">
              <a:buNone/>
            </a:pPr>
            <a:r>
              <a:rPr lang="en-US" altLang="ko-KR" sz="1200" dirty="0"/>
              <a:t>	 9.3.2.2 </a:t>
            </a:r>
            <a:r>
              <a:rPr lang="ko-KR" altLang="en-US" sz="1200" dirty="0"/>
              <a:t>시험방법 및 요구되는 결과</a:t>
            </a:r>
            <a:endParaRPr lang="en-US" altLang="ko-KR" sz="1200" dirty="0"/>
          </a:p>
          <a:p>
            <a:pPr marL="288000" lvl="1" indent="0">
              <a:buNone/>
            </a:pPr>
            <a:r>
              <a:rPr lang="en-US" altLang="ko-KR" sz="1200" dirty="0"/>
              <a:t>	 -a) True</a:t>
            </a:r>
            <a:r>
              <a:rPr lang="ko-KR" altLang="en-US" sz="1200" dirty="0"/>
              <a:t> 모션 모드가 제공되고 모드 표시가 제공되는지 관찰을 통해 확인</a:t>
            </a:r>
            <a:r>
              <a:rPr lang="en-US" altLang="ko-KR" sz="1200" dirty="0"/>
              <a:t>.</a:t>
            </a:r>
          </a:p>
          <a:p>
            <a:pPr marL="288000" lvl="1" indent="0">
              <a:buNone/>
            </a:pPr>
            <a:r>
              <a:rPr lang="en-US" altLang="ko-KR" sz="1200" dirty="0"/>
              <a:t>	 -b) Speed </a:t>
            </a:r>
            <a:r>
              <a:rPr lang="ko-KR" altLang="en-US" sz="1200" dirty="0"/>
              <a:t>오차가 </a:t>
            </a:r>
            <a:r>
              <a:rPr lang="en-US" altLang="ko-KR" sz="1200" dirty="0"/>
              <a:t>+- 1%</a:t>
            </a:r>
            <a:r>
              <a:rPr lang="ko-KR" altLang="en-US" sz="1200" dirty="0"/>
              <a:t>를 초과하지 않음을 측정을 통해서 확인</a:t>
            </a:r>
            <a:r>
              <a:rPr lang="en-US" altLang="ko-KR" sz="1200" dirty="0"/>
              <a:t>:</a:t>
            </a:r>
          </a:p>
          <a:p>
            <a:pPr marL="288000" lvl="1" indent="0">
              <a:buNone/>
            </a:pPr>
            <a:r>
              <a:rPr lang="en-US" altLang="ko-KR" sz="1200" dirty="0"/>
              <a:t>	  </a:t>
            </a:r>
            <a:r>
              <a:rPr lang="ko-KR" altLang="en-US" sz="1200" dirty="0"/>
              <a:t>조건</a:t>
            </a:r>
            <a:r>
              <a:rPr lang="en-US" altLang="ko-KR" sz="1200" dirty="0"/>
              <a:t>1. </a:t>
            </a:r>
            <a:r>
              <a:rPr lang="ko-KR" altLang="en-US" sz="1200" dirty="0"/>
              <a:t>추적 원점에서의 이동 속도가 </a:t>
            </a:r>
            <a:r>
              <a:rPr lang="en-US" altLang="ko-KR" sz="1200" dirty="0"/>
              <a:t>45</a:t>
            </a:r>
            <a:r>
              <a:rPr lang="ko-KR" altLang="en-US" sz="1200" dirty="0"/>
              <a:t>노트</a:t>
            </a:r>
            <a:r>
              <a:rPr lang="en-US" altLang="ko-KR" sz="1200" dirty="0"/>
              <a:t>,</a:t>
            </a:r>
          </a:p>
          <a:p>
            <a:pPr marL="288000" lvl="1" indent="0">
              <a:buNone/>
            </a:pPr>
            <a:r>
              <a:rPr lang="en-US" altLang="ko-KR" sz="1200" dirty="0"/>
              <a:t>	  </a:t>
            </a:r>
            <a:r>
              <a:rPr lang="ko-KR" altLang="en-US" sz="1200" dirty="0"/>
              <a:t>조건</a:t>
            </a:r>
            <a:r>
              <a:rPr lang="en-US" altLang="ko-KR" sz="1200" dirty="0"/>
              <a:t>2.</a:t>
            </a:r>
            <a:r>
              <a:rPr lang="ko-KR" altLang="en-US" sz="1200" dirty="0"/>
              <a:t> </a:t>
            </a:r>
            <a:r>
              <a:rPr lang="en-US" altLang="ko-KR" sz="1200" dirty="0"/>
              <a:t>true </a:t>
            </a:r>
            <a:r>
              <a:rPr lang="ko-KR" altLang="en-US" sz="1200" dirty="0"/>
              <a:t>모션 모드에서 </a:t>
            </a:r>
            <a:r>
              <a:rPr lang="en-US" altLang="ko-KR" sz="1200" dirty="0"/>
              <a:t>6</a:t>
            </a:r>
            <a:r>
              <a:rPr lang="ko-KR" altLang="en-US" sz="1200" dirty="0"/>
              <a:t>분 이상 측정</a:t>
            </a:r>
            <a:r>
              <a:rPr lang="en-US" altLang="ko-KR" sz="1200" dirty="0"/>
              <a:t>,</a:t>
            </a:r>
          </a:p>
          <a:p>
            <a:pPr marL="288000" lvl="1" indent="0">
              <a:buNone/>
            </a:pPr>
            <a:r>
              <a:rPr lang="en-US" altLang="ko-KR" sz="1200" dirty="0"/>
              <a:t>	  </a:t>
            </a:r>
            <a:r>
              <a:rPr lang="ko-KR" altLang="en-US" sz="1200" dirty="0"/>
              <a:t>조건</a:t>
            </a:r>
            <a:r>
              <a:rPr lang="en-US" altLang="ko-KR" sz="1200" dirty="0"/>
              <a:t>3. 6NM</a:t>
            </a:r>
            <a:r>
              <a:rPr lang="ko-KR" altLang="en-US" sz="1200" dirty="0"/>
              <a:t>의 범위 축적 상황에서 확인</a:t>
            </a:r>
            <a:endParaRPr lang="en-US" altLang="ko-KR" sz="1200" dirty="0"/>
          </a:p>
          <a:p>
            <a:pPr marL="288000" lvl="1" indent="0">
              <a:buNone/>
            </a:pPr>
            <a:r>
              <a:rPr lang="en-US" altLang="ko-KR" sz="1200" dirty="0"/>
              <a:t>	 -c) course</a:t>
            </a:r>
            <a:r>
              <a:rPr lang="ko-KR" altLang="en-US" sz="1200" dirty="0"/>
              <a:t> 값에 대한 나침반 입력과 비교할 때 궤적 원점의 모션 오차가 </a:t>
            </a:r>
            <a:r>
              <a:rPr lang="en-US" altLang="ko-KR" sz="1200" dirty="0"/>
              <a:t>1°</a:t>
            </a:r>
            <a:r>
              <a:rPr lang="ko-KR" altLang="en-US" sz="1200" dirty="0"/>
              <a:t>를 초과하지 않음을 측정으로 확인</a:t>
            </a:r>
            <a:r>
              <a:rPr lang="en-US" altLang="ko-KR" sz="1200" dirty="0"/>
              <a:t>.</a:t>
            </a:r>
          </a:p>
          <a:p>
            <a:pPr marL="288000" lvl="1" indent="0">
              <a:buNone/>
            </a:pPr>
            <a:r>
              <a:rPr lang="en-US" altLang="ko-KR" sz="1200" dirty="0"/>
              <a:t>	 -d) Relative</a:t>
            </a:r>
            <a:r>
              <a:rPr lang="ko-KR" altLang="en-US" sz="1200" dirty="0"/>
              <a:t> 모션 기능</a:t>
            </a:r>
            <a:r>
              <a:rPr lang="en-US" altLang="ko-KR" sz="1200" dirty="0"/>
              <a:t>(</a:t>
            </a:r>
            <a:r>
              <a:rPr lang="ko-KR" altLang="en-US" sz="1200" dirty="0"/>
              <a:t>자선은 디스플레이에 정지 상태를 유지하고 </a:t>
            </a:r>
            <a:r>
              <a:rPr lang="en-US" altLang="ko-KR" sz="1200" dirty="0"/>
              <a:t>Radar video</a:t>
            </a:r>
            <a:r>
              <a:rPr lang="ko-KR" altLang="en-US" sz="1200" dirty="0"/>
              <a:t>가 자선 위치에 상대적인 모션으로 표현 </a:t>
            </a:r>
            <a:r>
              <a:rPr lang="en-US" altLang="ko-KR" sz="1200" dirty="0"/>
              <a:t>)</a:t>
            </a:r>
            <a:r>
              <a:rPr lang="ko-KR" altLang="en-US" sz="1200" dirty="0"/>
              <a:t>이 사용 가능한지 관찰을 통해 확인</a:t>
            </a: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88</a:t>
            </a:fld>
            <a:r>
              <a:rPr lang="en-US" altLang="ko-KR"/>
              <a:t>]</a:t>
            </a:r>
            <a:endParaRPr lang="ko-KR" altLang="en-US" dirty="0"/>
          </a:p>
        </p:txBody>
      </p:sp>
    </p:spTree>
    <p:extLst>
      <p:ext uri="{BB962C8B-B14F-4D97-AF65-F5344CB8AC3E}">
        <p14:creationId xmlns:p14="http://schemas.microsoft.com/office/powerpoint/2010/main" val="38930711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9.4 Off-centering (</a:t>
            </a:r>
            <a:r>
              <a:rPr lang="ko-KR" altLang="en-US" sz="1200" dirty="0"/>
              <a:t>중심 이탈</a:t>
            </a:r>
            <a:r>
              <a:rPr lang="en-US" altLang="ko-KR" sz="1200" dirty="0"/>
              <a:t>)</a:t>
            </a:r>
          </a:p>
          <a:p>
            <a:pPr marL="288000" lvl="1" indent="0">
              <a:buNone/>
            </a:pPr>
            <a:r>
              <a:rPr lang="en-US" altLang="ko-KR" sz="1200" dirty="0"/>
              <a:t>	9.4.1 </a:t>
            </a:r>
            <a:r>
              <a:rPr lang="ko-KR" altLang="en-US" sz="1200" dirty="0"/>
              <a:t>일반</a:t>
            </a:r>
            <a:endParaRPr lang="en-US" altLang="ko-KR" sz="1200" dirty="0"/>
          </a:p>
          <a:p>
            <a:pPr marL="288000" lvl="1" indent="0">
              <a:buNone/>
            </a:pPr>
            <a:r>
              <a:rPr lang="en-US" altLang="ko-KR" sz="1200" dirty="0"/>
              <a:t>	</a:t>
            </a:r>
            <a:r>
              <a:rPr lang="ko-KR" altLang="en-US" sz="1200" dirty="0"/>
              <a:t>* </a:t>
            </a:r>
            <a:r>
              <a:rPr lang="en-US" altLang="ko-KR" sz="1200" dirty="0"/>
              <a:t>Off-Centering</a:t>
            </a:r>
            <a:r>
              <a:rPr lang="ko-KR" altLang="en-US" sz="1200" dirty="0"/>
              <a:t>은 </a:t>
            </a:r>
            <a:r>
              <a:rPr lang="en-US" altLang="ko-KR" sz="1200" dirty="0"/>
              <a:t>Operational display </a:t>
            </a:r>
            <a:r>
              <a:rPr lang="ko-KR" altLang="en-US" sz="1200" dirty="0"/>
              <a:t>영역 내에서 </a:t>
            </a:r>
            <a:r>
              <a:rPr lang="ko-KR" altLang="en-US" sz="1200" dirty="0">
                <a:solidFill>
                  <a:srgbClr val="FF0000"/>
                </a:solidFill>
              </a:rPr>
              <a:t>레이더 안테나</a:t>
            </a:r>
            <a:r>
              <a:rPr lang="ko-KR" altLang="en-US" sz="1200" dirty="0"/>
              <a:t> 및 </a:t>
            </a:r>
            <a:r>
              <a:rPr lang="en-US" altLang="ko-KR" sz="1200" dirty="0"/>
              <a:t>CCRP </a:t>
            </a:r>
            <a:r>
              <a:rPr lang="ko-KR" altLang="en-US" sz="1200" dirty="0"/>
              <a:t>위치를 배치</a:t>
            </a:r>
            <a:r>
              <a:rPr lang="en-US" altLang="ko-KR" sz="1200" dirty="0"/>
              <a:t>(</a:t>
            </a:r>
            <a:r>
              <a:rPr lang="ko-KR" altLang="en-US" sz="1200" dirty="0"/>
              <a:t>이동</a:t>
            </a:r>
            <a:r>
              <a:rPr lang="en-US" altLang="ko-KR" sz="1200" dirty="0"/>
              <a:t>)</a:t>
            </a:r>
            <a:r>
              <a:rPr lang="ko-KR" altLang="en-US" sz="1200" dirty="0"/>
              <a:t>하는 수단을 제공</a:t>
            </a:r>
            <a:r>
              <a:rPr lang="en-US" altLang="ko-KR" sz="1200" dirty="0"/>
              <a:t>.</a:t>
            </a:r>
          </a:p>
          <a:p>
            <a:pPr marL="288000" lvl="1" indent="0">
              <a:buNone/>
            </a:pPr>
            <a:r>
              <a:rPr lang="en-US" altLang="ko-KR" sz="1200" dirty="0"/>
              <a:t>	9.4.2 </a:t>
            </a:r>
            <a:r>
              <a:rPr lang="ko-KR" altLang="en-US" sz="1200" dirty="0"/>
              <a:t>수동 및 자동 </a:t>
            </a:r>
            <a:r>
              <a:rPr lang="en-US" altLang="ko-KR" sz="1200" dirty="0"/>
              <a:t>off-centering</a:t>
            </a:r>
          </a:p>
          <a:p>
            <a:pPr marL="288000" lvl="1" indent="0">
              <a:buNone/>
            </a:pPr>
            <a:r>
              <a:rPr lang="en-US" altLang="ko-KR" sz="1200" dirty="0"/>
              <a:t>	 9.4.2.1 </a:t>
            </a:r>
            <a:r>
              <a:rPr lang="ko-KR" altLang="en-US" sz="1200" dirty="0"/>
              <a:t>요구 사항</a:t>
            </a:r>
            <a:endParaRPr lang="en-US" altLang="ko-KR" sz="1200" dirty="0"/>
          </a:p>
          <a:p>
            <a:pPr marL="288000" lvl="1" indent="0">
              <a:buNone/>
            </a:pPr>
            <a:r>
              <a:rPr lang="en-US" altLang="ko-KR" sz="1200" dirty="0"/>
              <a:t>	 -(MSC.192/5.21.1) Operational display</a:t>
            </a:r>
            <a:r>
              <a:rPr lang="ko-KR" altLang="en-US" sz="1200" dirty="0"/>
              <a:t> 영역의 중심에서 측정한 반경의 최소 </a:t>
            </a:r>
            <a:r>
              <a:rPr lang="en-US" altLang="ko-KR" sz="1200" dirty="0"/>
              <a:t>50% </a:t>
            </a:r>
            <a:r>
              <a:rPr lang="ko-KR" altLang="en-US" sz="1200" dirty="0"/>
              <a:t>이내의 임의의 지점에서 </a:t>
            </a:r>
            <a:r>
              <a:rPr lang="en-US" altLang="ko-KR" sz="1200" dirty="0"/>
              <a:t>(</a:t>
            </a:r>
            <a:r>
              <a:rPr lang="ko-KR" altLang="en-US" sz="1200" dirty="0">
                <a:solidFill>
                  <a:srgbClr val="FF0000"/>
                </a:solidFill>
              </a:rPr>
              <a:t>선택된 안테나 위치를 찾기 위해</a:t>
            </a:r>
            <a:r>
              <a:rPr lang="en-US" altLang="ko-KR" sz="1200" dirty="0"/>
              <a:t>)</a:t>
            </a:r>
            <a:r>
              <a:rPr lang="ko-KR" altLang="en-US" sz="1200" dirty="0"/>
              <a:t> 수동 </a:t>
            </a:r>
            <a:r>
              <a:rPr lang="en-US" altLang="ko-KR" sz="1200" dirty="0"/>
              <a:t>Off-centering</a:t>
            </a:r>
            <a:r>
              <a:rPr lang="ko-KR" altLang="en-US" sz="1200" dirty="0"/>
              <a:t>이 제공</a:t>
            </a:r>
            <a:r>
              <a:rPr lang="en-US" altLang="ko-KR" sz="1200" dirty="0"/>
              <a:t>.</a:t>
            </a:r>
          </a:p>
          <a:p>
            <a:pPr marL="288000" lvl="1" indent="0">
              <a:buNone/>
            </a:pPr>
            <a:r>
              <a:rPr lang="en-US" altLang="ko-KR" sz="1200" dirty="0"/>
              <a:t>	 -(MSC.192/5.21.2) </a:t>
            </a:r>
            <a:r>
              <a:rPr lang="ko-KR" altLang="en-US" sz="1200" dirty="0"/>
              <a:t>중심에서 벗어난 디스플레이를 선택할 때</a:t>
            </a:r>
            <a:r>
              <a:rPr lang="en-US" altLang="ko-KR" sz="1200" dirty="0"/>
              <a:t>,</a:t>
            </a:r>
            <a:r>
              <a:rPr lang="ko-KR" altLang="en-US" sz="1200" dirty="0"/>
              <a:t> </a:t>
            </a:r>
            <a:endParaRPr lang="en-US" altLang="ko-KR" sz="1200" dirty="0"/>
          </a:p>
          <a:p>
            <a:pPr marL="288000" lvl="1" indent="0">
              <a:buNone/>
            </a:pPr>
            <a:r>
              <a:rPr lang="en-US" altLang="ko-KR" sz="1200" dirty="0"/>
              <a:t>	 -</a:t>
            </a:r>
            <a:r>
              <a:rPr lang="ko-KR" altLang="en-US" sz="1200" dirty="0">
                <a:solidFill>
                  <a:srgbClr val="FF0000"/>
                </a:solidFill>
              </a:rPr>
              <a:t>안테나 위치</a:t>
            </a:r>
            <a:r>
              <a:rPr lang="en-US" altLang="ko-KR" sz="1200" dirty="0">
                <a:solidFill>
                  <a:srgbClr val="FF0000"/>
                </a:solidFill>
              </a:rPr>
              <a:t>(</a:t>
            </a:r>
            <a:r>
              <a:rPr lang="ko-KR" altLang="en-US" sz="1200" dirty="0">
                <a:solidFill>
                  <a:srgbClr val="FF0000"/>
                </a:solidFill>
              </a:rPr>
              <a:t>무슨 의미일까</a:t>
            </a:r>
            <a:r>
              <a:rPr lang="en-US" altLang="ko-KR" sz="1200" dirty="0">
                <a:solidFill>
                  <a:srgbClr val="FF0000"/>
                </a:solidFill>
              </a:rPr>
              <a:t>?)</a:t>
            </a:r>
            <a:r>
              <a:rPr lang="ko-KR" altLang="en-US" sz="1200" dirty="0"/>
              <a:t>는 </a:t>
            </a:r>
            <a:r>
              <a:rPr lang="en-US" altLang="ko-KR" sz="1200" dirty="0"/>
              <a:t>Operational display</a:t>
            </a:r>
            <a:r>
              <a:rPr lang="ko-KR" altLang="en-US" sz="1200" dirty="0"/>
              <a:t> 영역의 중심으로부터의 </a:t>
            </a:r>
            <a:r>
              <a:rPr lang="ko-KR" altLang="en-US" sz="1200" dirty="0">
                <a:solidFill>
                  <a:srgbClr val="FF0000"/>
                </a:solidFill>
              </a:rPr>
              <a:t>반경 최소 </a:t>
            </a:r>
            <a:r>
              <a:rPr lang="en-US" altLang="ko-KR" sz="1200" dirty="0">
                <a:solidFill>
                  <a:srgbClr val="FF0000"/>
                </a:solidFill>
              </a:rPr>
              <a:t>50%</a:t>
            </a:r>
            <a:r>
              <a:rPr lang="ko-KR" altLang="en-US" sz="1200" dirty="0">
                <a:solidFill>
                  <a:srgbClr val="FF0000"/>
                </a:solidFill>
              </a:rPr>
              <a:t>에서 최대 </a:t>
            </a:r>
            <a:r>
              <a:rPr lang="en-US" altLang="ko-KR" sz="1200" dirty="0">
                <a:solidFill>
                  <a:srgbClr val="FF0000"/>
                </a:solidFill>
              </a:rPr>
              <a:t>75%</a:t>
            </a:r>
            <a:r>
              <a:rPr lang="ko-KR" altLang="en-US" sz="1200" dirty="0"/>
              <a:t>까지 디스플레이의 모든 지점에 위치할 수 있어야 함</a:t>
            </a:r>
            <a:r>
              <a:rPr lang="en-US" altLang="ko-KR" sz="1200" dirty="0"/>
              <a:t>. </a:t>
            </a:r>
          </a:p>
          <a:p>
            <a:pPr marL="288000" lvl="1" indent="0">
              <a:buNone/>
            </a:pPr>
            <a:r>
              <a:rPr lang="en-US" altLang="ko-KR" sz="1200" dirty="0"/>
              <a:t>	 -</a:t>
            </a:r>
            <a:r>
              <a:rPr lang="ko-KR" altLang="en-US" sz="1200" dirty="0"/>
              <a:t>전방 시야를 최대한 확보하기 위해 </a:t>
            </a:r>
            <a:r>
              <a:rPr lang="ko-KR" altLang="en-US" sz="1200" dirty="0">
                <a:solidFill>
                  <a:srgbClr val="FF0000"/>
                </a:solidFill>
              </a:rPr>
              <a:t>자선을 자동으로 위치시키는 설비</a:t>
            </a:r>
            <a:r>
              <a:rPr lang="en-US" altLang="ko-KR" sz="1200" dirty="0">
                <a:solidFill>
                  <a:srgbClr val="FF0000"/>
                </a:solidFill>
              </a:rPr>
              <a:t>(?)</a:t>
            </a:r>
            <a:r>
              <a:rPr lang="ko-KR" altLang="en-US" sz="1200" dirty="0">
                <a:solidFill>
                  <a:srgbClr val="FF0000"/>
                </a:solidFill>
              </a:rPr>
              <a:t>가 </a:t>
            </a:r>
            <a:r>
              <a:rPr lang="ko-KR" altLang="en-US" sz="1200" dirty="0"/>
              <a:t>제공될 수 있음</a:t>
            </a:r>
            <a:r>
              <a:rPr lang="en-US" altLang="ko-KR" sz="1200" dirty="0"/>
              <a:t>.</a:t>
            </a:r>
          </a:p>
          <a:p>
            <a:pPr marL="288000" lvl="1" indent="0">
              <a:buNone/>
            </a:pPr>
            <a:r>
              <a:rPr lang="en-US" altLang="ko-KR" sz="1200" dirty="0"/>
              <a:t>	 -(MSC.192/5.9.3) </a:t>
            </a:r>
            <a:r>
              <a:rPr lang="en-US" altLang="ko-KR" sz="1200" dirty="0">
                <a:solidFill>
                  <a:srgbClr val="FF0000"/>
                </a:solidFill>
              </a:rPr>
              <a:t>Off-center</a:t>
            </a:r>
            <a:r>
              <a:rPr lang="ko-KR" altLang="en-US" sz="1200" dirty="0">
                <a:solidFill>
                  <a:srgbClr val="FF0000"/>
                </a:solidFill>
              </a:rPr>
              <a:t> 제한은 선택된 안테나의 위치에 의해 적용되어야 함</a:t>
            </a:r>
            <a:r>
              <a:rPr lang="en-US" altLang="ko-KR" sz="1200" dirty="0">
                <a:solidFill>
                  <a:srgbClr val="FF0000"/>
                </a:solidFill>
              </a:rPr>
              <a:t>.</a:t>
            </a:r>
          </a:p>
          <a:p>
            <a:pPr marL="288000" lvl="1" indent="0">
              <a:buNone/>
            </a:pPr>
            <a:r>
              <a:rPr lang="en-US" altLang="ko-KR" sz="1200" dirty="0"/>
              <a:t>	 9.4.2.2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수동 </a:t>
            </a:r>
            <a:r>
              <a:rPr lang="en-US" altLang="ko-KR" sz="1200" dirty="0"/>
              <a:t>Off-Center</a:t>
            </a:r>
            <a:r>
              <a:rPr lang="ko-KR" altLang="en-US" sz="1200" dirty="0"/>
              <a:t>는 방위 눈금의 중심</a:t>
            </a:r>
            <a:r>
              <a:rPr lang="en-US" altLang="ko-KR" sz="1200" dirty="0"/>
              <a:t>(PPI</a:t>
            </a:r>
            <a:r>
              <a:rPr lang="ko-KR" altLang="en-US" sz="1200" dirty="0"/>
              <a:t>원의 중앙</a:t>
            </a:r>
            <a:r>
              <a:rPr lang="en-US" altLang="ko-KR" sz="1200" dirty="0"/>
              <a:t>)</a:t>
            </a:r>
            <a:r>
              <a:rPr lang="ko-KR" altLang="en-US" sz="1200" dirty="0"/>
              <a:t>에 대해 반경의 최소 </a:t>
            </a:r>
            <a:r>
              <a:rPr lang="en-US" altLang="ko-KR" sz="1200" dirty="0"/>
              <a:t>50%, </a:t>
            </a:r>
            <a:r>
              <a:rPr lang="ko-KR" altLang="en-US" sz="1200" dirty="0"/>
              <a:t>반경의 </a:t>
            </a:r>
            <a:r>
              <a:rPr lang="en-US" altLang="ko-KR" sz="1200" dirty="0"/>
              <a:t>75% </a:t>
            </a:r>
            <a:r>
              <a:rPr lang="ko-KR" altLang="en-US" sz="1200" dirty="0"/>
              <a:t>이하에 레이더 안테나를 배치할 수 있음을 관찰을 통해 확인</a:t>
            </a:r>
            <a:r>
              <a:rPr lang="en-US" altLang="ko-KR" sz="1200" dirty="0"/>
              <a:t>`.</a:t>
            </a:r>
          </a:p>
          <a:p>
            <a:pPr marL="288000" lvl="1" indent="0">
              <a:buNone/>
            </a:pPr>
            <a:r>
              <a:rPr lang="en-US" altLang="ko-KR" sz="1200" dirty="0"/>
              <a:t>	 -b) </a:t>
            </a:r>
            <a:r>
              <a:rPr lang="ko-KR" altLang="en-US" sz="1200" dirty="0">
                <a:solidFill>
                  <a:srgbClr val="FF0000"/>
                </a:solidFill>
              </a:rPr>
              <a:t>자동 </a:t>
            </a:r>
            <a:r>
              <a:rPr lang="ko-KR" altLang="en-US" sz="1200" dirty="0" err="1">
                <a:solidFill>
                  <a:srgbClr val="FF0000"/>
                </a:solidFill>
              </a:rPr>
              <a:t>측위</a:t>
            </a:r>
            <a:r>
              <a:rPr lang="ko-KR" altLang="en-US" sz="1200" dirty="0">
                <a:solidFill>
                  <a:srgbClr val="FF0000"/>
                </a:solidFill>
              </a:rPr>
              <a:t> 기능</a:t>
            </a:r>
            <a:r>
              <a:rPr lang="en-US" altLang="ko-KR" sz="1200" dirty="0">
                <a:solidFill>
                  <a:srgbClr val="FF0000"/>
                </a:solidFill>
              </a:rPr>
              <a:t>(</a:t>
            </a:r>
            <a:r>
              <a:rPr lang="en-US" altLang="ko-KR" sz="1200" dirty="0" err="1">
                <a:solidFill>
                  <a:srgbClr val="FF0000"/>
                </a:solidFill>
              </a:rPr>
              <a:t>gps</a:t>
            </a:r>
            <a:r>
              <a:rPr lang="en-US" altLang="ko-KR" sz="1200" dirty="0">
                <a:solidFill>
                  <a:srgbClr val="FF0000"/>
                </a:solidFill>
              </a:rPr>
              <a:t>?)</a:t>
            </a:r>
            <a:r>
              <a:rPr lang="ko-KR" altLang="en-US" sz="1200" dirty="0"/>
              <a:t>이 제공되는 경우 자선 안테나의 위치가 관측선의 침로를 따라 최대 시야를 제공하는지 관찰을 통해 확인</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89</a:t>
            </a:fld>
            <a:r>
              <a:rPr lang="en-US" altLang="ko-KR"/>
              <a:t>]</a:t>
            </a:r>
            <a:endParaRPr lang="ko-KR" altLang="en-US" dirty="0"/>
          </a:p>
        </p:txBody>
      </p:sp>
    </p:spTree>
    <p:extLst>
      <p:ext uri="{BB962C8B-B14F-4D97-AF65-F5344CB8AC3E}">
        <p14:creationId xmlns:p14="http://schemas.microsoft.com/office/powerpoint/2010/main" val="128509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3.22 ECDIS standard</a:t>
            </a:r>
            <a:r>
              <a:rPr lang="ko-KR" altLang="en-US" sz="1200" dirty="0"/>
              <a:t> </a:t>
            </a:r>
            <a:r>
              <a:rPr lang="en-US" altLang="ko-KR" sz="1200" dirty="0"/>
              <a:t>display</a:t>
            </a:r>
            <a:r>
              <a:rPr lang="ko-KR" altLang="en-US" sz="1200" dirty="0"/>
              <a:t> </a:t>
            </a:r>
            <a:r>
              <a:rPr lang="en-US" altLang="ko-KR" sz="1200" dirty="0"/>
              <a:t>(</a:t>
            </a:r>
            <a:r>
              <a:rPr lang="ko-KR" altLang="en-US" sz="1200" dirty="0"/>
              <a:t>표준</a:t>
            </a:r>
            <a:r>
              <a:rPr lang="en-US" altLang="ko-KR" sz="1200" dirty="0"/>
              <a:t>)</a:t>
            </a:r>
          </a:p>
          <a:p>
            <a:pPr marL="0" indent="0">
              <a:buNone/>
            </a:pPr>
            <a:r>
              <a:rPr lang="en-US" altLang="ko-KR" sz="1200" dirty="0"/>
              <a:t>	* </a:t>
            </a:r>
            <a:r>
              <a:rPr lang="ko-KR" altLang="en-US" sz="1200" dirty="0"/>
              <a:t>해도가 처음 </a:t>
            </a:r>
            <a:r>
              <a:rPr lang="en-US" altLang="ko-KR" sz="1200" dirty="0"/>
              <a:t>ECDIS</a:t>
            </a:r>
            <a:r>
              <a:rPr lang="ko-KR" altLang="en-US" sz="1200" dirty="0"/>
              <a:t>에 </a:t>
            </a:r>
            <a:r>
              <a:rPr lang="en-US" altLang="ko-KR" sz="1200" dirty="0"/>
              <a:t>display</a:t>
            </a:r>
            <a:r>
              <a:rPr lang="ko-KR" altLang="en-US" sz="1200" dirty="0"/>
              <a:t>될 때 보여져야 할 정보 레벨</a:t>
            </a:r>
            <a:r>
              <a:rPr lang="en-US" altLang="ko-KR" sz="1200" dirty="0"/>
              <a:t>(</a:t>
            </a:r>
            <a:r>
              <a:rPr lang="ko-KR" altLang="en-US" sz="1200" dirty="0"/>
              <a:t>항목들</a:t>
            </a:r>
            <a:r>
              <a:rPr lang="en-US" altLang="ko-KR" sz="1200" dirty="0"/>
              <a:t>)</a:t>
            </a:r>
          </a:p>
          <a:p>
            <a:pPr marL="0" indent="0">
              <a:buNone/>
            </a:pPr>
            <a:r>
              <a:rPr lang="en-US" altLang="ko-KR" sz="1200" dirty="0"/>
              <a:t>	* </a:t>
            </a:r>
            <a:r>
              <a:rPr lang="ko-KR" altLang="en-US" sz="1200" dirty="0"/>
              <a:t>항로 계획이나 모니터링을 위해 제공하는 정보의 수준은 선원이 필요에 따라 수정할 수 있음</a:t>
            </a:r>
            <a:r>
              <a:rPr lang="en-US" altLang="ko-KR" sz="1200" dirty="0"/>
              <a:t>.</a:t>
            </a:r>
          </a:p>
          <a:p>
            <a:pPr lvl="1"/>
            <a:r>
              <a:rPr lang="en-US" altLang="ko-KR" sz="1200" dirty="0"/>
              <a:t>3.23 ENC (Electronic Navigational Chart </a:t>
            </a:r>
            <a:r>
              <a:rPr lang="ko-KR" altLang="en-US" sz="1200" dirty="0"/>
              <a:t>전자해도</a:t>
            </a:r>
            <a:r>
              <a:rPr lang="en-US" altLang="ko-KR" sz="1200" dirty="0"/>
              <a:t>)</a:t>
            </a:r>
          </a:p>
          <a:p>
            <a:pPr marL="0" indent="0">
              <a:buNone/>
            </a:pPr>
            <a:r>
              <a:rPr lang="en-US" altLang="ko-KR" sz="1200" dirty="0"/>
              <a:t>	* ECDIS</a:t>
            </a:r>
            <a:r>
              <a:rPr lang="ko-KR" altLang="en-US" sz="1200" dirty="0"/>
              <a:t>에서 사용하기 위한 데이터베이스</a:t>
            </a:r>
            <a:r>
              <a:rPr lang="en-US" altLang="ko-KR" sz="1200" dirty="0"/>
              <a:t>(</a:t>
            </a:r>
            <a:r>
              <a:rPr lang="ko-KR" altLang="en-US" sz="1200" dirty="0"/>
              <a:t>디지털 해도</a:t>
            </a:r>
            <a:r>
              <a:rPr lang="en-US" altLang="ko-KR" sz="1200" dirty="0"/>
              <a:t>)</a:t>
            </a:r>
          </a:p>
          <a:p>
            <a:pPr marL="0" indent="0">
              <a:buNone/>
            </a:pPr>
            <a:r>
              <a:rPr lang="en-US" altLang="ko-KR" sz="1200" dirty="0"/>
              <a:t>	* </a:t>
            </a:r>
            <a:r>
              <a:rPr lang="ko-KR" altLang="en-US" sz="1200" dirty="0"/>
              <a:t>종이해도에 표시된 해안선</a:t>
            </a:r>
            <a:r>
              <a:rPr lang="en-US" altLang="ko-KR" sz="1200" dirty="0"/>
              <a:t>, </a:t>
            </a:r>
            <a:r>
              <a:rPr lang="ko-KR" altLang="en-US" sz="1200" dirty="0"/>
              <a:t>등심선</a:t>
            </a:r>
            <a:r>
              <a:rPr lang="en-US" altLang="ko-KR" sz="1200" dirty="0"/>
              <a:t>, </a:t>
            </a:r>
            <a:r>
              <a:rPr lang="ko-KR" altLang="en-US" sz="1200" dirty="0"/>
              <a:t>수심</a:t>
            </a:r>
            <a:r>
              <a:rPr lang="en-US" altLang="ko-KR" sz="1200" dirty="0"/>
              <a:t>, </a:t>
            </a:r>
            <a:r>
              <a:rPr lang="ko-KR" altLang="en-US" sz="1200" dirty="0"/>
              <a:t>항로표지</a:t>
            </a:r>
            <a:r>
              <a:rPr lang="en-US" altLang="ko-KR" sz="1200" dirty="0"/>
              <a:t>, </a:t>
            </a:r>
            <a:r>
              <a:rPr lang="ko-KR" altLang="en-US" sz="1200" dirty="0"/>
              <a:t>위험물</a:t>
            </a:r>
            <a:r>
              <a:rPr lang="en-US" altLang="ko-KR" sz="1200" dirty="0"/>
              <a:t>, </a:t>
            </a:r>
            <a:r>
              <a:rPr lang="ko-KR" altLang="en-US" sz="1200" dirty="0"/>
              <a:t>항로 등 선박의 항해와 관련된 모든 정보 기록</a:t>
            </a:r>
            <a:endParaRPr lang="en-US" altLang="ko-KR" sz="1200" dirty="0"/>
          </a:p>
          <a:p>
            <a:pPr marL="0" indent="0">
              <a:buNone/>
            </a:pPr>
            <a:r>
              <a:rPr lang="en-US" altLang="ko-KR" sz="1200" dirty="0"/>
              <a:t>	* IHO</a:t>
            </a:r>
            <a:r>
              <a:rPr lang="ko-KR" altLang="en-US" sz="1200" dirty="0"/>
              <a:t>의 관련 표준에 따라 </a:t>
            </a:r>
            <a:r>
              <a:rPr lang="en-US" altLang="ko-KR" sz="1200" dirty="0"/>
              <a:t>Contents, Structure </a:t>
            </a:r>
            <a:r>
              <a:rPr lang="ko-KR" altLang="en-US" sz="1200" dirty="0"/>
              <a:t>그리고 </a:t>
            </a:r>
            <a:r>
              <a:rPr lang="en-US" altLang="ko-KR" sz="1200" dirty="0"/>
              <a:t>Format</a:t>
            </a:r>
            <a:r>
              <a:rPr lang="ko-KR" altLang="en-US" sz="1200" dirty="0"/>
              <a:t>을 표준화</a:t>
            </a:r>
            <a:endParaRPr lang="en-US" altLang="ko-KR" sz="1200" dirty="0"/>
          </a:p>
          <a:p>
            <a:pPr marL="0" indent="0">
              <a:buNone/>
            </a:pPr>
            <a:r>
              <a:rPr lang="en-US" altLang="ko-KR" sz="1200" dirty="0"/>
              <a:t>	* </a:t>
            </a:r>
            <a:r>
              <a:rPr lang="ko-KR" altLang="en-US" sz="1200" dirty="0"/>
              <a:t>정부에서 발행한 데이터베이스</a:t>
            </a:r>
            <a:endParaRPr lang="en-US" altLang="ko-KR" sz="1200" dirty="0"/>
          </a:p>
          <a:p>
            <a:pPr lvl="1"/>
            <a:r>
              <a:rPr lang="en-US" altLang="ko-KR" sz="1200" dirty="0"/>
              <a:t>3.24 </a:t>
            </a:r>
            <a:r>
              <a:rPr lang="en-US" altLang="ko-KR" sz="1200" dirty="0">
                <a:solidFill>
                  <a:srgbClr val="FF0000"/>
                </a:solidFill>
              </a:rPr>
              <a:t>EPFS</a:t>
            </a:r>
            <a:r>
              <a:rPr lang="en-US" altLang="ko-KR" sz="1200" dirty="0"/>
              <a:t> (Electronic Position Fixing System)</a:t>
            </a:r>
          </a:p>
          <a:p>
            <a:pPr marL="0" indent="0">
              <a:buNone/>
            </a:pPr>
            <a:r>
              <a:rPr lang="en-US" altLang="ko-KR" sz="1200" dirty="0"/>
              <a:t>	* </a:t>
            </a:r>
            <a:r>
              <a:rPr lang="ko-KR" altLang="en-US" sz="1200" dirty="0"/>
              <a:t>전자적 수단을 이용한 위치 고정 시스템 </a:t>
            </a:r>
            <a:r>
              <a:rPr lang="en-US" altLang="ko-KR" sz="1200" dirty="0">
                <a:solidFill>
                  <a:srgbClr val="FF0000"/>
                </a:solidFill>
              </a:rPr>
              <a:t>(</a:t>
            </a:r>
            <a:r>
              <a:rPr lang="ko-KR" altLang="en-US" sz="1200" dirty="0">
                <a:solidFill>
                  <a:srgbClr val="FF0000"/>
                </a:solidFill>
              </a:rPr>
              <a:t>선박을 특정위치에 고정하는 시스템인가</a:t>
            </a:r>
            <a:r>
              <a:rPr lang="en-US" altLang="ko-KR" sz="1200" dirty="0">
                <a:solidFill>
                  <a:srgbClr val="FF0000"/>
                </a:solidFill>
              </a:rPr>
              <a:t>?)</a:t>
            </a:r>
            <a:r>
              <a:rPr lang="en-US" altLang="ko-KR" sz="1200" dirty="0"/>
              <a:t>	</a:t>
            </a:r>
          </a:p>
          <a:p>
            <a:pPr lvl="1"/>
            <a:r>
              <a:rPr lang="en-US" altLang="ko-KR" sz="1200" dirty="0"/>
              <a:t>3.25 ERBL (Electronic Range and Bearing Line </a:t>
            </a:r>
            <a:r>
              <a:rPr lang="ko-KR" altLang="en-US" sz="1200" dirty="0"/>
              <a:t>전자 범위 및 방위 라인</a:t>
            </a:r>
            <a:r>
              <a:rPr lang="en-US" altLang="ko-KR" sz="1200" dirty="0"/>
              <a:t>) </a:t>
            </a:r>
          </a:p>
          <a:p>
            <a:pPr marL="0" indent="0">
              <a:buNone/>
            </a:pPr>
            <a:r>
              <a:rPr lang="en-US" altLang="ko-KR" sz="1200" dirty="0"/>
              <a:t>	* </a:t>
            </a:r>
            <a:r>
              <a:rPr lang="ko-KR" altLang="en-US" sz="1200" dirty="0"/>
              <a:t>자선 혹은 두 물체 사이의 거리와 방위를 측정하는데 사용하는 기능</a:t>
            </a:r>
            <a:endParaRPr lang="en-US" altLang="ko-KR" sz="1200" dirty="0"/>
          </a:p>
          <a:p>
            <a:pPr marL="0" indent="0">
              <a:buNone/>
            </a:pPr>
            <a:r>
              <a:rPr lang="en-US" altLang="ko-KR" sz="1200" dirty="0"/>
              <a:t>	* </a:t>
            </a:r>
            <a:r>
              <a:rPr lang="ko-KR" altLang="en-US" sz="1200" dirty="0"/>
              <a:t>가변 범위 마커 </a:t>
            </a:r>
            <a:r>
              <a:rPr lang="en-US" altLang="ko-KR" sz="1200" dirty="0"/>
              <a:t>+ Bearing line	</a:t>
            </a:r>
          </a:p>
          <a:p>
            <a:pPr lvl="1"/>
            <a:r>
              <a:rPr lang="en-US" altLang="ko-KR" sz="1200" dirty="0"/>
              <a:t>3.26 EUT (Equipment Under Test)</a:t>
            </a:r>
          </a:p>
          <a:p>
            <a:pPr marL="0" indent="0">
              <a:buNone/>
            </a:pPr>
            <a:r>
              <a:rPr lang="en-US" altLang="ko-KR" sz="1200" dirty="0"/>
              <a:t>	* </a:t>
            </a:r>
            <a:r>
              <a:rPr lang="ko-KR" altLang="en-US" sz="1200" dirty="0"/>
              <a:t>테스트 중인 기기 혹은 장비</a:t>
            </a:r>
            <a:r>
              <a:rPr lang="en-US" altLang="ko-KR" sz="1200" dirty="0"/>
              <a:t>	</a:t>
            </a:r>
          </a:p>
          <a:p>
            <a:pPr lvl="1"/>
            <a:r>
              <a:rPr lang="en-US" altLang="ko-KR" sz="1200" dirty="0"/>
              <a:t>3.27 evaporation duct (</a:t>
            </a:r>
            <a:r>
              <a:rPr lang="ko-KR" altLang="en-US" sz="1200" dirty="0"/>
              <a:t>증발 </a:t>
            </a:r>
            <a:r>
              <a:rPr lang="ko-KR" altLang="en-US" sz="1200" dirty="0" err="1"/>
              <a:t>덕트</a:t>
            </a:r>
            <a:r>
              <a:rPr lang="en-US" altLang="ko-KR" sz="1200" dirty="0"/>
              <a:t>)</a:t>
            </a:r>
          </a:p>
          <a:p>
            <a:pPr marL="0" indent="0">
              <a:buNone/>
            </a:pPr>
            <a:r>
              <a:rPr lang="en-US" altLang="ko-KR" sz="1200" dirty="0"/>
              <a:t>	* </a:t>
            </a:r>
            <a:r>
              <a:rPr lang="ko-KR" altLang="en-US" sz="1200" dirty="0" err="1"/>
              <a:t>덕트</a:t>
            </a:r>
            <a:r>
              <a:rPr lang="ko-KR" altLang="en-US" sz="1200" dirty="0"/>
              <a:t> </a:t>
            </a:r>
            <a:r>
              <a:rPr lang="en-US" altLang="ko-KR" sz="1200" dirty="0"/>
              <a:t>: </a:t>
            </a:r>
            <a:r>
              <a:rPr lang="ko-KR" altLang="en-US" sz="1200" dirty="0"/>
              <a:t>공기 밀도의 변화 </a:t>
            </a:r>
            <a:r>
              <a:rPr lang="en-US" altLang="ko-KR" sz="1200" dirty="0"/>
              <a:t>(</a:t>
            </a:r>
            <a:r>
              <a:rPr lang="ko-KR" altLang="en-US" sz="1200" dirty="0"/>
              <a:t>밀도 높음 </a:t>
            </a:r>
            <a:r>
              <a:rPr lang="en-US" altLang="ko-KR" sz="1200" dirty="0"/>
              <a:t>-&gt; </a:t>
            </a:r>
            <a:r>
              <a:rPr lang="ko-KR" altLang="en-US" sz="1200" dirty="0"/>
              <a:t>낮음 혹은 낮음 </a:t>
            </a:r>
            <a:r>
              <a:rPr lang="en-US" altLang="ko-KR" sz="1200" dirty="0"/>
              <a:t>-&gt; </a:t>
            </a:r>
            <a:r>
              <a:rPr lang="ko-KR" altLang="en-US" sz="1200" dirty="0"/>
              <a:t>높음 </a:t>
            </a:r>
            <a:r>
              <a:rPr lang="en-US" altLang="ko-KR" sz="1200" dirty="0"/>
              <a:t>)</a:t>
            </a:r>
          </a:p>
          <a:p>
            <a:pPr marL="0" indent="0">
              <a:buNone/>
            </a:pPr>
            <a:r>
              <a:rPr lang="en-US" altLang="ko-KR" sz="1200" dirty="0"/>
              <a:t>	* </a:t>
            </a:r>
            <a:r>
              <a:rPr lang="ko-KR" altLang="en-US" sz="1200" dirty="0"/>
              <a:t>자연현상 중의 하나로 레이더 전파가 </a:t>
            </a:r>
            <a:r>
              <a:rPr lang="ko-KR" altLang="en-US" sz="1200" dirty="0" err="1"/>
              <a:t>덕트를</a:t>
            </a:r>
            <a:r>
              <a:rPr lang="ko-KR" altLang="en-US" sz="1200" dirty="0"/>
              <a:t> 지날 때 해수면 가까이로 전파되도록 하는 낮은 </a:t>
            </a:r>
            <a:r>
              <a:rPr lang="ko-KR" altLang="en-US" sz="1200" dirty="0" err="1"/>
              <a:t>덕트를</a:t>
            </a:r>
            <a:r>
              <a:rPr lang="ko-KR" altLang="en-US" sz="1200" dirty="0"/>
              <a:t> 의미</a:t>
            </a: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a:t>
            </a:fld>
            <a:r>
              <a:rPr lang="en-US" altLang="ko-KR"/>
              <a:t>]</a:t>
            </a:r>
            <a:endParaRPr lang="ko-KR" altLang="en-US" dirty="0"/>
          </a:p>
        </p:txBody>
      </p:sp>
    </p:spTree>
    <p:extLst>
      <p:ext uri="{BB962C8B-B14F-4D97-AF65-F5344CB8AC3E}">
        <p14:creationId xmlns:p14="http://schemas.microsoft.com/office/powerpoint/2010/main" val="14450381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-c) </a:t>
            </a:r>
            <a:r>
              <a:rPr lang="ko-KR" altLang="en-US" sz="1200" dirty="0"/>
              <a:t>수동 또는 자동 </a:t>
            </a:r>
            <a:r>
              <a:rPr lang="en-US" altLang="ko-KR" sz="1200" dirty="0"/>
              <a:t>Off-center</a:t>
            </a:r>
            <a:r>
              <a:rPr lang="ko-KR" altLang="en-US" sz="1200" dirty="0"/>
              <a:t> 위치로 인해 </a:t>
            </a:r>
            <a:r>
              <a:rPr lang="en-US" altLang="ko-KR" sz="1200" dirty="0"/>
              <a:t>CCRP</a:t>
            </a:r>
            <a:r>
              <a:rPr lang="ko-KR" altLang="en-US" sz="1200" dirty="0"/>
              <a:t>가 작동 표시 영역 밖에 있는 경우 사용자 설명서는 이 문제를 해결하는 방법과 </a:t>
            </a:r>
            <a:r>
              <a:rPr lang="ko-KR" altLang="en-US" sz="1200" dirty="0" err="1"/>
              <a:t>방위눈금</a:t>
            </a:r>
            <a:r>
              <a:rPr lang="en-US" altLang="ko-KR" sz="1200" dirty="0">
                <a:solidFill>
                  <a:srgbClr val="FF0000"/>
                </a:solidFill>
              </a:rPr>
              <a:t>(</a:t>
            </a:r>
            <a:r>
              <a:rPr lang="ko-KR" altLang="en-US" sz="1200" dirty="0">
                <a:solidFill>
                  <a:srgbClr val="FF0000"/>
                </a:solidFill>
              </a:rPr>
              <a:t>포지션 </a:t>
            </a:r>
            <a:r>
              <a:rPr lang="ko-KR" altLang="en-US" sz="1200" dirty="0" err="1">
                <a:solidFill>
                  <a:srgbClr val="FF0000"/>
                </a:solidFill>
              </a:rPr>
              <a:t>얘기중에</a:t>
            </a:r>
            <a:r>
              <a:rPr lang="ko-KR" altLang="en-US" sz="1200" dirty="0">
                <a:solidFill>
                  <a:srgbClr val="FF0000"/>
                </a:solidFill>
              </a:rPr>
              <a:t> 각도 관련 얘기는 왜</a:t>
            </a:r>
            <a:r>
              <a:rPr lang="en-US" altLang="ko-KR" sz="1200" dirty="0">
                <a:solidFill>
                  <a:srgbClr val="FF0000"/>
                </a:solidFill>
              </a:rPr>
              <a:t>?)</a:t>
            </a:r>
            <a:r>
              <a:rPr lang="ko-KR" altLang="en-US" sz="1200" dirty="0"/>
              <a:t> 사용에 대한 후속 제한 사항을 설명해야 함을 문서 검사로 확인</a:t>
            </a:r>
            <a:r>
              <a:rPr lang="en-US" altLang="ko-KR" sz="1200" dirty="0"/>
              <a:t>.</a:t>
            </a:r>
            <a:r>
              <a:rPr lang="ko-KR" altLang="en-US" sz="1200" dirty="0"/>
              <a:t> </a:t>
            </a:r>
            <a:endParaRPr lang="en-US" altLang="ko-KR" sz="1200" dirty="0"/>
          </a:p>
          <a:p>
            <a:pPr marL="288000" lvl="1" indent="0">
              <a:buNone/>
            </a:pPr>
            <a:r>
              <a:rPr lang="en-US" altLang="ko-KR" sz="1200" dirty="0"/>
              <a:t>	 -d) Off-center</a:t>
            </a:r>
            <a:r>
              <a:rPr lang="ko-KR" altLang="en-US" sz="1200" dirty="0"/>
              <a:t>의 제한이 선택한 안테나의 위치에 적용되는지 관찰하여 확인</a:t>
            </a:r>
            <a:endParaRPr lang="en-US" altLang="ko-KR" sz="1200" dirty="0"/>
          </a:p>
          <a:p>
            <a:pPr marL="288000" lvl="1" indent="0">
              <a:buNone/>
            </a:pPr>
            <a:r>
              <a:rPr lang="en-US" altLang="ko-KR" sz="1200" dirty="0"/>
              <a:t>	9.4.3 </a:t>
            </a:r>
            <a:r>
              <a:rPr lang="ko-KR" altLang="en-US" sz="1200" dirty="0"/>
              <a:t>자동 리셋</a:t>
            </a:r>
            <a:endParaRPr lang="en-US" altLang="ko-KR" sz="1200" dirty="0"/>
          </a:p>
          <a:p>
            <a:pPr marL="288000" lvl="1" indent="0">
              <a:buNone/>
            </a:pPr>
            <a:r>
              <a:rPr lang="en-US" altLang="ko-KR" sz="1200" dirty="0"/>
              <a:t>	 9.4.3.1 </a:t>
            </a:r>
            <a:r>
              <a:rPr lang="ko-KR" altLang="en-US" sz="1200" dirty="0"/>
              <a:t>요구 사항</a:t>
            </a:r>
            <a:endParaRPr lang="en-US" altLang="ko-KR" sz="1200" dirty="0"/>
          </a:p>
          <a:p>
            <a:pPr marL="288000" lvl="1" indent="0">
              <a:buNone/>
            </a:pPr>
            <a:r>
              <a:rPr lang="en-US" altLang="ko-KR" sz="1200" dirty="0"/>
              <a:t>	 -(MSC.192/5.20.1) True</a:t>
            </a:r>
            <a:r>
              <a:rPr lang="ko-KR" altLang="en-US" sz="1200" dirty="0"/>
              <a:t> 모션</a:t>
            </a:r>
            <a:r>
              <a:rPr lang="en-US" altLang="ko-KR" sz="1200" dirty="0"/>
              <a:t>(TM)</a:t>
            </a:r>
            <a:r>
              <a:rPr lang="ko-KR" altLang="en-US" sz="1200" dirty="0"/>
              <a:t>에서 자선의 </a:t>
            </a:r>
            <a:r>
              <a:rPr lang="ko-KR" altLang="en-US" sz="1200" u="sng" dirty="0">
                <a:solidFill>
                  <a:srgbClr val="0070C0"/>
                </a:solidFill>
              </a:rPr>
              <a:t>자동 재설정</a:t>
            </a:r>
            <a:r>
              <a:rPr lang="en-US" altLang="ko-KR" sz="1200" u="sng" dirty="0">
                <a:solidFill>
                  <a:srgbClr val="0070C0"/>
                </a:solidFill>
              </a:rPr>
              <a:t>(</a:t>
            </a:r>
            <a:r>
              <a:rPr lang="ko-KR" altLang="en-US" sz="1200" dirty="0">
                <a:solidFill>
                  <a:srgbClr val="FF0000"/>
                </a:solidFill>
              </a:rPr>
              <a:t>무엇을 재설정</a:t>
            </a:r>
            <a:r>
              <a:rPr lang="en-US" altLang="ko-KR" sz="1200" dirty="0">
                <a:solidFill>
                  <a:srgbClr val="FF0000"/>
                </a:solidFill>
              </a:rPr>
              <a:t>?</a:t>
            </a:r>
            <a:r>
              <a:rPr lang="en-US" altLang="ko-KR" sz="1200" u="sng" dirty="0">
                <a:solidFill>
                  <a:srgbClr val="0070C0"/>
                </a:solidFill>
              </a:rPr>
              <a:t>)</a:t>
            </a:r>
            <a:r>
              <a:rPr lang="ko-KR" altLang="en-US" sz="1200" dirty="0"/>
              <a:t>은 디스플레이의 </a:t>
            </a:r>
            <a:r>
              <a:rPr lang="ko-KR" altLang="en-US" sz="1200" u="sng" dirty="0">
                <a:solidFill>
                  <a:srgbClr val="0070C0"/>
                </a:solidFill>
              </a:rPr>
              <a:t>자선 위치</a:t>
            </a:r>
            <a:r>
              <a:rPr lang="en-US" altLang="ko-KR" sz="1200" u="sng" dirty="0">
                <a:solidFill>
                  <a:srgbClr val="0070C0"/>
                </a:solidFill>
              </a:rPr>
              <a:t>, </a:t>
            </a:r>
            <a:r>
              <a:rPr lang="ko-KR" altLang="en-US" sz="1200" u="sng" dirty="0">
                <a:solidFill>
                  <a:srgbClr val="0070C0"/>
                </a:solidFill>
              </a:rPr>
              <a:t>시간 관련 또는 둘 다</a:t>
            </a:r>
            <a:r>
              <a:rPr lang="ko-KR" altLang="en-US" sz="1200" dirty="0"/>
              <a:t>에 의해 시작될 수 있음</a:t>
            </a:r>
            <a:r>
              <a:rPr lang="en-US" altLang="ko-KR" sz="1200" dirty="0"/>
              <a:t>.</a:t>
            </a:r>
          </a:p>
          <a:p>
            <a:pPr marL="288000" lvl="1" indent="0">
              <a:buNone/>
            </a:pPr>
            <a:r>
              <a:rPr lang="en-US" altLang="ko-KR" sz="1200" dirty="0"/>
              <a:t>	-(MSC.192/5.21.3) True</a:t>
            </a:r>
            <a:r>
              <a:rPr lang="ko-KR" altLang="en-US" sz="1200" dirty="0"/>
              <a:t> 모션</a:t>
            </a:r>
            <a:r>
              <a:rPr lang="en-US" altLang="ko-KR" sz="1200" dirty="0"/>
              <a:t>(TM)</a:t>
            </a:r>
            <a:r>
              <a:rPr lang="ko-KR" altLang="en-US" sz="1200" dirty="0"/>
              <a:t>에서 선택된 </a:t>
            </a:r>
            <a:r>
              <a:rPr lang="ko-KR" altLang="en-US" sz="1200" dirty="0">
                <a:solidFill>
                  <a:srgbClr val="FF0000"/>
                </a:solidFill>
              </a:rPr>
              <a:t>안테나 위치</a:t>
            </a:r>
            <a:r>
              <a:rPr lang="ko-KR" altLang="en-US" sz="1200" dirty="0"/>
              <a:t>는 </a:t>
            </a:r>
            <a:endParaRPr lang="en-US" altLang="ko-KR" sz="1200" dirty="0"/>
          </a:p>
          <a:p>
            <a:pPr marL="288000" lvl="1" indent="0">
              <a:buNone/>
            </a:pPr>
            <a:r>
              <a:rPr lang="en-US" altLang="ko-KR" sz="1200" dirty="0"/>
              <a:t>	 </a:t>
            </a:r>
            <a:r>
              <a:rPr lang="ko-KR" altLang="en-US" sz="1200" dirty="0"/>
              <a:t>선박의 경로를 따라서 </a:t>
            </a:r>
            <a:r>
              <a:rPr lang="en-US" altLang="ko-KR" sz="1200" dirty="0"/>
              <a:t>(</a:t>
            </a:r>
            <a:r>
              <a:rPr lang="ko-KR" altLang="en-US" sz="1200" dirty="0"/>
              <a:t>관측하면서</a:t>
            </a:r>
            <a:r>
              <a:rPr lang="en-US" altLang="ko-KR" sz="1200" dirty="0"/>
              <a:t>) </a:t>
            </a:r>
            <a:r>
              <a:rPr lang="ko-KR" altLang="en-US" sz="1200" dirty="0"/>
              <a:t>최대한의 시야를 확보하기 위해서 </a:t>
            </a:r>
            <a:endParaRPr lang="en-US" altLang="ko-KR" sz="1200" dirty="0"/>
          </a:p>
          <a:p>
            <a:pPr marL="288000" lvl="1" indent="0">
              <a:buNone/>
            </a:pPr>
            <a:r>
              <a:rPr lang="en-US" altLang="ko-KR" sz="1200" dirty="0"/>
              <a:t>	 Operational display</a:t>
            </a:r>
            <a:r>
              <a:rPr lang="ko-KR" altLang="en-US" sz="1200" dirty="0"/>
              <a:t> 영역의 중심에서 반경의 최소 </a:t>
            </a:r>
            <a:r>
              <a:rPr lang="en-US" altLang="ko-KR" sz="1200" dirty="0"/>
              <a:t>50%, </a:t>
            </a:r>
            <a:r>
              <a:rPr lang="ko-KR" altLang="en-US" sz="1200" dirty="0"/>
              <a:t>최대 </a:t>
            </a:r>
            <a:r>
              <a:rPr lang="en-US" altLang="ko-KR" sz="1200" dirty="0"/>
              <a:t>75%</a:t>
            </a:r>
            <a:r>
              <a:rPr lang="ko-KR" altLang="en-US" sz="1200" dirty="0"/>
              <a:t>까지 자동으로 재설정되어야 함</a:t>
            </a:r>
            <a:r>
              <a:rPr lang="en-US" altLang="ko-KR" sz="1200" dirty="0"/>
              <a:t>. </a:t>
            </a:r>
          </a:p>
          <a:p>
            <a:pPr marL="288000" lvl="1" indent="0">
              <a:buNone/>
            </a:pPr>
            <a:r>
              <a:rPr lang="en-US" altLang="ko-KR" sz="1200" dirty="0">
                <a:solidFill>
                  <a:srgbClr val="FF0000"/>
                </a:solidFill>
              </a:rPr>
              <a:t>		(</a:t>
            </a:r>
            <a:r>
              <a:rPr lang="en-US" altLang="ko-KR" sz="1200" dirty="0" err="1">
                <a:solidFill>
                  <a:srgbClr val="FF0000"/>
                </a:solidFill>
              </a:rPr>
              <a:t>Oerational</a:t>
            </a:r>
            <a:r>
              <a:rPr lang="en-US" altLang="ko-KR" sz="1200" dirty="0">
                <a:solidFill>
                  <a:srgbClr val="FF0000"/>
                </a:solidFill>
              </a:rPr>
              <a:t> </a:t>
            </a:r>
            <a:r>
              <a:rPr lang="ko-KR" altLang="en-US" sz="1200" dirty="0">
                <a:solidFill>
                  <a:srgbClr val="FF0000"/>
                </a:solidFill>
              </a:rPr>
              <a:t>영역의 중심은 </a:t>
            </a:r>
            <a:r>
              <a:rPr lang="en-US" altLang="ko-KR" sz="1200" dirty="0">
                <a:solidFill>
                  <a:srgbClr val="FF0000"/>
                </a:solidFill>
              </a:rPr>
              <a:t>CCRP </a:t>
            </a:r>
            <a:r>
              <a:rPr lang="ko-KR" altLang="en-US" sz="1200" dirty="0">
                <a:solidFill>
                  <a:srgbClr val="FF0000"/>
                </a:solidFill>
              </a:rPr>
              <a:t>인데 안테나 위치는 무슨 관계인가</a:t>
            </a:r>
            <a:r>
              <a:rPr lang="en-US" altLang="ko-KR" sz="1200" dirty="0">
                <a:solidFill>
                  <a:srgbClr val="FF0000"/>
                </a:solidFill>
              </a:rPr>
              <a:t>?)</a:t>
            </a:r>
          </a:p>
          <a:p>
            <a:pPr marL="288000" lvl="1" indent="0">
              <a:buNone/>
            </a:pPr>
            <a:r>
              <a:rPr lang="en-US" altLang="ko-KR" sz="1200" dirty="0"/>
              <a:t>	 </a:t>
            </a:r>
            <a:r>
              <a:rPr lang="ko-KR" altLang="en-US" sz="1200" dirty="0"/>
              <a:t>선택된 안테나 위치의 조기 재설정을 위한 규정이 제공되어야 함</a:t>
            </a:r>
            <a:r>
              <a:rPr lang="en-US" altLang="ko-KR" sz="1200" dirty="0"/>
              <a:t>.	 </a:t>
            </a:r>
          </a:p>
          <a:p>
            <a:pPr marL="288000" lvl="1" indent="0">
              <a:buNone/>
            </a:pPr>
            <a:r>
              <a:rPr lang="en-US" altLang="ko-KR" sz="1200" dirty="0"/>
              <a:t>	 9.4.2.2 </a:t>
            </a:r>
            <a:r>
              <a:rPr lang="ko-KR" altLang="en-US" sz="1200" dirty="0"/>
              <a:t>시험방법 및 요구되는 결과</a:t>
            </a:r>
            <a:endParaRPr lang="en-US" altLang="ko-KR" sz="1200" dirty="0"/>
          </a:p>
          <a:p>
            <a:pPr marL="288000" lvl="1" indent="0">
              <a:buNone/>
            </a:pPr>
            <a:r>
              <a:rPr lang="en-US" altLang="ko-KR" sz="1200" dirty="0"/>
              <a:t>	 -a) North-up, Course-up </a:t>
            </a:r>
            <a:r>
              <a:rPr lang="ko-KR" altLang="en-US" sz="1200" dirty="0"/>
              <a:t>및 </a:t>
            </a:r>
            <a:r>
              <a:rPr lang="en-US" altLang="ko-KR" sz="1200" dirty="0"/>
              <a:t>Head-up </a:t>
            </a:r>
            <a:r>
              <a:rPr lang="ko-KR" altLang="en-US" sz="1200" dirty="0"/>
              <a:t>의 </a:t>
            </a:r>
            <a:r>
              <a:rPr lang="en-US" altLang="ko-KR" sz="1200" dirty="0"/>
              <a:t>Orientation</a:t>
            </a:r>
            <a:r>
              <a:rPr lang="ko-KR" altLang="en-US" sz="1200" dirty="0"/>
              <a:t> 모드가 제공되고 선택된 모드의 지속적인 표시가 제공되는지 관찰하여 확인</a:t>
            </a:r>
            <a:r>
              <a:rPr lang="en-US" altLang="ko-KR" sz="1200" dirty="0"/>
              <a:t>.</a:t>
            </a:r>
          </a:p>
          <a:p>
            <a:pPr marL="288000" lvl="1" indent="0">
              <a:buNone/>
            </a:pPr>
            <a:r>
              <a:rPr lang="en-US" altLang="ko-KR" sz="1200" dirty="0"/>
              <a:t>	 -b) </a:t>
            </a:r>
            <a:r>
              <a:rPr lang="ko-KR" altLang="en-US" sz="1200" dirty="0"/>
              <a:t>문서 검사를 통해 각 모드가 사용자 설명서에 설명되어 있는지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90</a:t>
            </a:fld>
            <a:r>
              <a:rPr lang="en-US" altLang="ko-KR"/>
              <a:t>]</a:t>
            </a:r>
            <a:endParaRPr lang="ko-KR" altLang="en-US" dirty="0"/>
          </a:p>
        </p:txBody>
      </p:sp>
    </p:spTree>
    <p:extLst>
      <p:ext uri="{BB962C8B-B14F-4D97-AF65-F5344CB8AC3E}">
        <p14:creationId xmlns:p14="http://schemas.microsoft.com/office/powerpoint/2010/main" val="42195033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-c) </a:t>
            </a:r>
            <a:r>
              <a:rPr lang="ko-KR" altLang="en-US" sz="1200" dirty="0"/>
              <a:t>각 모드의 방향을 관찰하여 확인</a:t>
            </a:r>
            <a:endParaRPr lang="en-US" altLang="ko-KR" sz="1200" dirty="0"/>
          </a:p>
          <a:p>
            <a:pPr marL="288000" lvl="1" indent="0">
              <a:buNone/>
            </a:pPr>
            <a:r>
              <a:rPr lang="en-US" altLang="ko-KR" sz="1200" dirty="0"/>
              <a:t>	  </a:t>
            </a:r>
            <a:r>
              <a:rPr lang="en-US" altLang="ko-KR" sz="1200" dirty="0">
                <a:solidFill>
                  <a:srgbClr val="00B050"/>
                </a:solidFill>
              </a:rPr>
              <a:t>North-up</a:t>
            </a:r>
            <a:r>
              <a:rPr lang="en-US" altLang="ko-KR" sz="1200" dirty="0"/>
              <a:t>: North-up</a:t>
            </a:r>
            <a:r>
              <a:rPr lang="ko-KR" altLang="en-US" sz="1200" dirty="0"/>
              <a:t>을 선택하면 </a:t>
            </a:r>
            <a:r>
              <a:rPr lang="ko-KR" altLang="en-US" sz="1200" u="sng" dirty="0">
                <a:solidFill>
                  <a:srgbClr val="0070C0"/>
                </a:solidFill>
              </a:rPr>
              <a:t>방위 눈금상의 북쪽</a:t>
            </a:r>
            <a:r>
              <a:rPr lang="ko-KR" altLang="en-US" sz="1200" dirty="0"/>
              <a:t>이 </a:t>
            </a:r>
            <a:r>
              <a:rPr lang="en-US" altLang="ko-KR" sz="1200" dirty="0">
                <a:solidFill>
                  <a:srgbClr val="0070C0"/>
                </a:solidFill>
              </a:rPr>
              <a:t>CCRP </a:t>
            </a:r>
            <a:r>
              <a:rPr lang="ko-KR" altLang="en-US" sz="1200" dirty="0">
                <a:solidFill>
                  <a:srgbClr val="0070C0"/>
                </a:solidFill>
              </a:rPr>
              <a:t>위에 수직으로 고정</a:t>
            </a:r>
            <a:r>
              <a:rPr lang="ko-KR" altLang="en-US" sz="1200" dirty="0"/>
              <a:t>된 상태로 방위각이 안정화된 화면임을 관찰로 확인</a:t>
            </a:r>
            <a:r>
              <a:rPr lang="en-US" altLang="ko-KR" sz="1200" dirty="0"/>
              <a:t>.</a:t>
            </a:r>
          </a:p>
          <a:p>
            <a:pPr marL="288000" lvl="1" indent="0">
              <a:buNone/>
            </a:pPr>
            <a:r>
              <a:rPr lang="en-US" altLang="ko-KR" sz="1200" dirty="0"/>
              <a:t>	  Heading</a:t>
            </a:r>
            <a:r>
              <a:rPr lang="ko-KR" altLang="en-US" sz="1200" dirty="0"/>
              <a:t>은 </a:t>
            </a:r>
            <a:r>
              <a:rPr lang="en-US" altLang="ko-KR" sz="1200" dirty="0"/>
              <a:t>CCRP</a:t>
            </a:r>
            <a:r>
              <a:rPr lang="ko-KR" altLang="en-US" sz="1200" dirty="0"/>
              <a:t>로부터 자선의 선수에 해당하는 방위 눈금을 가리켜야 하며 디스플레이에 나타나는 모든 목표물의 실제 방위는 북쪽을 기준</a:t>
            </a:r>
            <a:r>
              <a:rPr lang="en-US" altLang="ko-KR" sz="1200" dirty="0"/>
              <a:t>(0</a:t>
            </a:r>
            <a:r>
              <a:rPr lang="ko-KR" altLang="en-US" sz="1200" dirty="0"/>
              <a:t>도</a:t>
            </a:r>
            <a:r>
              <a:rPr lang="en-US" altLang="ko-KR" sz="1200" dirty="0"/>
              <a:t>)</a:t>
            </a:r>
            <a:r>
              <a:rPr lang="ko-KR" altLang="en-US" sz="1200" dirty="0"/>
              <a:t>으로 측정된 값이어야 함</a:t>
            </a:r>
            <a:r>
              <a:rPr lang="en-US" altLang="ko-KR" sz="1200" dirty="0"/>
              <a:t>.</a:t>
            </a:r>
          </a:p>
          <a:p>
            <a:pPr marL="288000" lvl="1" indent="0">
              <a:buNone/>
            </a:pPr>
            <a:endParaRPr lang="en-US" altLang="ko-KR" sz="1200" dirty="0"/>
          </a:p>
          <a:p>
            <a:pPr marL="288000" lvl="1" indent="0">
              <a:buNone/>
            </a:pPr>
            <a:r>
              <a:rPr lang="en-US" altLang="ko-KR" sz="1200" dirty="0"/>
              <a:t>	  </a:t>
            </a:r>
            <a:r>
              <a:rPr lang="en-US" altLang="ko-KR" sz="1200" dirty="0">
                <a:solidFill>
                  <a:srgbClr val="00B050"/>
                </a:solidFill>
              </a:rPr>
              <a:t>Course-up</a:t>
            </a:r>
            <a:r>
              <a:rPr lang="en-US" altLang="ko-KR" sz="1200" dirty="0"/>
              <a:t>: Course-up</a:t>
            </a:r>
            <a:r>
              <a:rPr lang="ko-KR" altLang="en-US" sz="1200" dirty="0"/>
              <a:t>이 선택될 때 </a:t>
            </a:r>
            <a:r>
              <a:rPr lang="ko-KR" altLang="en-US" sz="1200" u="sng" dirty="0">
                <a:solidFill>
                  <a:srgbClr val="0070C0"/>
                </a:solidFill>
              </a:rPr>
              <a:t>방위 눈금상의 자선 침로</a:t>
            </a:r>
            <a:r>
              <a:rPr lang="ko-KR" altLang="en-US" sz="1200" dirty="0"/>
              <a:t>가 </a:t>
            </a:r>
            <a:r>
              <a:rPr lang="en-US" altLang="ko-KR" sz="1200" dirty="0">
                <a:solidFill>
                  <a:srgbClr val="0070C0"/>
                </a:solidFill>
              </a:rPr>
              <a:t>CCRP </a:t>
            </a:r>
            <a:r>
              <a:rPr lang="ko-KR" altLang="en-US" sz="1200" dirty="0">
                <a:solidFill>
                  <a:srgbClr val="0070C0"/>
                </a:solidFill>
              </a:rPr>
              <a:t>위에 수직</a:t>
            </a:r>
            <a:r>
              <a:rPr lang="ko-KR" altLang="en-US" sz="1200" dirty="0"/>
              <a:t>으로 있도록 방위 스케일의 방향을 지정할 수 있는 방위각 안정화 화면임을 관찰로 확인</a:t>
            </a:r>
            <a:r>
              <a:rPr lang="en-US" altLang="ko-KR" sz="1200" dirty="0"/>
              <a:t>.</a:t>
            </a:r>
          </a:p>
          <a:p>
            <a:pPr marL="288000" lvl="1" indent="0">
              <a:buNone/>
            </a:pPr>
            <a:r>
              <a:rPr lang="en-US" altLang="ko-KR" sz="1200" dirty="0"/>
              <a:t>	 Heading</a:t>
            </a:r>
            <a:r>
              <a:rPr lang="ko-KR" altLang="en-US" sz="1200" dirty="0"/>
              <a:t>은 </a:t>
            </a:r>
            <a:r>
              <a:rPr lang="en-US" altLang="ko-KR" sz="1200" dirty="0"/>
              <a:t>CCRP</a:t>
            </a:r>
            <a:r>
              <a:rPr lang="ko-KR" altLang="en-US" sz="1200" dirty="0"/>
              <a:t>로부터 자선의 선수 방향을 계속 가리켜야 함</a:t>
            </a:r>
            <a:r>
              <a:rPr lang="en-US" altLang="ko-KR" sz="1200" dirty="0"/>
              <a:t>.</a:t>
            </a:r>
          </a:p>
          <a:p>
            <a:pPr marL="288000" lvl="1" indent="0">
              <a:buNone/>
            </a:pPr>
            <a:r>
              <a:rPr lang="en-US" altLang="ko-KR" sz="1200" dirty="0"/>
              <a:t>	 </a:t>
            </a:r>
            <a:r>
              <a:rPr lang="ko-KR" altLang="en-US" sz="1200" dirty="0"/>
              <a:t>자선의 방향이 침로와 다른 경우 침로 변경을 반영하기 위해 방위 눈금이 재설정될 때까지</a:t>
            </a:r>
            <a:r>
              <a:rPr lang="en-US" altLang="ko-KR" sz="1200" dirty="0"/>
              <a:t>(</a:t>
            </a:r>
            <a:r>
              <a:rPr lang="ko-KR" altLang="en-US" sz="1200" dirty="0"/>
              <a:t>수동 또는 자동으로</a:t>
            </a:r>
            <a:r>
              <a:rPr lang="en-US" altLang="ko-KR" sz="1200" dirty="0"/>
              <a:t>) </a:t>
            </a:r>
            <a:r>
              <a:rPr lang="ko-KR" altLang="en-US" sz="1200" dirty="0"/>
              <a:t>기준선이 </a:t>
            </a:r>
            <a:r>
              <a:rPr lang="en-US" altLang="ko-KR" sz="1200" dirty="0"/>
              <a:t>CCRP</a:t>
            </a:r>
            <a:r>
              <a:rPr lang="ko-KR" altLang="en-US" sz="1200" dirty="0"/>
              <a:t>에서 수직으로 위쪽을 가리키지 않아야 합니다</a:t>
            </a:r>
            <a:r>
              <a:rPr lang="en-US" altLang="ko-KR" sz="1200" dirty="0"/>
              <a:t>. (</a:t>
            </a:r>
            <a:r>
              <a:rPr lang="ko-KR" altLang="en-US" sz="1200" dirty="0"/>
              <a:t>특정 시점에서 자선의 침로는 어떻게 결정되는가</a:t>
            </a:r>
            <a:r>
              <a:rPr lang="en-US" altLang="ko-KR" sz="1200" dirty="0"/>
              <a:t>?)</a:t>
            </a:r>
          </a:p>
          <a:p>
            <a:pPr marL="288000" lvl="1" indent="0">
              <a:buNone/>
            </a:pPr>
            <a:endParaRPr lang="en-US" altLang="ko-KR" sz="1200" dirty="0"/>
          </a:p>
          <a:p>
            <a:pPr marL="288000" lvl="1" indent="0">
              <a:buNone/>
            </a:pPr>
            <a:r>
              <a:rPr lang="en-US" altLang="ko-KR" sz="1200" dirty="0"/>
              <a:t>	  </a:t>
            </a:r>
            <a:r>
              <a:rPr lang="en-US" altLang="ko-KR" sz="1200" dirty="0">
                <a:solidFill>
                  <a:srgbClr val="00B050"/>
                </a:solidFill>
              </a:rPr>
              <a:t>Head-up</a:t>
            </a:r>
            <a:r>
              <a:rPr lang="en-US" altLang="ko-KR" sz="1200" dirty="0"/>
              <a:t>: Head-up</a:t>
            </a:r>
            <a:r>
              <a:rPr lang="ko-KR" altLang="en-US" sz="1200" dirty="0"/>
              <a:t>이 선택되면 레이더 이미지가 방위 눈금의 상단을 향해 </a:t>
            </a:r>
            <a:r>
              <a:rPr lang="en-US" altLang="ko-KR" sz="1200" dirty="0"/>
              <a:t>"</a:t>
            </a:r>
            <a:r>
              <a:rPr lang="ko-KR" altLang="en-US" sz="1200" dirty="0"/>
              <a:t>위</a:t>
            </a:r>
            <a:r>
              <a:rPr lang="en-US" altLang="ko-KR" sz="1200" dirty="0"/>
              <a:t>"</a:t>
            </a:r>
            <a:r>
              <a:rPr lang="ko-KR" altLang="en-US" sz="1200" dirty="0"/>
              <a:t>를 향하는 프레젠테이션 모드임을 관찰하여 확인</a:t>
            </a:r>
            <a:r>
              <a:rPr lang="en-US" altLang="ko-KR" sz="1200" dirty="0"/>
              <a:t>.</a:t>
            </a:r>
          </a:p>
          <a:p>
            <a:pPr marL="288000" lvl="1" indent="0">
              <a:buNone/>
            </a:pPr>
            <a:r>
              <a:rPr lang="en-US" altLang="ko-KR" sz="1200" dirty="0"/>
              <a:t>	 </a:t>
            </a:r>
            <a:r>
              <a:rPr lang="ko-KR" altLang="en-US" sz="1200" dirty="0"/>
              <a:t>레이더 </a:t>
            </a:r>
            <a:r>
              <a:rPr lang="en-US" altLang="ko-KR" sz="1200" dirty="0"/>
              <a:t>echo</a:t>
            </a:r>
            <a:r>
              <a:rPr lang="ko-KR" altLang="en-US" sz="1200" dirty="0"/>
              <a:t>와 </a:t>
            </a:r>
            <a:r>
              <a:rPr lang="en-US" altLang="ko-KR" sz="1200" dirty="0"/>
              <a:t>Tracked target</a:t>
            </a:r>
            <a:r>
              <a:rPr lang="ko-KR" altLang="en-US" sz="1200" dirty="0"/>
              <a:t>은 자선에 상대적인 거리와 움직임이 측정됨</a:t>
            </a:r>
            <a:r>
              <a:rPr lang="en-US" altLang="ko-KR" sz="1200" dirty="0"/>
              <a:t>.</a:t>
            </a:r>
          </a:p>
          <a:p>
            <a:pPr marL="288000" lvl="1" indent="0">
              <a:buNone/>
            </a:pPr>
            <a:r>
              <a:rPr lang="en-US" altLang="ko-KR" sz="1200" dirty="0"/>
              <a:t>	 </a:t>
            </a:r>
            <a:r>
              <a:rPr lang="ko-KR" altLang="en-US" sz="1200" dirty="0"/>
              <a:t>헤드업에서 베어링 눈금의 상단은 </a:t>
            </a:r>
            <a:r>
              <a:rPr lang="en-US" altLang="ko-KR" sz="1200" dirty="0"/>
              <a:t>000</a:t>
            </a:r>
            <a:r>
              <a:rPr lang="ko-KR" altLang="en-US" sz="1200" dirty="0"/>
              <a:t>도를 나타냄</a:t>
            </a:r>
            <a:r>
              <a:rPr lang="en-US" altLang="ko-KR" sz="1200" dirty="0"/>
              <a:t>.	 </a:t>
            </a:r>
            <a:r>
              <a:rPr lang="ko-KR" altLang="en-US" sz="1200" dirty="0"/>
              <a:t>타겟 </a:t>
            </a:r>
            <a:r>
              <a:rPr lang="ko-KR" altLang="en-US" sz="1200" dirty="0" err="1"/>
              <a:t>트레일은</a:t>
            </a:r>
            <a:r>
              <a:rPr lang="ko-KR" altLang="en-US" sz="1200" dirty="0"/>
              <a:t> 상대적임</a:t>
            </a:r>
            <a:r>
              <a:rPr lang="en-US" altLang="ko-KR" sz="1200" dirty="0"/>
              <a:t>. </a:t>
            </a:r>
          </a:p>
          <a:p>
            <a:pPr marL="288000" lvl="1" indent="0">
              <a:buNone/>
            </a:pPr>
            <a:r>
              <a:rPr lang="en-US" altLang="ko-KR" sz="1200" dirty="0"/>
              <a:t>	 </a:t>
            </a:r>
            <a:r>
              <a:rPr lang="ko-KR" altLang="en-US" sz="1200" dirty="0"/>
              <a:t>방위 눈금의 상단이 자선의 방향을 나타내는 방위각 안정화 </a:t>
            </a:r>
            <a:r>
              <a:rPr lang="ko-KR" altLang="en-US" sz="1200" dirty="0" err="1"/>
              <a:t>헤드업</a:t>
            </a:r>
            <a:r>
              <a:rPr lang="ko-KR" altLang="en-US" sz="1200" dirty="0"/>
              <a:t> 모드를 가질 수 있음</a:t>
            </a:r>
            <a:r>
              <a:rPr lang="en-US" altLang="ko-KR" sz="1200" dirty="0"/>
              <a:t>. </a:t>
            </a:r>
            <a:r>
              <a:rPr lang="ko-KR" altLang="en-US" sz="1200" dirty="0"/>
              <a:t>이 경우 </a:t>
            </a:r>
            <a:r>
              <a:rPr lang="en-US" altLang="ko-KR" sz="1200" dirty="0"/>
              <a:t>Target trails</a:t>
            </a:r>
            <a:r>
              <a:rPr lang="ko-KR" altLang="en-US" sz="1200" dirty="0"/>
              <a:t>은 참이거나 상대적일 수 있음</a:t>
            </a:r>
            <a:r>
              <a:rPr lang="en-US" altLang="ko-KR" sz="1200" dirty="0"/>
              <a:t>. </a:t>
            </a:r>
          </a:p>
          <a:p>
            <a:pPr marL="288000" lvl="1" indent="0">
              <a:buNone/>
            </a:pPr>
            <a:r>
              <a:rPr lang="en-US" altLang="ko-KR" sz="1200" dirty="0"/>
              <a:t>	 </a:t>
            </a:r>
            <a:r>
              <a:rPr lang="ko-KR" altLang="en-US" sz="1200" dirty="0"/>
              <a:t>두 안정화 옵션을 모두 사용할 수 있는 경우 </a:t>
            </a:r>
            <a:r>
              <a:rPr lang="ko-KR" altLang="en-US" sz="1200" dirty="0" err="1"/>
              <a:t>헤드업</a:t>
            </a:r>
            <a:r>
              <a:rPr lang="ko-KR" altLang="en-US" sz="1200" dirty="0"/>
              <a:t> 상태 표시가 있어야 함</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91</a:t>
            </a:fld>
            <a:r>
              <a:rPr lang="en-US" altLang="ko-KR"/>
              <a:t>]</a:t>
            </a:r>
            <a:endParaRPr lang="ko-KR" altLang="en-US" dirty="0"/>
          </a:p>
        </p:txBody>
      </p:sp>
    </p:spTree>
    <p:extLst>
      <p:ext uri="{BB962C8B-B14F-4D97-AF65-F5344CB8AC3E}">
        <p14:creationId xmlns:p14="http://schemas.microsoft.com/office/powerpoint/2010/main" val="1144332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lvl="1"/>
            <a:r>
              <a:rPr lang="en-US" altLang="ko-KR" sz="1200" dirty="0"/>
              <a:t>9.5 </a:t>
            </a:r>
            <a:r>
              <a:rPr lang="ko-KR" altLang="en-US" sz="1200" dirty="0"/>
              <a:t>지상 및 해상 안정화</a:t>
            </a:r>
            <a:endParaRPr lang="en-US" altLang="ko-KR" sz="1200" dirty="0"/>
          </a:p>
          <a:p>
            <a:pPr marL="288000" lvl="1" indent="0">
              <a:buNone/>
            </a:pPr>
            <a:r>
              <a:rPr lang="en-US" altLang="ko-KR" sz="1200" dirty="0"/>
              <a:t>	9.5.1 </a:t>
            </a:r>
            <a:r>
              <a:rPr lang="ko-KR" altLang="en-US" sz="1200" dirty="0"/>
              <a:t>모드 및 소스</a:t>
            </a:r>
            <a:endParaRPr lang="en-US" altLang="ko-KR" sz="1200" dirty="0"/>
          </a:p>
          <a:p>
            <a:pPr marL="288000" lvl="1" indent="0">
              <a:buNone/>
            </a:pPr>
            <a:r>
              <a:rPr lang="en-US" altLang="ko-KR" sz="1200" dirty="0"/>
              <a:t>	 9.5.1.1 </a:t>
            </a:r>
            <a:r>
              <a:rPr lang="ko-KR" altLang="en-US" sz="1200" dirty="0"/>
              <a:t>요구 사항</a:t>
            </a:r>
            <a:endParaRPr lang="en-US" altLang="ko-KR" sz="1200" dirty="0"/>
          </a:p>
          <a:p>
            <a:pPr marL="288000" lvl="1" indent="0">
              <a:buNone/>
            </a:pPr>
            <a:r>
              <a:rPr lang="en-US" altLang="ko-KR" sz="1200" dirty="0"/>
              <a:t>	 -(MSC.192/5.22.1) </a:t>
            </a:r>
            <a:r>
              <a:rPr lang="ko-KR" altLang="en-US" sz="1200" dirty="0"/>
              <a:t>지상 및 해상 안정화 모드가 제공되어야 함</a:t>
            </a:r>
            <a:r>
              <a:rPr lang="en-US" altLang="ko-KR" sz="1200" dirty="0"/>
              <a:t>. (</a:t>
            </a:r>
            <a:r>
              <a:rPr lang="ko-KR" altLang="en-US" sz="1200" dirty="0">
                <a:solidFill>
                  <a:srgbClr val="FF0000"/>
                </a:solidFill>
              </a:rPr>
              <a:t>안정화 </a:t>
            </a:r>
            <a:r>
              <a:rPr lang="en-US" altLang="ko-KR" sz="1200" dirty="0">
                <a:solidFill>
                  <a:srgbClr val="FF0000"/>
                </a:solidFill>
              </a:rPr>
              <a:t>: </a:t>
            </a:r>
            <a:r>
              <a:rPr lang="ko-KR" altLang="en-US" sz="1200" dirty="0">
                <a:solidFill>
                  <a:srgbClr val="FF0000"/>
                </a:solidFill>
              </a:rPr>
              <a:t>센서에 의해 </a:t>
            </a:r>
            <a:r>
              <a:rPr lang="en-US" altLang="ko-KR" sz="1200" dirty="0">
                <a:solidFill>
                  <a:srgbClr val="FF0000"/>
                </a:solidFill>
              </a:rPr>
              <a:t>Calibration</a:t>
            </a:r>
            <a:r>
              <a:rPr lang="ko-KR" altLang="en-US" sz="1200" dirty="0">
                <a:solidFill>
                  <a:srgbClr val="FF0000"/>
                </a:solidFill>
              </a:rPr>
              <a:t>되었음을 의미</a:t>
            </a:r>
            <a:r>
              <a:rPr lang="en-US" altLang="ko-KR" sz="1200" dirty="0">
                <a:solidFill>
                  <a:srgbClr val="FF0000"/>
                </a:solidFill>
              </a:rPr>
              <a:t>?</a:t>
            </a:r>
            <a:r>
              <a:rPr lang="en-US" altLang="ko-KR" sz="1200" dirty="0"/>
              <a:t>)</a:t>
            </a:r>
          </a:p>
          <a:p>
            <a:pPr marL="288000" lvl="1" indent="0">
              <a:buNone/>
            </a:pPr>
            <a:r>
              <a:rPr lang="en-US" altLang="ko-KR" sz="1200" dirty="0"/>
              <a:t>	 -(MSC.192/5.22.2) </a:t>
            </a:r>
            <a:r>
              <a:rPr lang="ko-KR" altLang="en-US" sz="1200" dirty="0"/>
              <a:t>안정화 모드 및 안정화 소스</a:t>
            </a:r>
            <a:r>
              <a:rPr lang="en-US" altLang="ko-KR" sz="1200" dirty="0"/>
              <a:t>(</a:t>
            </a:r>
            <a:r>
              <a:rPr lang="ko-KR" altLang="en-US" sz="1200" dirty="0"/>
              <a:t>어떤 센서의 데이터</a:t>
            </a:r>
            <a:r>
              <a:rPr lang="en-US" altLang="ko-KR" sz="1200" dirty="0"/>
              <a:t>?)</a:t>
            </a:r>
            <a:r>
              <a:rPr lang="ko-KR" altLang="en-US" sz="1200" dirty="0"/>
              <a:t>를 명확하게 표시해야 함</a:t>
            </a:r>
            <a:r>
              <a:rPr lang="en-US" altLang="ko-KR" sz="1200" dirty="0"/>
              <a:t>.</a:t>
            </a:r>
          </a:p>
          <a:p>
            <a:pPr marL="288000" lvl="1" indent="0">
              <a:buNone/>
            </a:pPr>
            <a:r>
              <a:rPr lang="en-US" altLang="ko-KR" sz="1200" dirty="0"/>
              <a:t>	 -(MSC.192/5.22.3)</a:t>
            </a:r>
            <a:r>
              <a:rPr lang="en-US" altLang="ko-KR" sz="1200" u="sng" dirty="0"/>
              <a:t> </a:t>
            </a:r>
            <a:r>
              <a:rPr lang="ko-KR" altLang="en-US" sz="1200" u="sng" dirty="0">
                <a:solidFill>
                  <a:srgbClr val="0070C0"/>
                </a:solidFill>
              </a:rPr>
              <a:t>자선 속도</a:t>
            </a:r>
            <a:r>
              <a:rPr lang="ko-KR" altLang="en-US" sz="1200" dirty="0"/>
              <a:t>의 소스는 관련 안정화 모드에 대한 </a:t>
            </a:r>
            <a:r>
              <a:rPr lang="en-US" altLang="ko-KR" sz="1200" dirty="0"/>
              <a:t>IMO</a:t>
            </a:r>
            <a:r>
              <a:rPr lang="ko-KR" altLang="en-US" sz="1200" dirty="0"/>
              <a:t>의 요구 사항에 따라 승인된 센서에 의해 표시</a:t>
            </a:r>
            <a:r>
              <a:rPr lang="en-US" altLang="ko-KR" sz="1200" dirty="0"/>
              <a:t>/</a:t>
            </a:r>
            <a:r>
              <a:rPr lang="ko-KR" altLang="en-US" sz="1200" dirty="0"/>
              <a:t>제공</a:t>
            </a:r>
            <a:r>
              <a:rPr lang="en-US" altLang="ko-KR" sz="1200" dirty="0"/>
              <a:t>.</a:t>
            </a:r>
          </a:p>
          <a:p>
            <a:pPr marL="288000" lvl="1" indent="0">
              <a:buNone/>
            </a:pPr>
            <a:r>
              <a:rPr lang="en-US" altLang="ko-KR" sz="1200" dirty="0"/>
              <a:t>	 9.5.1.2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해상 및 지상 안정화 모드가 제공되고 선택할 수 있으며 </a:t>
            </a:r>
            <a:r>
              <a:rPr lang="en-US" altLang="ko-KR" sz="1200" dirty="0"/>
              <a:t>;</a:t>
            </a:r>
          </a:p>
          <a:p>
            <a:pPr marL="288000" lvl="1" indent="0">
              <a:buNone/>
            </a:pPr>
            <a:r>
              <a:rPr lang="en-US" altLang="ko-KR" sz="1200" dirty="0"/>
              <a:t>	  </a:t>
            </a:r>
            <a:r>
              <a:rPr lang="ko-KR" altLang="en-US" sz="1200" dirty="0"/>
              <a:t>선택된 모드와 안정화 소스의 표시가 있는지 문서 검사 및 관찰을 통해 확인</a:t>
            </a:r>
            <a:r>
              <a:rPr lang="en-US" altLang="ko-KR" sz="1200" dirty="0"/>
              <a:t>.</a:t>
            </a:r>
          </a:p>
          <a:p>
            <a:pPr marL="288000" lvl="1" indent="0">
              <a:buNone/>
            </a:pPr>
            <a:r>
              <a:rPr lang="en-US" altLang="ko-KR" sz="1200" dirty="0"/>
              <a:t>	 -b) </a:t>
            </a:r>
            <a:r>
              <a:rPr lang="ko-KR" altLang="en-US" sz="1200" dirty="0"/>
              <a:t>안정화 모드가 일관되게 적용되는지 관찰하여 확인</a:t>
            </a:r>
            <a:r>
              <a:rPr lang="en-US" altLang="ko-KR" sz="1200" dirty="0"/>
              <a:t>.</a:t>
            </a:r>
          </a:p>
          <a:p>
            <a:pPr marL="288000" lvl="1" indent="0">
              <a:buNone/>
            </a:pPr>
            <a:r>
              <a:rPr lang="en-US" altLang="ko-KR" sz="1200" dirty="0"/>
              <a:t>	  </a:t>
            </a:r>
            <a:r>
              <a:rPr lang="ko-KR" altLang="en-US" sz="1200" dirty="0"/>
              <a:t>특정 기능에 다른 안정화 모드가 적용되는 경우 해당 기능과 모드를 식별하고 표시해야 함</a:t>
            </a:r>
            <a:endParaRPr lang="en-US" altLang="ko-KR" sz="1200" dirty="0"/>
          </a:p>
          <a:p>
            <a:pPr marL="288000" lvl="1" indent="0">
              <a:buNone/>
            </a:pPr>
            <a:r>
              <a:rPr lang="en-US" altLang="ko-KR" sz="1200" dirty="0"/>
              <a:t>	 -c) </a:t>
            </a:r>
            <a:r>
              <a:rPr lang="ko-KR" altLang="en-US" sz="1200" dirty="0"/>
              <a:t>자선의 속도 소스가 표시되어 있는지 관찰을 통해 확인하고</a:t>
            </a:r>
            <a:r>
              <a:rPr lang="en-US" altLang="ko-KR" sz="1200" dirty="0"/>
              <a:t>;</a:t>
            </a:r>
            <a:r>
              <a:rPr lang="ko-KR" altLang="en-US" sz="1200" dirty="0"/>
              <a:t> </a:t>
            </a:r>
            <a:endParaRPr lang="en-US" altLang="ko-KR" sz="1200" dirty="0"/>
          </a:p>
          <a:p>
            <a:pPr marL="288000" lvl="1" indent="0">
              <a:buNone/>
            </a:pPr>
            <a:r>
              <a:rPr lang="en-US" altLang="ko-KR" sz="1200" dirty="0"/>
              <a:t>	  IMO</a:t>
            </a:r>
            <a:r>
              <a:rPr lang="ko-KR" altLang="en-US" sz="1200" dirty="0"/>
              <a:t>의 요구 사항에 따라 승인된 센서가 연결되었는지 설치 설명서를 확인</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92</a:t>
            </a:fld>
            <a:r>
              <a:rPr lang="en-US" altLang="ko-KR"/>
              <a:t>]</a:t>
            </a:r>
            <a:endParaRPr lang="ko-KR" altLang="en-US" dirty="0"/>
          </a:p>
        </p:txBody>
      </p:sp>
    </p:spTree>
    <p:extLst>
      <p:ext uri="{BB962C8B-B14F-4D97-AF65-F5344CB8AC3E}">
        <p14:creationId xmlns:p14="http://schemas.microsoft.com/office/powerpoint/2010/main" val="22132841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9.5.2 </a:t>
            </a:r>
            <a:r>
              <a:rPr lang="ko-KR" altLang="en-US" sz="1200" dirty="0"/>
              <a:t>지면 안정화</a:t>
            </a:r>
            <a:endParaRPr lang="en-US" altLang="ko-KR" sz="1200" dirty="0"/>
          </a:p>
          <a:p>
            <a:pPr marL="288000" lvl="1" indent="0">
              <a:buNone/>
            </a:pPr>
            <a:r>
              <a:rPr lang="en-US" altLang="ko-KR" sz="1200" dirty="0"/>
              <a:t>	 9.5.2.1 </a:t>
            </a:r>
            <a:r>
              <a:rPr lang="ko-KR" altLang="en-US" sz="1200" dirty="0"/>
              <a:t>요구 사항</a:t>
            </a:r>
            <a:endParaRPr lang="en-US" altLang="ko-KR" sz="1200" dirty="0"/>
          </a:p>
          <a:p>
            <a:pPr marL="288000" lvl="1" indent="0">
              <a:buNone/>
            </a:pPr>
            <a:r>
              <a:rPr lang="en-US" altLang="ko-KR" sz="1200" dirty="0"/>
              <a:t>	 -</a:t>
            </a:r>
            <a:r>
              <a:rPr lang="ko-KR" altLang="en-US" sz="1200" dirty="0"/>
              <a:t>지면 안정화 모드</a:t>
            </a:r>
            <a:r>
              <a:rPr lang="en-US" altLang="ko-KR" sz="1200" dirty="0"/>
              <a:t>(</a:t>
            </a:r>
            <a:r>
              <a:rPr lang="ko-KR" altLang="en-US" sz="1200" dirty="0"/>
              <a:t>즉</a:t>
            </a:r>
            <a:r>
              <a:rPr lang="en-US" altLang="ko-KR" sz="1200" dirty="0"/>
              <a:t>, </a:t>
            </a:r>
            <a:r>
              <a:rPr lang="ko-KR" altLang="en-US" sz="1200" dirty="0"/>
              <a:t>지면 기준 속도</a:t>
            </a:r>
            <a:r>
              <a:rPr lang="en-US" altLang="ko-KR" sz="1200" dirty="0"/>
              <a:t>)</a:t>
            </a:r>
            <a:r>
              <a:rPr lang="ko-KR" altLang="en-US" sz="1200" dirty="0"/>
              <a:t>가 제공되어야 함</a:t>
            </a:r>
            <a:r>
              <a:rPr lang="en-US" altLang="ko-KR" sz="1200" dirty="0"/>
              <a:t>.</a:t>
            </a:r>
          </a:p>
          <a:p>
            <a:pPr marL="288000" lvl="1" indent="0">
              <a:buNone/>
            </a:pPr>
            <a:r>
              <a:rPr lang="en-US" altLang="ko-KR" sz="1200" dirty="0"/>
              <a:t>	 -</a:t>
            </a:r>
            <a:r>
              <a:rPr lang="ko-KR" altLang="en-US" sz="1200" dirty="0"/>
              <a:t>지면 안정화에는 입력을 제공할 수 있는 </a:t>
            </a:r>
            <a:r>
              <a:rPr lang="en-US" altLang="ko-KR" sz="1200" dirty="0"/>
              <a:t>EPFS </a:t>
            </a:r>
            <a:r>
              <a:rPr lang="ko-KR" altLang="en-US" sz="1200" dirty="0"/>
              <a:t>또는 </a:t>
            </a:r>
            <a:r>
              <a:rPr lang="en-US" altLang="ko-KR" sz="1200" dirty="0"/>
              <a:t>SDME</a:t>
            </a:r>
            <a:r>
              <a:rPr lang="ko-KR" altLang="en-US" sz="1200" dirty="0"/>
              <a:t>의 외부 센서 신호와 지상에서 자선의 속도 표시가 필요</a:t>
            </a:r>
            <a:r>
              <a:rPr lang="en-US" altLang="ko-KR" sz="1200" dirty="0"/>
              <a:t>.</a:t>
            </a:r>
          </a:p>
          <a:p>
            <a:pPr marL="288000" lvl="1" indent="0">
              <a:buNone/>
            </a:pPr>
            <a:r>
              <a:rPr lang="en-US" altLang="ko-KR" sz="1200" dirty="0"/>
              <a:t>	 -</a:t>
            </a:r>
            <a:r>
              <a:rPr lang="ko-KR" altLang="en-US" sz="1200" dirty="0"/>
              <a:t>지반 안정화 방법과 관련된 모든 제한 사항은 사용 설명서에 설명되어 있음</a:t>
            </a:r>
            <a:r>
              <a:rPr lang="en-US" altLang="ko-KR" sz="1200" dirty="0"/>
              <a:t>.</a:t>
            </a:r>
          </a:p>
          <a:p>
            <a:pPr marL="288000" lvl="1" indent="0">
              <a:buNone/>
            </a:pPr>
            <a:r>
              <a:rPr lang="en-US" altLang="ko-KR" sz="1200" dirty="0"/>
              <a:t>	 9.5.2.2 </a:t>
            </a:r>
            <a:r>
              <a:rPr lang="ko-KR" altLang="en-US" sz="1200" dirty="0"/>
              <a:t>시험방법 및 요구되는 결과</a:t>
            </a:r>
            <a:endParaRPr lang="en-US" altLang="ko-KR" sz="1200" dirty="0"/>
          </a:p>
          <a:p>
            <a:pPr marL="288000" lvl="1" indent="0">
              <a:buNone/>
            </a:pPr>
            <a:r>
              <a:rPr lang="en-US" altLang="ko-KR" sz="1200" dirty="0"/>
              <a:t>	 -a) </a:t>
            </a:r>
            <a:r>
              <a:rPr lang="ko-KR" altLang="en-US" sz="1200" dirty="0"/>
              <a:t>자체 선박 데이터 측정값이 </a:t>
            </a:r>
            <a:r>
              <a:rPr lang="en-US" altLang="ko-KR" sz="1200" dirty="0"/>
              <a:t>COG </a:t>
            </a:r>
            <a:r>
              <a:rPr lang="ko-KR" altLang="en-US" sz="1200" dirty="0"/>
              <a:t>및 </a:t>
            </a:r>
            <a:r>
              <a:rPr lang="en-US" altLang="ko-KR" sz="1200" dirty="0"/>
              <a:t>SOG</a:t>
            </a:r>
            <a:r>
              <a:rPr lang="ko-KR" altLang="en-US" sz="1200" dirty="0"/>
              <a:t>와 같은 지상 정보에 대한 속력 및 침로를 제공하거나 </a:t>
            </a:r>
            <a:endParaRPr lang="en-US" altLang="ko-KR" sz="1200" dirty="0"/>
          </a:p>
          <a:p>
            <a:pPr marL="288000" lvl="1" indent="0">
              <a:buNone/>
            </a:pPr>
            <a:r>
              <a:rPr lang="en-US" altLang="ko-KR" sz="1200" dirty="0"/>
              <a:t>	  </a:t>
            </a:r>
            <a:r>
              <a:rPr lang="ko-KR" altLang="en-US" sz="1200" dirty="0"/>
              <a:t>선박의 속력 측정값이 </a:t>
            </a:r>
            <a:r>
              <a:rPr lang="ko-KR" altLang="en-US" sz="1200" dirty="0" err="1"/>
              <a:t>종방향</a:t>
            </a:r>
            <a:r>
              <a:rPr lang="ko-KR" altLang="en-US" sz="1200" dirty="0"/>
              <a:t> 및 후방 선박 구성요소에 표시되는지 관찰 및 테스트 신호를 사용하여 확인</a:t>
            </a:r>
            <a:r>
              <a:rPr lang="en-US" altLang="ko-KR" sz="1200" dirty="0"/>
              <a:t>.</a:t>
            </a:r>
          </a:p>
          <a:p>
            <a:pPr marL="288000" lvl="1" indent="0">
              <a:buNone/>
            </a:pPr>
            <a:r>
              <a:rPr lang="en-US" altLang="ko-KR" sz="1200" dirty="0"/>
              <a:t>	 -b) </a:t>
            </a:r>
            <a:r>
              <a:rPr lang="ko-KR" altLang="en-US" sz="1200" dirty="0"/>
              <a:t>문서 검사를 통해 설치 및 사용자 매뉴얼에 요구 사항이 설명되어 있고 연결되는 경우 </a:t>
            </a:r>
            <a:endParaRPr lang="en-US" altLang="ko-KR" sz="1200" dirty="0"/>
          </a:p>
          <a:p>
            <a:pPr marL="288000" lvl="1" indent="0">
              <a:buNone/>
            </a:pPr>
            <a:r>
              <a:rPr lang="en-US" altLang="ko-KR" sz="1200" dirty="0"/>
              <a:t>	  </a:t>
            </a:r>
            <a:r>
              <a:rPr lang="ko-KR" altLang="en-US" sz="1200" dirty="0"/>
              <a:t>결의안 </a:t>
            </a:r>
            <a:r>
              <a:rPr lang="en-US" altLang="ko-KR" sz="1200" dirty="0"/>
              <a:t>MSC.112(73)</a:t>
            </a:r>
            <a:r>
              <a:rPr lang="ko-KR" altLang="en-US" sz="1200" dirty="0"/>
              <a:t>의 </a:t>
            </a:r>
            <a:r>
              <a:rPr lang="en-US" altLang="ko-KR" sz="1200" dirty="0"/>
              <a:t>IMO </a:t>
            </a:r>
            <a:r>
              <a:rPr lang="ko-KR" altLang="en-US" sz="1200" dirty="0"/>
              <a:t>요구 사항에 따라 승인된 전자 위치 고정 시스템</a:t>
            </a:r>
            <a:r>
              <a:rPr lang="en-US" altLang="ko-KR" sz="1200" dirty="0"/>
              <a:t>(EPFS)</a:t>
            </a:r>
            <a:r>
              <a:rPr lang="ko-KR" altLang="en-US" sz="1200" dirty="0"/>
              <a:t>이 사용되는지 확인</a:t>
            </a:r>
            <a:r>
              <a:rPr lang="en-US" altLang="ko-KR" sz="1200" dirty="0"/>
              <a:t>.</a:t>
            </a:r>
          </a:p>
          <a:p>
            <a:pPr marL="288000" lvl="1" indent="0">
              <a:buNone/>
            </a:pPr>
            <a:r>
              <a:rPr lang="en-US" altLang="ko-KR" sz="1200" dirty="0"/>
              <a:t>	 -c) EPFS </a:t>
            </a:r>
            <a:r>
              <a:rPr lang="ko-KR" altLang="en-US" sz="1200" dirty="0"/>
              <a:t>또는 </a:t>
            </a:r>
            <a:r>
              <a:rPr lang="en-US" altLang="ko-KR" sz="1200" dirty="0"/>
              <a:t>IMO </a:t>
            </a:r>
            <a:r>
              <a:rPr lang="ko-KR" altLang="en-US" sz="1200" dirty="0"/>
              <a:t>결의 </a:t>
            </a:r>
            <a:r>
              <a:rPr lang="en-US" altLang="ko-KR" sz="1200" dirty="0"/>
              <a:t>MSC.96(72)</a:t>
            </a:r>
            <a:r>
              <a:rPr lang="ko-KR" altLang="en-US" sz="1200" dirty="0"/>
              <a:t>에 따른 대안적인 </a:t>
            </a:r>
            <a:r>
              <a:rPr lang="en-US" altLang="ko-KR" sz="1200" dirty="0"/>
              <a:t>2</a:t>
            </a:r>
            <a:r>
              <a:rPr lang="ko-KR" altLang="en-US" sz="1200" dirty="0"/>
              <a:t>차원 지반 안정화 </a:t>
            </a:r>
            <a:r>
              <a:rPr lang="en-US" altLang="ko-KR" sz="1200" dirty="0"/>
              <a:t>SDME</a:t>
            </a:r>
            <a:r>
              <a:rPr lang="ko-KR" altLang="en-US" sz="1200" dirty="0"/>
              <a:t>와 관련된 제한 사항</a:t>
            </a:r>
            <a:r>
              <a:rPr lang="en-US" altLang="ko-KR" sz="1200" dirty="0"/>
              <a:t>(</a:t>
            </a:r>
            <a:r>
              <a:rPr lang="ko-KR" altLang="en-US" sz="1200" dirty="0"/>
              <a:t>예</a:t>
            </a:r>
            <a:r>
              <a:rPr lang="en-US" altLang="ko-KR" sz="1200" dirty="0"/>
              <a:t>: </a:t>
            </a:r>
            <a:r>
              <a:rPr lang="ko-KR" altLang="en-US" sz="1200" dirty="0"/>
              <a:t>이중 축 로그 및 고정 추적 기준 표적 사용</a:t>
            </a:r>
            <a:r>
              <a:rPr lang="en-US" altLang="ko-KR" sz="1200" dirty="0"/>
              <a:t>)</a:t>
            </a:r>
            <a:r>
              <a:rPr lang="ko-KR" altLang="en-US" sz="1200" dirty="0"/>
              <a:t>이 사용자에 설명되어 있는지 매뉴얼문서 검사를 통해 확인</a:t>
            </a:r>
            <a:endParaRPr lang="en-US" altLang="ko-KR" sz="1200" dirty="0"/>
          </a:p>
          <a:p>
            <a:pPr marL="288000" lvl="1" indent="0">
              <a:buNone/>
            </a:pPr>
            <a:r>
              <a:rPr lang="en-US" altLang="ko-KR" sz="1200" dirty="0"/>
              <a:t>	 -d) </a:t>
            </a:r>
            <a:r>
              <a:rPr lang="ko-KR" altLang="en-US" sz="1200" dirty="0"/>
              <a:t>속도 소스가 표시되어 있는지 관찰하여 확인</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93</a:t>
            </a:fld>
            <a:r>
              <a:rPr lang="en-US" altLang="ko-KR"/>
              <a:t>]</a:t>
            </a:r>
            <a:endParaRPr lang="ko-KR" altLang="en-US" dirty="0"/>
          </a:p>
        </p:txBody>
      </p:sp>
    </p:spTree>
    <p:extLst>
      <p:ext uri="{BB962C8B-B14F-4D97-AF65-F5344CB8AC3E}">
        <p14:creationId xmlns:p14="http://schemas.microsoft.com/office/powerpoint/2010/main" val="37214579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495688"/>
            <a:ext cx="9539732" cy="5933258"/>
          </a:xfrm>
        </p:spPr>
        <p:txBody>
          <a:bodyPr/>
          <a:lstStyle/>
          <a:p>
            <a:pPr marL="288000" lvl="1" indent="0">
              <a:buNone/>
            </a:pPr>
            <a:r>
              <a:rPr lang="en-US" altLang="ko-KR" sz="1200" dirty="0"/>
              <a:t>	9.5.3 </a:t>
            </a:r>
            <a:r>
              <a:rPr lang="ko-KR" altLang="en-US" sz="1200" dirty="0"/>
              <a:t>해면 안정화</a:t>
            </a:r>
            <a:endParaRPr lang="en-US" altLang="ko-KR" sz="1200" dirty="0"/>
          </a:p>
          <a:p>
            <a:pPr marL="288000" lvl="1" indent="0">
              <a:buNone/>
            </a:pPr>
            <a:r>
              <a:rPr lang="en-US" altLang="ko-KR" sz="1200" dirty="0"/>
              <a:t>	 9.5.3.1 </a:t>
            </a:r>
            <a:r>
              <a:rPr lang="ko-KR" altLang="en-US" sz="1200" dirty="0"/>
              <a:t>요구 사항</a:t>
            </a:r>
            <a:endParaRPr lang="en-US" altLang="ko-KR" sz="1200" dirty="0"/>
          </a:p>
          <a:p>
            <a:pPr marL="288000" lvl="1" indent="0">
              <a:buNone/>
            </a:pPr>
            <a:r>
              <a:rPr lang="en-US" altLang="ko-KR" sz="1200" dirty="0"/>
              <a:t>	 -</a:t>
            </a:r>
            <a:r>
              <a:rPr lang="ko-KR" altLang="en-US" sz="1200" dirty="0"/>
              <a:t>해면 안정화 모드</a:t>
            </a:r>
            <a:r>
              <a:rPr lang="en-US" altLang="ko-KR" sz="1200" dirty="0"/>
              <a:t>(</a:t>
            </a:r>
            <a:r>
              <a:rPr lang="ko-KR" altLang="en-US" sz="1200" dirty="0"/>
              <a:t>즉</a:t>
            </a:r>
            <a:r>
              <a:rPr lang="en-US" altLang="ko-KR" sz="1200" dirty="0"/>
              <a:t>, </a:t>
            </a:r>
            <a:r>
              <a:rPr lang="ko-KR" altLang="en-US" sz="1200" dirty="0"/>
              <a:t>물 기준 속도</a:t>
            </a:r>
            <a:r>
              <a:rPr lang="en-US" altLang="ko-KR" sz="1200" dirty="0"/>
              <a:t>)</a:t>
            </a:r>
            <a:r>
              <a:rPr lang="ko-KR" altLang="en-US" sz="1200" dirty="0"/>
              <a:t>가 제공되어야 함</a:t>
            </a:r>
            <a:r>
              <a:rPr lang="en-US" altLang="ko-KR" sz="1200" dirty="0"/>
              <a:t>.</a:t>
            </a:r>
          </a:p>
          <a:p>
            <a:pPr marL="288000" lvl="1" indent="0">
              <a:buNone/>
            </a:pPr>
            <a:r>
              <a:rPr lang="en-US" altLang="ko-KR" sz="1200" dirty="0"/>
              <a:t>	 -</a:t>
            </a:r>
            <a:r>
              <a:rPr lang="ko-KR" altLang="en-US" sz="1200" dirty="0"/>
              <a:t>해면 안정화를 위해서는 입력을 제공할 수 있는 </a:t>
            </a:r>
            <a:r>
              <a:rPr lang="en-US" altLang="ko-KR" sz="1200" dirty="0"/>
              <a:t>SDME</a:t>
            </a:r>
            <a:r>
              <a:rPr lang="ko-KR" altLang="en-US" sz="1200" dirty="0"/>
              <a:t>가 필요하며 물을 통과하는 자선의 속력을 표시할 수 있음</a:t>
            </a:r>
            <a:r>
              <a:rPr lang="en-US" altLang="ko-KR" sz="1200" dirty="0"/>
              <a:t>.</a:t>
            </a:r>
          </a:p>
          <a:p>
            <a:pPr marL="288000" lvl="1" indent="0">
              <a:buNone/>
            </a:pPr>
            <a:r>
              <a:rPr lang="en-US" altLang="ko-KR" sz="1200" dirty="0"/>
              <a:t>	  SDME</a:t>
            </a:r>
            <a:r>
              <a:rPr lang="ko-KR" altLang="en-US" sz="1200" dirty="0"/>
              <a:t>와 관련된 제한 사항은 사용 설명서에 설명</a:t>
            </a:r>
            <a:r>
              <a:rPr lang="en-US" altLang="ko-KR" sz="1200" dirty="0"/>
              <a:t>.</a:t>
            </a:r>
          </a:p>
          <a:p>
            <a:pPr marL="288000" lvl="1" indent="0">
              <a:buNone/>
            </a:pPr>
            <a:r>
              <a:rPr lang="en-US" altLang="ko-KR" sz="1200" dirty="0"/>
              <a:t>	 9.5.3.2 </a:t>
            </a:r>
            <a:r>
              <a:rPr lang="ko-KR" altLang="en-US" sz="1200" dirty="0"/>
              <a:t>시험방법 및 요구되는 결과</a:t>
            </a:r>
            <a:endParaRPr lang="en-US" altLang="ko-KR" sz="1200" dirty="0"/>
          </a:p>
          <a:p>
            <a:pPr marL="288000" lvl="1" indent="0">
              <a:buNone/>
            </a:pPr>
            <a:r>
              <a:rPr lang="en-US" altLang="ko-KR" sz="1200" dirty="0"/>
              <a:t>	 -a) EUT</a:t>
            </a:r>
            <a:r>
              <a:rPr lang="ko-KR" altLang="en-US" sz="1200" dirty="0"/>
              <a:t>가 </a:t>
            </a:r>
            <a:r>
              <a:rPr lang="en-US" altLang="ko-KR" sz="1200" dirty="0"/>
              <a:t>IEC 61162-1</a:t>
            </a:r>
            <a:r>
              <a:rPr lang="ko-KR" altLang="en-US" sz="1200" dirty="0"/>
              <a:t>에 따라 </a:t>
            </a:r>
            <a:r>
              <a:rPr lang="en-US" altLang="ko-KR" sz="1200" dirty="0"/>
              <a:t>SDME</a:t>
            </a:r>
            <a:r>
              <a:rPr lang="ko-KR" altLang="en-US" sz="1200" dirty="0"/>
              <a:t>를 위한 직렬 인터페이스를 제공하는지 문서 검사로 확인</a:t>
            </a:r>
            <a:r>
              <a:rPr lang="en-US" altLang="ko-KR" sz="1200" dirty="0"/>
              <a:t>. </a:t>
            </a:r>
          </a:p>
          <a:p>
            <a:pPr marL="288000" lvl="1" indent="0">
              <a:buNone/>
            </a:pPr>
            <a:r>
              <a:rPr lang="en-US" altLang="ko-KR" sz="1200" dirty="0"/>
              <a:t>		</a:t>
            </a:r>
            <a:r>
              <a:rPr lang="ko-KR" altLang="en-US" sz="1200" dirty="0">
                <a:solidFill>
                  <a:srgbClr val="FF0000"/>
                </a:solidFill>
              </a:rPr>
              <a:t>펄스</a:t>
            </a:r>
            <a:r>
              <a:rPr lang="en-US" altLang="ko-KR" sz="1200" dirty="0">
                <a:solidFill>
                  <a:srgbClr val="FF0000"/>
                </a:solidFill>
              </a:rPr>
              <a:t>/</a:t>
            </a:r>
            <a:r>
              <a:rPr lang="ko-KR" altLang="en-US" sz="1200" dirty="0">
                <a:solidFill>
                  <a:srgbClr val="FF0000"/>
                </a:solidFill>
              </a:rPr>
              <a:t>접촉 신호용 인터페이스</a:t>
            </a:r>
            <a:r>
              <a:rPr lang="ko-KR" altLang="en-US" sz="1200" dirty="0"/>
              <a:t>도 제공될 수 있음</a:t>
            </a:r>
            <a:r>
              <a:rPr lang="en-US" altLang="ko-KR" sz="1200" dirty="0"/>
              <a:t>.</a:t>
            </a:r>
          </a:p>
          <a:p>
            <a:pPr marL="288000" lvl="1" indent="0">
              <a:buNone/>
            </a:pPr>
            <a:r>
              <a:rPr lang="en-US" altLang="ko-KR" sz="1200" dirty="0"/>
              <a:t>	 -b) </a:t>
            </a:r>
            <a:r>
              <a:rPr lang="ko-KR" altLang="en-US" sz="1200" dirty="0"/>
              <a:t>해수면 안정화가 선택되고 중요한 세트</a:t>
            </a:r>
            <a:r>
              <a:rPr lang="en-US" altLang="ko-KR" sz="1200" dirty="0"/>
              <a:t>(</a:t>
            </a:r>
            <a:r>
              <a:rPr lang="ko-KR" altLang="en-US" sz="1200" dirty="0"/>
              <a:t>예</a:t>
            </a:r>
            <a:r>
              <a:rPr lang="en-US" altLang="ko-KR" sz="1200" dirty="0"/>
              <a:t>: </a:t>
            </a:r>
            <a:r>
              <a:rPr lang="ko-KR" altLang="en-US" sz="1200" dirty="0"/>
              <a:t>선수 또는 보의 폭</a:t>
            </a:r>
            <a:r>
              <a:rPr lang="en-US" altLang="ko-KR" sz="1200" dirty="0"/>
              <a:t>) </a:t>
            </a:r>
            <a:r>
              <a:rPr lang="ko-KR" altLang="en-US" sz="1200" dirty="0"/>
              <a:t>및 해류</a:t>
            </a:r>
            <a:r>
              <a:rPr lang="en-US" altLang="ko-KR" sz="1200" dirty="0"/>
              <a:t>(</a:t>
            </a:r>
            <a:r>
              <a:rPr lang="ko-KR" altLang="en-US" sz="1200" dirty="0"/>
              <a:t>예</a:t>
            </a:r>
            <a:r>
              <a:rPr lang="en-US" altLang="ko-KR" sz="1200" dirty="0"/>
              <a:t>: 5kn)</a:t>
            </a:r>
            <a:r>
              <a:rPr lang="ko-KR" altLang="en-US" sz="1200" dirty="0"/>
              <a:t>가 적용될 때 장비가 </a:t>
            </a:r>
            <a:r>
              <a:rPr lang="en-US" altLang="ko-KR" sz="1200" dirty="0"/>
              <a:t>CTW</a:t>
            </a:r>
            <a:r>
              <a:rPr lang="ko-KR" altLang="en-US" sz="1200" dirty="0"/>
              <a:t> 및 </a:t>
            </a:r>
            <a:r>
              <a:rPr lang="en-US" altLang="ko-KR" sz="1200" dirty="0"/>
              <a:t>STW</a:t>
            </a:r>
            <a:r>
              <a:rPr lang="ko-KR" altLang="en-US" sz="1200" dirty="0"/>
              <a:t>를 </a:t>
            </a:r>
            <a:r>
              <a:rPr lang="en-US" altLang="ko-KR" sz="1200" dirty="0"/>
              <a:t>ground</a:t>
            </a:r>
            <a:r>
              <a:rPr lang="ko-KR" altLang="en-US" sz="1200" dirty="0"/>
              <a:t> 기준의 값</a:t>
            </a:r>
            <a:r>
              <a:rPr lang="en-US" altLang="ko-KR" sz="1200" dirty="0"/>
              <a:t>(COG/SOG)</a:t>
            </a:r>
            <a:r>
              <a:rPr lang="ko-KR" altLang="en-US" sz="1200" dirty="0"/>
              <a:t>으로 올바르게 변환하는지 분석 평가를 통해 확인</a:t>
            </a:r>
            <a:r>
              <a:rPr lang="en-US" altLang="ko-KR" sz="1200" dirty="0"/>
              <a:t>.</a:t>
            </a:r>
          </a:p>
          <a:p>
            <a:pPr marL="288000" lvl="1" indent="0">
              <a:buNone/>
            </a:pPr>
            <a:r>
              <a:rPr lang="en-US" altLang="ko-KR" sz="1200" dirty="0"/>
              <a:t>	 -c) Tracked Target</a:t>
            </a:r>
            <a:r>
              <a:rPr lang="ko-KR" altLang="en-US" sz="1200" dirty="0"/>
              <a:t> 벡터 및 관련 표적 정보가 적용된 해면 안정화와 동일한지 관찰을 통해 확인</a:t>
            </a:r>
            <a:r>
              <a:rPr lang="en-US" altLang="ko-KR" sz="1200" dirty="0"/>
              <a:t>.</a:t>
            </a:r>
          </a:p>
          <a:p>
            <a:pPr marL="288000" lvl="1" indent="0">
              <a:buNone/>
            </a:pPr>
            <a:r>
              <a:rPr lang="en-US" altLang="ko-KR" sz="1200" dirty="0"/>
              <a:t>	 -d) </a:t>
            </a:r>
            <a:r>
              <a:rPr lang="ko-KR" altLang="en-US" sz="1200" dirty="0"/>
              <a:t>사용 설명서에 </a:t>
            </a:r>
            <a:r>
              <a:rPr lang="en-US" altLang="ko-KR" sz="1200" dirty="0"/>
              <a:t>SDME</a:t>
            </a:r>
            <a:r>
              <a:rPr lang="ko-KR" altLang="en-US" sz="1200" dirty="0"/>
              <a:t>와 관련된 제한 사항이 포함되어 있는지 문서 검사를 통해 확인</a:t>
            </a:r>
            <a:r>
              <a:rPr lang="en-US" altLang="ko-KR" sz="1200" dirty="0"/>
              <a:t>.</a:t>
            </a:r>
          </a:p>
          <a:p>
            <a:pPr marL="288000" lvl="1" indent="0">
              <a:buNone/>
            </a:pPr>
            <a:r>
              <a:rPr lang="en-US" altLang="ko-KR" sz="1200" dirty="0"/>
              <a:t>	 -e) </a:t>
            </a:r>
            <a:r>
              <a:rPr lang="ko-KR" altLang="en-US" sz="1200" dirty="0"/>
              <a:t>제공된 경우 펄스</a:t>
            </a:r>
            <a:r>
              <a:rPr lang="en-US" altLang="ko-KR" sz="1200" dirty="0"/>
              <a:t>/</a:t>
            </a:r>
            <a:r>
              <a:rPr lang="ko-KR" altLang="en-US" sz="1200" dirty="0"/>
              <a:t>접점 신호 입력의 작동을 관찰하여 확인</a:t>
            </a:r>
            <a:r>
              <a:rPr lang="en-US" altLang="ko-KR" sz="1200" dirty="0"/>
              <a:t>.</a:t>
            </a:r>
          </a:p>
          <a:p>
            <a:pPr marL="288000" lvl="1" indent="0">
              <a:buNone/>
            </a:pPr>
            <a:r>
              <a:rPr lang="en-US" altLang="ko-KR" sz="1200" dirty="0"/>
              <a:t>	 -f) </a:t>
            </a:r>
            <a:r>
              <a:rPr lang="ko-KR" altLang="en-US" sz="1200" dirty="0"/>
              <a:t>디스플레이에서 로그 측정값의 속도가 정확하고 소스가 표시되는지 확인</a:t>
            </a:r>
            <a:r>
              <a:rPr lang="en-US" altLang="ko-KR" sz="1200" dirty="0"/>
              <a:t>.</a:t>
            </a:r>
          </a:p>
          <a:p>
            <a:pPr marL="288000" lvl="1"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94</a:t>
            </a:fld>
            <a:r>
              <a:rPr lang="en-US" altLang="ko-KR"/>
              <a:t>]</a:t>
            </a:r>
            <a:endParaRPr lang="ko-KR" altLang="en-US" dirty="0"/>
          </a:p>
        </p:txBody>
      </p:sp>
    </p:spTree>
    <p:extLst>
      <p:ext uri="{BB962C8B-B14F-4D97-AF65-F5344CB8AC3E}">
        <p14:creationId xmlns:p14="http://schemas.microsoft.com/office/powerpoint/2010/main" val="17572177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r>
              <a:rPr lang="en-US" altLang="ko-KR" dirty="0"/>
              <a:t>10. </a:t>
            </a:r>
            <a:r>
              <a:rPr lang="ko-KR" altLang="en-US" dirty="0"/>
              <a:t>충돌 회피를 위한 보조장치</a:t>
            </a:r>
            <a:endParaRPr lang="en-US" altLang="ko-KR" dirty="0"/>
          </a:p>
          <a:p>
            <a:pPr lvl="1"/>
            <a:r>
              <a:rPr lang="en-US" altLang="ko-KR" sz="1200" dirty="0"/>
              <a:t>10.1 </a:t>
            </a:r>
            <a:r>
              <a:rPr lang="ko-KR" altLang="en-US" sz="1200" dirty="0"/>
              <a:t>일반</a:t>
            </a:r>
            <a:endParaRPr lang="en-US" altLang="ko-KR" sz="1200" dirty="0"/>
          </a:p>
          <a:p>
            <a:pPr marL="0" indent="0">
              <a:buNone/>
            </a:pPr>
            <a:r>
              <a:rPr lang="en-US" altLang="ko-KR" dirty="0"/>
              <a:t>	</a:t>
            </a:r>
            <a:r>
              <a:rPr lang="en-US" altLang="ko-KR" sz="1200" dirty="0"/>
              <a:t>* IMO</a:t>
            </a:r>
            <a:r>
              <a:rPr lang="ko-KR" altLang="en-US" sz="1200" dirty="0"/>
              <a:t>는 레이더를 충돌 회피를 돕는 중요한 도구로 인식하고 있음</a:t>
            </a:r>
            <a:r>
              <a:rPr lang="en-US" altLang="ko-KR" sz="1200" dirty="0"/>
              <a:t>. </a:t>
            </a:r>
          </a:p>
          <a:p>
            <a:pPr marL="0" indent="0">
              <a:buNone/>
            </a:pPr>
            <a:r>
              <a:rPr lang="en-US" altLang="ko-KR" sz="1200" dirty="0"/>
              <a:t>	* </a:t>
            </a:r>
            <a:r>
              <a:rPr lang="ko-KR" altLang="en-US" sz="1200" dirty="0"/>
              <a:t>그 사용은 해상 충돌 방지를 위한 국제 규정의 규칙 </a:t>
            </a:r>
            <a:r>
              <a:rPr lang="en-US" altLang="ko-KR" sz="1200" dirty="0"/>
              <a:t>6, 7, 8 </a:t>
            </a:r>
            <a:r>
              <a:rPr lang="ko-KR" altLang="en-US" sz="1200" dirty="0"/>
              <a:t>및 </a:t>
            </a:r>
            <a:r>
              <a:rPr lang="en-US" altLang="ko-KR" sz="1200" dirty="0"/>
              <a:t>19</a:t>
            </a:r>
            <a:r>
              <a:rPr lang="ko-KR" altLang="en-US" sz="1200" dirty="0"/>
              <a:t>에 명시적으로 언급되어 있음</a:t>
            </a:r>
            <a:r>
              <a:rPr lang="en-US" altLang="ko-KR" sz="1200" dirty="0"/>
              <a:t>.</a:t>
            </a:r>
          </a:p>
          <a:p>
            <a:pPr marL="0" indent="0">
              <a:buNone/>
            </a:pPr>
            <a:r>
              <a:rPr lang="en-US" altLang="ko-KR" sz="1200" dirty="0"/>
              <a:t>	* </a:t>
            </a:r>
            <a:r>
              <a:rPr lang="ko-KR" altLang="en-US" sz="1200" dirty="0"/>
              <a:t>충돌 회피 작업은 레이더 </a:t>
            </a:r>
            <a:r>
              <a:rPr lang="en-US" altLang="ko-KR" sz="1200" dirty="0"/>
              <a:t>targets, target trails, past positions, target tracking</a:t>
            </a:r>
            <a:r>
              <a:rPr lang="ko-KR" altLang="en-US" sz="1200" dirty="0"/>
              <a:t> 및 보고된 </a:t>
            </a:r>
            <a:r>
              <a:rPr lang="en-US" altLang="ko-KR" sz="1200" dirty="0"/>
              <a:t>AIS </a:t>
            </a:r>
            <a:r>
              <a:rPr lang="ko-KR" altLang="en-US" sz="1200" dirty="0"/>
              <a:t>표적에 관여해야 함</a:t>
            </a:r>
            <a:r>
              <a:rPr lang="en-US" altLang="ko-KR" sz="1200" dirty="0"/>
              <a:t>.</a:t>
            </a:r>
          </a:p>
          <a:p>
            <a:pPr marL="0" indent="0">
              <a:buNone/>
            </a:pPr>
            <a:r>
              <a:rPr lang="en-US" altLang="ko-KR" sz="1200" dirty="0"/>
              <a:t>	* CPA </a:t>
            </a:r>
            <a:r>
              <a:rPr lang="ko-KR" altLang="en-US" sz="1200" dirty="0"/>
              <a:t>및 </a:t>
            </a:r>
            <a:r>
              <a:rPr lang="en-US" altLang="ko-KR" sz="1200" dirty="0"/>
              <a:t>TCPA </a:t>
            </a:r>
            <a:r>
              <a:rPr lang="ko-KR" altLang="en-US" sz="1200" dirty="0"/>
              <a:t>정보 제공을 포함하여 충돌 회피 작업을 위한 기능을 제공하는 항법 디스플레이는 최소한 부록 </a:t>
            </a:r>
            <a:r>
              <a:rPr lang="en-US" altLang="ko-KR" sz="1200" dirty="0"/>
              <a:t>A</a:t>
            </a:r>
            <a:r>
              <a:rPr lang="ko-KR" altLang="en-US" sz="1200" dirty="0"/>
              <a:t>를 준수</a:t>
            </a:r>
            <a:r>
              <a:rPr lang="en-US" altLang="ko-KR" sz="1200" dirty="0"/>
              <a:t>.</a:t>
            </a:r>
          </a:p>
          <a:p>
            <a:pPr marL="0" indent="0">
              <a:buNone/>
            </a:pPr>
            <a:r>
              <a:rPr lang="en-US" altLang="ko-KR" sz="1200" dirty="0"/>
              <a:t>	* Tracked target</a:t>
            </a:r>
            <a:r>
              <a:rPr lang="ko-KR" altLang="en-US" sz="1200" dirty="0"/>
              <a:t> 및 </a:t>
            </a:r>
            <a:r>
              <a:rPr lang="en-US" altLang="ko-KR" sz="1200" dirty="0"/>
              <a:t>AIS </a:t>
            </a:r>
            <a:r>
              <a:rPr lang="ko-KR" altLang="en-US" sz="1200" dirty="0"/>
              <a:t>정보를 제공하고 표시하는 항법 디스플레이에 대한 계산은 이 절에 따라 검증되어야 함</a:t>
            </a:r>
            <a:r>
              <a:rPr lang="en-US" altLang="ko-KR" sz="1200" dirty="0"/>
              <a:t>.</a:t>
            </a:r>
          </a:p>
          <a:p>
            <a:pPr marL="0" indent="0">
              <a:buNone/>
            </a:pPr>
            <a:endParaRPr lang="en-US" altLang="ko-KR" sz="1200" dirty="0"/>
          </a:p>
          <a:p>
            <a:pPr lvl="1"/>
            <a:r>
              <a:rPr lang="en-US" altLang="ko-KR" sz="1200" dirty="0"/>
              <a:t>10.2 Target trails</a:t>
            </a:r>
            <a:r>
              <a:rPr lang="ko-KR" altLang="en-US" sz="1200" dirty="0"/>
              <a:t> 및 </a:t>
            </a:r>
            <a:r>
              <a:rPr lang="en-US" altLang="ko-KR" sz="1200" dirty="0"/>
              <a:t>Past position</a:t>
            </a:r>
          </a:p>
          <a:p>
            <a:pPr marL="0" indent="0">
              <a:buNone/>
            </a:pPr>
            <a:r>
              <a:rPr lang="en-US" altLang="ko-KR" sz="1200" dirty="0"/>
              <a:t>	10.2.1 </a:t>
            </a:r>
            <a:r>
              <a:rPr lang="ko-KR" altLang="en-US" sz="1200" dirty="0"/>
              <a:t>일반</a:t>
            </a:r>
            <a:endParaRPr lang="en-US" altLang="ko-KR" sz="1200" dirty="0"/>
          </a:p>
          <a:p>
            <a:pPr marL="0" indent="0">
              <a:buNone/>
            </a:pPr>
            <a:r>
              <a:rPr lang="en-US" altLang="ko-KR" sz="1200" dirty="0"/>
              <a:t>	 </a:t>
            </a:r>
            <a:r>
              <a:rPr lang="ko-KR" altLang="en-US" sz="1200" dirty="0"/>
              <a:t>레이더 시스템은 최소한 활성화된 </a:t>
            </a:r>
            <a:r>
              <a:rPr lang="en-US" altLang="ko-KR" sz="1200" dirty="0"/>
              <a:t>AIS </a:t>
            </a:r>
            <a:r>
              <a:rPr lang="ko-KR" altLang="en-US" sz="1200" dirty="0"/>
              <a:t>표적에 대한 </a:t>
            </a:r>
            <a:r>
              <a:rPr lang="en-US" altLang="ko-KR" sz="1200" dirty="0"/>
              <a:t>radar</a:t>
            </a:r>
            <a:r>
              <a:rPr lang="ko-KR" altLang="en-US" sz="1200" dirty="0"/>
              <a:t> </a:t>
            </a:r>
            <a:r>
              <a:rPr lang="en-US" altLang="ko-KR" sz="1200" dirty="0"/>
              <a:t>echo</a:t>
            </a:r>
            <a:r>
              <a:rPr lang="ko-KR" altLang="en-US" sz="1200" dirty="0"/>
              <a:t> 및 </a:t>
            </a:r>
            <a:r>
              <a:rPr lang="en-US" altLang="ko-KR" sz="1200" dirty="0"/>
              <a:t>past position</a:t>
            </a:r>
            <a:r>
              <a:rPr lang="ko-KR" altLang="en-US" sz="1200" dirty="0"/>
              <a:t>용으로 적합한 </a:t>
            </a:r>
            <a:r>
              <a:rPr lang="en-US" altLang="ko-KR" sz="1200" dirty="0"/>
              <a:t>Target trails</a:t>
            </a:r>
            <a:r>
              <a:rPr lang="ko-KR" altLang="en-US" sz="1200" dirty="0"/>
              <a:t>를 제공</a:t>
            </a:r>
            <a:r>
              <a:rPr lang="en-US" altLang="ko-KR" sz="1200" dirty="0"/>
              <a:t>. </a:t>
            </a:r>
          </a:p>
          <a:p>
            <a:pPr marL="0" indent="0">
              <a:buNone/>
            </a:pPr>
            <a:r>
              <a:rPr lang="en-US" altLang="ko-KR" sz="1200" dirty="0"/>
              <a:t>	 </a:t>
            </a:r>
            <a:r>
              <a:rPr lang="ko-KR" altLang="en-US" sz="1200" dirty="0"/>
              <a:t>추적 대상에 대한 </a:t>
            </a:r>
            <a:r>
              <a:rPr lang="en-US" altLang="ko-KR" sz="1200" dirty="0"/>
              <a:t>radar</a:t>
            </a:r>
            <a:r>
              <a:rPr lang="ko-KR" altLang="en-US" sz="1200" dirty="0"/>
              <a:t> </a:t>
            </a:r>
            <a:r>
              <a:rPr lang="en-US" altLang="ko-KR" sz="1200" dirty="0"/>
              <a:t>trails</a:t>
            </a:r>
            <a:r>
              <a:rPr lang="ko-KR" altLang="en-US" sz="1200" dirty="0"/>
              <a:t> 외에 </a:t>
            </a:r>
            <a:r>
              <a:rPr lang="en-US" altLang="ko-KR" sz="1200" dirty="0"/>
              <a:t>Past position</a:t>
            </a:r>
            <a:r>
              <a:rPr lang="ko-KR" altLang="en-US" sz="1200" dirty="0"/>
              <a:t>도 제공될 수 있음</a:t>
            </a:r>
            <a:r>
              <a:rPr lang="en-US" altLang="ko-KR" sz="1200" dirty="0"/>
              <a:t>.</a:t>
            </a:r>
          </a:p>
          <a:p>
            <a:pPr marL="0" indent="0">
              <a:buNone/>
            </a:pPr>
            <a:endParaRPr lang="en-US" altLang="ko-KR" sz="1200" dirty="0"/>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95</a:t>
            </a:fld>
            <a:r>
              <a:rPr lang="en-US" altLang="ko-KR"/>
              <a:t>]</a:t>
            </a:r>
            <a:endParaRPr lang="ko-KR" altLang="en-US" dirty="0"/>
          </a:p>
        </p:txBody>
      </p:sp>
    </p:spTree>
    <p:extLst>
      <p:ext uri="{BB962C8B-B14F-4D97-AF65-F5344CB8AC3E}">
        <p14:creationId xmlns:p14="http://schemas.microsoft.com/office/powerpoint/2010/main" val="10030639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10.2.2 </a:t>
            </a:r>
            <a:r>
              <a:rPr lang="ko-KR" altLang="en-US" sz="1200" dirty="0"/>
              <a:t>시간과 </a:t>
            </a:r>
            <a:r>
              <a:rPr lang="en-US" altLang="ko-KR" sz="1200" dirty="0"/>
              <a:t>plot</a:t>
            </a:r>
            <a:r>
              <a:rPr lang="ko-KR" altLang="en-US" sz="1200" dirty="0"/>
              <a:t> 요구사항</a:t>
            </a:r>
            <a:r>
              <a:rPr lang="en-US" altLang="ko-KR" sz="1200" dirty="0"/>
              <a:t>	plot : </a:t>
            </a:r>
            <a:r>
              <a:rPr lang="ko-KR" altLang="en-US" sz="1200" dirty="0"/>
              <a:t>특정 </a:t>
            </a:r>
            <a:r>
              <a:rPr lang="en-US" altLang="ko-KR" sz="1200" dirty="0"/>
              <a:t>interval</a:t>
            </a:r>
            <a:r>
              <a:rPr lang="ko-KR" altLang="en-US" sz="1200" dirty="0"/>
              <a:t>로 대상을 화면에 그림 </a:t>
            </a:r>
            <a:r>
              <a:rPr lang="en-US" altLang="ko-KR" sz="1200" dirty="0"/>
              <a:t>(Past position)</a:t>
            </a:r>
          </a:p>
          <a:p>
            <a:pPr marL="0" indent="0">
              <a:buNone/>
            </a:pPr>
            <a:r>
              <a:rPr lang="en-US" altLang="ko-KR" sz="1200" dirty="0"/>
              <a:t>	 10.2.2.1 </a:t>
            </a:r>
            <a:r>
              <a:rPr lang="ko-KR" altLang="en-US" sz="1200" dirty="0"/>
              <a:t>요구사항</a:t>
            </a:r>
            <a:endParaRPr lang="en-US" altLang="ko-KR" sz="1200" dirty="0"/>
          </a:p>
          <a:p>
            <a:pPr marL="0" indent="0">
              <a:buNone/>
            </a:pPr>
            <a:r>
              <a:rPr lang="en-US" altLang="ko-KR" sz="1200" dirty="0"/>
              <a:t>	 -(MSC.192/5.23.1) </a:t>
            </a:r>
            <a:r>
              <a:rPr lang="ko-KR" altLang="en-US" sz="1200" dirty="0"/>
              <a:t>가변 길이</a:t>
            </a:r>
            <a:r>
              <a:rPr lang="en-US" altLang="ko-KR" sz="1200" dirty="0"/>
              <a:t>(</a:t>
            </a:r>
            <a:r>
              <a:rPr lang="ko-KR" altLang="en-US" sz="1200" dirty="0"/>
              <a:t>시간</a:t>
            </a:r>
            <a:r>
              <a:rPr lang="en-US" altLang="ko-KR" sz="1200" dirty="0"/>
              <a:t>) target trails</a:t>
            </a:r>
            <a:r>
              <a:rPr lang="ko-KR" altLang="en-US" sz="1200" dirty="0"/>
              <a:t>은 시간 및 모드 표시와 함께 제공</a:t>
            </a:r>
            <a:r>
              <a:rPr lang="en-US" altLang="ko-KR" sz="1200" dirty="0"/>
              <a:t>. (</a:t>
            </a:r>
            <a:r>
              <a:rPr lang="ko-KR" altLang="en-US" sz="1200" dirty="0"/>
              <a:t>일정 시간마다 </a:t>
            </a:r>
            <a:r>
              <a:rPr lang="en-US" altLang="ko-KR" sz="1200" dirty="0"/>
              <a:t>plotting)</a:t>
            </a:r>
          </a:p>
          <a:p>
            <a:pPr marL="0" indent="0">
              <a:buNone/>
            </a:pPr>
            <a:r>
              <a:rPr lang="en-US" altLang="ko-KR" sz="1200" dirty="0"/>
              <a:t>	 -</a:t>
            </a:r>
            <a:r>
              <a:rPr lang="ko-KR" altLang="en-US" sz="1200" dirty="0"/>
              <a:t>시간 자동 조정이 제공될 수 있음</a:t>
            </a:r>
            <a:r>
              <a:rPr lang="en-US" altLang="ko-KR" sz="1200" dirty="0"/>
              <a:t>. </a:t>
            </a:r>
          </a:p>
          <a:p>
            <a:pPr marL="0" indent="0">
              <a:buNone/>
            </a:pPr>
            <a:r>
              <a:rPr lang="en-US" altLang="ko-KR" sz="1200" dirty="0"/>
              <a:t>	 -</a:t>
            </a:r>
            <a:r>
              <a:rPr lang="en-US" altLang="ko-KR" sz="1200" dirty="0">
                <a:solidFill>
                  <a:srgbClr val="FF0000"/>
                </a:solidFill>
              </a:rPr>
              <a:t>It shall be possible to select true or relative trails from a reset condition for all azimuth-</a:t>
            </a:r>
            <a:r>
              <a:rPr lang="en-US" altLang="ko-KR" sz="1200" dirty="0" err="1">
                <a:solidFill>
                  <a:srgbClr val="FF0000"/>
                </a:solidFill>
              </a:rPr>
              <a:t>stablised</a:t>
            </a:r>
            <a:r>
              <a:rPr lang="en-US" altLang="ko-KR" sz="1200" dirty="0">
                <a:solidFill>
                  <a:srgbClr val="FF0000"/>
                </a:solidFill>
              </a:rPr>
              <a:t> true motion and relative motion display modes.</a:t>
            </a:r>
            <a:r>
              <a:rPr lang="en-US" altLang="ko-KR" sz="1200" dirty="0"/>
              <a:t>.</a:t>
            </a:r>
          </a:p>
          <a:p>
            <a:pPr marL="0" indent="0">
              <a:buNone/>
            </a:pPr>
            <a:r>
              <a:rPr lang="en-US" altLang="ko-KR" sz="1200" dirty="0"/>
              <a:t>	 -(MSC.192/5.23.2) (MSC.191/6.3.2) trails</a:t>
            </a:r>
            <a:r>
              <a:rPr lang="ko-KR" altLang="en-US" sz="1200" dirty="0"/>
              <a:t>는 </a:t>
            </a:r>
            <a:r>
              <a:rPr lang="en-US" altLang="ko-KR" sz="1200" dirty="0"/>
              <a:t>target</a:t>
            </a:r>
            <a:r>
              <a:rPr lang="ko-KR" altLang="en-US" sz="1200" dirty="0"/>
              <a:t>과 구별할 수 있어야 하며 모든 조명 조건에서 명확히 볼 수 있어야 함</a:t>
            </a:r>
            <a:r>
              <a:rPr lang="en-US" altLang="ko-KR" sz="1200" dirty="0"/>
              <a:t>.</a:t>
            </a:r>
          </a:p>
          <a:p>
            <a:pPr marL="0" indent="0">
              <a:buNone/>
            </a:pPr>
            <a:r>
              <a:rPr lang="en-US" altLang="ko-KR" sz="1200" dirty="0"/>
              <a:t>	 -</a:t>
            </a:r>
            <a:r>
              <a:rPr lang="ko-KR" altLang="en-US" sz="1200" dirty="0"/>
              <a:t>레이더 </a:t>
            </a:r>
            <a:r>
              <a:rPr lang="en-US" altLang="ko-KR" sz="1200" dirty="0"/>
              <a:t>target</a:t>
            </a:r>
            <a:r>
              <a:rPr lang="ko-KR" altLang="en-US" sz="1200" dirty="0"/>
              <a:t>에 대한 </a:t>
            </a:r>
            <a:r>
              <a:rPr lang="en-US" altLang="ko-KR" sz="1200" dirty="0"/>
              <a:t>Past positions</a:t>
            </a:r>
            <a:r>
              <a:rPr lang="ko-KR" altLang="en-US" sz="1200" dirty="0"/>
              <a:t>가 제공될 수 있음</a:t>
            </a:r>
            <a:r>
              <a:rPr lang="en-US" altLang="ko-KR" sz="1200" dirty="0"/>
              <a:t>. </a:t>
            </a:r>
            <a:r>
              <a:rPr lang="ko-KR" altLang="en-US" sz="1200" dirty="0"/>
              <a:t>이 경우 전체 표시한 시간 및 모드를 나타내는 가변 </a:t>
            </a:r>
            <a:r>
              <a:rPr lang="en-US" altLang="ko-KR" sz="1200" dirty="0"/>
              <a:t>Past position</a:t>
            </a:r>
            <a:r>
              <a:rPr lang="ko-KR" altLang="en-US" sz="1200" dirty="0"/>
              <a:t>이 제공되어야 함</a:t>
            </a:r>
            <a:r>
              <a:rPr lang="en-US" altLang="ko-KR" sz="1200" dirty="0"/>
              <a:t>.</a:t>
            </a:r>
          </a:p>
          <a:p>
            <a:pPr marL="0" indent="0">
              <a:buNone/>
            </a:pPr>
            <a:r>
              <a:rPr lang="en-US" altLang="ko-KR" sz="1200" dirty="0"/>
              <a:t>	 -</a:t>
            </a:r>
            <a:r>
              <a:rPr lang="ko-KR" altLang="en-US" sz="1200" dirty="0"/>
              <a:t>선택된 범위 축척에 따라 </a:t>
            </a:r>
            <a:r>
              <a:rPr lang="en-US" altLang="ko-KR" sz="1200" dirty="0"/>
              <a:t>trail</a:t>
            </a:r>
            <a:r>
              <a:rPr lang="ko-KR" altLang="en-US" sz="1200" dirty="0"/>
              <a:t> 및 표시 간격에 대한 </a:t>
            </a:r>
            <a:r>
              <a:rPr lang="en-US" altLang="ko-KR" sz="1200" dirty="0"/>
              <a:t>Automatic</a:t>
            </a:r>
            <a:r>
              <a:rPr lang="ko-KR" altLang="en-US" sz="1200" dirty="0"/>
              <a:t> </a:t>
            </a:r>
            <a:r>
              <a:rPr lang="en-US" altLang="ko-KR" sz="1200" dirty="0"/>
              <a:t>values</a:t>
            </a:r>
            <a:r>
              <a:rPr lang="en-US" altLang="ko-KR" sz="1200" dirty="0">
                <a:solidFill>
                  <a:srgbClr val="FF0000"/>
                </a:solidFill>
              </a:rPr>
              <a:t>(</a:t>
            </a:r>
            <a:r>
              <a:rPr lang="ko-KR" altLang="en-US" sz="1200" dirty="0">
                <a:solidFill>
                  <a:srgbClr val="FF0000"/>
                </a:solidFill>
              </a:rPr>
              <a:t>무슨 값</a:t>
            </a:r>
            <a:r>
              <a:rPr lang="en-US" altLang="ko-KR" sz="1200" dirty="0">
                <a:solidFill>
                  <a:srgbClr val="FF0000"/>
                </a:solidFill>
              </a:rPr>
              <a:t>?)</a:t>
            </a:r>
            <a:r>
              <a:rPr lang="ko-KR" altLang="en-US" sz="1200" dirty="0"/>
              <a:t>이 제공될 수 있음</a:t>
            </a:r>
            <a:r>
              <a:rPr lang="en-US" altLang="ko-KR" sz="1200" dirty="0"/>
              <a:t>.</a:t>
            </a:r>
          </a:p>
          <a:p>
            <a:pPr marL="0" indent="0">
              <a:buNone/>
            </a:pPr>
            <a:r>
              <a:rPr lang="en-US" altLang="ko-KR" sz="1200" dirty="0"/>
              <a:t>	 10.2.2.2 </a:t>
            </a:r>
            <a:r>
              <a:rPr lang="ko-KR" altLang="en-US" sz="1200" dirty="0"/>
              <a:t>시험 방법 및 요구되는 결과</a:t>
            </a:r>
            <a:endParaRPr lang="en-US" altLang="ko-KR" sz="1200" dirty="0"/>
          </a:p>
          <a:p>
            <a:pPr marL="0" indent="0">
              <a:buNone/>
            </a:pPr>
            <a:r>
              <a:rPr lang="en-US" altLang="ko-KR" sz="1200" dirty="0"/>
              <a:t>	 -a) trail</a:t>
            </a:r>
            <a:r>
              <a:rPr lang="ko-KR" altLang="en-US" sz="1200" dirty="0"/>
              <a:t> 시간과 가능한 경우 </a:t>
            </a:r>
            <a:r>
              <a:rPr lang="en-US" altLang="ko-KR" sz="1200" dirty="0"/>
              <a:t>past position</a:t>
            </a:r>
            <a:r>
              <a:rPr lang="ko-KR" altLang="en-US" sz="1200" dirty="0"/>
              <a:t> 표시 간격을 변경하는 기능이 제공되는지 관찰을 통해 확인</a:t>
            </a:r>
            <a:r>
              <a:rPr lang="en-US" altLang="ko-KR" sz="1200" dirty="0"/>
              <a:t>.</a:t>
            </a:r>
          </a:p>
          <a:p>
            <a:pPr marL="0" indent="0">
              <a:buNone/>
            </a:pPr>
            <a:r>
              <a:rPr lang="en-US" altLang="ko-KR" sz="1200" dirty="0"/>
              <a:t>	 -b) </a:t>
            </a:r>
            <a:r>
              <a:rPr lang="ko-KR" altLang="en-US" sz="1200" dirty="0"/>
              <a:t>제공된 기능에 적용할 수 있는 시간 및 간격 표시를 관찰하여 확인</a:t>
            </a:r>
            <a:r>
              <a:rPr lang="en-US" altLang="ko-KR" sz="1200" dirty="0"/>
              <a:t>.</a:t>
            </a:r>
          </a:p>
          <a:p>
            <a:pPr marL="0" indent="0">
              <a:buNone/>
            </a:pPr>
            <a:r>
              <a:rPr lang="en-US" altLang="ko-KR" sz="1200" dirty="0"/>
              <a:t>	 -c) trails</a:t>
            </a:r>
            <a:r>
              <a:rPr lang="ko-KR" altLang="en-US" sz="1200" dirty="0"/>
              <a:t>와 </a:t>
            </a:r>
            <a:r>
              <a:rPr lang="en-US" altLang="ko-KR" sz="1200" dirty="0"/>
              <a:t>past positions</a:t>
            </a:r>
            <a:r>
              <a:rPr lang="ko-KR" altLang="en-US" sz="1200" dirty="0"/>
              <a:t>가 참 또는 상대적 중 일관된 방식으로 제공되는지 관찰을 통해 확인</a:t>
            </a:r>
            <a:r>
              <a:rPr lang="en-US" altLang="ko-KR" sz="1200" dirty="0"/>
              <a:t>.</a:t>
            </a:r>
          </a:p>
          <a:p>
            <a:pPr marL="0" indent="0">
              <a:buNone/>
            </a:pPr>
            <a:r>
              <a:rPr lang="en-US" altLang="ko-KR" sz="1200" dirty="0"/>
              <a:t>	 -d) </a:t>
            </a:r>
            <a:r>
              <a:rPr lang="ko-KR" altLang="en-US" sz="1200" dirty="0" err="1"/>
              <a:t>트레일</a:t>
            </a:r>
            <a:r>
              <a:rPr lang="ko-KR" altLang="en-US" sz="1200" dirty="0"/>
              <a:t> 시간 및 플롯 간격의 자동 조정</a:t>
            </a:r>
            <a:r>
              <a:rPr lang="en-US" altLang="ko-KR" sz="1200" dirty="0">
                <a:solidFill>
                  <a:srgbClr val="FF0000"/>
                </a:solidFill>
              </a:rPr>
              <a:t>(</a:t>
            </a:r>
            <a:r>
              <a:rPr lang="ko-KR" altLang="en-US" sz="1200" dirty="0">
                <a:solidFill>
                  <a:srgbClr val="FF0000"/>
                </a:solidFill>
              </a:rPr>
              <a:t>설정 변경시의 얘기인가</a:t>
            </a:r>
            <a:r>
              <a:rPr lang="en-US" altLang="ko-KR" sz="1200" dirty="0">
                <a:solidFill>
                  <a:srgbClr val="FF0000"/>
                </a:solidFill>
              </a:rPr>
              <a:t>?)</a:t>
            </a:r>
            <a:r>
              <a:rPr lang="ko-KR" altLang="en-US" sz="1200" dirty="0"/>
              <a:t>이 제공되는 경우 기간이 각 범위 척도와 호환되는지 장비 및 문서를 관찰하여 확인</a:t>
            </a:r>
            <a:r>
              <a:rPr lang="en-US" altLang="ko-KR" sz="1200" dirty="0"/>
              <a:t>.</a:t>
            </a:r>
          </a:p>
          <a:p>
            <a:pPr marL="0" indent="0">
              <a:buNone/>
            </a:pPr>
            <a:r>
              <a:rPr lang="en-US" altLang="ko-KR" sz="1200" dirty="0"/>
              <a:t>	 -e) </a:t>
            </a:r>
            <a:r>
              <a:rPr lang="ko-KR" altLang="en-US" sz="1200" dirty="0"/>
              <a:t>제공되는 경우 </a:t>
            </a:r>
            <a:r>
              <a:rPr lang="en-US" altLang="ko-KR" sz="1200" dirty="0"/>
              <a:t>Past position</a:t>
            </a:r>
            <a:r>
              <a:rPr lang="ko-KR" altLang="en-US" sz="1200" dirty="0"/>
              <a:t>의 </a:t>
            </a:r>
            <a:r>
              <a:rPr lang="en-US" altLang="ko-KR" sz="1200" dirty="0"/>
              <a:t>plotting</a:t>
            </a:r>
            <a:r>
              <a:rPr lang="ko-KR" altLang="en-US" sz="1200" dirty="0"/>
              <a:t>에 대한 총 기간을 변경하기 위해 제공되는 수단이 있는지 관찰을 통해 확인</a:t>
            </a:r>
            <a:r>
              <a:rPr lang="en-US" altLang="ko-KR" sz="1200" dirty="0"/>
              <a:t>. </a:t>
            </a:r>
          </a:p>
          <a:p>
            <a:pPr marL="0" indent="0">
              <a:buNone/>
            </a:pPr>
            <a:r>
              <a:rPr lang="en-US" altLang="ko-KR" sz="1200" dirty="0"/>
              <a:t>	  </a:t>
            </a:r>
            <a:r>
              <a:rPr lang="ko-KR" altLang="en-US" sz="1200" dirty="0"/>
              <a:t>이 경우 전체 기간을 쉽게 표시할 수 있는지 확인</a:t>
            </a:r>
            <a:r>
              <a:rPr lang="en-US" altLang="ko-KR" sz="1200" dirty="0"/>
              <a:t>.</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96</a:t>
            </a:fld>
            <a:r>
              <a:rPr lang="en-US" altLang="ko-KR"/>
              <a:t>]</a:t>
            </a:r>
            <a:endParaRPr lang="ko-KR" altLang="en-US" dirty="0"/>
          </a:p>
        </p:txBody>
      </p:sp>
    </p:spTree>
    <p:extLst>
      <p:ext uri="{BB962C8B-B14F-4D97-AF65-F5344CB8AC3E}">
        <p14:creationId xmlns:p14="http://schemas.microsoft.com/office/powerpoint/2010/main" val="11792549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-f) </a:t>
            </a:r>
            <a:r>
              <a:rPr lang="ko-KR" altLang="en-US" sz="1200" dirty="0"/>
              <a:t>문서 검사를 통해 사용자 설명서가 예를 들어 대기 </a:t>
            </a:r>
            <a:r>
              <a:rPr lang="ko-KR" altLang="en-US" sz="1200" dirty="0" err="1"/>
              <a:t>상태에서와</a:t>
            </a:r>
            <a:r>
              <a:rPr lang="ko-KR" altLang="en-US" sz="1200" dirty="0"/>
              <a:t> 같은 특정 조건에서 </a:t>
            </a:r>
            <a:r>
              <a:rPr lang="ko-KR" altLang="en-US" sz="1200" dirty="0" err="1"/>
              <a:t>트레일의</a:t>
            </a:r>
            <a:r>
              <a:rPr lang="ko-KR" altLang="en-US" sz="1200" dirty="0"/>
              <a:t> 형성과 과거 위치를 설명하는지 확인</a:t>
            </a:r>
            <a:r>
              <a:rPr lang="en-US" altLang="ko-KR" sz="1200" dirty="0"/>
              <a:t>. 	</a:t>
            </a:r>
            <a:r>
              <a:rPr lang="ko-KR" altLang="en-US" sz="1200" dirty="0"/>
              <a:t> 이러한 상황에서 표시된 </a:t>
            </a:r>
            <a:r>
              <a:rPr lang="en-US" altLang="ko-KR" sz="1200" dirty="0"/>
              <a:t>trail</a:t>
            </a:r>
            <a:r>
              <a:rPr lang="ko-KR" altLang="en-US" sz="1200" dirty="0"/>
              <a:t> 또는 </a:t>
            </a:r>
            <a:r>
              <a:rPr lang="en-US" altLang="ko-KR" sz="1200" dirty="0"/>
              <a:t>past position</a:t>
            </a:r>
            <a:r>
              <a:rPr lang="ko-KR" altLang="en-US" sz="1200" dirty="0"/>
              <a:t> 기간이 지정된 시간에 도달하지 못했을 수 있으므로 주의 사항을 제공</a:t>
            </a:r>
            <a:r>
              <a:rPr lang="en-US" altLang="ko-KR" sz="1200" dirty="0"/>
              <a:t>. </a:t>
            </a:r>
          </a:p>
          <a:p>
            <a:pPr marL="0" indent="0">
              <a:buNone/>
            </a:pPr>
            <a:r>
              <a:rPr lang="en-US" altLang="ko-KR" sz="1200" dirty="0">
                <a:solidFill>
                  <a:srgbClr val="FF0000"/>
                </a:solidFill>
              </a:rPr>
              <a:t>	(</a:t>
            </a:r>
            <a:r>
              <a:rPr lang="ko-KR" altLang="en-US" sz="1200" dirty="0">
                <a:solidFill>
                  <a:srgbClr val="FF0000"/>
                </a:solidFill>
              </a:rPr>
              <a:t>무슨 의미인지 모르겠음</a:t>
            </a:r>
            <a:r>
              <a:rPr lang="en-US" altLang="ko-KR" sz="1200" dirty="0">
                <a:solidFill>
                  <a:srgbClr val="FF0000"/>
                </a:solidFill>
              </a:rPr>
              <a:t>.)</a:t>
            </a:r>
          </a:p>
          <a:p>
            <a:pPr marL="0" indent="0">
              <a:buNone/>
            </a:pPr>
            <a:r>
              <a:rPr lang="en-US" altLang="ko-KR" sz="1200" dirty="0"/>
              <a:t>	 -g) relative</a:t>
            </a:r>
            <a:r>
              <a:rPr lang="ko-KR" altLang="en-US" sz="1200" dirty="0"/>
              <a:t> </a:t>
            </a:r>
            <a:r>
              <a:rPr lang="en-US" altLang="ko-KR" sz="1200" dirty="0"/>
              <a:t>trail</a:t>
            </a:r>
            <a:r>
              <a:rPr lang="ko-KR" altLang="en-US" sz="1200" dirty="0"/>
              <a:t>과 </a:t>
            </a:r>
            <a:r>
              <a:rPr lang="en-US" altLang="ko-KR" sz="1200" dirty="0"/>
              <a:t>past </a:t>
            </a:r>
            <a:r>
              <a:rPr lang="en-US" altLang="ko-KR" sz="1200" dirty="0" err="1"/>
              <a:t>positio</a:t>
            </a:r>
            <a:r>
              <a:rPr lang="ko-KR" altLang="en-US" sz="1200" dirty="0"/>
              <a:t>이 지면 또는 해면 </a:t>
            </a:r>
            <a:r>
              <a:rPr lang="en-US" altLang="ko-KR" sz="1200" dirty="0"/>
              <a:t>stabilization</a:t>
            </a:r>
            <a:r>
              <a:rPr lang="ko-KR" altLang="en-US" sz="1200" dirty="0"/>
              <a:t> 모드의 선택에 </a:t>
            </a:r>
            <a:r>
              <a:rPr lang="ko-KR" altLang="en-US" sz="1200" dirty="0">
                <a:solidFill>
                  <a:srgbClr val="FF0000"/>
                </a:solidFill>
              </a:rPr>
              <a:t>영향</a:t>
            </a:r>
            <a:r>
              <a:rPr lang="en-US" altLang="ko-KR" sz="1200" dirty="0">
                <a:solidFill>
                  <a:srgbClr val="FF0000"/>
                </a:solidFill>
              </a:rPr>
              <a:t>(</a:t>
            </a:r>
            <a:r>
              <a:rPr lang="ko-KR" altLang="en-US" sz="1200" dirty="0">
                <a:solidFill>
                  <a:srgbClr val="FF0000"/>
                </a:solidFill>
              </a:rPr>
              <a:t>어떤 영향을 말하는건지</a:t>
            </a:r>
            <a:r>
              <a:rPr lang="en-US" altLang="ko-KR" sz="1200" dirty="0">
                <a:solidFill>
                  <a:srgbClr val="FF0000"/>
                </a:solidFill>
              </a:rPr>
              <a:t>?)</a:t>
            </a:r>
            <a:r>
              <a:rPr lang="ko-KR" altLang="en-US" sz="1200" dirty="0"/>
              <a:t>을 받지 않음을 관찰을 통해 확인</a:t>
            </a:r>
            <a:r>
              <a:rPr lang="en-US" altLang="ko-KR" sz="1200" dirty="0"/>
              <a:t>.</a:t>
            </a:r>
          </a:p>
          <a:p>
            <a:pPr marL="0" indent="0">
              <a:buNone/>
            </a:pPr>
            <a:r>
              <a:rPr lang="en-US" altLang="ko-KR" sz="1200" dirty="0"/>
              <a:t>	 -h) </a:t>
            </a:r>
            <a:r>
              <a:rPr lang="ko-KR" altLang="en-US" sz="1200" dirty="0"/>
              <a:t>지면 및 해면 안정화 모드가 선택되었을 때 실제 </a:t>
            </a:r>
            <a:r>
              <a:rPr lang="en-US" altLang="ko-KR" sz="1200" dirty="0"/>
              <a:t>trail</a:t>
            </a:r>
            <a:r>
              <a:rPr lang="ko-KR" altLang="en-US" sz="1200" dirty="0"/>
              <a:t>이 </a:t>
            </a:r>
            <a:r>
              <a:rPr lang="ko-KR" altLang="en-US" sz="1200" dirty="0" err="1"/>
              <a:t>올바른지</a:t>
            </a:r>
            <a:r>
              <a:rPr lang="en-US" altLang="ko-KR" sz="1200" dirty="0">
                <a:solidFill>
                  <a:srgbClr val="FF0000"/>
                </a:solidFill>
              </a:rPr>
              <a:t>(</a:t>
            </a:r>
            <a:r>
              <a:rPr lang="ko-KR" altLang="en-US" sz="1200" dirty="0">
                <a:solidFill>
                  <a:srgbClr val="FF0000"/>
                </a:solidFill>
              </a:rPr>
              <a:t>올바른 기준</a:t>
            </a:r>
            <a:r>
              <a:rPr lang="en-US" altLang="ko-KR" sz="1200" dirty="0">
                <a:solidFill>
                  <a:srgbClr val="FF0000"/>
                </a:solidFill>
              </a:rPr>
              <a:t>?)</a:t>
            </a:r>
            <a:r>
              <a:rPr lang="ko-KR" altLang="en-US" sz="1200" dirty="0"/>
              <a:t> 관찰을 통해 확인</a:t>
            </a:r>
            <a:r>
              <a:rPr lang="en-US" altLang="ko-KR" sz="1200" dirty="0"/>
              <a:t>.</a:t>
            </a:r>
          </a:p>
          <a:p>
            <a:pPr marL="0" indent="0">
              <a:buNone/>
            </a:pPr>
            <a:r>
              <a:rPr lang="en-US" altLang="ko-KR" sz="1200" dirty="0"/>
              <a:t>	   </a:t>
            </a:r>
            <a:r>
              <a:rPr lang="ko-KR" altLang="en-US" sz="1200" dirty="0"/>
              <a:t>지상 안정화를 선택한 경우 지상 고정 </a:t>
            </a:r>
            <a:r>
              <a:rPr lang="en-US" altLang="ko-KR" sz="1200" dirty="0"/>
              <a:t>(</a:t>
            </a:r>
            <a:r>
              <a:rPr lang="ko-KR" altLang="en-US" sz="1200" dirty="0"/>
              <a:t>물체의</a:t>
            </a:r>
            <a:r>
              <a:rPr lang="en-US" altLang="ko-KR" sz="1200" dirty="0"/>
              <a:t>)</a:t>
            </a:r>
            <a:r>
              <a:rPr lang="ko-KR" altLang="en-US" sz="1200" dirty="0"/>
              <a:t>에코에 </a:t>
            </a:r>
            <a:r>
              <a:rPr lang="en-US" altLang="ko-KR" sz="1200" dirty="0"/>
              <a:t>trail</a:t>
            </a:r>
            <a:r>
              <a:rPr lang="ko-KR" altLang="en-US" sz="1200" dirty="0"/>
              <a:t>이 없는지</a:t>
            </a:r>
            <a:r>
              <a:rPr lang="en-US" altLang="ko-KR" sz="1200" dirty="0"/>
              <a:t>, </a:t>
            </a:r>
          </a:p>
          <a:p>
            <a:pPr marL="0" indent="0">
              <a:buNone/>
            </a:pPr>
            <a:r>
              <a:rPr lang="en-US" altLang="ko-KR" sz="1200" dirty="0"/>
              <a:t>	   </a:t>
            </a:r>
            <a:r>
              <a:rPr lang="ko-KR" altLang="en-US" sz="1200" dirty="0"/>
              <a:t>해상 안정화를 선택하면 </a:t>
            </a:r>
            <a:r>
              <a:rPr lang="en-US" altLang="ko-KR" sz="1200" dirty="0"/>
              <a:t>trail</a:t>
            </a:r>
            <a:r>
              <a:rPr lang="ko-KR" altLang="en-US" sz="1200" dirty="0"/>
              <a:t>이 설정이나 </a:t>
            </a:r>
            <a:r>
              <a:rPr lang="ko-KR" altLang="en-US" sz="1200" dirty="0" err="1"/>
              <a:t>드리프트</a:t>
            </a:r>
            <a:r>
              <a:rPr lang="ko-KR" altLang="en-US" sz="1200" dirty="0"/>
              <a:t> 값에 영향을 </a:t>
            </a:r>
            <a:r>
              <a:rPr lang="ko-KR" altLang="en-US" sz="1200" dirty="0" err="1"/>
              <a:t>받는것으로</a:t>
            </a:r>
            <a:r>
              <a:rPr lang="ko-KR" altLang="en-US" sz="1200" dirty="0"/>
              <a:t> 보이는지 확인</a:t>
            </a:r>
            <a:r>
              <a:rPr lang="en-US" altLang="ko-KR" sz="1200" dirty="0"/>
              <a:t>.</a:t>
            </a:r>
          </a:p>
          <a:p>
            <a:pPr marL="0" indent="0">
              <a:buNone/>
            </a:pPr>
            <a:r>
              <a:rPr lang="en-US" altLang="ko-KR" sz="1200" dirty="0"/>
              <a:t> 	-</a:t>
            </a:r>
            <a:r>
              <a:rPr lang="en-US" altLang="ko-KR" sz="1200" dirty="0" err="1"/>
              <a:t>i</a:t>
            </a:r>
            <a:r>
              <a:rPr lang="en-US" altLang="ko-KR" sz="1200" dirty="0"/>
              <a:t>) </a:t>
            </a:r>
            <a:r>
              <a:rPr lang="ko-KR" altLang="en-US" sz="1200" dirty="0"/>
              <a:t>모든 안정화된 </a:t>
            </a:r>
            <a:r>
              <a:rPr lang="en-US" altLang="ko-KR" sz="1200" dirty="0"/>
              <a:t>true</a:t>
            </a:r>
            <a:r>
              <a:rPr lang="ko-KR" altLang="en-US" sz="1200" dirty="0"/>
              <a:t> </a:t>
            </a:r>
            <a:r>
              <a:rPr lang="en-US" altLang="ko-KR" sz="1200" dirty="0"/>
              <a:t>/</a:t>
            </a:r>
            <a:r>
              <a:rPr lang="ko-KR" altLang="en-US" sz="1200" dirty="0"/>
              <a:t> </a:t>
            </a:r>
            <a:r>
              <a:rPr lang="en-US" altLang="ko-KR" sz="1200" dirty="0"/>
              <a:t>relative motion</a:t>
            </a:r>
            <a:r>
              <a:rPr lang="ko-KR" altLang="en-US" sz="1200" dirty="0"/>
              <a:t> 표시 모드에 대한 </a:t>
            </a:r>
            <a:r>
              <a:rPr lang="en-US" altLang="ko-KR" sz="1200" dirty="0"/>
              <a:t>reset</a:t>
            </a:r>
            <a:r>
              <a:rPr lang="ko-KR" altLang="en-US" sz="1200" dirty="0"/>
              <a:t> 조건에서</a:t>
            </a:r>
            <a:r>
              <a:rPr lang="en-US" altLang="ko-KR" sz="1200" dirty="0"/>
              <a:t>;</a:t>
            </a:r>
          </a:p>
          <a:p>
            <a:pPr marL="0" indent="0">
              <a:buNone/>
            </a:pPr>
            <a:r>
              <a:rPr lang="en-US" altLang="ko-KR" sz="1200" dirty="0"/>
              <a:t>	  </a:t>
            </a:r>
            <a:r>
              <a:rPr lang="ko-KR" altLang="en-US" sz="1200" dirty="0"/>
              <a:t> </a:t>
            </a:r>
            <a:r>
              <a:rPr lang="en-US" altLang="ko-KR" sz="1200" dirty="0"/>
              <a:t>true</a:t>
            </a:r>
            <a:r>
              <a:rPr lang="ko-KR" altLang="en-US" sz="1200" dirty="0"/>
              <a:t> 또는 </a:t>
            </a:r>
            <a:r>
              <a:rPr lang="en-US" altLang="ko-KR" sz="1200" dirty="0"/>
              <a:t>reset trail</a:t>
            </a:r>
            <a:r>
              <a:rPr lang="ko-KR" altLang="en-US" sz="1200" dirty="0"/>
              <a:t>을 선택할 수 있음을 관찰로 확인</a:t>
            </a:r>
            <a:r>
              <a:rPr lang="en-US" altLang="ko-KR" sz="1200" dirty="0"/>
              <a:t>.</a:t>
            </a:r>
          </a:p>
          <a:p>
            <a:pPr marL="0" indent="0">
              <a:buNone/>
            </a:pPr>
            <a:r>
              <a:rPr lang="en-US" altLang="ko-KR" sz="1200" dirty="0"/>
              <a:t>	  </a:t>
            </a:r>
            <a:r>
              <a:rPr lang="ko-KR" altLang="en-US" sz="1200" dirty="0"/>
              <a:t>옵션이 제공되는 경우 안정화된 </a:t>
            </a:r>
            <a:r>
              <a:rPr lang="ko-KR" altLang="en-US" sz="1200" dirty="0" err="1"/>
              <a:t>헤드업</a:t>
            </a:r>
            <a:r>
              <a:rPr lang="ko-KR" altLang="en-US" sz="1200" dirty="0"/>
              <a:t> 모드에서 실제 </a:t>
            </a:r>
            <a:r>
              <a:rPr lang="ko-KR" altLang="en-US" sz="1200" dirty="0" err="1"/>
              <a:t>트레일이</a:t>
            </a:r>
            <a:r>
              <a:rPr lang="ko-KR" altLang="en-US" sz="1200" dirty="0"/>
              <a:t> 허용됨</a:t>
            </a:r>
            <a:r>
              <a:rPr lang="en-US" altLang="ko-KR" sz="1200" dirty="0"/>
              <a:t>(</a:t>
            </a:r>
            <a:r>
              <a:rPr lang="ko-KR" altLang="en-US" sz="1200" dirty="0">
                <a:solidFill>
                  <a:srgbClr val="FF0000"/>
                </a:solidFill>
              </a:rPr>
              <a:t>무슨 의미</a:t>
            </a:r>
            <a:r>
              <a:rPr lang="en-US" altLang="ko-KR" sz="1200" dirty="0">
                <a:solidFill>
                  <a:srgbClr val="FF0000"/>
                </a:solidFill>
              </a:rPr>
              <a:t>?</a:t>
            </a:r>
            <a:r>
              <a:rPr lang="en-US" altLang="ko-KR" sz="1200" dirty="0"/>
              <a:t>).</a:t>
            </a:r>
          </a:p>
          <a:p>
            <a:pPr marL="0" indent="0">
              <a:buNone/>
            </a:pPr>
            <a:r>
              <a:rPr lang="en-US" altLang="ko-KR" sz="1200" dirty="0"/>
              <a:t> 	-j) trail</a:t>
            </a:r>
            <a:r>
              <a:rPr lang="ko-KR" altLang="en-US" sz="1200" dirty="0"/>
              <a:t>과 </a:t>
            </a:r>
            <a:r>
              <a:rPr lang="en-US" altLang="ko-KR" sz="1200" dirty="0"/>
              <a:t>past </a:t>
            </a:r>
            <a:r>
              <a:rPr lang="en-US" altLang="ko-KR" sz="1200" dirty="0" err="1"/>
              <a:t>positio</a:t>
            </a:r>
            <a:r>
              <a:rPr lang="ko-KR" altLang="en-US" sz="1200" dirty="0"/>
              <a:t>이 표시되고 모든 조명 조건에서 명확하게 볼 수 있고 </a:t>
            </a:r>
            <a:r>
              <a:rPr lang="en-US" altLang="ko-KR" sz="1200" dirty="0"/>
              <a:t>target</a:t>
            </a:r>
            <a:r>
              <a:rPr lang="ko-KR" altLang="en-US" sz="1200" dirty="0"/>
              <a:t>과 구별될 수 있는지 관찰을 통해 확인</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97</a:t>
            </a:fld>
            <a:r>
              <a:rPr lang="en-US" altLang="ko-KR"/>
              <a:t>]</a:t>
            </a:r>
            <a:endParaRPr lang="ko-KR" altLang="en-US" dirty="0"/>
          </a:p>
        </p:txBody>
      </p:sp>
    </p:spTree>
    <p:extLst>
      <p:ext uri="{BB962C8B-B14F-4D97-AF65-F5344CB8AC3E}">
        <p14:creationId xmlns:p14="http://schemas.microsoft.com/office/powerpoint/2010/main" val="4936214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marL="0" indent="0">
              <a:buNone/>
            </a:pPr>
            <a:r>
              <a:rPr lang="en-US" altLang="ko-KR" sz="1200" dirty="0"/>
              <a:t>	10.2.3 Trails / Past position </a:t>
            </a:r>
            <a:r>
              <a:rPr lang="ko-KR" altLang="en-US" sz="1200" dirty="0"/>
              <a:t>가용성</a:t>
            </a:r>
            <a:endParaRPr lang="en-US" altLang="ko-KR" sz="1200" dirty="0"/>
          </a:p>
          <a:p>
            <a:pPr marL="0" indent="0">
              <a:buNone/>
            </a:pPr>
            <a:r>
              <a:rPr lang="en-US" altLang="ko-KR" sz="1200" dirty="0"/>
              <a:t>	 10.2.3.1 </a:t>
            </a:r>
            <a:r>
              <a:rPr lang="ko-KR" altLang="en-US" sz="1200" dirty="0"/>
              <a:t>요구사항</a:t>
            </a:r>
            <a:endParaRPr lang="en-US" altLang="ko-KR" sz="1200" dirty="0"/>
          </a:p>
          <a:p>
            <a:pPr marL="0" indent="0">
              <a:buNone/>
            </a:pPr>
            <a:r>
              <a:rPr lang="en-US" altLang="ko-KR" sz="1200" dirty="0"/>
              <a:t>	 -(MSC.192/5.23.3) </a:t>
            </a:r>
            <a:r>
              <a:rPr lang="ko-KR" altLang="en-US" sz="1200" dirty="0" err="1"/>
              <a:t>축척된</a:t>
            </a:r>
            <a:r>
              <a:rPr lang="ko-KR" altLang="en-US" sz="1200" dirty="0"/>
              <a:t> 흔적이나 과거 위치 혹은 둘 다 유지되어야 하며 </a:t>
            </a:r>
            <a:r>
              <a:rPr lang="en-US" altLang="ko-KR" sz="1200" dirty="0"/>
              <a:t>;</a:t>
            </a:r>
          </a:p>
          <a:p>
            <a:pPr marL="0" indent="0">
              <a:buNone/>
            </a:pPr>
            <a:r>
              <a:rPr lang="en-US" altLang="ko-KR" sz="1200" dirty="0"/>
              <a:t>	 </a:t>
            </a:r>
            <a:r>
              <a:rPr lang="ko-KR" altLang="en-US" sz="1200" dirty="0"/>
              <a:t>다음 조건이 변경된 후 </a:t>
            </a:r>
            <a:r>
              <a:rPr lang="en-US" altLang="ko-KR" sz="1200" dirty="0"/>
              <a:t>2</a:t>
            </a:r>
            <a:r>
              <a:rPr lang="ko-KR" altLang="en-US" sz="1200" dirty="0"/>
              <a:t>회</a:t>
            </a:r>
            <a:r>
              <a:rPr lang="en-US" altLang="ko-KR" sz="1200" dirty="0"/>
              <a:t> </a:t>
            </a:r>
            <a:r>
              <a:rPr lang="ko-KR" altLang="en-US" sz="1200" dirty="0"/>
              <a:t>스캔 또는 이에 상응하는 기간 내에 표시할 수 있어야 함</a:t>
            </a:r>
            <a:r>
              <a:rPr lang="en-US" altLang="ko-KR" sz="1200" dirty="0"/>
              <a:t>.</a:t>
            </a:r>
          </a:p>
          <a:p>
            <a:pPr marL="0" indent="0">
              <a:buNone/>
            </a:pPr>
            <a:r>
              <a:rPr lang="en-US" altLang="ko-KR" sz="1200" dirty="0"/>
              <a:t>	  	</a:t>
            </a:r>
            <a:r>
              <a:rPr lang="en-US" altLang="ko-KR" sz="1200" dirty="0" err="1"/>
              <a:t>i</a:t>
            </a:r>
            <a:r>
              <a:rPr lang="en-US" altLang="ko-KR" sz="1200" dirty="0"/>
              <a:t>. 1 range scale</a:t>
            </a:r>
            <a:r>
              <a:rPr lang="ko-KR" altLang="en-US" sz="1200" dirty="0"/>
              <a:t>의 증</a:t>
            </a:r>
            <a:r>
              <a:rPr lang="en-US" altLang="ko-KR" sz="1200" dirty="0"/>
              <a:t>/</a:t>
            </a:r>
            <a:r>
              <a:rPr lang="ko-KR" altLang="en-US" sz="1200" dirty="0"/>
              <a:t>감 </a:t>
            </a:r>
            <a:r>
              <a:rPr lang="en-US" altLang="ko-KR" sz="1200" dirty="0"/>
              <a:t>(</a:t>
            </a:r>
            <a:r>
              <a:rPr lang="ko-KR" altLang="en-US" sz="1200" dirty="0"/>
              <a:t>확대</a:t>
            </a:r>
            <a:r>
              <a:rPr lang="en-US" altLang="ko-KR" sz="1200" dirty="0"/>
              <a:t>/</a:t>
            </a:r>
            <a:r>
              <a:rPr lang="ko-KR" altLang="en-US" sz="1200" dirty="0"/>
              <a:t>축소</a:t>
            </a:r>
            <a:r>
              <a:rPr lang="en-US" altLang="ko-KR" sz="1200" dirty="0"/>
              <a:t>)</a:t>
            </a:r>
          </a:p>
          <a:p>
            <a:pPr marL="0" indent="0">
              <a:buNone/>
            </a:pPr>
            <a:r>
              <a:rPr lang="en-US" altLang="ko-KR" sz="1200" dirty="0"/>
              <a:t>	  	ii. Radar</a:t>
            </a:r>
            <a:r>
              <a:rPr lang="ko-KR" altLang="en-US" sz="1200" dirty="0"/>
              <a:t> </a:t>
            </a:r>
            <a:r>
              <a:rPr lang="en-US" altLang="ko-KR" sz="1200" dirty="0"/>
              <a:t>picture</a:t>
            </a:r>
            <a:r>
              <a:rPr lang="ko-KR" altLang="en-US" sz="1200" dirty="0"/>
              <a:t> 위치의 </a:t>
            </a:r>
            <a:r>
              <a:rPr lang="en-US" altLang="ko-KR" sz="1200" dirty="0"/>
              <a:t>reset</a:t>
            </a:r>
            <a:r>
              <a:rPr lang="ko-KR" altLang="en-US" sz="1200" dirty="0"/>
              <a:t>이나 </a:t>
            </a:r>
            <a:r>
              <a:rPr lang="en-US" altLang="ko-KR" sz="1200" dirty="0"/>
              <a:t>offset </a:t>
            </a:r>
            <a:r>
              <a:rPr lang="ko-KR" altLang="en-US" sz="1200" dirty="0"/>
              <a:t>에 의한 </a:t>
            </a:r>
            <a:r>
              <a:rPr lang="en-US" altLang="ko-KR" sz="1200" dirty="0"/>
              <a:t>redraw (Off-centering</a:t>
            </a:r>
            <a:r>
              <a:rPr lang="ko-KR" altLang="en-US" sz="1200" dirty="0"/>
              <a:t>을 의미하는 듯</a:t>
            </a:r>
            <a:r>
              <a:rPr lang="en-US" altLang="ko-KR" sz="1200" dirty="0"/>
              <a:t>.)</a:t>
            </a:r>
          </a:p>
          <a:p>
            <a:pPr marL="0" indent="0">
              <a:buNone/>
            </a:pPr>
            <a:r>
              <a:rPr lang="en-US" altLang="ko-KR" sz="1200" dirty="0"/>
              <a:t>		iii. True</a:t>
            </a:r>
            <a:r>
              <a:rPr lang="ko-KR" altLang="en-US" sz="1200" dirty="0"/>
              <a:t> </a:t>
            </a:r>
            <a:r>
              <a:rPr lang="ko-KR" altLang="en-US" sz="1200" dirty="0" err="1"/>
              <a:t>트레일과</a:t>
            </a:r>
            <a:r>
              <a:rPr lang="ko-KR" altLang="en-US" sz="1200" dirty="0"/>
              <a:t> </a:t>
            </a:r>
            <a:r>
              <a:rPr lang="en-US" altLang="ko-KR" sz="1200" dirty="0"/>
              <a:t>Relative</a:t>
            </a:r>
            <a:r>
              <a:rPr lang="ko-KR" altLang="en-US" sz="1200" dirty="0"/>
              <a:t> </a:t>
            </a:r>
            <a:r>
              <a:rPr lang="ko-KR" altLang="en-US" sz="1200" dirty="0" err="1"/>
              <a:t>트레일</a:t>
            </a:r>
            <a:r>
              <a:rPr lang="ko-KR" altLang="en-US" sz="1200" dirty="0"/>
              <a:t> 간의 변경</a:t>
            </a:r>
            <a:r>
              <a:rPr lang="en-US" altLang="ko-KR" sz="1200" dirty="0"/>
              <a:t>.	(Trail</a:t>
            </a:r>
            <a:r>
              <a:rPr lang="ko-KR" altLang="en-US" sz="1200" dirty="0"/>
              <a:t>의 모션모드 변경 </a:t>
            </a:r>
            <a:r>
              <a:rPr lang="en-US" altLang="ko-KR" sz="1200" dirty="0"/>
              <a:t>– </a:t>
            </a:r>
            <a:r>
              <a:rPr lang="ko-KR" altLang="en-US" sz="1200" dirty="0"/>
              <a:t>꼬리의 방향이 달라짐</a:t>
            </a:r>
            <a:r>
              <a:rPr lang="en-US" altLang="ko-KR" sz="1200" dirty="0"/>
              <a:t>)</a:t>
            </a:r>
          </a:p>
          <a:p>
            <a:pPr marL="0" indent="0">
              <a:buNone/>
            </a:pPr>
            <a:r>
              <a:rPr lang="en-US" altLang="ko-KR" sz="1200" dirty="0"/>
              <a:t>	 10.2.3.2 </a:t>
            </a:r>
            <a:r>
              <a:rPr lang="ko-KR" altLang="en-US" sz="1200" dirty="0"/>
              <a:t>시험 방법 및 요구되는 결과</a:t>
            </a:r>
            <a:endParaRPr lang="en-US" altLang="ko-KR" sz="1200" dirty="0"/>
          </a:p>
          <a:p>
            <a:pPr marL="0" indent="0">
              <a:buNone/>
            </a:pPr>
            <a:r>
              <a:rPr lang="en-US" altLang="ko-KR" sz="1200" dirty="0"/>
              <a:t>	 -a) Trails</a:t>
            </a:r>
            <a:r>
              <a:rPr lang="ko-KR" altLang="en-US" sz="1200" dirty="0"/>
              <a:t> 나 </a:t>
            </a:r>
            <a:r>
              <a:rPr lang="en-US" altLang="ko-KR" sz="1200" dirty="0"/>
              <a:t>Past position(</a:t>
            </a:r>
            <a:r>
              <a:rPr lang="ko-KR" altLang="en-US" sz="1200" dirty="0"/>
              <a:t>해당되는 경우</a:t>
            </a:r>
            <a:r>
              <a:rPr lang="en-US" altLang="ko-KR" sz="1200" dirty="0"/>
              <a:t>)</a:t>
            </a:r>
            <a:r>
              <a:rPr lang="ko-KR" altLang="en-US" sz="1200" dirty="0"/>
              <a:t>이 아래 변화 이후에도 유지되는지 확인</a:t>
            </a:r>
            <a:r>
              <a:rPr lang="en-US" altLang="ko-KR" sz="1200" dirty="0"/>
              <a:t>	</a:t>
            </a:r>
          </a:p>
          <a:p>
            <a:pPr marL="0" indent="0">
              <a:buNone/>
            </a:pPr>
            <a:r>
              <a:rPr lang="en-US" altLang="ko-KR" sz="1200" dirty="0"/>
              <a:t>	  	</a:t>
            </a:r>
            <a:r>
              <a:rPr lang="en-US" altLang="ko-KR" sz="1200" dirty="0" err="1"/>
              <a:t>i</a:t>
            </a:r>
            <a:r>
              <a:rPr lang="en-US" altLang="ko-KR" sz="1200" dirty="0"/>
              <a:t>. 1 range scale</a:t>
            </a:r>
            <a:r>
              <a:rPr lang="ko-KR" altLang="en-US" sz="1200" dirty="0"/>
              <a:t>의 증</a:t>
            </a:r>
            <a:r>
              <a:rPr lang="en-US" altLang="ko-KR" sz="1200" dirty="0"/>
              <a:t>/</a:t>
            </a:r>
            <a:r>
              <a:rPr lang="ko-KR" altLang="en-US" sz="1200" dirty="0"/>
              <a:t>감 </a:t>
            </a:r>
            <a:r>
              <a:rPr lang="en-US" altLang="ko-KR" sz="1200" dirty="0"/>
              <a:t>(</a:t>
            </a:r>
            <a:r>
              <a:rPr lang="ko-KR" altLang="en-US" sz="1200" dirty="0"/>
              <a:t>확대</a:t>
            </a:r>
            <a:r>
              <a:rPr lang="en-US" altLang="ko-KR" sz="1200" dirty="0"/>
              <a:t>/</a:t>
            </a:r>
            <a:r>
              <a:rPr lang="ko-KR" altLang="en-US" sz="1200" dirty="0"/>
              <a:t>축소</a:t>
            </a:r>
            <a:r>
              <a:rPr lang="en-US" altLang="ko-KR" sz="1200" dirty="0"/>
              <a:t>)</a:t>
            </a:r>
          </a:p>
          <a:p>
            <a:pPr marL="0" indent="0">
              <a:buNone/>
            </a:pPr>
            <a:r>
              <a:rPr lang="en-US" altLang="ko-KR" sz="1200" dirty="0"/>
              <a:t>	  	ii. Radar</a:t>
            </a:r>
            <a:r>
              <a:rPr lang="ko-KR" altLang="en-US" sz="1200" dirty="0"/>
              <a:t> </a:t>
            </a:r>
            <a:r>
              <a:rPr lang="en-US" altLang="ko-KR" sz="1200" dirty="0"/>
              <a:t>picture</a:t>
            </a:r>
            <a:r>
              <a:rPr lang="ko-KR" altLang="en-US" sz="1200" dirty="0"/>
              <a:t> 위치의 </a:t>
            </a:r>
            <a:r>
              <a:rPr lang="en-US" altLang="ko-KR" sz="1200" dirty="0"/>
              <a:t>reset</a:t>
            </a:r>
            <a:r>
              <a:rPr lang="ko-KR" altLang="en-US" sz="1200" dirty="0"/>
              <a:t>이나 </a:t>
            </a:r>
            <a:r>
              <a:rPr lang="en-US" altLang="ko-KR" sz="1200" dirty="0"/>
              <a:t>offset </a:t>
            </a:r>
            <a:r>
              <a:rPr lang="ko-KR" altLang="en-US" sz="1200" dirty="0"/>
              <a:t>에 의한 </a:t>
            </a:r>
            <a:r>
              <a:rPr lang="en-US" altLang="ko-KR" sz="1200" dirty="0"/>
              <a:t>redraw</a:t>
            </a:r>
          </a:p>
          <a:p>
            <a:pPr marL="0" indent="0">
              <a:buNone/>
            </a:pPr>
            <a:r>
              <a:rPr lang="en-US" altLang="ko-KR" sz="1200" dirty="0"/>
              <a:t>		iii. True</a:t>
            </a:r>
            <a:r>
              <a:rPr lang="ko-KR" altLang="en-US" sz="1200" dirty="0"/>
              <a:t> </a:t>
            </a:r>
            <a:r>
              <a:rPr lang="ko-KR" altLang="en-US" sz="1200" dirty="0" err="1"/>
              <a:t>트레일과</a:t>
            </a:r>
            <a:r>
              <a:rPr lang="ko-KR" altLang="en-US" sz="1200" dirty="0"/>
              <a:t> </a:t>
            </a:r>
            <a:r>
              <a:rPr lang="en-US" altLang="ko-KR" sz="1200" dirty="0"/>
              <a:t>Relative</a:t>
            </a:r>
            <a:r>
              <a:rPr lang="ko-KR" altLang="en-US" sz="1200" dirty="0"/>
              <a:t> </a:t>
            </a:r>
            <a:r>
              <a:rPr lang="ko-KR" altLang="en-US" sz="1200" dirty="0" err="1"/>
              <a:t>트레일</a:t>
            </a:r>
            <a:r>
              <a:rPr lang="ko-KR" altLang="en-US" sz="1200" dirty="0"/>
              <a:t> 간의 변경</a:t>
            </a:r>
            <a:r>
              <a:rPr lang="en-US" altLang="ko-KR" sz="1200" dirty="0"/>
              <a:t>.</a:t>
            </a:r>
          </a:p>
          <a:p>
            <a:pPr marL="0" indent="0">
              <a:buNone/>
            </a:pPr>
            <a:r>
              <a:rPr lang="en-US" altLang="ko-KR" sz="1200" dirty="0"/>
              <a:t>	 -b) Radar </a:t>
            </a:r>
            <a:r>
              <a:rPr lang="en-US" altLang="ko-KR" sz="1200" dirty="0" err="1"/>
              <a:t>pictur</a:t>
            </a:r>
            <a:r>
              <a:rPr lang="ko-KR" altLang="en-US" sz="1200" dirty="0"/>
              <a:t>의 </a:t>
            </a:r>
            <a:r>
              <a:rPr lang="en-US" altLang="ko-KR" sz="1200" dirty="0"/>
              <a:t>offset </a:t>
            </a:r>
            <a:r>
              <a:rPr lang="ko-KR" altLang="en-US" sz="1200" dirty="0"/>
              <a:t>위치 변경에 따라 혹은</a:t>
            </a:r>
            <a:r>
              <a:rPr lang="en-US" altLang="ko-KR" sz="1200" dirty="0"/>
              <a:t>,</a:t>
            </a:r>
            <a:r>
              <a:rPr lang="ko-KR" altLang="en-US" sz="1200" dirty="0"/>
              <a:t> </a:t>
            </a:r>
            <a:r>
              <a:rPr lang="en-US" altLang="ko-KR" sz="1200" dirty="0"/>
              <a:t>True </a:t>
            </a:r>
            <a:r>
              <a:rPr lang="en-US" altLang="ko-KR" sz="1200" dirty="0" err="1"/>
              <a:t>motio</a:t>
            </a:r>
            <a:r>
              <a:rPr lang="ko-KR" altLang="en-US" sz="1200" dirty="0"/>
              <a:t>의 </a:t>
            </a:r>
            <a:r>
              <a:rPr lang="en-US" altLang="ko-KR" sz="1200" dirty="0"/>
              <a:t>reset</a:t>
            </a:r>
            <a:r>
              <a:rPr lang="ko-KR" altLang="en-US" sz="1200" dirty="0"/>
              <a:t>에 따라서</a:t>
            </a:r>
            <a:r>
              <a:rPr lang="en-US" altLang="ko-KR" sz="1200" dirty="0"/>
              <a:t>, Trails</a:t>
            </a:r>
            <a:r>
              <a:rPr lang="ko-KR" altLang="en-US" sz="1200" dirty="0"/>
              <a:t> 나 </a:t>
            </a:r>
            <a:r>
              <a:rPr lang="en-US" altLang="ko-KR" sz="1200" dirty="0"/>
              <a:t>Past position</a:t>
            </a:r>
            <a:r>
              <a:rPr lang="ko-KR" altLang="en-US" sz="1200" dirty="0"/>
              <a:t>이 활성화 상태였다면 </a:t>
            </a:r>
            <a:r>
              <a:rPr lang="en-US" altLang="ko-KR" sz="1200" dirty="0"/>
              <a:t>2</a:t>
            </a:r>
            <a:r>
              <a:rPr lang="ko-KR" altLang="en-US" sz="1200" dirty="0"/>
              <a:t>스캔 내에서 두 항목이 정상적으로 사용</a:t>
            </a:r>
            <a:r>
              <a:rPr lang="en-US" altLang="ko-KR" sz="1200" dirty="0"/>
              <a:t>(</a:t>
            </a:r>
            <a:r>
              <a:rPr lang="ko-KR" altLang="en-US" sz="1200" dirty="0"/>
              <a:t>유지</a:t>
            </a:r>
            <a:r>
              <a:rPr lang="en-US" altLang="ko-KR" sz="1200" dirty="0"/>
              <a:t>)</a:t>
            </a:r>
            <a:r>
              <a:rPr lang="ko-KR" altLang="en-US" sz="1200" dirty="0"/>
              <a:t>되는지 관찰로 확인</a:t>
            </a:r>
            <a:r>
              <a:rPr lang="en-US" altLang="ko-KR" sz="1200" dirty="0"/>
              <a:t>.</a:t>
            </a:r>
          </a:p>
          <a:p>
            <a:pPr marL="0" indent="0">
              <a:buNone/>
            </a:pPr>
            <a:r>
              <a:rPr lang="en-US" altLang="ko-KR" sz="1200" dirty="0"/>
              <a:t>	 </a:t>
            </a:r>
            <a:r>
              <a:rPr lang="ko-KR" altLang="en-US" sz="1200" dirty="0"/>
              <a:t>선택된 범위 척도 내의 </a:t>
            </a:r>
            <a:r>
              <a:rPr lang="en-US" altLang="ko-KR" sz="1200" dirty="0"/>
              <a:t>Trails/Past </a:t>
            </a:r>
            <a:r>
              <a:rPr lang="en-US" altLang="ko-KR" sz="1200" dirty="0" err="1"/>
              <a:t>positio</a:t>
            </a:r>
            <a:r>
              <a:rPr lang="ko-KR" altLang="en-US" sz="1200" dirty="0"/>
              <a:t>은 </a:t>
            </a:r>
            <a:r>
              <a:rPr lang="en-US" altLang="ko-KR" sz="1200" dirty="0"/>
              <a:t>True</a:t>
            </a:r>
            <a:r>
              <a:rPr lang="ko-KR" altLang="en-US" sz="1200" dirty="0"/>
              <a:t> </a:t>
            </a:r>
            <a:r>
              <a:rPr lang="en-US" altLang="ko-KR" sz="1200" dirty="0"/>
              <a:t>motion</a:t>
            </a:r>
            <a:r>
              <a:rPr lang="ko-KR" altLang="en-US" sz="1200" dirty="0"/>
              <a:t> 움직임 또는 </a:t>
            </a:r>
            <a:r>
              <a:rPr lang="en-US" altLang="ko-KR" sz="1200" dirty="0"/>
              <a:t>Off-</a:t>
            </a:r>
            <a:r>
              <a:rPr lang="en-US" altLang="ko-KR" sz="1200" dirty="0" err="1"/>
              <a:t>centerin</a:t>
            </a:r>
            <a:r>
              <a:rPr lang="ko-KR" altLang="en-US" sz="1200" dirty="0"/>
              <a:t>으로 화면에서 벗어나더라도 유지</a:t>
            </a:r>
            <a:r>
              <a:rPr lang="en-US" altLang="ko-KR" sz="1200" dirty="0"/>
              <a:t>.</a:t>
            </a:r>
          </a:p>
          <a:p>
            <a:pPr marL="0" indent="0">
              <a:buNone/>
            </a:pPr>
            <a:r>
              <a:rPr lang="en-US" altLang="ko-KR" sz="1200" dirty="0"/>
              <a:t>	 -c) Trails</a:t>
            </a:r>
            <a:r>
              <a:rPr lang="ko-KR" altLang="en-US" sz="1200" dirty="0"/>
              <a:t>나 </a:t>
            </a:r>
            <a:r>
              <a:rPr lang="en-US" altLang="ko-KR" sz="1200" dirty="0"/>
              <a:t>Past position</a:t>
            </a:r>
            <a:r>
              <a:rPr lang="ko-KR" altLang="en-US" sz="1200" dirty="0"/>
              <a:t>이 활성화 상태였다면</a:t>
            </a:r>
            <a:r>
              <a:rPr lang="en-US" altLang="ko-KR" sz="1200" dirty="0"/>
              <a:t>,</a:t>
            </a:r>
            <a:r>
              <a:rPr lang="ko-KR" altLang="en-US" sz="1200" dirty="0"/>
              <a:t> </a:t>
            </a:r>
            <a:r>
              <a:rPr lang="en-US" altLang="ko-KR" sz="1200" dirty="0"/>
              <a:t>True trail</a:t>
            </a:r>
            <a:r>
              <a:rPr lang="ko-KR" altLang="en-US" sz="1200" dirty="0"/>
              <a:t>과 </a:t>
            </a:r>
            <a:r>
              <a:rPr lang="en-US" altLang="ko-KR" sz="1200" dirty="0"/>
              <a:t>Relative trail</a:t>
            </a:r>
            <a:r>
              <a:rPr lang="ko-KR" altLang="en-US" sz="1200" dirty="0"/>
              <a:t> 간의 변경 후 </a:t>
            </a:r>
            <a:r>
              <a:rPr lang="en-US" altLang="ko-KR" sz="1200" dirty="0"/>
              <a:t>2</a:t>
            </a:r>
            <a:r>
              <a:rPr lang="ko-KR" altLang="en-US" sz="1200" dirty="0"/>
              <a:t>회 스캔 내에서 사용할 수 있음을 관찰하여 확인</a:t>
            </a:r>
            <a:r>
              <a:rPr lang="en-US" altLang="ko-KR" sz="1200" dirty="0"/>
              <a:t>.</a:t>
            </a:r>
          </a:p>
          <a:p>
            <a:pPr marL="0" indent="0">
              <a:buNone/>
            </a:pPr>
            <a:r>
              <a:rPr lang="en-US" altLang="ko-KR" sz="1200" dirty="0"/>
              <a:t>	 -d) Tracking</a:t>
            </a:r>
            <a:r>
              <a:rPr lang="ko-KR" altLang="en-US" sz="1200" dirty="0"/>
              <a:t> 기능을 제공하는 모든 </a:t>
            </a:r>
            <a:r>
              <a:rPr lang="en-US" altLang="ko-KR" sz="1200" dirty="0"/>
              <a:t>Range scales</a:t>
            </a:r>
            <a:r>
              <a:rPr lang="ko-KR" altLang="en-US" sz="1200" dirty="0"/>
              <a:t>에서 </a:t>
            </a:r>
            <a:r>
              <a:rPr lang="en-US" altLang="ko-KR" sz="1200" dirty="0"/>
              <a:t>trail</a:t>
            </a:r>
            <a:r>
              <a:rPr lang="ko-KR" altLang="en-US" sz="1200" dirty="0"/>
              <a:t> 이나 </a:t>
            </a:r>
            <a:r>
              <a:rPr lang="en-US" altLang="ko-KR" sz="1200" dirty="0"/>
              <a:t>Past position</a:t>
            </a:r>
            <a:r>
              <a:rPr lang="ko-KR" altLang="en-US" sz="1200" dirty="0"/>
              <a:t> 기능이 유지되는지 관찰을 통해 확인</a:t>
            </a:r>
            <a:r>
              <a:rPr lang="en-US" altLang="ko-KR" sz="1200" dirty="0"/>
              <a:t>. </a:t>
            </a:r>
          </a:p>
          <a:p>
            <a:pPr marL="0" indent="0">
              <a:buNone/>
            </a:pPr>
            <a:r>
              <a:rPr lang="en-US" altLang="ko-KR" sz="1200" dirty="0"/>
              <a:t>	  </a:t>
            </a:r>
            <a:r>
              <a:rPr lang="ko-KR" altLang="en-US" sz="1200" dirty="0"/>
              <a:t>최소한 이러한 </a:t>
            </a:r>
            <a:r>
              <a:rPr lang="en-US" altLang="ko-KR" sz="1200" dirty="0"/>
              <a:t>Range scale</a:t>
            </a:r>
            <a:r>
              <a:rPr lang="ko-KR" altLang="en-US" sz="1200" dirty="0"/>
              <a:t>에는 </a:t>
            </a:r>
            <a:r>
              <a:rPr lang="en-US" altLang="ko-KR" sz="1200" dirty="0"/>
              <a:t>1,5 NM, 3 NM, 6 NM </a:t>
            </a:r>
            <a:r>
              <a:rPr lang="ko-KR" altLang="en-US" sz="1200" dirty="0"/>
              <a:t>및 </a:t>
            </a:r>
            <a:r>
              <a:rPr lang="en-US" altLang="ko-KR" sz="1200" dirty="0"/>
              <a:t>12 NM </a:t>
            </a:r>
            <a:r>
              <a:rPr lang="ko-KR" altLang="en-US" sz="1200" dirty="0"/>
              <a:t>범위 척도가 포함되어야 함</a:t>
            </a:r>
            <a:r>
              <a:rPr lang="en-US" altLang="ko-KR" sz="1200" dirty="0"/>
              <a:t>.</a:t>
            </a:r>
          </a:p>
          <a:p>
            <a:pPr marL="0" indent="0">
              <a:buNone/>
            </a:pPr>
            <a:r>
              <a:rPr lang="en-US" altLang="ko-KR" sz="1200" dirty="0">
                <a:solidFill>
                  <a:srgbClr val="FF0000"/>
                </a:solidFill>
              </a:rPr>
              <a:t>	(</a:t>
            </a:r>
            <a:r>
              <a:rPr lang="ko-KR" altLang="en-US" sz="1200" dirty="0">
                <a:solidFill>
                  <a:srgbClr val="FF0000"/>
                </a:solidFill>
              </a:rPr>
              <a:t>모든 </a:t>
            </a:r>
            <a:r>
              <a:rPr lang="en-US" altLang="ko-KR" sz="1200" dirty="0">
                <a:solidFill>
                  <a:srgbClr val="FF0000"/>
                </a:solidFill>
              </a:rPr>
              <a:t>Range scale</a:t>
            </a:r>
            <a:r>
              <a:rPr lang="ko-KR" altLang="en-US" sz="1200" dirty="0">
                <a:solidFill>
                  <a:srgbClr val="FF0000"/>
                </a:solidFill>
              </a:rPr>
              <a:t>에서 </a:t>
            </a:r>
            <a:r>
              <a:rPr lang="en-US" altLang="ko-KR" sz="1200" dirty="0">
                <a:solidFill>
                  <a:srgbClr val="FF0000"/>
                </a:solidFill>
              </a:rPr>
              <a:t>tracking </a:t>
            </a:r>
            <a:r>
              <a:rPr lang="ko-KR" altLang="en-US" sz="1200" dirty="0">
                <a:solidFill>
                  <a:srgbClr val="FF0000"/>
                </a:solidFill>
              </a:rPr>
              <a:t>기능을 제공하는게 아니었나</a:t>
            </a:r>
            <a:r>
              <a:rPr lang="en-US" altLang="ko-KR" sz="1200" dirty="0">
                <a:solidFill>
                  <a:srgbClr val="FF0000"/>
                </a:solidFill>
              </a:rPr>
              <a:t>? Tracking </a:t>
            </a:r>
            <a:r>
              <a:rPr lang="ko-KR" altLang="en-US" sz="1200" dirty="0">
                <a:solidFill>
                  <a:srgbClr val="FF0000"/>
                </a:solidFill>
              </a:rPr>
              <a:t>기능을 제공하는 </a:t>
            </a:r>
            <a:r>
              <a:rPr lang="en-US" altLang="ko-KR" sz="1200" dirty="0">
                <a:solidFill>
                  <a:srgbClr val="FF0000"/>
                </a:solidFill>
              </a:rPr>
              <a:t>scale</a:t>
            </a:r>
            <a:r>
              <a:rPr lang="ko-KR" altLang="en-US" sz="1200" dirty="0">
                <a:solidFill>
                  <a:srgbClr val="FF0000"/>
                </a:solidFill>
              </a:rPr>
              <a:t>이 정해져 있나</a:t>
            </a:r>
            <a:r>
              <a:rPr lang="en-US" altLang="ko-KR" sz="1200" dirty="0">
                <a:solidFill>
                  <a:srgbClr val="FF0000"/>
                </a:solidFill>
              </a:rPr>
              <a:t>?)</a:t>
            </a:r>
          </a:p>
          <a:p>
            <a:pPr marL="0" indent="0">
              <a:buNone/>
            </a:pPr>
            <a:r>
              <a:rPr lang="en-US" altLang="ko-KR" sz="1200" dirty="0"/>
              <a:t>	</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98</a:t>
            </a:fld>
            <a:r>
              <a:rPr lang="en-US" altLang="ko-KR"/>
              <a:t>]</a:t>
            </a:r>
            <a:endParaRPr lang="ko-KR" altLang="en-US" dirty="0"/>
          </a:p>
        </p:txBody>
      </p:sp>
    </p:spTree>
    <p:extLst>
      <p:ext uri="{BB962C8B-B14F-4D97-AF65-F5344CB8AC3E}">
        <p14:creationId xmlns:p14="http://schemas.microsoft.com/office/powerpoint/2010/main" val="4789528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288C33-1A5B-42BE-9913-FF81E3C58DB9}"/>
              </a:ext>
            </a:extLst>
          </p:cNvPr>
          <p:cNvSpPr>
            <a:spLocks noGrp="1"/>
          </p:cNvSpPr>
          <p:nvPr>
            <p:ph type="title"/>
          </p:nvPr>
        </p:nvSpPr>
        <p:spPr/>
        <p:txBody>
          <a:bodyPr/>
          <a:lstStyle/>
          <a:p>
            <a:r>
              <a:rPr lang="en-US" altLang="ko-KR" dirty="0"/>
              <a:t>RECOMMENDATION</a:t>
            </a:r>
            <a:r>
              <a:rPr lang="ko-KR" altLang="en-US" dirty="0"/>
              <a:t> </a:t>
            </a:r>
            <a:r>
              <a:rPr lang="en-US" altLang="ko-KR" dirty="0"/>
              <a:t>(</a:t>
            </a:r>
            <a:r>
              <a:rPr lang="ko-KR" altLang="en-US" dirty="0"/>
              <a:t>요구사항</a:t>
            </a:r>
            <a:r>
              <a:rPr lang="en-US" altLang="ko-KR" dirty="0"/>
              <a:t>)</a:t>
            </a:r>
            <a:endParaRPr lang="ko-KR" altLang="en-US" dirty="0"/>
          </a:p>
        </p:txBody>
      </p:sp>
      <p:sp>
        <p:nvSpPr>
          <p:cNvPr id="3" name="내용 개체 틀 2">
            <a:extLst>
              <a:ext uri="{FF2B5EF4-FFF2-40B4-BE49-F238E27FC236}">
                <a16:creationId xmlns:a16="http://schemas.microsoft.com/office/drawing/2014/main" id="{94AC1B68-EB8A-4D84-AB55-7BEFA46CDD61}"/>
              </a:ext>
            </a:extLst>
          </p:cNvPr>
          <p:cNvSpPr>
            <a:spLocks noGrp="1"/>
          </p:cNvSpPr>
          <p:nvPr>
            <p:ph idx="1"/>
          </p:nvPr>
        </p:nvSpPr>
        <p:spPr>
          <a:xfrm>
            <a:off x="157942" y="708468"/>
            <a:ext cx="9539732" cy="5720477"/>
          </a:xfrm>
        </p:spPr>
        <p:txBody>
          <a:bodyPr/>
          <a:lstStyle/>
          <a:p>
            <a:pPr lvl="1"/>
            <a:r>
              <a:rPr lang="en-US" altLang="ko-KR" sz="1200" dirty="0"/>
              <a:t>10.3 Target tracking (TT)</a:t>
            </a:r>
          </a:p>
          <a:p>
            <a:pPr marL="0" indent="0">
              <a:buNone/>
            </a:pPr>
            <a:r>
              <a:rPr lang="en-US" altLang="ko-KR" sz="1200" dirty="0"/>
              <a:t>	10.3.1 </a:t>
            </a:r>
            <a:r>
              <a:rPr lang="ko-KR" altLang="en-US" sz="1200" dirty="0"/>
              <a:t>일반</a:t>
            </a:r>
            <a:endParaRPr lang="en-US" altLang="ko-KR" sz="1200" dirty="0"/>
          </a:p>
          <a:p>
            <a:pPr marL="0" indent="0">
              <a:buNone/>
            </a:pPr>
            <a:r>
              <a:rPr lang="en-US" altLang="ko-KR" sz="1200" dirty="0"/>
              <a:t>	 10.3.1.1 </a:t>
            </a:r>
            <a:r>
              <a:rPr lang="ko-KR" altLang="en-US" sz="1200" dirty="0"/>
              <a:t>요구 사항</a:t>
            </a:r>
            <a:endParaRPr lang="en-US" altLang="ko-KR" sz="1200" dirty="0"/>
          </a:p>
          <a:p>
            <a:pPr marL="0" indent="0">
              <a:buNone/>
            </a:pPr>
            <a:r>
              <a:rPr lang="en-US" altLang="ko-KR" sz="1200" dirty="0"/>
              <a:t>	 -</a:t>
            </a:r>
            <a:r>
              <a:rPr lang="ko-KR" altLang="en-US" sz="1200" dirty="0"/>
              <a:t>획득한 </a:t>
            </a:r>
            <a:r>
              <a:rPr lang="en-US" altLang="ko-KR" sz="1200" dirty="0"/>
              <a:t>Radar target</a:t>
            </a:r>
            <a:r>
              <a:rPr lang="ko-KR" altLang="en-US" sz="1200" dirty="0"/>
              <a:t>은 자선 기준 상대적인 위치를 사용하는 레이더 시스템에 의해 </a:t>
            </a:r>
            <a:r>
              <a:rPr lang="en-US" altLang="ko-KR" sz="1200" dirty="0"/>
              <a:t>tracking.</a:t>
            </a:r>
          </a:p>
          <a:p>
            <a:pPr marL="0" indent="0">
              <a:buNone/>
            </a:pPr>
            <a:r>
              <a:rPr lang="en-US" altLang="ko-KR" sz="1200" dirty="0"/>
              <a:t>	 -(MSC.192/5.25.1) Radar</a:t>
            </a:r>
            <a:r>
              <a:rPr lang="ko-KR" altLang="en-US" sz="1200" dirty="0"/>
              <a:t> </a:t>
            </a:r>
            <a:r>
              <a:rPr lang="en-US" altLang="ko-KR" sz="1200" dirty="0"/>
              <a:t>target</a:t>
            </a:r>
            <a:r>
              <a:rPr lang="ko-KR" altLang="en-US" sz="1200" dirty="0"/>
              <a:t>은 레이더 센서</a:t>
            </a:r>
            <a:r>
              <a:rPr lang="en-US" altLang="ko-KR" sz="1200" dirty="0"/>
              <a:t>(</a:t>
            </a:r>
            <a:r>
              <a:rPr lang="ko-KR" altLang="en-US" sz="1200" dirty="0" err="1"/>
              <a:t>트랜시버</a:t>
            </a:r>
            <a:r>
              <a:rPr lang="en-US" altLang="ko-KR" sz="1200" dirty="0"/>
              <a:t>)</a:t>
            </a:r>
            <a:r>
              <a:rPr lang="ko-KR" altLang="en-US" sz="1200" dirty="0"/>
              <a:t>에 의해 제공</a:t>
            </a:r>
            <a:r>
              <a:rPr lang="en-US" altLang="ko-KR" sz="1200" dirty="0"/>
              <a:t>. (trans/receiver)</a:t>
            </a:r>
          </a:p>
          <a:p>
            <a:pPr marL="0" indent="0">
              <a:buNone/>
            </a:pPr>
            <a:r>
              <a:rPr lang="en-US" altLang="ko-KR" sz="1200" dirty="0"/>
              <a:t>	 -</a:t>
            </a:r>
            <a:r>
              <a:rPr lang="ko-KR" altLang="en-US" sz="1200" dirty="0"/>
              <a:t>신호는 관련 </a:t>
            </a:r>
            <a:r>
              <a:rPr lang="en-US" altLang="ko-KR" sz="1200" dirty="0"/>
              <a:t>clutter(</a:t>
            </a:r>
            <a:r>
              <a:rPr lang="ko-KR" altLang="en-US" sz="1200" dirty="0"/>
              <a:t>노이즈</a:t>
            </a:r>
            <a:r>
              <a:rPr lang="en-US" altLang="ko-KR" sz="1200" dirty="0"/>
              <a:t>)</a:t>
            </a:r>
            <a:r>
              <a:rPr lang="ko-KR" altLang="en-US" sz="1200" dirty="0"/>
              <a:t> 컨트롤의 도움으로 필터링</a:t>
            </a:r>
            <a:r>
              <a:rPr lang="en-US" altLang="ko-KR" sz="1200" dirty="0"/>
              <a:t>(</a:t>
            </a:r>
            <a:r>
              <a:rPr lang="ko-KR" altLang="en-US" sz="1200" dirty="0"/>
              <a:t>감소</a:t>
            </a:r>
            <a:r>
              <a:rPr lang="en-US" altLang="ko-KR" sz="1200" dirty="0"/>
              <a:t>)</a:t>
            </a:r>
            <a:r>
              <a:rPr lang="ko-KR" altLang="en-US" sz="1200" dirty="0"/>
              <a:t>될 수 있음</a:t>
            </a:r>
            <a:r>
              <a:rPr lang="en-US" altLang="ko-KR" sz="1200" dirty="0"/>
              <a:t>.</a:t>
            </a:r>
          </a:p>
          <a:p>
            <a:pPr marL="0" indent="0">
              <a:buNone/>
            </a:pPr>
            <a:r>
              <a:rPr lang="en-US" altLang="ko-KR" sz="1200" dirty="0"/>
              <a:t>	 -Radar target</a:t>
            </a:r>
            <a:r>
              <a:rPr lang="ko-KR" altLang="en-US" sz="1200" dirty="0"/>
              <a:t>은 수동 또는 자동으로 획득하고 자동 </a:t>
            </a:r>
            <a:r>
              <a:rPr lang="en-US" altLang="ko-KR" sz="1200" dirty="0"/>
              <a:t>target tracking(TT) </a:t>
            </a:r>
            <a:r>
              <a:rPr lang="ko-KR" altLang="en-US" sz="1200" dirty="0"/>
              <a:t>기능을 사용하여 추적할 수 있음</a:t>
            </a:r>
            <a:r>
              <a:rPr lang="en-US" altLang="ko-KR" sz="1200" dirty="0"/>
              <a:t>.</a:t>
            </a:r>
          </a:p>
          <a:p>
            <a:pPr marL="0" indent="0">
              <a:buNone/>
            </a:pPr>
            <a:r>
              <a:rPr lang="en-US" altLang="ko-KR" sz="1200" dirty="0"/>
              <a:t>	 -(MSC.192/5.24.3) Radar</a:t>
            </a:r>
            <a:r>
              <a:rPr lang="ko-KR" altLang="en-US" sz="1200" dirty="0"/>
              <a:t> </a:t>
            </a:r>
            <a:r>
              <a:rPr lang="en-US" altLang="ko-KR" sz="1200" dirty="0"/>
              <a:t>tracking</a:t>
            </a:r>
            <a:r>
              <a:rPr lang="ko-KR" altLang="en-US" sz="1200" dirty="0"/>
              <a:t> 기능의 동작과 </a:t>
            </a:r>
            <a:r>
              <a:rPr lang="en-US" altLang="ko-KR" sz="1200" dirty="0"/>
              <a:t>Reported</a:t>
            </a:r>
            <a:r>
              <a:rPr lang="ko-KR" altLang="en-US" sz="1200" dirty="0"/>
              <a:t> </a:t>
            </a:r>
            <a:r>
              <a:rPr lang="en-US" altLang="ko-KR" sz="1200" dirty="0"/>
              <a:t>AIS </a:t>
            </a:r>
            <a:r>
              <a:rPr lang="ko-KR" altLang="en-US" sz="1200" dirty="0"/>
              <a:t>정보의 처리는 이 표준에서 정의</a:t>
            </a:r>
            <a:r>
              <a:rPr lang="en-US" altLang="ko-KR" sz="1200" dirty="0"/>
              <a:t>.</a:t>
            </a:r>
          </a:p>
          <a:p>
            <a:pPr marL="0" indent="0">
              <a:buNone/>
            </a:pPr>
            <a:r>
              <a:rPr lang="en-US" altLang="ko-KR" sz="1200" dirty="0"/>
              <a:t>	 -(MSC.192/5.25.1.1) </a:t>
            </a:r>
            <a:r>
              <a:rPr lang="ko-KR" altLang="en-US" sz="1200" dirty="0"/>
              <a:t>충돌 회피를 위한 자동 표적 추적 계산은 자선기준 레이더 표적의 상대 위치와 상대 속도 측정을 기반으로 해야 함</a:t>
            </a:r>
            <a:r>
              <a:rPr lang="en-US" altLang="ko-KR" sz="1200" dirty="0"/>
              <a:t>.</a:t>
            </a:r>
          </a:p>
          <a:p>
            <a:pPr marL="0" indent="0">
              <a:buNone/>
            </a:pPr>
            <a:r>
              <a:rPr lang="en-US" altLang="ko-KR" sz="1200" dirty="0"/>
              <a:t>	 10.3.1.2 </a:t>
            </a:r>
            <a:r>
              <a:rPr lang="ko-KR" altLang="en-US" sz="1200" dirty="0"/>
              <a:t>시험 방법 및 요구되는 결과</a:t>
            </a:r>
            <a:endParaRPr lang="en-US" altLang="ko-KR" sz="1200" dirty="0"/>
          </a:p>
          <a:p>
            <a:pPr marL="0" indent="0">
              <a:buNone/>
            </a:pPr>
            <a:r>
              <a:rPr lang="en-US" altLang="ko-KR" sz="1200" dirty="0"/>
              <a:t>	 -</a:t>
            </a:r>
            <a:r>
              <a:rPr lang="ko-KR" altLang="en-US" sz="1200" dirty="0"/>
              <a:t>이러한 요구 사항은 </a:t>
            </a:r>
            <a:r>
              <a:rPr lang="en-US" altLang="ko-KR" sz="1200" dirty="0"/>
              <a:t>10.3.3</a:t>
            </a:r>
            <a:r>
              <a:rPr lang="ko-KR" altLang="en-US" sz="1200" dirty="0"/>
              <a:t>에서 시작하여 </a:t>
            </a:r>
            <a:r>
              <a:rPr lang="en-US" altLang="ko-KR" sz="1200" dirty="0"/>
              <a:t>10.3</a:t>
            </a:r>
            <a:r>
              <a:rPr lang="ko-KR" altLang="en-US" sz="1200" dirty="0"/>
              <a:t>에서 테스트</a:t>
            </a:r>
            <a:r>
              <a:rPr lang="en-US" altLang="ko-KR" sz="1200" dirty="0"/>
              <a:t> </a:t>
            </a:r>
            <a:r>
              <a:rPr lang="ko-KR" altLang="en-US" sz="1200" dirty="0"/>
              <a:t>됨</a:t>
            </a:r>
            <a:r>
              <a:rPr lang="en-US" altLang="ko-KR" sz="1200" dirty="0"/>
              <a:t>.</a:t>
            </a:r>
          </a:p>
          <a:p>
            <a:pPr marL="0" indent="0">
              <a:buNone/>
            </a:pPr>
            <a:r>
              <a:rPr lang="en-US" altLang="ko-KR" sz="1200" dirty="0"/>
              <a:t>	</a:t>
            </a:r>
            <a:r>
              <a:rPr lang="ko-KR" altLang="en-US" sz="1200" dirty="0"/>
              <a:t> </a:t>
            </a:r>
            <a:r>
              <a:rPr lang="en-US" altLang="ko-KR" sz="1200" dirty="0"/>
              <a:t>NOTE</a:t>
            </a:r>
            <a:r>
              <a:rPr lang="ko-KR" altLang="en-US" sz="1200" dirty="0"/>
              <a:t> </a:t>
            </a:r>
            <a:endParaRPr lang="en-US" altLang="ko-KR" sz="1200" dirty="0"/>
          </a:p>
          <a:p>
            <a:pPr marL="0" indent="0">
              <a:buNone/>
            </a:pPr>
            <a:r>
              <a:rPr lang="en-US" altLang="ko-KR" sz="1200" dirty="0"/>
              <a:t>	  </a:t>
            </a:r>
            <a:r>
              <a:rPr lang="ko-KR" altLang="en-US" sz="1200" dirty="0"/>
              <a:t>표적 추적 상태 다이어그램은 부록 </a:t>
            </a:r>
            <a:r>
              <a:rPr lang="en-US" altLang="ko-KR" sz="1200" dirty="0"/>
              <a:t>G</a:t>
            </a:r>
            <a:r>
              <a:rPr lang="ko-KR" altLang="en-US" sz="1200" dirty="0"/>
              <a:t>에 나와 있음</a:t>
            </a:r>
            <a:r>
              <a:rPr lang="en-US" altLang="ko-KR" sz="1200" dirty="0"/>
              <a:t>.</a:t>
            </a:r>
          </a:p>
        </p:txBody>
      </p:sp>
      <p:sp>
        <p:nvSpPr>
          <p:cNvPr id="4" name="바닥글 개체 틀 3">
            <a:extLst>
              <a:ext uri="{FF2B5EF4-FFF2-40B4-BE49-F238E27FC236}">
                <a16:creationId xmlns:a16="http://schemas.microsoft.com/office/drawing/2014/main" id="{A788F746-5FF9-46EC-9B71-17AC3F79E3EB}"/>
              </a:ext>
            </a:extLst>
          </p:cNvPr>
          <p:cNvSpPr>
            <a:spLocks noGrp="1"/>
          </p:cNvSpPr>
          <p:nvPr>
            <p:ph type="ftr" sz="quarter" idx="11"/>
          </p:nvPr>
        </p:nvSpPr>
        <p:spPr>
          <a:xfrm>
            <a:off x="157016" y="6495450"/>
            <a:ext cx="9748983" cy="360000"/>
          </a:xfrm>
        </p:spPr>
        <p:txBody>
          <a:bodyPr/>
          <a:lstStyle/>
          <a:p>
            <a:pPr algn="ctr"/>
            <a:r>
              <a:rPr lang="en-US" altLang="ko-KR" dirty="0"/>
              <a:t>Copyright 2021, SALUS M</a:t>
            </a:r>
            <a:r>
              <a:rPr lang="en-US" altLang="ko-KR" cap="small" dirty="0"/>
              <a:t>arine</a:t>
            </a:r>
            <a:r>
              <a:rPr lang="en-US" altLang="ko-KR" dirty="0"/>
              <a:t> S</a:t>
            </a:r>
            <a:r>
              <a:rPr lang="en-US" altLang="ko-KR" cap="small" dirty="0"/>
              <a:t>ystems</a:t>
            </a:r>
            <a:r>
              <a:rPr lang="en-US" altLang="ko-KR" dirty="0"/>
              <a:t> Co. Ltd. All right reserved</a:t>
            </a:r>
            <a:endParaRPr lang="ko-KR" altLang="en-US" dirty="0"/>
          </a:p>
        </p:txBody>
      </p:sp>
      <p:sp>
        <p:nvSpPr>
          <p:cNvPr id="5" name="슬라이드 번호 개체 틀 4">
            <a:extLst>
              <a:ext uri="{FF2B5EF4-FFF2-40B4-BE49-F238E27FC236}">
                <a16:creationId xmlns:a16="http://schemas.microsoft.com/office/drawing/2014/main" id="{BB2A7BAB-4DC3-4EEB-9270-021C4E51704A}"/>
              </a:ext>
            </a:extLst>
          </p:cNvPr>
          <p:cNvSpPr>
            <a:spLocks noGrp="1"/>
          </p:cNvSpPr>
          <p:nvPr>
            <p:ph type="sldNum" sz="quarter" idx="12"/>
          </p:nvPr>
        </p:nvSpPr>
        <p:spPr/>
        <p:txBody>
          <a:bodyPr/>
          <a:lstStyle/>
          <a:p>
            <a:r>
              <a:rPr lang="en-US" altLang="ko-KR"/>
              <a:t>[</a:t>
            </a:r>
            <a:fld id="{D3857743-A55C-4A41-AD0F-C0A6354DDADB}" type="slidenum">
              <a:rPr lang="en-US" altLang="ko-KR" smtClean="0"/>
              <a:pPr/>
              <a:t>99</a:t>
            </a:fld>
            <a:r>
              <a:rPr lang="en-US" altLang="ko-KR"/>
              <a:t>]</a:t>
            </a:r>
            <a:endParaRPr lang="ko-KR" altLang="en-US" dirty="0"/>
          </a:p>
        </p:txBody>
      </p:sp>
    </p:spTree>
    <p:extLst>
      <p:ext uri="{BB962C8B-B14F-4D97-AF65-F5344CB8AC3E}">
        <p14:creationId xmlns:p14="http://schemas.microsoft.com/office/powerpoint/2010/main" val="303487429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13756</TotalTime>
  <Words>36910</Words>
  <Application>Microsoft Office PowerPoint</Application>
  <PresentationFormat>A4 용지(210x297mm)</PresentationFormat>
  <Paragraphs>2924</Paragraphs>
  <Slides>184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184</vt:i4>
      </vt:variant>
    </vt:vector>
  </HeadingPairs>
  <TitlesOfParts>
    <vt:vector size="191" baseType="lpstr">
      <vt:lpstr>Frutiger LT 65 Bold</vt:lpstr>
      <vt:lpstr>맑은 고딕</vt:lpstr>
      <vt:lpstr>맑은 고딕 Semilight</vt:lpstr>
      <vt:lpstr>Arial</vt:lpstr>
      <vt:lpstr>Calibri</vt:lpstr>
      <vt:lpstr>Times New Roman</vt:lpstr>
      <vt:lpstr>Office 테마</vt:lpstr>
      <vt:lpstr>IEC 62388  Maritime navigation and radiocommunication equipment and systems  – Shipborne radar –  Performance requirements, methods of testing and required test results</vt:lpstr>
      <vt:lpstr>개요</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lpstr>RECOMMENDATION (요구사항)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병두</dc:creator>
  <cp:lastModifiedBy>admin</cp:lastModifiedBy>
  <cp:revision>892</cp:revision>
  <cp:lastPrinted>2021-10-08T02:11:53Z</cp:lastPrinted>
  <dcterms:created xsi:type="dcterms:W3CDTF">2020-04-27T02:38:08Z</dcterms:created>
  <dcterms:modified xsi:type="dcterms:W3CDTF">2022-10-28T00:43:27Z</dcterms:modified>
</cp:coreProperties>
</file>