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54" r:id="rId2"/>
    <p:sldId id="378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029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5842" userDrawn="1">
          <p15:clr>
            <a:srgbClr val="A4A3A4"/>
          </p15:clr>
        </p15:guide>
        <p15:guide id="8" pos="2077" userDrawn="1">
          <p15:clr>
            <a:srgbClr val="A4A3A4"/>
          </p15:clr>
        </p15:guide>
        <p15:guide id="9" orient="horz" pos="527" userDrawn="1">
          <p15:clr>
            <a:srgbClr val="A4A3A4"/>
          </p15:clr>
        </p15:guide>
        <p15:guide id="10" orient="horz" pos="4020" userDrawn="1">
          <p15:clr>
            <a:srgbClr val="A4A3A4"/>
          </p15:clr>
        </p15:guide>
        <p15:guide id="11" pos="37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3399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82"/>
      </p:cViewPr>
      <p:guideLst>
        <p:guide orient="horz" pos="618"/>
        <p:guide pos="3029"/>
        <p:guide pos="172"/>
        <p:guide pos="6068"/>
        <p:guide pos="5842"/>
        <p:guide pos="2077"/>
        <p:guide orient="horz" pos="527"/>
        <p:guide orient="horz" pos="4020"/>
        <p:guide pos="376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7313FC5-DA2B-42EE-B931-D458E0AAC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C82FE-66D1-499C-ACF6-41ABA8D044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5635E-ABA9-4F5C-BB9C-1110CD34E48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8884C-9130-4A25-AFA3-15F0DE8AE2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DB1B9-07BF-4F83-8EED-FA2543C42A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6DC49-2783-4B08-B422-8E7700C00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0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438-D186-4034-912D-04AD8D6F50D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BE292-C7CD-4869-9B6A-E329FD90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8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5FDC379-62D9-4A23-8688-7795BE5152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34" y="2349000"/>
            <a:ext cx="9906000" cy="1080000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endParaRPr lang="en-US" sz="1200" dirty="0">
              <a:solidFill>
                <a:srgbClr val="E65526"/>
              </a:solidFill>
              <a:latin typeface="Frutiger LT 65 Bold" pitchFamily="34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B1D8-7E91-4748-9020-F15B527A56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34" y="3436429"/>
            <a:ext cx="9904567" cy="36000"/>
          </a:xfrm>
          <a:prstGeom prst="rect">
            <a:avLst/>
          </a:prstGeom>
          <a:solidFill>
            <a:srgbClr val="EE7624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65526"/>
              </a:solidFill>
              <a:effectLst/>
              <a:uLnTx/>
              <a:uFillTx/>
              <a:latin typeface="Frutiger LT 65 Bold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34" y="2341177"/>
            <a:ext cx="9904566" cy="108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D1FAB9-E5EF-41DD-A924-208809D4C2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68" y="6491545"/>
            <a:ext cx="9906000" cy="360000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65526"/>
              </a:solidFill>
              <a:effectLst/>
              <a:uLnTx/>
              <a:uFillTx/>
              <a:latin typeface="Frutiger LT 65 Bold" pitchFamily="34" charset="0"/>
              <a:cs typeface="Arial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BDE2B3B-F789-4301-9EEA-7F4543C1D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4149" y="6502105"/>
            <a:ext cx="1721660" cy="327749"/>
          </a:xfrm>
          <a:prstGeom prst="rect">
            <a:avLst/>
          </a:prstGeom>
        </p:spPr>
      </p:pic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7561865-D1BA-4654-B142-E578D7A0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  <a:prstGeom prst="rect">
            <a:avLst/>
          </a:prstGeom>
        </p:spPr>
        <p:txBody>
          <a:bodyPr anchor="ctr"/>
          <a:lstStyle>
            <a:lvl1pPr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dirty="0"/>
              <a:t>Radar Solutions for Maritime Surveillance and Safety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106310A1-B37F-4CE2-890C-0A87A8CE9A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95450"/>
            <a:ext cx="9906000" cy="360000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65526"/>
              </a:solidFill>
              <a:effectLst/>
              <a:uLnTx/>
              <a:uFillTx/>
              <a:latin typeface="Frutiger LT 65 Bold" pitchFamily="34" charset="0"/>
              <a:cs typeface="Arial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0048AF8-4273-4DCD-9386-5205C9ED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"/>
            <a:ext cx="9906000" cy="504000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65526"/>
              </a:solidFill>
              <a:effectLst/>
              <a:uLnTx/>
              <a:uFillTx/>
              <a:latin typeface="Frutiger LT 65 Bold" pitchFamily="34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25A5BD3-252F-4456-9C08-F21085920A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12342"/>
            <a:ext cx="9906000" cy="36000"/>
          </a:xfrm>
          <a:prstGeom prst="rect">
            <a:avLst/>
          </a:prstGeom>
          <a:solidFill>
            <a:srgbClr val="E4792F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endParaRPr lang="en-US" sz="1200" dirty="0">
              <a:solidFill>
                <a:srgbClr val="E65526"/>
              </a:solidFill>
              <a:latin typeface="Frutiger LT 65 Bold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3"/>
            <a:ext cx="9906000" cy="50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0000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7941" y="708468"/>
            <a:ext cx="9584575" cy="5720477"/>
          </a:xfrm>
          <a:prstGeom prst="rect">
            <a:avLst/>
          </a:prstGeom>
        </p:spPr>
        <p:txBody>
          <a:bodyPr tIns="72000">
            <a:noAutofit/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Blip>
                <a:blip r:embed="rId2"/>
              </a:buBlip>
              <a:defRPr kumimoji="1" lang="ko-KR" altLang="en-US" sz="16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73750" indent="-285750">
              <a:lnSpc>
                <a:spcPct val="125000"/>
              </a:lnSpc>
              <a:spcBef>
                <a:spcPts val="300"/>
              </a:spcBef>
              <a:spcAft>
                <a:spcPts val="600"/>
              </a:spcAft>
              <a:buFontTx/>
              <a:buBlip>
                <a:blip r:embed="rId3"/>
              </a:buBlip>
              <a:defRPr kumimoji="1" lang="ko-KR" altLang="en-US" sz="1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>
              <a:lnSpc>
                <a:spcPct val="125000"/>
              </a:lnSpc>
              <a:spcBef>
                <a:spcPts val="300"/>
              </a:spcBef>
              <a:spcAft>
                <a:spcPts val="600"/>
              </a:spcAft>
              <a:buSzPct val="140000"/>
              <a:buFontTx/>
              <a:buBlip>
                <a:blip r:embed="rId4"/>
              </a:buBlip>
              <a:defRPr sz="1200" b="1"/>
            </a:lvl3pPr>
            <a:lvl4pPr marL="1600200" indent="-228600">
              <a:lnSpc>
                <a:spcPct val="125000"/>
              </a:lnSpc>
              <a:spcBef>
                <a:spcPts val="300"/>
              </a:spcBef>
              <a:spcAft>
                <a:spcPts val="600"/>
              </a:spcAft>
              <a:buSzPct val="120000"/>
              <a:buFontTx/>
              <a:buBlip>
                <a:blip r:embed="rId5"/>
              </a:buBlip>
              <a:defRPr sz="1100" b="1"/>
            </a:lvl4pPr>
            <a:lvl5pPr marL="2057400" indent="-22860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100" b="1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04000" lvl="1" indent="-216000" algn="l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Blip>
                <a:blip r:embed="rId7"/>
              </a:buBlip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  <a:prstGeom prst="rect">
            <a:avLst/>
          </a:prstGeom>
        </p:spPr>
        <p:txBody>
          <a:bodyPr anchor="ctr"/>
          <a:lstStyle>
            <a:lvl1pPr>
              <a:defRPr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495450"/>
            <a:ext cx="681036" cy="360000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r>
              <a:rPr lang="en-US" altLang="ko-KR" dirty="0"/>
              <a:t>[</a:t>
            </a:r>
            <a:fld id="{D3857743-A55C-4A41-AD0F-C0A6354DDADB}" type="slidenum">
              <a:rPr lang="en-US" altLang="ko-KR" smtClean="0"/>
              <a:pPr/>
              <a:t>‹#›</a:t>
            </a:fld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57017" y="6514323"/>
            <a:ext cx="1721660" cy="3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2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5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2CB36-996C-4454-A4EF-2AF38E9C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" y="2156619"/>
            <a:ext cx="9904566" cy="10878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MSC.191(79) </a:t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/>
              <a:t>PERFORMANCE STANDARDS FOR THE PRESNETATION </a:t>
            </a:r>
            <a:br>
              <a:rPr lang="en-US" altLang="ko-KR" sz="2400" dirty="0"/>
            </a:br>
            <a:r>
              <a:rPr lang="en-US" altLang="ko-KR" sz="2400" dirty="0"/>
              <a:t>OF NAVIGATION-RELATED INFORMATION </a:t>
            </a:r>
            <a:br>
              <a:rPr lang="en-US" altLang="ko-KR" sz="2400" dirty="0"/>
            </a:br>
            <a:r>
              <a:rPr lang="en-US" altLang="ko-KR" sz="2400" dirty="0"/>
              <a:t>OF SHIPBORNE NAVIGATIONAL DISPLAY</a:t>
            </a:r>
            <a:endParaRPr lang="ko-KR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1675-3DBD-4F7D-ACCD-39EF29CF4A8E}"/>
              </a:ext>
            </a:extLst>
          </p:cNvPr>
          <p:cNvSpPr txBox="1">
            <a:spLocks/>
          </p:cNvSpPr>
          <p:nvPr/>
        </p:nvSpPr>
        <p:spPr>
          <a:xfrm>
            <a:off x="9035935" y="0"/>
            <a:ext cx="868631" cy="4320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b="1" i="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연구노트</a:t>
            </a:r>
            <a:endParaRPr lang="ko-KR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9330E7-00AB-4948-9A46-232DB53089CC}"/>
              </a:ext>
            </a:extLst>
          </p:cNvPr>
          <p:cNvSpPr txBox="1">
            <a:spLocks/>
          </p:cNvSpPr>
          <p:nvPr/>
        </p:nvSpPr>
        <p:spPr>
          <a:xfrm>
            <a:off x="7701093" y="6413782"/>
            <a:ext cx="2200605" cy="4320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b="1" i="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>
                <a:latin typeface="+mn-ea"/>
                <a:ea typeface="+mn-ea"/>
              </a:rPr>
              <a:t>박달수</a:t>
            </a:r>
            <a:r>
              <a:rPr lang="en-US" altLang="ko-KR" dirty="0">
                <a:latin typeface="+mn-ea"/>
                <a:ea typeface="+mn-ea"/>
              </a:rPr>
              <a:t>, 2022.09.05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DE95E-E3F8-4B01-A551-AE58108FB08E}"/>
              </a:ext>
            </a:extLst>
          </p:cNvPr>
          <p:cNvSpPr txBox="1"/>
          <p:nvPr/>
        </p:nvSpPr>
        <p:spPr>
          <a:xfrm>
            <a:off x="3255175" y="3613559"/>
            <a:ext cx="3397084" cy="92333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accent6">
                <a:lumMod val="20000"/>
                <a:lumOff val="80000"/>
              </a:schemeClr>
            </a:glow>
            <a:softEdge rad="6350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선박용 항해 디스플레이에서 </a:t>
            </a:r>
            <a:endParaRPr lang="en-US" altLang="ko-KR" dirty="0"/>
          </a:p>
          <a:p>
            <a:pPr algn="ctr"/>
            <a:r>
              <a:rPr lang="ko-KR" altLang="en-US" dirty="0"/>
              <a:t>항해관련 정보를 표현하기 위한 </a:t>
            </a:r>
            <a:endParaRPr lang="en-US" altLang="ko-KR" dirty="0"/>
          </a:p>
          <a:p>
            <a:pPr algn="ctr"/>
            <a:r>
              <a:rPr lang="ko-KR" altLang="en-US" dirty="0"/>
              <a:t>성능 표준 </a:t>
            </a:r>
            <a:r>
              <a:rPr lang="en-US" altLang="ko-KR" dirty="0"/>
              <a:t>- </a:t>
            </a:r>
            <a:r>
              <a:rPr lang="ko-KR" altLang="en-US" dirty="0"/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117358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6.3 </a:t>
            </a:r>
            <a:r>
              <a:rPr lang="ko-KR" altLang="en-US" sz="1200" dirty="0"/>
              <a:t>레이더 정보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6.3.1 </a:t>
            </a:r>
            <a:r>
              <a:rPr lang="ko-KR" altLang="en-US" sz="1200" dirty="0"/>
              <a:t>레이더 이미지는 최적의 </a:t>
            </a:r>
            <a:r>
              <a:rPr lang="en-US" altLang="ko-KR" sz="1200" dirty="0"/>
              <a:t>CONTRAST</a:t>
            </a:r>
            <a:r>
              <a:rPr lang="ko-KR" altLang="en-US" sz="1200" dirty="0"/>
              <a:t>를 제공하는 기본색상으로 표현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       </a:t>
            </a:r>
            <a:r>
              <a:rPr lang="ko-KR" altLang="en-US" sz="1200" dirty="0"/>
              <a:t>레이더의 에코는 차트 백그라운드 위에 표시될 때 명확히 보여야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       </a:t>
            </a:r>
            <a:r>
              <a:rPr lang="ko-KR" altLang="en-US" sz="1200" dirty="0"/>
              <a:t>에코의 상대적 강도는 동일 기본색상에서 톤으로 세기를 구분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       </a:t>
            </a:r>
            <a:r>
              <a:rPr lang="ko-KR" altLang="en-US" sz="1200" dirty="0"/>
              <a:t>기본 색상은 주변 조명조건하의 운용에 따라 다를 수 있음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6.3.2 </a:t>
            </a:r>
            <a:r>
              <a:rPr lang="ko-KR" altLang="en-US" sz="1200" dirty="0"/>
              <a:t>타겟 궤적은 타겟과 구별되어야 하며 주변 조명조건에서 명확히 볼 수 있어야 함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b="1" dirty="0">
                <a:latin typeface="+mn-ea"/>
              </a:rPr>
              <a:t>6.4 </a:t>
            </a:r>
            <a:r>
              <a:rPr lang="ko-KR" altLang="en-US" sz="1200" b="1" dirty="0">
                <a:latin typeface="+mn-ea"/>
              </a:rPr>
              <a:t>타겟 정보 표현</a:t>
            </a:r>
            <a:endParaRPr lang="en-US" altLang="ko-KR" sz="1200" b="1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6.4.1 </a:t>
            </a:r>
            <a:r>
              <a:rPr lang="ko-KR" altLang="en-US" sz="1200" dirty="0"/>
              <a:t>일반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6.4.1.1 </a:t>
            </a:r>
            <a:r>
              <a:rPr lang="ko-KR" altLang="en-US" sz="1200" dirty="0"/>
              <a:t>타겟 정보는 </a:t>
            </a:r>
            <a:r>
              <a:rPr lang="en-US" altLang="ko-KR" sz="1200" dirty="0"/>
              <a:t>RADAR / AIS </a:t>
            </a:r>
            <a:r>
              <a:rPr lang="ko-KR" altLang="en-US" sz="1200" dirty="0"/>
              <a:t>로부터 제공받음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6.4.1.2 RADAR</a:t>
            </a:r>
            <a:r>
              <a:rPr lang="ko-KR" altLang="en-US" sz="1200" dirty="0"/>
              <a:t> 타겟 추적기능의 작동과 보고된 </a:t>
            </a:r>
            <a:r>
              <a:rPr lang="en-US" altLang="ko-KR" sz="1200" dirty="0"/>
              <a:t>AIS </a:t>
            </a:r>
            <a:r>
              <a:rPr lang="ko-KR" altLang="en-US" sz="1200" dirty="0"/>
              <a:t>정보의 처리는 </a:t>
            </a:r>
            <a:r>
              <a:rPr lang="en-US" altLang="ko-KR" sz="1200" dirty="0"/>
              <a:t>–</a:t>
            </a:r>
            <a:r>
              <a:rPr lang="ko-KR" altLang="en-US" sz="1200" dirty="0"/>
              <a:t>타겟 표현 개수</a:t>
            </a:r>
            <a:r>
              <a:rPr lang="en-US" altLang="ko-KR" sz="1200" dirty="0"/>
              <a:t>, </a:t>
            </a:r>
            <a:r>
              <a:rPr lang="ko-KR" altLang="en-US" sz="1200" dirty="0"/>
              <a:t>연계된 화면 크기 포함</a:t>
            </a:r>
            <a:r>
              <a:rPr lang="en-US" altLang="ko-KR" sz="1200" dirty="0"/>
              <a:t>-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기관에서 채택한 성능 표준내에서 정의됨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          </a:t>
            </a:r>
            <a:r>
              <a:rPr lang="ko-KR" altLang="en-US" sz="1200" dirty="0"/>
              <a:t>위 내용의 </a:t>
            </a:r>
            <a:r>
              <a:rPr lang="en-US" altLang="ko-KR" sz="1200" dirty="0"/>
              <a:t>PRESENTATION </a:t>
            </a:r>
            <a:r>
              <a:rPr lang="ko-KR" altLang="en-US" sz="1200" dirty="0"/>
              <a:t>역시 성능표준에 정의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6.4.1.3 RADAR </a:t>
            </a:r>
            <a:r>
              <a:rPr lang="ko-KR" altLang="en-US" sz="1200" dirty="0"/>
              <a:t>추적 및 </a:t>
            </a:r>
            <a:r>
              <a:rPr lang="en-US" altLang="ko-KR" sz="1200" dirty="0"/>
              <a:t>AIS </a:t>
            </a:r>
            <a:r>
              <a:rPr lang="ko-KR" altLang="en-US" sz="1200" dirty="0"/>
              <a:t>정보를 작동</a:t>
            </a:r>
            <a:r>
              <a:rPr lang="en-US" altLang="ko-KR" sz="1200" dirty="0"/>
              <a:t>, </a:t>
            </a:r>
            <a:r>
              <a:rPr lang="ko-KR" altLang="en-US" sz="1200" dirty="0"/>
              <a:t>표시 그리고 감지하기 위해서 </a:t>
            </a:r>
            <a:r>
              <a:rPr lang="en-US" altLang="ko-KR" sz="1200" dirty="0"/>
              <a:t>UI</a:t>
            </a:r>
            <a:r>
              <a:rPr lang="ko-KR" altLang="en-US" sz="1200" dirty="0"/>
              <a:t>와 데이터 형식은 일관성이 있어야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10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04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6.4.2 </a:t>
            </a:r>
            <a:r>
              <a:rPr lang="ko-KR" altLang="en-US" sz="1200" dirty="0"/>
              <a:t>목표 용량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6.4.2.1 Tracked target</a:t>
            </a:r>
            <a:r>
              <a:rPr lang="ko-KR" altLang="en-US" sz="1200" dirty="0"/>
              <a:t>이나 보고된 </a:t>
            </a:r>
            <a:r>
              <a:rPr lang="en-US" altLang="ko-KR" sz="1200" dirty="0"/>
              <a:t>AIS target</a:t>
            </a:r>
            <a:r>
              <a:rPr lang="ko-KR" altLang="en-US" sz="1200" dirty="0"/>
              <a:t>의 처리</a:t>
            </a:r>
            <a:r>
              <a:rPr lang="en-US" altLang="ko-KR" sz="1200" dirty="0"/>
              <a:t>/</a:t>
            </a:r>
            <a:r>
              <a:rPr lang="ko-KR" altLang="en-US" sz="1200" dirty="0"/>
              <a:t>표시 용량이 막 초과되고 있는 경우 표시할 것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6.4.2.2 Tracked target</a:t>
            </a:r>
            <a:r>
              <a:rPr lang="ko-KR" altLang="en-US" sz="1200" dirty="0"/>
              <a:t>이나 보고된 </a:t>
            </a:r>
            <a:r>
              <a:rPr lang="en-US" altLang="ko-KR" sz="1200" dirty="0"/>
              <a:t>AIS target</a:t>
            </a:r>
            <a:r>
              <a:rPr lang="ko-KR" altLang="en-US" sz="1200" dirty="0"/>
              <a:t>의 처리</a:t>
            </a:r>
            <a:r>
              <a:rPr lang="en-US" altLang="ko-KR" sz="1200" dirty="0"/>
              <a:t>/</a:t>
            </a:r>
            <a:r>
              <a:rPr lang="ko-KR" altLang="en-US" sz="1200" dirty="0"/>
              <a:t>표시 용량이 초과되었을 경우 표시할 것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6.4.3 AIS sleeping </a:t>
            </a:r>
            <a:r>
              <a:rPr lang="ko-KR" altLang="en-US" sz="1200" dirty="0"/>
              <a:t>타겟의 </a:t>
            </a:r>
            <a:r>
              <a:rPr lang="en-US" altLang="ko-KR" sz="1200" dirty="0"/>
              <a:t>filtering</a:t>
            </a:r>
          </a:p>
          <a:p>
            <a:pPr marL="288000" lvl="1" indent="0">
              <a:buNone/>
            </a:pPr>
            <a:r>
              <a:rPr lang="en-US" altLang="ko-KR" sz="1200" dirty="0"/>
              <a:t>	 6.4.3.1 </a:t>
            </a:r>
            <a:r>
              <a:rPr lang="ko-KR" altLang="en-US" sz="1200" dirty="0"/>
              <a:t>전체 표현의 명확성을 해치지 않으려면 슬리핑 타겟에 대한 필터링</a:t>
            </a:r>
            <a:r>
              <a:rPr lang="en-US" altLang="ko-KR" sz="1200" dirty="0"/>
              <a:t>(CPA</a:t>
            </a:r>
            <a:r>
              <a:rPr lang="ko-KR" altLang="en-US" sz="1200" dirty="0"/>
              <a:t>나 선급 </a:t>
            </a:r>
            <a:r>
              <a:rPr lang="en-US" altLang="ko-KR" sz="1200" dirty="0"/>
              <a:t>class A/B</a:t>
            </a:r>
            <a:r>
              <a:rPr lang="ko-KR" altLang="en-US" sz="1200" dirty="0"/>
              <a:t>등의 조건</a:t>
            </a:r>
            <a:r>
              <a:rPr lang="en-US" altLang="ko-KR" sz="1200" dirty="0"/>
              <a:t>)</a:t>
            </a:r>
            <a:r>
              <a:rPr lang="ko-KR" altLang="en-US" sz="1200" dirty="0"/>
              <a:t>을 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sleeping </a:t>
            </a:r>
            <a:r>
              <a:rPr lang="ko-KR" altLang="en-US" sz="1200" dirty="0">
                <a:solidFill>
                  <a:srgbClr val="FF0000"/>
                </a:solidFill>
              </a:rPr>
              <a:t>타겟이 무한히 많다는 의미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288000" lvl="1" indent="0">
              <a:buNone/>
            </a:pPr>
            <a:r>
              <a:rPr lang="en-US" altLang="ko-KR" sz="1200" dirty="0"/>
              <a:t>	 6.4.3.2 </a:t>
            </a:r>
            <a:r>
              <a:rPr lang="ko-KR" altLang="en-US" sz="1200" dirty="0"/>
              <a:t>필터가 적용된 경우 명확하고 지속적인 표시가 있어야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사용중인 필터의 기준들도 쉽게 사용할 수 있어야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6.4.3.3 DISPLAY</a:t>
            </a:r>
            <a:r>
              <a:rPr lang="ko-KR" altLang="en-US" sz="1200" dirty="0"/>
              <a:t>에서 </a:t>
            </a:r>
            <a:r>
              <a:rPr lang="en-US" altLang="ko-KR" sz="1200" dirty="0"/>
              <a:t>AIS </a:t>
            </a:r>
            <a:r>
              <a:rPr lang="ko-KR" altLang="en-US" sz="1200" dirty="0"/>
              <a:t>표적을 개별적으로 제거할 수 없어야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AIS </a:t>
            </a:r>
            <a:r>
              <a:rPr lang="ko-KR" altLang="en-US" sz="1200" dirty="0">
                <a:solidFill>
                  <a:srgbClr val="FF0000"/>
                </a:solidFill>
              </a:rPr>
              <a:t>표적의 </a:t>
            </a:r>
            <a:r>
              <a:rPr lang="en-US" altLang="ko-KR" sz="1200" dirty="0">
                <a:solidFill>
                  <a:srgbClr val="FF0000"/>
                </a:solidFill>
              </a:rPr>
              <a:t>DISPLAY</a:t>
            </a:r>
            <a:r>
              <a:rPr lang="ko-KR" altLang="en-US" sz="1200" dirty="0">
                <a:solidFill>
                  <a:srgbClr val="FF0000"/>
                </a:solidFill>
              </a:rPr>
              <a:t>는 선택사항이 아님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모두 보여줘야 함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11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39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6.4.4 AIS </a:t>
            </a:r>
            <a:r>
              <a:rPr lang="ko-KR" altLang="en-US" sz="1200" dirty="0"/>
              <a:t>표적 활성화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6.4.4.1 AIS </a:t>
            </a:r>
            <a:r>
              <a:rPr lang="ko-KR" altLang="en-US" sz="1200" dirty="0"/>
              <a:t>표적 자동 활성화 구역이 제공되는 경우 가능하다면 레이더 표적의 자동획득과 동일해야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          </a:t>
            </a:r>
            <a:r>
              <a:rPr lang="ko-KR" altLang="en-US" sz="1200" dirty="0"/>
              <a:t>사용중인 모든 사용자 영역</a:t>
            </a:r>
            <a:r>
              <a:rPr lang="en-US" altLang="ko-KR" sz="1200" dirty="0"/>
              <a:t>(</a:t>
            </a:r>
            <a:r>
              <a:rPr lang="ko-KR" altLang="en-US" sz="1200" dirty="0"/>
              <a:t>획득</a:t>
            </a:r>
            <a:r>
              <a:rPr lang="en-US" altLang="ko-KR" sz="1200" dirty="0"/>
              <a:t>/</a:t>
            </a:r>
            <a:r>
              <a:rPr lang="ko-KR" altLang="en-US" sz="1200" dirty="0"/>
              <a:t>활성화</a:t>
            </a:r>
            <a:r>
              <a:rPr lang="en-US" altLang="ko-KR" sz="1200" dirty="0"/>
              <a:t>)</a:t>
            </a:r>
            <a:r>
              <a:rPr lang="ko-KR" altLang="en-US" sz="1200" dirty="0"/>
              <a:t>은 그래픽 형식으로 표현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6.4.4.2 Sleeping </a:t>
            </a:r>
            <a:r>
              <a:rPr lang="en-US" altLang="ko-KR" sz="1200" dirty="0" err="1"/>
              <a:t>targe</a:t>
            </a:r>
            <a:r>
              <a:rPr lang="ko-KR" altLang="en-US" sz="1200" dirty="0"/>
              <a:t>은 사용자가 정의한 파라미터를 충족하면 자동으로 활성화되어야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6.4.5 </a:t>
            </a:r>
            <a:r>
              <a:rPr lang="ko-KR" altLang="en-US" sz="1200" dirty="0"/>
              <a:t>그래픽 요소 표현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6.4.5.1 </a:t>
            </a:r>
            <a:r>
              <a:rPr lang="ko-KR" altLang="en-US" sz="1200" dirty="0"/>
              <a:t>표적은 </a:t>
            </a:r>
            <a:r>
              <a:rPr lang="en-US" altLang="ko-KR" sz="1200" dirty="0"/>
              <a:t>SN/Circ.243</a:t>
            </a:r>
            <a:r>
              <a:rPr lang="ko-KR" altLang="en-US" sz="1200" dirty="0"/>
              <a:t>의 연관된 기호로 표현해야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6.4.5.2 AIS </a:t>
            </a:r>
            <a:r>
              <a:rPr lang="ko-KR" altLang="en-US" sz="1200" dirty="0"/>
              <a:t>정보는 </a:t>
            </a:r>
            <a:r>
              <a:rPr lang="en-US" altLang="ko-KR" sz="1200" dirty="0"/>
              <a:t>SLEEPING </a:t>
            </a:r>
            <a:r>
              <a:rPr lang="ko-KR" altLang="en-US" sz="1200" dirty="0"/>
              <a:t>혹은 </a:t>
            </a:r>
            <a:r>
              <a:rPr lang="en-US" altLang="ko-KR" sz="1200" dirty="0"/>
              <a:t>ACTIVEATED </a:t>
            </a:r>
            <a:r>
              <a:rPr lang="ko-KR" altLang="en-US" sz="1200" dirty="0" err="1"/>
              <a:t>타겟중에서</a:t>
            </a:r>
            <a:r>
              <a:rPr lang="ko-KR" altLang="en-US" sz="1200" dirty="0"/>
              <a:t> 표시해야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6.4.5.3 </a:t>
            </a:r>
            <a:r>
              <a:rPr lang="ko-KR" altLang="en-US" sz="1200" dirty="0"/>
              <a:t>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표적이나 보고된 </a:t>
            </a:r>
            <a:r>
              <a:rPr lang="en-US" altLang="ko-KR" sz="1200" dirty="0"/>
              <a:t>AIS </a:t>
            </a:r>
            <a:r>
              <a:rPr lang="ko-KR" altLang="en-US" sz="1200" dirty="0"/>
              <a:t>표적의 경로와 속도는 예측된 움직임을 명확히 보여주는 벡터로 표시해야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벡터 시간</a:t>
            </a:r>
            <a:r>
              <a:rPr lang="en-US" altLang="ko-KR" sz="1200" dirty="0"/>
              <a:t>(</a:t>
            </a:r>
            <a:r>
              <a:rPr lang="ko-KR" altLang="en-US" sz="1200" dirty="0"/>
              <a:t>선의 길이</a:t>
            </a:r>
            <a:r>
              <a:rPr lang="en-US" altLang="ko-KR" sz="1200" dirty="0"/>
              <a:t>)</a:t>
            </a:r>
            <a:r>
              <a:rPr lang="ko-KR" altLang="en-US" sz="1200" dirty="0"/>
              <a:t>은 소스</a:t>
            </a:r>
            <a:r>
              <a:rPr lang="en-US" altLang="ko-KR" sz="1200" dirty="0"/>
              <a:t>(RADAR</a:t>
            </a:r>
            <a:r>
              <a:rPr lang="ko-KR" altLang="en-US" sz="1200" dirty="0"/>
              <a:t> </a:t>
            </a:r>
            <a:r>
              <a:rPr lang="en-US" altLang="ko-KR" sz="1200" dirty="0"/>
              <a:t>or</a:t>
            </a:r>
            <a:r>
              <a:rPr lang="ko-KR" altLang="en-US" sz="1200" dirty="0"/>
              <a:t> </a:t>
            </a:r>
            <a:r>
              <a:rPr lang="en-US" altLang="ko-KR" sz="1200" dirty="0"/>
              <a:t>AIS)</a:t>
            </a:r>
            <a:r>
              <a:rPr lang="ko-KR" altLang="en-US" sz="1200" dirty="0"/>
              <a:t>에 상관없이 모든 대상의 표현을 일관되게 할 것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6.4.5.4 </a:t>
            </a:r>
            <a:r>
              <a:rPr lang="ko-KR" altLang="en-US" sz="1200" dirty="0"/>
              <a:t>벡터 기호는 정보의 소스에 상관없이 일관되어야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True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/>
              <a:t>Relative </a:t>
            </a:r>
            <a:r>
              <a:rPr lang="ko-KR" altLang="en-US" sz="1200" dirty="0"/>
              <a:t>벡터</a:t>
            </a:r>
            <a:r>
              <a:rPr lang="en-US" altLang="ko-KR" sz="1200" dirty="0"/>
              <a:t>, </a:t>
            </a:r>
            <a:r>
              <a:rPr lang="ko-KR" altLang="en-US" sz="1200" dirty="0"/>
              <a:t>벡터 시간 및 벡터 안정화 같은 모드의 표현은 명확하고 지속적으로 표현해야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6.4.5.5 AIS </a:t>
            </a:r>
            <a:r>
              <a:rPr lang="ko-KR" altLang="en-US" sz="1200" dirty="0"/>
              <a:t>표적기호의 방향은 </a:t>
            </a:r>
            <a:r>
              <a:rPr lang="en-US" altLang="ko-KR" sz="1200" dirty="0"/>
              <a:t>HEADING</a:t>
            </a:r>
            <a:r>
              <a:rPr lang="ko-KR" altLang="en-US" sz="1200" dirty="0"/>
              <a:t>을 나타내야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헤딩정보가 없을 경우 </a:t>
            </a:r>
            <a:r>
              <a:rPr lang="en-US" altLang="ko-KR" sz="1200" dirty="0"/>
              <a:t>AIS </a:t>
            </a:r>
            <a:r>
              <a:rPr lang="ko-KR" altLang="en-US" sz="1200" dirty="0"/>
              <a:t>표적은 </a:t>
            </a:r>
            <a:r>
              <a:rPr lang="en-US" altLang="ko-KR" sz="1200" dirty="0"/>
              <a:t>COG </a:t>
            </a:r>
            <a:r>
              <a:rPr lang="ko-KR" altLang="en-US" sz="1200" dirty="0"/>
              <a:t>방향을 향하도록 표현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가능하다면 </a:t>
            </a:r>
            <a:r>
              <a:rPr lang="en-US" altLang="ko-KR" sz="1200" dirty="0"/>
              <a:t>AIS </a:t>
            </a:r>
            <a:r>
              <a:rPr lang="ko-KR" altLang="en-US" sz="1200" dirty="0"/>
              <a:t>타겟의 기동을 예측할 수 있는 </a:t>
            </a:r>
            <a:r>
              <a:rPr lang="en-US" altLang="ko-KR" sz="1200" dirty="0"/>
              <a:t>ROT</a:t>
            </a:r>
            <a:r>
              <a:rPr lang="ko-KR" altLang="en-US" sz="1200" dirty="0"/>
              <a:t>와 경로 예측을 표현해야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</a:rPr>
              <a:t>지속적 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</a:rPr>
              <a:t>Permanenatly</a:t>
            </a:r>
            <a:r>
              <a:rPr lang="en-US" altLang="ko-KR" sz="1200" dirty="0">
                <a:solidFill>
                  <a:srgbClr val="0000FF"/>
                </a:solidFill>
              </a:rPr>
              <a:t>) : </a:t>
            </a:r>
            <a:r>
              <a:rPr lang="ko-KR" altLang="en-US" sz="1200" dirty="0">
                <a:solidFill>
                  <a:srgbClr val="0000FF"/>
                </a:solidFill>
              </a:rPr>
              <a:t>화면의 한 공간을 차지하며 프로그램 종료때까지 보여줌을 의미하는 표현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12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48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 6.4.5.6 </a:t>
            </a:r>
            <a:r>
              <a:rPr lang="ko-KR" altLang="en-US" sz="1200" dirty="0"/>
              <a:t>같은 </a:t>
            </a:r>
            <a:r>
              <a:rPr lang="en-US" altLang="ko-KR" sz="1200" dirty="0"/>
              <a:t>DISPLAY </a:t>
            </a:r>
            <a:r>
              <a:rPr lang="ko-KR" altLang="en-US" sz="1200" dirty="0"/>
              <a:t>화면에서 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표적과 보고된 </a:t>
            </a:r>
            <a:r>
              <a:rPr lang="en-US" altLang="ko-KR" sz="1200" dirty="0"/>
              <a:t>AIS </a:t>
            </a:r>
            <a:r>
              <a:rPr lang="ko-KR" altLang="en-US" sz="1200" dirty="0"/>
              <a:t>표적을 다른 정보들과 정렬하려면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일관된 공통 기준점인 </a:t>
            </a:r>
            <a:r>
              <a:rPr lang="en-US" altLang="ko-KR" sz="1200" dirty="0"/>
              <a:t>CCRP(</a:t>
            </a:r>
            <a:r>
              <a:rPr lang="en-US" altLang="ko-KR" sz="1200" dirty="0" err="1"/>
              <a:t>Consistant</a:t>
            </a:r>
            <a:r>
              <a:rPr lang="en-US" altLang="ko-KR" sz="1200" dirty="0"/>
              <a:t> Common Reference Point)</a:t>
            </a:r>
            <a:r>
              <a:rPr lang="ko-KR" altLang="en-US" sz="1200" dirty="0"/>
              <a:t>를 사용해야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6.4.5.7 </a:t>
            </a:r>
            <a:r>
              <a:rPr lang="ko-KR" altLang="en-US" sz="1200" dirty="0"/>
              <a:t>큰 축적</a:t>
            </a:r>
            <a:r>
              <a:rPr lang="en-US" altLang="ko-KR" sz="1200" dirty="0"/>
              <a:t>(</a:t>
            </a:r>
            <a:r>
              <a:rPr lang="ko-KR" altLang="en-US" sz="1200" dirty="0"/>
              <a:t>좁은 범위 </a:t>
            </a:r>
            <a:r>
              <a:rPr lang="en-US" altLang="ko-KR" sz="1200" dirty="0"/>
              <a:t>PPI)</a:t>
            </a:r>
            <a:r>
              <a:rPr lang="ko-KR" altLang="en-US" sz="1200" dirty="0"/>
              <a:t> 설정된 </a:t>
            </a:r>
            <a:r>
              <a:rPr lang="en-US" altLang="ko-KR" sz="1200" dirty="0"/>
              <a:t>DISPLAY</a:t>
            </a:r>
            <a:r>
              <a:rPr lang="ko-KR" altLang="en-US" sz="1200" dirty="0"/>
              <a:t>에서 활성화 </a:t>
            </a:r>
            <a:r>
              <a:rPr lang="en-US" altLang="ko-KR" sz="1200" dirty="0"/>
              <a:t>AIS </a:t>
            </a:r>
            <a:r>
              <a:rPr lang="ko-KR" altLang="en-US" sz="1200" dirty="0"/>
              <a:t>타겟은 실제 크기 축적한 </a:t>
            </a:r>
            <a:r>
              <a:rPr lang="en-US" altLang="ko-KR" sz="1200" dirty="0"/>
              <a:t>OUTLINE </a:t>
            </a:r>
            <a:r>
              <a:rPr lang="ko-KR" altLang="en-US" sz="1200" dirty="0"/>
              <a:t>표현 수단 제공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6.4.5.8 </a:t>
            </a:r>
            <a:r>
              <a:rPr lang="ko-KR" altLang="en-US" sz="1200" dirty="0"/>
              <a:t>활성화된 </a:t>
            </a:r>
            <a:r>
              <a:rPr lang="en-US" altLang="ko-KR" sz="1200" dirty="0"/>
              <a:t>AIS </a:t>
            </a:r>
            <a:r>
              <a:rPr lang="ko-KR" altLang="en-US" sz="1200" dirty="0"/>
              <a:t>타겟의 과거 위치를 표시할 수 있어야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6.4.6 Target Data</a:t>
            </a:r>
          </a:p>
          <a:p>
            <a:pPr marL="288000" lvl="1" indent="0">
              <a:buNone/>
            </a:pPr>
            <a:r>
              <a:rPr lang="en-US" altLang="ko-KR" sz="1200" dirty="0"/>
              <a:t>	 6.4.6.1 </a:t>
            </a:r>
            <a:r>
              <a:rPr lang="ko-KR" altLang="en-US" sz="1200" dirty="0"/>
              <a:t>수치정보를 보기위해 선택된 타겟은 관련 기호로 식별되어야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데이터를 보기위해 둘 이상의 타겟을 선택한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기호와 해당 데이터는 명확히 구분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6.4.6.2  </a:t>
            </a:r>
            <a:r>
              <a:rPr lang="ko-KR" altLang="en-US" sz="1200" dirty="0"/>
              <a:t>목표 데이터를 표시할 때 소스가 </a:t>
            </a:r>
            <a:r>
              <a:rPr lang="en-US" altLang="ko-KR" sz="1200" dirty="0"/>
              <a:t>RADAR / AIS / ASSOCITION(</a:t>
            </a:r>
            <a:r>
              <a:rPr lang="ko-KR" altLang="en-US" sz="1200" dirty="0"/>
              <a:t>조합</a:t>
            </a:r>
            <a:r>
              <a:rPr lang="en-US" altLang="ko-KR" sz="1200" dirty="0"/>
              <a:t>) </a:t>
            </a:r>
            <a:r>
              <a:rPr lang="ko-KR" altLang="en-US" sz="1200" dirty="0"/>
              <a:t>중 무엇인지 명확히 표시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6.4.6.3  </a:t>
            </a:r>
            <a:r>
              <a:rPr lang="ko-KR" altLang="en-US" sz="1200" dirty="0"/>
              <a:t>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타겟을 선택하면 보여지는 </a:t>
            </a:r>
            <a:r>
              <a:rPr lang="ko-KR" altLang="en-US" sz="1200" dirty="0" err="1"/>
              <a:t>영숫자</a:t>
            </a:r>
            <a:r>
              <a:rPr lang="ko-KR" altLang="en-US" sz="1200" dirty="0"/>
              <a:t> 형식의 데이터 </a:t>
            </a:r>
            <a:r>
              <a:rPr lang="en-US" altLang="ko-KR" sz="1200" dirty="0"/>
              <a:t>: 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소스</a:t>
            </a:r>
            <a:r>
              <a:rPr lang="en-US" altLang="ko-KR" sz="1200" dirty="0"/>
              <a:t>(RADAR), CCRP</a:t>
            </a:r>
            <a:r>
              <a:rPr lang="ko-KR" altLang="en-US" sz="1200" dirty="0"/>
              <a:t>에서의 거리</a:t>
            </a:r>
            <a:r>
              <a:rPr lang="en-US" altLang="ko-KR" sz="1200" dirty="0"/>
              <a:t>/</a:t>
            </a:r>
            <a:r>
              <a:rPr lang="ko-KR" altLang="en-US" sz="1200" dirty="0"/>
              <a:t>방위</a:t>
            </a:r>
            <a:r>
              <a:rPr lang="en-US" altLang="ko-KR" sz="1200" dirty="0"/>
              <a:t>/CPA/TCPA,</a:t>
            </a:r>
            <a:r>
              <a:rPr lang="ko-KR" altLang="en-US" sz="1200" dirty="0"/>
              <a:t> </a:t>
            </a:r>
            <a:r>
              <a:rPr lang="en-US" altLang="ko-KR" sz="1200" dirty="0"/>
              <a:t>TRUE</a:t>
            </a:r>
            <a:r>
              <a:rPr lang="ko-KR" altLang="en-US" sz="1200" dirty="0"/>
              <a:t> 경로</a:t>
            </a:r>
            <a:r>
              <a:rPr lang="en-US" altLang="ko-KR" sz="1200" dirty="0"/>
              <a:t>/</a:t>
            </a:r>
            <a:r>
              <a:rPr lang="ko-KR" altLang="en-US" sz="1200" dirty="0"/>
              <a:t>속도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 err="1"/>
              <a:t>요청시</a:t>
            </a:r>
            <a:r>
              <a:rPr lang="ko-KR" altLang="en-US" sz="1200" dirty="0"/>
              <a:t> 추가 정보 제공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6.4.6.4  AIS </a:t>
            </a:r>
            <a:r>
              <a:rPr lang="ko-KR" altLang="en-US" sz="1200" dirty="0"/>
              <a:t>타겟을 선택하면 보여지는 </a:t>
            </a:r>
            <a:r>
              <a:rPr lang="ko-KR" altLang="en-US" sz="1200" dirty="0" err="1"/>
              <a:t>영숫자</a:t>
            </a:r>
            <a:r>
              <a:rPr lang="ko-KR" altLang="en-US" sz="1200" dirty="0"/>
              <a:t> 형식의 데이터 </a:t>
            </a:r>
            <a:r>
              <a:rPr lang="en-US" altLang="ko-KR" sz="1200" dirty="0"/>
              <a:t>: 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소스</a:t>
            </a:r>
            <a:r>
              <a:rPr lang="en-US" altLang="ko-KR" sz="1200" dirty="0"/>
              <a:t>(RADAR), </a:t>
            </a:r>
            <a:r>
              <a:rPr lang="ko-KR" altLang="en-US" sz="1200" dirty="0"/>
              <a:t>선박 식별코드</a:t>
            </a:r>
            <a:r>
              <a:rPr lang="en-US" altLang="ko-KR" sz="1200" dirty="0"/>
              <a:t>, </a:t>
            </a:r>
            <a:r>
              <a:rPr lang="ko-KR" altLang="en-US" sz="1200" dirty="0"/>
              <a:t>위치 및 </a:t>
            </a:r>
            <a:r>
              <a:rPr lang="en-US" altLang="ko-KR" sz="1200" dirty="0"/>
              <a:t>quality(</a:t>
            </a:r>
            <a:r>
              <a:rPr lang="ko-KR" altLang="en-US" sz="1200" dirty="0"/>
              <a:t>품질</a:t>
            </a:r>
            <a:r>
              <a:rPr lang="en-US" altLang="ko-KR" sz="1200" dirty="0"/>
              <a:t>?), </a:t>
            </a:r>
            <a:r>
              <a:rPr lang="ko-KR" altLang="en-US" sz="1200" dirty="0"/>
              <a:t>계산된 거리</a:t>
            </a:r>
            <a:r>
              <a:rPr lang="en-US" altLang="ko-KR" sz="1200" dirty="0"/>
              <a:t>/</a:t>
            </a:r>
            <a:r>
              <a:rPr lang="ko-KR" altLang="en-US" sz="1200" dirty="0"/>
              <a:t>방위</a:t>
            </a:r>
            <a:r>
              <a:rPr lang="en-US" altLang="ko-KR" sz="1200" dirty="0"/>
              <a:t>, CPA, TCPA, COG, SOG, </a:t>
            </a:r>
            <a:r>
              <a:rPr lang="ko-KR" altLang="en-US" sz="1200" dirty="0"/>
              <a:t>항해 상태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선박의 </a:t>
            </a:r>
            <a:r>
              <a:rPr lang="en-US" altLang="ko-KR" sz="1200" dirty="0"/>
              <a:t>HEADING</a:t>
            </a:r>
            <a:r>
              <a:rPr lang="ko-KR" altLang="en-US" sz="1200" dirty="0"/>
              <a:t>과 </a:t>
            </a:r>
            <a:r>
              <a:rPr lang="en-US" altLang="ko-KR" sz="1200" dirty="0"/>
              <a:t>ROT</a:t>
            </a:r>
            <a:r>
              <a:rPr lang="ko-KR" altLang="en-US" sz="1200" dirty="0"/>
              <a:t>도 사용할 수 있어야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 err="1"/>
              <a:t>요청시</a:t>
            </a:r>
            <a:r>
              <a:rPr lang="ko-KR" altLang="en-US" sz="1200" dirty="0"/>
              <a:t> 추가 정보 제공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13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93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 6.4.6.5 </a:t>
            </a:r>
            <a:r>
              <a:rPr lang="ko-KR" altLang="en-US" sz="1200" dirty="0"/>
              <a:t>수신된 </a:t>
            </a:r>
            <a:r>
              <a:rPr lang="en-US" altLang="ko-KR" sz="1200" dirty="0"/>
              <a:t>AIS </a:t>
            </a:r>
            <a:r>
              <a:rPr lang="ko-KR" altLang="en-US" sz="1200" dirty="0"/>
              <a:t>정보가 불완전한 경우 누락된 정보는 해당 데이터를 표현하는 필드에 명확히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6.4.6.6 </a:t>
            </a:r>
            <a:r>
              <a:rPr lang="ko-KR" altLang="en-US" sz="1200" dirty="0"/>
              <a:t>다른 </a:t>
            </a:r>
            <a:r>
              <a:rPr lang="en-US" altLang="ko-KR" sz="1200" dirty="0"/>
              <a:t>Target</a:t>
            </a:r>
            <a:r>
              <a:rPr lang="ko-KR" altLang="en-US" sz="1200" dirty="0"/>
              <a:t>을 선택하거나 창이 </a:t>
            </a:r>
            <a:r>
              <a:rPr lang="ko-KR" altLang="en-US" sz="1200" dirty="0" err="1"/>
              <a:t>닫힐때까지</a:t>
            </a:r>
            <a:r>
              <a:rPr lang="ko-KR" altLang="en-US" sz="1200" dirty="0"/>
              <a:t> 지속적으로 보여지며 업데이트 되어야 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6.4.6.7 </a:t>
            </a:r>
            <a:r>
              <a:rPr lang="ko-KR" altLang="en-US" sz="1200" dirty="0" err="1"/>
              <a:t>요청시</a:t>
            </a:r>
            <a:r>
              <a:rPr lang="ko-KR" altLang="en-US" sz="1200" dirty="0"/>
              <a:t> 자선의</a:t>
            </a:r>
            <a:r>
              <a:rPr lang="en-US" altLang="ko-KR" sz="1200" dirty="0"/>
              <a:t> AIS </a:t>
            </a:r>
            <a:r>
              <a:rPr lang="ko-KR" altLang="en-US" sz="1200" dirty="0"/>
              <a:t>데이터를 보여줄 수단을 제공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6.4.6.8 </a:t>
            </a:r>
            <a:r>
              <a:rPr lang="ko-KR" altLang="en-US" sz="1200" dirty="0"/>
              <a:t>영숫자로 표시된 데이터가 그래픽으로 표시된 운영정보를 덮어 감추게 되면 안됨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6.4.7 </a:t>
            </a:r>
            <a:r>
              <a:rPr lang="ko-KR" altLang="en-US" sz="1200" dirty="0"/>
              <a:t>알람 조작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6.4.7.1 </a:t>
            </a:r>
            <a:r>
              <a:rPr lang="ko-KR" altLang="en-US" sz="1200" dirty="0"/>
              <a:t>알람의 상태와 기준에 대한 명확한 표시가 제공되어야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6.4.7.2 </a:t>
            </a:r>
            <a:r>
              <a:rPr lang="ko-KR" altLang="en-US" sz="1200" dirty="0"/>
              <a:t>추적 </a:t>
            </a:r>
            <a:r>
              <a:rPr lang="en-US" altLang="ko-KR" sz="1200" dirty="0"/>
              <a:t>RADAR </a:t>
            </a:r>
            <a:r>
              <a:rPr lang="ko-KR" altLang="en-US" sz="1200" dirty="0"/>
              <a:t>혹은 활성화된 </a:t>
            </a:r>
            <a:r>
              <a:rPr lang="en-US" altLang="ko-KR" sz="1200" dirty="0"/>
              <a:t>AIS </a:t>
            </a:r>
            <a:r>
              <a:rPr lang="ko-KR" altLang="en-US" sz="1200" dirty="0"/>
              <a:t>표적의 </a:t>
            </a:r>
            <a:r>
              <a:rPr lang="en-US" altLang="ko-KR" sz="1200" u="sng" dirty="0"/>
              <a:t>CPA/TCPA </a:t>
            </a:r>
            <a:r>
              <a:rPr lang="ko-KR" altLang="en-US" sz="1200" u="sng" dirty="0"/>
              <a:t>경보</a:t>
            </a:r>
            <a:r>
              <a:rPr lang="ko-KR" altLang="en-US" sz="1200" dirty="0"/>
              <a:t>는 명확하게 표시 </a:t>
            </a:r>
            <a:r>
              <a:rPr lang="en-US" altLang="ko-KR" sz="1200" dirty="0"/>
              <a:t>(</a:t>
            </a:r>
            <a:r>
              <a:rPr lang="ko-KR" altLang="en-US" sz="1200" dirty="0"/>
              <a:t>리스트 혹은 별도 창</a:t>
            </a:r>
            <a:r>
              <a:rPr lang="en-US" altLang="ko-KR" sz="1200" dirty="0"/>
              <a:t>?)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위험한 표적 기호로 </a:t>
            </a:r>
            <a:r>
              <a:rPr lang="en-US" altLang="ko-KR" sz="1200" dirty="0"/>
              <a:t>PPI</a:t>
            </a:r>
            <a:r>
              <a:rPr lang="ko-KR" altLang="en-US" sz="1200" dirty="0"/>
              <a:t>에 명확히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6.4.7.3  </a:t>
            </a:r>
            <a:r>
              <a:rPr lang="ko-KR" altLang="en-US" sz="1200" dirty="0"/>
              <a:t>자동 획득 활성화 구역 기능이 제공되는 경우 진입 표적은 해당 기호로 </a:t>
            </a:r>
            <a:r>
              <a:rPr lang="en-US" altLang="ko-KR" sz="1200" dirty="0"/>
              <a:t>(</a:t>
            </a:r>
            <a:r>
              <a:rPr lang="ko-KR" altLang="en-US" sz="1200" dirty="0"/>
              <a:t>일반 표적 대비</a:t>
            </a:r>
            <a:r>
              <a:rPr lang="en-US" altLang="ko-KR" sz="1200" dirty="0"/>
              <a:t>) </a:t>
            </a:r>
            <a:r>
              <a:rPr lang="ko-KR" altLang="en-US" sz="1200" dirty="0"/>
              <a:t>명확히 식별되어야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그리고 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타겟에 대해서는 알람을 발생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위의 </a:t>
            </a:r>
            <a:r>
              <a:rPr lang="en-US" altLang="ko-KR" sz="1200" dirty="0"/>
              <a:t>ZONE</a:t>
            </a:r>
            <a:r>
              <a:rPr lang="ko-KR" altLang="en-US" sz="1200" dirty="0"/>
              <a:t>은 추적된 </a:t>
            </a:r>
            <a:r>
              <a:rPr lang="en-US" altLang="ko-KR" sz="1200" dirty="0"/>
              <a:t>RADAR</a:t>
            </a:r>
            <a:r>
              <a:rPr lang="ko-KR" altLang="en-US" sz="1200" dirty="0"/>
              <a:t>와 </a:t>
            </a:r>
            <a:r>
              <a:rPr lang="en-US" altLang="ko-KR" sz="1200" dirty="0"/>
              <a:t>AIS </a:t>
            </a:r>
            <a:r>
              <a:rPr lang="ko-KR" altLang="en-US" sz="1200" dirty="0"/>
              <a:t>타겟에 대해서 적용 가능해야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6.4.7.4  LOST (</a:t>
            </a:r>
            <a:r>
              <a:rPr lang="ko-KR" altLang="en-US" sz="1200" dirty="0"/>
              <a:t>더 이상 추적이 안되는</a:t>
            </a:r>
            <a:r>
              <a:rPr lang="en-US" altLang="ko-KR" sz="1200" dirty="0"/>
              <a:t>) </a:t>
            </a:r>
            <a:r>
              <a:rPr lang="ko-KR" altLang="en-US" sz="1200" dirty="0"/>
              <a:t>타겟의 마지막 위치는 화면에 </a:t>
            </a:r>
            <a:r>
              <a:rPr lang="en-US" altLang="ko-KR" sz="1200" dirty="0"/>
              <a:t>LOST</a:t>
            </a:r>
            <a:r>
              <a:rPr lang="ko-KR" altLang="en-US" sz="1200" dirty="0"/>
              <a:t>기호로 명확히 표현하고 알람을 발생시킴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신호 수신이 재개되거나 </a:t>
            </a:r>
            <a:r>
              <a:rPr lang="en-US" altLang="ko-KR" sz="1200" dirty="0"/>
              <a:t>(</a:t>
            </a:r>
            <a:r>
              <a:rPr lang="ko-KR" altLang="en-US" sz="1200" dirty="0"/>
              <a:t>오퍼레이터가</a:t>
            </a:r>
            <a:r>
              <a:rPr lang="en-US" altLang="ko-KR" sz="1200" dirty="0"/>
              <a:t>)</a:t>
            </a:r>
            <a:r>
              <a:rPr lang="ko-KR" altLang="en-US" sz="1200" dirty="0"/>
              <a:t> 알람을 확인 후에는 </a:t>
            </a:r>
            <a:r>
              <a:rPr lang="en-US" altLang="ko-KR" sz="1200" dirty="0"/>
              <a:t>LOST </a:t>
            </a:r>
            <a:r>
              <a:rPr lang="ko-KR" altLang="en-US" sz="1200" dirty="0"/>
              <a:t>타겟 기호가 사라져야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기능</a:t>
            </a:r>
            <a:r>
              <a:rPr lang="en-US" altLang="ko-KR" sz="1200" dirty="0"/>
              <a:t>(AIS</a:t>
            </a:r>
            <a:r>
              <a:rPr lang="ko-KR" altLang="en-US" sz="1200" dirty="0"/>
              <a:t>타겟 </a:t>
            </a:r>
            <a:r>
              <a:rPr lang="en-US" altLang="ko-KR" sz="1200" dirty="0"/>
              <a:t>LOST</a:t>
            </a:r>
            <a:r>
              <a:rPr lang="ko-KR" altLang="en-US" sz="1200" dirty="0"/>
              <a:t>알람</a:t>
            </a:r>
            <a:r>
              <a:rPr lang="en-US" altLang="ko-KR" sz="1200" dirty="0"/>
              <a:t>)</a:t>
            </a:r>
            <a:r>
              <a:rPr lang="ko-KR" altLang="en-US" sz="1200" dirty="0"/>
              <a:t>기능의 활성</a:t>
            </a:r>
            <a:r>
              <a:rPr lang="en-US" altLang="ko-KR" sz="1200" dirty="0"/>
              <a:t>/</a:t>
            </a:r>
            <a:r>
              <a:rPr lang="ko-KR" altLang="en-US" sz="1200" dirty="0"/>
              <a:t>비활성화 여부를 명확히 표시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14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10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6.4.8 RADAR</a:t>
            </a:r>
            <a:r>
              <a:rPr lang="ko-KR" altLang="en-US" sz="1200" dirty="0"/>
              <a:t>와 </a:t>
            </a:r>
            <a:r>
              <a:rPr lang="en-US" altLang="ko-KR" sz="1200" dirty="0"/>
              <a:t>AIS </a:t>
            </a:r>
            <a:r>
              <a:rPr lang="ko-KR" altLang="en-US" sz="1200" dirty="0"/>
              <a:t>타겟의 연계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6.4.8.1 </a:t>
            </a:r>
            <a:r>
              <a:rPr lang="ko-KR" altLang="en-US" sz="1200" dirty="0"/>
              <a:t>자동 타겟 연계 기능은 동일한 하나의 물체가 두 개의 타겟으로 표시되는 것을 방지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(RADAR</a:t>
            </a:r>
            <a:r>
              <a:rPr lang="ko-KR" altLang="en-US" sz="1200" dirty="0"/>
              <a:t>와 </a:t>
            </a:r>
            <a:r>
              <a:rPr lang="en-US" altLang="ko-KR" sz="1200" dirty="0"/>
              <a:t>AIS</a:t>
            </a:r>
            <a:r>
              <a:rPr lang="ko-KR" altLang="en-US" sz="1200" dirty="0"/>
              <a:t>가 각각 탐지했기 때문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	AIS</a:t>
            </a:r>
            <a:r>
              <a:rPr lang="ko-KR" altLang="en-US" sz="1200" dirty="0"/>
              <a:t>와 </a:t>
            </a:r>
            <a:r>
              <a:rPr lang="en-US" altLang="ko-KR" sz="1200" dirty="0"/>
              <a:t>RADAR</a:t>
            </a:r>
            <a:r>
              <a:rPr lang="ko-KR" altLang="en-US" sz="1200" dirty="0"/>
              <a:t>의 타겟 데이터 추적이 모두 가능하고 두 정보가 하나의 대상으로 간주되는 경우</a:t>
            </a:r>
            <a:r>
              <a:rPr lang="en-US" altLang="ko-KR" sz="1200" dirty="0"/>
              <a:t>,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기본적으로 활성화된 </a:t>
            </a:r>
            <a:r>
              <a:rPr lang="en-US" altLang="ko-KR" sz="1200" dirty="0"/>
              <a:t>AIS</a:t>
            </a:r>
            <a:r>
              <a:rPr lang="ko-KR" altLang="en-US" sz="1200" dirty="0"/>
              <a:t>타겟의 기호와 </a:t>
            </a:r>
            <a:r>
              <a:rPr lang="ko-KR" altLang="en-US" sz="1200" dirty="0" err="1"/>
              <a:t>영숫자</a:t>
            </a:r>
            <a:r>
              <a:rPr lang="ko-KR" altLang="en-US" sz="1200" dirty="0"/>
              <a:t> 정보가 자동으로 선택</a:t>
            </a:r>
            <a:r>
              <a:rPr lang="en-US" altLang="ko-KR" sz="1200" dirty="0"/>
              <a:t>/</a:t>
            </a:r>
            <a:r>
              <a:rPr lang="ko-KR" altLang="en-US" sz="1200" dirty="0"/>
              <a:t>표시 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8000" lvl="1" indent="0">
              <a:buNone/>
            </a:pPr>
            <a:r>
              <a:rPr lang="en-US" altLang="ko-KR" sz="1200" dirty="0"/>
              <a:t>	 6.4.8.2 AIS</a:t>
            </a:r>
            <a:r>
              <a:rPr lang="ko-KR" altLang="en-US" sz="1200" dirty="0"/>
              <a:t>와 </a:t>
            </a:r>
            <a:r>
              <a:rPr lang="en-US" altLang="ko-KR" sz="1200" dirty="0"/>
              <a:t>RADAR </a:t>
            </a:r>
            <a:r>
              <a:rPr lang="ko-KR" altLang="en-US" sz="1200" dirty="0"/>
              <a:t>정보가 두개의 분리된 물체로 간주되는 경우</a:t>
            </a:r>
            <a:r>
              <a:rPr lang="en-US" altLang="ko-KR" sz="1200" dirty="0"/>
              <a:t>, 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하나의 활성화된 </a:t>
            </a:r>
            <a:r>
              <a:rPr lang="en-US" altLang="ko-KR" sz="1200" dirty="0"/>
              <a:t>AIS</a:t>
            </a:r>
            <a:r>
              <a:rPr lang="ko-KR" altLang="en-US" sz="1200" dirty="0"/>
              <a:t>와 또다른 하나의 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타겟으로 분리되어 </a:t>
            </a:r>
            <a:r>
              <a:rPr lang="ko-KR" altLang="en-US" sz="1200" dirty="0" err="1"/>
              <a:t>보여짐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경보는 울리지 않아야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15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77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6.4.9 AIS </a:t>
            </a:r>
            <a:r>
              <a:rPr lang="ko-KR" altLang="en-US" sz="1200" dirty="0"/>
              <a:t>표현 상태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AIS </a:t>
            </a:r>
            <a:r>
              <a:rPr lang="ko-KR" altLang="en-US" sz="1200" dirty="0"/>
              <a:t>표현의 상태 표 </a:t>
            </a:r>
            <a:r>
              <a:rPr lang="en-US" altLang="ko-KR" sz="1200" dirty="0"/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표가 </a:t>
            </a:r>
            <a:r>
              <a:rPr lang="ko-KR" altLang="en-US" sz="1200" dirty="0" err="1">
                <a:solidFill>
                  <a:srgbClr val="FF0000"/>
                </a:solidFill>
              </a:rPr>
              <a:t>이해안됨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16</a:t>
            </a:fld>
            <a:r>
              <a:rPr lang="en-US" altLang="ko-KR"/>
              <a:t>]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5698493-4DF5-4EAE-95EB-6AD09EC2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60954"/>
              </p:ext>
            </p:extLst>
          </p:nvPr>
        </p:nvGraphicFramePr>
        <p:xfrm>
          <a:off x="637563" y="1504502"/>
          <a:ext cx="8587400" cy="414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89">
                  <a:extLst>
                    <a:ext uri="{9D8B030D-6E8A-4147-A177-3AD203B41FA5}">
                      <a16:colId xmlns:a16="http://schemas.microsoft.com/office/drawing/2014/main" val="2082355248"/>
                    </a:ext>
                  </a:extLst>
                </a:gridCol>
                <a:gridCol w="2353977">
                  <a:extLst>
                    <a:ext uri="{9D8B030D-6E8A-4147-A177-3AD203B41FA5}">
                      <a16:colId xmlns:a16="http://schemas.microsoft.com/office/drawing/2014/main" val="4038014610"/>
                    </a:ext>
                  </a:extLst>
                </a:gridCol>
                <a:gridCol w="2308356">
                  <a:extLst>
                    <a:ext uri="{9D8B030D-6E8A-4147-A177-3AD203B41FA5}">
                      <a16:colId xmlns:a16="http://schemas.microsoft.com/office/drawing/2014/main" val="1145667981"/>
                    </a:ext>
                  </a:extLst>
                </a:gridCol>
                <a:gridCol w="2125878">
                  <a:extLst>
                    <a:ext uri="{9D8B030D-6E8A-4147-A177-3AD203B41FA5}">
                      <a16:colId xmlns:a16="http://schemas.microsoft.com/office/drawing/2014/main" val="1368817646"/>
                    </a:ext>
                  </a:extLst>
                </a:gridCol>
              </a:tblGrid>
              <a:tr h="4201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표현할 사례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83399"/>
                  </a:ext>
                </a:extLst>
              </a:tr>
              <a:tr h="725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AIS ON/OFF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AIS processing switched ON / graphical presentation switched OFF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AIS processing switched ON / graphical presentation switched ON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Alphanumeric or graphical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8141"/>
                  </a:ext>
                </a:extLst>
              </a:tr>
              <a:tr h="517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Filtering of sleeping AIS targets (6.4.3)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Filter status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Filter status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Alphanumeric or graphical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55959"/>
                  </a:ext>
                </a:extLst>
              </a:tr>
              <a:tr h="517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Activation of Targets (6.4.4)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Activation criteria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Graphical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52205"/>
                  </a:ext>
                </a:extLst>
              </a:tr>
              <a:tr h="725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CPA/TCPA Alarm (6.4.7)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ON/OFF CPA/TCPA Criteria Sleeping targets included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ON/OFF CPA/TCPA Criteria Sleeping targets included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Alphanumeric and graphical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67803"/>
                  </a:ext>
                </a:extLst>
              </a:tr>
              <a:tr h="517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Lost Target Alarm (6.4.7)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ON/OFF Lost target filter criteria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ON/OFF Lost target filter criteria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Alphanumeric and graphical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57971"/>
                  </a:ext>
                </a:extLst>
              </a:tr>
              <a:tr h="725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Target Association (6.4.8)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ON/OFF Association criteria Default target priority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ON/OFF Association criteria Default target priority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Alphanumeric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6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6.4.10 </a:t>
            </a:r>
            <a:r>
              <a:rPr lang="ko-KR" altLang="en-US" sz="1200" dirty="0"/>
              <a:t>시험 기동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</a:t>
            </a:r>
            <a:r>
              <a:rPr lang="ko-KR" altLang="en-US" sz="1200" dirty="0"/>
              <a:t>시험기동 시뮬레이션은 화면의 윤용영역 내에서 자선의 후방에 관련기호로 명확히 표시해야 함</a:t>
            </a:r>
            <a:r>
              <a:rPr lang="en-US" altLang="ko-KR" sz="1200" dirty="0"/>
              <a:t>. </a:t>
            </a:r>
          </a:p>
          <a:p>
            <a:pPr marL="288000" lvl="1" indent="0">
              <a:buNone/>
            </a:pPr>
            <a:r>
              <a:rPr lang="en-US" altLang="ko-KR" sz="1200" dirty="0"/>
              <a:t>	 (PPI </a:t>
            </a:r>
            <a:r>
              <a:rPr lang="ko-KR" altLang="en-US" sz="1200" dirty="0"/>
              <a:t>화면 하단에 크게 </a:t>
            </a:r>
            <a:r>
              <a:rPr lang="en-US" altLang="ko-KR" sz="1200" dirty="0"/>
              <a:t>T</a:t>
            </a:r>
            <a:r>
              <a:rPr lang="ko-KR" altLang="en-US" sz="1200" dirty="0"/>
              <a:t>라고 표시함</a:t>
            </a:r>
            <a:r>
              <a:rPr lang="en-US" altLang="ko-KR" sz="12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17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0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</a:t>
            </a:r>
          </a:p>
          <a:p>
            <a:r>
              <a:rPr lang="en-US" altLang="ko-KR" dirty="0"/>
              <a:t>7 </a:t>
            </a:r>
            <a:r>
              <a:rPr lang="ko-KR" altLang="en-US" dirty="0"/>
              <a:t>운용 </a:t>
            </a:r>
            <a:r>
              <a:rPr lang="en-US" altLang="ko-KR" dirty="0"/>
              <a:t>DISPLAY</a:t>
            </a:r>
          </a:p>
          <a:p>
            <a:pPr lvl="1"/>
            <a:r>
              <a:rPr lang="en-US" altLang="ko-KR" sz="1200" dirty="0"/>
              <a:t>7.1 </a:t>
            </a:r>
            <a:r>
              <a:rPr lang="ko-KR" altLang="en-US" sz="1200" dirty="0"/>
              <a:t>일반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7.1.1 DISPLAY</a:t>
            </a:r>
            <a:r>
              <a:rPr lang="ko-KR" altLang="en-US" sz="1200" dirty="0"/>
              <a:t>장비가 여러 기능의 표시 모드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. RADAR, ECDIS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를 지원하는 경우 해당 기능에 대해 명확히 표시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간단한 동작으로 레이더 </a:t>
            </a:r>
            <a:r>
              <a:rPr lang="en-US" altLang="ko-KR" sz="1200" dirty="0"/>
              <a:t>/ ECDIS </a:t>
            </a:r>
            <a:r>
              <a:rPr lang="ko-KR" altLang="en-US" sz="1200" dirty="0"/>
              <a:t>모드를 선택할 수 있는 기능 제공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7.1.2 </a:t>
            </a:r>
            <a:r>
              <a:rPr lang="ko-KR" altLang="en-US" sz="1200" dirty="0"/>
              <a:t>레이더 이미지와 전자해도가 함께 </a:t>
            </a:r>
            <a:r>
              <a:rPr lang="en-US" altLang="ko-KR" sz="1200" dirty="0"/>
              <a:t>DISPLAY</a:t>
            </a:r>
            <a:r>
              <a:rPr lang="ko-KR" altLang="en-US" sz="1200" dirty="0"/>
              <a:t>되는 경우 </a:t>
            </a:r>
            <a:r>
              <a:rPr lang="en-US" altLang="ko-KR" sz="1200" dirty="0"/>
              <a:t>CCRP</a:t>
            </a:r>
            <a:r>
              <a:rPr lang="ko-KR" altLang="en-US" sz="1200" dirty="0"/>
              <a:t>를 사용하고 </a:t>
            </a:r>
            <a:r>
              <a:rPr lang="en-US" altLang="ko-KR" sz="1200" dirty="0"/>
              <a:t>SCALE, </a:t>
            </a:r>
            <a:r>
              <a:rPr lang="ko-KR" altLang="en-US" sz="1200" dirty="0"/>
              <a:t>투영 및 방향이 일치해야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(</a:t>
            </a:r>
            <a:r>
              <a:rPr lang="ko-KR" altLang="en-US" sz="1200" dirty="0"/>
              <a:t>레이더와 해도</a:t>
            </a:r>
            <a:r>
              <a:rPr lang="en-US" altLang="ko-KR" sz="1200" dirty="0"/>
              <a:t>, </a:t>
            </a:r>
            <a:r>
              <a:rPr lang="ko-KR" altLang="en-US" sz="1200" dirty="0"/>
              <a:t>두 좌표계를 맞추라는 의미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	Any offset should be indicated. =&gt; </a:t>
            </a:r>
            <a:r>
              <a:rPr lang="ko-KR" altLang="en-US" sz="1200" dirty="0">
                <a:solidFill>
                  <a:srgbClr val="FF0000"/>
                </a:solidFill>
              </a:rPr>
              <a:t>좌표계를 맞췄는데 </a:t>
            </a:r>
            <a:r>
              <a:rPr lang="ko-KR" altLang="en-US" sz="1200" dirty="0" err="1">
                <a:solidFill>
                  <a:srgbClr val="FF0000"/>
                </a:solidFill>
              </a:rPr>
              <a:t>옵셋이라니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288000" lvl="1" indent="0">
              <a:buNone/>
            </a:pPr>
            <a:r>
              <a:rPr lang="en-US" altLang="ko-KR" sz="1200" dirty="0"/>
              <a:t>	7.1.3 </a:t>
            </a:r>
            <a:r>
              <a:rPr lang="ko-KR" altLang="en-US" sz="1200" dirty="0"/>
              <a:t>범위 </a:t>
            </a:r>
            <a:r>
              <a:rPr lang="en-US" altLang="ko-KR" sz="1200" dirty="0"/>
              <a:t>(0.25, 0.5, 0.75, 1.5, 3, 6, 12 </a:t>
            </a:r>
            <a:r>
              <a:rPr lang="ko-KR" altLang="en-US" sz="1200" dirty="0"/>
              <a:t>및 </a:t>
            </a:r>
            <a:r>
              <a:rPr lang="en-US" altLang="ko-KR" sz="1200" dirty="0"/>
              <a:t>24NM)</a:t>
            </a:r>
            <a:r>
              <a:rPr lang="ko-KR" altLang="en-US" sz="1200" dirty="0"/>
              <a:t>의 </a:t>
            </a:r>
            <a:r>
              <a:rPr lang="en-US" altLang="ko-KR" sz="1200" dirty="0"/>
              <a:t>SCALE</a:t>
            </a:r>
            <a:r>
              <a:rPr lang="ko-KR" altLang="en-US" sz="1200" dirty="0"/>
              <a:t>이 제공되어야 합니다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추가적인 범위 </a:t>
            </a:r>
            <a:r>
              <a:rPr lang="en-US" altLang="ko-KR" sz="1200" dirty="0"/>
              <a:t>SCALE</a:t>
            </a:r>
            <a:r>
              <a:rPr lang="ko-KR" altLang="en-US" sz="1200" dirty="0"/>
              <a:t>이 허용됩니다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이러한 범위 </a:t>
            </a:r>
            <a:r>
              <a:rPr lang="en-US" altLang="ko-KR" sz="1200" dirty="0"/>
              <a:t>SCALE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래스터</a:t>
            </a:r>
            <a:r>
              <a:rPr lang="ko-KR" altLang="en-US" sz="1200" dirty="0"/>
              <a:t> 해도 데이터를 표시할 때는 적용되지 않습니다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범위 척도는 지속적으로 표시되어야 합니다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7.1.4 Range ring(PPI </a:t>
            </a:r>
            <a:r>
              <a:rPr lang="ko-KR" altLang="en-US" sz="1200" dirty="0"/>
              <a:t>화면의 동심원들 </a:t>
            </a:r>
            <a:r>
              <a:rPr lang="en-US" altLang="ko-KR" sz="1200" dirty="0"/>
              <a:t>– </a:t>
            </a:r>
            <a:r>
              <a:rPr lang="ko-KR" altLang="en-US" sz="1200" dirty="0"/>
              <a:t>물결이 퍼지는듯 한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표시될 때 스케일</a:t>
            </a:r>
            <a:r>
              <a:rPr lang="en-US" altLang="ko-KR" sz="1200" dirty="0"/>
              <a:t>(</a:t>
            </a:r>
            <a:r>
              <a:rPr lang="ko-KR" altLang="en-US" sz="1200" dirty="0"/>
              <a:t>링들 간의 간격</a:t>
            </a:r>
            <a:r>
              <a:rPr lang="en-US" altLang="ko-KR" sz="1200" dirty="0"/>
              <a:t>)</a:t>
            </a:r>
            <a:r>
              <a:rPr lang="ko-KR" altLang="en-US" sz="1200" dirty="0"/>
              <a:t>을 표시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7.1.5 </a:t>
            </a:r>
            <a:r>
              <a:rPr lang="ko-KR" altLang="en-US" sz="1200" u="sng" dirty="0"/>
              <a:t>운용 </a:t>
            </a:r>
            <a:r>
              <a:rPr lang="en-US" altLang="ko-KR" sz="1200" u="sng" dirty="0"/>
              <a:t>DISPLAY</a:t>
            </a:r>
            <a:r>
              <a:rPr lang="ko-KR" altLang="en-US" sz="1200" u="sng" dirty="0"/>
              <a:t>영역</a:t>
            </a:r>
            <a:r>
              <a:rPr lang="ko-KR" altLang="en-US" sz="1200" dirty="0"/>
              <a:t>에 항해와 관련 없는 정보를 지속적으로 표현하면 안됨</a:t>
            </a:r>
            <a:r>
              <a:rPr lang="en-US" altLang="ko-KR" sz="1200" dirty="0"/>
              <a:t>. (</a:t>
            </a:r>
            <a:r>
              <a:rPr lang="ko-KR" altLang="en-US" sz="1200" dirty="0"/>
              <a:t>팝업표시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드롭다운</a:t>
            </a:r>
            <a:r>
              <a:rPr lang="ko-KR" altLang="en-US" sz="1200" dirty="0"/>
              <a:t> 메뉴 및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정보창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선택된 심볼</a:t>
            </a:r>
            <a:r>
              <a:rPr lang="en-US" altLang="ko-KR" sz="1200" dirty="0"/>
              <a:t>, </a:t>
            </a:r>
            <a:r>
              <a:rPr lang="ko-KR" altLang="en-US" sz="1200" dirty="0"/>
              <a:t>그래픽요소 혹은 타겟에 한하여 제한되고 연관된 영순자는 인근위치에 표시</a:t>
            </a:r>
            <a:r>
              <a:rPr lang="en-US" altLang="ko-KR" sz="1200" dirty="0"/>
              <a:t> </a:t>
            </a:r>
            <a:r>
              <a:rPr lang="ko-KR" altLang="en-US" sz="1200" dirty="0"/>
              <a:t>가능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18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6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7.2 RADAR DISPLAY</a:t>
            </a:r>
          </a:p>
          <a:p>
            <a:pPr marL="288000" lvl="1" indent="0">
              <a:buNone/>
            </a:pPr>
            <a:r>
              <a:rPr lang="en-US" altLang="ko-KR" sz="1200" dirty="0"/>
              <a:t>	7.2.1 </a:t>
            </a:r>
            <a:r>
              <a:rPr lang="ko-KR" altLang="en-US" sz="1200" dirty="0"/>
              <a:t>일반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7.2.1.1 RADAR</a:t>
            </a:r>
            <a:r>
              <a:rPr lang="ko-KR" altLang="en-US" sz="1200" dirty="0"/>
              <a:t> 비디오</a:t>
            </a:r>
            <a:r>
              <a:rPr lang="en-US" altLang="ko-KR" sz="1200" dirty="0"/>
              <a:t>, </a:t>
            </a:r>
            <a:r>
              <a:rPr lang="ko-KR" altLang="en-US" sz="1200" dirty="0"/>
              <a:t>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타겟과</a:t>
            </a:r>
            <a:r>
              <a:rPr lang="en-US" altLang="ko-KR" sz="1200" dirty="0"/>
              <a:t> AIS </a:t>
            </a:r>
            <a:r>
              <a:rPr lang="ko-KR" altLang="en-US" sz="1200" dirty="0"/>
              <a:t>타겟은 다른 정보에 의해 가려지거나 영향을 받으면 안됨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7.2.1.2 DISPLAY</a:t>
            </a:r>
            <a:r>
              <a:rPr lang="ko-KR" altLang="en-US" sz="1200" dirty="0"/>
              <a:t>에서 레이더 비디오와 </a:t>
            </a:r>
            <a:r>
              <a:rPr lang="ko-KR" altLang="en-US" sz="1200" dirty="0" err="1"/>
              <a:t>트레일</a:t>
            </a:r>
            <a:r>
              <a:rPr lang="en-US" altLang="ko-KR" sz="1200" dirty="0"/>
              <a:t>(</a:t>
            </a:r>
            <a:r>
              <a:rPr lang="ko-KR" altLang="en-US" sz="1200" dirty="0"/>
              <a:t>흔적</a:t>
            </a:r>
            <a:r>
              <a:rPr lang="en-US" altLang="ko-KR" sz="1200" dirty="0"/>
              <a:t>)</a:t>
            </a:r>
            <a:r>
              <a:rPr lang="ko-KR" altLang="en-US" sz="1200" dirty="0"/>
              <a:t>을 제외하고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ko-KR" altLang="en-US" sz="1200" dirty="0" err="1">
                <a:solidFill>
                  <a:srgbClr val="FF0000"/>
                </a:solidFill>
              </a:rPr>
              <a:t>그래피컬</a:t>
            </a:r>
            <a:r>
              <a:rPr lang="ko-KR" altLang="en-US" sz="1200" dirty="0">
                <a:solidFill>
                  <a:srgbClr val="FF0000"/>
                </a:solidFill>
              </a:rPr>
              <a:t> 정보</a:t>
            </a:r>
            <a:r>
              <a:rPr lang="en-US" altLang="ko-KR" sz="1200" dirty="0">
                <a:solidFill>
                  <a:srgbClr val="FF0000"/>
                </a:solidFill>
              </a:rPr>
              <a:t>(?)</a:t>
            </a:r>
            <a:r>
              <a:rPr lang="ko-KR" altLang="en-US" sz="1200" dirty="0"/>
              <a:t>의 일시적인 억제가 가능해야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>
                <a:solidFill>
                  <a:srgbClr val="FF0000"/>
                </a:solidFill>
              </a:rPr>
              <a:t>억제가 무슨 뜻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안보이게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반투명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288000" lvl="1" indent="0">
              <a:buNone/>
            </a:pPr>
            <a:r>
              <a:rPr lang="en-US" altLang="ko-KR" sz="1200" dirty="0"/>
              <a:t>	 7.2.1.3 </a:t>
            </a:r>
            <a:r>
              <a:rPr lang="ko-KR" altLang="en-US" sz="1200" dirty="0"/>
              <a:t>추적된 </a:t>
            </a:r>
            <a:r>
              <a:rPr lang="en-US" altLang="ko-KR" sz="1200" dirty="0"/>
              <a:t>RADAR </a:t>
            </a:r>
            <a:r>
              <a:rPr lang="ko-KR" altLang="en-US" sz="1200" dirty="0"/>
              <a:t>타겟의 레이더 </a:t>
            </a:r>
            <a:r>
              <a:rPr lang="en-US" altLang="ko-KR" sz="1200" dirty="0"/>
              <a:t>ECHO</a:t>
            </a:r>
            <a:r>
              <a:rPr lang="ko-KR" altLang="en-US" sz="1200" dirty="0"/>
              <a:t>와 연관 심볼들의 밝기는 가변적이어야 함</a:t>
            </a:r>
            <a:r>
              <a:rPr lang="en-US" altLang="ko-KR" sz="1200" dirty="0"/>
              <a:t>. 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표시되는 모든 정보의 밝기를 조정 가능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표시된 그래픽 요소들과 </a:t>
            </a:r>
            <a:r>
              <a:rPr lang="ko-KR" altLang="en-US" sz="1200" dirty="0" err="1"/>
              <a:t>영숫자</a:t>
            </a:r>
            <a:r>
              <a:rPr lang="ko-KR" altLang="en-US" sz="1200" dirty="0"/>
              <a:t> 데이터 그룹단위의 밝기 조정 수단이 별도로 존재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HEADING LINE</a:t>
            </a:r>
            <a:r>
              <a:rPr lang="ko-KR" altLang="en-US" sz="1200" dirty="0">
                <a:solidFill>
                  <a:srgbClr val="FF0000"/>
                </a:solidFill>
              </a:rPr>
              <a:t>의 밝기가 </a:t>
            </a:r>
            <a:r>
              <a:rPr lang="en-US" altLang="ko-KR" sz="1200" dirty="0">
                <a:solidFill>
                  <a:srgbClr val="FF0000"/>
                </a:solidFill>
              </a:rPr>
              <a:t>EXTINCTION</a:t>
            </a:r>
            <a:r>
              <a:rPr lang="ko-KR" altLang="en-US" sz="1200" dirty="0">
                <a:solidFill>
                  <a:srgbClr val="FF0000"/>
                </a:solidFill>
              </a:rPr>
              <a:t>에 대해 가변적이면 안됨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19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9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r>
              <a:rPr lang="ko-KR" altLang="en-US" dirty="0"/>
              <a:t>본 문서 확인 방법</a:t>
            </a:r>
            <a:endParaRPr lang="en-US" altLang="ko-KR" dirty="0"/>
          </a:p>
          <a:p>
            <a:pPr lvl="1"/>
            <a:r>
              <a:rPr lang="ko-KR" altLang="en-US" sz="1200" dirty="0"/>
              <a:t>의미가 모호한 부분은 글자색을 붉은색으로 표시</a:t>
            </a:r>
            <a:endParaRPr lang="en-US" altLang="ko-KR" sz="1200" dirty="0"/>
          </a:p>
          <a:p>
            <a:pPr lvl="1"/>
            <a:r>
              <a:rPr lang="ko-KR" altLang="en-US" sz="1200" dirty="0"/>
              <a:t>전혀 모르는 부분은 배경을 붉은색으로 표시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페이지의 소개는 생략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1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7.2.2 </a:t>
            </a:r>
            <a:r>
              <a:rPr lang="ko-KR" altLang="en-US" sz="1200" dirty="0"/>
              <a:t>레이더에서의 해도 정보 </a:t>
            </a:r>
            <a:r>
              <a:rPr lang="en-US" altLang="ko-KR" sz="1200" dirty="0"/>
              <a:t>DISPLAY</a:t>
            </a:r>
          </a:p>
          <a:p>
            <a:pPr marL="288000" lvl="1" indent="0">
              <a:buNone/>
            </a:pPr>
            <a:r>
              <a:rPr lang="en-US" altLang="ko-KR" sz="1200" dirty="0"/>
              <a:t>	 7.2.2.1 </a:t>
            </a:r>
            <a:r>
              <a:rPr lang="ko-KR" altLang="en-US" sz="1200" dirty="0"/>
              <a:t>벡터 헤더정보는 </a:t>
            </a:r>
            <a:r>
              <a:rPr lang="en-US" altLang="ko-KR" sz="1200" dirty="0"/>
              <a:t>RADAR PRESENTATION</a:t>
            </a:r>
            <a:r>
              <a:rPr lang="ko-KR" altLang="en-US" sz="1200" dirty="0"/>
              <a:t>에 표시될 수 있다</a:t>
            </a:r>
            <a:r>
              <a:rPr lang="en-US" altLang="ko-KR" sz="1200" dirty="0"/>
              <a:t>. (ROUTE</a:t>
            </a:r>
            <a:r>
              <a:rPr lang="ko-KR" altLang="en-US" sz="1200" dirty="0"/>
              <a:t>등의 정보</a:t>
            </a:r>
            <a:r>
              <a:rPr lang="en-US" altLang="ko-KR" sz="1200" dirty="0"/>
              <a:t>?)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이것은 해도 </a:t>
            </a:r>
            <a:r>
              <a:rPr lang="en-US" altLang="ko-KR" sz="1200" dirty="0"/>
              <a:t>DATABASE</a:t>
            </a:r>
            <a:r>
              <a:rPr lang="ko-KR" altLang="en-US" sz="1200" dirty="0"/>
              <a:t>로부터 선택된 </a:t>
            </a:r>
            <a:r>
              <a:rPr lang="en-US" altLang="ko-KR" sz="1200" dirty="0"/>
              <a:t>LAYER</a:t>
            </a:r>
            <a:r>
              <a:rPr lang="ko-KR" altLang="en-US" sz="1200" dirty="0"/>
              <a:t>들을 사용하여 수행됨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LAYER? </a:t>
            </a:r>
            <a:r>
              <a:rPr lang="ko-KR" altLang="en-US" sz="1200" dirty="0">
                <a:solidFill>
                  <a:srgbClr val="FF0000"/>
                </a:solidFill>
              </a:rPr>
              <a:t>해저지형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해양 시설물 등의 그룹을 각각의 </a:t>
            </a:r>
            <a:r>
              <a:rPr lang="en-US" altLang="ko-KR" sz="1200" dirty="0">
                <a:solidFill>
                  <a:srgbClr val="FF0000"/>
                </a:solidFill>
              </a:rPr>
              <a:t>LAYER</a:t>
            </a:r>
            <a:r>
              <a:rPr lang="ko-KR" altLang="en-US" sz="1200" dirty="0">
                <a:solidFill>
                  <a:srgbClr val="FF0000"/>
                </a:solidFill>
              </a:rPr>
              <a:t>로 구축했다는 의미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288000" lvl="1" indent="0">
              <a:buNone/>
            </a:pPr>
            <a:r>
              <a:rPr lang="en-US" altLang="ko-KR" sz="1200" dirty="0"/>
              <a:t>		ECDIS </a:t>
            </a:r>
            <a:r>
              <a:rPr lang="ko-KR" altLang="en-US" sz="1200" dirty="0"/>
              <a:t>표준 </a:t>
            </a:r>
            <a:r>
              <a:rPr lang="en-US" altLang="ko-KR" sz="1200" dirty="0"/>
              <a:t>DISPLAY</a:t>
            </a:r>
            <a:r>
              <a:rPr lang="ko-KR" altLang="en-US" sz="1200" dirty="0"/>
              <a:t>의 요소들은 개별단위가 아닌 </a:t>
            </a:r>
            <a:r>
              <a:rPr lang="en-US" altLang="ko-KR" sz="1200" dirty="0"/>
              <a:t>CATEGORY </a:t>
            </a:r>
            <a:r>
              <a:rPr lang="ko-KR" altLang="en-US" sz="1200" dirty="0"/>
              <a:t>혹은 레이어 단위로 사용할 수 있음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해도 정보는 가능한 한 </a:t>
            </a:r>
            <a:r>
              <a:rPr lang="en-US" altLang="ko-KR" sz="1200" dirty="0"/>
              <a:t>ECDIS </a:t>
            </a:r>
            <a:r>
              <a:rPr lang="ko-KR" altLang="en-US" sz="1200" dirty="0"/>
              <a:t>성능표준과 </a:t>
            </a:r>
            <a:r>
              <a:rPr lang="en-US" altLang="ko-KR" sz="1200" dirty="0"/>
              <a:t>PRESENTATION </a:t>
            </a:r>
            <a:r>
              <a:rPr lang="ko-KR" altLang="en-US" sz="1200" dirty="0"/>
              <a:t>표준을 따라 표시되어야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7.2.2.2 </a:t>
            </a:r>
            <a:r>
              <a:rPr lang="ko-KR" altLang="en-US" sz="1200" dirty="0"/>
              <a:t>해도 정보가 운용</a:t>
            </a:r>
            <a:r>
              <a:rPr lang="en-US" altLang="ko-KR" sz="1200" dirty="0"/>
              <a:t>DISPLAY</a:t>
            </a:r>
            <a:r>
              <a:rPr lang="ko-KR" altLang="en-US" sz="1200" dirty="0"/>
              <a:t>영역에서 보여지는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레이더 정보가 우선 표시됨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해도 정보는 명확히 인식되어야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해도 정보는 </a:t>
            </a:r>
            <a:r>
              <a:rPr lang="en-US" altLang="ko-KR" sz="1200" dirty="0"/>
              <a:t>RADAR VIDEO(</a:t>
            </a:r>
            <a:r>
              <a:rPr lang="ko-KR" altLang="en-US" sz="1200" dirty="0"/>
              <a:t>추적된 </a:t>
            </a:r>
            <a:r>
              <a:rPr lang="en-US" altLang="ko-KR" sz="1200" dirty="0"/>
              <a:t>RADAR</a:t>
            </a:r>
            <a:r>
              <a:rPr lang="ko-KR" altLang="en-US" sz="1200" dirty="0"/>
              <a:t>와</a:t>
            </a:r>
            <a:r>
              <a:rPr lang="en-US" altLang="ko-KR" sz="1200" dirty="0"/>
              <a:t> AIS </a:t>
            </a:r>
            <a:r>
              <a:rPr lang="ko-KR" altLang="en-US" sz="1200" dirty="0"/>
              <a:t>타겟</a:t>
            </a:r>
            <a:r>
              <a:rPr lang="en-US" altLang="ko-KR" sz="1200" dirty="0"/>
              <a:t>)</a:t>
            </a:r>
            <a:r>
              <a:rPr lang="ko-KR" altLang="en-US" sz="1200" dirty="0"/>
              <a:t>를 가리거나 영향을 주어서는 안됨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7.2.2.3 </a:t>
            </a:r>
            <a:r>
              <a:rPr lang="ko-KR" altLang="en-US" sz="1200" dirty="0"/>
              <a:t>해도 정보가 표시될 때 그 상태를 지속적으로 표시</a:t>
            </a:r>
            <a:r>
              <a:rPr lang="en-US" altLang="ko-KR" sz="1200" dirty="0"/>
              <a:t>. </a:t>
            </a:r>
            <a:r>
              <a:rPr lang="ko-KR" altLang="en-US" sz="1200" dirty="0"/>
              <a:t>소스 및 업데이트 정보도 제공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7.2.3 </a:t>
            </a:r>
            <a:r>
              <a:rPr lang="ko-KR" altLang="en-US" sz="1200" dirty="0"/>
              <a:t>레이더상에 지도를 </a:t>
            </a:r>
            <a:r>
              <a:rPr lang="en-US" altLang="ko-KR" sz="1200" dirty="0"/>
              <a:t>DISPLAY</a:t>
            </a:r>
          </a:p>
          <a:p>
            <a:pPr marL="288000" lvl="1" indent="0">
              <a:buNone/>
            </a:pPr>
            <a:r>
              <a:rPr lang="en-US" altLang="ko-KR" sz="1200" dirty="0"/>
              <a:t>	  </a:t>
            </a:r>
            <a:r>
              <a:rPr lang="ko-KR" altLang="en-US" sz="1200" dirty="0"/>
              <a:t>지도가 표시될 수 있지만 </a:t>
            </a:r>
            <a:r>
              <a:rPr lang="en-US" altLang="ko-KR" sz="1200" dirty="0"/>
              <a:t>RADAR VIDEO (</a:t>
            </a:r>
            <a:r>
              <a:rPr lang="ko-KR" altLang="en-US" sz="1200" dirty="0"/>
              <a:t>추적된 </a:t>
            </a:r>
            <a:r>
              <a:rPr lang="en-US" altLang="ko-KR" sz="1200" dirty="0"/>
              <a:t>RADAR</a:t>
            </a:r>
            <a:r>
              <a:rPr lang="ko-KR" altLang="en-US" sz="1200" dirty="0"/>
              <a:t>와</a:t>
            </a:r>
            <a:r>
              <a:rPr lang="en-US" altLang="ko-KR" sz="1200" dirty="0"/>
              <a:t> AIS </a:t>
            </a:r>
            <a:r>
              <a:rPr lang="ko-KR" altLang="en-US" sz="1200" dirty="0"/>
              <a:t>타겟</a:t>
            </a:r>
            <a:r>
              <a:rPr lang="en-US" altLang="ko-KR" sz="1200" dirty="0"/>
              <a:t>) </a:t>
            </a:r>
            <a:r>
              <a:rPr lang="ko-KR" altLang="en-US" sz="1200" dirty="0"/>
              <a:t>를 가리거나 영향을 주면 안됨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20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52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21</a:t>
            </a:fld>
            <a:r>
              <a:rPr lang="en-US" altLang="ko-KR"/>
              <a:t>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AF54B-6807-4B15-8AD5-BDAEF87D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13" y="2813697"/>
            <a:ext cx="2633868" cy="1912690"/>
          </a:xfrm>
          <a:prstGeom prst="rect">
            <a:avLst/>
          </a:prstGeom>
          <a:blipFill dpi="0" rotWithShape="1">
            <a:blip r:embed="rId3">
              <a:alphaModFix amt="26000"/>
            </a:blip>
            <a:srcRect/>
            <a:tile tx="0" ty="0" sx="100000" sy="100000" flip="none" algn="tl"/>
          </a:blip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7.3 ECDIS DISPLAY</a:t>
            </a:r>
          </a:p>
          <a:p>
            <a:pPr marL="288000" lvl="1" indent="0">
              <a:buNone/>
            </a:pPr>
            <a:r>
              <a:rPr lang="en-US" altLang="ko-KR" sz="1200" dirty="0"/>
              <a:t>	7.3.1 </a:t>
            </a:r>
            <a:r>
              <a:rPr lang="ko-KR" altLang="en-US" sz="1200" dirty="0"/>
              <a:t>일반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7.3.1.1 ENC(</a:t>
            </a:r>
            <a:r>
              <a:rPr lang="ko-KR" altLang="en-US" sz="1200" dirty="0"/>
              <a:t>전자해도</a:t>
            </a:r>
            <a:r>
              <a:rPr lang="en-US" altLang="ko-KR" sz="1200" dirty="0"/>
              <a:t>)</a:t>
            </a:r>
            <a:r>
              <a:rPr lang="ko-KR" altLang="en-US" sz="1200" dirty="0"/>
              <a:t>와 화면에 </a:t>
            </a:r>
            <a:r>
              <a:rPr lang="en-US" altLang="ko-KR" sz="1200" dirty="0"/>
              <a:t>DISPLAY</a:t>
            </a:r>
            <a:r>
              <a:rPr lang="ko-KR" altLang="en-US" sz="1200" dirty="0"/>
              <a:t>될 모든 업데이트들은 내용의 누락 없이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7.3.1.2 </a:t>
            </a:r>
            <a:r>
              <a:rPr lang="ko-KR" altLang="en-US" sz="1200" dirty="0"/>
              <a:t>해도 정보는 다른 정보에 의해 가려지거나 지장을 받으면 안됨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7.3.1.3 DISPLAY</a:t>
            </a:r>
            <a:r>
              <a:rPr lang="ko-KR" altLang="en-US" sz="1200" dirty="0"/>
              <a:t>의 </a:t>
            </a:r>
            <a:r>
              <a:rPr lang="en-US" altLang="ko-KR" sz="1200" dirty="0"/>
              <a:t>BASE(</a:t>
            </a:r>
            <a:r>
              <a:rPr lang="ko-KR" altLang="en-US" sz="1200" dirty="0"/>
              <a:t>배경과 같은</a:t>
            </a:r>
            <a:r>
              <a:rPr lang="en-US" altLang="ko-KR" sz="1200" dirty="0"/>
              <a:t>?)</a:t>
            </a:r>
            <a:r>
              <a:rPr lang="ko-KR" altLang="en-US" sz="1200" dirty="0"/>
              <a:t>에 포함된 차트관련 정보만 유지한채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DISPLAY</a:t>
            </a:r>
            <a:r>
              <a:rPr lang="ko-KR" altLang="en-US" sz="1200" dirty="0"/>
              <a:t>로부터 모든 추가 정보를 일시적으로 제한할 수 있어야 함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제한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안보이게</a:t>
            </a:r>
            <a:r>
              <a:rPr lang="en-US" altLang="ko-KR" sz="1200" dirty="0">
                <a:solidFill>
                  <a:srgbClr val="FF0000"/>
                </a:solidFill>
              </a:rPr>
              <a:t>?)</a:t>
            </a:r>
          </a:p>
          <a:p>
            <a:pPr marL="288000" lvl="1" indent="0">
              <a:buNone/>
            </a:pPr>
            <a:r>
              <a:rPr lang="en-US" altLang="ko-KR" sz="1200" dirty="0"/>
              <a:t>	 7.3.1.4 ECDIS DISPLAY</a:t>
            </a:r>
            <a:r>
              <a:rPr lang="ko-KR" altLang="en-US" sz="1200" dirty="0"/>
              <a:t>에서 정보를 추가</a:t>
            </a:r>
            <a:r>
              <a:rPr lang="en-US" altLang="ko-KR" sz="1200" dirty="0"/>
              <a:t>/</a:t>
            </a:r>
            <a:r>
              <a:rPr lang="ko-KR" altLang="en-US" sz="1200" dirty="0"/>
              <a:t>삭제 할 수 있음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무슨 정보</a:t>
            </a:r>
            <a:r>
              <a:rPr lang="en-US" altLang="ko-KR" sz="1200" dirty="0">
                <a:solidFill>
                  <a:srgbClr val="FF0000"/>
                </a:solidFill>
              </a:rPr>
              <a:t>? Route?)</a:t>
            </a:r>
          </a:p>
          <a:p>
            <a:pPr marL="288000" lvl="1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en-US" altLang="ko-KR" sz="1200" dirty="0"/>
              <a:t> DISPLAY</a:t>
            </a:r>
            <a:r>
              <a:rPr lang="ko-KR" altLang="en-US" sz="1200" dirty="0"/>
              <a:t>의 </a:t>
            </a:r>
            <a:r>
              <a:rPr lang="en-US" altLang="ko-KR" sz="1200" dirty="0"/>
              <a:t>BASE(</a:t>
            </a:r>
            <a:r>
              <a:rPr lang="ko-KR" altLang="en-US" sz="1200" dirty="0"/>
              <a:t>배경과 같은</a:t>
            </a:r>
            <a:r>
              <a:rPr lang="en-US" altLang="ko-KR" sz="1200" dirty="0"/>
              <a:t>?)</a:t>
            </a:r>
            <a:r>
              <a:rPr lang="ko-KR" altLang="en-US" sz="1200" dirty="0"/>
              <a:t>에 포함된 정보는 제거 불가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8000" lvl="1" indent="0">
              <a:buNone/>
            </a:pPr>
            <a:r>
              <a:rPr lang="en-US" altLang="ko-KR" sz="1200" dirty="0"/>
              <a:t>	 7.3.1.5 ENC</a:t>
            </a:r>
            <a:r>
              <a:rPr lang="ko-KR" altLang="en-US" sz="1200" dirty="0"/>
              <a:t>에서 제공하는 깊이 윤곽으로부터 안전 윤곽을 선택할 수 있어야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안전 윤곽은 </a:t>
            </a:r>
            <a:r>
              <a:rPr lang="en-US" altLang="ko-KR" sz="1200" dirty="0"/>
              <a:t>DISPLAY</a:t>
            </a:r>
            <a:r>
              <a:rPr lang="ko-KR" altLang="en-US" sz="1200" dirty="0"/>
              <a:t>의 다른 윤곽보다 강조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7.3.1.6 </a:t>
            </a:r>
            <a:r>
              <a:rPr lang="ko-KR" altLang="en-US" sz="1200" dirty="0"/>
              <a:t>안전 깊이 를 선택할 수 있어야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표시를 위해 </a:t>
            </a:r>
            <a:r>
              <a:rPr lang="ko-KR" altLang="en-US" sz="1200" dirty="0" err="1"/>
              <a:t>사운딩들을</a:t>
            </a:r>
            <a:r>
              <a:rPr lang="ko-KR" altLang="en-US" sz="1200" dirty="0"/>
              <a:t> 선택할 때 안전수심 이하의 </a:t>
            </a:r>
            <a:r>
              <a:rPr lang="ko-KR" altLang="en-US" sz="1200" dirty="0" err="1"/>
              <a:t>사운딩들을</a:t>
            </a:r>
            <a:r>
              <a:rPr lang="ko-KR" altLang="en-US" sz="1200" dirty="0"/>
              <a:t> 강조해야 함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사운딩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깊이 정보</a:t>
            </a:r>
            <a:r>
              <a:rPr lang="en-US" altLang="ko-KR" sz="1200" dirty="0">
                <a:solidFill>
                  <a:srgbClr val="FF0000"/>
                </a:solidFill>
              </a:rPr>
              <a:t>?)</a:t>
            </a:r>
          </a:p>
          <a:p>
            <a:pPr marL="288000" lvl="1" indent="0">
              <a:buNone/>
            </a:pPr>
            <a:r>
              <a:rPr lang="en-US" altLang="ko-KR" sz="1200" dirty="0"/>
              <a:t>	 7.3.1.7 </a:t>
            </a:r>
            <a:r>
              <a:rPr lang="en-US" altLang="ko-KR" sz="1200" dirty="0">
                <a:solidFill>
                  <a:srgbClr val="FF0000"/>
                </a:solidFill>
              </a:rPr>
              <a:t>ENC(</a:t>
            </a:r>
            <a:r>
              <a:rPr lang="ko-KR" altLang="en-US" sz="1200" dirty="0">
                <a:solidFill>
                  <a:srgbClr val="FF0000"/>
                </a:solidFill>
              </a:rPr>
              <a:t>해도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에 적용된 것 보다 큰 스케일</a:t>
            </a:r>
            <a:r>
              <a:rPr lang="en-US" altLang="ko-KR" sz="1200" dirty="0">
                <a:solidFill>
                  <a:srgbClr val="FF0000"/>
                </a:solidFill>
              </a:rPr>
              <a:t>(ZOOM OUT)</a:t>
            </a:r>
            <a:r>
              <a:rPr lang="ko-KR" altLang="en-US" sz="1200" dirty="0">
                <a:solidFill>
                  <a:srgbClr val="FF0000"/>
                </a:solidFill>
              </a:rPr>
              <a:t>의 정보를 </a:t>
            </a:r>
            <a:r>
              <a:rPr lang="en-US" altLang="ko-KR" sz="1200" dirty="0">
                <a:solidFill>
                  <a:srgbClr val="FF0000"/>
                </a:solidFill>
              </a:rPr>
              <a:t>DISPLAY</a:t>
            </a:r>
            <a:r>
              <a:rPr lang="ko-KR" altLang="en-US" sz="1200" dirty="0" err="1">
                <a:solidFill>
                  <a:srgbClr val="FF0000"/>
                </a:solidFill>
              </a:rPr>
              <a:t>할때는</a:t>
            </a:r>
            <a:r>
              <a:rPr lang="ko-KR" altLang="en-US" sz="1200" dirty="0">
                <a:solidFill>
                  <a:srgbClr val="FF0000"/>
                </a:solidFill>
              </a:rPr>
              <a:t> 표시를 해줘야 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288000" lvl="1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ko-KR" altLang="en-US" sz="1200" dirty="0">
                <a:solidFill>
                  <a:srgbClr val="FF0000"/>
                </a:solidFill>
              </a:rPr>
              <a:t>자선의 위치가 </a:t>
            </a:r>
            <a:r>
              <a:rPr lang="en-US" altLang="ko-KR" sz="1200" dirty="0">
                <a:solidFill>
                  <a:srgbClr val="FF0000"/>
                </a:solidFill>
              </a:rPr>
              <a:t>DISPLAY</a:t>
            </a:r>
            <a:r>
              <a:rPr lang="ko-KR" altLang="en-US" sz="1200" dirty="0">
                <a:solidFill>
                  <a:srgbClr val="FF0000"/>
                </a:solidFill>
              </a:rPr>
              <a:t>에서 제공하는 것보다 더 큰 스케일의 </a:t>
            </a:r>
            <a:r>
              <a:rPr lang="en-US" altLang="ko-KR" sz="1200" dirty="0">
                <a:solidFill>
                  <a:srgbClr val="FF0000"/>
                </a:solidFill>
              </a:rPr>
              <a:t>ENC</a:t>
            </a:r>
            <a:r>
              <a:rPr lang="ko-KR" altLang="en-US" sz="1200" dirty="0">
                <a:solidFill>
                  <a:srgbClr val="FF0000"/>
                </a:solidFill>
              </a:rPr>
              <a:t>에 포함되면 이를 표시해줌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7.3.1.8 </a:t>
            </a:r>
            <a:r>
              <a:rPr lang="en-US" altLang="ko-KR" sz="1200" dirty="0">
                <a:solidFill>
                  <a:srgbClr val="FF0000"/>
                </a:solidFill>
              </a:rPr>
              <a:t>ECDIS DISPLAY</a:t>
            </a:r>
            <a:r>
              <a:rPr lang="ko-KR" altLang="en-US" sz="1200" dirty="0">
                <a:solidFill>
                  <a:srgbClr val="FF0000"/>
                </a:solidFill>
              </a:rPr>
              <a:t>에 보여지는 과대 스케일 영역을 식별해야 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288000" lvl="1" indent="0"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* ENC : Electronic Navigational Chart (</a:t>
            </a:r>
            <a:r>
              <a:rPr lang="ko-KR" altLang="en-US" sz="1200" dirty="0">
                <a:solidFill>
                  <a:srgbClr val="0070C0"/>
                </a:solidFill>
              </a:rPr>
              <a:t>전자 항해 지도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485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22</a:t>
            </a:fld>
            <a:r>
              <a:rPr lang="en-US" altLang="ko-KR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170616" cy="5720477"/>
          </a:xfrm>
        </p:spPr>
        <p:txBody>
          <a:bodyPr/>
          <a:lstStyle/>
          <a:p>
            <a:pPr marL="288000" lvl="1" indent="0">
              <a:buNone/>
            </a:pPr>
            <a:r>
              <a:rPr lang="en-US" altLang="ko-KR" sz="1200" dirty="0"/>
              <a:t>	7.3.2 ECDIS</a:t>
            </a:r>
            <a:r>
              <a:rPr lang="ko-KR" altLang="en-US" sz="1200" dirty="0"/>
              <a:t>에 </a:t>
            </a:r>
            <a:r>
              <a:rPr lang="en-US" altLang="ko-KR" sz="1200" dirty="0"/>
              <a:t>RADAR </a:t>
            </a:r>
            <a:r>
              <a:rPr lang="ko-KR" altLang="en-US" sz="1200" dirty="0"/>
              <a:t>정보 </a:t>
            </a:r>
            <a:r>
              <a:rPr lang="en-US" altLang="ko-KR" sz="1200" dirty="0"/>
              <a:t>DISPLAY</a:t>
            </a:r>
          </a:p>
          <a:p>
            <a:pPr marL="288000" lvl="1" indent="0">
              <a:buNone/>
            </a:pPr>
            <a:r>
              <a:rPr lang="en-US" altLang="ko-KR" sz="1200" dirty="0"/>
              <a:t>	 7.3.2.1 RADAR</a:t>
            </a:r>
            <a:r>
              <a:rPr lang="ko-KR" altLang="en-US" sz="1200" dirty="0"/>
              <a:t>와 타겟 정보는 </a:t>
            </a:r>
            <a:r>
              <a:rPr lang="en-US" altLang="ko-KR" sz="1200" dirty="0"/>
              <a:t>ECDIS</a:t>
            </a:r>
            <a:r>
              <a:rPr lang="ko-KR" altLang="en-US" sz="1200" dirty="0"/>
              <a:t>에 표시될 수 있지만 해도정보를 가리거나 모호하게 하면 안됨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가능한 한</a:t>
            </a:r>
            <a:r>
              <a:rPr lang="en-US" altLang="ko-KR" sz="1200" dirty="0"/>
              <a:t>, RADAR </a:t>
            </a:r>
            <a:r>
              <a:rPr lang="ko-KR" altLang="en-US" sz="1200" dirty="0"/>
              <a:t>및 타겟 정보는 </a:t>
            </a:r>
            <a:r>
              <a:rPr lang="en-US" altLang="ko-KR" sz="1200" dirty="0"/>
              <a:t>RADAR </a:t>
            </a:r>
            <a:r>
              <a:rPr lang="ko-KR" altLang="en-US" sz="1200" dirty="0"/>
              <a:t>성능표준이나 표시 기준에 따라 표시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7.3.2.2 RADAR</a:t>
            </a:r>
            <a:r>
              <a:rPr lang="ko-KR" altLang="en-US" sz="1200" dirty="0"/>
              <a:t> 및 타겟 정보는 해도 정보와 명확히 구분되어야 하며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이러한 정보는 간단한 동작으로 제거할 수 있어야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  <a:p>
            <a:pPr marL="288000" lvl="1" indent="0">
              <a:buNone/>
            </a:pPr>
            <a:r>
              <a:rPr lang="en-US" altLang="ko-KR" sz="1200" dirty="0"/>
              <a:t>	7.3.3 ECDIS</a:t>
            </a:r>
            <a:r>
              <a:rPr lang="ko-KR" altLang="en-US" sz="1200" dirty="0"/>
              <a:t>에 추가적인 정보 </a:t>
            </a:r>
            <a:r>
              <a:rPr lang="en-US" altLang="ko-KR" sz="1200" dirty="0"/>
              <a:t>DISPLAY</a:t>
            </a:r>
          </a:p>
          <a:p>
            <a:pPr marL="288000" lvl="1" indent="0">
              <a:buNone/>
            </a:pPr>
            <a:r>
              <a:rPr lang="en-US" altLang="ko-KR" sz="1200" dirty="0"/>
              <a:t>	 7.3.3.1 </a:t>
            </a:r>
            <a:r>
              <a:rPr lang="ko-KR" altLang="en-US" sz="1200" dirty="0"/>
              <a:t>추가적인 소스에서 얻어진 정보는 </a:t>
            </a:r>
            <a:r>
              <a:rPr lang="en-US" altLang="ko-KR" sz="1200" dirty="0"/>
              <a:t>ECDIS</a:t>
            </a:r>
            <a:r>
              <a:rPr lang="ko-KR" altLang="en-US" sz="1200" dirty="0"/>
              <a:t>에 </a:t>
            </a:r>
            <a:r>
              <a:rPr lang="en-US" altLang="ko-KR" sz="1200" dirty="0"/>
              <a:t>DISPLAY</a:t>
            </a:r>
            <a:r>
              <a:rPr lang="ko-KR" altLang="en-US" sz="1200" dirty="0"/>
              <a:t>될 수 있으나 해도정보를 가리거나 모호하게  하면 안됨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 7.3.3.2 </a:t>
            </a:r>
            <a:r>
              <a:rPr lang="ko-KR" altLang="en-US" sz="1200" dirty="0"/>
              <a:t>추가 정보는 해도 정보와 명확히 구별되어야 하며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이러한 정보는 간단한 동작으로 제거할 수 있어야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26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7.4 </a:t>
            </a:r>
            <a:r>
              <a:rPr lang="ko-KR" altLang="en-US" sz="1200" dirty="0"/>
              <a:t>사용자 선택 </a:t>
            </a:r>
            <a:r>
              <a:rPr lang="en-US" altLang="ko-KR" sz="1200" dirty="0"/>
              <a:t>(</a:t>
            </a:r>
            <a:r>
              <a:rPr lang="ko-KR" altLang="en-US" sz="1200" dirty="0"/>
              <a:t>작업 지향형</a:t>
            </a:r>
            <a:r>
              <a:rPr lang="en-US" altLang="ko-KR" sz="1200" dirty="0"/>
              <a:t>) </a:t>
            </a:r>
            <a:r>
              <a:rPr lang="ko-KR" altLang="en-US" sz="1200" dirty="0"/>
              <a:t>표현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7.4.1 </a:t>
            </a:r>
            <a:r>
              <a:rPr lang="ko-KR" altLang="en-US" sz="1200" dirty="0"/>
              <a:t>사용자는 특정 작업을 위해서 손수 </a:t>
            </a:r>
            <a:r>
              <a:rPr lang="en-US" altLang="ko-KR" sz="1200" dirty="0"/>
              <a:t>PRESENTATION(</a:t>
            </a:r>
            <a:r>
              <a:rPr lang="ko-KR" altLang="en-US" sz="1200" dirty="0"/>
              <a:t>화면과 기능</a:t>
            </a:r>
            <a:r>
              <a:rPr lang="en-US" altLang="ko-KR" sz="1200" dirty="0"/>
              <a:t>)</a:t>
            </a:r>
            <a:r>
              <a:rPr lang="ko-KR" altLang="en-US" sz="1200" dirty="0"/>
              <a:t>을 구성할 수 있음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정확히 어떤 구성</a:t>
            </a:r>
            <a:r>
              <a:rPr lang="en-US" altLang="ko-KR" sz="1200" dirty="0">
                <a:solidFill>
                  <a:srgbClr val="FF0000"/>
                </a:solidFill>
              </a:rPr>
              <a:t>?)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위 </a:t>
            </a:r>
            <a:r>
              <a:rPr lang="en-US" altLang="ko-KR" sz="1200" dirty="0"/>
              <a:t>PRESENTATION</a:t>
            </a:r>
            <a:r>
              <a:rPr lang="ko-KR" altLang="en-US" sz="1200" dirty="0"/>
              <a:t>에는 다른 항법 또는 선박관련 데이터와 함께 레이더와 해도정보가 포함될 수 있음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RADAR </a:t>
            </a:r>
            <a:r>
              <a:rPr lang="ko-KR" altLang="en-US" sz="1200" dirty="0"/>
              <a:t>혹은 </a:t>
            </a:r>
            <a:r>
              <a:rPr lang="en-US" altLang="ko-KR" sz="1200" dirty="0"/>
              <a:t>ECDIS </a:t>
            </a:r>
            <a:r>
              <a:rPr lang="ko-KR" altLang="en-US" sz="1200" dirty="0"/>
              <a:t>성능표준을 완전히 준수하지 않는 경우 보조 표시로 식별되어야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7.4.2 (</a:t>
            </a:r>
            <a:r>
              <a:rPr lang="ko-KR" altLang="en-US" sz="1200" dirty="0"/>
              <a:t>가능한 한</a:t>
            </a:r>
            <a:r>
              <a:rPr lang="en-US" altLang="ko-KR" sz="1200" dirty="0"/>
              <a:t>, ) </a:t>
            </a:r>
            <a:r>
              <a:rPr lang="ko-KR" altLang="en-US" sz="1200" dirty="0"/>
              <a:t>모든 </a:t>
            </a:r>
            <a:r>
              <a:rPr lang="en-US" altLang="ko-KR" sz="1200" dirty="0"/>
              <a:t>RADAR /</a:t>
            </a:r>
            <a:r>
              <a:rPr lang="ko-KR" altLang="en-US" sz="1200" dirty="0"/>
              <a:t> </a:t>
            </a:r>
            <a:r>
              <a:rPr lang="en-US" altLang="ko-KR" sz="1200" dirty="0"/>
              <a:t>ECDIS</a:t>
            </a:r>
            <a:r>
              <a:rPr lang="ko-KR" altLang="en-US" sz="1200" dirty="0"/>
              <a:t> 관련 기능들은 연관된 성능</a:t>
            </a:r>
            <a:r>
              <a:rPr lang="en-US" altLang="ko-KR" sz="1200" dirty="0"/>
              <a:t>/</a:t>
            </a:r>
            <a:r>
              <a:rPr lang="ko-KR" altLang="en-US" sz="1200" dirty="0"/>
              <a:t>표시 </a:t>
            </a:r>
            <a:r>
              <a:rPr lang="en-US" altLang="ko-KR" sz="1200" dirty="0"/>
              <a:t>STANDARD</a:t>
            </a:r>
            <a:r>
              <a:rPr lang="ko-KR" altLang="en-US" sz="1200" dirty="0"/>
              <a:t>의 요구사항을 준수해야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(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영역에 대한 크기 요구사항은 예외로 둠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레이더 정보의 </a:t>
            </a:r>
            <a:r>
              <a:rPr lang="en-US" altLang="ko-KR" sz="1200" dirty="0">
                <a:solidFill>
                  <a:srgbClr val="FF0000"/>
                </a:solidFill>
              </a:rPr>
              <a:t>CHARTLETS?</a:t>
            </a:r>
            <a:r>
              <a:rPr lang="ko-KR" altLang="en-US" sz="1200" dirty="0"/>
              <a:t> 또는 창은 손수 처리할 작업에 대한 정보와 함께 표시될 수 있음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dirty="0"/>
              <a:t>CHARTLET :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 </a:t>
            </a:r>
            <a:r>
              <a:rPr lang="en-US" altLang="ko-KR" sz="1200" dirty="0"/>
              <a:t>small</a:t>
            </a:r>
            <a:r>
              <a:rPr lang="ko-KR" altLang="en-US" sz="1200" dirty="0"/>
              <a:t> </a:t>
            </a:r>
            <a:r>
              <a:rPr lang="en-US" altLang="ko-KR" sz="1200" dirty="0"/>
              <a:t>chart</a:t>
            </a:r>
            <a:r>
              <a:rPr lang="ko-KR" altLang="en-US" sz="1200" dirty="0"/>
              <a:t> </a:t>
            </a:r>
            <a:r>
              <a:rPr lang="en-US" altLang="ko-KR" sz="1200" dirty="0"/>
              <a:t>indication</a:t>
            </a:r>
            <a:r>
              <a:rPr lang="ko-KR" altLang="en-US" sz="1200" dirty="0"/>
              <a:t> </a:t>
            </a:r>
            <a:r>
              <a:rPr lang="en-US" altLang="ko-KR" sz="1200" dirty="0"/>
              <a:t>some</a:t>
            </a:r>
            <a:r>
              <a:rPr lang="ko-KR" altLang="en-US" sz="1200" dirty="0"/>
              <a:t> </a:t>
            </a:r>
            <a:r>
              <a:rPr lang="en-US" altLang="ko-KR" sz="1200" dirty="0"/>
              <a:t>special</a:t>
            </a:r>
            <a:r>
              <a:rPr lang="ko-KR" altLang="en-US" sz="1200" dirty="0"/>
              <a:t> </a:t>
            </a:r>
            <a:r>
              <a:rPr lang="en-US" altLang="ko-KR" sz="1200" dirty="0"/>
              <a:t>thing, as relative to a radio navigational aid.</a:t>
            </a:r>
          </a:p>
          <a:p>
            <a:pPr marL="288000" lvl="1" indent="0">
              <a:buNone/>
            </a:pPr>
            <a:r>
              <a:rPr lang="en-US" altLang="ko-KR" sz="1200" dirty="0"/>
              <a:t>                       (</a:t>
            </a:r>
            <a:r>
              <a:rPr lang="ko-KR" altLang="en-US" sz="1200" dirty="0"/>
              <a:t>작은 해도</a:t>
            </a:r>
            <a:r>
              <a:rPr lang="en-US" altLang="ko-KR" sz="12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23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34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물리적 요구사항</a:t>
            </a:r>
            <a:endParaRPr lang="en-US" altLang="ko-KR" dirty="0"/>
          </a:p>
          <a:p>
            <a:pPr lvl="1"/>
            <a:r>
              <a:rPr lang="en-US" altLang="ko-KR" sz="1200" dirty="0"/>
              <a:t>8.1 DISPLAY </a:t>
            </a:r>
            <a:r>
              <a:rPr lang="ko-KR" altLang="en-US" sz="1200" dirty="0"/>
              <a:t>조절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8.1.1 </a:t>
            </a:r>
            <a:r>
              <a:rPr lang="ko-KR" altLang="en-US" sz="1200" dirty="0"/>
              <a:t>디스플레이의 밝기와 명암비를 조절할 수 있어야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모든 조명조건에서 </a:t>
            </a:r>
            <a:r>
              <a:rPr lang="en-US" altLang="ko-KR" sz="1200" dirty="0"/>
              <a:t>DISPLAY</a:t>
            </a:r>
            <a:r>
              <a:rPr lang="ko-KR" altLang="en-US" sz="1200" dirty="0"/>
              <a:t>를 읽을 수 있는 정도의 조절 범위를 가져야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8.1.2 </a:t>
            </a:r>
            <a:r>
              <a:rPr lang="ko-KR" altLang="en-US" sz="1200" dirty="0"/>
              <a:t>항해사가 명암비와 </a:t>
            </a:r>
            <a:r>
              <a:rPr lang="ko-KR" altLang="en-US" sz="1200" dirty="0" err="1"/>
              <a:t>밝기값을</a:t>
            </a:r>
            <a:r>
              <a:rPr lang="ko-KR" altLang="en-US" sz="1200" dirty="0"/>
              <a:t> 사전 </a:t>
            </a:r>
            <a:r>
              <a:rPr lang="ko-KR" altLang="en-US" sz="1200" dirty="0" err="1"/>
              <a:t>설정값이나</a:t>
            </a:r>
            <a:r>
              <a:rPr lang="ko-KR" altLang="en-US" sz="1200" dirty="0"/>
              <a:t> 초기값으로 재설정 가능해야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8.1.3 </a:t>
            </a:r>
            <a:r>
              <a:rPr lang="ko-KR" altLang="en-US" sz="1200" dirty="0"/>
              <a:t>자기장이 항법정보를 교란시키는 경우 자기장의 영향을 </a:t>
            </a:r>
            <a:r>
              <a:rPr lang="ko-KR" altLang="en-US" sz="1200" dirty="0" err="1"/>
              <a:t>중화시킬</a:t>
            </a:r>
            <a:r>
              <a:rPr lang="ko-KR" altLang="en-US" sz="1200" dirty="0"/>
              <a:t> 수단을 제공해야 함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8.2 </a:t>
            </a:r>
            <a:r>
              <a:rPr lang="ko-KR" altLang="en-US" sz="1200" dirty="0"/>
              <a:t>화면 크기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8.2.1 </a:t>
            </a:r>
            <a:r>
              <a:rPr lang="ko-KR" altLang="en-US" sz="1200" dirty="0"/>
              <a:t>조직에서 채택한 관련된 성능표준의 요구사항을 지원할 수 있도록 충분한 크기여야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8.2.2 </a:t>
            </a:r>
            <a:r>
              <a:rPr lang="ko-KR" altLang="en-US" sz="1200" dirty="0"/>
              <a:t>항로 감시를 위한 해도를 표현하는 작동 표시영역은 최소 </a:t>
            </a:r>
            <a:r>
              <a:rPr lang="en-US" altLang="ko-KR" sz="1200" dirty="0"/>
              <a:t>270 x 270mm.</a:t>
            </a:r>
          </a:p>
          <a:p>
            <a:pPr marL="288000" lvl="1" indent="0">
              <a:buNone/>
            </a:pPr>
            <a:r>
              <a:rPr lang="en-US" altLang="ko-KR" sz="1200" dirty="0"/>
              <a:t>	8.2.3 </a:t>
            </a:r>
            <a:r>
              <a:rPr lang="ko-KR" altLang="en-US" sz="1200" dirty="0"/>
              <a:t>레이더 표시영역</a:t>
            </a:r>
            <a:r>
              <a:rPr lang="en-US" altLang="ko-KR" sz="1200" dirty="0"/>
              <a:t>(PPI)</a:t>
            </a:r>
            <a:r>
              <a:rPr lang="ko-KR" altLang="en-US" sz="1200" dirty="0"/>
              <a:t>의 지름과 선박 톤수 관계</a:t>
            </a:r>
            <a:r>
              <a:rPr lang="en-US" altLang="ko-KR" sz="1200" dirty="0"/>
              <a:t>: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총 톤수 </a:t>
            </a:r>
            <a:r>
              <a:rPr lang="en-US" altLang="ko-KR" sz="1200" dirty="0"/>
              <a:t>500</a:t>
            </a:r>
            <a:r>
              <a:rPr lang="ko-KR" altLang="en-US" sz="1200" dirty="0"/>
              <a:t>톤 미만 </a:t>
            </a:r>
            <a:r>
              <a:rPr lang="en-US" altLang="ko-KR" sz="1200" dirty="0"/>
              <a:t>			: 180mm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총 톤수 </a:t>
            </a:r>
            <a:r>
              <a:rPr lang="en-US" altLang="ko-KR" sz="1200" dirty="0"/>
              <a:t>500</a:t>
            </a:r>
            <a:r>
              <a:rPr lang="ko-KR" altLang="en-US" sz="1200" dirty="0"/>
              <a:t>톤 이상 </a:t>
            </a:r>
            <a:r>
              <a:rPr lang="en-US" altLang="ko-KR" sz="1200" dirty="0"/>
              <a:t>/ 10000</a:t>
            </a:r>
            <a:r>
              <a:rPr lang="ko-KR" altLang="en-US" sz="1200" dirty="0"/>
              <a:t>톤 미만인 고속선</a:t>
            </a:r>
            <a:r>
              <a:rPr lang="en-US" altLang="ko-KR" sz="1200" dirty="0"/>
              <a:t>(HSC)</a:t>
            </a:r>
            <a:r>
              <a:rPr lang="ko-KR" altLang="en-US" sz="1200" dirty="0"/>
              <a:t> </a:t>
            </a:r>
            <a:r>
              <a:rPr lang="en-US" altLang="ko-KR" sz="1200" dirty="0"/>
              <a:t>	: 250mm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총 톤수 </a:t>
            </a:r>
            <a:r>
              <a:rPr lang="en-US" altLang="ko-KR" sz="1200" dirty="0"/>
              <a:t>10000</a:t>
            </a:r>
            <a:r>
              <a:rPr lang="ko-KR" altLang="en-US" sz="1200" dirty="0"/>
              <a:t>톤 이상 </a:t>
            </a:r>
            <a:r>
              <a:rPr lang="en-US" altLang="ko-KR" sz="1200" dirty="0"/>
              <a:t>			: 320mm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24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8.3 </a:t>
            </a:r>
            <a:r>
              <a:rPr lang="ko-KR" altLang="en-US" sz="1200" dirty="0"/>
              <a:t>색상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8.3.1 </a:t>
            </a:r>
            <a:r>
              <a:rPr lang="ko-KR" altLang="en-US" sz="1200" dirty="0"/>
              <a:t>기구가 채택한 개별 성능표준 내에서 다색 디스플레이 장비를 사용함</a:t>
            </a:r>
            <a:r>
              <a:rPr lang="en-US" altLang="ko-KR" sz="1200" dirty="0"/>
              <a:t>. (</a:t>
            </a:r>
            <a:r>
              <a:rPr lang="ko-KR" altLang="en-US" sz="1200" dirty="0"/>
              <a:t>흑백 디스플레이가 허용되는 경우 제외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8.3.2 </a:t>
            </a:r>
            <a:r>
              <a:rPr lang="ko-KR" altLang="en-US" sz="1200" dirty="0"/>
              <a:t>다기능 디스플레이</a:t>
            </a:r>
            <a:r>
              <a:rPr lang="en-US" altLang="ko-KR" sz="1200" dirty="0"/>
              <a:t>(conning </a:t>
            </a:r>
            <a:r>
              <a:rPr lang="ko-KR" altLang="en-US" sz="1200" dirty="0"/>
              <a:t>디스플레이 등</a:t>
            </a:r>
            <a:r>
              <a:rPr lang="en-US" altLang="ko-KR" sz="1200" dirty="0"/>
              <a:t>)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포함한 다중색상 운용 </a:t>
            </a:r>
            <a:r>
              <a:rPr lang="en-US" altLang="ko-KR" sz="1200" dirty="0"/>
              <a:t>DISPLAY </a:t>
            </a:r>
            <a:r>
              <a:rPr lang="ko-KR" altLang="en-US" sz="1200" dirty="0"/>
              <a:t>장비는 최소 </a:t>
            </a:r>
            <a:r>
              <a:rPr lang="en-US" altLang="ko-KR" sz="1200" dirty="0"/>
              <a:t>64</a:t>
            </a:r>
            <a:r>
              <a:rPr lang="ko-KR" altLang="en-US" sz="1200" dirty="0"/>
              <a:t>색 지원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(</a:t>
            </a:r>
            <a:r>
              <a:rPr lang="ko-KR" altLang="en-US" sz="1200" dirty="0"/>
              <a:t>조직이 허용하거나 혹은 요구되지 않는 경우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혹은 특수한 목적으로 사용되는 경우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속도 기록</a:t>
            </a:r>
            <a:r>
              <a:rPr lang="en-US" altLang="ko-KR" sz="1200" dirty="0"/>
              <a:t>, </a:t>
            </a:r>
            <a:r>
              <a:rPr lang="ko-KR" altLang="en-US" sz="1200" dirty="0"/>
              <a:t>에코 </a:t>
            </a:r>
            <a:r>
              <a:rPr lang="ko-KR" altLang="en-US" sz="1200" dirty="0" err="1"/>
              <a:t>사운더</a:t>
            </a:r>
            <a:r>
              <a:rPr lang="en-US" altLang="ko-KR" sz="1200" dirty="0"/>
              <a:t>)</a:t>
            </a:r>
            <a:r>
              <a:rPr lang="ko-KR" altLang="en-US" sz="1200" dirty="0"/>
              <a:t>는 예외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8.4 </a:t>
            </a:r>
            <a:r>
              <a:rPr lang="ko-KR" altLang="en-US" sz="1200" dirty="0"/>
              <a:t>화면 해상도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다기능 디스플레이</a:t>
            </a:r>
            <a:r>
              <a:rPr lang="en-US" altLang="ko-KR" sz="1200" dirty="0"/>
              <a:t>(conning </a:t>
            </a:r>
            <a:r>
              <a:rPr lang="ko-KR" altLang="en-US" sz="1200" dirty="0"/>
              <a:t>디스플레이</a:t>
            </a:r>
            <a:r>
              <a:rPr lang="en-US" altLang="ko-KR" sz="1200" dirty="0"/>
              <a:t>)</a:t>
            </a:r>
            <a:r>
              <a:rPr lang="ko-KR" altLang="en-US" sz="1200" dirty="0"/>
              <a:t>를 포함한 운용 디스플레이 장비는 최소 </a:t>
            </a:r>
            <a:r>
              <a:rPr lang="en-US" altLang="ko-KR" sz="1200" dirty="0"/>
              <a:t>1280 x 1024 </a:t>
            </a:r>
            <a:r>
              <a:rPr lang="ko-KR" altLang="en-US" sz="1200" dirty="0"/>
              <a:t>혹은 동등한 종횡비를 제공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	(</a:t>
            </a:r>
            <a:r>
              <a:rPr lang="ko-KR" altLang="en-US" sz="1200" dirty="0"/>
              <a:t>조직이 허용하거나 혹은 요구되지 않는 경우 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혹은 특수한 목적으로 사용되는 경우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속도 기록</a:t>
            </a:r>
            <a:r>
              <a:rPr lang="en-US" altLang="ko-KR" sz="1200" dirty="0"/>
              <a:t>, </a:t>
            </a:r>
            <a:r>
              <a:rPr lang="ko-KR" altLang="en-US" sz="1200" dirty="0"/>
              <a:t>에코 </a:t>
            </a:r>
            <a:r>
              <a:rPr lang="ko-KR" altLang="en-US" sz="1200" dirty="0" err="1"/>
              <a:t>사운더</a:t>
            </a:r>
            <a:r>
              <a:rPr lang="en-US" altLang="ko-KR" sz="1200" dirty="0"/>
              <a:t>)</a:t>
            </a:r>
            <a:r>
              <a:rPr lang="ko-KR" altLang="en-US" sz="1200" dirty="0"/>
              <a:t>는 예외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</a:p>
          <a:p>
            <a:pPr lvl="1"/>
            <a:r>
              <a:rPr lang="en-US" altLang="ko-KR" sz="1200" dirty="0"/>
              <a:t>8.5 </a:t>
            </a:r>
            <a:r>
              <a:rPr lang="ko-KR" altLang="en-US" sz="1200" dirty="0"/>
              <a:t>화면 </a:t>
            </a:r>
            <a:r>
              <a:rPr lang="ko-KR" altLang="en-US" sz="1200" dirty="0" err="1"/>
              <a:t>시야각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모든 조명조건에서 </a:t>
            </a:r>
            <a:r>
              <a:rPr lang="en-US" altLang="ko-KR" sz="1200" dirty="0"/>
              <a:t>/ </a:t>
            </a:r>
            <a:r>
              <a:rPr lang="ko-KR" altLang="en-US" sz="1200" dirty="0"/>
              <a:t>최소 두 명의 사용자가 </a:t>
            </a:r>
            <a:r>
              <a:rPr lang="en-US" altLang="ko-KR" sz="1200" dirty="0"/>
              <a:t>/ </a:t>
            </a:r>
            <a:r>
              <a:rPr lang="ko-KR" altLang="en-US" sz="1200" dirty="0"/>
              <a:t>앉거나 서는 작업자의 위치에서 정보를 읽을 수 있도록 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25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30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본 성능표준의 목적은</a:t>
            </a:r>
            <a:endParaRPr lang="en-US" altLang="ko-KR" dirty="0"/>
          </a:p>
          <a:p>
            <a:pPr lvl="1"/>
            <a:r>
              <a:rPr lang="ko-KR" altLang="en-US" sz="1200" dirty="0"/>
              <a:t>모든 항법 </a:t>
            </a:r>
            <a:r>
              <a:rPr lang="en-US" altLang="ko-KR" sz="1200" dirty="0"/>
              <a:t>DISPLAY</a:t>
            </a:r>
            <a:r>
              <a:rPr lang="ko-KR" altLang="en-US" sz="1200" dirty="0"/>
              <a:t>가 일관된 </a:t>
            </a:r>
            <a:r>
              <a:rPr lang="en-US" altLang="ko-KR" sz="1200" dirty="0"/>
              <a:t>HMI</a:t>
            </a:r>
            <a:r>
              <a:rPr lang="ko-KR" altLang="en-US" sz="1200" dirty="0"/>
              <a:t>철학 및 구현을 채택할 수 있도록</a:t>
            </a:r>
            <a:endParaRPr lang="en-US" altLang="ko-KR" sz="1200" dirty="0"/>
          </a:p>
          <a:p>
            <a:pPr lvl="1"/>
            <a:r>
              <a:rPr lang="ko-KR" altLang="en-US" sz="1200" dirty="0"/>
              <a:t>함교에서의 항법관련 정보 </a:t>
            </a:r>
            <a:r>
              <a:rPr lang="en-US" altLang="ko-KR" sz="1200" dirty="0"/>
              <a:t>DISPLAY</a:t>
            </a:r>
            <a:r>
              <a:rPr lang="ko-KR" altLang="en-US" sz="1200" dirty="0"/>
              <a:t>에 대한 요구사항을 융화</a:t>
            </a:r>
            <a:endParaRPr lang="en-US" altLang="ko-KR" sz="1200" dirty="0"/>
          </a:p>
          <a:p>
            <a:pPr lvl="1"/>
            <a:r>
              <a:rPr lang="ko-KR" altLang="en-US" sz="1200" dirty="0"/>
              <a:t>항해관련 시스템</a:t>
            </a:r>
            <a:r>
              <a:rPr lang="en-US" altLang="ko-KR" sz="1200" dirty="0"/>
              <a:t>/</a:t>
            </a:r>
            <a:r>
              <a:rPr lang="ko-KR" altLang="en-US" sz="1200" dirty="0"/>
              <a:t>장비에 대해 기구에서 채택한 성능표준의 </a:t>
            </a:r>
            <a:r>
              <a:rPr lang="en-US" altLang="ko-KR" sz="1200" u="sng" dirty="0"/>
              <a:t>DISPLAY</a:t>
            </a:r>
            <a:r>
              <a:rPr lang="ko-KR" altLang="en-US" sz="1200" u="sng" dirty="0"/>
              <a:t> 요구사항을 보완</a:t>
            </a:r>
            <a:endParaRPr lang="en-US" altLang="ko-KR" sz="1200" u="sng" dirty="0"/>
          </a:p>
          <a:p>
            <a:pPr lvl="1"/>
            <a:r>
              <a:rPr lang="ko-KR" altLang="en-US" sz="1200" dirty="0"/>
              <a:t>충돌하는 경우 본 성능표준이 우선</a:t>
            </a:r>
            <a:endParaRPr lang="en-US" altLang="ko-KR" sz="1200" dirty="0"/>
          </a:p>
          <a:p>
            <a:pPr lvl="1"/>
            <a:r>
              <a:rPr lang="ko-KR" altLang="en-US" sz="1200" dirty="0"/>
              <a:t>장비에서 사용되는 </a:t>
            </a:r>
            <a:r>
              <a:rPr lang="ko-KR" altLang="en-US" sz="1200" u="sng" dirty="0"/>
              <a:t>성능표준에 채택되지 않은</a:t>
            </a:r>
            <a:r>
              <a:rPr lang="ko-KR" altLang="en-US" sz="1200" dirty="0"/>
              <a:t> 항해관련 정보의 표현을 다룸</a:t>
            </a:r>
            <a:endParaRPr lang="en-US" altLang="ko-KR" sz="1200" dirty="0"/>
          </a:p>
          <a:p>
            <a:r>
              <a:rPr lang="en-US" altLang="ko-KR" dirty="0"/>
              <a:t>2 </a:t>
            </a:r>
            <a:r>
              <a:rPr lang="ko-KR" altLang="en-US" dirty="0"/>
              <a:t>다루는 범위</a:t>
            </a:r>
            <a:endParaRPr lang="en-US" altLang="ko-KR" dirty="0"/>
          </a:p>
          <a:p>
            <a:pPr lvl="1"/>
            <a:r>
              <a:rPr lang="ko-KR" altLang="en-US" sz="1200" dirty="0"/>
              <a:t>함교에서 사용하는 항해정보의 표현에 대한 성능표준 </a:t>
            </a:r>
            <a:r>
              <a:rPr lang="en-US" altLang="ko-KR" sz="1200" dirty="0"/>
              <a:t>( CF.</a:t>
            </a:r>
            <a:r>
              <a:rPr lang="ko-KR" altLang="en-US" sz="1200" dirty="0"/>
              <a:t> 항해 용어</a:t>
            </a:r>
            <a:r>
              <a:rPr lang="en-US" altLang="ko-KR" sz="1200" dirty="0"/>
              <a:t>, </a:t>
            </a:r>
            <a:r>
              <a:rPr lang="ko-KR" altLang="en-US" sz="1200" dirty="0"/>
              <a:t>약어</a:t>
            </a:r>
            <a:r>
              <a:rPr lang="en-US" altLang="ko-KR" sz="1200" dirty="0"/>
              <a:t>, </a:t>
            </a:r>
            <a:r>
              <a:rPr lang="ko-KR" altLang="en-US" sz="1200" dirty="0"/>
              <a:t>색상 및 기호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본 성능표준 </a:t>
            </a:r>
            <a:r>
              <a:rPr lang="en-US" altLang="ko-KR" sz="1200" dirty="0"/>
              <a:t>DISPLAY </a:t>
            </a:r>
            <a:r>
              <a:rPr lang="ko-KR" altLang="en-US" sz="1200" dirty="0"/>
              <a:t>내용 </a:t>
            </a:r>
            <a:r>
              <a:rPr lang="en-US" altLang="ko-KR" sz="1200" dirty="0"/>
              <a:t>= </a:t>
            </a:r>
            <a:r>
              <a:rPr lang="ko-KR" altLang="en-US" sz="1200" dirty="0"/>
              <a:t>기구 채택 개별 성능표준의  요구사항 </a:t>
            </a:r>
            <a:r>
              <a:rPr lang="en-US" altLang="ko-KR" sz="1200" dirty="0"/>
              <a:t>DISPLAY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0" lvl="5" indent="0">
              <a:buNone/>
            </a:pPr>
            <a:r>
              <a:rPr lang="en-US" altLang="ko-KR" sz="1200" b="1" dirty="0">
                <a:latin typeface="+mn-ea"/>
              </a:rPr>
              <a:t>   + </a:t>
            </a:r>
            <a:r>
              <a:rPr lang="ko-KR" altLang="en-US" sz="1200" b="1" dirty="0">
                <a:latin typeface="+mn-ea"/>
              </a:rPr>
              <a:t>사용자가 선택 항해관련 </a:t>
            </a:r>
            <a:r>
              <a:rPr lang="en-US" altLang="ko-KR" sz="1200" b="1" dirty="0">
                <a:latin typeface="+mn-ea"/>
              </a:rPr>
              <a:t>TASK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DISPLAY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적용 </a:t>
            </a:r>
            <a:endParaRPr lang="en-US" altLang="ko-KR" dirty="0"/>
          </a:p>
          <a:p>
            <a:pPr lvl="1"/>
            <a:r>
              <a:rPr lang="ko-KR" altLang="en-US" sz="1200" dirty="0"/>
              <a:t>대상 </a:t>
            </a:r>
            <a:r>
              <a:rPr lang="en-US" altLang="ko-KR" sz="1200" dirty="0"/>
              <a:t>: </a:t>
            </a:r>
            <a:r>
              <a:rPr lang="ko-KR" altLang="en-US" sz="1200" dirty="0"/>
              <a:t>항해 시스템과 관련된 모든 </a:t>
            </a:r>
            <a:r>
              <a:rPr lang="en-US" altLang="ko-KR" sz="1200" dirty="0"/>
              <a:t>DISPLAY </a:t>
            </a:r>
            <a:r>
              <a:rPr lang="ko-KR" altLang="en-US" sz="1200" dirty="0"/>
              <a:t>장비 및 기구 중</a:t>
            </a:r>
            <a:endParaRPr lang="en-US" altLang="ko-KR" sz="1200" dirty="0"/>
          </a:p>
          <a:p>
            <a:pPr lvl="1"/>
            <a:r>
              <a:rPr lang="ko-KR" altLang="en-US" sz="1200" dirty="0"/>
              <a:t>기구에서 채택한 개별성능 표준을 따르는 경우 적용</a:t>
            </a:r>
            <a:endParaRPr lang="en-US" altLang="ko-KR" sz="1200" dirty="0"/>
          </a:p>
          <a:p>
            <a:pPr lvl="1"/>
            <a:r>
              <a:rPr lang="ko-KR" altLang="en-US" sz="1200" dirty="0"/>
              <a:t>따르지 않는 장비도 다룸</a:t>
            </a:r>
            <a:endParaRPr lang="en-US" altLang="ko-KR" sz="1200" dirty="0"/>
          </a:p>
          <a:p>
            <a:pPr lvl="1"/>
            <a:r>
              <a:rPr lang="en-US" altLang="ko-KR" sz="1200" dirty="0"/>
              <a:t>DISPLAY </a:t>
            </a:r>
            <a:r>
              <a:rPr lang="ko-KR" altLang="en-US" sz="1200" dirty="0"/>
              <a:t>장비의 </a:t>
            </a:r>
            <a:r>
              <a:rPr lang="en-US" altLang="ko-KR" sz="1200" dirty="0"/>
              <a:t>A.694</a:t>
            </a:r>
            <a:r>
              <a:rPr lang="ko-KR" altLang="en-US" sz="1200" dirty="0"/>
              <a:t>에 명시된 해상도에 대한 일반 요구사항도 본 성능표준의 요구사항을 따름 </a:t>
            </a:r>
            <a:endParaRPr lang="en-US" altLang="ko-KR" sz="1200" dirty="0"/>
          </a:p>
          <a:p>
            <a:pPr lvl="1"/>
            <a:endParaRPr lang="en-US" altLang="ko-KR" sz="1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3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r>
              <a:rPr lang="en-US" altLang="ko-KR" dirty="0"/>
              <a:t>4 DEFINITIONS</a:t>
            </a:r>
          </a:p>
          <a:p>
            <a:pPr lvl="1"/>
            <a:r>
              <a:rPr lang="en-US" altLang="ko-KR" sz="1200" dirty="0"/>
              <a:t>Appendix </a:t>
            </a:r>
            <a:r>
              <a:rPr lang="ko-KR" altLang="en-US" sz="1200" dirty="0"/>
              <a:t>에 있음</a:t>
            </a:r>
            <a:endParaRPr lang="en-US" altLang="ko-KR" sz="1200" dirty="0"/>
          </a:p>
          <a:p>
            <a:r>
              <a:rPr lang="en-US" altLang="ko-KR" dirty="0"/>
              <a:t>5 </a:t>
            </a:r>
            <a:r>
              <a:rPr lang="ko-KR" altLang="en-US" dirty="0"/>
              <a:t>정보 표현에 대한 일반적인 요구사항</a:t>
            </a:r>
            <a:endParaRPr lang="en-US" altLang="ko-KR" dirty="0"/>
          </a:p>
          <a:p>
            <a:pPr lvl="1"/>
            <a:r>
              <a:rPr lang="en-US" altLang="ko-KR" sz="1200" dirty="0"/>
              <a:t>5.1 </a:t>
            </a:r>
            <a:r>
              <a:rPr lang="ko-KR" altLang="en-US" sz="1200" dirty="0"/>
              <a:t>정보의 정렬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5.1.1 </a:t>
            </a:r>
            <a:r>
              <a:rPr lang="ko-KR" altLang="en-US" sz="1200" dirty="0"/>
              <a:t>정보 표현은 화면 레이아웃과 정보의 배열과 </a:t>
            </a:r>
            <a:r>
              <a:rPr lang="ko-KR" altLang="en-US" sz="1200" dirty="0" err="1"/>
              <a:t>관연해서</a:t>
            </a:r>
            <a:r>
              <a:rPr lang="ko-KR" altLang="en-US" sz="1200" dirty="0"/>
              <a:t> 일관적이어야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데이터 및 제어기능은 논리적으로 그룹화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정보의 우선 순위는 각 어플리케이션에 따라 식별</a:t>
            </a:r>
            <a:r>
              <a:rPr lang="en-US" altLang="ko-KR" sz="1200" dirty="0"/>
              <a:t>(cf.</a:t>
            </a:r>
            <a:r>
              <a:rPr lang="ko-KR" altLang="en-US" sz="1200" dirty="0"/>
              <a:t> </a:t>
            </a:r>
            <a:r>
              <a:rPr lang="en-US" altLang="ko-KR" sz="1200" dirty="0"/>
              <a:t>map</a:t>
            </a:r>
            <a:r>
              <a:rPr lang="ko-KR" altLang="en-US" sz="1200" dirty="0"/>
              <a:t>정보는 </a:t>
            </a:r>
            <a:r>
              <a:rPr lang="en-US" altLang="ko-KR" sz="1200" dirty="0"/>
              <a:t>radar </a:t>
            </a:r>
            <a:r>
              <a:rPr lang="ko-KR" altLang="en-US" sz="1200" dirty="0"/>
              <a:t>정보를 가지지 않는다 등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위치</a:t>
            </a:r>
            <a:r>
              <a:rPr lang="en-US" altLang="ko-KR" sz="1200" dirty="0"/>
              <a:t>, </a:t>
            </a:r>
            <a:r>
              <a:rPr lang="ko-KR" altLang="en-US" sz="1200" dirty="0"/>
              <a:t>크기</a:t>
            </a:r>
            <a:r>
              <a:rPr lang="en-US" altLang="ko-KR" sz="1200" dirty="0"/>
              <a:t>, </a:t>
            </a:r>
            <a:r>
              <a:rPr lang="ko-KR" altLang="en-US" sz="1200" dirty="0"/>
              <a:t>색상의 사용과 같이 눈에 </a:t>
            </a:r>
            <a:r>
              <a:rPr lang="ko-KR" altLang="en-US" sz="1200" dirty="0" err="1"/>
              <a:t>잘띄는</a:t>
            </a:r>
            <a:r>
              <a:rPr lang="ko-KR" altLang="en-US" sz="1200" dirty="0"/>
              <a:t> 방식으로 표현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5.1.2 </a:t>
            </a:r>
            <a:r>
              <a:rPr lang="ko-KR" altLang="en-US" sz="1200" dirty="0"/>
              <a:t>가치</a:t>
            </a:r>
            <a:r>
              <a:rPr lang="en-US" altLang="ko-KR" sz="1200" dirty="0"/>
              <a:t>, </a:t>
            </a:r>
            <a:r>
              <a:rPr lang="ko-KR" altLang="en-US" sz="1200" dirty="0"/>
              <a:t>단위</a:t>
            </a:r>
            <a:r>
              <a:rPr lang="en-US" altLang="ko-KR" sz="1200" dirty="0"/>
              <a:t>, </a:t>
            </a:r>
            <a:r>
              <a:rPr lang="ko-KR" altLang="en-US" sz="1200" dirty="0"/>
              <a:t>의미</a:t>
            </a:r>
            <a:r>
              <a:rPr lang="en-US" altLang="ko-KR" sz="1200" dirty="0"/>
              <a:t>, </a:t>
            </a:r>
            <a:r>
              <a:rPr lang="ko-KR" altLang="en-US" sz="1200" dirty="0"/>
              <a:t>출처</a:t>
            </a:r>
            <a:r>
              <a:rPr lang="en-US" altLang="ko-KR" sz="1200" dirty="0"/>
              <a:t>, </a:t>
            </a:r>
            <a:r>
              <a:rPr lang="ko-KR" altLang="en-US" sz="1200" dirty="0"/>
              <a:t>유효성 및 무결성에 대해서 일관적으로 정보 표현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5.1.3 </a:t>
            </a:r>
            <a:r>
              <a:rPr lang="ko-KR" altLang="en-US" sz="1200" dirty="0"/>
              <a:t>전체 표시영역 </a:t>
            </a:r>
            <a:r>
              <a:rPr lang="en-US" altLang="ko-KR" sz="1200" dirty="0"/>
              <a:t>= Operational display area(PPI) + User dialog area   </a:t>
            </a:r>
          </a:p>
          <a:p>
            <a:pPr marL="288000" lvl="1" indent="0">
              <a:buNone/>
            </a:pPr>
            <a:r>
              <a:rPr lang="en-US" altLang="ko-KR" sz="1200" dirty="0"/>
              <a:t>			(</a:t>
            </a:r>
            <a:r>
              <a:rPr lang="ko-KR" altLang="en-US" sz="1200" dirty="0"/>
              <a:t>위 두 영역은 명확히 구분되어야 함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b="1" dirty="0">
                <a:latin typeface="+mn-ea"/>
              </a:rPr>
              <a:t>5.2 </a:t>
            </a:r>
            <a:r>
              <a:rPr lang="ko-KR" altLang="en-US" sz="1200" b="1" dirty="0">
                <a:latin typeface="+mn-ea"/>
              </a:rPr>
              <a:t>가독성</a:t>
            </a:r>
            <a:endParaRPr lang="en-US" altLang="ko-KR" sz="1200" b="1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5.2.1 </a:t>
            </a:r>
            <a:r>
              <a:rPr lang="ko-KR" altLang="en-US" sz="1200" dirty="0"/>
              <a:t>모든 화면 정보는 함교에서 경험할 수 있는 모든 주변광과 시계장교의 야간 시계를 고려해야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5.2.2 </a:t>
            </a:r>
            <a:r>
              <a:rPr lang="ko-KR" altLang="en-US" sz="1200" dirty="0"/>
              <a:t>글꼴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산셰리프체</a:t>
            </a:r>
            <a:r>
              <a:rPr lang="ko-KR" altLang="en-US" sz="1200" dirty="0"/>
              <a:t>  크기 </a:t>
            </a:r>
            <a:r>
              <a:rPr lang="en-US" altLang="ko-KR" sz="1200" dirty="0"/>
              <a:t>: </a:t>
            </a:r>
            <a:r>
              <a:rPr lang="ko-KR" altLang="en-US" sz="1200" dirty="0"/>
              <a:t>일반적인 사용자 위치에서의 시야거리에 적합한 크기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5.2.3 </a:t>
            </a:r>
            <a:r>
              <a:rPr lang="ko-KR" altLang="en-US" sz="1200" dirty="0"/>
              <a:t>텍스트는 이해 쉬운 단순언어로 표시하며 항법용어와 약어는 </a:t>
            </a:r>
            <a:r>
              <a:rPr lang="en-US" altLang="ko-KR" sz="1200" dirty="0"/>
              <a:t>SN/Circ.243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명명법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5.2.4 </a:t>
            </a:r>
            <a:r>
              <a:rPr lang="ko-KR" altLang="en-US" sz="1200" dirty="0"/>
              <a:t>아이콘 </a:t>
            </a:r>
            <a:r>
              <a:rPr lang="en-US" altLang="ko-KR" sz="1200" dirty="0"/>
              <a:t>: </a:t>
            </a:r>
            <a:r>
              <a:rPr lang="ko-KR" altLang="en-US" sz="1200" dirty="0"/>
              <a:t>모양</a:t>
            </a:r>
            <a:r>
              <a:rPr lang="en-US" altLang="ko-KR" sz="1200" dirty="0"/>
              <a:t>, </a:t>
            </a:r>
            <a:r>
              <a:rPr lang="ko-KR" altLang="en-US" sz="1200" dirty="0"/>
              <a:t>배치 및 그룹화로 용도를 직관적으로 이해할 수 있게 사용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4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67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5.3 </a:t>
            </a:r>
            <a:r>
              <a:rPr lang="ko-KR" altLang="en-US" sz="1200" dirty="0"/>
              <a:t>색상 및 밝기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5.3.1 </a:t>
            </a:r>
            <a:r>
              <a:rPr lang="ko-KR" altLang="en-US" sz="1200" dirty="0"/>
              <a:t>표현정보 색상은 함교에서 경험할 수 있는 모든 조명 아래에서 화면배경과 충분한 대비</a:t>
            </a:r>
            <a:r>
              <a:rPr lang="en-US" altLang="ko-KR" sz="1200" dirty="0"/>
              <a:t>(contrast)</a:t>
            </a:r>
            <a:r>
              <a:rPr lang="ko-KR" altLang="en-US" sz="1200" dirty="0"/>
              <a:t>를 제공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5.3.2 </a:t>
            </a:r>
            <a:r>
              <a:rPr lang="ko-KR" altLang="en-US" sz="1200" dirty="0"/>
              <a:t>낮</a:t>
            </a:r>
            <a:r>
              <a:rPr lang="en-US" altLang="ko-KR" sz="1200" dirty="0"/>
              <a:t>, </a:t>
            </a:r>
            <a:r>
              <a:rPr lang="ko-KR" altLang="en-US" sz="1200" dirty="0"/>
              <a:t>밤</a:t>
            </a:r>
            <a:r>
              <a:rPr lang="en-US" altLang="ko-KR" sz="1200" dirty="0"/>
              <a:t>, </a:t>
            </a:r>
            <a:r>
              <a:rPr lang="ko-KR" altLang="en-US" sz="1200" dirty="0"/>
              <a:t>해질녘의 조명조건을 고려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야간보기 지원 </a:t>
            </a:r>
            <a:r>
              <a:rPr lang="en-US" altLang="ko-KR" sz="1200" dirty="0"/>
              <a:t>: </a:t>
            </a:r>
            <a:r>
              <a:rPr lang="ko-KR" altLang="en-US" sz="1200" dirty="0"/>
              <a:t>반사되지 않는 어두운 배경 </a:t>
            </a:r>
            <a:r>
              <a:rPr lang="en-US" altLang="ko-KR" sz="1200" dirty="0"/>
              <a:t>+ </a:t>
            </a:r>
            <a:r>
              <a:rPr lang="ko-KR" altLang="en-US" sz="1200" dirty="0"/>
              <a:t>밝은 정보</a:t>
            </a:r>
            <a:r>
              <a:rPr lang="en-US" altLang="ko-KR" sz="1200" dirty="0"/>
              <a:t>(</a:t>
            </a:r>
            <a:r>
              <a:rPr lang="ko-KR" altLang="en-US" sz="1200" dirty="0"/>
              <a:t>전경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5.3.3 </a:t>
            </a:r>
            <a:r>
              <a:rPr lang="ko-KR" altLang="en-US" sz="1200" dirty="0"/>
              <a:t>배경색과 명암비는 색상 </a:t>
            </a:r>
            <a:r>
              <a:rPr lang="ko-KR" altLang="en-US" sz="1200" dirty="0" err="1"/>
              <a:t>코디네이션</a:t>
            </a:r>
            <a:r>
              <a:rPr lang="ko-KR" altLang="en-US" sz="1200" dirty="0"/>
              <a:t> 측면을 저하시키지 않으면서 정보를 쉽게 식별하도록 선택</a:t>
            </a:r>
            <a:endParaRPr lang="en-US" altLang="ko-KR" sz="1200" dirty="0"/>
          </a:p>
          <a:p>
            <a:pPr lvl="1"/>
            <a:r>
              <a:rPr lang="en-US" altLang="ko-KR" sz="1200" b="1" dirty="0">
                <a:latin typeface="+mn-ea"/>
              </a:rPr>
              <a:t>5.4 </a:t>
            </a:r>
            <a:r>
              <a:rPr lang="ko-KR" altLang="en-US" sz="1200" b="1" dirty="0">
                <a:latin typeface="+mn-ea"/>
              </a:rPr>
              <a:t>기호</a:t>
            </a:r>
            <a:endParaRPr lang="en-US" altLang="ko-KR" sz="1200" b="1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5.4.1 </a:t>
            </a:r>
            <a:r>
              <a:rPr lang="ko-KR" altLang="en-US" sz="1200" dirty="0"/>
              <a:t>운영정보 표현의 기호는 </a:t>
            </a:r>
            <a:r>
              <a:rPr lang="en-US" altLang="ko-KR" sz="1200" dirty="0"/>
              <a:t>SN/Circ.243</a:t>
            </a:r>
            <a:r>
              <a:rPr lang="ko-KR" altLang="en-US" sz="1200" dirty="0"/>
              <a:t>에 정의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5.4.2 </a:t>
            </a:r>
            <a:r>
              <a:rPr lang="ko-KR" altLang="en-US" sz="1200" dirty="0"/>
              <a:t>해도정보에 사용되는 기호는 관련 </a:t>
            </a:r>
            <a:r>
              <a:rPr lang="en-US" altLang="ko-KR" sz="1200" dirty="0"/>
              <a:t>IHO </a:t>
            </a:r>
            <a:r>
              <a:rPr lang="ko-KR" altLang="en-US" sz="1200" dirty="0"/>
              <a:t>표준을 따름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5.5 </a:t>
            </a:r>
            <a:r>
              <a:rPr lang="ko-KR" altLang="en-US" sz="1200" dirty="0">
                <a:latin typeface="+mn-ea"/>
              </a:rPr>
              <a:t>정보 코디</a:t>
            </a:r>
            <a:endParaRPr lang="en-US" altLang="ko-KR" sz="1200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5.5.1 </a:t>
            </a:r>
            <a:r>
              <a:rPr lang="ko-KR" altLang="en-US" sz="1200" dirty="0"/>
              <a:t>정보들간 식별이나 눈에 띌 목적으로 색상을 코디하는 경우 세트의 모든 색상이 서로 명확하게 달라야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5.5.2 </a:t>
            </a:r>
            <a:r>
              <a:rPr lang="ko-KR" altLang="en-US" sz="1200" dirty="0"/>
              <a:t>경보 관련정보는 빨간색 사용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5.5.3 </a:t>
            </a:r>
            <a:r>
              <a:rPr lang="ko-KR" altLang="en-US" sz="1200" dirty="0"/>
              <a:t>색상 </a:t>
            </a:r>
            <a:r>
              <a:rPr lang="ko-KR" altLang="en-US" sz="1200" dirty="0" err="1"/>
              <a:t>코디할때</a:t>
            </a:r>
            <a:r>
              <a:rPr lang="ko-KR" altLang="en-US" sz="1200" dirty="0"/>
              <a:t> 크기</a:t>
            </a:r>
            <a:r>
              <a:rPr lang="en-US" altLang="ko-KR" sz="1200" dirty="0"/>
              <a:t>, </a:t>
            </a:r>
            <a:r>
              <a:rPr lang="ko-KR" altLang="en-US" sz="1200" dirty="0"/>
              <a:t>모양 및 방향과 같은 다른 기호속성을 함께 코디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5.5.4 </a:t>
            </a:r>
            <a:r>
              <a:rPr lang="ko-KR" altLang="en-US" sz="1200" dirty="0"/>
              <a:t>정보의 깜박임은 알려지지 않은 경보에 대해서만 사용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5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9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5.6 </a:t>
            </a:r>
            <a:r>
              <a:rPr lang="ko-KR" altLang="en-US" sz="1200" dirty="0"/>
              <a:t>무결성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5.6.1 </a:t>
            </a:r>
            <a:r>
              <a:rPr lang="ko-KR" altLang="en-US" sz="1200" dirty="0"/>
              <a:t>소스</a:t>
            </a:r>
            <a:r>
              <a:rPr lang="en-US" altLang="ko-KR" sz="1200" dirty="0"/>
              <a:t>, </a:t>
            </a:r>
            <a:r>
              <a:rPr lang="ko-KR" altLang="en-US" sz="1200" dirty="0"/>
              <a:t>유효성 그리고 가능하다면 정보의 무결성을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유효하지 않은</a:t>
            </a:r>
            <a:r>
              <a:rPr lang="en-US" altLang="ko-KR" sz="1200" dirty="0"/>
              <a:t> </a:t>
            </a:r>
            <a:r>
              <a:rPr lang="ko-KR" altLang="en-US" sz="1200" dirty="0"/>
              <a:t>정보는 정성적 혹은 정량적으로 명확히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잘못</a:t>
            </a:r>
            <a:r>
              <a:rPr lang="en-US" altLang="ko-KR" sz="1200" dirty="0"/>
              <a:t> / </a:t>
            </a:r>
            <a:r>
              <a:rPr lang="ko-KR" altLang="en-US" sz="1200" dirty="0"/>
              <a:t>무결성이 낮은 정보는 절대값 혹은 백분율로 정량적인 값을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5.6.2 </a:t>
            </a:r>
            <a:r>
              <a:rPr lang="ko-KR" altLang="en-US" sz="1200" dirty="0"/>
              <a:t>컬러 코디를 정성적 값과 사용할 때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노란색 </a:t>
            </a:r>
            <a:r>
              <a:rPr lang="en-US" altLang="ko-KR" sz="1200" dirty="0"/>
              <a:t>: </a:t>
            </a:r>
            <a:r>
              <a:rPr lang="ko-KR" altLang="en-US" sz="1200" dirty="0"/>
              <a:t>무결성이 낮음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빨간색 </a:t>
            </a:r>
            <a:r>
              <a:rPr lang="en-US" altLang="ko-KR" sz="1200" dirty="0"/>
              <a:t>: </a:t>
            </a:r>
            <a:r>
              <a:rPr lang="ko-KR" altLang="en-US" sz="1200" dirty="0"/>
              <a:t>잘못된 정보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5.6.3 </a:t>
            </a:r>
            <a:r>
              <a:rPr lang="ko-KR" altLang="en-US" sz="1200" dirty="0">
                <a:solidFill>
                  <a:srgbClr val="FF0000"/>
                </a:solidFill>
              </a:rPr>
              <a:t>운용 </a:t>
            </a:r>
            <a:r>
              <a:rPr lang="en-US" altLang="ko-KR" sz="1200" dirty="0">
                <a:solidFill>
                  <a:srgbClr val="FF0000"/>
                </a:solidFill>
              </a:rPr>
              <a:t>DISPLAY</a:t>
            </a:r>
            <a:r>
              <a:rPr lang="ko-KR" altLang="en-US" sz="1200" dirty="0">
                <a:solidFill>
                  <a:srgbClr val="FF0000"/>
                </a:solidFill>
              </a:rPr>
              <a:t>에서 </a:t>
            </a:r>
            <a:r>
              <a:rPr lang="ko-KR" altLang="en-US" sz="1200" dirty="0" err="1">
                <a:solidFill>
                  <a:srgbClr val="FF0000"/>
                </a:solidFill>
              </a:rPr>
              <a:t>프리젠테이션</a:t>
            </a:r>
            <a:r>
              <a:rPr lang="ko-KR" altLang="en-US" sz="1200" dirty="0">
                <a:solidFill>
                  <a:srgbClr val="FF0000"/>
                </a:solidFill>
              </a:rPr>
              <a:t> 오류</a:t>
            </a:r>
            <a:r>
              <a:rPr lang="en-US" altLang="ko-KR" sz="1200" dirty="0">
                <a:solidFill>
                  <a:srgbClr val="FF0000"/>
                </a:solidFill>
              </a:rPr>
              <a:t>(CF. </a:t>
            </a:r>
            <a:r>
              <a:rPr lang="ko-KR" altLang="en-US" sz="1200" dirty="0">
                <a:solidFill>
                  <a:srgbClr val="FF0000"/>
                </a:solidFill>
              </a:rPr>
              <a:t>화면 </a:t>
            </a:r>
            <a:r>
              <a:rPr lang="en-US" altLang="ko-KR" sz="1200" dirty="0">
                <a:solidFill>
                  <a:srgbClr val="FF0000"/>
                </a:solidFill>
              </a:rPr>
              <a:t>FREEZING)</a:t>
            </a:r>
            <a:r>
              <a:rPr lang="ko-KR" altLang="en-US" sz="1200" dirty="0">
                <a:solidFill>
                  <a:srgbClr val="FF0000"/>
                </a:solidFill>
              </a:rPr>
              <a:t>를 사용자가 바로 알아챌 수 있는 수단을 제공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8000" lvl="1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	(</a:t>
            </a:r>
            <a:r>
              <a:rPr lang="ko-KR" altLang="en-US" sz="1200" dirty="0">
                <a:solidFill>
                  <a:srgbClr val="FF0000"/>
                </a:solidFill>
              </a:rPr>
              <a:t>화면이 갱신되고 있음을 보여주기 위해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6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07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5.7 </a:t>
            </a:r>
            <a:r>
              <a:rPr lang="ko-KR" altLang="en-US" sz="1200" dirty="0"/>
              <a:t>알람 및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5.7.1 </a:t>
            </a:r>
            <a:r>
              <a:rPr lang="ko-KR" altLang="en-US" sz="1200" dirty="0"/>
              <a:t>정보 운용상태 표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5.7.2 </a:t>
            </a:r>
            <a:r>
              <a:rPr lang="ko-KR" altLang="en-US" sz="1200" dirty="0"/>
              <a:t>알람 리스트는 발생 순서대로 </a:t>
            </a:r>
            <a:r>
              <a:rPr lang="en-US" altLang="ko-KR" sz="1200" dirty="0"/>
              <a:t>LIST-UP</a:t>
            </a:r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사용자 우선순위 설정 기능 </a:t>
            </a:r>
            <a:r>
              <a:rPr lang="en-US" altLang="ko-KR" sz="1200" dirty="0"/>
              <a:t>: </a:t>
            </a:r>
            <a:r>
              <a:rPr lang="ko-KR" altLang="en-US" sz="1200" dirty="0"/>
              <a:t>여러 소스의 알람을 한번에 보여주는 별도의 알람 전용창에서 처리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>
                <a:solidFill>
                  <a:srgbClr val="FF0000"/>
                </a:solidFill>
              </a:rPr>
              <a:t>오퍼레이터가 인지한 알람은 리스트에서 삭제되어야 하지만 알람 </a:t>
            </a:r>
            <a:r>
              <a:rPr lang="en-US" altLang="ko-KR" sz="1200" dirty="0">
                <a:solidFill>
                  <a:srgbClr val="FF0000"/>
                </a:solidFill>
              </a:rPr>
              <a:t>HISTORY </a:t>
            </a:r>
            <a:r>
              <a:rPr lang="ko-KR" altLang="en-US" sz="1200" dirty="0">
                <a:solidFill>
                  <a:srgbClr val="FF0000"/>
                </a:solidFill>
              </a:rPr>
              <a:t>리스트에는 유지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두개의 </a:t>
            </a:r>
            <a:r>
              <a:rPr lang="ko-KR" altLang="en-US" sz="1200" dirty="0" err="1">
                <a:solidFill>
                  <a:srgbClr val="FF0000"/>
                </a:solidFill>
              </a:rPr>
              <a:t>알람리스트</a:t>
            </a:r>
            <a:r>
              <a:rPr lang="en-US" altLang="ko-KR" sz="1200" dirty="0">
                <a:solidFill>
                  <a:srgbClr val="FF0000"/>
                </a:solidFill>
              </a:rPr>
              <a:t>?)</a:t>
            </a:r>
          </a:p>
          <a:p>
            <a:pPr marL="288000" lvl="1" indent="0">
              <a:buNone/>
            </a:pPr>
            <a:r>
              <a:rPr lang="en-US" altLang="ko-KR" sz="1200" dirty="0"/>
              <a:t>	5.7.3 </a:t>
            </a:r>
            <a:r>
              <a:rPr lang="ko-KR" altLang="en-US" sz="1200" dirty="0"/>
              <a:t>단일 디스플레이를 사용하여 여러 항법시스템 및 장비의 정보를 표시하는 경우 알람 표시 항목</a:t>
            </a:r>
            <a:r>
              <a:rPr lang="en-US" altLang="ko-KR" sz="1200" dirty="0"/>
              <a:t>:</a:t>
            </a:r>
          </a:p>
          <a:p>
            <a:pPr marL="288000" lvl="1" indent="0">
              <a:buNone/>
            </a:pPr>
            <a:r>
              <a:rPr lang="en-US" altLang="ko-KR" sz="1200" dirty="0"/>
              <a:t>	      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 </a:t>
            </a:r>
            <a:r>
              <a:rPr lang="ko-KR" altLang="en-US" sz="1200" dirty="0"/>
              <a:t>발생 시간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 ii) </a:t>
            </a:r>
            <a:r>
              <a:rPr lang="ko-KR" altLang="en-US" sz="1200" dirty="0"/>
              <a:t>원인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 iii) </a:t>
            </a:r>
            <a:r>
              <a:rPr lang="ko-KR" altLang="en-US" sz="1200" dirty="0"/>
              <a:t>소스 </a:t>
            </a:r>
            <a:r>
              <a:rPr lang="en-US" altLang="ko-KR" sz="1200" dirty="0"/>
              <a:t>(cf. </a:t>
            </a:r>
            <a:r>
              <a:rPr lang="en-US" altLang="ko-KR" sz="1200" dirty="0" err="1"/>
              <a:t>gps</a:t>
            </a:r>
            <a:r>
              <a:rPr lang="ko-KR" altLang="en-US" sz="1200" dirty="0"/>
              <a:t>정보 등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r>
              <a:rPr lang="en-US" altLang="ko-KR" sz="1200" dirty="0"/>
              <a:t>	        iv) </a:t>
            </a:r>
            <a:r>
              <a:rPr lang="ko-KR" altLang="en-US" sz="1200" dirty="0"/>
              <a:t>상태 </a:t>
            </a:r>
            <a:r>
              <a:rPr lang="en-US" altLang="ko-KR" sz="1200" dirty="0"/>
              <a:t>(cf. </a:t>
            </a:r>
            <a:r>
              <a:rPr lang="ko-KR" altLang="en-US" sz="1200" dirty="0"/>
              <a:t>확인됨 </a:t>
            </a:r>
            <a:r>
              <a:rPr lang="en-US" altLang="ko-KR" sz="1200" dirty="0"/>
              <a:t>/ </a:t>
            </a:r>
            <a:r>
              <a:rPr lang="ko-KR" altLang="en-US" sz="1200" dirty="0"/>
              <a:t>확인 안됨</a:t>
            </a:r>
            <a:r>
              <a:rPr lang="en-US" altLang="ko-KR" sz="1200" dirty="0"/>
              <a:t>)</a:t>
            </a:r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7</a:t>
            </a:fld>
            <a:r>
              <a:rPr lang="en-US" altLang="ko-KR"/>
              <a:t>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E375F2-4B4D-4CD6-AEEB-5589B4AE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89" y="1364966"/>
            <a:ext cx="59730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6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pPr lvl="1"/>
            <a:r>
              <a:rPr lang="en-US" altLang="ko-KR" sz="1200" dirty="0"/>
              <a:t>5.8 </a:t>
            </a:r>
            <a:r>
              <a:rPr lang="ko-KR" altLang="en-US" sz="1200" dirty="0"/>
              <a:t>모드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한 화면에 여러 개의 모드가 존재하는 경우 사용중인 모드를 명확히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방향</a:t>
            </a:r>
            <a:r>
              <a:rPr lang="en-US" altLang="ko-KR" sz="1200" dirty="0"/>
              <a:t>, </a:t>
            </a:r>
            <a:r>
              <a:rPr lang="ko-KR" altLang="en-US" sz="1200" dirty="0"/>
              <a:t>안정화</a:t>
            </a:r>
            <a:r>
              <a:rPr lang="en-US" altLang="ko-KR" sz="1200" dirty="0"/>
              <a:t>, </a:t>
            </a:r>
            <a:r>
              <a:rPr lang="ko-KR" altLang="en-US" sz="1200" dirty="0"/>
              <a:t>모션 및 차트 투영</a:t>
            </a:r>
            <a:endParaRPr lang="en-US" altLang="ko-KR" sz="1200" dirty="0"/>
          </a:p>
          <a:p>
            <a:pPr lvl="1"/>
            <a:r>
              <a:rPr lang="en-US" altLang="ko-KR" sz="1200" dirty="0"/>
              <a:t>5.9 </a:t>
            </a:r>
            <a:r>
              <a:rPr lang="ko-KR" altLang="en-US" sz="1200" dirty="0"/>
              <a:t>사용자 메뉴얼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사용자 매뉴얼과 운영지침은 영어로 제공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사용 설명서 및 참조 가이드에 장비에서 사용하는 용어</a:t>
            </a:r>
            <a:r>
              <a:rPr lang="en-US" altLang="ko-KR" sz="1200" dirty="0"/>
              <a:t>, </a:t>
            </a:r>
            <a:r>
              <a:rPr lang="ko-KR" altLang="en-US" sz="1200" dirty="0"/>
              <a:t>약어</a:t>
            </a:r>
            <a:r>
              <a:rPr lang="en-US" altLang="ko-KR" sz="1200" dirty="0"/>
              <a:t> </a:t>
            </a:r>
            <a:r>
              <a:rPr lang="ko-KR" altLang="en-US" sz="1200" dirty="0"/>
              <a:t>및 기호에 대한 설명 포함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8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59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8C33-1A5B-42BE-9913-FF81E3C5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C1B68-EB8A-4D84-AB55-7BEFA46C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2" y="708468"/>
            <a:ext cx="9539732" cy="5720477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운용정보 표시</a:t>
            </a:r>
            <a:endParaRPr lang="en-US" altLang="ko-KR" dirty="0"/>
          </a:p>
          <a:p>
            <a:pPr lvl="1"/>
            <a:r>
              <a:rPr lang="en-US" altLang="ko-KR" sz="1200" dirty="0"/>
              <a:t>6.1 </a:t>
            </a:r>
            <a:r>
              <a:rPr lang="ko-KR" altLang="en-US" sz="1200" dirty="0"/>
              <a:t>자선 정보의 표현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6.1.1 </a:t>
            </a:r>
            <a:r>
              <a:rPr lang="ko-KR" altLang="en-US" sz="1200" dirty="0"/>
              <a:t>자선의 </a:t>
            </a:r>
            <a:r>
              <a:rPr lang="ko-KR" altLang="en-US" sz="1200" dirty="0" err="1"/>
              <a:t>그래픽적인</a:t>
            </a:r>
            <a:r>
              <a:rPr lang="ko-KR" altLang="en-US" sz="1200" dirty="0"/>
              <a:t> 표현은 </a:t>
            </a:r>
            <a:r>
              <a:rPr lang="ko-KR" altLang="en-US" sz="1200" dirty="0" err="1"/>
              <a:t>축척된</a:t>
            </a:r>
            <a:r>
              <a:rPr lang="ko-KR" altLang="en-US" sz="1200" dirty="0"/>
              <a:t> 선박의 윤곽</a:t>
            </a:r>
            <a:r>
              <a:rPr lang="en-US" altLang="ko-KR" sz="1200" dirty="0"/>
              <a:t> (SN/Circ.243</a:t>
            </a:r>
            <a:r>
              <a:rPr lang="ko-KR" altLang="en-US" sz="1200" dirty="0"/>
              <a:t>에 명시</a:t>
            </a:r>
            <a:r>
              <a:rPr lang="en-US" altLang="ko-KR" sz="1200" dirty="0"/>
              <a:t>) /</a:t>
            </a:r>
            <a:r>
              <a:rPr lang="ko-KR" altLang="en-US" sz="1200" dirty="0"/>
              <a:t>단순화 된 기호 중 선택 가능해야 함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</a:t>
            </a:r>
            <a:r>
              <a:rPr lang="ko-KR" altLang="en-US" sz="1200" dirty="0"/>
              <a:t>선박의 윤곽</a:t>
            </a:r>
            <a:r>
              <a:rPr lang="en-US" altLang="ko-KR" sz="1200" dirty="0"/>
              <a:t>(</a:t>
            </a:r>
            <a:r>
              <a:rPr lang="ko-KR" altLang="en-US" sz="1200" dirty="0"/>
              <a:t>선박의 실제 축척크기</a:t>
            </a:r>
            <a:r>
              <a:rPr lang="en-US" altLang="ko-KR" sz="1200" dirty="0"/>
              <a:t>) </a:t>
            </a:r>
            <a:r>
              <a:rPr lang="ko-KR" altLang="en-US" sz="1200" dirty="0"/>
              <a:t>또는 단순화된 기호</a:t>
            </a:r>
            <a:r>
              <a:rPr lang="en-US" altLang="ko-KR" sz="1200" dirty="0"/>
              <a:t>(6mm)</a:t>
            </a:r>
            <a:r>
              <a:rPr lang="ko-KR" altLang="en-US" sz="1200" dirty="0"/>
              <a:t>중 더 큰 것 사용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SN/Circ.243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small ranges/large scales</a:t>
            </a:r>
            <a:r>
              <a:rPr lang="ko-KR" altLang="en-US" sz="1200" dirty="0"/>
              <a:t>의 경우에 자선의 </a:t>
            </a:r>
            <a:r>
              <a:rPr lang="en-US" altLang="ko-KR" sz="1200" dirty="0" err="1"/>
              <a:t>outlin</a:t>
            </a:r>
            <a:r>
              <a:rPr lang="ko-KR" altLang="en-US" sz="1200" dirty="0"/>
              <a:t>을 사용한다고 되어있음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	6.1.2 Heading</a:t>
            </a:r>
            <a:r>
              <a:rPr lang="ko-KR" altLang="en-US" sz="1200" dirty="0"/>
              <a:t> 라인과 적절한 속도벡터는 자선기호와 연관되어야 하며 </a:t>
            </a:r>
            <a:r>
              <a:rPr lang="en-US" altLang="ko-KR" sz="1200" dirty="0"/>
              <a:t>CCRP</a:t>
            </a:r>
            <a:r>
              <a:rPr lang="ko-KR" altLang="en-US" sz="1200" dirty="0"/>
              <a:t>의 위치에서 시작되어야 함</a:t>
            </a:r>
            <a:r>
              <a:rPr lang="en-US" altLang="ko-KR" sz="1200" dirty="0"/>
              <a:t>.</a:t>
            </a:r>
          </a:p>
          <a:p>
            <a:pPr marL="288000" lvl="1" indent="0">
              <a:buNone/>
            </a:pPr>
            <a:r>
              <a:rPr lang="en-US" altLang="ko-KR" sz="1200" dirty="0"/>
              <a:t>                  Consistent Common Reference Point : </a:t>
            </a:r>
            <a:r>
              <a:rPr lang="ko-KR" altLang="en-US" sz="1200" dirty="0"/>
              <a:t>일관된 공통 기준점 </a:t>
            </a:r>
            <a:r>
              <a:rPr lang="en-US" altLang="ko-KR" sz="1200" dirty="0"/>
              <a:t>(PPI</a:t>
            </a:r>
            <a:r>
              <a:rPr lang="ko-KR" altLang="en-US" sz="1200" dirty="0"/>
              <a:t>가 따르는 원점</a:t>
            </a:r>
            <a:r>
              <a:rPr lang="en-US" altLang="ko-KR" sz="1200" dirty="0"/>
              <a:t>, </a:t>
            </a:r>
            <a:r>
              <a:rPr lang="ko-KR" altLang="en-US" sz="1200" dirty="0"/>
              <a:t>물리적으로는 </a:t>
            </a:r>
            <a:r>
              <a:rPr lang="ko-KR" altLang="en-US" sz="1200" dirty="0" err="1"/>
              <a:t>함교의</a:t>
            </a:r>
            <a:r>
              <a:rPr lang="ko-KR" altLang="en-US" sz="1200" dirty="0"/>
              <a:t> 관망지점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b="1" dirty="0">
                <a:latin typeface="+mn-ea"/>
              </a:rPr>
              <a:t>6.2 </a:t>
            </a:r>
            <a:r>
              <a:rPr lang="ko-KR" altLang="en-US" sz="1200" b="1" dirty="0">
                <a:latin typeface="+mn-ea"/>
              </a:rPr>
              <a:t>해도정보 표현</a:t>
            </a:r>
            <a:endParaRPr lang="en-US" altLang="ko-KR" sz="1200" b="1" dirty="0">
              <a:latin typeface="+mn-ea"/>
            </a:endParaRPr>
          </a:p>
          <a:p>
            <a:pPr marL="288000" lvl="1" indent="0">
              <a:buNone/>
            </a:pPr>
            <a:r>
              <a:rPr lang="en-US" altLang="ko-KR" sz="1200" dirty="0"/>
              <a:t>	6.2.1</a:t>
            </a:r>
            <a:r>
              <a:rPr lang="ko-KR" altLang="en-US" sz="1200" dirty="0"/>
              <a:t> 수로청이나 관련 정부기관에서 발행한 해도 정보 표현은 </a:t>
            </a:r>
            <a:r>
              <a:rPr lang="en-US" altLang="ko-KR" sz="1200" dirty="0"/>
              <a:t>IHO </a:t>
            </a:r>
            <a:r>
              <a:rPr lang="ko-KR" altLang="en-US" sz="1200" dirty="0"/>
              <a:t>표준 준수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6.2.2 </a:t>
            </a:r>
            <a:r>
              <a:rPr lang="ko-KR" altLang="en-US" sz="1200" dirty="0"/>
              <a:t>소유권이 있는 해도정보의 표시는 가능한 관련 </a:t>
            </a:r>
            <a:r>
              <a:rPr lang="en-US" altLang="ko-KR" sz="1200" dirty="0"/>
              <a:t>IHO </a:t>
            </a:r>
            <a:r>
              <a:rPr lang="ko-KR" altLang="en-US" sz="1200" dirty="0"/>
              <a:t>표준을 준수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       IHO</a:t>
            </a:r>
            <a:r>
              <a:rPr lang="ko-KR" altLang="en-US" sz="1200" dirty="0"/>
              <a:t> 표준을 따르지 않는 경우 명확히 표시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6.2.3 </a:t>
            </a:r>
            <a:r>
              <a:rPr lang="ko-KR" altLang="en-US" sz="1200" dirty="0"/>
              <a:t>사용자가 추가한 해도 정보의 표시는 가능한 관련 </a:t>
            </a:r>
            <a:r>
              <a:rPr lang="en-US" altLang="ko-KR" sz="1200" dirty="0"/>
              <a:t>IHO </a:t>
            </a:r>
            <a:r>
              <a:rPr lang="ko-KR" altLang="en-US" sz="1200" dirty="0"/>
              <a:t>표준을 준수</a:t>
            </a:r>
            <a:endParaRPr lang="en-US" altLang="ko-KR" sz="1200" dirty="0"/>
          </a:p>
          <a:p>
            <a:pPr marL="288000" lvl="1" indent="0">
              <a:buNone/>
            </a:pPr>
            <a:r>
              <a:rPr lang="en-US" altLang="ko-KR" sz="1200" dirty="0"/>
              <a:t>	6.2.4 </a:t>
            </a:r>
            <a:r>
              <a:rPr lang="ko-KR" altLang="en-US" sz="1200" dirty="0"/>
              <a:t>다른 축척에서 파생된 해도 데이터가 </a:t>
            </a:r>
            <a:r>
              <a:rPr lang="en-US" altLang="ko-KR" sz="1200" dirty="0"/>
              <a:t>DISPLAY</a:t>
            </a:r>
            <a:r>
              <a:rPr lang="ko-KR" altLang="en-US" sz="1200" dirty="0"/>
              <a:t>되는 경우 축척 경계를 명확히 표시</a:t>
            </a:r>
            <a:endParaRPr lang="en-US" altLang="ko-KR" sz="1200" dirty="0"/>
          </a:p>
          <a:p>
            <a:pPr marL="2880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8F746-5FF9-46EC-9B71-17AC3F7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16" y="6495450"/>
            <a:ext cx="9748983" cy="360000"/>
          </a:xfrm>
        </p:spPr>
        <p:txBody>
          <a:bodyPr/>
          <a:lstStyle/>
          <a:p>
            <a:pPr algn="ctr"/>
            <a:r>
              <a:rPr lang="en-US" altLang="ko-KR" dirty="0"/>
              <a:t>Copyright 2021, SALUS M</a:t>
            </a:r>
            <a:r>
              <a:rPr lang="en-US" altLang="ko-KR" cap="small" dirty="0"/>
              <a:t>arine</a:t>
            </a:r>
            <a:r>
              <a:rPr lang="en-US" altLang="ko-KR" dirty="0"/>
              <a:t> S</a:t>
            </a:r>
            <a:r>
              <a:rPr lang="en-US" altLang="ko-KR" cap="small" dirty="0"/>
              <a:t>ystems</a:t>
            </a:r>
            <a:r>
              <a:rPr lang="en-US" altLang="ko-KR" dirty="0"/>
              <a:t> Co. Ltd. All right reserved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A7BAB-4DC3-4EEB-9270-021C4E5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D3857743-A55C-4A41-AD0F-C0A6354DDADB}" type="slidenum">
              <a:rPr lang="en-US" altLang="ko-KR" smtClean="0"/>
              <a:pPr/>
              <a:t>9</a:t>
            </a:fld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1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3797</Words>
  <Application>Microsoft Office PowerPoint</Application>
  <PresentationFormat>A4 용지(210x297mm)</PresentationFormat>
  <Paragraphs>409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Frutiger LT 65 Bold</vt:lpstr>
      <vt:lpstr>맑은 고딕</vt:lpstr>
      <vt:lpstr>맑은 고딕 Semilight</vt:lpstr>
      <vt:lpstr>Arial</vt:lpstr>
      <vt:lpstr>Calibri</vt:lpstr>
      <vt:lpstr>Times New Roman</vt:lpstr>
      <vt:lpstr>Office 테마</vt:lpstr>
      <vt:lpstr>MSC.191(79)  PERFORMANCE STANDARDS FOR THE PRESNETATION  OF NAVIGATION-RELATED INFORMATION  OF SHIPBORNE NAVIGATIONAL DISPLAY</vt:lpstr>
      <vt:lpstr>개요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  <vt:lpstr>RECOMMENDATION (요구사항)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병두</dc:creator>
  <cp:lastModifiedBy>admin</cp:lastModifiedBy>
  <cp:revision>414</cp:revision>
  <cp:lastPrinted>2021-10-08T02:11:53Z</cp:lastPrinted>
  <dcterms:created xsi:type="dcterms:W3CDTF">2020-04-27T02:38:08Z</dcterms:created>
  <dcterms:modified xsi:type="dcterms:W3CDTF">2022-10-11T10:10:34Z</dcterms:modified>
</cp:coreProperties>
</file>