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354" r:id="rId2"/>
    <p:sldId id="378"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Lst>
  <p:sldSz cx="9906000" cy="6858000" type="A4"/>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029" userDrawn="1">
          <p15:clr>
            <a:srgbClr val="A4A3A4"/>
          </p15:clr>
        </p15:guide>
        <p15:guide id="3" pos="172" userDrawn="1">
          <p15:clr>
            <a:srgbClr val="A4A3A4"/>
          </p15:clr>
        </p15:guide>
        <p15:guide id="4" pos="6068" userDrawn="1">
          <p15:clr>
            <a:srgbClr val="A4A3A4"/>
          </p15:clr>
        </p15:guide>
        <p15:guide id="5" pos="5842" userDrawn="1">
          <p15:clr>
            <a:srgbClr val="A4A3A4"/>
          </p15:clr>
        </p15:guide>
        <p15:guide id="8" pos="2077" userDrawn="1">
          <p15:clr>
            <a:srgbClr val="A4A3A4"/>
          </p15:clr>
        </p15:guide>
        <p15:guide id="9" orient="horz" pos="527" userDrawn="1">
          <p15:clr>
            <a:srgbClr val="A4A3A4"/>
          </p15:clr>
        </p15:guide>
        <p15:guide id="10" orient="horz" pos="4020" userDrawn="1">
          <p15:clr>
            <a:srgbClr val="A4A3A4"/>
          </p15:clr>
        </p15:guide>
        <p15:guide id="11" pos="376" userDrawn="1">
          <p15:clr>
            <a:srgbClr val="A4A3A4"/>
          </p15:clr>
        </p15:guide>
        <p15:guide id="12" orient="horz" pos="17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339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9" autoAdjust="0"/>
    <p:restoredTop sz="94660"/>
  </p:normalViewPr>
  <p:slideViewPr>
    <p:cSldViewPr snapToGrid="0">
      <p:cViewPr varScale="1">
        <p:scale>
          <a:sx n="102" d="100"/>
          <a:sy n="102" d="100"/>
        </p:scale>
        <p:origin x="114" y="282"/>
      </p:cViewPr>
      <p:guideLst>
        <p:guide orient="horz" pos="618"/>
        <p:guide pos="3029"/>
        <p:guide pos="172"/>
        <p:guide pos="6068"/>
        <p:guide pos="5842"/>
        <p:guide pos="2077"/>
        <p:guide orient="horz" pos="527"/>
        <p:guide orient="horz" pos="4020"/>
        <p:guide pos="376"/>
        <p:guide orient="horz" pos="1797"/>
      </p:guideLst>
    </p:cSldViewPr>
  </p:slideViewPr>
  <p:notesTextViewPr>
    <p:cViewPr>
      <p:scale>
        <a:sx n="1" d="1"/>
        <a:sy n="1" d="1"/>
      </p:scale>
      <p:origin x="0" y="0"/>
    </p:cViewPr>
  </p:notesText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7313FC5-DA2B-42EE-B931-D458E0AACB05}"/>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9C82FE-66D1-499C-ACF6-41ABA8D044D4}"/>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E75635E-ABA9-4F5C-BB9C-1110CD34E48C}" type="datetimeFigureOut">
              <a:rPr lang="ko-KR" altLang="en-US" smtClean="0"/>
              <a:t>2022-10-25</a:t>
            </a:fld>
            <a:endParaRPr lang="ko-KR" altLang="en-US"/>
          </a:p>
        </p:txBody>
      </p:sp>
      <p:sp>
        <p:nvSpPr>
          <p:cNvPr id="4" name="바닥글 개체 틀 3">
            <a:extLst>
              <a:ext uri="{FF2B5EF4-FFF2-40B4-BE49-F238E27FC236}">
                <a16:creationId xmlns:a16="http://schemas.microsoft.com/office/drawing/2014/main" id="{2308884C-9130-4A25-AFA3-15F0DE8AE230}"/>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57ADB1B9-07BF-4F83-8EED-FA2543C42AE3}"/>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6466DC49-2783-4B08-B422-8E7700C00581}" type="slidenum">
              <a:rPr lang="ko-KR" altLang="en-US" smtClean="0"/>
              <a:t>‹#›</a:t>
            </a:fld>
            <a:endParaRPr lang="ko-KR" altLang="en-US"/>
          </a:p>
        </p:txBody>
      </p:sp>
    </p:spTree>
    <p:extLst>
      <p:ext uri="{BB962C8B-B14F-4D97-AF65-F5344CB8AC3E}">
        <p14:creationId xmlns:p14="http://schemas.microsoft.com/office/powerpoint/2010/main" val="900508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4E7B5438-D186-4034-912D-04AD8D6F50DC}" type="datetimeFigureOut">
              <a:rPr lang="ko-KR" altLang="en-US" smtClean="0"/>
              <a:t>2022-10-25</a:t>
            </a:fld>
            <a:endParaRPr lang="ko-KR" altLang="en-US"/>
          </a:p>
        </p:txBody>
      </p:sp>
      <p:sp>
        <p:nvSpPr>
          <p:cNvPr id="4" name="슬라이드 이미지 개체 틀 3"/>
          <p:cNvSpPr>
            <a:spLocks noGrp="1" noRot="1" noChangeAspect="1"/>
          </p:cNvSpPr>
          <p:nvPr>
            <p:ph type="sldImg" idx="2"/>
          </p:nvPr>
        </p:nvSpPr>
        <p:spPr>
          <a:xfrm>
            <a:off x="979488" y="1241425"/>
            <a:ext cx="483870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CDBE292-C7CD-4869-9B6A-E329FD9040E7}" type="slidenum">
              <a:rPr lang="ko-KR" altLang="en-US" smtClean="0"/>
              <a:t>‹#›</a:t>
            </a:fld>
            <a:endParaRPr lang="ko-KR" altLang="en-US"/>
          </a:p>
        </p:txBody>
      </p:sp>
    </p:spTree>
    <p:extLst>
      <p:ext uri="{BB962C8B-B14F-4D97-AF65-F5344CB8AC3E}">
        <p14:creationId xmlns:p14="http://schemas.microsoft.com/office/powerpoint/2010/main" val="18730862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5FDC379-62D9-4A23-8688-7795BE5152E5}"/>
              </a:ext>
            </a:extLst>
          </p:cNvPr>
          <p:cNvSpPr>
            <a:spLocks noChangeArrowheads="1"/>
          </p:cNvSpPr>
          <p:nvPr userDrawn="1"/>
        </p:nvSpPr>
        <p:spPr bwMode="auto">
          <a:xfrm>
            <a:off x="-1434" y="2349000"/>
            <a:ext cx="9906000" cy="1080000"/>
          </a:xfrm>
          <a:prstGeom prst="rect">
            <a:avLst/>
          </a:prstGeom>
          <a:solidFill>
            <a:srgbClr val="003C71"/>
          </a:solidFill>
          <a:ln>
            <a:noFill/>
          </a:ln>
        </p:spPr>
        <p:txBody>
          <a:bodyPr wrap="square" lIns="0" tIns="0" rIns="0" bIns="0">
            <a:spAutoFit/>
          </a:bodyPr>
          <a:lstStyle/>
          <a:p>
            <a:pPr fontAlgn="base" latinLnBrk="0">
              <a:spcBef>
                <a:spcPct val="50000"/>
              </a:spcBef>
              <a:spcAft>
                <a:spcPct val="0"/>
              </a:spcAft>
            </a:pPr>
            <a:endParaRPr lang="en-US" sz="1200" dirty="0">
              <a:solidFill>
                <a:srgbClr val="E65526"/>
              </a:solidFill>
              <a:latin typeface="Frutiger LT 65 Bold" pitchFamily="34" charset="0"/>
              <a:cs typeface="Arial" charset="0"/>
            </a:endParaRPr>
          </a:p>
        </p:txBody>
      </p:sp>
      <p:sp>
        <p:nvSpPr>
          <p:cNvPr id="12" name="Rectangle 11">
            <a:extLst>
              <a:ext uri="{FF2B5EF4-FFF2-40B4-BE49-F238E27FC236}">
                <a16:creationId xmlns:a16="http://schemas.microsoft.com/office/drawing/2014/main" id="{A63FB1D8-7E91-4748-9020-F15B527A5651}"/>
              </a:ext>
            </a:extLst>
          </p:cNvPr>
          <p:cNvSpPr>
            <a:spLocks noChangeArrowheads="1"/>
          </p:cNvSpPr>
          <p:nvPr userDrawn="1"/>
        </p:nvSpPr>
        <p:spPr bwMode="auto">
          <a:xfrm>
            <a:off x="-1434" y="3436429"/>
            <a:ext cx="9904567" cy="36000"/>
          </a:xfrm>
          <a:prstGeom prst="rect">
            <a:avLst/>
          </a:prstGeom>
          <a:solidFill>
            <a:srgbClr val="EE7624"/>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2" name="Title 1"/>
          <p:cNvSpPr>
            <a:spLocks noGrp="1"/>
          </p:cNvSpPr>
          <p:nvPr>
            <p:ph type="ctrTitle"/>
          </p:nvPr>
        </p:nvSpPr>
        <p:spPr>
          <a:xfrm>
            <a:off x="-1434" y="2341177"/>
            <a:ext cx="9904566" cy="1080000"/>
          </a:xfrm>
          <a:prstGeom prst="rect">
            <a:avLst/>
          </a:prstGeom>
        </p:spPr>
        <p:txBody>
          <a:bodyPr anchor="ctr">
            <a:normAutofit/>
          </a:bodyPr>
          <a:lstStyle>
            <a:lvl1pPr algn="ctr">
              <a:defRPr sz="3200" b="1">
                <a:solidFill>
                  <a:schemeClr val="bg1"/>
                </a:solidFill>
                <a:effectLst>
                  <a:outerShdw blurRad="38100" dist="38100" dir="2700000" algn="tl">
                    <a:srgbClr val="000000">
                      <a:alpha val="43137"/>
                    </a:srgbClr>
                  </a:outerShdw>
                </a:effectLst>
                <a:latin typeface="+mn-ea"/>
                <a:ea typeface="+mn-ea"/>
                <a:cs typeface="맑은 고딕 Semilight" panose="020B0502040204020203" pitchFamily="50" charset="-127"/>
              </a:defRPr>
            </a:lvl1pPr>
          </a:lstStyle>
          <a:p>
            <a:r>
              <a:rPr lang="ko-KR" altLang="en-US" dirty="0"/>
              <a:t>마스터 제목 스타일 편집</a:t>
            </a:r>
            <a:endParaRPr lang="en-US" dirty="0"/>
          </a:p>
        </p:txBody>
      </p:sp>
      <p:sp>
        <p:nvSpPr>
          <p:cNvPr id="20" name="Rectangle 1">
            <a:extLst>
              <a:ext uri="{FF2B5EF4-FFF2-40B4-BE49-F238E27FC236}">
                <a16:creationId xmlns:a16="http://schemas.microsoft.com/office/drawing/2014/main" id="{18D1FAB9-E5EF-41DD-A924-208809D4C243}"/>
              </a:ext>
            </a:extLst>
          </p:cNvPr>
          <p:cNvSpPr>
            <a:spLocks noChangeArrowheads="1"/>
          </p:cNvSpPr>
          <p:nvPr userDrawn="1"/>
        </p:nvSpPr>
        <p:spPr bwMode="auto">
          <a:xfrm>
            <a:off x="-2868" y="6491545"/>
            <a:ext cx="9906000" cy="360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pic>
        <p:nvPicPr>
          <p:cNvPr id="21" name="그림 20">
            <a:extLst>
              <a:ext uri="{FF2B5EF4-FFF2-40B4-BE49-F238E27FC236}">
                <a16:creationId xmlns:a16="http://schemas.microsoft.com/office/drawing/2014/main" id="{FBDE2B3B-F789-4301-9EEA-7F4543C1DA14}"/>
              </a:ext>
            </a:extLst>
          </p:cNvPr>
          <p:cNvPicPr>
            <a:picLocks noChangeAspect="1"/>
          </p:cNvPicPr>
          <p:nvPr userDrawn="1"/>
        </p:nvPicPr>
        <p:blipFill>
          <a:blip r:embed="rId2">
            <a:lum bright="70000" contrast="-70000"/>
          </a:blip>
          <a:stretch>
            <a:fillRect/>
          </a:stretch>
        </p:blipFill>
        <p:spPr>
          <a:xfrm>
            <a:off x="154149" y="6502105"/>
            <a:ext cx="1721660" cy="327749"/>
          </a:xfrm>
          <a:prstGeom prst="rect">
            <a:avLst/>
          </a:prstGeom>
        </p:spPr>
      </p:pic>
      <p:sp>
        <p:nvSpPr>
          <p:cNvPr id="23" name="Footer Placeholder 4">
            <a:extLst>
              <a:ext uri="{FF2B5EF4-FFF2-40B4-BE49-F238E27FC236}">
                <a16:creationId xmlns:a16="http://schemas.microsoft.com/office/drawing/2014/main" id="{F7561865-D1BA-4654-B142-E578D7A0989E}"/>
              </a:ext>
            </a:extLst>
          </p:cNvPr>
          <p:cNvSpPr>
            <a:spLocks noGrp="1"/>
          </p:cNvSpPr>
          <p:nvPr>
            <p:ph type="ftr" sz="quarter" idx="11"/>
          </p:nvPr>
        </p:nvSpPr>
        <p:spPr>
          <a:xfrm>
            <a:off x="157016" y="6495450"/>
            <a:ext cx="9748983" cy="360000"/>
          </a:xfrm>
          <a:prstGeom prst="rect">
            <a:avLst/>
          </a:prstGeom>
        </p:spPr>
        <p:txBody>
          <a:bodyPr anchor="ctr"/>
          <a:lstStyle>
            <a:lvl1pPr>
              <a:defRPr sz="1600" b="1" i="1">
                <a:solidFill>
                  <a:schemeClr val="bg1"/>
                </a:solidFill>
                <a:latin typeface="Times New Roman" panose="02020603050405020304" pitchFamily="18" charset="0"/>
                <a:cs typeface="Times New Roman" panose="02020603050405020304" pitchFamily="18" charset="0"/>
              </a:defRPr>
            </a:lvl1pPr>
          </a:lstStyle>
          <a:p>
            <a:pPr algn="ctr"/>
            <a:r>
              <a:rPr lang="en-US" altLang="ko-KR" dirty="0"/>
              <a:t>Radar Solutions for Maritime Surveillance and Safety</a:t>
            </a:r>
            <a:endParaRPr lang="ko-KR" altLang="en-US" dirty="0"/>
          </a:p>
        </p:txBody>
      </p:sp>
    </p:spTree>
    <p:extLst>
      <p:ext uri="{BB962C8B-B14F-4D97-AF65-F5344CB8AC3E}">
        <p14:creationId xmlns:p14="http://schemas.microsoft.com/office/powerpoint/2010/main" val="7520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11" name="Rectangle 1">
            <a:extLst>
              <a:ext uri="{FF2B5EF4-FFF2-40B4-BE49-F238E27FC236}">
                <a16:creationId xmlns:a16="http://schemas.microsoft.com/office/drawing/2014/main" id="{106310A1-B37F-4CE2-890C-0A87A8CE9A5E}"/>
              </a:ext>
            </a:extLst>
          </p:cNvPr>
          <p:cNvSpPr>
            <a:spLocks noChangeArrowheads="1"/>
          </p:cNvSpPr>
          <p:nvPr userDrawn="1"/>
        </p:nvSpPr>
        <p:spPr bwMode="auto">
          <a:xfrm>
            <a:off x="0" y="6495450"/>
            <a:ext cx="9906000" cy="360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9" name="Rectangle 1">
            <a:extLst>
              <a:ext uri="{FF2B5EF4-FFF2-40B4-BE49-F238E27FC236}">
                <a16:creationId xmlns:a16="http://schemas.microsoft.com/office/drawing/2014/main" id="{20048AF8-4273-4DCD-9386-5205C9ED780F}"/>
              </a:ext>
            </a:extLst>
          </p:cNvPr>
          <p:cNvSpPr>
            <a:spLocks noChangeArrowheads="1"/>
          </p:cNvSpPr>
          <p:nvPr userDrawn="1"/>
        </p:nvSpPr>
        <p:spPr bwMode="auto">
          <a:xfrm>
            <a:off x="0" y="3"/>
            <a:ext cx="9906000" cy="504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10" name="Rectangle 4">
            <a:extLst>
              <a:ext uri="{FF2B5EF4-FFF2-40B4-BE49-F238E27FC236}">
                <a16:creationId xmlns:a16="http://schemas.microsoft.com/office/drawing/2014/main" id="{425A5BD3-252F-4456-9C08-F21085920A70}"/>
              </a:ext>
            </a:extLst>
          </p:cNvPr>
          <p:cNvSpPr>
            <a:spLocks noChangeArrowheads="1"/>
          </p:cNvSpPr>
          <p:nvPr userDrawn="1"/>
        </p:nvSpPr>
        <p:spPr bwMode="auto">
          <a:xfrm>
            <a:off x="0" y="512342"/>
            <a:ext cx="9906000" cy="36000"/>
          </a:xfrm>
          <a:prstGeom prst="rect">
            <a:avLst/>
          </a:prstGeom>
          <a:solidFill>
            <a:srgbClr val="E4792F"/>
          </a:solidFill>
          <a:ln>
            <a:noFill/>
          </a:ln>
        </p:spPr>
        <p:txBody>
          <a:bodyPr wrap="square" lIns="0" tIns="0" rIns="0" bIns="0">
            <a:spAutoFit/>
          </a:bodyPr>
          <a:lstStyle/>
          <a:p>
            <a:pPr fontAlgn="base" latinLnBrk="0">
              <a:spcBef>
                <a:spcPct val="50000"/>
              </a:spcBef>
              <a:spcAft>
                <a:spcPct val="0"/>
              </a:spcAft>
            </a:pPr>
            <a:endParaRPr lang="en-US" sz="1200" dirty="0">
              <a:solidFill>
                <a:srgbClr val="E65526"/>
              </a:solidFill>
              <a:latin typeface="Frutiger LT 65 Bold" pitchFamily="34" charset="0"/>
              <a:cs typeface="Arial" charset="0"/>
            </a:endParaRPr>
          </a:p>
        </p:txBody>
      </p:sp>
      <p:sp>
        <p:nvSpPr>
          <p:cNvPr id="2" name="Title 1"/>
          <p:cNvSpPr>
            <a:spLocks noGrp="1"/>
          </p:cNvSpPr>
          <p:nvPr>
            <p:ph type="title"/>
          </p:nvPr>
        </p:nvSpPr>
        <p:spPr>
          <a:xfrm>
            <a:off x="0" y="-8313"/>
            <a:ext cx="9906000" cy="504000"/>
          </a:xfrm>
          <a:prstGeom prst="rect">
            <a:avLst/>
          </a:prstGeom>
        </p:spPr>
        <p:txBody>
          <a:bodyPr anchor="ctr">
            <a:normAutofit/>
          </a:bodyPr>
          <a:lstStyle>
            <a:lvl1pPr marL="180000">
              <a:defRPr sz="2000" b="1">
                <a:solidFill>
                  <a:schemeClr val="bg1"/>
                </a:solidFill>
                <a:effectLst>
                  <a:outerShdw blurRad="38100" dist="38100" dir="2700000" algn="tl">
                    <a:srgbClr val="000000">
                      <a:alpha val="43137"/>
                    </a:srgbClr>
                  </a:outerShdw>
                </a:effectLst>
                <a:latin typeface="+mj-ea"/>
                <a:ea typeface="+mj-ea"/>
                <a:cs typeface="맑은 고딕 Semilight" panose="020B0502040204020203" pitchFamily="50" charset="-127"/>
              </a:defRPr>
            </a:lvl1pPr>
          </a:lstStyle>
          <a:p>
            <a:r>
              <a:rPr lang="ko-KR" altLang="en-US" dirty="0"/>
              <a:t>마스터 제목 스타일 편집</a:t>
            </a:r>
            <a:endParaRPr lang="en-US" dirty="0"/>
          </a:p>
        </p:txBody>
      </p:sp>
      <p:sp>
        <p:nvSpPr>
          <p:cNvPr id="3" name="Content Placeholder 2"/>
          <p:cNvSpPr>
            <a:spLocks noGrp="1"/>
          </p:cNvSpPr>
          <p:nvPr>
            <p:ph idx="1" hasCustomPrompt="1"/>
          </p:nvPr>
        </p:nvSpPr>
        <p:spPr>
          <a:xfrm>
            <a:off x="157941" y="708468"/>
            <a:ext cx="9584575" cy="5720477"/>
          </a:xfrm>
          <a:prstGeom prst="rect">
            <a:avLst/>
          </a:prstGeom>
        </p:spPr>
        <p:txBody>
          <a:bodyPr tIns="72000">
            <a:noAutofit/>
          </a:bodyPr>
          <a:lstStyle>
            <a:lvl1pPr marL="342900" indent="-342900" algn="l" rtl="0" eaLnBrk="0" fontAlgn="base" latinLnBrk="1" hangingPunct="0">
              <a:lnSpc>
                <a:spcPct val="120000"/>
              </a:lnSpc>
              <a:spcBef>
                <a:spcPts val="300"/>
              </a:spcBef>
              <a:spcAft>
                <a:spcPts val="300"/>
              </a:spcAft>
              <a:buSzPct val="100000"/>
              <a:buFontTx/>
              <a:buBlip>
                <a:blip r:embed="rId2"/>
              </a:buBlip>
              <a:defRPr kumimoji="1" lang="ko-KR" altLang="en-US" sz="1600" b="1" kern="1200" dirty="0">
                <a:solidFill>
                  <a:schemeClr val="tx1"/>
                </a:solidFill>
                <a:latin typeface="맑은 고딕" pitchFamily="50" charset="-127"/>
                <a:ea typeface="맑은 고딕" pitchFamily="50" charset="-127"/>
                <a:cs typeface="Arial" pitchFamily="34" charset="0"/>
              </a:defRPr>
            </a:lvl1pPr>
            <a:lvl2pPr marL="573750" indent="-285750">
              <a:lnSpc>
                <a:spcPct val="125000"/>
              </a:lnSpc>
              <a:spcBef>
                <a:spcPts val="300"/>
              </a:spcBef>
              <a:spcAft>
                <a:spcPts val="600"/>
              </a:spcAft>
              <a:buFontTx/>
              <a:buBlip>
                <a:blip r:embed="rId3"/>
              </a:buBlip>
              <a:defRPr kumimoji="1" lang="ko-KR" altLang="en-US" sz="1400" b="1" kern="1200" dirty="0">
                <a:solidFill>
                  <a:schemeClr val="tx1"/>
                </a:solidFill>
                <a:latin typeface="맑은 고딕" panose="020B0503020000020004" pitchFamily="50" charset="-127"/>
                <a:ea typeface="맑은 고딕" panose="020B0503020000020004" pitchFamily="50" charset="-127"/>
                <a:cs typeface="+mn-cs"/>
              </a:defRPr>
            </a:lvl2pPr>
            <a:lvl3pPr marL="1143000" indent="-228600">
              <a:lnSpc>
                <a:spcPct val="125000"/>
              </a:lnSpc>
              <a:spcBef>
                <a:spcPts val="300"/>
              </a:spcBef>
              <a:spcAft>
                <a:spcPts val="600"/>
              </a:spcAft>
              <a:buSzPct val="140000"/>
              <a:buFontTx/>
              <a:buBlip>
                <a:blip r:embed="rId4"/>
              </a:buBlip>
              <a:defRPr sz="1200" b="1"/>
            </a:lvl3pPr>
            <a:lvl4pPr marL="1600200" indent="-228600">
              <a:lnSpc>
                <a:spcPct val="125000"/>
              </a:lnSpc>
              <a:spcBef>
                <a:spcPts val="300"/>
              </a:spcBef>
              <a:spcAft>
                <a:spcPts val="600"/>
              </a:spcAft>
              <a:buSzPct val="120000"/>
              <a:buFontTx/>
              <a:buBlip>
                <a:blip r:embed="rId5"/>
              </a:buBlip>
              <a:defRPr sz="1100" b="1"/>
            </a:lvl4pPr>
            <a:lvl5pPr marL="2057400" indent="-228600">
              <a:lnSpc>
                <a:spcPct val="125000"/>
              </a:lnSpc>
              <a:spcBef>
                <a:spcPts val="300"/>
              </a:spcBef>
              <a:spcAft>
                <a:spcPts val="300"/>
              </a:spcAft>
              <a:buFontTx/>
              <a:buBlip>
                <a:blip r:embed="rId6"/>
              </a:buBlip>
              <a:defRPr sz="1100" b="1"/>
            </a:lvl5pPr>
          </a:lstStyle>
          <a:p>
            <a:pPr lvl="0"/>
            <a:r>
              <a:rPr lang="ko-KR" altLang="en-US" dirty="0"/>
              <a:t>마스터 텍스트 스타일 편집</a:t>
            </a:r>
            <a:endParaRPr lang="en-US" altLang="ko-KR" dirty="0"/>
          </a:p>
          <a:p>
            <a:pPr marL="504000" lvl="1" indent="-216000" algn="l" rtl="0" eaLnBrk="1" fontAlgn="base" latinLnBrk="1" hangingPunct="1">
              <a:lnSpc>
                <a:spcPct val="130000"/>
              </a:lnSpc>
              <a:spcBef>
                <a:spcPts val="0"/>
              </a:spcBef>
              <a:spcAft>
                <a:spcPts val="0"/>
              </a:spcAft>
              <a:buClr>
                <a:srgbClr val="000000"/>
              </a:buClr>
              <a:buSzPct val="80000"/>
              <a:buBlip>
                <a:blip r:embed="rId7"/>
              </a:buBlip>
              <a:defRPr/>
            </a:pPr>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a:xfrm>
            <a:off x="157016" y="6495450"/>
            <a:ext cx="9748983" cy="360000"/>
          </a:xfrm>
          <a:prstGeom prst="rect">
            <a:avLst/>
          </a:prstGeom>
        </p:spPr>
        <p:txBody>
          <a:bodyPr anchor="ctr"/>
          <a:lstStyle>
            <a:lvl1pPr>
              <a:defRPr sz="1200" b="1" i="1">
                <a:solidFill>
                  <a:schemeClr val="bg1"/>
                </a:solidFill>
                <a:latin typeface="Times New Roman" panose="02020603050405020304" pitchFamily="18" charset="0"/>
                <a:cs typeface="Times New Roman" panose="02020603050405020304" pitchFamily="18" charset="0"/>
              </a:defRPr>
            </a:lvl1p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6" name="Slide Number Placeholder 5"/>
          <p:cNvSpPr>
            <a:spLocks noGrp="1"/>
          </p:cNvSpPr>
          <p:nvPr>
            <p:ph type="sldNum" sz="quarter" idx="12"/>
          </p:nvPr>
        </p:nvSpPr>
        <p:spPr>
          <a:xfrm>
            <a:off x="9224963" y="6495450"/>
            <a:ext cx="681036" cy="360000"/>
          </a:xfrm>
          <a:prstGeom prst="rect">
            <a:avLst/>
          </a:prstGeom>
        </p:spPr>
        <p:txBody>
          <a:bodyPr anchor="ctr"/>
          <a:lstStyle>
            <a:lvl1pPr algn="ctr">
              <a:defRPr sz="1200" b="1">
                <a:solidFill>
                  <a:schemeClr val="bg1"/>
                </a:solidFill>
                <a:latin typeface="+mj-ea"/>
                <a:ea typeface="+mj-ea"/>
                <a:cs typeface="맑은 고딕 Semilight" panose="020B0502040204020203" pitchFamily="50" charset="-127"/>
              </a:defRPr>
            </a:lvl1pPr>
          </a:lstStyle>
          <a:p>
            <a:r>
              <a:rPr lang="en-US" altLang="ko-KR" dirty="0"/>
              <a:t>[</a:t>
            </a:r>
            <a:fld id="{D3857743-A55C-4A41-AD0F-C0A6354DDADB}" type="slidenum">
              <a:rPr lang="en-US" altLang="ko-KR" smtClean="0"/>
              <a:pPr/>
              <a:t>‹#›</a:t>
            </a:fld>
            <a:r>
              <a:rPr lang="en-US" altLang="ko-KR" dirty="0"/>
              <a:t>]</a:t>
            </a:r>
            <a:endParaRPr lang="ko-KR" altLang="en-US" dirty="0"/>
          </a:p>
        </p:txBody>
      </p:sp>
      <p:pic>
        <p:nvPicPr>
          <p:cNvPr id="8" name="그림 7"/>
          <p:cNvPicPr>
            <a:picLocks noChangeAspect="1"/>
          </p:cNvPicPr>
          <p:nvPr userDrawn="1"/>
        </p:nvPicPr>
        <p:blipFill>
          <a:blip r:embed="rId8">
            <a:lum bright="70000" contrast="-70000"/>
          </a:blip>
          <a:stretch>
            <a:fillRect/>
          </a:stretch>
        </p:blipFill>
        <p:spPr>
          <a:xfrm>
            <a:off x="157017" y="6514323"/>
            <a:ext cx="1721660" cy="327749"/>
          </a:xfrm>
          <a:prstGeom prst="rect">
            <a:avLst/>
          </a:prstGeom>
        </p:spPr>
      </p:pic>
    </p:spTree>
    <p:extLst>
      <p:ext uri="{BB962C8B-B14F-4D97-AF65-F5344CB8AC3E}">
        <p14:creationId xmlns:p14="http://schemas.microsoft.com/office/powerpoint/2010/main" val="341932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8172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72CB36-996C-4454-A4EF-2AF38E9C61BF}"/>
              </a:ext>
            </a:extLst>
          </p:cNvPr>
          <p:cNvSpPr>
            <a:spLocks noGrp="1"/>
          </p:cNvSpPr>
          <p:nvPr>
            <p:ph type="ctrTitle"/>
          </p:nvPr>
        </p:nvSpPr>
        <p:spPr>
          <a:xfrm>
            <a:off x="1434" y="2156619"/>
            <a:ext cx="9904566" cy="1087823"/>
          </a:xfrm>
        </p:spPr>
        <p:txBody>
          <a:bodyPr>
            <a:noAutofit/>
          </a:bodyPr>
          <a:lstStyle/>
          <a:p>
            <a:pPr>
              <a:lnSpc>
                <a:spcPct val="100000"/>
              </a:lnSpc>
            </a:pPr>
            <a:r>
              <a:rPr lang="en-US" altLang="ko-KR" sz="2400" dirty="0">
                <a:solidFill>
                  <a:schemeClr val="tx1"/>
                </a:solidFill>
              </a:rPr>
              <a:t>MSC.192(79) </a:t>
            </a:r>
            <a:br>
              <a:rPr lang="en-US" altLang="ko-KR" sz="2400" dirty="0">
                <a:solidFill>
                  <a:schemeClr val="tx1"/>
                </a:solidFill>
              </a:rPr>
            </a:br>
            <a:r>
              <a:rPr lang="en-US" altLang="ko-KR" sz="2400" dirty="0"/>
              <a:t>REVISED RECOMMENDATION </a:t>
            </a:r>
            <a:br>
              <a:rPr lang="en-US" altLang="ko-KR" sz="2400" dirty="0"/>
            </a:br>
            <a:r>
              <a:rPr lang="en-US" altLang="ko-KR" sz="2400" dirty="0"/>
              <a:t>ON PERFORMANCE STANDARDS </a:t>
            </a:r>
            <a:br>
              <a:rPr lang="en-US" altLang="ko-KR" sz="2400" dirty="0"/>
            </a:br>
            <a:r>
              <a:rPr lang="en-US" altLang="ko-KR" sz="2400" dirty="0"/>
              <a:t>FOR RADAR EQUIPMENT</a:t>
            </a:r>
            <a:endParaRPr lang="ko-KR" altLang="en-US" sz="2400" dirty="0"/>
          </a:p>
        </p:txBody>
      </p:sp>
      <p:sp>
        <p:nvSpPr>
          <p:cNvPr id="5" name="Footer Placeholder 4">
            <a:extLst>
              <a:ext uri="{FF2B5EF4-FFF2-40B4-BE49-F238E27FC236}">
                <a16:creationId xmlns:a16="http://schemas.microsoft.com/office/drawing/2014/main" id="{2E461675-3DBD-4F7D-ACCD-39EF29CF4A8E}"/>
              </a:ext>
            </a:extLst>
          </p:cNvPr>
          <p:cNvSpPr txBox="1">
            <a:spLocks/>
          </p:cNvSpPr>
          <p:nvPr/>
        </p:nvSpPr>
        <p:spPr>
          <a:xfrm>
            <a:off x="9035935" y="0"/>
            <a:ext cx="868631" cy="432000"/>
          </a:xfrm>
          <a:prstGeom prst="rect">
            <a:avLst/>
          </a:prstGeom>
        </p:spPr>
        <p:txBody>
          <a:bodyPr anchor="ctr"/>
          <a:lstStyle>
            <a:defPPr>
              <a:defRPr lang="ko-KR"/>
            </a:defPPr>
            <a:lvl1pPr marL="0" algn="l" defTabSz="914400" rtl="0" eaLnBrk="1" latinLnBrk="1" hangingPunct="1">
              <a:defRPr sz="1200" b="1" i="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a:t>연구노트</a:t>
            </a:r>
            <a:endParaRPr lang="ko-KR" altLang="en-US" dirty="0"/>
          </a:p>
        </p:txBody>
      </p:sp>
      <p:sp>
        <p:nvSpPr>
          <p:cNvPr id="6" name="Footer Placeholder 4">
            <a:extLst>
              <a:ext uri="{FF2B5EF4-FFF2-40B4-BE49-F238E27FC236}">
                <a16:creationId xmlns:a16="http://schemas.microsoft.com/office/drawing/2014/main" id="{C89330E7-00AB-4948-9A46-232DB53089CC}"/>
              </a:ext>
            </a:extLst>
          </p:cNvPr>
          <p:cNvSpPr txBox="1">
            <a:spLocks/>
          </p:cNvSpPr>
          <p:nvPr/>
        </p:nvSpPr>
        <p:spPr>
          <a:xfrm>
            <a:off x="7701093" y="6413782"/>
            <a:ext cx="2200605" cy="432000"/>
          </a:xfrm>
          <a:prstGeom prst="rect">
            <a:avLst/>
          </a:prstGeom>
        </p:spPr>
        <p:txBody>
          <a:bodyPr anchor="ctr"/>
          <a:lstStyle>
            <a:defPPr>
              <a:defRPr lang="ko-KR"/>
            </a:defPPr>
            <a:lvl1pPr marL="0" algn="l" defTabSz="914400" rtl="0" eaLnBrk="1" latinLnBrk="1" hangingPunct="1">
              <a:defRPr sz="1200" b="1" i="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ko-KR" altLang="en-US" dirty="0" err="1">
                <a:latin typeface="+mn-ea"/>
                <a:ea typeface="+mn-ea"/>
              </a:rPr>
              <a:t>박달수</a:t>
            </a:r>
            <a:r>
              <a:rPr lang="en-US" altLang="ko-KR" dirty="0">
                <a:latin typeface="+mn-ea"/>
                <a:ea typeface="+mn-ea"/>
              </a:rPr>
              <a:t>, 2022.09.07</a:t>
            </a:r>
            <a:endParaRPr lang="ko-KR" altLang="en-US" dirty="0">
              <a:latin typeface="+mn-ea"/>
              <a:ea typeface="+mn-ea"/>
            </a:endParaRPr>
          </a:p>
        </p:txBody>
      </p:sp>
      <p:sp>
        <p:nvSpPr>
          <p:cNvPr id="4" name="TextBox 3">
            <a:extLst>
              <a:ext uri="{FF2B5EF4-FFF2-40B4-BE49-F238E27FC236}">
                <a16:creationId xmlns:a16="http://schemas.microsoft.com/office/drawing/2014/main" id="{887DE95E-E3F8-4B01-A551-AE58108FB08E}"/>
              </a:ext>
            </a:extLst>
          </p:cNvPr>
          <p:cNvSpPr txBox="1"/>
          <p:nvPr/>
        </p:nvSpPr>
        <p:spPr>
          <a:xfrm>
            <a:off x="4000576" y="3613559"/>
            <a:ext cx="1906291" cy="923330"/>
          </a:xfrm>
          <a:prstGeom prst="rect">
            <a:avLst/>
          </a:prstGeom>
          <a:solidFill>
            <a:schemeClr val="accent1"/>
          </a:solidFill>
          <a:effectLst>
            <a:glow rad="127000">
              <a:schemeClr val="accent6">
                <a:lumMod val="20000"/>
                <a:lumOff val="80000"/>
              </a:schemeClr>
            </a:glow>
            <a:softEdge rad="63500"/>
          </a:effectLst>
        </p:spPr>
        <p:txBody>
          <a:bodyPr wrap="none" rtlCol="0">
            <a:spAutoFit/>
          </a:bodyPr>
          <a:lstStyle/>
          <a:p>
            <a:pPr algn="ctr"/>
            <a:r>
              <a:rPr lang="ko-KR" altLang="en-US" dirty="0"/>
              <a:t>레이더 장비의 </a:t>
            </a:r>
            <a:endParaRPr lang="en-US" altLang="ko-KR" dirty="0"/>
          </a:p>
          <a:p>
            <a:pPr algn="ctr"/>
            <a:r>
              <a:rPr lang="ko-KR" altLang="en-US" dirty="0"/>
              <a:t>성능표준에 대한 </a:t>
            </a:r>
            <a:endParaRPr lang="en-US" altLang="ko-KR" dirty="0"/>
          </a:p>
          <a:p>
            <a:pPr algn="ctr"/>
            <a:r>
              <a:rPr lang="ko-KR" altLang="en-US" dirty="0"/>
              <a:t>개정된 권고</a:t>
            </a:r>
          </a:p>
        </p:txBody>
      </p:sp>
    </p:spTree>
    <p:extLst>
      <p:ext uri="{BB962C8B-B14F-4D97-AF65-F5344CB8AC3E}">
        <p14:creationId xmlns:p14="http://schemas.microsoft.com/office/powerpoint/2010/main" val="117358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5.3.2 </a:t>
            </a:r>
            <a:r>
              <a:rPr lang="ko-KR" altLang="en-US" sz="1200" dirty="0"/>
              <a:t>이득 및 </a:t>
            </a:r>
            <a:r>
              <a:rPr lang="ko-KR" altLang="en-US" sz="1200" dirty="0" err="1"/>
              <a:t>클러터</a:t>
            </a:r>
            <a:r>
              <a:rPr lang="ko-KR" altLang="en-US" sz="1200" dirty="0"/>
              <a:t> 방지 기능</a:t>
            </a:r>
            <a:endParaRPr lang="en-US" altLang="ko-KR" sz="1200" dirty="0"/>
          </a:p>
          <a:p>
            <a:pPr marL="288000" lvl="1" indent="0">
              <a:buNone/>
            </a:pPr>
            <a:r>
              <a:rPr lang="en-US" altLang="ko-KR" sz="1200" dirty="0"/>
              <a:t>	 5.3.2.1 </a:t>
            </a:r>
            <a:r>
              <a:rPr lang="ko-KR" altLang="en-US" sz="1200" dirty="0"/>
              <a:t>원치 않는 에코를 감소시키기 위한 수단 제공</a:t>
            </a:r>
            <a:endParaRPr lang="en-US" altLang="ko-KR" sz="1200" dirty="0"/>
          </a:p>
          <a:p>
            <a:pPr marL="288000" lvl="1" indent="0">
              <a:buNone/>
            </a:pPr>
            <a:r>
              <a:rPr lang="en-US" altLang="ko-KR" sz="1200" dirty="0"/>
              <a:t>		-</a:t>
            </a:r>
            <a:r>
              <a:rPr lang="ko-KR" altLang="en-US" sz="1200" dirty="0"/>
              <a:t> 원치 않는 에코의 종류</a:t>
            </a:r>
            <a:endParaRPr lang="en-US" altLang="ko-KR" sz="1200" dirty="0"/>
          </a:p>
          <a:p>
            <a:pPr marL="288000" lvl="1" indent="0">
              <a:buNone/>
            </a:pPr>
            <a:r>
              <a:rPr lang="en-US" altLang="ko-KR" sz="1200" dirty="0"/>
              <a:t>		</a:t>
            </a:r>
            <a:r>
              <a:rPr lang="ko-KR" altLang="en-US" sz="1200" dirty="0"/>
              <a:t> </a:t>
            </a:r>
            <a:r>
              <a:rPr lang="en-US" altLang="ko-KR" sz="1200" dirty="0" err="1"/>
              <a:t>i</a:t>
            </a:r>
            <a:r>
              <a:rPr lang="en-US" altLang="ko-KR" sz="1200" dirty="0"/>
              <a:t>) </a:t>
            </a:r>
            <a:r>
              <a:rPr lang="ko-KR" altLang="en-US" sz="1200" dirty="0"/>
              <a:t>바다</a:t>
            </a:r>
            <a:r>
              <a:rPr lang="en-US" altLang="ko-KR" sz="1200" dirty="0"/>
              <a:t>, </a:t>
            </a:r>
            <a:r>
              <a:rPr lang="ko-KR" altLang="en-US" sz="1200" dirty="0"/>
              <a:t>비 및 기타 형태의 강수 </a:t>
            </a:r>
            <a:r>
              <a:rPr lang="ko-KR" altLang="en-US" sz="1200" dirty="0" err="1"/>
              <a:t>클러터</a:t>
            </a:r>
            <a:endParaRPr lang="en-US" altLang="ko-KR" sz="1200" dirty="0"/>
          </a:p>
          <a:p>
            <a:pPr marL="288000" lvl="1" indent="0">
              <a:buNone/>
            </a:pPr>
            <a:r>
              <a:rPr lang="en-US" altLang="ko-KR" sz="1200" dirty="0"/>
              <a:t>		ii) </a:t>
            </a:r>
            <a:r>
              <a:rPr lang="ko-KR" altLang="en-US" sz="1200" dirty="0"/>
              <a:t>구름</a:t>
            </a:r>
            <a:r>
              <a:rPr lang="en-US" altLang="ko-KR" sz="1200" dirty="0"/>
              <a:t>, </a:t>
            </a:r>
            <a:r>
              <a:rPr lang="ko-KR" altLang="en-US" sz="1200" dirty="0"/>
              <a:t>모래 폭풍 </a:t>
            </a:r>
            <a:endParaRPr lang="en-US" altLang="ko-KR" sz="1200" dirty="0"/>
          </a:p>
          <a:p>
            <a:pPr marL="288000" lvl="1" indent="0">
              <a:buNone/>
            </a:pPr>
            <a:r>
              <a:rPr lang="en-US" altLang="ko-KR" sz="1200" dirty="0"/>
              <a:t>		iii) </a:t>
            </a:r>
            <a:r>
              <a:rPr lang="ko-KR" altLang="en-US" sz="1200" dirty="0"/>
              <a:t>다른 레이더의 간섭</a:t>
            </a:r>
            <a:endParaRPr lang="en-US" altLang="ko-KR" sz="1200" dirty="0"/>
          </a:p>
          <a:p>
            <a:pPr marL="288000" lvl="1" indent="0">
              <a:buNone/>
            </a:pPr>
            <a:r>
              <a:rPr lang="en-US" altLang="ko-KR" sz="1200" dirty="0"/>
              <a:t>	 5.3.2.2 </a:t>
            </a:r>
            <a:r>
              <a:rPr lang="ko-KR" altLang="en-US" sz="1200" dirty="0"/>
              <a:t>시스템 </a:t>
            </a:r>
            <a:r>
              <a:rPr lang="en-US" altLang="ko-KR" sz="1200" dirty="0"/>
              <a:t>gain</a:t>
            </a:r>
            <a:r>
              <a:rPr lang="ko-KR" altLang="en-US" sz="1200" dirty="0"/>
              <a:t> 또는 신호 </a:t>
            </a:r>
            <a:r>
              <a:rPr lang="en-US" altLang="ko-KR" sz="1200" dirty="0"/>
              <a:t>threshold</a:t>
            </a:r>
            <a:r>
              <a:rPr lang="ko-KR" altLang="en-US" sz="1200" dirty="0"/>
              <a:t>를 변경하기 위한 설정 기능을 제공</a:t>
            </a:r>
            <a:endParaRPr lang="en-US" altLang="ko-KR" sz="1200" dirty="0"/>
          </a:p>
          <a:p>
            <a:pPr marL="288000" lvl="1" indent="0">
              <a:buNone/>
            </a:pPr>
            <a:r>
              <a:rPr lang="en-US" altLang="ko-KR" sz="1200" dirty="0"/>
              <a:t>	 5.3.2.3 / 5.3.2.4 </a:t>
            </a:r>
            <a:r>
              <a:rPr lang="ko-KR" altLang="en-US" sz="1200" dirty="0"/>
              <a:t>효과적인 </a:t>
            </a:r>
            <a:r>
              <a:rPr lang="ko-KR" altLang="en-US" sz="1200" dirty="0" err="1"/>
              <a:t>클러터</a:t>
            </a:r>
            <a:r>
              <a:rPr lang="ko-KR" altLang="en-US" sz="1200" dirty="0"/>
              <a:t> 방지 기능</a:t>
            </a:r>
            <a:r>
              <a:rPr lang="en-US" altLang="ko-KR" sz="1200" dirty="0"/>
              <a:t>(</a:t>
            </a:r>
            <a:r>
              <a:rPr lang="ko-KR" altLang="en-US" sz="1200" dirty="0"/>
              <a:t>수동</a:t>
            </a:r>
            <a:r>
              <a:rPr lang="en-US" altLang="ko-KR" sz="1200" dirty="0"/>
              <a:t>,</a:t>
            </a:r>
            <a:r>
              <a:rPr lang="ko-KR" altLang="en-US" sz="1200" dirty="0"/>
              <a:t> 자동 혹은 둘의 조합</a:t>
            </a:r>
            <a:r>
              <a:rPr lang="en-US" altLang="ko-KR" sz="1200" dirty="0"/>
              <a:t>)</a:t>
            </a:r>
            <a:r>
              <a:rPr lang="ko-KR" altLang="en-US" sz="1200" dirty="0"/>
              <a:t> 제공</a:t>
            </a:r>
            <a:endParaRPr lang="en-US" altLang="ko-KR" sz="1200" dirty="0"/>
          </a:p>
          <a:p>
            <a:pPr marL="288000" lvl="1" indent="0">
              <a:buNone/>
            </a:pPr>
            <a:r>
              <a:rPr lang="en-US" altLang="ko-KR" sz="1200" dirty="0"/>
              <a:t>	 5.3.2.5 </a:t>
            </a:r>
            <a:r>
              <a:rPr lang="ko-KR" altLang="en-US" sz="1200" dirty="0"/>
              <a:t>이득 및 모든 </a:t>
            </a:r>
            <a:r>
              <a:rPr lang="ko-KR" altLang="en-US" sz="1200" dirty="0" err="1"/>
              <a:t>클러터</a:t>
            </a:r>
            <a:r>
              <a:rPr lang="ko-KR" altLang="en-US" sz="1200" dirty="0"/>
              <a:t> 방지 제어 기능에 대해</a:t>
            </a:r>
            <a:r>
              <a:rPr lang="en-US" altLang="ko-KR" sz="1200" dirty="0"/>
              <a:t>;</a:t>
            </a:r>
          </a:p>
          <a:p>
            <a:pPr marL="288000" lvl="1" indent="0">
              <a:buNone/>
            </a:pPr>
            <a:r>
              <a:rPr lang="en-US" altLang="ko-KR" sz="1200" dirty="0">
                <a:solidFill>
                  <a:srgbClr val="FF0000"/>
                </a:solidFill>
              </a:rPr>
              <a:t>		</a:t>
            </a:r>
            <a:r>
              <a:rPr lang="ko-KR" altLang="en-US" sz="1200" dirty="0"/>
              <a:t> 상태 및 수준에 대한 명확하고 지속적인 표시</a:t>
            </a:r>
            <a:r>
              <a:rPr lang="en-US" altLang="ko-KR" sz="1200" dirty="0"/>
              <a:t> </a:t>
            </a:r>
            <a:r>
              <a:rPr lang="ko-KR" altLang="en-US" sz="1200" dirty="0"/>
              <a:t>필요</a:t>
            </a:r>
            <a:r>
              <a:rPr lang="en-US" altLang="ko-KR" sz="1200" dirty="0"/>
              <a:t>.</a:t>
            </a:r>
            <a:r>
              <a:rPr lang="ko-KR" altLang="en-US" sz="1200" dirty="0"/>
              <a:t> </a:t>
            </a:r>
            <a:endParaRPr lang="en-US" altLang="ko-KR" sz="1200" dirty="0"/>
          </a:p>
          <a:p>
            <a:pPr marL="288000" lvl="1" indent="0">
              <a:buNone/>
            </a:pPr>
            <a:r>
              <a:rPr lang="en-US" altLang="ko-KR" sz="1200" dirty="0"/>
              <a:t>	5.3.3 </a:t>
            </a:r>
            <a:r>
              <a:rPr lang="ko-KR" altLang="en-US" sz="1200" dirty="0"/>
              <a:t>신호 처리</a:t>
            </a:r>
            <a:endParaRPr lang="en-US" altLang="ko-KR" sz="1200" dirty="0"/>
          </a:p>
          <a:p>
            <a:pPr marL="288000" lvl="1" indent="0">
              <a:buNone/>
            </a:pPr>
            <a:r>
              <a:rPr lang="en-US" altLang="ko-KR" sz="1200" dirty="0"/>
              <a:t>	 5.3.3.1 </a:t>
            </a:r>
            <a:r>
              <a:rPr lang="ko-KR" altLang="en-US" sz="1200" dirty="0"/>
              <a:t>디스플레이상에서 타겟의 표시를 향상시킬 수 있는 수단</a:t>
            </a:r>
            <a:r>
              <a:rPr lang="en-US" altLang="ko-KR" sz="1200" dirty="0"/>
              <a:t> </a:t>
            </a:r>
            <a:r>
              <a:rPr lang="ko-KR" altLang="en-US" sz="1200" dirty="0"/>
              <a:t>제공</a:t>
            </a:r>
            <a:endParaRPr lang="en-US" altLang="ko-KR" sz="1200" dirty="0"/>
          </a:p>
          <a:p>
            <a:pPr marL="288000" lvl="1" indent="0">
              <a:buNone/>
            </a:pPr>
            <a:r>
              <a:rPr lang="en-US" altLang="ko-KR" sz="1200" dirty="0"/>
              <a:t>	 5.3.3.2 </a:t>
            </a:r>
            <a:r>
              <a:rPr lang="ko-KR" altLang="en-US" sz="1200" dirty="0"/>
              <a:t>유효한</a:t>
            </a:r>
            <a:r>
              <a:rPr lang="en-US" altLang="ko-KR" sz="1200" dirty="0"/>
              <a:t> </a:t>
            </a:r>
            <a:r>
              <a:rPr lang="ko-KR" altLang="en-US" sz="1200" dirty="0"/>
              <a:t>화면정보</a:t>
            </a:r>
            <a:r>
              <a:rPr lang="en-US" altLang="ko-KR" sz="1200" dirty="0"/>
              <a:t>(</a:t>
            </a:r>
            <a:r>
              <a:rPr lang="en-US" altLang="ko-KR" sz="1200" dirty="0">
                <a:solidFill>
                  <a:srgbClr val="FF0000"/>
                </a:solidFill>
              </a:rPr>
              <a:t>PICTURE update period?</a:t>
            </a:r>
            <a:r>
              <a:rPr lang="en-US" altLang="ko-KR" sz="1200" dirty="0"/>
              <a:t>)</a:t>
            </a:r>
            <a:r>
              <a:rPr lang="ko-KR" altLang="en-US" sz="1200" dirty="0"/>
              <a:t> 갱신 주기</a:t>
            </a:r>
            <a:r>
              <a:rPr lang="en-US" altLang="ko-KR" sz="1200" dirty="0"/>
              <a:t>;</a:t>
            </a:r>
          </a:p>
          <a:p>
            <a:pPr marL="288000" lvl="1" indent="0">
              <a:buNone/>
            </a:pPr>
            <a:r>
              <a:rPr lang="en-US" altLang="ko-KR" sz="1200" dirty="0"/>
              <a:t>		</a:t>
            </a:r>
            <a:r>
              <a:rPr lang="ko-KR" altLang="en-US" sz="1200" dirty="0"/>
              <a:t> 목표 탐지 요구 사항이 충족되도록 </a:t>
            </a:r>
            <a:r>
              <a:rPr lang="en-US" altLang="ko-KR" sz="1200" dirty="0"/>
              <a:t>delay</a:t>
            </a:r>
            <a:r>
              <a:rPr lang="ko-KR" altLang="en-US" sz="1200" dirty="0"/>
              <a:t>를 최소화 </a:t>
            </a:r>
            <a:r>
              <a:rPr lang="en-US" altLang="ko-KR" sz="1200" dirty="0"/>
              <a:t>.</a:t>
            </a:r>
            <a:endParaRPr lang="en-US" altLang="ko-KR" sz="1200" dirty="0">
              <a:solidFill>
                <a:srgbClr val="FF0000"/>
              </a:solidFill>
            </a:endParaRPr>
          </a:p>
          <a:p>
            <a:pPr marL="288000" lvl="1" indent="0">
              <a:buNone/>
            </a:pPr>
            <a:r>
              <a:rPr lang="en-US" altLang="ko-KR" sz="1200" dirty="0"/>
              <a:t>	 5.3.3.3 </a:t>
            </a:r>
            <a:r>
              <a:rPr lang="ko-KR" altLang="en-US" sz="1200" dirty="0"/>
              <a:t>화면정보</a:t>
            </a:r>
            <a:r>
              <a:rPr lang="en-US" altLang="ko-KR" sz="1200" dirty="0"/>
              <a:t>(</a:t>
            </a:r>
            <a:r>
              <a:rPr lang="en-US" altLang="ko-KR" sz="1200" dirty="0">
                <a:solidFill>
                  <a:srgbClr val="FF0000"/>
                </a:solidFill>
              </a:rPr>
              <a:t>picture?</a:t>
            </a:r>
            <a:r>
              <a:rPr lang="en-US" altLang="ko-KR" sz="1200" dirty="0"/>
              <a:t>)</a:t>
            </a:r>
            <a:r>
              <a:rPr lang="ko-KR" altLang="en-US" sz="1200" dirty="0"/>
              <a:t>는 자연스럽고 연속적으로 갱신되어야 함</a:t>
            </a:r>
            <a:r>
              <a:rPr lang="en-US" altLang="ko-KR" sz="1200" dirty="0"/>
              <a:t>.</a:t>
            </a:r>
            <a:endParaRPr lang="en-US" altLang="ko-KR" sz="1200" dirty="0">
              <a:solidFill>
                <a:srgbClr val="FF0000"/>
              </a:solidFill>
            </a:endParaRPr>
          </a:p>
          <a:p>
            <a:pPr marL="288000" lvl="1" indent="0">
              <a:buNone/>
            </a:pPr>
            <a:r>
              <a:rPr lang="en-US" altLang="ko-KR" sz="1200" dirty="0"/>
              <a:t>	 5.3.3.4 </a:t>
            </a:r>
            <a:r>
              <a:rPr lang="ko-KR" altLang="en-US" sz="1200" dirty="0"/>
              <a:t>장비 매뉴얼은 신호처리의 기본 개념</a:t>
            </a:r>
            <a:r>
              <a:rPr lang="en-US" altLang="ko-KR" sz="1200" dirty="0"/>
              <a:t>, </a:t>
            </a:r>
            <a:r>
              <a:rPr lang="ko-KR" altLang="en-US" sz="1200" dirty="0"/>
              <a:t>기능 및 제한사항을 기술할 것</a:t>
            </a:r>
            <a:r>
              <a:rPr lang="en-US" altLang="ko-KR" sz="1200" dirty="0"/>
              <a:t>.</a:t>
            </a:r>
            <a:endParaRPr lang="en-US" altLang="ko-KR" sz="1200" dirty="0">
              <a:solidFill>
                <a:srgbClr val="FF0000"/>
              </a:solidFill>
            </a:endParaRPr>
          </a:p>
          <a:p>
            <a:pPr marL="288000" lvl="1" indent="0">
              <a:buNone/>
            </a:pP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a:t>
            </a:fld>
            <a:r>
              <a:rPr lang="en-US" altLang="ko-KR"/>
              <a:t>]</a:t>
            </a:r>
            <a:endParaRPr lang="ko-KR" altLang="en-US" dirty="0"/>
          </a:p>
        </p:txBody>
      </p:sp>
    </p:spTree>
    <p:extLst>
      <p:ext uri="{BB962C8B-B14F-4D97-AF65-F5344CB8AC3E}">
        <p14:creationId xmlns:p14="http://schemas.microsoft.com/office/powerpoint/2010/main" val="21702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5.3.4 SARTs </a:t>
            </a:r>
            <a:r>
              <a:rPr lang="ko-KR" altLang="en-US" sz="1200" dirty="0"/>
              <a:t>및 레이더 </a:t>
            </a:r>
            <a:r>
              <a:rPr lang="en-US" altLang="ko-KR" sz="1200" dirty="0"/>
              <a:t>BEACONs</a:t>
            </a:r>
            <a:r>
              <a:rPr lang="ko-KR" altLang="en-US" sz="1200" dirty="0"/>
              <a:t> 관련 운용</a:t>
            </a:r>
            <a:endParaRPr lang="en-US" altLang="ko-KR" sz="1200" dirty="0"/>
          </a:p>
          <a:p>
            <a:pPr marL="288000" lvl="1" indent="0">
              <a:buNone/>
            </a:pPr>
            <a:r>
              <a:rPr lang="en-US" altLang="ko-KR" sz="1200" dirty="0"/>
              <a:t>	 5.3.4.1 / 5.3.4.2 X-Band </a:t>
            </a:r>
            <a:r>
              <a:rPr lang="ko-KR" altLang="en-US" sz="1200" dirty="0"/>
              <a:t>레이더 시스템이 탐지할 수 있어야 하는 물체</a:t>
            </a:r>
            <a:r>
              <a:rPr lang="en-US" altLang="ko-KR" sz="1200" dirty="0"/>
              <a:t>; (</a:t>
            </a:r>
            <a:r>
              <a:rPr lang="ko-KR" altLang="en-US" sz="1200" dirty="0"/>
              <a:t>해당 주파수 대역</a:t>
            </a:r>
            <a:r>
              <a:rPr lang="en-US" altLang="ko-KR" sz="1200" dirty="0"/>
              <a:t>)</a:t>
            </a:r>
          </a:p>
          <a:p>
            <a:pPr lvl="3" indent="-285750">
              <a:buAutoNum type="romanLcParenR"/>
            </a:pPr>
            <a:r>
              <a:rPr lang="en-US" altLang="ko-KR" sz="1200" dirty="0">
                <a:latin typeface="+mj-ea"/>
                <a:ea typeface="+mj-ea"/>
              </a:rPr>
              <a:t>RADAR BEACON</a:t>
            </a:r>
          </a:p>
          <a:p>
            <a:pPr lvl="3" indent="-285750">
              <a:buAutoNum type="romanLcParenR"/>
            </a:pPr>
            <a:r>
              <a:rPr lang="en-US" altLang="ko-KR" sz="1200" dirty="0">
                <a:latin typeface="+mj-ea"/>
                <a:ea typeface="+mj-ea"/>
              </a:rPr>
              <a:t>SART (Search And Rescue Transponder) : </a:t>
            </a:r>
            <a:r>
              <a:rPr lang="ko-KR" altLang="en-US" sz="1200" dirty="0">
                <a:latin typeface="+mj-ea"/>
                <a:ea typeface="+mj-ea"/>
              </a:rPr>
              <a:t>구조신호 전송 장치</a:t>
            </a:r>
            <a:endParaRPr lang="en-US" altLang="ko-KR" sz="1200" dirty="0">
              <a:latin typeface="+mj-ea"/>
              <a:ea typeface="+mj-ea"/>
            </a:endParaRPr>
          </a:p>
          <a:p>
            <a:pPr lvl="3" indent="-285750">
              <a:buAutoNum type="romanLcParenR"/>
            </a:pPr>
            <a:r>
              <a:rPr lang="ko-KR" altLang="en-US" sz="1200" dirty="0">
                <a:latin typeface="+mj-ea"/>
                <a:ea typeface="+mj-ea"/>
              </a:rPr>
              <a:t>레이더 표적 증강 장치</a:t>
            </a:r>
            <a:endParaRPr lang="en-US" altLang="ko-KR" sz="1200" dirty="0">
              <a:latin typeface="+mj-ea"/>
              <a:ea typeface="+mj-ea"/>
            </a:endParaRPr>
          </a:p>
          <a:p>
            <a:pPr marL="288000" lvl="1" indent="0">
              <a:buNone/>
            </a:pPr>
            <a:r>
              <a:rPr lang="en-US" altLang="ko-KR" sz="1200" dirty="0"/>
              <a:t>	 5.3.4.3 X-Band </a:t>
            </a:r>
            <a:r>
              <a:rPr lang="ko-KR" altLang="en-US" sz="1200" dirty="0"/>
              <a:t>레이더 </a:t>
            </a:r>
            <a:r>
              <a:rPr lang="en-US" altLang="ko-KR" sz="1200" dirty="0"/>
              <a:t>BEACON</a:t>
            </a:r>
            <a:r>
              <a:rPr lang="ko-KR" altLang="en-US" sz="1200" dirty="0"/>
              <a:t> 또는 </a:t>
            </a:r>
            <a:r>
              <a:rPr lang="en-US" altLang="ko-KR" sz="1200" dirty="0"/>
              <a:t>SART</a:t>
            </a:r>
            <a:r>
              <a:rPr lang="ko-KR" altLang="en-US" sz="1200" dirty="0"/>
              <a:t>의 감지</a:t>
            </a:r>
            <a:r>
              <a:rPr lang="en-US" altLang="ko-KR" sz="1200" dirty="0"/>
              <a:t>/</a:t>
            </a:r>
            <a:r>
              <a:rPr lang="ko-KR" altLang="en-US" sz="1200" dirty="0"/>
              <a:t>표시를 방해할 수 있는 편파 </a:t>
            </a:r>
            <a:r>
              <a:rPr lang="ko-KR" altLang="en-US" sz="1200" dirty="0" err="1"/>
              <a:t>모드등의</a:t>
            </a:r>
            <a:r>
              <a:rPr lang="ko-KR" altLang="en-US" sz="1200" dirty="0"/>
              <a:t> 신호 처리 기능을 끌 수 있음</a:t>
            </a:r>
            <a:r>
              <a:rPr lang="en-US" altLang="ko-KR" sz="1200" dirty="0"/>
              <a:t>.</a:t>
            </a:r>
          </a:p>
          <a:p>
            <a:pPr marL="288000" lvl="1" indent="0">
              <a:buNone/>
            </a:pPr>
            <a:r>
              <a:rPr lang="en-US" altLang="ko-KR" sz="1200" dirty="0"/>
              <a:t>		</a:t>
            </a:r>
            <a:r>
              <a:rPr lang="ko-KR" altLang="en-US" sz="1200" dirty="0"/>
              <a:t>해당 기능의 </a:t>
            </a:r>
            <a:r>
              <a:rPr lang="en-US" altLang="ko-KR" sz="1200" dirty="0"/>
              <a:t>ON/OFF </a:t>
            </a:r>
            <a:r>
              <a:rPr lang="ko-KR" altLang="en-US" sz="1200" dirty="0"/>
              <a:t>상태를 표시해야 함</a:t>
            </a:r>
            <a:r>
              <a:rPr lang="en-US" altLang="ko-KR" sz="1200" dirty="0"/>
              <a:t>.</a:t>
            </a:r>
          </a:p>
          <a:p>
            <a:pPr lvl="1"/>
            <a:r>
              <a:rPr lang="en-US" altLang="ko-KR" sz="1200" dirty="0"/>
              <a:t>5.4 </a:t>
            </a:r>
            <a:r>
              <a:rPr lang="ko-KR" altLang="en-US" sz="1200" dirty="0"/>
              <a:t>최소 탐지 범위</a:t>
            </a:r>
            <a:endParaRPr lang="en-US" altLang="ko-KR" sz="1200" dirty="0"/>
          </a:p>
          <a:p>
            <a:pPr marL="288000" lvl="1" indent="0">
              <a:buNone/>
            </a:pPr>
            <a:r>
              <a:rPr lang="en-US" altLang="ko-KR" sz="1200" dirty="0"/>
              <a:t>	5.4.1 </a:t>
            </a:r>
            <a:r>
              <a:rPr lang="ko-KR" altLang="en-US" sz="1200" dirty="0"/>
              <a:t>자선의 속도가 </a:t>
            </a:r>
            <a:r>
              <a:rPr lang="en-US" altLang="ko-KR" sz="1200" dirty="0"/>
              <a:t>0 / </a:t>
            </a:r>
            <a:r>
              <a:rPr lang="ko-KR" altLang="en-US" sz="1200" dirty="0"/>
              <a:t>안테나는 해수면 기준 </a:t>
            </a:r>
            <a:r>
              <a:rPr lang="en-US" altLang="ko-KR" sz="1200" dirty="0"/>
              <a:t>15m </a:t>
            </a:r>
            <a:r>
              <a:rPr lang="ko-KR" altLang="en-US" sz="1200" dirty="0"/>
              <a:t>높이 </a:t>
            </a:r>
            <a:r>
              <a:rPr lang="en-US" altLang="ko-KR" sz="1200" dirty="0"/>
              <a:t>/ </a:t>
            </a:r>
            <a:r>
              <a:rPr lang="ko-KR" altLang="en-US" sz="1200" dirty="0"/>
              <a:t>잔잔한 상태에서</a:t>
            </a:r>
            <a:endParaRPr lang="en-US" altLang="ko-KR" sz="1200" dirty="0"/>
          </a:p>
          <a:p>
            <a:pPr marL="288000" lvl="1" indent="0">
              <a:buNone/>
            </a:pPr>
            <a:r>
              <a:rPr lang="en-US" altLang="ko-KR" sz="1200" dirty="0"/>
              <a:t>		Range scale </a:t>
            </a:r>
            <a:r>
              <a:rPr lang="ko-KR" altLang="en-US" sz="1200" dirty="0"/>
              <a:t>설정 이외의 기능을 건드리지 않고 </a:t>
            </a:r>
            <a:endParaRPr lang="en-US" altLang="ko-KR" sz="1200" dirty="0"/>
          </a:p>
          <a:p>
            <a:pPr marL="288000" lvl="1" indent="0">
              <a:buNone/>
            </a:pPr>
            <a:r>
              <a:rPr lang="en-US" altLang="ko-KR" sz="1200" dirty="0"/>
              <a:t>		</a:t>
            </a:r>
            <a:r>
              <a:rPr lang="ko-KR" altLang="en-US" sz="1200" dirty="0"/>
              <a:t>표</a:t>
            </a:r>
            <a:r>
              <a:rPr lang="en-US" altLang="ko-KR" sz="1200" dirty="0"/>
              <a:t>2</a:t>
            </a:r>
            <a:r>
              <a:rPr lang="ko-KR" altLang="en-US" sz="1200" dirty="0"/>
              <a:t>의 부표를 안테나 위치에서 최소 </a:t>
            </a:r>
            <a:r>
              <a:rPr lang="en-US" altLang="ko-KR" sz="1200" dirty="0"/>
              <a:t>40m ~ </a:t>
            </a:r>
            <a:r>
              <a:rPr lang="ko-KR" altLang="en-US" sz="1200" dirty="0"/>
              <a:t>최대 </a:t>
            </a:r>
            <a:r>
              <a:rPr lang="en-US" altLang="ko-KR" sz="1200" dirty="0"/>
              <a:t>1nm</a:t>
            </a:r>
            <a:r>
              <a:rPr lang="ko-KR" altLang="en-US" sz="1200" dirty="0"/>
              <a:t>까지 감지해야 함</a:t>
            </a:r>
            <a:r>
              <a:rPr lang="en-US" altLang="ko-KR" sz="1200" dirty="0"/>
              <a:t>.</a:t>
            </a:r>
          </a:p>
          <a:p>
            <a:pPr marL="288000" lvl="1" indent="0">
              <a:buNone/>
            </a:pPr>
            <a:r>
              <a:rPr lang="en-US" altLang="ko-KR" sz="1200" dirty="0"/>
              <a:t>	5.4.2 </a:t>
            </a:r>
            <a:r>
              <a:rPr lang="ko-KR" altLang="en-US" sz="1200" dirty="0"/>
              <a:t>여러 안테나가 설치된 경우</a:t>
            </a:r>
            <a:r>
              <a:rPr lang="en-US" altLang="ko-KR" sz="1200" dirty="0"/>
              <a:t>, </a:t>
            </a:r>
            <a:r>
              <a:rPr lang="ko-KR" altLang="en-US" sz="1200" dirty="0"/>
              <a:t>각각의 안테나를 선택하면 </a:t>
            </a:r>
            <a:r>
              <a:rPr lang="en-US" altLang="ko-KR" sz="1200" dirty="0"/>
              <a:t>range </a:t>
            </a:r>
            <a:r>
              <a:rPr lang="ko-KR" altLang="en-US" sz="1200" dirty="0"/>
              <a:t>오차에 대한 보상은 자동으로 적용</a:t>
            </a:r>
            <a:endParaRPr lang="en-US" altLang="ko-KR" sz="1200" dirty="0"/>
          </a:p>
          <a:p>
            <a:pPr marL="288000" lvl="1" indent="0">
              <a:buNone/>
            </a:pP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a:t>
            </a:fld>
            <a:r>
              <a:rPr lang="en-US" altLang="ko-KR"/>
              <a:t>]</a:t>
            </a:r>
            <a:endParaRPr lang="ko-KR" altLang="en-US" dirty="0"/>
          </a:p>
        </p:txBody>
      </p:sp>
    </p:spTree>
    <p:extLst>
      <p:ext uri="{BB962C8B-B14F-4D97-AF65-F5344CB8AC3E}">
        <p14:creationId xmlns:p14="http://schemas.microsoft.com/office/powerpoint/2010/main" val="279653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5.5 </a:t>
            </a:r>
            <a:r>
              <a:rPr lang="ko-KR" altLang="en-US" sz="1200" dirty="0"/>
              <a:t>식별력</a:t>
            </a:r>
            <a:endParaRPr lang="en-US" altLang="ko-KR" sz="1200" dirty="0"/>
          </a:p>
          <a:p>
            <a:pPr marL="288000" lvl="1" indent="0">
              <a:buNone/>
            </a:pPr>
            <a:r>
              <a:rPr lang="en-US" altLang="ko-KR" sz="1200" dirty="0"/>
              <a:t>	</a:t>
            </a:r>
            <a:r>
              <a:rPr lang="ko-KR" altLang="en-US" sz="1200" dirty="0"/>
              <a:t>거리 및 방위에 대한 식별력 </a:t>
            </a:r>
            <a:r>
              <a:rPr lang="en-US" altLang="ko-KR" sz="1200" dirty="0"/>
              <a:t>test </a:t>
            </a:r>
            <a:r>
              <a:rPr lang="ko-KR" altLang="en-US" sz="1200" dirty="0"/>
              <a:t>조건</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평온한 상태 </a:t>
            </a:r>
            <a:r>
              <a:rPr lang="en-US" altLang="ko-KR" sz="1200" dirty="0"/>
              <a:t>	ii) range</a:t>
            </a:r>
            <a:r>
              <a:rPr lang="ko-KR" altLang="en-US" sz="1200" dirty="0"/>
              <a:t> </a:t>
            </a:r>
            <a:r>
              <a:rPr lang="en-US" altLang="ko-KR" sz="1200" dirty="0"/>
              <a:t>scale</a:t>
            </a:r>
            <a:r>
              <a:rPr lang="ko-KR" altLang="en-US" sz="1200" dirty="0"/>
              <a:t>은 </a:t>
            </a:r>
            <a:r>
              <a:rPr lang="en-US" altLang="ko-KR" sz="1200" dirty="0"/>
              <a:t>1.5NM </a:t>
            </a:r>
            <a:r>
              <a:rPr lang="ko-KR" altLang="en-US" sz="1200" dirty="0"/>
              <a:t>이하 </a:t>
            </a:r>
            <a:r>
              <a:rPr lang="en-US" altLang="ko-KR" sz="1200" dirty="0"/>
              <a:t>	iii) ii)</a:t>
            </a:r>
            <a:r>
              <a:rPr lang="ko-KR" altLang="en-US" sz="1200" dirty="0"/>
              <a:t>에서 선택한 </a:t>
            </a:r>
            <a:r>
              <a:rPr lang="en-US" altLang="ko-KR" sz="1200" dirty="0"/>
              <a:t>scale</a:t>
            </a:r>
            <a:r>
              <a:rPr lang="ko-KR" altLang="en-US" sz="1200" dirty="0"/>
              <a:t>의 </a:t>
            </a:r>
            <a:r>
              <a:rPr lang="en-US" altLang="ko-KR" sz="1200" dirty="0"/>
              <a:t>50 ~ 100% range</a:t>
            </a:r>
          </a:p>
          <a:p>
            <a:pPr marL="288000" lvl="1" indent="0">
              <a:buNone/>
            </a:pPr>
            <a:r>
              <a:rPr lang="en-US" altLang="ko-KR" sz="1200" dirty="0"/>
              <a:t>	5.5.1 RANGE</a:t>
            </a:r>
          </a:p>
          <a:p>
            <a:pPr marL="288000" lvl="1" indent="0">
              <a:buNone/>
            </a:pPr>
            <a:r>
              <a:rPr lang="en-US" altLang="ko-KR" sz="1200" dirty="0"/>
              <a:t>	-CCRP </a:t>
            </a:r>
            <a:r>
              <a:rPr lang="ko-KR" altLang="en-US" sz="1200" dirty="0"/>
              <a:t>기준 동일한 방위에 있으며 서로 </a:t>
            </a:r>
            <a:r>
              <a:rPr lang="en-US" altLang="ko-KR" sz="1200" dirty="0"/>
              <a:t>40m </a:t>
            </a:r>
            <a:r>
              <a:rPr lang="ko-KR" altLang="en-US" sz="1200" dirty="0"/>
              <a:t>떨어진 위치에 있는 두 개의 물체를 표시할 수 있어야 함</a:t>
            </a:r>
            <a:r>
              <a:rPr lang="en-US" altLang="ko-KR" sz="1200" dirty="0"/>
              <a:t>.</a:t>
            </a:r>
          </a:p>
          <a:p>
            <a:pPr marL="288000" lvl="1" indent="0">
              <a:buNone/>
            </a:pPr>
            <a:r>
              <a:rPr lang="en-US" altLang="ko-KR" sz="1200" dirty="0"/>
              <a:t>	5.5.2 BEARING (</a:t>
            </a:r>
            <a:r>
              <a:rPr lang="ko-KR" altLang="en-US" sz="1200" dirty="0"/>
              <a:t>방위</a:t>
            </a:r>
            <a:r>
              <a:rPr lang="en-US" altLang="ko-KR" sz="1200" dirty="0"/>
              <a:t>)</a:t>
            </a:r>
          </a:p>
          <a:p>
            <a:pPr marL="288000" lvl="1" indent="0">
              <a:buNone/>
            </a:pPr>
            <a:r>
              <a:rPr lang="en-US" altLang="ko-KR" sz="1200" dirty="0"/>
              <a:t>	-CCRP </a:t>
            </a:r>
            <a:r>
              <a:rPr lang="ko-KR" altLang="en-US" sz="1200" dirty="0"/>
              <a:t>기준 동일한 </a:t>
            </a:r>
            <a:r>
              <a:rPr lang="en-US" altLang="ko-KR" sz="1200" dirty="0"/>
              <a:t>RANGE(</a:t>
            </a:r>
            <a:r>
              <a:rPr lang="ko-KR" altLang="en-US" sz="1200" dirty="0"/>
              <a:t>거리</a:t>
            </a:r>
            <a:r>
              <a:rPr lang="en-US" altLang="ko-KR" sz="1200" dirty="0"/>
              <a:t>)</a:t>
            </a:r>
            <a:r>
              <a:rPr lang="ko-KR" altLang="en-US" sz="1200" dirty="0"/>
              <a:t>에 있으며 방위가 서로 </a:t>
            </a:r>
            <a:r>
              <a:rPr lang="en-US" altLang="ko-KR" sz="1200" dirty="0"/>
              <a:t>2.5°</a:t>
            </a:r>
            <a:r>
              <a:rPr lang="ko-KR" altLang="en-US" sz="1200" dirty="0"/>
              <a:t>로 분리된 두 개의 물체를 표시할 수 있어야 함</a:t>
            </a:r>
            <a:r>
              <a:rPr lang="en-US" altLang="ko-KR" sz="1200" dirty="0"/>
              <a:t>.</a:t>
            </a:r>
          </a:p>
          <a:p>
            <a:pPr lvl="1"/>
            <a:r>
              <a:rPr lang="en-US" altLang="ko-KR" sz="1200" dirty="0"/>
              <a:t>5.6 Roll</a:t>
            </a:r>
            <a:r>
              <a:rPr lang="ko-KR" altLang="en-US" sz="1200" dirty="0"/>
              <a:t>과 </a:t>
            </a:r>
            <a:r>
              <a:rPr lang="en-US" altLang="ko-KR" sz="1200" dirty="0"/>
              <a:t>Pitch</a:t>
            </a:r>
          </a:p>
          <a:p>
            <a:pPr marL="288000" lvl="1" indent="0">
              <a:buNone/>
            </a:pPr>
            <a:r>
              <a:rPr lang="en-US" altLang="ko-KR" sz="1200" dirty="0"/>
              <a:t>	-</a:t>
            </a:r>
            <a:r>
              <a:rPr lang="ko-KR" altLang="en-US" sz="1200" dirty="0"/>
              <a:t>장비의  </a:t>
            </a:r>
            <a:r>
              <a:rPr lang="en-US" altLang="ko-KR" sz="1200" dirty="0"/>
              <a:t>TARGET </a:t>
            </a:r>
            <a:r>
              <a:rPr lang="ko-KR" altLang="en-US" sz="1200" dirty="0"/>
              <a:t>탐지성능은 자선의 롤과 피치가 각각 </a:t>
            </a:r>
            <a:r>
              <a:rPr lang="en-US" altLang="ko-KR" sz="1200" dirty="0"/>
              <a:t>±10°</a:t>
            </a:r>
            <a:r>
              <a:rPr lang="ko-KR" altLang="en-US" sz="1200" dirty="0"/>
              <a:t>회전정도까지는 보장되어야 함</a:t>
            </a:r>
            <a:r>
              <a:rPr lang="en-US" altLang="ko-KR" sz="1200" dirty="0"/>
              <a:t>.</a:t>
            </a:r>
          </a:p>
          <a:p>
            <a:pPr lvl="1"/>
            <a:r>
              <a:rPr lang="en-US" altLang="ko-KR" sz="1200" dirty="0"/>
              <a:t>5.7 RADAR </a:t>
            </a:r>
            <a:r>
              <a:rPr lang="ko-KR" altLang="en-US" sz="1200" dirty="0"/>
              <a:t>성능의 최적화 </a:t>
            </a:r>
            <a:r>
              <a:rPr lang="en-US" altLang="ko-KR" sz="1200" dirty="0"/>
              <a:t>/ </a:t>
            </a:r>
            <a:r>
              <a:rPr lang="ko-KR" altLang="en-US" sz="1200" dirty="0"/>
              <a:t>튜닝</a:t>
            </a:r>
            <a:endParaRPr lang="en-US" altLang="ko-KR" sz="1200" dirty="0"/>
          </a:p>
          <a:p>
            <a:pPr marL="288000" lvl="1" indent="0">
              <a:buNone/>
            </a:pPr>
            <a:r>
              <a:rPr lang="en-US" altLang="ko-KR" sz="1200" dirty="0"/>
              <a:t>	5.7.1 </a:t>
            </a:r>
            <a:r>
              <a:rPr lang="ko-KR" altLang="en-US" sz="1200" dirty="0"/>
              <a:t>장비의  </a:t>
            </a:r>
            <a:r>
              <a:rPr lang="en-US" altLang="ko-KR" sz="1200" dirty="0"/>
              <a:t>TARGET </a:t>
            </a:r>
            <a:r>
              <a:rPr lang="ko-KR" altLang="en-US" sz="1200" dirty="0"/>
              <a:t>탐지성능은 자선의 롤과 피치가 각각 </a:t>
            </a:r>
            <a:r>
              <a:rPr lang="en-US" altLang="ko-KR" sz="1200" dirty="0"/>
              <a:t>±10°</a:t>
            </a:r>
            <a:r>
              <a:rPr lang="ko-KR" altLang="en-US" sz="1200" dirty="0"/>
              <a:t>회전정도까지는 보장되어야 함</a:t>
            </a:r>
            <a:r>
              <a:rPr lang="en-US" altLang="ko-KR" sz="1200" dirty="0"/>
              <a:t>.</a:t>
            </a:r>
          </a:p>
          <a:p>
            <a:pPr marL="288000" lvl="1" indent="0">
              <a:buNone/>
            </a:pPr>
            <a:r>
              <a:rPr lang="en-US" altLang="ko-KR" sz="1200" dirty="0"/>
              <a:t>	5.7.2 TARGET</a:t>
            </a:r>
            <a:r>
              <a:rPr lang="ko-KR" altLang="en-US" sz="1200" dirty="0"/>
              <a:t>이 부재인 상황에서</a:t>
            </a:r>
            <a:r>
              <a:rPr lang="en-US" altLang="ko-KR" sz="1200" dirty="0"/>
              <a:t>, </a:t>
            </a:r>
            <a:r>
              <a:rPr lang="ko-KR" altLang="en-US" sz="1200" dirty="0"/>
              <a:t>시스템이 최적으로 작동중임을 표시</a:t>
            </a:r>
            <a:r>
              <a:rPr lang="en-US" altLang="ko-KR" sz="1200" dirty="0"/>
              <a:t>.(</a:t>
            </a:r>
            <a:r>
              <a:rPr lang="ko-KR" altLang="en-US" sz="1200" dirty="0"/>
              <a:t>사용자가 시스템 다운을 의심하지 않게</a:t>
            </a:r>
            <a:r>
              <a:rPr lang="en-US" altLang="ko-KR" sz="1200" dirty="0"/>
              <a:t>?)</a:t>
            </a:r>
          </a:p>
          <a:p>
            <a:pPr marL="288000" lvl="1" indent="0">
              <a:buNone/>
            </a:pPr>
            <a:r>
              <a:rPr lang="en-US" altLang="ko-KR" sz="1200" dirty="0"/>
              <a:t>	5.7.3 </a:t>
            </a:r>
            <a:r>
              <a:rPr lang="ko-KR" altLang="en-US" sz="1200" dirty="0"/>
              <a:t>장비가 작동하는 동안</a:t>
            </a:r>
            <a:r>
              <a:rPr lang="en-US" altLang="ko-KR" sz="1200" dirty="0"/>
              <a:t>,</a:t>
            </a:r>
            <a:r>
              <a:rPr lang="ko-KR" altLang="en-US" sz="1200" dirty="0"/>
              <a:t> </a:t>
            </a:r>
            <a:r>
              <a:rPr lang="ko-KR" altLang="en-US" sz="1200" dirty="0">
                <a:solidFill>
                  <a:srgbClr val="FF0000"/>
                </a:solidFill>
              </a:rPr>
              <a:t>시스템 성능의 현저한 저하를 결정지을 </a:t>
            </a:r>
            <a:r>
              <a:rPr lang="en-US" altLang="ko-KR" sz="1200" dirty="0">
                <a:solidFill>
                  <a:srgbClr val="FF0000"/>
                </a:solidFill>
              </a:rPr>
              <a:t>(</a:t>
            </a:r>
            <a:r>
              <a:rPr lang="ko-KR" altLang="en-US" sz="1200" dirty="0">
                <a:solidFill>
                  <a:srgbClr val="FF0000"/>
                </a:solidFill>
              </a:rPr>
              <a:t>왜 일부러 성능을 저하시킴</a:t>
            </a:r>
            <a:r>
              <a:rPr lang="en-US" altLang="ko-KR" sz="1200" dirty="0">
                <a:solidFill>
                  <a:srgbClr val="FF0000"/>
                </a:solidFill>
              </a:rPr>
              <a:t>?)</a:t>
            </a:r>
          </a:p>
          <a:p>
            <a:pPr marL="288000" lvl="1" indent="0">
              <a:buNone/>
            </a:pPr>
            <a:r>
              <a:rPr lang="en-US" altLang="ko-KR" sz="1200" dirty="0"/>
              <a:t>	</a:t>
            </a:r>
            <a:r>
              <a:rPr lang="ko-KR" altLang="en-US" sz="1200" dirty="0"/>
              <a:t>설치 시 설정된 표준 </a:t>
            </a:r>
            <a:r>
              <a:rPr lang="ko-KR" altLang="en-US" sz="1200" dirty="0" err="1"/>
              <a:t>보정값</a:t>
            </a:r>
            <a:r>
              <a:rPr lang="ko-KR" altLang="en-US" sz="1200" dirty="0"/>
              <a:t> 같은 수단</a:t>
            </a:r>
            <a:r>
              <a:rPr lang="en-US" altLang="ko-KR" sz="1200" dirty="0"/>
              <a:t>(</a:t>
            </a:r>
            <a:r>
              <a:rPr lang="ko-KR" altLang="en-US" sz="1200" dirty="0"/>
              <a:t>자동 또는 수동 작동</a:t>
            </a:r>
            <a:r>
              <a:rPr lang="en-US" altLang="ko-KR" sz="1200" dirty="0"/>
              <a:t>)</a:t>
            </a:r>
            <a:r>
              <a:rPr lang="ko-KR" altLang="en-US" sz="1200" dirty="0"/>
              <a:t>을 사용할 수 있어야 함</a:t>
            </a:r>
            <a:r>
              <a:rPr lang="en-US" altLang="ko-KR" sz="1200" dirty="0"/>
              <a:t>. </a:t>
            </a:r>
            <a:r>
              <a:rPr lang="en-US" altLang="ko-KR" sz="1200" dirty="0">
                <a:solidFill>
                  <a:srgbClr val="FF0000"/>
                </a:solidFill>
              </a:rPr>
              <a:t>(?)</a:t>
            </a:r>
          </a:p>
          <a:p>
            <a:pPr marL="288000" lvl="1" indent="0">
              <a:buNone/>
            </a:pPr>
            <a:endParaRPr lang="en-US" altLang="ko-KR" sz="1200" dirty="0"/>
          </a:p>
          <a:p>
            <a:pPr marL="288000" lvl="1" indent="0">
              <a:buNone/>
            </a:pPr>
            <a:endParaRPr lang="en-US" altLang="ko-KR" sz="1200" dirty="0">
              <a:solidFill>
                <a:srgbClr val="FF0000"/>
              </a:solidFill>
            </a:endParaRPr>
          </a:p>
          <a:p>
            <a:pPr marL="288000" lvl="1" indent="0">
              <a:buNone/>
            </a:pP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a:t>
            </a:fld>
            <a:r>
              <a:rPr lang="en-US" altLang="ko-KR"/>
              <a:t>]</a:t>
            </a:r>
            <a:endParaRPr lang="ko-KR" altLang="en-US" dirty="0"/>
          </a:p>
        </p:txBody>
      </p:sp>
    </p:spTree>
    <p:extLst>
      <p:ext uri="{BB962C8B-B14F-4D97-AF65-F5344CB8AC3E}">
        <p14:creationId xmlns:p14="http://schemas.microsoft.com/office/powerpoint/2010/main" val="145968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5.8 RADAR</a:t>
            </a:r>
            <a:r>
              <a:rPr lang="ko-KR" altLang="en-US" sz="1200" dirty="0"/>
              <a:t> 가용성</a:t>
            </a:r>
            <a:endParaRPr lang="en-US" altLang="ko-KR" sz="1200" dirty="0"/>
          </a:p>
          <a:p>
            <a:pPr marL="288000" lvl="1" indent="0">
              <a:buNone/>
            </a:pPr>
            <a:r>
              <a:rPr lang="en-US" altLang="ko-KR" sz="1200" dirty="0"/>
              <a:t>	-</a:t>
            </a:r>
            <a:r>
              <a:rPr lang="ko-KR" altLang="en-US" sz="1200" dirty="0"/>
              <a:t>레이더 장비는 </a:t>
            </a:r>
            <a:r>
              <a:rPr lang="en-US" altLang="ko-KR" sz="1200" dirty="0"/>
              <a:t>COLD</a:t>
            </a:r>
            <a:r>
              <a:rPr lang="ko-KR" altLang="en-US" sz="1200" dirty="0"/>
              <a:t> 상태에서 스위치를 켠 후 </a:t>
            </a:r>
            <a:r>
              <a:rPr lang="en-US" altLang="ko-KR" sz="1200" dirty="0"/>
              <a:t>4</a:t>
            </a:r>
            <a:r>
              <a:rPr lang="ko-KR" altLang="en-US" sz="1200" dirty="0"/>
              <a:t>분 이내에 완전한 작동상태가 되어야 함</a:t>
            </a:r>
            <a:r>
              <a:rPr lang="en-US" altLang="ko-KR" sz="1200" dirty="0"/>
              <a:t>.</a:t>
            </a:r>
          </a:p>
          <a:p>
            <a:pPr marL="288000" lvl="1" indent="0">
              <a:buNone/>
            </a:pPr>
            <a:r>
              <a:rPr lang="en-US" altLang="ko-KR" sz="1200" dirty="0"/>
              <a:t>	-</a:t>
            </a:r>
            <a:r>
              <a:rPr lang="ko-KR" altLang="en-US" sz="1200" dirty="0"/>
              <a:t>전파를 전송하지 레이더가 없는 </a:t>
            </a:r>
            <a:r>
              <a:rPr lang="en-US" altLang="ko-KR" sz="1200" dirty="0"/>
              <a:t>STANDBY </a:t>
            </a:r>
            <a:r>
              <a:rPr lang="ko-KR" altLang="en-US" sz="1200" dirty="0"/>
              <a:t>상태를 제공해야 함</a:t>
            </a:r>
            <a:r>
              <a:rPr lang="en-US" altLang="ko-KR" sz="1200" dirty="0"/>
              <a:t>.</a:t>
            </a:r>
          </a:p>
          <a:p>
            <a:pPr marL="288000" lvl="1" indent="0">
              <a:buNone/>
            </a:pPr>
            <a:r>
              <a:rPr lang="en-US" altLang="ko-KR" sz="1200" dirty="0"/>
              <a:t>	-</a:t>
            </a:r>
            <a:r>
              <a:rPr lang="ko-KR" altLang="en-US" sz="1200" dirty="0"/>
              <a:t>레이더는 </a:t>
            </a:r>
            <a:r>
              <a:rPr lang="en-US" altLang="ko-KR" sz="1200" dirty="0"/>
              <a:t>5</a:t>
            </a:r>
            <a:r>
              <a:rPr lang="ko-KR" altLang="en-US" sz="1200" dirty="0" err="1"/>
              <a:t>초이내에</a:t>
            </a:r>
            <a:r>
              <a:rPr lang="ko-KR" altLang="en-US" sz="1200" dirty="0"/>
              <a:t> </a:t>
            </a:r>
            <a:r>
              <a:rPr lang="en-US" altLang="ko-KR" sz="1200" dirty="0"/>
              <a:t>STANDBY </a:t>
            </a:r>
            <a:r>
              <a:rPr lang="ko-KR" altLang="en-US" sz="1200" dirty="0"/>
              <a:t>상태에서 완전 작동상태로 전환되어야 함</a:t>
            </a:r>
            <a:r>
              <a:rPr lang="en-US" altLang="ko-KR" sz="1200" dirty="0"/>
              <a:t>.</a:t>
            </a:r>
          </a:p>
          <a:p>
            <a:pPr lvl="1"/>
            <a:r>
              <a:rPr lang="en-US" altLang="ko-KR" sz="1200" dirty="0"/>
              <a:t>5.9 </a:t>
            </a:r>
            <a:r>
              <a:rPr lang="ko-KR" altLang="en-US" sz="1200" dirty="0"/>
              <a:t>레이더 측정 </a:t>
            </a:r>
            <a:r>
              <a:rPr lang="en-US" altLang="ko-KR" sz="1200" dirty="0"/>
              <a:t>– CCRP</a:t>
            </a:r>
          </a:p>
          <a:p>
            <a:pPr marL="288000" lvl="1" indent="0">
              <a:buNone/>
            </a:pPr>
            <a:r>
              <a:rPr lang="en-US" altLang="ko-KR" sz="1200" dirty="0"/>
              <a:t>	5.9.1 *</a:t>
            </a:r>
            <a:r>
              <a:rPr lang="ko-KR" altLang="en-US" sz="1200" dirty="0"/>
              <a:t>자선의 측정항목들은 </a:t>
            </a:r>
            <a:r>
              <a:rPr lang="en-US" altLang="ko-KR" sz="1200" dirty="0"/>
              <a:t>CCRP(cf.</a:t>
            </a:r>
            <a:r>
              <a:rPr lang="ko-KR" altLang="en-US" sz="1200" dirty="0"/>
              <a:t> </a:t>
            </a:r>
            <a:r>
              <a:rPr lang="en-US" altLang="ko-KR" sz="1200" dirty="0"/>
              <a:t>conning position)</a:t>
            </a:r>
            <a:r>
              <a:rPr lang="ko-KR" altLang="en-US" sz="1200" dirty="0"/>
              <a:t>를 기준으로 측정됨</a:t>
            </a:r>
            <a:r>
              <a:rPr lang="en-US" altLang="ko-KR" sz="1200" dirty="0"/>
              <a:t>.</a:t>
            </a:r>
          </a:p>
          <a:p>
            <a:pPr marL="288000" lvl="1" indent="0">
              <a:buNone/>
            </a:pPr>
            <a:r>
              <a:rPr lang="en-US" altLang="ko-KR" sz="1200" dirty="0"/>
              <a:t>		- Range rings, TARGET Range &amp; Bearing, Cursor, Tracking data</a:t>
            </a:r>
          </a:p>
          <a:p>
            <a:pPr marL="288000" lvl="1" indent="0">
              <a:buNone/>
            </a:pPr>
            <a:r>
              <a:rPr lang="en-US" altLang="ko-KR" sz="1200" dirty="0"/>
              <a:t>	        *CCRP</a:t>
            </a:r>
            <a:r>
              <a:rPr lang="ko-KR" altLang="en-US" sz="1200" dirty="0"/>
              <a:t>와 안테나 사이의 </a:t>
            </a:r>
            <a:r>
              <a:rPr lang="en-US" altLang="ko-KR" sz="1200" dirty="0"/>
              <a:t>OFFSET</a:t>
            </a:r>
            <a:r>
              <a:rPr lang="ko-KR" altLang="en-US" sz="1200" dirty="0"/>
              <a:t>을 보상할 수 있는 기능 제공</a:t>
            </a:r>
            <a:endParaRPr lang="en-US" altLang="ko-KR" sz="1200" dirty="0"/>
          </a:p>
          <a:p>
            <a:pPr marL="288000" lvl="1" indent="0">
              <a:buNone/>
            </a:pPr>
            <a:r>
              <a:rPr lang="en-US" altLang="ko-KR" sz="1200" dirty="0"/>
              <a:t>	        *</a:t>
            </a:r>
            <a:r>
              <a:rPr lang="ko-KR" altLang="en-US" sz="1200" dirty="0"/>
              <a:t>여러 안테나가 설치된 경우 각각의 안테나에 대한 </a:t>
            </a:r>
            <a:r>
              <a:rPr lang="en-US" altLang="ko-KR" sz="1200" dirty="0"/>
              <a:t>OFFSET</a:t>
            </a:r>
            <a:r>
              <a:rPr lang="ko-KR" altLang="en-US" sz="1200" dirty="0"/>
              <a:t>을 보정할 방안이 마련되어야 하며 </a:t>
            </a:r>
            <a:endParaRPr lang="en-US" altLang="ko-KR" sz="1200" dirty="0"/>
          </a:p>
          <a:p>
            <a:pPr marL="288000" lvl="1" indent="0">
              <a:buNone/>
            </a:pPr>
            <a:r>
              <a:rPr lang="en-US" altLang="ko-KR" sz="1200" dirty="0"/>
              <a:t>	          </a:t>
            </a:r>
            <a:r>
              <a:rPr lang="ko-KR" altLang="en-US" sz="1200" dirty="0"/>
              <a:t>선택된 레이더의 </a:t>
            </a:r>
            <a:r>
              <a:rPr lang="en-US" altLang="ko-KR" sz="1200" dirty="0"/>
              <a:t>OFFSET</a:t>
            </a:r>
            <a:r>
              <a:rPr lang="ko-KR" altLang="en-US" sz="1200" dirty="0"/>
              <a:t>값이 자동으로 적용되어야 함</a:t>
            </a:r>
            <a:r>
              <a:rPr lang="en-US" altLang="ko-KR" sz="1200" dirty="0"/>
              <a:t>.</a:t>
            </a:r>
          </a:p>
          <a:p>
            <a:pPr marL="288000" lvl="1" indent="0">
              <a:buNone/>
            </a:pPr>
            <a:r>
              <a:rPr lang="en-US" altLang="ko-KR" sz="1200" dirty="0"/>
              <a:t>	5.9.2 </a:t>
            </a:r>
            <a:r>
              <a:rPr lang="ko-KR" altLang="en-US" sz="1200" dirty="0"/>
              <a:t>자선의 </a:t>
            </a:r>
            <a:r>
              <a:rPr lang="en-US" altLang="ko-KR" sz="1200" dirty="0"/>
              <a:t>scale</a:t>
            </a:r>
            <a:r>
              <a:rPr lang="ko-KR" altLang="en-US" sz="1200" dirty="0"/>
              <a:t>된 </a:t>
            </a:r>
            <a:r>
              <a:rPr lang="en-US" altLang="ko-KR" sz="1200" dirty="0"/>
              <a:t>OUTLINE</a:t>
            </a:r>
            <a:r>
              <a:rPr lang="ko-KR" altLang="en-US" sz="1200" dirty="0"/>
              <a:t>은 시스템에 적용된 범위 </a:t>
            </a:r>
            <a:r>
              <a:rPr lang="en-US" altLang="ko-KR" sz="1200" dirty="0"/>
              <a:t>scale</a:t>
            </a:r>
            <a:r>
              <a:rPr lang="ko-KR" altLang="en-US" sz="1200" dirty="0"/>
              <a:t>과 맞아야 함</a:t>
            </a:r>
            <a:r>
              <a:rPr lang="en-US" altLang="ko-KR" sz="1200" dirty="0"/>
              <a:t>.</a:t>
            </a:r>
          </a:p>
          <a:p>
            <a:pPr marL="288000" lvl="1" indent="0">
              <a:buNone/>
            </a:pPr>
            <a:r>
              <a:rPr lang="en-US" altLang="ko-KR" sz="1200" dirty="0"/>
              <a:t>	        CCRP</a:t>
            </a:r>
            <a:r>
              <a:rPr lang="ko-KR" altLang="en-US" sz="1200" dirty="0"/>
              <a:t>와 선택된 레이더의 위치가 화면에 표시되어야 함</a:t>
            </a:r>
            <a:r>
              <a:rPr lang="en-US" altLang="ko-KR" sz="1200" dirty="0"/>
              <a:t>.</a:t>
            </a:r>
          </a:p>
          <a:p>
            <a:pPr marL="288000" lvl="1" indent="0">
              <a:buNone/>
            </a:pPr>
            <a:r>
              <a:rPr lang="en-US" altLang="ko-KR" sz="1200" dirty="0"/>
              <a:t>	5.9.3 </a:t>
            </a:r>
            <a:r>
              <a:rPr lang="ko-KR" altLang="en-US" sz="1200" dirty="0"/>
              <a:t>그림이 </a:t>
            </a:r>
            <a:r>
              <a:rPr lang="en-US" altLang="ko-KR" sz="1200" dirty="0"/>
              <a:t>CENTER </a:t>
            </a:r>
            <a:r>
              <a:rPr lang="ko-KR" altLang="en-US" sz="1200" dirty="0"/>
              <a:t>모드일때</a:t>
            </a:r>
            <a:r>
              <a:rPr lang="en-US" altLang="ko-KR" sz="1200" dirty="0"/>
              <a:t>, </a:t>
            </a:r>
            <a:r>
              <a:rPr lang="ko-KR" altLang="en-US" sz="1200" dirty="0"/>
              <a:t>방위 눈금의 중앙은 </a:t>
            </a:r>
            <a:r>
              <a:rPr lang="en-US" altLang="ko-KR" sz="1200" dirty="0"/>
              <a:t>CCRP</a:t>
            </a:r>
          </a:p>
          <a:p>
            <a:pPr marL="288000" lvl="1" indent="0">
              <a:buNone/>
            </a:pPr>
            <a:r>
              <a:rPr lang="en-US" altLang="ko-KR" sz="1200" dirty="0">
                <a:solidFill>
                  <a:srgbClr val="0070C0"/>
                </a:solidFill>
              </a:rPr>
              <a:t>	        OFF-CENTER</a:t>
            </a:r>
            <a:r>
              <a:rPr lang="ko-KR" altLang="en-US" sz="1200" dirty="0">
                <a:solidFill>
                  <a:srgbClr val="0070C0"/>
                </a:solidFill>
              </a:rPr>
              <a:t> 모드의 이동 한계는 선택된 안테나의 위치에 의해 결정됨</a:t>
            </a:r>
            <a:r>
              <a:rPr lang="en-US" altLang="ko-KR" sz="1200" dirty="0">
                <a:solidFill>
                  <a:srgbClr val="0070C0"/>
                </a:solidFill>
              </a:rPr>
              <a:t>.</a:t>
            </a:r>
          </a:p>
          <a:p>
            <a:pPr marL="288000" lvl="1" indent="0">
              <a:buNone/>
            </a:pPr>
            <a:r>
              <a:rPr lang="en-US" altLang="ko-KR" sz="1200" dirty="0"/>
              <a:t>	5.9.4 </a:t>
            </a:r>
            <a:r>
              <a:rPr lang="ko-KR" altLang="en-US" sz="1200" dirty="0"/>
              <a:t>거리측정 단위는 </a:t>
            </a:r>
            <a:r>
              <a:rPr lang="en-US" altLang="ko-KR" sz="1200" dirty="0"/>
              <a:t>Nautical Miles(NM), </a:t>
            </a:r>
            <a:r>
              <a:rPr lang="ko-KR" altLang="en-US" sz="1200" dirty="0"/>
              <a:t>더 낮은 </a:t>
            </a:r>
            <a:r>
              <a:rPr lang="en-US" altLang="ko-KR" sz="1200" dirty="0"/>
              <a:t>RANGE </a:t>
            </a:r>
            <a:r>
              <a:rPr lang="ko-KR" altLang="en-US" sz="1200" dirty="0"/>
              <a:t>스케일에서는 미터법 기능 사용 가능</a:t>
            </a:r>
            <a:r>
              <a:rPr lang="en-US" altLang="ko-KR" sz="1200" dirty="0"/>
              <a:t>.</a:t>
            </a:r>
          </a:p>
          <a:p>
            <a:pPr marL="288000" lvl="1" indent="0">
              <a:buNone/>
            </a:pPr>
            <a:r>
              <a:rPr lang="en-US" altLang="ko-KR" sz="1200" dirty="0"/>
              <a:t>	5.9.5 </a:t>
            </a:r>
            <a:r>
              <a:rPr lang="en-US" altLang="ko-KR" sz="1200" dirty="0">
                <a:solidFill>
                  <a:srgbClr val="FF0000"/>
                </a:solidFill>
              </a:rPr>
              <a:t>RADAR </a:t>
            </a:r>
            <a:r>
              <a:rPr lang="ko-KR" altLang="en-US" sz="1200" dirty="0">
                <a:solidFill>
                  <a:srgbClr val="FF0000"/>
                </a:solidFill>
              </a:rPr>
              <a:t>타겟은 </a:t>
            </a:r>
            <a:r>
              <a:rPr lang="en-US" altLang="ko-KR" sz="1200" dirty="0">
                <a:solidFill>
                  <a:srgbClr val="FF0000"/>
                </a:solidFill>
              </a:rPr>
              <a:t>Range index delay </a:t>
            </a:r>
            <a:r>
              <a:rPr lang="ko-KR" altLang="en-US" sz="1200" dirty="0">
                <a:solidFill>
                  <a:srgbClr val="FF0000"/>
                </a:solidFill>
              </a:rPr>
              <a:t>없이 </a:t>
            </a:r>
            <a:r>
              <a:rPr lang="en-US" altLang="ko-KR" sz="1200" dirty="0">
                <a:solidFill>
                  <a:srgbClr val="FF0000"/>
                </a:solidFill>
              </a:rPr>
              <a:t>linear range scale</a:t>
            </a:r>
            <a:r>
              <a:rPr lang="ko-KR" altLang="en-US" sz="1200" dirty="0">
                <a:solidFill>
                  <a:srgbClr val="FF0000"/>
                </a:solidFill>
              </a:rPr>
              <a:t>로 표시되어야 함</a:t>
            </a:r>
            <a:r>
              <a:rPr lang="en-US" altLang="ko-KR" sz="1200" dirty="0">
                <a:solidFill>
                  <a:srgbClr val="FF0000"/>
                </a:solidFill>
              </a:rPr>
              <a:t>.</a:t>
            </a:r>
            <a:r>
              <a:rPr lang="ko-KR" altLang="en-US" sz="1200" dirty="0">
                <a:solidFill>
                  <a:srgbClr val="FF0000"/>
                </a:solidFill>
              </a:rPr>
              <a:t> </a:t>
            </a:r>
            <a:endParaRPr lang="en-US" altLang="ko-KR" sz="1200" dirty="0">
              <a:solidFill>
                <a:srgbClr val="FF0000"/>
              </a:solidFill>
            </a:endParaRPr>
          </a:p>
          <a:p>
            <a:pPr marL="288000" lvl="1" indent="0">
              <a:buNone/>
            </a:pPr>
            <a:r>
              <a:rPr lang="en-US" altLang="ko-KR" sz="1200" dirty="0">
                <a:solidFill>
                  <a:srgbClr val="0070C0"/>
                </a:solidFill>
              </a:rPr>
              <a:t>			Conning position : </a:t>
            </a:r>
            <a:r>
              <a:rPr lang="ko-KR" altLang="en-US" sz="1200" dirty="0">
                <a:solidFill>
                  <a:srgbClr val="0070C0"/>
                </a:solidFill>
              </a:rPr>
              <a:t>전망 위치 </a:t>
            </a:r>
            <a:r>
              <a:rPr lang="en-US" altLang="ko-KR" sz="1200" dirty="0">
                <a:solidFill>
                  <a:srgbClr val="0070C0"/>
                </a:solidFill>
              </a:rPr>
              <a:t>(</a:t>
            </a:r>
            <a:r>
              <a:rPr lang="ko-KR" altLang="en-US" sz="1200" dirty="0" err="1">
                <a:solidFill>
                  <a:srgbClr val="0070C0"/>
                </a:solidFill>
              </a:rPr>
              <a:t>함교나</a:t>
            </a:r>
            <a:r>
              <a:rPr lang="ko-KR" altLang="en-US" sz="1200" dirty="0">
                <a:solidFill>
                  <a:srgbClr val="0070C0"/>
                </a:solidFill>
              </a:rPr>
              <a:t> 선교에서 전방을 바라보는 위치</a:t>
            </a:r>
            <a:r>
              <a:rPr lang="en-US" altLang="ko-KR" sz="1200" dirty="0">
                <a:solidFill>
                  <a:srgbClr val="0070C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a:t>
            </a:fld>
            <a:r>
              <a:rPr lang="en-US" altLang="ko-KR"/>
              <a:t>]</a:t>
            </a:r>
            <a:endParaRPr lang="ko-KR" altLang="en-US" dirty="0"/>
          </a:p>
        </p:txBody>
      </p:sp>
      <p:pic>
        <p:nvPicPr>
          <p:cNvPr id="6" name="그림 5">
            <a:extLst>
              <a:ext uri="{FF2B5EF4-FFF2-40B4-BE49-F238E27FC236}">
                <a16:creationId xmlns:a16="http://schemas.microsoft.com/office/drawing/2014/main" id="{30EE794B-84B6-4073-8FF7-8B036296AF58}"/>
              </a:ext>
            </a:extLst>
          </p:cNvPr>
          <p:cNvPicPr>
            <a:picLocks noChangeAspect="1"/>
          </p:cNvPicPr>
          <p:nvPr/>
        </p:nvPicPr>
        <p:blipFill>
          <a:blip r:embed="rId2"/>
          <a:stretch>
            <a:fillRect/>
          </a:stretch>
        </p:blipFill>
        <p:spPr>
          <a:xfrm>
            <a:off x="8136728" y="5427677"/>
            <a:ext cx="1611330" cy="1001268"/>
          </a:xfrm>
          <a:prstGeom prst="rect">
            <a:avLst/>
          </a:prstGeom>
        </p:spPr>
      </p:pic>
    </p:spTree>
    <p:extLst>
      <p:ext uri="{BB962C8B-B14F-4D97-AF65-F5344CB8AC3E}">
        <p14:creationId xmlns:p14="http://schemas.microsoft.com/office/powerpoint/2010/main" val="97139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5.10 Range scale </a:t>
            </a:r>
            <a:r>
              <a:rPr lang="ko-KR" altLang="en-US" sz="1200" dirty="0"/>
              <a:t>표시</a:t>
            </a:r>
            <a:endParaRPr lang="en-US" altLang="ko-KR" sz="1200" dirty="0"/>
          </a:p>
          <a:p>
            <a:pPr marL="288000" lvl="1" indent="0">
              <a:buNone/>
            </a:pPr>
            <a:r>
              <a:rPr lang="en-US" altLang="ko-KR" sz="1200" dirty="0"/>
              <a:t>	5.10.1 *</a:t>
            </a:r>
            <a:r>
              <a:rPr lang="en-US" altLang="ko-KR" sz="1200" u="sng" dirty="0"/>
              <a:t>0.25, 0.5, 0.75, 1.5, 3, 6, 12 </a:t>
            </a:r>
            <a:r>
              <a:rPr lang="ko-KR" altLang="en-US" sz="1200" u="sng" dirty="0"/>
              <a:t>및 </a:t>
            </a:r>
            <a:r>
              <a:rPr lang="en-US" altLang="ko-KR" sz="1200" u="sng" dirty="0"/>
              <a:t>24NM</a:t>
            </a:r>
            <a:r>
              <a:rPr lang="ko-KR" altLang="en-US" sz="1200" dirty="0"/>
              <a:t>의 범위 척도가 제공</a:t>
            </a:r>
            <a:endParaRPr lang="en-US" altLang="ko-KR" sz="1200" dirty="0"/>
          </a:p>
          <a:p>
            <a:pPr marL="288000" lvl="1" indent="0">
              <a:buNone/>
            </a:pPr>
            <a:r>
              <a:rPr lang="en-US" altLang="ko-KR" sz="1200" dirty="0"/>
              <a:t>	        *</a:t>
            </a:r>
            <a:r>
              <a:rPr lang="ko-KR" altLang="en-US" sz="1200" dirty="0"/>
              <a:t>위 </a:t>
            </a:r>
            <a:r>
              <a:rPr lang="ko-KR" altLang="en-US" sz="1200" u="sng" dirty="0"/>
              <a:t>필수 범위 </a:t>
            </a:r>
            <a:r>
              <a:rPr lang="en-US" altLang="ko-KR" sz="1200" u="sng" dirty="0"/>
              <a:t>SET</a:t>
            </a:r>
            <a:r>
              <a:rPr lang="ko-KR" altLang="en-US" sz="1200" dirty="0"/>
              <a:t> 이외의 추가 범위 척도 허용</a:t>
            </a:r>
            <a:endParaRPr lang="en-US" altLang="ko-KR" sz="1200" dirty="0"/>
          </a:p>
          <a:p>
            <a:pPr marL="288000" lvl="1" indent="0">
              <a:buNone/>
            </a:pPr>
            <a:r>
              <a:rPr lang="en-US" altLang="ko-KR" sz="1200" dirty="0"/>
              <a:t>	        *</a:t>
            </a:r>
            <a:r>
              <a:rPr lang="ko-KR" altLang="en-US" sz="1200" dirty="0"/>
              <a:t>미터법으로 이루어진 낮은 스케일의 </a:t>
            </a:r>
            <a:r>
              <a:rPr lang="en-US" altLang="ko-KR" sz="1200" dirty="0"/>
              <a:t>range </a:t>
            </a:r>
            <a:r>
              <a:rPr lang="ko-KR" altLang="en-US" sz="1200" dirty="0"/>
              <a:t>제공될 수 있음</a:t>
            </a:r>
            <a:r>
              <a:rPr lang="en-US" altLang="ko-KR" sz="1200" dirty="0"/>
              <a:t>.</a:t>
            </a:r>
          </a:p>
          <a:p>
            <a:pPr marL="288000" lvl="1" indent="0">
              <a:buNone/>
            </a:pPr>
            <a:r>
              <a:rPr lang="en-US" altLang="ko-KR" sz="1200" dirty="0"/>
              <a:t>	5.10.2 </a:t>
            </a:r>
            <a:r>
              <a:rPr lang="ko-KR" altLang="en-US" sz="1200" dirty="0"/>
              <a:t>선택된 범위 축척은 지속적으로 표시</a:t>
            </a:r>
            <a:r>
              <a:rPr lang="en-US" altLang="ko-KR" sz="1200" dirty="0"/>
              <a:t>.</a:t>
            </a:r>
          </a:p>
          <a:p>
            <a:pPr lvl="1"/>
            <a:r>
              <a:rPr lang="en-US" altLang="ko-KR" sz="1200" dirty="0"/>
              <a:t>5.11 </a:t>
            </a:r>
            <a:r>
              <a:rPr lang="ko-KR" altLang="en-US" sz="1200" dirty="0"/>
              <a:t>고정된 </a:t>
            </a:r>
            <a:r>
              <a:rPr lang="en-US" altLang="ko-KR" sz="1200" dirty="0"/>
              <a:t>Range Rings (</a:t>
            </a:r>
            <a:r>
              <a:rPr lang="ko-KR" altLang="en-US" sz="1200" dirty="0"/>
              <a:t>물결모양의 동심원</a:t>
            </a:r>
            <a:r>
              <a:rPr lang="en-US" altLang="ko-KR" sz="1200" dirty="0"/>
              <a:t>)</a:t>
            </a:r>
          </a:p>
          <a:p>
            <a:pPr marL="288000" lvl="1" indent="0">
              <a:buNone/>
            </a:pPr>
            <a:r>
              <a:rPr lang="en-US" altLang="ko-KR" sz="1200" dirty="0"/>
              <a:t>	5.11.1 </a:t>
            </a:r>
            <a:r>
              <a:rPr lang="ko-KR" altLang="en-US" sz="1200" dirty="0"/>
              <a:t>선택된 범위 축척에 대해 적절한 수의 균등 간격의 동심원을 제공</a:t>
            </a:r>
            <a:r>
              <a:rPr lang="en-US" altLang="ko-KR" sz="1200" dirty="0"/>
              <a:t>. (</a:t>
            </a:r>
            <a:r>
              <a:rPr lang="ko-KR" altLang="en-US" sz="1200" dirty="0"/>
              <a:t>동심원들의 중심은 </a:t>
            </a:r>
            <a:r>
              <a:rPr lang="en-US" altLang="ko-KR" sz="1200" dirty="0"/>
              <a:t>CCRP)</a:t>
            </a:r>
          </a:p>
          <a:p>
            <a:pPr marL="288000" lvl="1" indent="0">
              <a:buNone/>
            </a:pPr>
            <a:r>
              <a:rPr lang="en-US" altLang="ko-KR" sz="1200" dirty="0"/>
              <a:t>                     Range Rings(</a:t>
            </a:r>
            <a:r>
              <a:rPr lang="ko-KR" altLang="en-US" sz="1200" dirty="0"/>
              <a:t>동심원</a:t>
            </a:r>
            <a:r>
              <a:rPr lang="en-US" altLang="ko-KR" sz="1200" dirty="0"/>
              <a:t>)</a:t>
            </a:r>
            <a:r>
              <a:rPr lang="ko-KR" altLang="en-US" sz="1200" dirty="0"/>
              <a:t> 간의 간격 표시</a:t>
            </a:r>
            <a:endParaRPr lang="en-US" altLang="ko-KR" sz="1200" dirty="0"/>
          </a:p>
          <a:p>
            <a:pPr marL="288000" lvl="1" indent="0">
              <a:buNone/>
            </a:pPr>
            <a:r>
              <a:rPr lang="en-US" altLang="ko-KR" sz="1200" dirty="0"/>
              <a:t>	5.11.2 </a:t>
            </a:r>
            <a:r>
              <a:rPr lang="ko-KR" altLang="en-US" sz="1200" dirty="0"/>
              <a:t>고정된 동심원의 시스템 정확도</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현재 사용중인 </a:t>
            </a:r>
            <a:r>
              <a:rPr lang="en-US" altLang="ko-KR" sz="1200" dirty="0"/>
              <a:t>Range Scale</a:t>
            </a:r>
            <a:r>
              <a:rPr lang="ko-KR" altLang="en-US" sz="1200" dirty="0"/>
              <a:t>의 최대 </a:t>
            </a:r>
            <a:r>
              <a:rPr lang="en-US" altLang="ko-KR" sz="1200" dirty="0"/>
              <a:t>range</a:t>
            </a:r>
            <a:r>
              <a:rPr lang="ko-KR" altLang="en-US" sz="1200" dirty="0"/>
              <a:t>의 </a:t>
            </a:r>
            <a:r>
              <a:rPr lang="en-US" altLang="ko-KR" sz="1200" dirty="0"/>
              <a:t>1% </a:t>
            </a:r>
            <a:r>
              <a:rPr lang="ko-KR" altLang="en-US" sz="1200" dirty="0"/>
              <a:t>이내</a:t>
            </a:r>
            <a:endParaRPr lang="en-US" altLang="ko-KR" sz="1200" dirty="0"/>
          </a:p>
          <a:p>
            <a:pPr marL="288000" lvl="1" indent="0">
              <a:buNone/>
            </a:pPr>
            <a:r>
              <a:rPr lang="en-US" altLang="ko-KR" sz="1200" dirty="0"/>
              <a:t>		</a:t>
            </a:r>
            <a:r>
              <a:rPr lang="ko-KR" altLang="en-US" sz="1200" dirty="0"/>
              <a:t>혹은 </a:t>
            </a:r>
            <a:r>
              <a:rPr lang="en-US" altLang="ko-KR" sz="1200" dirty="0"/>
              <a:t>30m </a:t>
            </a:r>
            <a:r>
              <a:rPr lang="ko-KR" altLang="en-US" sz="1200" dirty="0"/>
              <a:t>중 더 </a:t>
            </a:r>
            <a:r>
              <a:rPr lang="ko-KR" altLang="en-US" sz="1200" dirty="0" err="1"/>
              <a:t>큰거리를</a:t>
            </a:r>
            <a:r>
              <a:rPr lang="ko-KR" altLang="en-US" sz="1200" dirty="0"/>
              <a:t> 적용</a:t>
            </a:r>
            <a:r>
              <a:rPr lang="en-US" altLang="ko-KR" sz="1200" dirty="0"/>
              <a:t>.</a:t>
            </a:r>
          </a:p>
          <a:p>
            <a:pPr lvl="1"/>
            <a:r>
              <a:rPr lang="en-US" altLang="ko-KR" sz="1200" dirty="0"/>
              <a:t>5.12 </a:t>
            </a:r>
            <a:r>
              <a:rPr lang="ko-KR" altLang="en-US" sz="1200" dirty="0"/>
              <a:t>가변 범위 마커</a:t>
            </a:r>
            <a:r>
              <a:rPr lang="en-US" altLang="ko-KR" sz="1200" dirty="0"/>
              <a:t>(VRM)</a:t>
            </a:r>
          </a:p>
          <a:p>
            <a:pPr marL="288000" lvl="1" indent="0">
              <a:buNone/>
            </a:pPr>
            <a:r>
              <a:rPr lang="en-US" altLang="ko-KR" sz="1200" dirty="0"/>
              <a:t>	5.12.1 *</a:t>
            </a:r>
            <a:r>
              <a:rPr lang="ko-KR" altLang="en-US" sz="1200" dirty="0"/>
              <a:t>최소 </a:t>
            </a:r>
            <a:r>
              <a:rPr lang="en-US" altLang="ko-KR" sz="1200" dirty="0"/>
              <a:t>2</a:t>
            </a:r>
            <a:r>
              <a:rPr lang="ko-KR" altLang="en-US" sz="1200" dirty="0"/>
              <a:t>개의 </a:t>
            </a:r>
            <a:r>
              <a:rPr lang="en-US" altLang="ko-KR" sz="1200" dirty="0"/>
              <a:t>Variable Range Marker(VRM)</a:t>
            </a:r>
            <a:r>
              <a:rPr lang="ko-KR" altLang="en-US" sz="1200" dirty="0"/>
              <a:t> 제공</a:t>
            </a:r>
            <a:r>
              <a:rPr lang="en-US" altLang="ko-KR" sz="1200" dirty="0"/>
              <a:t>. </a:t>
            </a:r>
          </a:p>
          <a:p>
            <a:pPr marL="288000" lvl="1" indent="0">
              <a:buNone/>
            </a:pPr>
            <a:r>
              <a:rPr lang="en-US" altLang="ko-KR" sz="1200" dirty="0"/>
              <a:t>	        *</a:t>
            </a:r>
            <a:r>
              <a:rPr lang="ko-KR" altLang="en-US" sz="1200" dirty="0"/>
              <a:t>각 활성 </a:t>
            </a:r>
            <a:r>
              <a:rPr lang="en-US" altLang="ko-KR" sz="1200" dirty="0"/>
              <a:t>VRM</a:t>
            </a:r>
            <a:r>
              <a:rPr lang="ko-KR" altLang="en-US" sz="1200" dirty="0"/>
              <a:t>에는 </a:t>
            </a:r>
            <a:r>
              <a:rPr lang="ko-KR" altLang="en-US" sz="1200" dirty="0" err="1"/>
              <a:t>수치값을</a:t>
            </a:r>
            <a:r>
              <a:rPr lang="ko-KR" altLang="en-US" sz="1200" dirty="0"/>
              <a:t> 표현 </a:t>
            </a:r>
            <a:endParaRPr lang="en-US" altLang="ko-KR" sz="1200" dirty="0"/>
          </a:p>
          <a:p>
            <a:pPr marL="288000" lvl="1" indent="0">
              <a:buNone/>
            </a:pPr>
            <a:r>
              <a:rPr lang="en-US" altLang="ko-KR" sz="1200" dirty="0"/>
              <a:t>	        *</a:t>
            </a:r>
            <a:r>
              <a:rPr lang="ko-KR" altLang="en-US" sz="1200" dirty="0"/>
              <a:t>분해능은 사용 중인 </a:t>
            </a:r>
            <a:r>
              <a:rPr lang="en-US" altLang="ko-KR" sz="1200" dirty="0"/>
              <a:t>Range Scale</a:t>
            </a:r>
            <a:r>
              <a:rPr lang="ko-KR" altLang="en-US" sz="1200" dirty="0"/>
              <a:t>과 맞아야 함</a:t>
            </a:r>
            <a:r>
              <a:rPr lang="en-US" altLang="ko-KR" sz="1200" dirty="0"/>
              <a:t>.</a:t>
            </a:r>
          </a:p>
          <a:p>
            <a:pPr marL="288000" lvl="1" indent="0">
              <a:buNone/>
            </a:pPr>
            <a:r>
              <a:rPr lang="en-US" altLang="ko-KR" sz="1200" dirty="0"/>
              <a:t>	5.12.2 *</a:t>
            </a:r>
            <a:r>
              <a:rPr lang="ko-KR" altLang="en-US" sz="1200" dirty="0"/>
              <a:t>물체의 거리 </a:t>
            </a:r>
            <a:r>
              <a:rPr lang="ko-KR" altLang="en-US" sz="1200" dirty="0" err="1"/>
              <a:t>측정시</a:t>
            </a:r>
            <a:r>
              <a:rPr lang="ko-KR" altLang="en-US" sz="1200" dirty="0"/>
              <a:t> 허용되는 측정오류 기준 </a:t>
            </a:r>
            <a:r>
              <a:rPr lang="en-US" altLang="ko-KR" sz="1200" dirty="0"/>
              <a:t>: </a:t>
            </a:r>
            <a:r>
              <a:rPr lang="ko-KR" altLang="en-US" sz="1200" dirty="0"/>
              <a:t>사용 중인 </a:t>
            </a:r>
            <a:r>
              <a:rPr lang="en-US" altLang="ko-KR" sz="1200" dirty="0"/>
              <a:t>Range Scale</a:t>
            </a:r>
            <a:r>
              <a:rPr lang="ko-KR" altLang="en-US" sz="1200" dirty="0"/>
              <a:t>의 </a:t>
            </a:r>
            <a:r>
              <a:rPr lang="en-US" altLang="ko-KR" sz="1200" dirty="0"/>
              <a:t>1% </a:t>
            </a:r>
            <a:r>
              <a:rPr lang="ko-KR" altLang="en-US" sz="1200" dirty="0"/>
              <a:t>또는 </a:t>
            </a:r>
            <a:r>
              <a:rPr lang="en-US" altLang="ko-KR" sz="1200" dirty="0"/>
              <a:t>30m </a:t>
            </a:r>
            <a:r>
              <a:rPr lang="ko-KR" altLang="en-US" sz="1200" dirty="0"/>
              <a:t>중 더 큰 거리</a:t>
            </a:r>
            <a:endParaRPr lang="en-US" altLang="ko-KR" sz="1200" dirty="0"/>
          </a:p>
          <a:p>
            <a:pPr marL="288000" lvl="1" indent="0">
              <a:buNone/>
            </a:pP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a:t>
            </a:fld>
            <a:r>
              <a:rPr lang="en-US" altLang="ko-KR"/>
              <a:t>]</a:t>
            </a:r>
            <a:endParaRPr lang="ko-KR" altLang="en-US" dirty="0"/>
          </a:p>
        </p:txBody>
      </p:sp>
    </p:spTree>
    <p:extLst>
      <p:ext uri="{BB962C8B-B14F-4D97-AF65-F5344CB8AC3E}">
        <p14:creationId xmlns:p14="http://schemas.microsoft.com/office/powerpoint/2010/main" val="354984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5.13 </a:t>
            </a:r>
            <a:r>
              <a:rPr lang="ko-KR" altLang="en-US" sz="1200" dirty="0"/>
              <a:t>방위 눈금</a:t>
            </a:r>
            <a:endParaRPr lang="en-US" altLang="ko-KR" sz="1200" dirty="0"/>
          </a:p>
          <a:p>
            <a:pPr marL="288000" lvl="1" indent="0">
              <a:buNone/>
            </a:pPr>
            <a:r>
              <a:rPr lang="en-US" altLang="ko-KR" sz="1200" dirty="0"/>
              <a:t>	5.13.1 *</a:t>
            </a:r>
            <a:r>
              <a:rPr lang="ko-KR" altLang="en-US" sz="1200" dirty="0"/>
              <a:t>가동중인 디스플레이 영역 주변에 방위 눈금이 제공</a:t>
            </a:r>
            <a:endParaRPr lang="en-US" altLang="ko-KR" sz="1200" dirty="0"/>
          </a:p>
          <a:p>
            <a:pPr marL="288000" lvl="1" indent="0">
              <a:buNone/>
            </a:pPr>
            <a:r>
              <a:rPr lang="en-US" altLang="ko-KR" sz="1200" dirty="0"/>
              <a:t>	        *</a:t>
            </a:r>
            <a:r>
              <a:rPr lang="ko-KR" altLang="en-US" sz="1200" dirty="0" err="1"/>
              <a:t>방위눈금은</a:t>
            </a:r>
            <a:r>
              <a:rPr lang="ko-KR" altLang="en-US" sz="1200" dirty="0"/>
              <a:t> </a:t>
            </a:r>
            <a:r>
              <a:rPr lang="en-US" altLang="ko-KR" sz="1200" dirty="0"/>
              <a:t>CCRP </a:t>
            </a:r>
            <a:r>
              <a:rPr lang="ko-KR" altLang="en-US" sz="1200" dirty="0"/>
              <a:t>기준의 각도</a:t>
            </a:r>
            <a:endParaRPr lang="en-US" altLang="ko-KR" sz="1200" dirty="0"/>
          </a:p>
          <a:p>
            <a:pPr marL="288000" lvl="1" indent="0">
              <a:buNone/>
            </a:pPr>
            <a:r>
              <a:rPr lang="en-US" altLang="ko-KR" sz="1200" dirty="0"/>
              <a:t>	5.13.2 *</a:t>
            </a:r>
            <a:r>
              <a:rPr lang="ko-KR" altLang="en-US" sz="1200" dirty="0"/>
              <a:t>방위 눈금은 작동 표시 영역</a:t>
            </a:r>
            <a:r>
              <a:rPr lang="en-US" altLang="ko-KR" sz="1200" dirty="0"/>
              <a:t>(PPI)</a:t>
            </a:r>
            <a:r>
              <a:rPr lang="ko-KR" altLang="en-US" sz="1200" dirty="0"/>
              <a:t> 밖에 표시</a:t>
            </a:r>
            <a:r>
              <a:rPr lang="en-US" altLang="ko-KR" sz="1200" dirty="0"/>
              <a:t>.</a:t>
            </a:r>
          </a:p>
          <a:p>
            <a:pPr marL="288000" lvl="1" indent="0">
              <a:buNone/>
            </a:pPr>
            <a:r>
              <a:rPr lang="en-US" altLang="ko-KR" sz="1200" dirty="0"/>
              <a:t>	        *</a:t>
            </a:r>
            <a:r>
              <a:rPr lang="ko-KR" altLang="en-US" sz="1200" dirty="0"/>
              <a:t>최소한 </a:t>
            </a:r>
            <a:r>
              <a:rPr lang="en-US" altLang="ko-KR" sz="1200" dirty="0"/>
              <a:t>30° </a:t>
            </a:r>
            <a:r>
              <a:rPr lang="ko-KR" altLang="en-US" sz="1200" dirty="0"/>
              <a:t>구간마다 </a:t>
            </a:r>
            <a:r>
              <a:rPr lang="ko-KR" altLang="en-US" sz="1200" u="sng" dirty="0"/>
              <a:t>각도를 숫자</a:t>
            </a:r>
            <a:r>
              <a:rPr lang="ko-KR" altLang="en-US" sz="1200" dirty="0"/>
              <a:t>로 매기며 </a:t>
            </a:r>
            <a:endParaRPr lang="en-US" altLang="ko-KR" sz="1200" dirty="0"/>
          </a:p>
          <a:p>
            <a:pPr marL="288000" lvl="1" indent="0">
              <a:buNone/>
            </a:pPr>
            <a:r>
              <a:rPr lang="en-US" altLang="ko-KR" sz="1200" dirty="0"/>
              <a:t>	        *1°, 5° </a:t>
            </a:r>
            <a:r>
              <a:rPr lang="ko-KR" altLang="en-US" sz="1200" dirty="0"/>
              <a:t>및 </a:t>
            </a:r>
            <a:r>
              <a:rPr lang="en-US" altLang="ko-KR" sz="1200" dirty="0"/>
              <a:t>10° </a:t>
            </a:r>
            <a:r>
              <a:rPr lang="ko-KR" altLang="en-US" sz="1200" dirty="0"/>
              <a:t>위치마다 </a:t>
            </a:r>
            <a:r>
              <a:rPr lang="en-US" altLang="ko-KR" sz="1200" dirty="0"/>
              <a:t>Short, Medium, Long </a:t>
            </a:r>
            <a:r>
              <a:rPr lang="ko-KR" altLang="en-US" sz="1200" dirty="0"/>
              <a:t>과 같이 구분가능한 </a:t>
            </a:r>
            <a:r>
              <a:rPr lang="ko-KR" altLang="en-US" sz="1200" u="sng" dirty="0"/>
              <a:t>눈금</a:t>
            </a:r>
            <a:r>
              <a:rPr lang="ko-KR" altLang="en-US" sz="1200" dirty="0"/>
              <a:t>을 표시</a:t>
            </a:r>
            <a:endParaRPr lang="en-US" altLang="ko-KR" sz="1200" dirty="0"/>
          </a:p>
          <a:p>
            <a:pPr lvl="1"/>
            <a:r>
              <a:rPr lang="en-US" altLang="ko-KR" sz="1200" dirty="0"/>
              <a:t>5.14 Heading Line</a:t>
            </a:r>
          </a:p>
          <a:p>
            <a:pPr marL="288000" lvl="1" indent="0">
              <a:buNone/>
            </a:pPr>
            <a:r>
              <a:rPr lang="en-US" altLang="ko-KR" sz="1200" dirty="0"/>
              <a:t>	5.14.1 *CCRP</a:t>
            </a:r>
            <a:r>
              <a:rPr lang="ko-KR" altLang="en-US" sz="1200" dirty="0"/>
              <a:t>에서 방위 눈금까지 그린 라인은 선박의 방향</a:t>
            </a:r>
            <a:r>
              <a:rPr lang="en-US" altLang="ko-KR" sz="1200" dirty="0"/>
              <a:t>(</a:t>
            </a:r>
            <a:r>
              <a:rPr lang="ko-KR" altLang="en-US" sz="1200" dirty="0"/>
              <a:t>선미가 바라보는</a:t>
            </a:r>
            <a:r>
              <a:rPr lang="en-US" altLang="ko-KR" sz="1200" dirty="0"/>
              <a:t>)</a:t>
            </a:r>
            <a:r>
              <a:rPr lang="ko-KR" altLang="en-US" sz="1200" dirty="0"/>
              <a:t>을 의미하며 표현해야 함</a:t>
            </a:r>
            <a:r>
              <a:rPr lang="en-US" altLang="ko-KR" sz="1200" dirty="0"/>
              <a:t>.</a:t>
            </a:r>
          </a:p>
          <a:p>
            <a:pPr marL="288000" lvl="1" indent="0">
              <a:buNone/>
            </a:pPr>
            <a:r>
              <a:rPr lang="en-US" altLang="ko-KR" sz="1200" dirty="0"/>
              <a:t>	5.14.2 *Heading</a:t>
            </a:r>
            <a:r>
              <a:rPr lang="ko-KR" altLang="en-US" sz="1200" dirty="0"/>
              <a:t> </a:t>
            </a:r>
            <a:r>
              <a:rPr lang="en-US" altLang="ko-KR" sz="1200" dirty="0"/>
              <a:t>line</a:t>
            </a:r>
            <a:r>
              <a:rPr lang="ko-KR" altLang="en-US" sz="1200" dirty="0"/>
              <a:t>을 </a:t>
            </a:r>
            <a:r>
              <a:rPr lang="en-US" altLang="ko-KR" sz="1200" dirty="0"/>
              <a:t>0.1° </a:t>
            </a:r>
            <a:r>
              <a:rPr lang="ko-KR" altLang="en-US" sz="1200" dirty="0"/>
              <a:t>이내로 정렬하기 위한 수단을 제공해야 함</a:t>
            </a:r>
            <a:r>
              <a:rPr lang="en-US" altLang="ko-KR" sz="1200" dirty="0"/>
              <a:t>.</a:t>
            </a:r>
          </a:p>
          <a:p>
            <a:pPr marL="288000" lvl="1" indent="0">
              <a:buNone/>
            </a:pPr>
            <a:r>
              <a:rPr lang="en-US" altLang="ko-KR" sz="1200" dirty="0"/>
              <a:t>	        *</a:t>
            </a:r>
            <a:r>
              <a:rPr lang="ko-KR" altLang="en-US" sz="1200" dirty="0"/>
              <a:t>여러 개의 안테나</a:t>
            </a:r>
            <a:r>
              <a:rPr lang="en-US" altLang="ko-KR" sz="1200" dirty="0"/>
              <a:t>(5.35 </a:t>
            </a:r>
            <a:r>
              <a:rPr lang="ko-KR" altLang="en-US" sz="1200" dirty="0"/>
              <a:t>참조</a:t>
            </a:r>
            <a:r>
              <a:rPr lang="en-US" altLang="ko-KR" sz="1200" dirty="0"/>
              <a:t>)</a:t>
            </a:r>
            <a:r>
              <a:rPr lang="ko-KR" altLang="en-US" sz="1200" dirty="0"/>
              <a:t>가 사용되는 경우 </a:t>
            </a:r>
            <a:r>
              <a:rPr lang="en-US" altLang="ko-KR" sz="1200" dirty="0"/>
              <a:t>Heading</a:t>
            </a:r>
            <a:r>
              <a:rPr lang="ko-KR" altLang="en-US" sz="1200" dirty="0"/>
              <a:t>의 </a:t>
            </a:r>
            <a:r>
              <a:rPr lang="en-US" altLang="ko-KR" sz="1200" dirty="0"/>
              <a:t>skew(</a:t>
            </a:r>
            <a:r>
              <a:rPr lang="ko-KR" altLang="en-US" sz="1200" dirty="0"/>
              <a:t>방위 옵셋 보정</a:t>
            </a:r>
            <a:r>
              <a:rPr lang="en-US" altLang="ko-KR" sz="1200" dirty="0"/>
              <a:t>)</a:t>
            </a:r>
            <a:r>
              <a:rPr lang="ko-KR" altLang="en-US" sz="1200" dirty="0"/>
              <a:t>가 유지되어야 하며 </a:t>
            </a:r>
            <a:endParaRPr lang="en-US" altLang="ko-KR" sz="1200" dirty="0"/>
          </a:p>
          <a:p>
            <a:pPr marL="288000" lvl="1" indent="0">
              <a:buNone/>
            </a:pPr>
            <a:r>
              <a:rPr lang="en-US" altLang="ko-KR" sz="1200" dirty="0"/>
              <a:t>	        *</a:t>
            </a:r>
            <a:r>
              <a:rPr lang="ko-KR" altLang="en-US" sz="1200" dirty="0"/>
              <a:t>각 안테나를 선택하면 </a:t>
            </a:r>
            <a:r>
              <a:rPr lang="ko-KR" altLang="en-US" sz="1200" dirty="0" err="1"/>
              <a:t>보정값이</a:t>
            </a:r>
            <a:r>
              <a:rPr lang="ko-KR" altLang="en-US" sz="1200" dirty="0"/>
              <a:t> 자동 적용</a:t>
            </a:r>
            <a:r>
              <a:rPr lang="en-US" altLang="ko-KR" sz="1200" dirty="0"/>
              <a:t>.</a:t>
            </a:r>
          </a:p>
          <a:p>
            <a:pPr marL="288000" lvl="1" indent="0">
              <a:buNone/>
            </a:pPr>
            <a:r>
              <a:rPr lang="en-US" altLang="ko-KR" sz="1200" dirty="0"/>
              <a:t>	5.14.3 *Heading line</a:t>
            </a:r>
            <a:r>
              <a:rPr lang="ko-KR" altLang="en-US" sz="1200" dirty="0"/>
              <a:t>을 일시적으로 감출</a:t>
            </a:r>
            <a:r>
              <a:rPr lang="en-US" altLang="ko-KR" sz="1200" dirty="0">
                <a:solidFill>
                  <a:srgbClr val="FF0000"/>
                </a:solidFill>
              </a:rPr>
              <a:t>(suppress? </a:t>
            </a:r>
            <a:r>
              <a:rPr lang="ko-KR" altLang="en-US" sz="1200" dirty="0">
                <a:solidFill>
                  <a:srgbClr val="FF0000"/>
                </a:solidFill>
              </a:rPr>
              <a:t>무슨 의미</a:t>
            </a:r>
            <a:r>
              <a:rPr lang="en-US" altLang="ko-KR" sz="1200" dirty="0">
                <a:solidFill>
                  <a:srgbClr val="FF0000"/>
                </a:solidFill>
              </a:rPr>
              <a:t>?)</a:t>
            </a:r>
            <a:r>
              <a:rPr lang="ko-KR" altLang="en-US" sz="1200" dirty="0"/>
              <a:t> 수 있는 기능이 만들어져야 함</a:t>
            </a:r>
            <a:r>
              <a:rPr lang="en-US" altLang="ko-KR" sz="1200" dirty="0"/>
              <a:t>.</a:t>
            </a:r>
          </a:p>
          <a:p>
            <a:pPr marL="288000" lvl="1" indent="0">
              <a:buNone/>
            </a:pPr>
            <a:r>
              <a:rPr lang="en-US" altLang="ko-KR" sz="1200" dirty="0"/>
              <a:t>	        *HL</a:t>
            </a:r>
            <a:r>
              <a:rPr lang="ko-KR" altLang="en-US" sz="1200" dirty="0"/>
              <a:t>의 억제기능은 다른 그래픽요소의 억제와 함께 사용될 수 있음</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a:t>
            </a:fld>
            <a:r>
              <a:rPr lang="en-US" altLang="ko-KR"/>
              <a:t>]</a:t>
            </a:r>
            <a:endParaRPr lang="ko-KR" altLang="en-US" dirty="0"/>
          </a:p>
        </p:txBody>
      </p:sp>
    </p:spTree>
    <p:extLst>
      <p:ext uri="{BB962C8B-B14F-4D97-AF65-F5344CB8AC3E}">
        <p14:creationId xmlns:p14="http://schemas.microsoft.com/office/powerpoint/2010/main" val="354028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5.15 </a:t>
            </a:r>
            <a:r>
              <a:rPr lang="ko-KR" altLang="en-US" sz="1200" dirty="0"/>
              <a:t>전자 방위 라인 </a:t>
            </a:r>
            <a:r>
              <a:rPr lang="en-US" altLang="ko-KR" sz="1200" dirty="0"/>
              <a:t>(EBL)</a:t>
            </a:r>
          </a:p>
          <a:p>
            <a:pPr marL="288000" lvl="1" indent="0">
              <a:buNone/>
            </a:pPr>
            <a:r>
              <a:rPr lang="en-US" altLang="ko-KR" sz="1200" dirty="0"/>
              <a:t>	5.15.1 *</a:t>
            </a:r>
            <a:r>
              <a:rPr lang="ko-KR" altLang="en-US" sz="1200" dirty="0"/>
              <a:t>가동중인 화면상의 </a:t>
            </a:r>
            <a:r>
              <a:rPr lang="ko-KR" altLang="en-US" sz="1200" dirty="0" err="1"/>
              <a:t>어떤물체의</a:t>
            </a:r>
            <a:r>
              <a:rPr lang="ko-KR" altLang="en-US" sz="1200" dirty="0"/>
              <a:t> 방위를 측정하기 위해서 </a:t>
            </a:r>
            <a:endParaRPr lang="en-US" altLang="ko-KR" sz="1200" dirty="0"/>
          </a:p>
          <a:p>
            <a:pPr marL="288000" lvl="1" indent="0">
              <a:buNone/>
            </a:pPr>
            <a:r>
              <a:rPr lang="en-US" altLang="ko-KR" sz="1200" dirty="0"/>
              <a:t>	        *</a:t>
            </a:r>
            <a:r>
              <a:rPr lang="ko-KR" altLang="en-US" sz="1200" dirty="0"/>
              <a:t>디스플레이 주변에서 최대 시스템 오차가 </a:t>
            </a:r>
            <a:r>
              <a:rPr lang="en-US" altLang="ko-KR" sz="1200" dirty="0"/>
              <a:t>1°</a:t>
            </a:r>
            <a:r>
              <a:rPr lang="ko-KR" altLang="en-US" sz="1200" dirty="0"/>
              <a:t>인</a:t>
            </a:r>
            <a:endParaRPr lang="en-US" altLang="ko-KR" sz="1200" dirty="0"/>
          </a:p>
          <a:p>
            <a:pPr marL="288000" lvl="1" indent="0">
              <a:buNone/>
            </a:pPr>
            <a:r>
              <a:rPr lang="en-US" altLang="ko-KR" sz="1200" dirty="0"/>
              <a:t>	        *</a:t>
            </a:r>
            <a:r>
              <a:rPr lang="ko-KR" altLang="en-US" sz="1200" dirty="0"/>
              <a:t>최소한 두개의 </a:t>
            </a:r>
            <a:r>
              <a:rPr lang="en-US" altLang="ko-KR" sz="1200" dirty="0"/>
              <a:t>EBL(Electronic Bearing Line)</a:t>
            </a:r>
            <a:r>
              <a:rPr lang="ko-KR" altLang="en-US" sz="1200" dirty="0"/>
              <a:t>을 제공</a:t>
            </a:r>
            <a:endParaRPr lang="en-US" altLang="ko-KR" sz="1200" dirty="0"/>
          </a:p>
          <a:p>
            <a:pPr marL="288000" lvl="1" indent="0">
              <a:buNone/>
            </a:pPr>
            <a:r>
              <a:rPr lang="en-US" altLang="ko-KR" sz="1200" dirty="0"/>
              <a:t>	        *</a:t>
            </a:r>
            <a:r>
              <a:rPr lang="ko-KR" altLang="en-US" sz="1200" dirty="0" err="1"/>
              <a:t>방위눈금은</a:t>
            </a:r>
            <a:r>
              <a:rPr lang="ko-KR" altLang="en-US" sz="1200" dirty="0"/>
              <a:t> </a:t>
            </a:r>
            <a:r>
              <a:rPr lang="en-US" altLang="ko-KR" sz="1200" dirty="0"/>
              <a:t>CCRP </a:t>
            </a:r>
            <a:r>
              <a:rPr lang="ko-KR" altLang="en-US" sz="1200" dirty="0"/>
              <a:t>기준의 각도</a:t>
            </a:r>
            <a:endParaRPr lang="en-US" altLang="ko-KR" sz="1200" dirty="0"/>
          </a:p>
          <a:p>
            <a:pPr marL="288000" lvl="1" indent="0">
              <a:buNone/>
            </a:pPr>
            <a:r>
              <a:rPr lang="en-US" altLang="ko-KR" sz="1200" dirty="0"/>
              <a:t>	5.15.2 *</a:t>
            </a:r>
            <a:r>
              <a:rPr lang="ko-KR" altLang="en-US" sz="1200" dirty="0"/>
              <a:t>자선의 </a:t>
            </a:r>
            <a:r>
              <a:rPr lang="en-US" altLang="ko-KR" sz="1200" dirty="0"/>
              <a:t>Heading</a:t>
            </a:r>
            <a:r>
              <a:rPr lang="ko-KR" altLang="en-US" sz="1200" dirty="0"/>
              <a:t> 기준 </a:t>
            </a:r>
            <a:r>
              <a:rPr lang="en-US" altLang="ko-KR" sz="1200" dirty="0"/>
              <a:t>EBL </a:t>
            </a:r>
            <a:r>
              <a:rPr lang="ko-KR" altLang="en-US" sz="1200" dirty="0"/>
              <a:t>측정</a:t>
            </a:r>
            <a:endParaRPr lang="en-US" altLang="ko-KR" sz="1200" dirty="0"/>
          </a:p>
          <a:p>
            <a:pPr marL="288000" lvl="1" indent="0">
              <a:buNone/>
            </a:pPr>
            <a:r>
              <a:rPr lang="en-US" altLang="ko-KR" sz="1200" dirty="0"/>
              <a:t>	        *</a:t>
            </a:r>
            <a:r>
              <a:rPr lang="ko-KR" altLang="en-US" sz="1200" dirty="0" err="1"/>
              <a:t>진북</a:t>
            </a:r>
            <a:r>
              <a:rPr lang="ko-KR" altLang="en-US" sz="1200" dirty="0"/>
              <a:t> 기준 </a:t>
            </a:r>
            <a:r>
              <a:rPr lang="en-US" altLang="ko-KR" sz="1200" dirty="0"/>
              <a:t>EBL </a:t>
            </a:r>
            <a:r>
              <a:rPr lang="ko-KR" altLang="en-US" sz="1200" dirty="0"/>
              <a:t>측정</a:t>
            </a:r>
            <a:endParaRPr lang="en-US" altLang="ko-KR" sz="1200" dirty="0"/>
          </a:p>
          <a:p>
            <a:pPr marL="288000" lvl="1" indent="0">
              <a:buNone/>
            </a:pPr>
            <a:r>
              <a:rPr lang="en-US" altLang="ko-KR" sz="1200" dirty="0"/>
              <a:t>	        *</a:t>
            </a:r>
            <a:r>
              <a:rPr lang="ko-KR" altLang="en-US" sz="1200" dirty="0"/>
              <a:t>참조되는 방위가 </a:t>
            </a:r>
            <a:r>
              <a:rPr lang="en-US" altLang="ko-KR" sz="1200" dirty="0"/>
              <a:t>TRUE</a:t>
            </a:r>
            <a:r>
              <a:rPr lang="ko-KR" altLang="en-US" sz="1200" dirty="0"/>
              <a:t>인지 </a:t>
            </a:r>
            <a:r>
              <a:rPr lang="en-US" altLang="ko-KR" sz="1200" dirty="0"/>
              <a:t>RELATIVE</a:t>
            </a:r>
            <a:r>
              <a:rPr lang="ko-KR" altLang="en-US" sz="1200" dirty="0"/>
              <a:t>인지 표시가 있어야 함</a:t>
            </a:r>
            <a:r>
              <a:rPr lang="en-US" altLang="ko-KR" sz="1200" dirty="0"/>
              <a:t>.</a:t>
            </a:r>
          </a:p>
          <a:p>
            <a:pPr marL="288000" lvl="1" indent="0">
              <a:buNone/>
            </a:pPr>
            <a:r>
              <a:rPr lang="en-US" altLang="ko-KR" sz="1200" dirty="0"/>
              <a:t>	5.15.3 *EBL</a:t>
            </a:r>
            <a:r>
              <a:rPr lang="ko-KR" altLang="en-US" sz="1200" dirty="0"/>
              <a:t>의 원점은 </a:t>
            </a:r>
            <a:r>
              <a:rPr lang="en-US" altLang="ko-KR" sz="1200" dirty="0"/>
              <a:t>CCRP</a:t>
            </a:r>
            <a:r>
              <a:rPr lang="ko-KR" altLang="en-US" sz="1200" dirty="0"/>
              <a:t>가 아닌 </a:t>
            </a:r>
            <a:r>
              <a:rPr lang="en-US" altLang="ko-KR" sz="1200" dirty="0"/>
              <a:t>PPI </a:t>
            </a:r>
            <a:r>
              <a:rPr lang="ko-KR" altLang="en-US" sz="1200" dirty="0"/>
              <a:t>내의 임의 지점으로 이동하거나 </a:t>
            </a:r>
            <a:r>
              <a:rPr lang="en-US" altLang="ko-KR" sz="1200" dirty="0"/>
              <a:t>CCRP</a:t>
            </a:r>
            <a:r>
              <a:rPr lang="ko-KR" altLang="en-US" sz="1200" dirty="0"/>
              <a:t>로 되돌릴 수 있어야 함</a:t>
            </a:r>
            <a:r>
              <a:rPr lang="en-US" altLang="ko-KR" sz="1200" dirty="0"/>
              <a:t>.</a:t>
            </a:r>
          </a:p>
          <a:p>
            <a:pPr marL="288000" lvl="1" indent="0">
              <a:buNone/>
            </a:pPr>
            <a:r>
              <a:rPr lang="en-US" altLang="ko-KR" sz="1200" dirty="0"/>
              <a:t>	5.15.4 *EBL </a:t>
            </a:r>
            <a:r>
              <a:rPr lang="ko-KR" altLang="en-US" sz="1200" dirty="0"/>
              <a:t>원점을 고정하거나 자선의 속도로 </a:t>
            </a:r>
            <a:r>
              <a:rPr lang="en-US" altLang="ko-KR" sz="1200" dirty="0"/>
              <a:t>EBL </a:t>
            </a:r>
            <a:r>
              <a:rPr lang="ko-KR" altLang="en-US" sz="1200" dirty="0"/>
              <a:t>원점을 이동시킬 수 있어야 함</a:t>
            </a:r>
            <a:r>
              <a:rPr lang="en-US" altLang="ko-KR" sz="1200" dirty="0"/>
              <a:t>.</a:t>
            </a:r>
          </a:p>
          <a:p>
            <a:pPr marL="288000" lvl="1" indent="0">
              <a:buNone/>
            </a:pPr>
            <a:r>
              <a:rPr lang="en-US" altLang="ko-KR" sz="1200" dirty="0"/>
              <a:t>	5.15.5 *</a:t>
            </a:r>
            <a:r>
              <a:rPr lang="ko-KR" altLang="en-US" sz="1200" dirty="0"/>
              <a:t>시스템 측정 정확도 요구 사항을 유지하기에 적절한 </a:t>
            </a:r>
            <a:r>
              <a:rPr lang="ko-KR" altLang="en-US" sz="1200" dirty="0" err="1"/>
              <a:t>증분</a:t>
            </a:r>
            <a:r>
              <a:rPr lang="ko-KR" altLang="en-US" sz="1200" dirty="0"/>
              <a:t> 조정과 함께 </a:t>
            </a:r>
            <a:endParaRPr lang="en-US" altLang="ko-KR" sz="1200" dirty="0"/>
          </a:p>
          <a:p>
            <a:pPr marL="288000" lvl="1" indent="0">
              <a:buNone/>
            </a:pPr>
            <a:r>
              <a:rPr lang="en-US" altLang="ko-KR" sz="1200" dirty="0"/>
              <a:t>	        *</a:t>
            </a:r>
            <a:r>
              <a:rPr lang="ko-KR" altLang="en-US" sz="1200" dirty="0"/>
              <a:t>사용자가 </a:t>
            </a:r>
            <a:r>
              <a:rPr lang="en-US" altLang="ko-KR" sz="1200" dirty="0"/>
              <a:t>EBL</a:t>
            </a:r>
            <a:r>
              <a:rPr lang="ko-KR" altLang="en-US" sz="1200" dirty="0"/>
              <a:t>을 어느 </a:t>
            </a:r>
            <a:r>
              <a:rPr lang="ko-KR" altLang="en-US" sz="1200" dirty="0" err="1"/>
              <a:t>방향으로든</a:t>
            </a:r>
            <a:r>
              <a:rPr lang="ko-KR" altLang="en-US" sz="1200" dirty="0"/>
              <a:t> 부드럽게 배치할 수 있도록 보장하는 수단을 제공</a:t>
            </a:r>
            <a:endParaRPr lang="en-US" altLang="ko-KR" sz="1200" dirty="0"/>
          </a:p>
          <a:p>
            <a:pPr marL="288000" lvl="1" indent="0">
              <a:buNone/>
            </a:pPr>
            <a:r>
              <a:rPr lang="en-US" altLang="ko-KR" sz="1200" dirty="0"/>
              <a:t>	5.15.6 *</a:t>
            </a:r>
            <a:r>
              <a:rPr lang="ko-KR" altLang="en-US" sz="1200" dirty="0"/>
              <a:t>각 활성 </a:t>
            </a:r>
            <a:r>
              <a:rPr lang="en-US" altLang="ko-KR" sz="1200" dirty="0"/>
              <a:t>EBL</a:t>
            </a:r>
            <a:r>
              <a:rPr lang="ko-KR" altLang="en-US" sz="1200" dirty="0"/>
              <a:t>은 시스템 측정 정확도 요구 사항을 유지하기에 적절한 분해능을 가진 </a:t>
            </a:r>
            <a:r>
              <a:rPr lang="ko-KR" altLang="en-US" sz="1200" dirty="0" err="1"/>
              <a:t>수치값을</a:t>
            </a:r>
            <a:r>
              <a:rPr lang="ko-KR" altLang="en-US" sz="1200" dirty="0"/>
              <a:t> 가져야 함</a:t>
            </a:r>
            <a:r>
              <a:rPr lang="en-US" altLang="ko-KR" sz="1200" dirty="0"/>
              <a:t>.</a:t>
            </a:r>
          </a:p>
          <a:p>
            <a:pPr lvl="1"/>
            <a:r>
              <a:rPr lang="en-US" altLang="ko-KR" sz="1200" dirty="0"/>
              <a:t>5.16 </a:t>
            </a:r>
            <a:r>
              <a:rPr lang="ko-KR" altLang="en-US" sz="1200" dirty="0"/>
              <a:t>평행 지시 선 </a:t>
            </a:r>
            <a:r>
              <a:rPr lang="en-US" altLang="ko-KR" sz="1200" dirty="0"/>
              <a:t>(PL)</a:t>
            </a:r>
          </a:p>
          <a:p>
            <a:pPr marL="288000" lvl="1" indent="0">
              <a:buNone/>
            </a:pPr>
            <a:r>
              <a:rPr lang="en-US" altLang="ko-KR" sz="1200" dirty="0"/>
              <a:t>	5.16.1 *</a:t>
            </a:r>
            <a:r>
              <a:rPr lang="ko-KR" altLang="en-US" sz="1200" dirty="0"/>
              <a:t>최소 </a:t>
            </a:r>
            <a:r>
              <a:rPr lang="en-US" altLang="ko-KR" sz="1200" dirty="0"/>
              <a:t>4</a:t>
            </a:r>
            <a:r>
              <a:rPr lang="ko-KR" altLang="en-US" sz="1200" dirty="0"/>
              <a:t>개의 독립적인 병렬 지시선을 제공하고 </a:t>
            </a:r>
            <a:r>
              <a:rPr lang="en-US" altLang="ko-KR" sz="1200" dirty="0"/>
              <a:t>/ </a:t>
            </a:r>
            <a:r>
              <a:rPr lang="ko-KR" altLang="en-US" sz="1200" dirty="0"/>
              <a:t>각 개별라인은 자르거나 끌 수 있음</a:t>
            </a:r>
            <a:r>
              <a:rPr lang="en-US" altLang="ko-KR" sz="1200" dirty="0"/>
              <a:t>.</a:t>
            </a:r>
          </a:p>
          <a:p>
            <a:pPr marL="288000" lvl="1" indent="0">
              <a:buNone/>
            </a:pPr>
            <a:r>
              <a:rPr lang="en-US" altLang="ko-KR" sz="1200" dirty="0"/>
              <a:t>	5.16.2 *PI</a:t>
            </a:r>
            <a:r>
              <a:rPr lang="ko-KR" altLang="en-US" sz="1200" dirty="0"/>
              <a:t>의 빔 </a:t>
            </a:r>
            <a:r>
              <a:rPr lang="en-US" altLang="ko-KR" sz="1200" dirty="0"/>
              <a:t>RANGE</a:t>
            </a:r>
            <a:r>
              <a:rPr lang="ko-KR" altLang="en-US" sz="1200" dirty="0"/>
              <a:t>와 방위를 설정하는 빠른 수단 제공 </a:t>
            </a:r>
            <a:r>
              <a:rPr lang="en-US" altLang="ko-KR" sz="1200" dirty="0"/>
              <a:t>/ </a:t>
            </a:r>
          </a:p>
          <a:p>
            <a:pPr marL="288000" lvl="1" indent="0">
              <a:buNone/>
            </a:pPr>
            <a:r>
              <a:rPr lang="en-US" altLang="ko-KR" sz="1200" dirty="0"/>
              <a:t>	        *</a:t>
            </a:r>
            <a:r>
              <a:rPr lang="ko-KR" altLang="en-US" sz="1200" dirty="0"/>
              <a:t>선택한 인덱스 라인의 빔 </a:t>
            </a:r>
            <a:r>
              <a:rPr lang="en-US" altLang="ko-KR" sz="1200" dirty="0"/>
              <a:t>RANGE </a:t>
            </a:r>
            <a:r>
              <a:rPr lang="ko-KR" altLang="en-US" sz="1200" dirty="0"/>
              <a:t>및 방위는 </a:t>
            </a:r>
            <a:r>
              <a:rPr lang="ko-KR" altLang="en-US" sz="1200" dirty="0" err="1"/>
              <a:t>요청시</a:t>
            </a:r>
            <a:r>
              <a:rPr lang="ko-KR" altLang="en-US" sz="1200" dirty="0"/>
              <a:t> 이용가능해야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a:t>
            </a:fld>
            <a:r>
              <a:rPr lang="en-US" altLang="ko-KR"/>
              <a:t>]</a:t>
            </a:r>
            <a:endParaRPr lang="ko-KR" altLang="en-US" dirty="0"/>
          </a:p>
        </p:txBody>
      </p:sp>
    </p:spTree>
    <p:extLst>
      <p:ext uri="{BB962C8B-B14F-4D97-AF65-F5344CB8AC3E}">
        <p14:creationId xmlns:p14="http://schemas.microsoft.com/office/powerpoint/2010/main" val="294012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5.17 </a:t>
            </a:r>
            <a:r>
              <a:rPr lang="ko-KR" altLang="en-US" sz="1200" dirty="0"/>
              <a:t>거리와 방위의 </a:t>
            </a:r>
            <a:r>
              <a:rPr lang="en-US" altLang="ko-KR" sz="1200" dirty="0"/>
              <a:t>OFFSET </a:t>
            </a:r>
            <a:r>
              <a:rPr lang="ko-KR" altLang="en-US" sz="1200" dirty="0"/>
              <a:t>측정</a:t>
            </a:r>
            <a:endParaRPr lang="en-US" altLang="ko-KR" sz="1200" dirty="0"/>
          </a:p>
          <a:p>
            <a:pPr marL="288000" lvl="1" indent="0">
              <a:buNone/>
            </a:pPr>
            <a:r>
              <a:rPr lang="en-US" altLang="ko-KR" sz="1200" dirty="0"/>
              <a:t>	</a:t>
            </a:r>
            <a:r>
              <a:rPr lang="ko-KR" altLang="en-US" sz="1200" dirty="0"/>
              <a:t>작동 </a:t>
            </a:r>
            <a:r>
              <a:rPr lang="en-US" altLang="ko-KR" sz="1200" dirty="0"/>
              <a:t>DISPLAY</a:t>
            </a:r>
            <a:r>
              <a:rPr lang="ko-KR" altLang="en-US" sz="1200" dirty="0"/>
              <a:t> 영역 내의 두 위치간 상대적인 거리와 방위를 측정하는 수단이 있어야 함</a:t>
            </a:r>
            <a:endParaRPr lang="en-US" altLang="ko-KR" sz="1200" dirty="0"/>
          </a:p>
          <a:p>
            <a:pPr lvl="1"/>
            <a:r>
              <a:rPr lang="en-US" altLang="ko-KR" sz="1200" dirty="0"/>
              <a:t>5.18 </a:t>
            </a:r>
            <a:r>
              <a:rPr lang="ko-KR" altLang="en-US" sz="1200" dirty="0"/>
              <a:t>사용자 </a:t>
            </a:r>
            <a:r>
              <a:rPr lang="en-US" altLang="ko-KR" sz="1200" dirty="0"/>
              <a:t>CURSOR</a:t>
            </a:r>
          </a:p>
          <a:p>
            <a:pPr marL="288000" lvl="1" indent="0">
              <a:buNone/>
            </a:pPr>
            <a:r>
              <a:rPr lang="en-US" altLang="ko-KR" sz="1200" dirty="0"/>
              <a:t>	5.18.1 *</a:t>
            </a:r>
            <a:r>
              <a:rPr lang="ko-KR" altLang="en-US" sz="1200" dirty="0"/>
              <a:t>작동 </a:t>
            </a:r>
            <a:r>
              <a:rPr lang="en-US" altLang="ko-KR" sz="1200" dirty="0"/>
              <a:t>DISPLAY</a:t>
            </a:r>
            <a:r>
              <a:rPr lang="ko-KR" altLang="en-US" sz="1200" dirty="0"/>
              <a:t> 영역의 모든 위치를 지정할 수 있는 빠르고 간결한 수단을 사용할 수 있는 사용자 커서를 제공</a:t>
            </a:r>
            <a:endParaRPr lang="en-US" altLang="ko-KR" sz="1200" dirty="0"/>
          </a:p>
          <a:p>
            <a:pPr marL="288000" lvl="1" indent="0">
              <a:buNone/>
            </a:pPr>
            <a:r>
              <a:rPr lang="en-US" altLang="ko-KR" sz="1200" dirty="0"/>
              <a:t>	5.18.2 *</a:t>
            </a:r>
            <a:r>
              <a:rPr lang="ko-KR" altLang="en-US" sz="1200" dirty="0"/>
              <a:t>커서의 위치에 해당하는 </a:t>
            </a:r>
            <a:r>
              <a:rPr lang="en-US" altLang="ko-KR" sz="1200" dirty="0"/>
              <a:t>CCRP </a:t>
            </a:r>
            <a:r>
              <a:rPr lang="ko-KR" altLang="en-US" sz="1200" dirty="0"/>
              <a:t>기준의 거리</a:t>
            </a:r>
            <a:r>
              <a:rPr lang="en-US" altLang="ko-KR" sz="1200" dirty="0"/>
              <a:t>/</a:t>
            </a:r>
            <a:r>
              <a:rPr lang="ko-KR" altLang="en-US" sz="1200" dirty="0"/>
              <a:t>방위</a:t>
            </a:r>
            <a:r>
              <a:rPr lang="en-US" altLang="ko-KR" sz="1200" dirty="0"/>
              <a:t>/</a:t>
            </a:r>
            <a:r>
              <a:rPr lang="ko-KR" altLang="en-US" sz="1200" dirty="0"/>
              <a:t>위도</a:t>
            </a:r>
            <a:r>
              <a:rPr lang="en-US" altLang="ko-KR" sz="1200" dirty="0"/>
              <a:t>/</a:t>
            </a:r>
            <a:r>
              <a:rPr lang="ko-KR" altLang="en-US" sz="1200" dirty="0"/>
              <a:t>경도를 지속적으로 보여줘야 함</a:t>
            </a:r>
            <a:r>
              <a:rPr lang="en-US" altLang="ko-KR" sz="1200" dirty="0"/>
              <a:t>.</a:t>
            </a:r>
          </a:p>
          <a:p>
            <a:pPr marL="288000" lvl="1" indent="0">
              <a:buNone/>
            </a:pPr>
            <a:r>
              <a:rPr lang="en-US" altLang="ko-KR" sz="1200" dirty="0"/>
              <a:t>	5.18.3 *</a:t>
            </a:r>
            <a:r>
              <a:rPr lang="ko-KR" altLang="en-US" sz="1200" dirty="0"/>
              <a:t>커서는 작동 표시 영역 내에서 타겟</a:t>
            </a:r>
            <a:r>
              <a:rPr lang="en-US" altLang="ko-KR" sz="1200" dirty="0"/>
              <a:t>, </a:t>
            </a:r>
            <a:r>
              <a:rPr lang="ko-KR" altLang="en-US" sz="1200" dirty="0"/>
              <a:t>그래픽요소 또는 개체를 선택 및 선택 해제하는 수단을 제공</a:t>
            </a:r>
            <a:endParaRPr lang="en-US" altLang="ko-KR" sz="1200" dirty="0"/>
          </a:p>
          <a:p>
            <a:pPr marL="288000" lvl="1" indent="0">
              <a:buNone/>
            </a:pPr>
            <a:r>
              <a:rPr lang="en-US" altLang="ko-KR" sz="1200" dirty="0"/>
              <a:t>	       </a:t>
            </a:r>
            <a:r>
              <a:rPr lang="ko-KR" altLang="en-US" sz="1200" dirty="0"/>
              <a:t>  </a:t>
            </a:r>
            <a:r>
              <a:rPr lang="en-US" altLang="ko-KR" sz="1200" dirty="0"/>
              <a:t>*</a:t>
            </a:r>
            <a:r>
              <a:rPr lang="ko-KR" altLang="en-US" sz="1200" dirty="0"/>
              <a:t>커서는 작동 표시 영역 외부</a:t>
            </a:r>
            <a:r>
              <a:rPr lang="en-US" altLang="ko-KR" sz="1200" dirty="0"/>
              <a:t>(</a:t>
            </a:r>
            <a:r>
              <a:rPr lang="ko-KR" altLang="en-US" sz="1200" dirty="0"/>
              <a:t>다이얼로그 등</a:t>
            </a:r>
            <a:r>
              <a:rPr lang="en-US" altLang="ko-KR" sz="1200" dirty="0"/>
              <a:t>)</a:t>
            </a:r>
            <a:r>
              <a:rPr lang="ko-KR" altLang="en-US" sz="1200" dirty="0"/>
              <a:t>에서 모드</a:t>
            </a:r>
            <a:r>
              <a:rPr lang="en-US" altLang="ko-KR" sz="1200" dirty="0"/>
              <a:t>, </a:t>
            </a:r>
            <a:r>
              <a:rPr lang="ko-KR" altLang="en-US" sz="1200" dirty="0"/>
              <a:t>기능</a:t>
            </a:r>
            <a:r>
              <a:rPr lang="en-US" altLang="ko-KR" sz="1200" dirty="0"/>
              <a:t>, </a:t>
            </a:r>
            <a:r>
              <a:rPr lang="ko-KR" altLang="en-US" sz="1200" dirty="0"/>
              <a:t>다양한 매개변수 및 제어 메뉴 선택에 사용</a:t>
            </a:r>
            <a:r>
              <a:rPr lang="en-US" altLang="ko-KR" sz="1200" dirty="0"/>
              <a:t> </a:t>
            </a:r>
            <a:r>
              <a:rPr lang="ko-KR" altLang="en-US" sz="1200" dirty="0"/>
              <a:t>가능</a:t>
            </a:r>
            <a:r>
              <a:rPr lang="en-US" altLang="ko-KR" sz="1200" dirty="0"/>
              <a:t>.</a:t>
            </a:r>
          </a:p>
          <a:p>
            <a:pPr marL="288000" lvl="1" indent="0">
              <a:buNone/>
            </a:pPr>
            <a:r>
              <a:rPr lang="en-US" altLang="ko-KR" sz="1200" dirty="0"/>
              <a:t>	5.18.4 *</a:t>
            </a:r>
            <a:r>
              <a:rPr lang="ko-KR" altLang="en-US" sz="1200" dirty="0"/>
              <a:t>디스플레이에서 커서 위치를 쉽게 찾을 수 있는 수단이 제공</a:t>
            </a:r>
            <a:r>
              <a:rPr lang="en-US" altLang="ko-KR" sz="1200" dirty="0"/>
              <a:t>.(</a:t>
            </a:r>
            <a:r>
              <a:rPr lang="ko-KR" altLang="en-US" sz="1200" dirty="0"/>
              <a:t>십자마크 등</a:t>
            </a:r>
            <a:r>
              <a:rPr lang="en-US" altLang="ko-KR" sz="1200" dirty="0"/>
              <a:t>)</a:t>
            </a:r>
          </a:p>
          <a:p>
            <a:pPr marL="288000" lvl="1" indent="0">
              <a:buNone/>
            </a:pPr>
            <a:r>
              <a:rPr lang="en-US" altLang="ko-KR" sz="1200" dirty="0"/>
              <a:t>	5.18.5 *</a:t>
            </a:r>
            <a:r>
              <a:rPr lang="ko-KR" altLang="en-US" sz="1200" dirty="0"/>
              <a:t>커서가 제공하는 범위 및 방위 측정의 정확도는 </a:t>
            </a:r>
            <a:r>
              <a:rPr lang="en-US" altLang="ko-KR" sz="1200" dirty="0"/>
              <a:t>VRM </a:t>
            </a:r>
            <a:r>
              <a:rPr lang="ko-KR" altLang="en-US" sz="1200" dirty="0"/>
              <a:t>및 </a:t>
            </a:r>
            <a:r>
              <a:rPr lang="en-US" altLang="ko-KR" sz="1200" dirty="0"/>
              <a:t>EBL</a:t>
            </a:r>
            <a:r>
              <a:rPr lang="ko-KR" altLang="en-US" sz="1200" dirty="0"/>
              <a:t>에 대한 관련 요구 사항을 충족</a:t>
            </a:r>
            <a:endParaRPr lang="en-US" altLang="ko-KR" sz="1200" dirty="0"/>
          </a:p>
          <a:p>
            <a:pPr lvl="1"/>
            <a:r>
              <a:rPr lang="en-US" altLang="ko-KR" sz="1200" dirty="0"/>
              <a:t>5.19 </a:t>
            </a:r>
            <a:r>
              <a:rPr lang="ko-KR" altLang="en-US" sz="1200" dirty="0"/>
              <a:t>방위각</a:t>
            </a:r>
            <a:r>
              <a:rPr lang="en-US" altLang="ko-KR" sz="1200" dirty="0"/>
              <a:t> Stabilization</a:t>
            </a:r>
          </a:p>
          <a:p>
            <a:pPr marL="288000" lvl="1" indent="0">
              <a:buNone/>
            </a:pPr>
            <a:r>
              <a:rPr lang="en-US" altLang="ko-KR" sz="1200" dirty="0"/>
              <a:t>	5.19.1 *</a:t>
            </a:r>
            <a:r>
              <a:rPr lang="ko-KR" altLang="en-US" sz="1200" dirty="0"/>
              <a:t>방향 정보는 </a:t>
            </a:r>
            <a:r>
              <a:rPr lang="en-US" altLang="ko-KR" sz="1200" dirty="0"/>
              <a:t>GYRO-COMPASS</a:t>
            </a:r>
            <a:r>
              <a:rPr lang="ko-KR" altLang="en-US" sz="1200" dirty="0"/>
              <a:t> 혹은 </a:t>
            </a:r>
            <a:endParaRPr lang="en-US" altLang="ko-KR" sz="1200" dirty="0"/>
          </a:p>
          <a:p>
            <a:pPr marL="288000" lvl="1" indent="0">
              <a:buNone/>
            </a:pPr>
            <a:r>
              <a:rPr lang="en-US" altLang="ko-KR" sz="1200" dirty="0"/>
              <a:t>	         *</a:t>
            </a:r>
            <a:r>
              <a:rPr lang="ko-KR" altLang="en-US" sz="1200" dirty="0"/>
              <a:t>동등한 센서</a:t>
            </a:r>
            <a:r>
              <a:rPr lang="en-US" altLang="ko-KR" sz="1200" dirty="0"/>
              <a:t>(</a:t>
            </a:r>
            <a:r>
              <a:rPr lang="ko-KR" altLang="en-US" sz="1200" dirty="0"/>
              <a:t>기구가 채택한 관련 표준보다 열등하지 않은 성능을 가진 </a:t>
            </a:r>
            <a:r>
              <a:rPr lang="en-US" altLang="ko-KR" sz="1200" dirty="0"/>
              <a:t>)</a:t>
            </a:r>
            <a:r>
              <a:rPr lang="ko-KR" altLang="en-US" sz="1200" dirty="0"/>
              <a:t>에 의해 제공</a:t>
            </a:r>
            <a:endParaRPr lang="en-US" altLang="ko-KR" sz="1200" dirty="0"/>
          </a:p>
          <a:p>
            <a:pPr marL="288000" lvl="1" indent="0">
              <a:buNone/>
            </a:pPr>
            <a:r>
              <a:rPr lang="en-US" altLang="ko-KR" sz="1200" dirty="0"/>
              <a:t>	5.19.2 *</a:t>
            </a:r>
            <a:r>
              <a:rPr lang="ko-KR" altLang="en-US" sz="1200" dirty="0"/>
              <a:t>레이더 표시의 </a:t>
            </a:r>
            <a:r>
              <a:rPr lang="ko-KR" altLang="en-US" sz="1200" u="sng" dirty="0"/>
              <a:t>방위각 정렬 정확도</a:t>
            </a:r>
            <a:r>
              <a:rPr lang="ko-KR" altLang="en-US" sz="1200" dirty="0"/>
              <a:t>는 선회율로 </a:t>
            </a:r>
            <a:r>
              <a:rPr lang="en-US" altLang="ko-KR" sz="1200" dirty="0"/>
              <a:t>0.5°</a:t>
            </a:r>
            <a:r>
              <a:rPr lang="ko-KR" altLang="en-US" sz="1200" dirty="0"/>
              <a:t>이내 일 것  </a:t>
            </a:r>
            <a:r>
              <a:rPr lang="en-US" altLang="ko-KR" sz="1200" dirty="0"/>
              <a:t>(</a:t>
            </a:r>
            <a:r>
              <a:rPr lang="ko-KR" altLang="en-US" sz="1200" dirty="0">
                <a:solidFill>
                  <a:srgbClr val="FF0000"/>
                </a:solidFill>
              </a:rPr>
              <a:t>선급에서 얻어낸 </a:t>
            </a:r>
            <a:r>
              <a:rPr lang="en-US" altLang="ko-KR" sz="1200" dirty="0">
                <a:solidFill>
                  <a:srgbClr val="FF0000"/>
                </a:solidFill>
              </a:rPr>
              <a:t>ROT?</a:t>
            </a:r>
            <a:r>
              <a:rPr lang="en-US" altLang="ko-KR" sz="1200" dirty="0"/>
              <a:t>)</a:t>
            </a:r>
          </a:p>
          <a:p>
            <a:pPr marL="288000" lvl="1" indent="0">
              <a:buNone/>
            </a:pPr>
            <a:r>
              <a:rPr lang="en-US" altLang="ko-KR" sz="1200" dirty="0"/>
              <a:t>	         *</a:t>
            </a:r>
            <a:r>
              <a:rPr lang="ko-KR" altLang="en-US" sz="1200" dirty="0"/>
              <a:t>안정화 센서 및 전송 시스템 유형에서 발생하는 </a:t>
            </a:r>
            <a:r>
              <a:rPr lang="en-US" altLang="ko-KR" sz="1200" dirty="0"/>
              <a:t>LIMIT</a:t>
            </a:r>
            <a:r>
              <a:rPr lang="ko-KR" altLang="en-US" sz="1200" dirty="0"/>
              <a:t>은 예외</a:t>
            </a:r>
            <a:r>
              <a:rPr lang="en-US" altLang="ko-KR" sz="1200" dirty="0"/>
              <a:t>.</a:t>
            </a:r>
          </a:p>
          <a:p>
            <a:pPr marL="288000" lvl="1" indent="0">
              <a:buNone/>
            </a:pPr>
            <a:r>
              <a:rPr lang="en-US" altLang="ko-KR" sz="1200" dirty="0"/>
              <a:t>	5.19.3 *Heading</a:t>
            </a:r>
            <a:r>
              <a:rPr lang="ko-KR" altLang="en-US" sz="1200" dirty="0"/>
              <a:t> 정보는 선박 </a:t>
            </a:r>
            <a:r>
              <a:rPr lang="en-US" altLang="ko-KR" sz="1200" dirty="0"/>
              <a:t>GYRO</a:t>
            </a:r>
            <a:r>
              <a:rPr lang="ko-KR" altLang="en-US" sz="1200" dirty="0"/>
              <a:t> 시스템과의 정확한 정렬을 허용하기 위해 수치 해상도와 함께 표시</a:t>
            </a:r>
            <a:r>
              <a:rPr lang="en-US" altLang="ko-KR" sz="1200" dirty="0"/>
              <a:t>.</a:t>
            </a:r>
          </a:p>
          <a:p>
            <a:pPr marL="288000" lvl="1" indent="0">
              <a:buNone/>
            </a:pPr>
            <a:r>
              <a:rPr lang="en-US" altLang="ko-KR" sz="1200" dirty="0"/>
              <a:t>	5.19.4 *Heading</a:t>
            </a:r>
            <a:r>
              <a:rPr lang="ko-KR" altLang="en-US" sz="1200" dirty="0"/>
              <a:t> 정보는 </a:t>
            </a:r>
            <a:r>
              <a:rPr lang="en-US" altLang="ko-KR" sz="1200" dirty="0"/>
              <a:t>CCRP(Consistent Common Reference Point)</a:t>
            </a:r>
            <a:r>
              <a:rPr lang="ko-KR" altLang="en-US" sz="1200" dirty="0"/>
              <a:t>를 기준으로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a:t>
            </a:fld>
            <a:r>
              <a:rPr lang="en-US" altLang="ko-KR"/>
              <a:t>]</a:t>
            </a:r>
            <a:endParaRPr lang="ko-KR" altLang="en-US" dirty="0"/>
          </a:p>
        </p:txBody>
      </p:sp>
    </p:spTree>
    <p:extLst>
      <p:ext uri="{BB962C8B-B14F-4D97-AF65-F5344CB8AC3E}">
        <p14:creationId xmlns:p14="http://schemas.microsoft.com/office/powerpoint/2010/main" val="81285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5.20 </a:t>
            </a:r>
            <a:r>
              <a:rPr lang="ko-KR" altLang="en-US" sz="1200" dirty="0"/>
              <a:t>레이더 영상의 </a:t>
            </a:r>
            <a:r>
              <a:rPr lang="en-US" altLang="ko-KR" sz="1200" dirty="0"/>
              <a:t>DISPLAY </a:t>
            </a:r>
            <a:r>
              <a:rPr lang="ko-KR" altLang="en-US" sz="1200" dirty="0"/>
              <a:t>모드</a:t>
            </a:r>
            <a:endParaRPr lang="en-US" altLang="ko-KR" sz="1200" dirty="0"/>
          </a:p>
          <a:p>
            <a:pPr marL="288000" lvl="1" indent="0">
              <a:buNone/>
            </a:pPr>
            <a:r>
              <a:rPr lang="en-US" altLang="ko-KR" sz="1200" dirty="0"/>
              <a:t>	5.20.1 *True Motion </a:t>
            </a:r>
            <a:r>
              <a:rPr lang="ko-KR" altLang="en-US" sz="1200" dirty="0"/>
              <a:t>디스플레이 모드가 제공</a:t>
            </a:r>
            <a:endParaRPr lang="en-US" altLang="ko-KR" sz="1200" dirty="0"/>
          </a:p>
          <a:p>
            <a:pPr marL="288000" lvl="1" indent="0">
              <a:buNone/>
            </a:pPr>
            <a:r>
              <a:rPr lang="en-US" altLang="ko-KR" sz="1200" dirty="0"/>
              <a:t>	         *</a:t>
            </a:r>
            <a:r>
              <a:rPr lang="ko-KR" altLang="en-US" sz="1200" dirty="0"/>
              <a:t>자선의 자동 리셋은 디스플레이의 위치</a:t>
            </a:r>
            <a:r>
              <a:rPr lang="en-US" altLang="ko-KR" sz="1200" dirty="0"/>
              <a:t>, </a:t>
            </a:r>
            <a:r>
              <a:rPr lang="ko-KR" altLang="en-US" sz="1200" dirty="0"/>
              <a:t>시간 관련 또는 둘 다에 의해 시작될 수 있음</a:t>
            </a:r>
            <a:r>
              <a:rPr lang="en-US" altLang="ko-KR" sz="1200" dirty="0"/>
              <a:t>.</a:t>
            </a:r>
          </a:p>
          <a:p>
            <a:pPr marL="288000" lvl="1" indent="0">
              <a:buNone/>
            </a:pPr>
            <a:r>
              <a:rPr lang="en-US" altLang="ko-KR" sz="1200" dirty="0">
                <a:solidFill>
                  <a:srgbClr val="FF0000"/>
                </a:solidFill>
              </a:rPr>
              <a:t>		(RESET</a:t>
            </a:r>
            <a:r>
              <a:rPr lang="ko-KR" altLang="en-US" sz="1200" dirty="0">
                <a:solidFill>
                  <a:srgbClr val="FF0000"/>
                </a:solidFill>
              </a:rPr>
              <a:t>이 아니라 </a:t>
            </a:r>
            <a:r>
              <a:rPr lang="en-US" altLang="ko-KR" sz="1200" dirty="0">
                <a:solidFill>
                  <a:srgbClr val="FF0000"/>
                </a:solidFill>
              </a:rPr>
              <a:t>REFRESH </a:t>
            </a:r>
            <a:r>
              <a:rPr lang="ko-KR" altLang="en-US" sz="1200" dirty="0" err="1">
                <a:solidFill>
                  <a:srgbClr val="FF0000"/>
                </a:solidFill>
              </a:rPr>
              <a:t>말하는것</a:t>
            </a:r>
            <a:r>
              <a:rPr lang="ko-KR" altLang="en-US" sz="1200" dirty="0">
                <a:solidFill>
                  <a:srgbClr val="FF0000"/>
                </a:solidFill>
              </a:rPr>
              <a:t> 아님</a:t>
            </a:r>
            <a:r>
              <a:rPr lang="en-US" altLang="ko-KR" sz="1200" dirty="0">
                <a:solidFill>
                  <a:srgbClr val="FF0000"/>
                </a:solidFill>
              </a:rPr>
              <a:t>? </a:t>
            </a:r>
            <a:r>
              <a:rPr lang="ko-KR" altLang="en-US" sz="1200" dirty="0">
                <a:solidFill>
                  <a:srgbClr val="FF0000"/>
                </a:solidFill>
              </a:rPr>
              <a:t>자선의 기동에 따라 화면도 바뀌므로</a:t>
            </a:r>
            <a:r>
              <a:rPr lang="en-US" altLang="ko-KR" sz="1200" dirty="0">
                <a:solidFill>
                  <a:srgbClr val="FF0000"/>
                </a:solidFill>
              </a:rPr>
              <a:t>…)</a:t>
            </a:r>
          </a:p>
          <a:p>
            <a:pPr marL="288000" lvl="1" indent="0">
              <a:buNone/>
            </a:pPr>
            <a:r>
              <a:rPr lang="en-US" altLang="ko-KR" sz="1200" dirty="0"/>
              <a:t>	         *</a:t>
            </a:r>
            <a:r>
              <a:rPr lang="ko-KR" altLang="en-US" sz="1200" dirty="0"/>
              <a:t>스캔이나 그에 상응하는 항목에서 리셋</a:t>
            </a:r>
            <a:r>
              <a:rPr lang="en-US" altLang="ko-KR" sz="1200" dirty="0">
                <a:solidFill>
                  <a:srgbClr val="FF0000"/>
                </a:solidFill>
              </a:rPr>
              <a:t>(REFRESH </a:t>
            </a:r>
            <a:r>
              <a:rPr lang="ko-KR" altLang="en-US" sz="1200" dirty="0">
                <a:solidFill>
                  <a:srgbClr val="FF0000"/>
                </a:solidFill>
              </a:rPr>
              <a:t>같은데</a:t>
            </a:r>
            <a:r>
              <a:rPr lang="en-US" altLang="ko-KR" sz="1200" dirty="0">
                <a:solidFill>
                  <a:srgbClr val="FF0000"/>
                </a:solidFill>
              </a:rPr>
              <a:t>…)</a:t>
            </a:r>
            <a:r>
              <a:rPr lang="ko-KR" altLang="en-US" sz="1200" dirty="0"/>
              <a:t>이 발생하도록 설정하면</a:t>
            </a:r>
            <a:endParaRPr lang="en-US" altLang="ko-KR" sz="1200" dirty="0"/>
          </a:p>
          <a:p>
            <a:pPr marL="288000" lvl="1" indent="0">
              <a:buNone/>
            </a:pPr>
            <a:r>
              <a:rPr lang="en-US" altLang="ko-KR" sz="1200" dirty="0"/>
              <a:t>		</a:t>
            </a:r>
            <a:r>
              <a:rPr lang="ko-KR" altLang="en-US" sz="1200" dirty="0"/>
              <a:t>고정된 </a:t>
            </a:r>
            <a:r>
              <a:rPr lang="en-US" altLang="ko-KR" sz="1200" dirty="0"/>
              <a:t>ORIGIN</a:t>
            </a:r>
            <a:r>
              <a:rPr lang="ko-KR" altLang="en-US" sz="1200" dirty="0"/>
              <a:t>의 </a:t>
            </a:r>
            <a:r>
              <a:rPr lang="en-US" altLang="ko-KR" sz="1200" dirty="0"/>
              <a:t>True Motion</a:t>
            </a:r>
            <a:r>
              <a:rPr lang="ko-KR" altLang="en-US" sz="1200" dirty="0"/>
              <a:t> 모드와 동일해야 함</a:t>
            </a:r>
            <a:r>
              <a:rPr lang="en-US" altLang="ko-KR" sz="1200" dirty="0"/>
              <a:t>. (</a:t>
            </a:r>
            <a:r>
              <a:rPr lang="ko-KR" altLang="en-US" sz="1200" dirty="0"/>
              <a:t>실제로는 이전의 </a:t>
            </a:r>
            <a:r>
              <a:rPr lang="en-US" altLang="ko-KR" sz="1200" dirty="0"/>
              <a:t>Relative Motion </a:t>
            </a:r>
            <a:r>
              <a:rPr lang="ko-KR" altLang="en-US" sz="1200" dirty="0"/>
              <a:t>모드와 동일</a:t>
            </a:r>
            <a:r>
              <a:rPr lang="en-US" altLang="ko-KR" sz="1200" dirty="0"/>
              <a:t>)</a:t>
            </a:r>
          </a:p>
          <a:p>
            <a:pPr marL="288000" lvl="1" indent="0">
              <a:buNone/>
            </a:pPr>
            <a:endParaRPr lang="en-US" altLang="ko-KR" sz="1200" dirty="0"/>
          </a:p>
          <a:p>
            <a:pPr marL="288000" lvl="1" indent="0">
              <a:buNone/>
            </a:pPr>
            <a:r>
              <a:rPr lang="en-US" altLang="ko-KR" sz="1200" dirty="0"/>
              <a:t>	5.20.2 *</a:t>
            </a:r>
            <a:r>
              <a:rPr lang="ko-KR" altLang="en-US" sz="1200" dirty="0"/>
              <a:t>제공해야 하는 </a:t>
            </a:r>
            <a:r>
              <a:rPr lang="en-US" altLang="ko-KR" sz="1200" dirty="0" err="1"/>
              <a:t>Origintation</a:t>
            </a:r>
            <a:r>
              <a:rPr lang="en-US" altLang="ko-KR" sz="1200" dirty="0"/>
              <a:t> </a:t>
            </a:r>
            <a:r>
              <a:rPr lang="ko-KR" altLang="en-US" sz="1200" dirty="0"/>
              <a:t>모드</a:t>
            </a:r>
            <a:endParaRPr lang="en-US" altLang="ko-KR" sz="1200" dirty="0"/>
          </a:p>
          <a:p>
            <a:pPr marL="288000" lvl="1" indent="0">
              <a:buNone/>
            </a:pPr>
            <a:r>
              <a:rPr lang="en-US" altLang="ko-KR" sz="1200" dirty="0"/>
              <a:t>		</a:t>
            </a:r>
            <a:r>
              <a:rPr lang="en-US" altLang="ko-KR" sz="1200" dirty="0" err="1"/>
              <a:t>i</a:t>
            </a:r>
            <a:r>
              <a:rPr lang="en-US" altLang="ko-KR" sz="1200" dirty="0"/>
              <a:t>) North-up 		ii) Course-up</a:t>
            </a:r>
          </a:p>
          <a:p>
            <a:pPr marL="288000" lvl="1" indent="0">
              <a:buNone/>
            </a:pPr>
            <a:r>
              <a:rPr lang="en-US" altLang="ko-KR" sz="1200" dirty="0"/>
              <a:t>		iii) Head-up : </a:t>
            </a:r>
            <a:r>
              <a:rPr lang="ko-KR" altLang="en-US" sz="1200" dirty="0"/>
              <a:t>현재 </a:t>
            </a:r>
            <a:r>
              <a:rPr lang="en-US" altLang="ko-KR" sz="1200" dirty="0"/>
              <a:t>DISPLAY</a:t>
            </a:r>
            <a:r>
              <a:rPr lang="ko-KR" altLang="en-US" sz="1200" dirty="0"/>
              <a:t>모드가 원점이 고정된 </a:t>
            </a:r>
            <a:r>
              <a:rPr lang="en-US" altLang="ko-KR" sz="1200" dirty="0"/>
              <a:t>True motion</a:t>
            </a:r>
            <a:r>
              <a:rPr lang="ko-KR" altLang="en-US" sz="1200" dirty="0"/>
              <a:t>와 같으면 본 모드를 제공 </a:t>
            </a:r>
            <a:endParaRPr lang="en-US" altLang="ko-KR" sz="1200" dirty="0"/>
          </a:p>
          <a:p>
            <a:pPr marL="288000" lvl="1" indent="0">
              <a:buNone/>
            </a:pPr>
            <a:r>
              <a:rPr lang="en-US" altLang="ko-KR" sz="1200" dirty="0"/>
              <a:t>		</a:t>
            </a:r>
            <a:r>
              <a:rPr lang="en-US" altLang="ko-KR" sz="1200" dirty="0">
                <a:solidFill>
                  <a:srgbClr val="FF0000"/>
                </a:solidFill>
              </a:rPr>
              <a:t>(in practice equivalent to the previous relative motion Head Up mode). what</a:t>
            </a:r>
            <a:r>
              <a:rPr lang="ko-KR" altLang="en-US" sz="1200" dirty="0">
                <a:solidFill>
                  <a:srgbClr val="FF0000"/>
                </a:solidFill>
              </a:rPr>
              <a:t> </a:t>
            </a:r>
            <a:r>
              <a:rPr lang="en-US" altLang="ko-KR" sz="1200" dirty="0">
                <a:solidFill>
                  <a:srgbClr val="FF0000"/>
                </a:solidFill>
              </a:rPr>
              <a:t>does</a:t>
            </a:r>
            <a:r>
              <a:rPr lang="ko-KR" altLang="en-US" sz="1200" dirty="0">
                <a:solidFill>
                  <a:srgbClr val="FF0000"/>
                </a:solidFill>
              </a:rPr>
              <a:t> </a:t>
            </a:r>
            <a:r>
              <a:rPr lang="en-US" altLang="ko-KR" sz="1200" dirty="0">
                <a:solidFill>
                  <a:srgbClr val="FF0000"/>
                </a:solidFill>
              </a:rPr>
              <a:t>it</a:t>
            </a:r>
            <a:r>
              <a:rPr lang="ko-KR" altLang="en-US" sz="1200" dirty="0">
                <a:solidFill>
                  <a:srgbClr val="FF0000"/>
                </a:solidFill>
              </a:rPr>
              <a:t> </a:t>
            </a:r>
            <a:r>
              <a:rPr lang="en-US" altLang="ko-KR" sz="1200" dirty="0">
                <a:solidFill>
                  <a:srgbClr val="FF0000"/>
                </a:solidFill>
              </a:rPr>
              <a:t>mean?</a:t>
            </a:r>
          </a:p>
          <a:p>
            <a:pPr marL="288000" lvl="1" indent="0">
              <a:buNone/>
            </a:pPr>
            <a:r>
              <a:rPr lang="en-US" altLang="ko-KR" sz="1200" dirty="0"/>
              <a:t>	5.20.3 *</a:t>
            </a:r>
            <a:r>
              <a:rPr lang="ko-KR" altLang="en-US" sz="1200" dirty="0"/>
              <a:t>동작 및 방향 모드의 표시가 제공</a:t>
            </a: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a:t>
            </a:fld>
            <a:r>
              <a:rPr lang="en-US" altLang="ko-KR"/>
              <a:t>]</a:t>
            </a:r>
            <a:endParaRPr lang="ko-KR" altLang="en-US" dirty="0"/>
          </a:p>
        </p:txBody>
      </p:sp>
    </p:spTree>
    <p:extLst>
      <p:ext uri="{BB962C8B-B14F-4D97-AF65-F5344CB8AC3E}">
        <p14:creationId xmlns:p14="http://schemas.microsoft.com/office/powerpoint/2010/main" val="283585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5.21 Off-</a:t>
            </a:r>
            <a:r>
              <a:rPr lang="en-US" altLang="ko-KR" sz="1200" dirty="0" err="1"/>
              <a:t>Centring</a:t>
            </a:r>
            <a:r>
              <a:rPr lang="en-US" altLang="ko-KR" sz="1200" dirty="0"/>
              <a:t> (</a:t>
            </a:r>
            <a:r>
              <a:rPr lang="ko-KR" altLang="en-US" sz="1200" dirty="0"/>
              <a:t>화면의 중심 이동</a:t>
            </a:r>
            <a:r>
              <a:rPr lang="en-US" altLang="ko-KR" sz="1200" dirty="0"/>
              <a:t>)</a:t>
            </a:r>
          </a:p>
          <a:p>
            <a:pPr marL="288000" lvl="1" indent="0">
              <a:buNone/>
            </a:pPr>
            <a:r>
              <a:rPr lang="en-US" altLang="ko-KR" sz="1200" dirty="0"/>
              <a:t>	5.21.1 *</a:t>
            </a:r>
            <a:r>
              <a:rPr lang="ko-KR" altLang="en-US" sz="1200" dirty="0" err="1"/>
              <a:t>어디에서든지</a:t>
            </a:r>
            <a:r>
              <a:rPr lang="ko-KR" altLang="en-US" sz="1200" dirty="0"/>
              <a:t> 안테나 위치를 선택하기 위해서 </a:t>
            </a:r>
            <a:endParaRPr lang="en-US" altLang="ko-KR" sz="1200" dirty="0"/>
          </a:p>
          <a:p>
            <a:pPr marL="288000" lvl="1" indent="0">
              <a:buNone/>
            </a:pPr>
            <a:r>
              <a:rPr lang="en-US" altLang="ko-KR" sz="1200" dirty="0"/>
              <a:t>	         * </a:t>
            </a:r>
            <a:r>
              <a:rPr lang="ko-KR" altLang="en-US" sz="1200" dirty="0"/>
              <a:t>현재 </a:t>
            </a:r>
            <a:r>
              <a:rPr lang="en-US" altLang="ko-KR" sz="1200" dirty="0"/>
              <a:t>DISPLAY </a:t>
            </a:r>
            <a:r>
              <a:rPr lang="ko-KR" altLang="en-US" sz="1200" dirty="0"/>
              <a:t>영역 반경 </a:t>
            </a:r>
            <a:r>
              <a:rPr lang="en-US" altLang="ko-KR" sz="1200" dirty="0"/>
              <a:t>50% </a:t>
            </a:r>
            <a:r>
              <a:rPr lang="ko-KR" altLang="en-US" sz="1200" dirty="0"/>
              <a:t>이내로 중심을 이동할 수 있는 기능</a:t>
            </a:r>
            <a:r>
              <a:rPr lang="en-US" altLang="ko-KR" sz="1200" dirty="0"/>
              <a:t>(</a:t>
            </a:r>
            <a:r>
              <a:rPr lang="ko-KR" altLang="en-US" sz="1200" dirty="0"/>
              <a:t>수동</a:t>
            </a:r>
            <a:r>
              <a:rPr lang="en-US" altLang="ko-KR" sz="1200" dirty="0"/>
              <a:t>)</a:t>
            </a:r>
            <a:r>
              <a:rPr lang="ko-KR" altLang="en-US" sz="1200" dirty="0"/>
              <a:t> 제공</a:t>
            </a:r>
            <a:endParaRPr lang="en-US" altLang="ko-KR" sz="1200" dirty="0"/>
          </a:p>
          <a:p>
            <a:pPr marL="288000" lvl="1" indent="0">
              <a:buNone/>
            </a:pPr>
            <a:r>
              <a:rPr lang="en-US" altLang="ko-KR" sz="1200" dirty="0"/>
              <a:t>	5.21.2 *Off-</a:t>
            </a:r>
            <a:r>
              <a:rPr lang="en-US" altLang="ko-KR" sz="1200" dirty="0" err="1"/>
              <a:t>Centring</a:t>
            </a:r>
            <a:r>
              <a:rPr lang="en-US" altLang="ko-KR" sz="1200" dirty="0"/>
              <a:t> </a:t>
            </a:r>
            <a:r>
              <a:rPr lang="ko-KR" altLang="en-US" sz="1200" dirty="0" err="1"/>
              <a:t>수행시</a:t>
            </a:r>
            <a:r>
              <a:rPr lang="ko-KR" altLang="en-US" sz="1200" dirty="0"/>
              <a:t> 선택된 안테나 위치는</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 운용 </a:t>
            </a:r>
            <a:r>
              <a:rPr lang="en-US" altLang="ko-KR" sz="1200" dirty="0"/>
              <a:t>DISPLAY </a:t>
            </a:r>
            <a:r>
              <a:rPr lang="ko-KR" altLang="en-US" sz="1200" dirty="0"/>
              <a:t>영역의 중심으로 부터 적어도 </a:t>
            </a:r>
            <a:r>
              <a:rPr lang="en-US" altLang="ko-KR" sz="1200" dirty="0"/>
              <a:t>50%</a:t>
            </a:r>
            <a:r>
              <a:rPr lang="ko-KR" altLang="en-US" sz="1200" dirty="0"/>
              <a:t>이상</a:t>
            </a:r>
            <a:r>
              <a:rPr lang="en-US" altLang="ko-KR" sz="1200" dirty="0"/>
              <a:t>,</a:t>
            </a:r>
            <a:r>
              <a:rPr lang="ko-KR" altLang="en-US" sz="1200" dirty="0"/>
              <a:t> </a:t>
            </a:r>
            <a:r>
              <a:rPr lang="en-US" altLang="ko-KR" sz="1200" dirty="0"/>
              <a:t>75%</a:t>
            </a:r>
            <a:r>
              <a:rPr lang="ko-KR" altLang="en-US" sz="1200" dirty="0"/>
              <a:t>를 넘지않는 임의의 지점에 위치 가능</a:t>
            </a:r>
            <a:endParaRPr lang="en-US" altLang="ko-KR" sz="1200" dirty="0"/>
          </a:p>
          <a:p>
            <a:pPr marL="288000" lvl="1" indent="0">
              <a:buNone/>
            </a:pPr>
            <a:r>
              <a:rPr lang="en-US" altLang="ko-KR" sz="1200" dirty="0"/>
              <a:t>	         *</a:t>
            </a:r>
            <a:r>
              <a:rPr lang="ko-KR" altLang="en-US" sz="1200" dirty="0"/>
              <a:t>최대 전방 시야를 확보하기 위해 자선위치를 자동으로 이동하는 기능을 제공</a:t>
            </a:r>
            <a:endParaRPr lang="en-US" altLang="ko-KR" sz="1200" dirty="0"/>
          </a:p>
          <a:p>
            <a:pPr marL="288000" lvl="1" indent="0">
              <a:buNone/>
            </a:pPr>
            <a:r>
              <a:rPr lang="en-US" altLang="ko-KR" sz="1200" dirty="0"/>
              <a:t>	5.21.3 *TRUE </a:t>
            </a:r>
            <a:r>
              <a:rPr lang="ko-KR" altLang="en-US" sz="1200" dirty="0"/>
              <a:t>모션에서 선택한 안테나 위치는 </a:t>
            </a:r>
            <a:endParaRPr lang="en-US" altLang="ko-KR" sz="1200" dirty="0"/>
          </a:p>
          <a:p>
            <a:pPr marL="288000" lvl="1" indent="0">
              <a:buNone/>
            </a:pPr>
            <a:r>
              <a:rPr lang="en-US" altLang="ko-KR" sz="1200" dirty="0"/>
              <a:t>	         *</a:t>
            </a:r>
            <a:r>
              <a:rPr lang="ko-KR" altLang="en-US" sz="1200" dirty="0"/>
              <a:t>자선의 경로를 따라 최대 탐지범위를 제공하는 위치로 최대 반경의 </a:t>
            </a:r>
            <a:r>
              <a:rPr lang="en-US" altLang="ko-KR" sz="1200" dirty="0"/>
              <a:t>50% </a:t>
            </a:r>
            <a:r>
              <a:rPr lang="ko-KR" altLang="en-US" sz="1200" dirty="0"/>
              <a:t>이내로 자동 리셋</a:t>
            </a:r>
            <a:endParaRPr lang="en-US" altLang="ko-KR" sz="1200" dirty="0"/>
          </a:p>
          <a:p>
            <a:pPr marL="288000" lvl="1" indent="0">
              <a:buNone/>
            </a:pPr>
            <a:r>
              <a:rPr lang="en-US" altLang="ko-KR" sz="1200" dirty="0"/>
              <a:t>	         *</a:t>
            </a:r>
            <a:r>
              <a:rPr lang="ko-KR" altLang="en-US" sz="1200" dirty="0">
                <a:solidFill>
                  <a:srgbClr val="FF0000"/>
                </a:solidFill>
              </a:rPr>
              <a:t>선택된 안테나의 조기 재설정</a:t>
            </a:r>
            <a:r>
              <a:rPr lang="en-US" altLang="ko-KR" sz="1200" dirty="0">
                <a:solidFill>
                  <a:srgbClr val="FF0000"/>
                </a:solidFill>
              </a:rPr>
              <a:t>(?)</a:t>
            </a:r>
            <a:r>
              <a:rPr lang="ko-KR" altLang="en-US" sz="1200" dirty="0"/>
              <a:t>에 대한 대비책이 제공되어야 함</a:t>
            </a:r>
            <a:r>
              <a:rPr lang="en-US" altLang="ko-KR" sz="1200" dirty="0"/>
              <a:t>.</a:t>
            </a:r>
          </a:p>
          <a:p>
            <a:pPr lvl="1"/>
            <a:r>
              <a:rPr lang="en-US" altLang="ko-KR" sz="1200" dirty="0"/>
              <a:t>5.22 </a:t>
            </a:r>
            <a:r>
              <a:rPr lang="ko-KR" altLang="en-US" sz="1200" dirty="0"/>
              <a:t>지상 및 해상 </a:t>
            </a:r>
            <a:r>
              <a:rPr lang="en-US" altLang="ko-KR" sz="1200" dirty="0"/>
              <a:t>STABILIZATION </a:t>
            </a:r>
            <a:r>
              <a:rPr lang="ko-KR" altLang="en-US" sz="1200" dirty="0"/>
              <a:t>모드</a:t>
            </a:r>
            <a:endParaRPr lang="en-US" altLang="ko-KR" sz="1200" dirty="0"/>
          </a:p>
          <a:p>
            <a:pPr marL="288000" lvl="1" indent="0">
              <a:buNone/>
            </a:pPr>
            <a:r>
              <a:rPr lang="en-US" altLang="ko-KR" sz="1200" dirty="0"/>
              <a:t>	5.22.1 *</a:t>
            </a:r>
            <a:r>
              <a:rPr lang="ko-KR" altLang="en-US" sz="1200" dirty="0"/>
              <a:t>지상과 해상의 안정화 모드를 제공해야 함</a:t>
            </a:r>
            <a:endParaRPr lang="en-US" altLang="ko-KR" sz="1200" dirty="0"/>
          </a:p>
          <a:p>
            <a:pPr marL="288000" lvl="1" indent="0">
              <a:buNone/>
            </a:pPr>
            <a:r>
              <a:rPr lang="en-US" altLang="ko-KR" sz="1200" dirty="0"/>
              <a:t>	5.22.2 *</a:t>
            </a:r>
            <a:r>
              <a:rPr lang="ko-KR" altLang="en-US" sz="1200" dirty="0"/>
              <a:t>안정화 모드 및 소스를 명확하게 표시해야 함</a:t>
            </a:r>
            <a:endParaRPr lang="en-US" altLang="ko-KR" sz="1200" dirty="0"/>
          </a:p>
          <a:p>
            <a:pPr marL="288000" lvl="1" indent="0">
              <a:buNone/>
            </a:pPr>
            <a:r>
              <a:rPr lang="en-US" altLang="ko-KR" sz="1200" dirty="0"/>
              <a:t>	5.22.3 *</a:t>
            </a:r>
            <a:r>
              <a:rPr lang="ko-KR" altLang="en-US" sz="1200" dirty="0"/>
              <a:t>자선속도의 소스는 해당 안정화 모드에 대해 기구에서 승인한 센서를 사용하여 표시되고 제공되어야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19</a:t>
            </a:fld>
            <a:r>
              <a:rPr lang="en-US" altLang="ko-KR"/>
              <a:t>]</a:t>
            </a:r>
            <a:endParaRPr lang="ko-KR" altLang="en-US" dirty="0"/>
          </a:p>
        </p:txBody>
      </p:sp>
    </p:spTree>
    <p:extLst>
      <p:ext uri="{BB962C8B-B14F-4D97-AF65-F5344CB8AC3E}">
        <p14:creationId xmlns:p14="http://schemas.microsoft.com/office/powerpoint/2010/main" val="109013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ko-KR" altLang="en-US" dirty="0"/>
              <a:t>개요</a:t>
            </a:r>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ko-KR" altLang="en-US" dirty="0"/>
              <a:t>본 문서 확인 방법</a:t>
            </a:r>
            <a:endParaRPr lang="en-US" altLang="ko-KR" dirty="0"/>
          </a:p>
          <a:p>
            <a:pPr lvl="1"/>
            <a:r>
              <a:rPr lang="ko-KR" altLang="en-US" sz="1200" dirty="0"/>
              <a:t>의미가 모호하거나 모르는 부분은 붉은색으로 표시</a:t>
            </a:r>
            <a:endParaRPr lang="en-US" altLang="ko-KR" sz="1200" dirty="0"/>
          </a:p>
          <a:p>
            <a:pPr lvl="1"/>
            <a:endParaRPr lang="en-US" altLang="ko-KR" sz="1200" dirty="0"/>
          </a:p>
          <a:p>
            <a:r>
              <a:rPr lang="en-US" altLang="ko-KR" sz="1200" dirty="0"/>
              <a:t>1</a:t>
            </a:r>
            <a:r>
              <a:rPr lang="ko-KR" altLang="en-US" sz="1200" dirty="0"/>
              <a:t>페이지의 소개는 생략</a:t>
            </a:r>
            <a:endParaRPr lang="en-US" altLang="ko-KR" dirty="0"/>
          </a:p>
          <a:p>
            <a:pPr lvl="1"/>
            <a:endParaRPr lang="en-US" altLang="ko-KR" sz="1200" dirty="0"/>
          </a:p>
          <a:p>
            <a:pPr lvl="1"/>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a:t>
            </a:fld>
            <a:r>
              <a:rPr lang="en-US" altLang="ko-KR"/>
              <a:t>]</a:t>
            </a:r>
            <a:endParaRPr lang="ko-KR" altLang="en-US" dirty="0"/>
          </a:p>
        </p:txBody>
      </p:sp>
    </p:spTree>
    <p:extLst>
      <p:ext uri="{BB962C8B-B14F-4D97-AF65-F5344CB8AC3E}">
        <p14:creationId xmlns:p14="http://schemas.microsoft.com/office/powerpoint/2010/main" val="179191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5.23 </a:t>
            </a:r>
            <a:r>
              <a:rPr lang="ko-KR" altLang="en-US" sz="1200" dirty="0"/>
              <a:t>타겟 </a:t>
            </a:r>
            <a:r>
              <a:rPr lang="en-US" altLang="ko-KR" sz="1200" dirty="0"/>
              <a:t>TRAILS</a:t>
            </a:r>
            <a:r>
              <a:rPr lang="ko-KR" altLang="en-US" sz="1200" dirty="0"/>
              <a:t> </a:t>
            </a:r>
            <a:r>
              <a:rPr lang="en-US" altLang="ko-KR" sz="1200" dirty="0"/>
              <a:t>/ </a:t>
            </a:r>
            <a:r>
              <a:rPr lang="ko-KR" altLang="en-US" sz="1200" dirty="0"/>
              <a:t>과거 위치</a:t>
            </a:r>
            <a:endParaRPr lang="en-US" altLang="ko-KR" sz="1200" dirty="0"/>
          </a:p>
          <a:p>
            <a:pPr marL="288000" lvl="1" indent="0">
              <a:buNone/>
            </a:pPr>
            <a:r>
              <a:rPr lang="en-US" altLang="ko-KR" sz="1200" dirty="0"/>
              <a:t>	5.23.1 *</a:t>
            </a:r>
            <a:r>
              <a:rPr lang="ko-KR" altLang="en-US" sz="1200" dirty="0"/>
              <a:t>가변 </a:t>
            </a:r>
            <a:r>
              <a:rPr lang="en-US" altLang="ko-KR" sz="1200" dirty="0"/>
              <a:t>TRAIL</a:t>
            </a:r>
            <a:r>
              <a:rPr lang="ko-KR" altLang="en-US" sz="1200" dirty="0"/>
              <a:t>은 </a:t>
            </a:r>
            <a:r>
              <a:rPr lang="ko-KR" altLang="en-US" sz="1200" dirty="0" err="1"/>
              <a:t>트레일</a:t>
            </a:r>
            <a:r>
              <a:rPr lang="ko-KR" altLang="en-US" sz="1200" dirty="0"/>
              <a:t> 시간을 함께 표시</a:t>
            </a:r>
            <a:r>
              <a:rPr lang="en-US" altLang="ko-KR" sz="1200" dirty="0"/>
              <a:t>.</a:t>
            </a:r>
          </a:p>
          <a:p>
            <a:pPr marL="288000" lvl="1" indent="0">
              <a:buNone/>
            </a:pPr>
            <a:r>
              <a:rPr lang="en-US" altLang="ko-KR" sz="1200" dirty="0"/>
              <a:t>	         *</a:t>
            </a:r>
            <a:r>
              <a:rPr lang="ko-KR" altLang="en-US" sz="1200" dirty="0"/>
              <a:t>모든 </a:t>
            </a:r>
            <a:r>
              <a:rPr lang="en-US" altLang="ko-KR" sz="1200" dirty="0"/>
              <a:t>TRUE </a:t>
            </a:r>
            <a:r>
              <a:rPr lang="ko-KR" altLang="en-US" sz="1200" dirty="0"/>
              <a:t>모션 </a:t>
            </a:r>
            <a:r>
              <a:rPr lang="en-US" altLang="ko-KR" sz="1200" dirty="0"/>
              <a:t>DISPLAY </a:t>
            </a:r>
            <a:r>
              <a:rPr lang="ko-KR" altLang="en-US" sz="1200" dirty="0"/>
              <a:t>모드에 대상 </a:t>
            </a:r>
            <a:r>
              <a:rPr lang="en-US" altLang="ko-KR" sz="1200" dirty="0">
                <a:solidFill>
                  <a:srgbClr val="FF0000"/>
                </a:solidFill>
              </a:rPr>
              <a:t>RESET(REFRESH</a:t>
            </a:r>
            <a:r>
              <a:rPr lang="ko-KR" altLang="en-US" sz="1200" dirty="0">
                <a:solidFill>
                  <a:srgbClr val="FF0000"/>
                </a:solidFill>
              </a:rPr>
              <a:t> 같은데</a:t>
            </a:r>
            <a:r>
              <a:rPr lang="en-US" altLang="ko-KR" sz="1200" dirty="0">
                <a:solidFill>
                  <a:srgbClr val="FF0000"/>
                </a:solidFill>
              </a:rPr>
              <a:t>?) </a:t>
            </a:r>
            <a:r>
              <a:rPr lang="ko-KR" altLang="en-US" sz="1200" dirty="0"/>
              <a:t>조건 </a:t>
            </a:r>
            <a:r>
              <a:rPr lang="ko-KR" altLang="en-US" sz="1200" dirty="0" err="1"/>
              <a:t>설정시</a:t>
            </a:r>
            <a:r>
              <a:rPr lang="ko-KR" altLang="en-US" sz="1200" dirty="0"/>
              <a:t> </a:t>
            </a:r>
            <a:r>
              <a:rPr lang="en-US" altLang="ko-KR" sz="1200" dirty="0"/>
              <a:t>True / Relative </a:t>
            </a:r>
            <a:r>
              <a:rPr lang="ko-KR" altLang="en-US" sz="1200" dirty="0" err="1"/>
              <a:t>트레일</a:t>
            </a:r>
            <a:r>
              <a:rPr lang="ko-KR" altLang="en-US" sz="1200" dirty="0"/>
              <a:t> 선택이 가능</a:t>
            </a:r>
            <a:endParaRPr lang="en-US" altLang="ko-KR" sz="1200" dirty="0"/>
          </a:p>
          <a:p>
            <a:pPr marL="288000" lvl="1" indent="0">
              <a:buNone/>
            </a:pPr>
            <a:r>
              <a:rPr lang="en-US" altLang="ko-KR" sz="1200" dirty="0"/>
              <a:t>	5.23.2 *TRAIL</a:t>
            </a:r>
            <a:r>
              <a:rPr lang="ko-KR" altLang="en-US" sz="1200" dirty="0"/>
              <a:t>과 타겟은 구분되어야 함</a:t>
            </a:r>
            <a:r>
              <a:rPr lang="en-US" altLang="ko-KR" sz="1200" dirty="0"/>
              <a:t>.</a:t>
            </a:r>
          </a:p>
          <a:p>
            <a:pPr marL="288000" lvl="1" indent="0">
              <a:buNone/>
            </a:pPr>
            <a:r>
              <a:rPr lang="en-US" altLang="ko-KR" sz="1200" dirty="0"/>
              <a:t>	5.23.3 *</a:t>
            </a:r>
            <a:r>
              <a:rPr lang="ko-KR" altLang="en-US" sz="1200" dirty="0" err="1"/>
              <a:t>트레일과</a:t>
            </a:r>
            <a:r>
              <a:rPr lang="ko-KR" altLang="en-US" sz="1200" dirty="0"/>
              <a:t> 과거 위치는 유지되어야 하며 아래 조건의 경우 </a:t>
            </a:r>
            <a:r>
              <a:rPr lang="en-US" altLang="ko-KR" sz="1200" dirty="0"/>
              <a:t>2</a:t>
            </a:r>
            <a:r>
              <a:rPr lang="ko-KR" altLang="en-US" sz="1200" dirty="0"/>
              <a:t>스캔 시간 혹은 상응하는 상황에서 표시되어야 함</a:t>
            </a:r>
            <a:r>
              <a:rPr lang="en-US" altLang="ko-KR" sz="1200" dirty="0"/>
              <a:t>.</a:t>
            </a:r>
          </a:p>
          <a:p>
            <a:pPr marL="288000" lvl="1" indent="0">
              <a:buNone/>
            </a:pPr>
            <a:r>
              <a:rPr lang="en-US" altLang="ko-KR" sz="1200" dirty="0"/>
              <a:t>                    </a:t>
            </a:r>
            <a:r>
              <a:rPr lang="en-US" altLang="ko-KR" sz="1200" dirty="0" err="1"/>
              <a:t>i</a:t>
            </a:r>
            <a:r>
              <a:rPr lang="en-US" altLang="ko-KR" sz="1200" dirty="0"/>
              <a:t>) RANGE scale</a:t>
            </a:r>
            <a:r>
              <a:rPr lang="ko-KR" altLang="en-US" sz="1200" dirty="0"/>
              <a:t>을 변경</a:t>
            </a:r>
            <a:r>
              <a:rPr lang="en-US" altLang="ko-KR" sz="1200" dirty="0"/>
              <a:t>	ii) </a:t>
            </a:r>
            <a:r>
              <a:rPr lang="ko-KR" altLang="en-US" sz="1200" dirty="0"/>
              <a:t>레이더 위치 변경이나 리셋</a:t>
            </a:r>
            <a:r>
              <a:rPr lang="en-US" altLang="ko-KR" sz="1200" dirty="0"/>
              <a:t>	iii) True / Relative </a:t>
            </a:r>
            <a:r>
              <a:rPr lang="ko-KR" altLang="en-US" sz="1200" dirty="0" err="1"/>
              <a:t>트레일</a:t>
            </a:r>
            <a:r>
              <a:rPr lang="ko-KR" altLang="en-US" sz="1200" dirty="0"/>
              <a:t> 모드 변경</a:t>
            </a:r>
            <a:endParaRPr lang="en-US" altLang="ko-KR" sz="1200" dirty="0"/>
          </a:p>
          <a:p>
            <a:pPr lvl="1"/>
            <a:r>
              <a:rPr lang="en-US" altLang="ko-KR" sz="1200" dirty="0"/>
              <a:t>5.24 TARGET </a:t>
            </a:r>
            <a:r>
              <a:rPr lang="ko-KR" altLang="en-US" sz="1200" dirty="0"/>
              <a:t>정보의 표현</a:t>
            </a:r>
            <a:endParaRPr lang="en-US" altLang="ko-KR" sz="1200" dirty="0"/>
          </a:p>
          <a:p>
            <a:pPr marL="288000" lvl="1" indent="0">
              <a:buNone/>
            </a:pPr>
            <a:r>
              <a:rPr lang="en-US" altLang="ko-KR" sz="1200" dirty="0"/>
              <a:t>	5.24.1 *TARGET</a:t>
            </a:r>
            <a:r>
              <a:rPr lang="ko-KR" altLang="en-US" sz="1200" dirty="0"/>
              <a:t>은 기구가 채택한 표준</a:t>
            </a:r>
            <a:r>
              <a:rPr lang="en-US" altLang="ko-KR" sz="1200" dirty="0"/>
              <a:t>(</a:t>
            </a:r>
            <a:r>
              <a:rPr lang="ko-KR" altLang="en-US" sz="1200" dirty="0"/>
              <a:t>선박용 항해 디스플레이에 대한 항해 관련 정보 표시에 대한 성능 표준</a:t>
            </a:r>
            <a:r>
              <a:rPr lang="en-US" altLang="ko-KR" sz="1200" dirty="0"/>
              <a:t>)</a:t>
            </a:r>
            <a:r>
              <a:rPr lang="ko-KR" altLang="en-US" sz="1200" dirty="0"/>
              <a:t>과 </a:t>
            </a:r>
            <a:endParaRPr lang="en-US" altLang="ko-KR" sz="1200" dirty="0"/>
          </a:p>
          <a:p>
            <a:pPr marL="288000" lvl="1" indent="0">
              <a:buNone/>
            </a:pPr>
            <a:r>
              <a:rPr lang="en-US" altLang="ko-KR" sz="1200" dirty="0"/>
              <a:t>	         </a:t>
            </a:r>
            <a:r>
              <a:rPr lang="ko-KR" altLang="en-US" sz="1200" dirty="0"/>
              <a:t>*기호 규격문서</a:t>
            </a:r>
            <a:r>
              <a:rPr lang="en-US" altLang="ko-KR" sz="1200" dirty="0"/>
              <a:t> (SN/Circ.243) </a:t>
            </a:r>
            <a:r>
              <a:rPr lang="ko-KR" altLang="en-US" sz="1200" dirty="0"/>
              <a:t>를 따름</a:t>
            </a:r>
            <a:endParaRPr lang="en-US" altLang="ko-KR" sz="1200" dirty="0"/>
          </a:p>
          <a:p>
            <a:pPr marL="288000" lvl="1" indent="0">
              <a:buNone/>
            </a:pPr>
            <a:r>
              <a:rPr lang="en-US" altLang="ko-KR" sz="1200" dirty="0"/>
              <a:t>	5.24.2 *TARGET </a:t>
            </a:r>
            <a:r>
              <a:rPr lang="ko-KR" altLang="en-US" sz="1200" dirty="0"/>
              <a:t>정보 제공 소스</a:t>
            </a:r>
            <a:endParaRPr lang="en-US" altLang="ko-KR" sz="1200" dirty="0"/>
          </a:p>
          <a:p>
            <a:pPr marL="288000" lvl="1" indent="0">
              <a:buNone/>
            </a:pPr>
            <a:r>
              <a:rPr lang="en-US" altLang="ko-KR" sz="1200" dirty="0"/>
              <a:t>		</a:t>
            </a:r>
            <a:r>
              <a:rPr lang="en-US" altLang="ko-KR" sz="1200" dirty="0" err="1"/>
              <a:t>i</a:t>
            </a:r>
            <a:r>
              <a:rPr lang="en-US" altLang="ko-KR" sz="1200" dirty="0"/>
              <a:t>) RADAR tracking	ii) AIS report</a:t>
            </a:r>
          </a:p>
          <a:p>
            <a:pPr marL="288000" lvl="1" indent="0">
              <a:buNone/>
            </a:pPr>
            <a:r>
              <a:rPr lang="en-US" altLang="ko-KR" sz="1200" dirty="0"/>
              <a:t>	5.24.3 * RADAR</a:t>
            </a:r>
            <a:r>
              <a:rPr lang="ko-KR" altLang="en-US" sz="1200" dirty="0"/>
              <a:t> 추적 기능의 작동 및 보고된 </a:t>
            </a:r>
            <a:r>
              <a:rPr lang="en-US" altLang="ko-KR" sz="1200" dirty="0"/>
              <a:t>AIS </a:t>
            </a:r>
            <a:r>
              <a:rPr lang="ko-KR" altLang="en-US" sz="1200" dirty="0"/>
              <a:t>정보의 처리는 이 표준에서 정의</a:t>
            </a:r>
            <a:endParaRPr lang="en-US" altLang="ko-KR" sz="1200" dirty="0"/>
          </a:p>
          <a:p>
            <a:pPr marL="288000" lvl="1" indent="0">
              <a:buNone/>
            </a:pPr>
            <a:r>
              <a:rPr lang="en-US" altLang="ko-KR" sz="1200" dirty="0"/>
              <a:t>	5.24.4 *</a:t>
            </a:r>
            <a:r>
              <a:rPr lang="ko-KR" altLang="en-US" sz="1200" dirty="0"/>
              <a:t>디스플레이 크기와 관련된 표시 대상의 수는 표 </a:t>
            </a:r>
            <a:r>
              <a:rPr lang="en-US" altLang="ko-KR" sz="1200" dirty="0"/>
              <a:t>1</a:t>
            </a:r>
            <a:r>
              <a:rPr lang="ko-KR" altLang="en-US" sz="1200" dirty="0"/>
              <a:t>에</a:t>
            </a:r>
            <a:r>
              <a:rPr lang="en-US" altLang="ko-KR" sz="1200" dirty="0"/>
              <a:t>.</a:t>
            </a:r>
          </a:p>
          <a:p>
            <a:pPr marL="288000" lvl="1" indent="0">
              <a:buNone/>
            </a:pPr>
            <a:r>
              <a:rPr lang="en-US" altLang="ko-KR" sz="1200" dirty="0"/>
              <a:t>	         </a:t>
            </a:r>
            <a:r>
              <a:rPr lang="ko-KR" altLang="en-US" sz="1200" dirty="0"/>
              <a:t>*</a:t>
            </a:r>
            <a:r>
              <a:rPr lang="en-US" altLang="ko-KR" sz="1200" dirty="0"/>
              <a:t> RADAR</a:t>
            </a:r>
            <a:r>
              <a:rPr lang="ko-KR" altLang="en-US" sz="1200" dirty="0"/>
              <a:t> 추적 또는 </a:t>
            </a:r>
            <a:r>
              <a:rPr lang="en-US" altLang="ko-KR" sz="1200" dirty="0"/>
              <a:t>AIS </a:t>
            </a:r>
            <a:r>
              <a:rPr lang="ko-KR" altLang="en-US" sz="1200" dirty="0"/>
              <a:t>보고된 목표 처리</a:t>
            </a:r>
            <a:r>
              <a:rPr lang="en-US" altLang="ko-KR" sz="1200" dirty="0"/>
              <a:t>/</a:t>
            </a:r>
            <a:r>
              <a:rPr lang="ko-KR" altLang="en-US" sz="1200" dirty="0"/>
              <a:t>표시 능력의 목표 용량이 초과되려고 하면 표시해야 함</a:t>
            </a:r>
            <a:r>
              <a:rPr lang="en-US" altLang="ko-KR" sz="1200" dirty="0"/>
              <a:t>.</a:t>
            </a:r>
          </a:p>
          <a:p>
            <a:pPr marL="288000" lvl="1" indent="0">
              <a:buNone/>
            </a:pPr>
            <a:r>
              <a:rPr lang="en-US" altLang="ko-KR" sz="1200" dirty="0"/>
              <a:t>	5.24.5 *</a:t>
            </a:r>
            <a:r>
              <a:rPr lang="ko-KR" altLang="en-US" sz="1200" dirty="0"/>
              <a:t> </a:t>
            </a:r>
            <a:r>
              <a:rPr lang="en-US" altLang="ko-KR" sz="1200" dirty="0"/>
              <a:t>AIS </a:t>
            </a:r>
            <a:r>
              <a:rPr lang="ko-KR" altLang="en-US" sz="1200" dirty="0"/>
              <a:t>및 </a:t>
            </a:r>
            <a:r>
              <a:rPr lang="en-US" altLang="ko-KR" sz="1200" dirty="0"/>
              <a:t>RADAR</a:t>
            </a:r>
            <a:r>
              <a:rPr lang="ko-KR" altLang="en-US" sz="1200" dirty="0"/>
              <a:t> 추적 정보를 작동</a:t>
            </a:r>
            <a:r>
              <a:rPr lang="en-US" altLang="ko-KR" sz="1200" dirty="0"/>
              <a:t>, </a:t>
            </a:r>
            <a:r>
              <a:rPr lang="ko-KR" altLang="en-US" sz="1200" dirty="0"/>
              <a:t>표시 및 표시하기 위한 </a:t>
            </a:r>
            <a:r>
              <a:rPr lang="en-US" altLang="ko-KR" sz="1200" dirty="0"/>
              <a:t>UI </a:t>
            </a:r>
            <a:r>
              <a:rPr lang="ko-KR" altLang="en-US" sz="1200" dirty="0"/>
              <a:t>및 </a:t>
            </a:r>
            <a:r>
              <a:rPr lang="en-US" altLang="ko-KR" sz="1200" dirty="0"/>
              <a:t>DATA</a:t>
            </a:r>
            <a:r>
              <a:rPr lang="ko-KR" altLang="en-US" sz="1200" dirty="0"/>
              <a:t> </a:t>
            </a:r>
            <a:r>
              <a:rPr lang="en-US" altLang="ko-KR" sz="1200" dirty="0"/>
              <a:t>format</a:t>
            </a:r>
            <a:r>
              <a:rPr lang="ko-KR" altLang="en-US" sz="1200" dirty="0"/>
              <a:t>은 일관성이 있어야 함</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20</a:t>
            </a:fld>
            <a:r>
              <a:rPr lang="en-US" altLang="ko-KR"/>
              <a:t>]</a:t>
            </a:r>
            <a:endParaRPr lang="ko-KR" altLang="en-US" dirty="0"/>
          </a:p>
        </p:txBody>
      </p:sp>
    </p:spTree>
    <p:extLst>
      <p:ext uri="{BB962C8B-B14F-4D97-AF65-F5344CB8AC3E}">
        <p14:creationId xmlns:p14="http://schemas.microsoft.com/office/powerpoint/2010/main" val="162903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5.25 TARGET</a:t>
            </a:r>
            <a:r>
              <a:rPr lang="ko-KR" altLang="en-US" sz="1200" dirty="0"/>
              <a:t>의 추적과 획득</a:t>
            </a:r>
            <a:r>
              <a:rPr lang="en-US" altLang="ko-KR" sz="1200" dirty="0"/>
              <a:t>(</a:t>
            </a:r>
            <a:r>
              <a:rPr lang="ko-KR" altLang="en-US" sz="1200" dirty="0"/>
              <a:t>선택</a:t>
            </a:r>
            <a:r>
              <a:rPr lang="en-US" altLang="ko-KR" sz="1200" dirty="0"/>
              <a:t>?)</a:t>
            </a:r>
          </a:p>
          <a:p>
            <a:pPr marL="288000" lvl="1" indent="0">
              <a:buNone/>
            </a:pPr>
            <a:r>
              <a:rPr lang="en-US" altLang="ko-KR" sz="1200" dirty="0"/>
              <a:t>	5.25.1 </a:t>
            </a:r>
            <a:r>
              <a:rPr lang="ko-KR" altLang="en-US" sz="1200" dirty="0"/>
              <a:t>일반</a:t>
            </a:r>
            <a:endParaRPr lang="en-US" altLang="ko-KR" sz="1200" dirty="0"/>
          </a:p>
          <a:p>
            <a:pPr marL="288000" lvl="1" indent="0">
              <a:buNone/>
            </a:pPr>
            <a:r>
              <a:rPr lang="en-US" altLang="ko-KR" sz="1200" dirty="0"/>
              <a:t>	         *</a:t>
            </a:r>
            <a:r>
              <a:rPr lang="ko-KR" altLang="en-US" sz="1200" dirty="0"/>
              <a:t>레이더 타겟은 레이더 센서에 의해 제공됨</a:t>
            </a:r>
            <a:endParaRPr lang="en-US" altLang="ko-KR" sz="1200" dirty="0"/>
          </a:p>
          <a:p>
            <a:pPr marL="288000" lvl="1" indent="0">
              <a:buNone/>
            </a:pPr>
            <a:r>
              <a:rPr lang="en-US" altLang="ko-KR" sz="1200" dirty="0"/>
              <a:t>	         *</a:t>
            </a:r>
            <a:r>
              <a:rPr lang="ko-KR" altLang="en-US" sz="1200" dirty="0"/>
              <a:t>신호는 </a:t>
            </a:r>
            <a:r>
              <a:rPr lang="ko-KR" altLang="en-US" sz="1200" dirty="0" err="1"/>
              <a:t>클러터</a:t>
            </a:r>
            <a:r>
              <a:rPr lang="ko-KR" altLang="en-US" sz="1200" dirty="0"/>
              <a:t> 제어로 필터링 됨</a:t>
            </a:r>
            <a:endParaRPr lang="en-US" altLang="ko-KR" sz="1200" dirty="0"/>
          </a:p>
          <a:p>
            <a:pPr marL="288000" lvl="1" indent="0">
              <a:buNone/>
            </a:pPr>
            <a:r>
              <a:rPr lang="en-US" altLang="ko-KR" sz="1200" dirty="0"/>
              <a:t>	         *</a:t>
            </a:r>
            <a:r>
              <a:rPr lang="ko-KR" altLang="en-US" sz="1200" dirty="0"/>
              <a:t>레이더 타겟은 </a:t>
            </a:r>
            <a:r>
              <a:rPr lang="en-US" altLang="ko-KR" sz="1200" dirty="0"/>
              <a:t>AUTOMATIC </a:t>
            </a:r>
            <a:r>
              <a:rPr lang="ko-KR" altLang="en-US" sz="1200" dirty="0"/>
              <a:t>타겟 트레킹 기능을 통해 자동</a:t>
            </a:r>
            <a:r>
              <a:rPr lang="en-US" altLang="ko-KR" sz="1200" dirty="0"/>
              <a:t>/</a:t>
            </a:r>
            <a:r>
              <a:rPr lang="ko-KR" altLang="en-US" sz="1200" dirty="0"/>
              <a:t>수동으로 획득 및 </a:t>
            </a:r>
            <a:r>
              <a:rPr lang="ko-KR" altLang="en-US" sz="1200" dirty="0" err="1"/>
              <a:t>트래킹</a:t>
            </a:r>
            <a:r>
              <a:rPr lang="ko-KR" altLang="en-US" sz="1200" dirty="0"/>
              <a:t> 됨</a:t>
            </a:r>
            <a:endParaRPr lang="en-US" altLang="ko-KR" sz="1200" dirty="0"/>
          </a:p>
          <a:p>
            <a:pPr marL="288000" lvl="1" indent="0">
              <a:buNone/>
            </a:pPr>
            <a:r>
              <a:rPr lang="en-US" altLang="ko-KR" sz="1200" dirty="0"/>
              <a:t>	 5.25.1.1 *AUTOMATIC </a:t>
            </a:r>
            <a:r>
              <a:rPr lang="ko-KR" altLang="en-US" sz="1200" dirty="0"/>
              <a:t>타겟 추적 연산은 레이더 표적 상대위치와 자선의 움직임 측정을 기반으로 함</a:t>
            </a:r>
            <a:r>
              <a:rPr lang="en-US" altLang="ko-KR" sz="1200" dirty="0"/>
              <a:t>.</a:t>
            </a:r>
          </a:p>
          <a:p>
            <a:pPr marL="288000" lvl="1" indent="0">
              <a:buNone/>
            </a:pPr>
            <a:r>
              <a:rPr lang="en-US" altLang="ko-KR" sz="1200" dirty="0"/>
              <a:t>	 5.25.1.2 *</a:t>
            </a:r>
            <a:r>
              <a:rPr lang="ko-KR" altLang="en-US" sz="1200" dirty="0"/>
              <a:t>최적의 트레킹 성능을 위해 다른 소스</a:t>
            </a:r>
            <a:r>
              <a:rPr lang="en-US" altLang="ko-KR" sz="1200" dirty="0"/>
              <a:t>(</a:t>
            </a:r>
            <a:r>
              <a:rPr lang="ko-KR" altLang="en-US" sz="1200" dirty="0" err="1"/>
              <a:t>센서류</a:t>
            </a:r>
            <a:r>
              <a:rPr lang="en-US" altLang="ko-KR" sz="1200" dirty="0"/>
              <a:t>?)</a:t>
            </a:r>
            <a:r>
              <a:rPr lang="ko-KR" altLang="en-US" sz="1200" dirty="0"/>
              <a:t>의 정보를 사용할 수도 있음</a:t>
            </a:r>
            <a:r>
              <a:rPr lang="en-US" altLang="ko-KR" sz="1200" dirty="0"/>
              <a:t>.</a:t>
            </a:r>
          </a:p>
          <a:p>
            <a:pPr marL="288000" lvl="1" indent="0">
              <a:buNone/>
            </a:pPr>
            <a:r>
              <a:rPr lang="en-US" altLang="ko-KR" sz="1200" dirty="0"/>
              <a:t>	 5.25.1.3 *TARGET </a:t>
            </a:r>
            <a:r>
              <a:rPr lang="ko-KR" altLang="en-US" sz="1200" dirty="0" err="1"/>
              <a:t>트래킹</a:t>
            </a:r>
            <a:r>
              <a:rPr lang="en-US" altLang="ko-KR" sz="1200" dirty="0"/>
              <a:t> </a:t>
            </a:r>
            <a:r>
              <a:rPr lang="ko-KR" altLang="en-US" sz="1200" dirty="0"/>
              <a:t>기능은 최소한 </a:t>
            </a:r>
            <a:r>
              <a:rPr lang="en-US" altLang="ko-KR" sz="1200" dirty="0"/>
              <a:t>3,6,12 NM(</a:t>
            </a:r>
            <a:r>
              <a:rPr lang="ko-KR" altLang="en-US" sz="1200" dirty="0" err="1"/>
              <a:t>노티컬마일</a:t>
            </a:r>
            <a:r>
              <a:rPr lang="en-US" altLang="ko-KR" sz="1200" dirty="0"/>
              <a:t>)</a:t>
            </a:r>
            <a:r>
              <a:rPr lang="ko-KR" altLang="en-US" sz="1200" dirty="0"/>
              <a:t>의 축척에서 사용할 수 있어야 함</a:t>
            </a:r>
            <a:r>
              <a:rPr lang="en-US" altLang="ko-KR" sz="1200" dirty="0"/>
              <a:t>.</a:t>
            </a:r>
          </a:p>
          <a:p>
            <a:pPr marL="288000" lvl="1" indent="0">
              <a:buNone/>
            </a:pPr>
            <a:r>
              <a:rPr lang="en-US" altLang="ko-KR" sz="1200" dirty="0"/>
              <a:t>	           </a:t>
            </a:r>
            <a:r>
              <a:rPr lang="ko-KR" altLang="en-US" sz="1200" dirty="0"/>
              <a:t>*추적 범위는 최대 </a:t>
            </a:r>
            <a:r>
              <a:rPr lang="en-US" altLang="ko-KR" sz="1200" dirty="0"/>
              <a:t>12NM</a:t>
            </a:r>
            <a:r>
              <a:rPr lang="ko-KR" altLang="en-US" sz="1200" dirty="0"/>
              <a:t>까지 확장 가능해야 함</a:t>
            </a:r>
            <a:r>
              <a:rPr lang="en-US" altLang="ko-KR" sz="1200" dirty="0"/>
              <a:t>. (</a:t>
            </a:r>
            <a:r>
              <a:rPr lang="ko-KR" altLang="en-US" sz="1200" dirty="0"/>
              <a:t>기준이 </a:t>
            </a:r>
            <a:r>
              <a:rPr lang="ko-KR" altLang="en-US" sz="1200" dirty="0" err="1"/>
              <a:t>뭐임</a:t>
            </a:r>
            <a:r>
              <a:rPr lang="en-US" altLang="ko-KR" sz="1200" dirty="0"/>
              <a:t>? </a:t>
            </a:r>
            <a:r>
              <a:rPr lang="ko-KR" altLang="en-US" sz="1200" dirty="0"/>
              <a:t>어디로부터</a:t>
            </a:r>
            <a:r>
              <a:rPr lang="en-US" altLang="ko-KR" sz="1200" dirty="0"/>
              <a:t>?)</a:t>
            </a:r>
          </a:p>
          <a:p>
            <a:pPr marL="288000" lvl="1" indent="0">
              <a:buNone/>
            </a:pPr>
            <a:r>
              <a:rPr lang="en-US" altLang="ko-KR" sz="1200" dirty="0"/>
              <a:t>	 5.25.1.4 *</a:t>
            </a:r>
            <a:r>
              <a:rPr lang="ko-KR" altLang="en-US" sz="1200" dirty="0"/>
              <a:t>레이더 시스템은 최대 상대속도</a:t>
            </a:r>
            <a:r>
              <a:rPr lang="en-US" altLang="ko-KR" sz="1200" dirty="0"/>
              <a:t>(</a:t>
            </a:r>
            <a:r>
              <a:rPr lang="ko-KR" altLang="en-US" sz="1200" dirty="0"/>
              <a:t>일반 혹은 고속 자선속도에 대한 분류에서</a:t>
            </a:r>
            <a:r>
              <a:rPr lang="en-US" altLang="ko-KR" sz="1200" dirty="0"/>
              <a:t>)</a:t>
            </a:r>
            <a:r>
              <a:rPr lang="ko-KR" altLang="en-US" sz="1200" dirty="0"/>
              <a:t>를 갖는 표적을 추적할 수 있어야 함 </a:t>
            </a:r>
            <a:r>
              <a:rPr lang="en-US" altLang="ko-KR" sz="1200" dirty="0"/>
              <a:t>		(5.3</a:t>
            </a:r>
            <a:r>
              <a:rPr lang="ko-KR" altLang="en-US" sz="1200" dirty="0"/>
              <a:t>의 테이블 참조</a:t>
            </a:r>
            <a:r>
              <a:rPr lang="en-US" altLang="ko-KR" sz="1200" dirty="0"/>
              <a:t>)</a:t>
            </a:r>
          </a:p>
          <a:p>
            <a:pPr marL="288000" lvl="1" indent="0">
              <a:buNone/>
            </a:pPr>
            <a:r>
              <a:rPr lang="en-US" altLang="ko-KR" sz="1200" dirty="0"/>
              <a:t>	5.25.2 </a:t>
            </a:r>
            <a:r>
              <a:rPr lang="ko-KR" altLang="en-US" sz="1200" dirty="0"/>
              <a:t>추적된 </a:t>
            </a:r>
            <a:r>
              <a:rPr lang="en-US" altLang="ko-KR" sz="1200" dirty="0"/>
              <a:t>TARGET</a:t>
            </a:r>
            <a:r>
              <a:rPr lang="ko-KR" altLang="en-US" sz="1200" dirty="0"/>
              <a:t>의 최대 처리량</a:t>
            </a:r>
            <a:endParaRPr lang="en-US" altLang="ko-KR" sz="1200" dirty="0"/>
          </a:p>
          <a:p>
            <a:pPr marL="288000" lvl="1" indent="0">
              <a:buNone/>
            </a:pPr>
            <a:r>
              <a:rPr lang="en-US" altLang="ko-KR" sz="1200" dirty="0"/>
              <a:t>	 5.25.2.1 *AIS </a:t>
            </a:r>
            <a:r>
              <a:rPr lang="ko-KR" altLang="en-US" sz="1200" dirty="0" err="1"/>
              <a:t>타겟처리</a:t>
            </a:r>
            <a:r>
              <a:rPr lang="ko-KR" altLang="en-US" sz="1200" dirty="0"/>
              <a:t> 요구사항 외에도 표</a:t>
            </a:r>
            <a:r>
              <a:rPr lang="en-US" altLang="ko-KR" sz="1200" dirty="0"/>
              <a:t>1</a:t>
            </a:r>
            <a:r>
              <a:rPr lang="ko-KR" altLang="en-US" sz="1200" dirty="0"/>
              <a:t>에 나온 </a:t>
            </a:r>
            <a:r>
              <a:rPr lang="ko-KR" altLang="en-US" sz="1200" u="sng" dirty="0"/>
              <a:t>처리 가능한</a:t>
            </a:r>
            <a:r>
              <a:rPr lang="ko-KR" altLang="en-US" sz="1200" dirty="0"/>
              <a:t> </a:t>
            </a:r>
            <a:r>
              <a:rPr lang="en-US" altLang="ko-KR" sz="1200" dirty="0"/>
              <a:t>TRACKED</a:t>
            </a:r>
            <a:r>
              <a:rPr lang="ko-KR" altLang="en-US" sz="1200" dirty="0"/>
              <a:t> </a:t>
            </a:r>
            <a:r>
              <a:rPr lang="en-US" altLang="ko-KR" sz="1200" dirty="0"/>
              <a:t>RADAR </a:t>
            </a:r>
            <a:r>
              <a:rPr lang="ko-KR" altLang="en-US" sz="1200" dirty="0"/>
              <a:t>타겟의 </a:t>
            </a:r>
            <a:r>
              <a:rPr lang="ko-KR" altLang="en-US" sz="1200" dirty="0" err="1"/>
              <a:t>최소수</a:t>
            </a:r>
            <a:r>
              <a:rPr lang="ko-KR" altLang="en-US" sz="1200" dirty="0"/>
              <a:t> 만큼 표시</a:t>
            </a:r>
            <a:r>
              <a:rPr lang="en-US" altLang="ko-KR" sz="1200" dirty="0"/>
              <a:t>/</a:t>
            </a:r>
            <a:r>
              <a:rPr lang="ko-KR" altLang="en-US" sz="1200" dirty="0"/>
              <a:t>추적</a:t>
            </a:r>
            <a:r>
              <a:rPr lang="en-US" altLang="ko-KR" sz="1200" dirty="0"/>
              <a:t>.</a:t>
            </a:r>
          </a:p>
          <a:p>
            <a:pPr marL="288000" lvl="1" indent="0">
              <a:buNone/>
            </a:pPr>
            <a:r>
              <a:rPr lang="en-US" altLang="ko-KR" sz="1200" dirty="0"/>
              <a:t>	 5.25.2.2 *</a:t>
            </a:r>
            <a:r>
              <a:rPr lang="ko-KR" altLang="en-US" sz="1200" dirty="0"/>
              <a:t>타겟 </a:t>
            </a:r>
            <a:r>
              <a:rPr lang="ko-KR" altLang="en-US" sz="1200" dirty="0" err="1"/>
              <a:t>트래킹의</a:t>
            </a:r>
            <a:r>
              <a:rPr lang="ko-KR" altLang="en-US" sz="1200" dirty="0"/>
              <a:t> 허용치를 초과할 때 표시</a:t>
            </a:r>
            <a:r>
              <a:rPr lang="en-US" altLang="ko-KR" sz="1200" dirty="0"/>
              <a:t>.</a:t>
            </a:r>
          </a:p>
          <a:p>
            <a:pPr marL="288000" lvl="1" indent="0">
              <a:buNone/>
            </a:pPr>
            <a:r>
              <a:rPr lang="en-US" altLang="ko-KR" sz="1200" dirty="0"/>
              <a:t>	             *</a:t>
            </a:r>
            <a:r>
              <a:rPr lang="ko-KR" altLang="en-US" sz="1200" dirty="0"/>
              <a:t>타겟 허용치 </a:t>
            </a:r>
            <a:r>
              <a:rPr lang="en-US" altLang="ko-KR" sz="1200" dirty="0"/>
              <a:t>OVERFLOW</a:t>
            </a:r>
            <a:r>
              <a:rPr lang="ko-KR" altLang="en-US" sz="1200" dirty="0"/>
              <a:t>가 레이더 시스템의 성능을 떨어뜨리지 않아야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21</a:t>
            </a:fld>
            <a:r>
              <a:rPr lang="en-US" altLang="ko-KR"/>
              <a:t>]</a:t>
            </a:r>
            <a:endParaRPr lang="ko-KR" altLang="en-US" dirty="0"/>
          </a:p>
        </p:txBody>
      </p:sp>
    </p:spTree>
    <p:extLst>
      <p:ext uri="{BB962C8B-B14F-4D97-AF65-F5344CB8AC3E}">
        <p14:creationId xmlns:p14="http://schemas.microsoft.com/office/powerpoint/2010/main" val="165749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5.25.3 Acquisition</a:t>
            </a:r>
          </a:p>
          <a:p>
            <a:pPr marL="288000" lvl="1" indent="0">
              <a:buNone/>
            </a:pPr>
            <a:r>
              <a:rPr lang="en-US" altLang="ko-KR" sz="1200" dirty="0"/>
              <a:t>	 5.25.3.1 *RADAR</a:t>
            </a:r>
            <a:r>
              <a:rPr lang="ko-KR" altLang="en-US" sz="1200" dirty="0"/>
              <a:t> 타겟의 수동 획득은 </a:t>
            </a:r>
            <a:r>
              <a:rPr lang="en-US" altLang="ko-KR" sz="1200" dirty="0"/>
              <a:t>TABLE 1</a:t>
            </a:r>
            <a:r>
              <a:rPr lang="ko-KR" altLang="en-US" sz="1200" dirty="0"/>
              <a:t>에 명시된 것 만큼은 처리할 수 있어야 함</a:t>
            </a:r>
            <a:r>
              <a:rPr lang="en-US" altLang="ko-KR" sz="1200" dirty="0"/>
              <a:t>.</a:t>
            </a:r>
          </a:p>
          <a:p>
            <a:pPr marL="288000" lvl="1" indent="0">
              <a:buNone/>
            </a:pPr>
            <a:r>
              <a:rPr lang="en-US" altLang="ko-KR" sz="1200" dirty="0"/>
              <a:t>	 5.25.3.2 *</a:t>
            </a:r>
            <a:r>
              <a:rPr lang="ko-KR" altLang="en-US" sz="1200" dirty="0"/>
              <a:t>자동 획득은 </a:t>
            </a:r>
            <a:r>
              <a:rPr lang="en-US" altLang="ko-KR" sz="1200" dirty="0"/>
              <a:t>TABLE 1</a:t>
            </a:r>
            <a:r>
              <a:rPr lang="ko-KR" altLang="en-US" sz="1200" dirty="0"/>
              <a:t>에 명시된 곳에 제공되어야 함 </a:t>
            </a:r>
            <a:endParaRPr lang="en-US" altLang="ko-KR" sz="1200" dirty="0"/>
          </a:p>
          <a:p>
            <a:pPr marL="288000" lvl="1" indent="0">
              <a:buNone/>
            </a:pPr>
            <a:r>
              <a:rPr lang="en-US" altLang="ko-KR" sz="1200" dirty="0"/>
              <a:t>	             *</a:t>
            </a:r>
            <a:r>
              <a:rPr lang="ko-KR" altLang="en-US" sz="1200" dirty="0"/>
              <a:t>사용자가 자동 획득 </a:t>
            </a:r>
            <a:r>
              <a:rPr lang="en-US" altLang="ko-KR" sz="1200" dirty="0"/>
              <a:t>ZONE</a:t>
            </a:r>
            <a:r>
              <a:rPr lang="ko-KR" altLang="en-US" sz="1200" dirty="0"/>
              <a:t>을 설정할 수 있는 방법을 제공해야 함</a:t>
            </a:r>
            <a:endParaRPr lang="en-US" altLang="ko-KR" sz="1200" dirty="0"/>
          </a:p>
          <a:p>
            <a:pPr marL="288000" lvl="1" indent="0">
              <a:buNone/>
            </a:pPr>
            <a:r>
              <a:rPr lang="en-US" altLang="ko-KR" sz="1200" dirty="0"/>
              <a:t>	5.25.4 Tracking</a:t>
            </a:r>
          </a:p>
          <a:p>
            <a:pPr marL="288000" lvl="1" indent="0">
              <a:buNone/>
            </a:pPr>
            <a:r>
              <a:rPr lang="en-US" altLang="ko-KR" sz="1200" dirty="0"/>
              <a:t>	 5.25.4.1 *</a:t>
            </a:r>
            <a:r>
              <a:rPr lang="ko-KR" altLang="en-US" sz="1200" dirty="0"/>
              <a:t>목표가 선정되면 시스템이 표시할 내용 </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과거 </a:t>
            </a:r>
            <a:r>
              <a:rPr lang="en-US" altLang="ko-KR" sz="1200" dirty="0"/>
              <a:t>1</a:t>
            </a:r>
            <a:r>
              <a:rPr lang="ko-KR" altLang="en-US" sz="1200" dirty="0"/>
              <a:t>분 동안 목표물의 이동추이</a:t>
            </a:r>
            <a:r>
              <a:rPr lang="en-US" altLang="ko-KR" sz="1200" dirty="0"/>
              <a:t>	ii) </a:t>
            </a:r>
            <a:r>
              <a:rPr lang="ko-KR" altLang="en-US" sz="1200" dirty="0"/>
              <a:t>미래 </a:t>
            </a:r>
            <a:r>
              <a:rPr lang="en-US" altLang="ko-KR" sz="1200" dirty="0"/>
              <a:t>3</a:t>
            </a:r>
            <a:r>
              <a:rPr lang="ko-KR" altLang="en-US" sz="1200" dirty="0"/>
              <a:t>분 동안 기동 예측경로</a:t>
            </a:r>
            <a:endParaRPr lang="en-US" altLang="ko-KR" sz="1200" dirty="0"/>
          </a:p>
          <a:p>
            <a:pPr marL="288000" lvl="1" indent="0">
              <a:buNone/>
            </a:pPr>
            <a:r>
              <a:rPr lang="en-US" altLang="ko-KR" sz="1200" dirty="0"/>
              <a:t>	 5.25.4.2 *TT</a:t>
            </a:r>
            <a:r>
              <a:rPr lang="ko-KR" altLang="en-US" sz="1200" dirty="0"/>
              <a:t>는 획득한 모든 표적의 정보를 자동으로 추적하고 갱신</a:t>
            </a:r>
            <a:r>
              <a:rPr lang="en-US" altLang="ko-KR" sz="1200" dirty="0"/>
              <a:t>.</a:t>
            </a:r>
          </a:p>
          <a:p>
            <a:pPr marL="288000" lvl="1" indent="0">
              <a:buNone/>
            </a:pPr>
            <a:r>
              <a:rPr lang="en-US" altLang="ko-KR" sz="1200" dirty="0"/>
              <a:t>	 5.25.4.3 *</a:t>
            </a:r>
            <a:r>
              <a:rPr lang="ko-KR" altLang="en-US" sz="1200" dirty="0"/>
              <a:t>시스템은 </a:t>
            </a:r>
            <a:r>
              <a:rPr lang="en-US" altLang="ko-KR" sz="1200" u="sng" dirty="0"/>
              <a:t>10</a:t>
            </a:r>
            <a:r>
              <a:rPr lang="ko-KR" altLang="en-US" sz="1200" u="sng" dirty="0"/>
              <a:t>회의 연속스캔 중 </a:t>
            </a:r>
            <a:r>
              <a:rPr lang="en-US" altLang="ko-KR" sz="1200" u="sng" dirty="0"/>
              <a:t>5</a:t>
            </a:r>
            <a:r>
              <a:rPr lang="ko-KR" altLang="en-US" sz="1200" u="sng" dirty="0"/>
              <a:t>회</a:t>
            </a:r>
            <a:r>
              <a:rPr lang="en-US" altLang="ko-KR" sz="1200" dirty="0"/>
              <a:t>(</a:t>
            </a:r>
            <a:r>
              <a:rPr lang="ko-KR" altLang="en-US" sz="1200" dirty="0"/>
              <a:t>혹은 그에 상응하는 조건</a:t>
            </a:r>
            <a:r>
              <a:rPr lang="en-US" altLang="ko-KR" sz="1200" dirty="0"/>
              <a:t>)</a:t>
            </a:r>
            <a:r>
              <a:rPr lang="ko-KR" altLang="en-US" sz="1200" dirty="0"/>
              <a:t> 동안</a:t>
            </a:r>
            <a:endParaRPr lang="en-US" altLang="ko-KR" sz="1200" dirty="0"/>
          </a:p>
          <a:p>
            <a:pPr marL="288000" lvl="1" indent="0">
              <a:buNone/>
            </a:pPr>
            <a:r>
              <a:rPr lang="en-US" altLang="ko-KR" sz="1200" dirty="0"/>
              <a:t>		</a:t>
            </a:r>
            <a:r>
              <a:rPr lang="ko-KR" altLang="en-US" sz="1200" dirty="0"/>
              <a:t>타겟</a:t>
            </a:r>
            <a:r>
              <a:rPr lang="en-US" altLang="ko-KR" sz="1200" dirty="0"/>
              <a:t>(DISPLAY</a:t>
            </a:r>
            <a:r>
              <a:rPr lang="ko-KR" altLang="en-US" sz="1200" dirty="0"/>
              <a:t>에서 명확히 구별되는</a:t>
            </a:r>
            <a:r>
              <a:rPr lang="en-US" altLang="ko-KR" sz="1200" dirty="0"/>
              <a:t>)</a:t>
            </a:r>
            <a:r>
              <a:rPr lang="ko-KR" altLang="en-US" sz="1200" dirty="0"/>
              <a:t>을 지속적으로 추적해야 함</a:t>
            </a:r>
            <a:endParaRPr lang="en-US" altLang="ko-KR" sz="1200" dirty="0"/>
          </a:p>
          <a:p>
            <a:pPr marL="288000" lvl="1" indent="0">
              <a:buNone/>
            </a:pPr>
            <a:r>
              <a:rPr lang="en-US" altLang="ko-KR" sz="1200" dirty="0"/>
              <a:t>	 5.25.4.4 *</a:t>
            </a:r>
            <a:r>
              <a:rPr lang="ko-KR" altLang="en-US" sz="1200" dirty="0"/>
              <a:t> 설계는 표적 벡터와 데이터 평활화가 효과적이어야 하며 표적 기동은 가능한 한 빨리 감지</a:t>
            </a:r>
            <a:endParaRPr lang="en-US" altLang="ko-KR" sz="1200" dirty="0"/>
          </a:p>
          <a:p>
            <a:pPr marL="288000" lvl="1" indent="0">
              <a:buNone/>
            </a:pPr>
            <a:r>
              <a:rPr lang="en-US" altLang="ko-KR" sz="1200" dirty="0"/>
              <a:t>	 5.25.4.5 *TARGET</a:t>
            </a:r>
            <a:r>
              <a:rPr lang="ko-KR" altLang="en-US" sz="1200" dirty="0"/>
              <a:t>들이 </a:t>
            </a:r>
            <a:r>
              <a:rPr lang="en-US" altLang="ko-KR" sz="1200" dirty="0"/>
              <a:t>SWAP </a:t>
            </a:r>
            <a:r>
              <a:rPr lang="ko-KR" altLang="en-US" sz="1200" dirty="0"/>
              <a:t>되는 등의 </a:t>
            </a:r>
            <a:r>
              <a:rPr lang="en-US" altLang="ko-KR" sz="1200" dirty="0"/>
              <a:t>TRACKING </a:t>
            </a:r>
            <a:r>
              <a:rPr lang="ko-KR" altLang="en-US" sz="1200" dirty="0"/>
              <a:t>에러는 최소화 되도록 설계되어야 함</a:t>
            </a:r>
            <a:r>
              <a:rPr lang="en-US" altLang="ko-KR" sz="1200" dirty="0"/>
              <a:t>.</a:t>
            </a:r>
          </a:p>
          <a:p>
            <a:pPr marL="288000" lvl="1" indent="0">
              <a:buNone/>
            </a:pPr>
            <a:r>
              <a:rPr lang="en-US" altLang="ko-KR" sz="1200" dirty="0"/>
              <a:t>	 5.25.4.6 *</a:t>
            </a:r>
            <a:r>
              <a:rPr lang="ko-KR" altLang="en-US" sz="1200" dirty="0"/>
              <a:t>하나 혹은 모두의 추적을 취소할 수 있는 별도의 기능을 제공</a:t>
            </a:r>
            <a:endParaRPr lang="en-US" altLang="ko-KR" sz="1200" dirty="0"/>
          </a:p>
          <a:p>
            <a:pPr marL="288000" lvl="1" indent="0">
              <a:buNone/>
            </a:pPr>
            <a:r>
              <a:rPr lang="en-US" altLang="ko-KR" sz="1200" dirty="0"/>
              <a:t>	 5.25.4.7 *</a:t>
            </a:r>
            <a:r>
              <a:rPr lang="ko-KR" altLang="en-US" sz="1200" dirty="0"/>
              <a:t>자동추적의 정확도는 추적 </a:t>
            </a:r>
            <a:r>
              <a:rPr lang="en-US" altLang="ko-KR" sz="1200" dirty="0"/>
              <a:t>TARGET</a:t>
            </a:r>
            <a:r>
              <a:rPr lang="ko-KR" altLang="en-US" sz="1200" dirty="0"/>
              <a:t>이 안정적인 상태에 도달한 상황에서 충족해야 함</a:t>
            </a:r>
            <a:r>
              <a:rPr lang="en-US" altLang="ko-KR" sz="1200" dirty="0"/>
              <a:t>.</a:t>
            </a:r>
          </a:p>
          <a:p>
            <a:pPr marL="288000" lvl="1" indent="0">
              <a:buNone/>
            </a:pPr>
            <a:r>
              <a:rPr lang="en-US" altLang="ko-KR" sz="1200" dirty="0"/>
              <a:t>	            *</a:t>
            </a:r>
            <a:r>
              <a:rPr lang="ko-KR" altLang="en-US" sz="1200" dirty="0"/>
              <a:t>기관의 관련 성능표준에서 허용하는 센서에서 발생하는 오류는 감안함</a:t>
            </a:r>
            <a:r>
              <a:rPr lang="en-US" altLang="ko-KR" sz="1200" dirty="0"/>
              <a:t>.</a:t>
            </a:r>
          </a:p>
          <a:p>
            <a:pPr marL="288000" lvl="1" indent="0">
              <a:buNone/>
            </a:pPr>
            <a:r>
              <a:rPr lang="en-US" altLang="ko-KR" sz="1200" dirty="0"/>
              <a:t>	  5.25.4.7.1 </a:t>
            </a:r>
            <a:r>
              <a:rPr lang="ko-KR" altLang="en-US" sz="1200" dirty="0"/>
              <a:t>최대 </a:t>
            </a:r>
            <a:r>
              <a:rPr lang="en-US" altLang="ko-KR" sz="1200" dirty="0"/>
              <a:t>30kn</a:t>
            </a:r>
            <a:r>
              <a:rPr lang="ko-KR" altLang="en-US" sz="1200" dirty="0"/>
              <a:t>의 속력을 내는 선박의 경우</a:t>
            </a:r>
            <a:r>
              <a:rPr lang="en-US" altLang="ko-KR" sz="1200" dirty="0"/>
              <a:t>;	</a:t>
            </a:r>
            <a:r>
              <a:rPr lang="en-US" altLang="ko-KR" sz="1200" dirty="0" err="1"/>
              <a:t>i</a:t>
            </a:r>
            <a:r>
              <a:rPr lang="en-US" altLang="ko-KR" sz="1200" dirty="0"/>
              <a:t>) </a:t>
            </a:r>
            <a:r>
              <a:rPr lang="ko-KR" altLang="en-US" sz="1200" dirty="0"/>
              <a:t>추적기능은 </a:t>
            </a:r>
            <a:r>
              <a:rPr lang="en-US" altLang="ko-KR" sz="1200" dirty="0"/>
              <a:t>1</a:t>
            </a:r>
            <a:r>
              <a:rPr lang="ko-KR" altLang="en-US" sz="1200" dirty="0"/>
              <a:t>분 내로 안정적으로 상대적인 이동 경향을 </a:t>
            </a:r>
            <a:endParaRPr lang="en-US" altLang="ko-KR" sz="1200" dirty="0"/>
          </a:p>
          <a:p>
            <a:pPr marL="288000" lvl="1" indent="0">
              <a:buNone/>
            </a:pPr>
            <a:r>
              <a:rPr lang="en-US" altLang="ko-KR" sz="1200" dirty="0"/>
              <a:t>				ii)</a:t>
            </a:r>
            <a:r>
              <a:rPr lang="ko-KR" altLang="en-US" sz="1200" dirty="0"/>
              <a:t> </a:t>
            </a:r>
            <a:r>
              <a:rPr lang="en-US" altLang="ko-KR" sz="1200" dirty="0"/>
              <a:t>3</a:t>
            </a:r>
            <a:r>
              <a:rPr lang="ko-KR" altLang="en-US" sz="1200" dirty="0" err="1"/>
              <a:t>분후</a:t>
            </a:r>
            <a:r>
              <a:rPr lang="ko-KR" altLang="en-US" sz="1200" dirty="0"/>
              <a:t> 다음 테이블의 정확도로 예상 움직임을 예측해야 함</a:t>
            </a:r>
            <a:r>
              <a:rPr lang="en-US" altLang="ko-KR" sz="1200" dirty="0"/>
              <a:t>(95% </a:t>
            </a:r>
            <a:r>
              <a:rPr lang="ko-KR" altLang="en-US" sz="1200" dirty="0"/>
              <a:t>확률</a:t>
            </a:r>
            <a:r>
              <a:rPr lang="en-US" altLang="ko-KR" sz="1200" dirty="0"/>
              <a:t>)</a:t>
            </a:r>
          </a:p>
          <a:p>
            <a:pPr marL="288000" lvl="1" indent="0">
              <a:buNone/>
            </a:pPr>
            <a:endParaRPr lang="en-US" altLang="ko-KR" sz="1200" dirty="0"/>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22</a:t>
            </a:fld>
            <a:r>
              <a:rPr lang="en-US" altLang="ko-KR"/>
              <a:t>]</a:t>
            </a:r>
            <a:endParaRPr lang="ko-KR" altLang="en-US" dirty="0"/>
          </a:p>
        </p:txBody>
      </p:sp>
    </p:spTree>
    <p:extLst>
      <p:ext uri="{BB962C8B-B14F-4D97-AF65-F5344CB8AC3E}">
        <p14:creationId xmlns:p14="http://schemas.microsoft.com/office/powerpoint/2010/main" val="143601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a:t>
            </a:r>
          </a:p>
          <a:p>
            <a:pPr marL="288000" lvl="1" indent="0">
              <a:buNone/>
            </a:pPr>
            <a:endParaRPr lang="en-US" altLang="ko-KR" sz="1200" dirty="0"/>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23</a:t>
            </a:fld>
            <a:r>
              <a:rPr lang="en-US" altLang="ko-KR"/>
              <a:t>]</a:t>
            </a:r>
            <a:endParaRPr lang="ko-KR" altLang="en-US" dirty="0"/>
          </a:p>
        </p:txBody>
      </p:sp>
      <p:pic>
        <p:nvPicPr>
          <p:cNvPr id="6" name="그림 5">
            <a:extLst>
              <a:ext uri="{FF2B5EF4-FFF2-40B4-BE49-F238E27FC236}">
                <a16:creationId xmlns:a16="http://schemas.microsoft.com/office/drawing/2014/main" id="{7B0F16B1-6030-497E-A6F9-AD492EDA8295}"/>
              </a:ext>
            </a:extLst>
          </p:cNvPr>
          <p:cNvPicPr>
            <a:picLocks noChangeAspect="1"/>
          </p:cNvPicPr>
          <p:nvPr/>
        </p:nvPicPr>
        <p:blipFill>
          <a:blip r:embed="rId2"/>
          <a:stretch>
            <a:fillRect/>
          </a:stretch>
        </p:blipFill>
        <p:spPr>
          <a:xfrm>
            <a:off x="1168580" y="641836"/>
            <a:ext cx="7725853" cy="2448267"/>
          </a:xfrm>
          <a:prstGeom prst="rect">
            <a:avLst/>
          </a:prstGeom>
        </p:spPr>
      </p:pic>
      <p:sp>
        <p:nvSpPr>
          <p:cNvPr id="9" name="내용 개체 틀 2">
            <a:extLst>
              <a:ext uri="{FF2B5EF4-FFF2-40B4-BE49-F238E27FC236}">
                <a16:creationId xmlns:a16="http://schemas.microsoft.com/office/drawing/2014/main" id="{3F0302AE-B1C7-497B-BD44-684662F0575B}"/>
              </a:ext>
            </a:extLst>
          </p:cNvPr>
          <p:cNvSpPr txBox="1">
            <a:spLocks/>
          </p:cNvSpPr>
          <p:nvPr/>
        </p:nvSpPr>
        <p:spPr>
          <a:xfrm>
            <a:off x="309416" y="648087"/>
            <a:ext cx="9539732" cy="5720477"/>
          </a:xfrm>
          <a:prstGeom prst="rect">
            <a:avLst/>
          </a:prstGeom>
        </p:spPr>
        <p:txBody>
          <a:bodyPr tIns="72000">
            <a:noAutofit/>
          </a:bodyPr>
          <a:lstStyle>
            <a:lvl1pPr marL="342900" indent="-342900" algn="l" defTabSz="914400" rtl="0" eaLnBrk="0" fontAlgn="base" latinLnBrk="1" hangingPunct="0">
              <a:lnSpc>
                <a:spcPct val="120000"/>
              </a:lnSpc>
              <a:spcBef>
                <a:spcPts val="300"/>
              </a:spcBef>
              <a:spcAft>
                <a:spcPts val="300"/>
              </a:spcAft>
              <a:buSzPct val="100000"/>
              <a:buFontTx/>
              <a:buBlip>
                <a:blip r:embed="rId3"/>
              </a:buBlip>
              <a:defRPr kumimoji="1" lang="ko-KR" altLang="en-US" sz="1600" b="1" kern="1200" dirty="0">
                <a:solidFill>
                  <a:schemeClr val="tx1"/>
                </a:solidFill>
                <a:latin typeface="맑은 고딕" pitchFamily="50" charset="-127"/>
                <a:ea typeface="맑은 고딕" pitchFamily="50" charset="-127"/>
                <a:cs typeface="Arial" pitchFamily="34" charset="0"/>
              </a:defRPr>
            </a:lvl1pPr>
            <a:lvl2pPr marL="573750" indent="-285750" algn="l" defTabSz="914400" rtl="0" eaLnBrk="1" latinLnBrk="1" hangingPunct="1">
              <a:lnSpc>
                <a:spcPct val="125000"/>
              </a:lnSpc>
              <a:spcBef>
                <a:spcPts val="300"/>
              </a:spcBef>
              <a:spcAft>
                <a:spcPts val="600"/>
              </a:spcAft>
              <a:buFontTx/>
              <a:buBlip>
                <a:blip r:embed="rId4"/>
              </a:buBlip>
              <a:defRPr kumimoji="1" lang="ko-KR" altLang="en-US" sz="1400" b="1" kern="1200" dirty="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125000"/>
              </a:lnSpc>
              <a:spcBef>
                <a:spcPts val="300"/>
              </a:spcBef>
              <a:spcAft>
                <a:spcPts val="600"/>
              </a:spcAft>
              <a:buSzPct val="140000"/>
              <a:buFontTx/>
              <a:buBlip>
                <a:blip r:embed="rId5"/>
              </a:buBlip>
              <a:defRPr sz="1200" b="1" kern="1200">
                <a:solidFill>
                  <a:schemeClr val="tx1"/>
                </a:solidFill>
                <a:latin typeface="+mn-lt"/>
                <a:ea typeface="+mn-ea"/>
                <a:cs typeface="+mn-cs"/>
              </a:defRPr>
            </a:lvl3pPr>
            <a:lvl4pPr marL="1600200" indent="-228600" algn="l" defTabSz="914400" rtl="0" eaLnBrk="1" latinLnBrk="1" hangingPunct="1">
              <a:lnSpc>
                <a:spcPct val="125000"/>
              </a:lnSpc>
              <a:spcBef>
                <a:spcPts val="300"/>
              </a:spcBef>
              <a:spcAft>
                <a:spcPts val="600"/>
              </a:spcAft>
              <a:buSzPct val="120000"/>
              <a:buFontTx/>
              <a:buBlip>
                <a:blip r:embed="rId6"/>
              </a:buBlip>
              <a:defRPr sz="1100" b="1" kern="1200">
                <a:solidFill>
                  <a:schemeClr val="tx1"/>
                </a:solidFill>
                <a:latin typeface="+mn-lt"/>
                <a:ea typeface="+mn-ea"/>
                <a:cs typeface="+mn-cs"/>
              </a:defRPr>
            </a:lvl4pPr>
            <a:lvl5pPr marL="2057400" indent="-228600" algn="l" defTabSz="914400" rtl="0" eaLnBrk="1" latinLnBrk="1" hangingPunct="1">
              <a:lnSpc>
                <a:spcPct val="125000"/>
              </a:lnSpc>
              <a:spcBef>
                <a:spcPts val="300"/>
              </a:spcBef>
              <a:spcAft>
                <a:spcPts val="300"/>
              </a:spcAft>
              <a:buFontTx/>
              <a:buBlip>
                <a:blip r:embed="rId7"/>
              </a:buBlip>
              <a:defRPr sz="1100" b="1"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000" lvl="1" indent="0">
              <a:buFontTx/>
              <a:buNone/>
            </a:pPr>
            <a:r>
              <a:rPr lang="ko-KR" altLang="en-US" sz="1200" dirty="0"/>
              <a:t>	</a:t>
            </a: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FontTx/>
              <a:buNone/>
            </a:pPr>
            <a:endParaRPr lang="en-US" altLang="ko-KR" sz="1200" dirty="0"/>
          </a:p>
          <a:p>
            <a:pPr marL="288000" lvl="1" indent="0">
              <a:buNone/>
            </a:pPr>
            <a:r>
              <a:rPr lang="en-US" altLang="ko-KR" sz="1200" dirty="0"/>
              <a:t>	 	</a:t>
            </a:r>
            <a:r>
              <a:rPr lang="ko-KR" altLang="en-US" sz="1200" dirty="0"/>
              <a:t>정확도의 감소 요인 </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획득과정이나 직후</a:t>
            </a:r>
            <a:r>
              <a:rPr lang="en-US" altLang="ko-KR" sz="1200" dirty="0"/>
              <a:t> ii) </a:t>
            </a:r>
            <a:r>
              <a:rPr lang="ko-KR" altLang="en-US" sz="1200" dirty="0"/>
              <a:t>자선 기동</a:t>
            </a:r>
            <a:r>
              <a:rPr lang="en-US" altLang="ko-KR" sz="1200" dirty="0"/>
              <a:t> iii) </a:t>
            </a:r>
            <a:r>
              <a:rPr lang="ko-KR" altLang="en-US" sz="1200" dirty="0"/>
              <a:t>표적의 기동 또는 추적 교란 </a:t>
            </a:r>
            <a:r>
              <a:rPr lang="en-US" altLang="ko-KR" sz="1200" dirty="0"/>
              <a:t>iv)</a:t>
            </a:r>
            <a:r>
              <a:rPr lang="ko-KR" altLang="en-US" sz="1200" dirty="0"/>
              <a:t> 자선의 움직임 </a:t>
            </a:r>
            <a:r>
              <a:rPr lang="en-US" altLang="ko-KR" sz="1200" dirty="0"/>
              <a:t>v)</a:t>
            </a:r>
            <a:r>
              <a:rPr lang="ko-KR" altLang="en-US" sz="1200" dirty="0"/>
              <a:t> 센서 정확도</a:t>
            </a:r>
            <a:endParaRPr lang="en-US" altLang="ko-KR" sz="1200" dirty="0"/>
          </a:p>
          <a:p>
            <a:pPr marL="288000" lvl="1" indent="0">
              <a:buNone/>
            </a:pPr>
            <a:endParaRPr lang="en-US" altLang="ko-KR" sz="1200" dirty="0"/>
          </a:p>
          <a:p>
            <a:pPr marL="288000" lvl="1" indent="0">
              <a:buNone/>
            </a:pPr>
            <a:r>
              <a:rPr lang="en-US" altLang="ko-KR" sz="1200" dirty="0"/>
              <a:t>		</a:t>
            </a:r>
            <a:r>
              <a:rPr lang="ko-KR" altLang="en-US" sz="1200" dirty="0"/>
              <a:t>측정된 타겟의 거리와 방위는 </a:t>
            </a:r>
            <a:r>
              <a:rPr lang="en-US" altLang="ko-KR" sz="1200" dirty="0"/>
              <a:t>50m(</a:t>
            </a:r>
            <a:r>
              <a:rPr lang="ko-KR" altLang="en-US" sz="1200" dirty="0"/>
              <a:t>혹은 타겟과 거리의 </a:t>
            </a:r>
            <a:r>
              <a:rPr lang="en-US" altLang="ko-KR" sz="1200" dirty="0"/>
              <a:t>±1%)</a:t>
            </a:r>
            <a:r>
              <a:rPr lang="ko-KR" altLang="en-US" sz="1200" dirty="0"/>
              <a:t>와 </a:t>
            </a:r>
            <a:r>
              <a:rPr lang="en-US" altLang="ko-KR" sz="1200" dirty="0"/>
              <a:t>2° </a:t>
            </a:r>
            <a:r>
              <a:rPr lang="ko-KR" altLang="en-US" sz="1200" dirty="0"/>
              <a:t>이내여야 함</a:t>
            </a:r>
            <a:r>
              <a:rPr lang="en-US" altLang="ko-KR" sz="1200" dirty="0"/>
              <a:t>.</a:t>
            </a:r>
          </a:p>
          <a:p>
            <a:pPr marL="288000" lvl="1" indent="0">
              <a:buNone/>
            </a:pPr>
            <a:r>
              <a:rPr lang="en-US" altLang="ko-KR" sz="1200" dirty="0"/>
              <a:t>		</a:t>
            </a:r>
            <a:r>
              <a:rPr lang="en-US" altLang="ko-KR" sz="1200" dirty="0">
                <a:solidFill>
                  <a:srgbClr val="FF0000"/>
                </a:solidFill>
              </a:rPr>
              <a:t>TARGET </a:t>
            </a:r>
            <a:r>
              <a:rPr lang="ko-KR" altLang="en-US" sz="1200" dirty="0">
                <a:solidFill>
                  <a:srgbClr val="FF0000"/>
                </a:solidFill>
              </a:rPr>
              <a:t>시뮬레이션 테스트 표준 제공</a:t>
            </a:r>
            <a:r>
              <a:rPr lang="en-US" altLang="ko-KR" sz="1200" dirty="0">
                <a:solidFill>
                  <a:srgbClr val="FF0000"/>
                </a:solidFill>
              </a:rPr>
              <a:t>: </a:t>
            </a:r>
            <a:r>
              <a:rPr lang="ko-KR" altLang="en-US" sz="1200" dirty="0">
                <a:solidFill>
                  <a:srgbClr val="FF0000"/>
                </a:solidFill>
              </a:rPr>
              <a:t>최대 </a:t>
            </a:r>
            <a:r>
              <a:rPr lang="en-US" altLang="ko-KR" sz="1200" dirty="0">
                <a:solidFill>
                  <a:srgbClr val="FF0000"/>
                </a:solidFill>
              </a:rPr>
              <a:t>100kn</a:t>
            </a:r>
            <a:r>
              <a:rPr lang="ko-KR" altLang="en-US" sz="1200" dirty="0">
                <a:solidFill>
                  <a:srgbClr val="FF0000"/>
                </a:solidFill>
              </a:rPr>
              <a:t>의 상대 속도로 타겟의 정확도를 확인하기 위한 수단</a:t>
            </a:r>
            <a:endParaRPr lang="en-US" altLang="ko-KR" sz="1200" dirty="0">
              <a:solidFill>
                <a:srgbClr val="FF0000"/>
              </a:solidFill>
            </a:endParaRPr>
          </a:p>
          <a:p>
            <a:pPr marL="288000" lvl="1" indent="0">
              <a:buNone/>
            </a:pPr>
            <a:r>
              <a:rPr lang="en-US" altLang="ko-KR" sz="1200" dirty="0">
                <a:solidFill>
                  <a:srgbClr val="FF0000"/>
                </a:solidFill>
              </a:rPr>
              <a:t>		</a:t>
            </a:r>
            <a:r>
              <a:rPr lang="ko-KR" altLang="en-US" sz="1200" dirty="0">
                <a:solidFill>
                  <a:srgbClr val="FF0000"/>
                </a:solidFill>
              </a:rPr>
              <a:t>표의 개별 정확도 값의 조정 </a:t>
            </a:r>
            <a:r>
              <a:rPr lang="en-US" altLang="ko-KR" sz="1200" dirty="0">
                <a:solidFill>
                  <a:srgbClr val="FF0000"/>
                </a:solidFill>
              </a:rPr>
              <a:t>: </a:t>
            </a:r>
            <a:r>
              <a:rPr lang="ko-KR" altLang="en-US" sz="1200" dirty="0">
                <a:solidFill>
                  <a:srgbClr val="FF0000"/>
                </a:solidFill>
              </a:rPr>
              <a:t>테스트 시나리오에서 자선과 </a:t>
            </a:r>
            <a:r>
              <a:rPr lang="en-US" altLang="ko-KR" sz="1200" dirty="0">
                <a:solidFill>
                  <a:srgbClr val="FF0000"/>
                </a:solidFill>
              </a:rPr>
              <a:t>TARGET </a:t>
            </a:r>
            <a:r>
              <a:rPr lang="ko-KR" altLang="en-US" sz="1200" dirty="0">
                <a:solidFill>
                  <a:srgbClr val="FF0000"/>
                </a:solidFill>
              </a:rPr>
              <a:t>이동의 상대적 측면을 설명할 때 조정</a:t>
            </a:r>
            <a:endParaRPr lang="en-US" altLang="ko-KR" sz="1200" dirty="0">
              <a:solidFill>
                <a:srgbClr val="FF0000"/>
              </a:solidFill>
            </a:endParaRPr>
          </a:p>
          <a:p>
            <a:pPr marL="288000" lvl="1" indent="0">
              <a:buFontTx/>
              <a:buNone/>
            </a:pPr>
            <a:endParaRPr lang="en-US" altLang="ko-KR" sz="1200" dirty="0"/>
          </a:p>
        </p:txBody>
      </p:sp>
    </p:spTree>
    <p:extLst>
      <p:ext uri="{BB962C8B-B14F-4D97-AF65-F5344CB8AC3E}">
        <p14:creationId xmlns:p14="http://schemas.microsoft.com/office/powerpoint/2010/main" val="291334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5.25.4.7.2 30kn(</a:t>
            </a:r>
            <a:r>
              <a:rPr lang="ko-KR" altLang="en-US" sz="1200" dirty="0"/>
              <a:t>고속선</a:t>
            </a:r>
            <a:r>
              <a:rPr lang="en-US" altLang="ko-KR" sz="1200" dirty="0"/>
              <a:t>) &lt; </a:t>
            </a:r>
            <a:r>
              <a:rPr lang="ko-KR" altLang="en-US" sz="1200" dirty="0"/>
              <a:t>속력 </a:t>
            </a:r>
            <a:r>
              <a:rPr lang="en-US" altLang="ko-KR" sz="1200" dirty="0"/>
              <a:t>&lt;=70kn </a:t>
            </a:r>
            <a:r>
              <a:rPr lang="ko-KR" altLang="en-US" sz="1200" dirty="0"/>
              <a:t>인 선박의 경우 </a:t>
            </a:r>
            <a:r>
              <a:rPr lang="en-US" altLang="ko-KR" sz="1200" dirty="0"/>
              <a:t>: </a:t>
            </a:r>
          </a:p>
          <a:p>
            <a:pPr marL="288000" lvl="1" indent="0">
              <a:buNone/>
            </a:pPr>
            <a:r>
              <a:rPr lang="en-US" altLang="ko-KR" sz="1200" dirty="0"/>
              <a:t>		</a:t>
            </a:r>
            <a:r>
              <a:rPr lang="en-US" altLang="ko-KR" sz="1200" dirty="0">
                <a:solidFill>
                  <a:srgbClr val="FF0000"/>
                </a:solidFill>
              </a:rPr>
              <a:t>there should be Additional steady state measurements made to ensure that the motion accuracy, after 3 minutes of steady state tracking, is maintained with target relative speeds of up to 140 kn. </a:t>
            </a:r>
          </a:p>
          <a:p>
            <a:pPr marL="288000" lvl="1" indent="0">
              <a:buNone/>
            </a:pPr>
            <a:r>
              <a:rPr lang="ko-KR" altLang="en-US" sz="1200" dirty="0">
                <a:solidFill>
                  <a:srgbClr val="FF0000"/>
                </a:solidFill>
              </a:rPr>
              <a:t>정상 상태 추적 </a:t>
            </a:r>
            <a:r>
              <a:rPr lang="en-US" altLang="ko-KR" sz="1200" dirty="0">
                <a:solidFill>
                  <a:srgbClr val="FF0000"/>
                </a:solidFill>
              </a:rPr>
              <a:t>3</a:t>
            </a:r>
            <a:r>
              <a:rPr lang="ko-KR" altLang="en-US" sz="1200" dirty="0">
                <a:solidFill>
                  <a:srgbClr val="FF0000"/>
                </a:solidFill>
              </a:rPr>
              <a:t>분 후 최대 </a:t>
            </a:r>
            <a:r>
              <a:rPr lang="en-US" altLang="ko-KR" sz="1200" dirty="0">
                <a:solidFill>
                  <a:srgbClr val="FF0000"/>
                </a:solidFill>
              </a:rPr>
              <a:t>140kn</a:t>
            </a:r>
            <a:r>
              <a:rPr lang="ko-KR" altLang="en-US" sz="1200" dirty="0">
                <a:solidFill>
                  <a:srgbClr val="FF0000"/>
                </a:solidFill>
              </a:rPr>
              <a:t>의 목표 상대 속도로 모션 정확도가 유지되도록 추가 정상 상태 측정이 이루어져야 합니다</a:t>
            </a:r>
            <a:r>
              <a:rPr lang="en-US" altLang="ko-KR" sz="1200" dirty="0">
                <a:solidFill>
                  <a:srgbClr val="FF0000"/>
                </a:solidFill>
              </a:rPr>
              <a:t>. </a:t>
            </a:r>
          </a:p>
          <a:p>
            <a:pPr marL="288000" lvl="1" indent="0">
              <a:buNone/>
            </a:pPr>
            <a:r>
              <a:rPr lang="en-US" altLang="ko-KR" sz="1200" dirty="0">
                <a:solidFill>
                  <a:srgbClr val="FF0000"/>
                </a:solidFill>
              </a:rPr>
              <a:t>(</a:t>
            </a:r>
            <a:r>
              <a:rPr lang="ko-KR" altLang="en-US" sz="1200" dirty="0">
                <a:solidFill>
                  <a:srgbClr val="FF0000"/>
                </a:solidFill>
              </a:rPr>
              <a:t>고속 선박이라서 추가로 </a:t>
            </a:r>
            <a:r>
              <a:rPr lang="en-US" altLang="ko-KR" sz="1200" dirty="0">
                <a:solidFill>
                  <a:srgbClr val="FF0000"/>
                </a:solidFill>
              </a:rPr>
              <a:t>3</a:t>
            </a:r>
            <a:r>
              <a:rPr lang="ko-KR" altLang="en-US" sz="1200" dirty="0">
                <a:solidFill>
                  <a:srgbClr val="FF0000"/>
                </a:solidFill>
              </a:rPr>
              <a:t>분의 여유를 더 준다는 말</a:t>
            </a:r>
            <a:r>
              <a:rPr lang="en-US" altLang="ko-KR" sz="1200" dirty="0">
                <a:solidFill>
                  <a:srgbClr val="FF0000"/>
                </a:solidFill>
              </a:rPr>
              <a:t>?)</a:t>
            </a:r>
          </a:p>
          <a:p>
            <a:pPr marL="288000" lvl="1" indent="0">
              <a:buNone/>
            </a:pPr>
            <a:endParaRPr lang="en-US" altLang="ko-KR" sz="1200" dirty="0"/>
          </a:p>
          <a:p>
            <a:pPr marL="288000" lvl="1" indent="0">
              <a:buNone/>
            </a:pPr>
            <a:r>
              <a:rPr lang="en-US" altLang="ko-KR" sz="1200" dirty="0"/>
              <a:t>	 5.25.4.8 *</a:t>
            </a:r>
            <a:r>
              <a:rPr lang="ko-KR" altLang="en-US" sz="1200" dirty="0"/>
              <a:t>정지된 추적 </a:t>
            </a:r>
            <a:r>
              <a:rPr lang="en-US" altLang="ko-KR" sz="1200" dirty="0"/>
              <a:t>TARGET</a:t>
            </a:r>
            <a:r>
              <a:rPr lang="ko-KR" altLang="en-US" sz="1200" dirty="0"/>
              <a:t>을 기반으로 하는 지상 참조 기능 제공</a:t>
            </a:r>
            <a:r>
              <a:rPr lang="en-US" altLang="ko-KR" sz="1200" dirty="0"/>
              <a:t>(</a:t>
            </a:r>
            <a:r>
              <a:rPr lang="ko-KR" altLang="en-US" sz="1200" dirty="0"/>
              <a:t>이 기능에 기호 표현은 </a:t>
            </a:r>
            <a:r>
              <a:rPr lang="en-US" altLang="ko-KR" sz="1200" dirty="0"/>
              <a:t>SN/Circ.243</a:t>
            </a:r>
            <a:r>
              <a:rPr lang="ko-KR" altLang="en-US" sz="1200" dirty="0"/>
              <a:t>에 정의</a:t>
            </a:r>
            <a:r>
              <a:rPr lang="en-US" altLang="ko-KR" sz="1200" dirty="0"/>
              <a:t>)</a:t>
            </a:r>
          </a:p>
          <a:p>
            <a:pPr marL="288000" lvl="1" indent="0">
              <a:buNone/>
            </a:pPr>
            <a:endParaRPr lang="en-US" altLang="ko-KR" sz="1200" dirty="0"/>
          </a:p>
          <a:p>
            <a:pPr lvl="1"/>
            <a:r>
              <a:rPr lang="en-US" altLang="ko-KR" sz="1200" dirty="0"/>
              <a:t>5.26 AIS (Automatic Identification System) </a:t>
            </a:r>
            <a:r>
              <a:rPr lang="ko-KR" altLang="en-US" sz="1200" dirty="0"/>
              <a:t>제공 </a:t>
            </a:r>
            <a:r>
              <a:rPr lang="en-US" altLang="ko-KR" sz="1200" dirty="0"/>
              <a:t>TARGETs</a:t>
            </a:r>
            <a:r>
              <a:rPr lang="ko-KR" altLang="en-US" sz="1200" dirty="0"/>
              <a:t> </a:t>
            </a:r>
            <a:endParaRPr lang="en-US" altLang="ko-KR" sz="1200" dirty="0"/>
          </a:p>
          <a:p>
            <a:pPr marL="288000" lvl="1" indent="0">
              <a:buNone/>
            </a:pPr>
            <a:r>
              <a:rPr lang="en-US" altLang="ko-KR" sz="1200" dirty="0"/>
              <a:t>	5.26.1 </a:t>
            </a:r>
            <a:r>
              <a:rPr lang="ko-KR" altLang="en-US" sz="1200" dirty="0"/>
              <a:t>일반</a:t>
            </a:r>
            <a:endParaRPr lang="en-US" altLang="ko-KR" sz="1200" dirty="0"/>
          </a:p>
          <a:p>
            <a:pPr marL="288000" lvl="1" indent="0">
              <a:buNone/>
            </a:pPr>
            <a:r>
              <a:rPr lang="en-US" altLang="ko-KR" sz="1200" dirty="0"/>
              <a:t>	</a:t>
            </a:r>
            <a:r>
              <a:rPr lang="ko-KR" altLang="en-US" sz="1200" dirty="0"/>
              <a:t> </a:t>
            </a:r>
            <a:r>
              <a:rPr lang="en-US" altLang="ko-KR" sz="1200" dirty="0"/>
              <a:t>AIS</a:t>
            </a:r>
            <a:r>
              <a:rPr lang="ko-KR" altLang="en-US" sz="1200" dirty="0"/>
              <a:t>에서 제공하는 보고 </a:t>
            </a:r>
            <a:r>
              <a:rPr lang="en-US" altLang="ko-KR" sz="1200" dirty="0"/>
              <a:t>TARGET</a:t>
            </a:r>
            <a:r>
              <a:rPr lang="ko-KR" altLang="en-US" sz="1200" dirty="0"/>
              <a:t>은 사용자 정의 매개변수에 따라 </a:t>
            </a:r>
            <a:r>
              <a:rPr lang="en-US" altLang="ko-KR" sz="1200" dirty="0"/>
              <a:t>FILTERING</a:t>
            </a:r>
            <a:r>
              <a:rPr lang="ko-KR" altLang="en-US" sz="1200" dirty="0"/>
              <a:t> 될 수 있음</a:t>
            </a:r>
            <a:r>
              <a:rPr lang="en-US" altLang="ko-KR" sz="1200" dirty="0"/>
              <a:t>.</a:t>
            </a:r>
          </a:p>
          <a:p>
            <a:pPr marL="288000" lvl="1" indent="0">
              <a:buNone/>
            </a:pPr>
            <a:r>
              <a:rPr lang="en-US" altLang="ko-KR" sz="1200" dirty="0"/>
              <a:t>	 TARGET</a:t>
            </a:r>
            <a:r>
              <a:rPr lang="ko-KR" altLang="en-US" sz="1200" dirty="0"/>
              <a:t>은 </a:t>
            </a:r>
            <a:r>
              <a:rPr lang="en-US" altLang="ko-KR" sz="1200" dirty="0"/>
              <a:t>Sleeping</a:t>
            </a:r>
            <a:r>
              <a:rPr lang="ko-KR" altLang="en-US" sz="1200" dirty="0"/>
              <a:t> 혹은 </a:t>
            </a:r>
            <a:r>
              <a:rPr lang="en-US" altLang="ko-KR" sz="1200" dirty="0"/>
              <a:t>Activated </a:t>
            </a:r>
            <a:r>
              <a:rPr lang="ko-KR" altLang="en-US" sz="1200" dirty="0"/>
              <a:t>상태일 수 있음</a:t>
            </a:r>
            <a:r>
              <a:rPr lang="en-US" altLang="ko-KR" sz="1200" dirty="0"/>
              <a:t>.</a:t>
            </a:r>
          </a:p>
          <a:p>
            <a:pPr marL="288000" lvl="1" indent="0">
              <a:buNone/>
            </a:pPr>
            <a:r>
              <a:rPr lang="en-US" altLang="ko-KR" sz="1200" dirty="0"/>
              <a:t>	 Activated</a:t>
            </a:r>
            <a:r>
              <a:rPr lang="ko-KR" altLang="en-US" sz="1200" dirty="0"/>
              <a:t> </a:t>
            </a:r>
            <a:r>
              <a:rPr lang="en-US" altLang="ko-KR" sz="1200" dirty="0"/>
              <a:t>TARGET</a:t>
            </a:r>
            <a:r>
              <a:rPr lang="ko-KR" altLang="en-US" sz="1200" dirty="0"/>
              <a:t>은 레이더 추적 표적과 유사한 방식으로 처리됨</a:t>
            </a:r>
            <a:r>
              <a:rPr lang="en-US" altLang="ko-KR" sz="1200" dirty="0"/>
              <a:t>.</a:t>
            </a:r>
          </a:p>
          <a:p>
            <a:pPr marL="288000" lvl="1" indent="0">
              <a:buNone/>
            </a:pPr>
            <a:r>
              <a:rPr lang="en-US" altLang="ko-KR" sz="1200" dirty="0"/>
              <a:t>	5.26.2 AIS </a:t>
            </a:r>
            <a:r>
              <a:rPr lang="ko-KR" altLang="en-US" sz="1200" dirty="0"/>
              <a:t>타겟의 처리 허용량</a:t>
            </a:r>
            <a:endParaRPr lang="en-US" altLang="ko-KR" sz="1200" dirty="0"/>
          </a:p>
          <a:p>
            <a:pPr marL="288000" lvl="1" indent="0">
              <a:buNone/>
            </a:pPr>
            <a:r>
              <a:rPr lang="en-US" altLang="ko-KR" sz="1200" dirty="0"/>
              <a:t>	 </a:t>
            </a:r>
            <a:r>
              <a:rPr lang="ko-KR" altLang="en-US" sz="1200" dirty="0"/>
              <a:t>레이더 추적에 대한 요구 사항 외에도 표 </a:t>
            </a:r>
            <a:r>
              <a:rPr lang="en-US" altLang="ko-KR" sz="1200" dirty="0"/>
              <a:t>1</a:t>
            </a:r>
            <a:r>
              <a:rPr lang="ko-KR" altLang="en-US" sz="1200" dirty="0"/>
              <a:t>에 따라 최소 수의 </a:t>
            </a:r>
            <a:r>
              <a:rPr lang="en-US" altLang="ko-KR" sz="1200" dirty="0"/>
              <a:t>Sleeping/Activated</a:t>
            </a:r>
            <a:r>
              <a:rPr lang="ko-KR" altLang="en-US" sz="1200" dirty="0"/>
              <a:t> </a:t>
            </a:r>
            <a:r>
              <a:rPr lang="en-US" altLang="ko-KR" sz="1200" dirty="0"/>
              <a:t>AIS </a:t>
            </a:r>
            <a:r>
              <a:rPr lang="ko-KR" altLang="en-US" sz="1200" dirty="0"/>
              <a:t>표적에 대한 완전한 표시기능 제공</a:t>
            </a:r>
            <a:r>
              <a:rPr lang="en-US" altLang="ko-KR" sz="1200" dirty="0"/>
              <a:t>.</a:t>
            </a:r>
          </a:p>
          <a:p>
            <a:pPr marL="857250" lvl="2" indent="0">
              <a:buNone/>
            </a:pPr>
            <a:r>
              <a:rPr lang="en-US" altLang="ko-KR" dirty="0">
                <a:latin typeface="+mn-ea"/>
              </a:rPr>
              <a:t> AIS </a:t>
            </a:r>
            <a:r>
              <a:rPr lang="ko-KR" altLang="en-US" dirty="0">
                <a:latin typeface="+mn-ea"/>
              </a:rPr>
              <a:t>표적의 처리</a:t>
            </a:r>
            <a:r>
              <a:rPr lang="en-US" altLang="ko-KR" dirty="0">
                <a:latin typeface="+mn-ea"/>
              </a:rPr>
              <a:t>/</a:t>
            </a:r>
            <a:r>
              <a:rPr lang="ko-KR" altLang="en-US" dirty="0">
                <a:latin typeface="+mn-ea"/>
              </a:rPr>
              <a:t>표시 용량이 초과되려고 할 때 표시를 할 것</a:t>
            </a:r>
            <a:r>
              <a:rPr lang="en-US" altLang="ko-KR" dirty="0">
                <a:latin typeface="+mn-ea"/>
              </a:rPr>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24</a:t>
            </a:fld>
            <a:r>
              <a:rPr lang="en-US" altLang="ko-KR"/>
              <a:t>]</a:t>
            </a:r>
            <a:endParaRPr lang="ko-KR" altLang="en-US" dirty="0"/>
          </a:p>
        </p:txBody>
      </p:sp>
    </p:spTree>
    <p:extLst>
      <p:ext uri="{BB962C8B-B14F-4D97-AF65-F5344CB8AC3E}">
        <p14:creationId xmlns:p14="http://schemas.microsoft.com/office/powerpoint/2010/main" val="451296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5.26.3 FILTERING - AIS</a:t>
            </a:r>
            <a:r>
              <a:rPr lang="ko-KR" altLang="en-US" sz="1200" dirty="0"/>
              <a:t>의 </a:t>
            </a:r>
            <a:r>
              <a:rPr lang="en-US" altLang="ko-KR" sz="1200" dirty="0"/>
              <a:t>Sleeping TARGET</a:t>
            </a:r>
          </a:p>
          <a:p>
            <a:pPr marL="288000" lvl="1" indent="0">
              <a:buNone/>
            </a:pPr>
            <a:r>
              <a:rPr lang="en-US" altLang="ko-KR" sz="1200" dirty="0"/>
              <a:t>	 *</a:t>
            </a:r>
            <a:r>
              <a:rPr lang="ko-KR" altLang="en-US" sz="1200" dirty="0"/>
              <a:t>디스플레이에서 </a:t>
            </a:r>
            <a:r>
              <a:rPr lang="ko-KR" altLang="en-US" sz="1200" dirty="0" err="1"/>
              <a:t>클러터를</a:t>
            </a:r>
            <a:r>
              <a:rPr lang="ko-KR" altLang="en-US" sz="1200" dirty="0"/>
              <a:t> 줄이기 위해 </a:t>
            </a:r>
            <a:r>
              <a:rPr lang="en-US" altLang="ko-KR" sz="1200" dirty="0"/>
              <a:t>Sleeping</a:t>
            </a:r>
            <a:r>
              <a:rPr lang="ko-KR" altLang="en-US" sz="1200" dirty="0"/>
              <a:t> </a:t>
            </a:r>
            <a:r>
              <a:rPr lang="en-US" altLang="ko-KR" sz="1200" dirty="0"/>
              <a:t>AIS TARGET</a:t>
            </a:r>
            <a:r>
              <a:rPr lang="ko-KR" altLang="en-US" sz="1200" dirty="0"/>
              <a:t>의 필터링 수단 제공 </a:t>
            </a:r>
            <a:r>
              <a:rPr lang="en-US" altLang="ko-KR" sz="1200" dirty="0"/>
              <a:t>– </a:t>
            </a:r>
            <a:r>
              <a:rPr lang="ko-KR" altLang="en-US" sz="1200" dirty="0"/>
              <a:t>필터 상태도 표시해야 함</a:t>
            </a:r>
            <a:endParaRPr lang="en-US" altLang="ko-KR" sz="1200" dirty="0"/>
          </a:p>
          <a:p>
            <a:pPr marL="288000" lvl="1" indent="0">
              <a:buNone/>
            </a:pPr>
            <a:r>
              <a:rPr lang="en-US" altLang="ko-KR" sz="1200" dirty="0"/>
              <a:t>	(</a:t>
            </a:r>
            <a:r>
              <a:rPr lang="en-US" altLang="ko-KR" sz="1200" dirty="0" err="1"/>
              <a:t>cf</a:t>
            </a:r>
            <a:r>
              <a:rPr lang="en-US" altLang="ko-KR" sz="1200" dirty="0"/>
              <a:t>: </a:t>
            </a:r>
            <a:r>
              <a:rPr lang="ko-KR" altLang="en-US" sz="1200" dirty="0"/>
              <a:t>대상 범위</a:t>
            </a:r>
            <a:r>
              <a:rPr lang="en-US" altLang="ko-KR" sz="1200" dirty="0"/>
              <a:t>, CPA/TCPA </a:t>
            </a:r>
            <a:r>
              <a:rPr lang="ko-KR" altLang="en-US" sz="1200" dirty="0"/>
              <a:t>또는 </a:t>
            </a:r>
            <a:r>
              <a:rPr lang="en-US" altLang="ko-KR" sz="1200" dirty="0"/>
              <a:t>AIS </a:t>
            </a:r>
            <a:r>
              <a:rPr lang="ko-KR" altLang="en-US" sz="1200" dirty="0"/>
              <a:t>대상 클래스 </a:t>
            </a:r>
            <a:r>
              <a:rPr lang="en-US" altLang="ko-KR" sz="1200" dirty="0"/>
              <a:t>A/B </a:t>
            </a:r>
            <a:r>
              <a:rPr lang="ko-KR" altLang="en-US" sz="1200" dirty="0"/>
              <a:t>등</a:t>
            </a:r>
            <a:r>
              <a:rPr lang="en-US" altLang="ko-KR" sz="1200" dirty="0"/>
              <a:t>). </a:t>
            </a:r>
          </a:p>
          <a:p>
            <a:pPr marL="288000" lvl="1" indent="0">
              <a:buNone/>
            </a:pPr>
            <a:r>
              <a:rPr lang="en-US" altLang="ko-KR" sz="1200" dirty="0"/>
              <a:t>	 *</a:t>
            </a:r>
            <a:r>
              <a:rPr lang="ko-KR" altLang="en-US" sz="1200" dirty="0"/>
              <a:t>디스플레이에서 </a:t>
            </a:r>
            <a:r>
              <a:rPr lang="en-US" altLang="ko-KR" sz="1200" dirty="0"/>
              <a:t>AIS target</a:t>
            </a:r>
            <a:r>
              <a:rPr lang="ko-KR" altLang="en-US" sz="1200" dirty="0"/>
              <a:t>을 개별적으로 제거하는 것은 불가능하게 해야 함</a:t>
            </a:r>
            <a:r>
              <a:rPr lang="en-US" altLang="ko-KR" sz="1200" dirty="0"/>
              <a:t>.</a:t>
            </a:r>
          </a:p>
          <a:p>
            <a:pPr marL="288000" lvl="1" indent="0">
              <a:buNone/>
            </a:pPr>
            <a:r>
              <a:rPr lang="en-US" altLang="ko-KR" sz="1200" dirty="0"/>
              <a:t>	5.26.4 AIS target </a:t>
            </a:r>
            <a:r>
              <a:rPr lang="ko-KR" altLang="en-US" sz="1200" dirty="0"/>
              <a:t>활성화</a:t>
            </a:r>
            <a:endParaRPr lang="en-US" altLang="ko-KR" sz="1200" dirty="0"/>
          </a:p>
          <a:p>
            <a:pPr marL="288000" lvl="1" indent="0">
              <a:buNone/>
            </a:pPr>
            <a:r>
              <a:rPr lang="en-US" altLang="ko-KR" sz="1200" dirty="0"/>
              <a:t>	 *Sleeping AIS &lt;-&gt; Activated AIS </a:t>
            </a:r>
            <a:r>
              <a:rPr lang="ko-KR" altLang="en-US" sz="1200" dirty="0"/>
              <a:t>타겟간 전환 수단을 제공해야 함</a:t>
            </a:r>
            <a:r>
              <a:rPr lang="en-US" altLang="ko-KR" sz="1200" dirty="0"/>
              <a:t>.</a:t>
            </a:r>
          </a:p>
          <a:p>
            <a:pPr marL="288000" lvl="1" indent="0">
              <a:buNone/>
            </a:pPr>
            <a:r>
              <a:rPr lang="en-US" altLang="ko-KR" sz="1200" dirty="0">
                <a:latin typeface="+mn-ea"/>
              </a:rPr>
              <a:t>	 *AIS target</a:t>
            </a:r>
            <a:r>
              <a:rPr lang="ko-KR" altLang="en-US" sz="1200" dirty="0">
                <a:latin typeface="+mn-ea"/>
              </a:rPr>
              <a:t> 자동 활성화 구역이 제공되는 경우 자동 </a:t>
            </a:r>
            <a:r>
              <a:rPr lang="en-US" altLang="ko-KR" sz="1200" dirty="0">
                <a:latin typeface="+mn-ea"/>
              </a:rPr>
              <a:t>RADAR</a:t>
            </a:r>
            <a:r>
              <a:rPr lang="ko-KR" altLang="en-US" sz="1200" dirty="0">
                <a:latin typeface="+mn-ea"/>
              </a:rPr>
              <a:t> 표적 획득 구역과 동일하게 기능 구성</a:t>
            </a:r>
            <a:r>
              <a:rPr lang="en-US" altLang="ko-KR" sz="1200" dirty="0">
                <a:latin typeface="+mn-ea"/>
              </a:rPr>
              <a:t>.</a:t>
            </a:r>
          </a:p>
          <a:p>
            <a:pPr marL="288000" lvl="1" indent="0">
              <a:buNone/>
            </a:pPr>
            <a:r>
              <a:rPr lang="en-US" altLang="ko-KR" sz="1200" dirty="0">
                <a:latin typeface="+mn-ea"/>
              </a:rPr>
              <a:t>	 *</a:t>
            </a:r>
            <a:r>
              <a:rPr lang="ko-KR" altLang="en-US" sz="1200" dirty="0">
                <a:latin typeface="+mn-ea"/>
              </a:rPr>
              <a:t>사용자 정의 매개변수</a:t>
            </a:r>
            <a:r>
              <a:rPr lang="en-US" altLang="ko-KR" sz="1200" dirty="0">
                <a:latin typeface="+mn-ea"/>
              </a:rPr>
              <a:t>(</a:t>
            </a:r>
            <a:r>
              <a:rPr lang="ko-KR" altLang="en-US" sz="1200" dirty="0">
                <a:latin typeface="+mn-ea"/>
              </a:rPr>
              <a:t>예</a:t>
            </a:r>
            <a:r>
              <a:rPr lang="en-US" altLang="ko-KR" sz="1200" dirty="0">
                <a:latin typeface="+mn-ea"/>
              </a:rPr>
              <a:t>: </a:t>
            </a:r>
            <a:r>
              <a:rPr lang="ko-KR" altLang="en-US" sz="1200" dirty="0">
                <a:latin typeface="+mn-ea"/>
              </a:rPr>
              <a:t>대상 범위</a:t>
            </a:r>
            <a:r>
              <a:rPr lang="en-US" altLang="ko-KR" sz="1200" dirty="0">
                <a:latin typeface="+mn-ea"/>
              </a:rPr>
              <a:t>, CPA/TCPA </a:t>
            </a:r>
            <a:r>
              <a:rPr lang="ko-KR" altLang="en-US" sz="1200" dirty="0">
                <a:latin typeface="+mn-ea"/>
              </a:rPr>
              <a:t>또는 </a:t>
            </a:r>
            <a:r>
              <a:rPr lang="en-US" altLang="ko-KR" sz="1200" dirty="0">
                <a:latin typeface="+mn-ea"/>
              </a:rPr>
              <a:t>AIS </a:t>
            </a:r>
            <a:r>
              <a:rPr lang="ko-KR" altLang="en-US" sz="1200" dirty="0">
                <a:latin typeface="+mn-ea"/>
              </a:rPr>
              <a:t>대상 클래스 </a:t>
            </a:r>
            <a:r>
              <a:rPr lang="en-US" altLang="ko-KR" sz="1200" dirty="0">
                <a:latin typeface="+mn-ea"/>
              </a:rPr>
              <a:t>A/B)</a:t>
            </a:r>
            <a:r>
              <a:rPr lang="ko-KR" altLang="en-US" sz="1200" dirty="0">
                <a:latin typeface="+mn-ea"/>
              </a:rPr>
              <a:t>를 충족하면 잠자는 </a:t>
            </a:r>
            <a:r>
              <a:rPr lang="en-US" altLang="ko-KR" sz="1200" dirty="0">
                <a:latin typeface="+mn-ea"/>
              </a:rPr>
              <a:t>AIS </a:t>
            </a:r>
            <a:r>
              <a:rPr lang="ko-KR" altLang="en-US" sz="1200" dirty="0">
                <a:latin typeface="+mn-ea"/>
              </a:rPr>
              <a:t>대상이 자동 활성화</a:t>
            </a:r>
            <a:r>
              <a:rPr lang="en-US" altLang="ko-KR" sz="1200" dirty="0">
                <a:latin typeface="+mn-ea"/>
              </a:rPr>
              <a:t>.</a:t>
            </a:r>
            <a:endParaRPr lang="en-US" altLang="ko-KR" dirty="0">
              <a:latin typeface="+mn-ea"/>
            </a:endParaRP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25</a:t>
            </a:fld>
            <a:r>
              <a:rPr lang="en-US" altLang="ko-KR"/>
              <a:t>]</a:t>
            </a:r>
            <a:endParaRPr lang="ko-KR" altLang="en-US" dirty="0"/>
          </a:p>
        </p:txBody>
      </p:sp>
    </p:spTree>
    <p:extLst>
      <p:ext uri="{BB962C8B-B14F-4D97-AF65-F5344CB8AC3E}">
        <p14:creationId xmlns:p14="http://schemas.microsoft.com/office/powerpoint/2010/main" val="113168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5.26.5 AIS Presentation </a:t>
            </a:r>
            <a:r>
              <a:rPr lang="ko-KR" altLang="en-US" sz="1200" dirty="0"/>
              <a:t>상태</a:t>
            </a: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26</a:t>
            </a:fld>
            <a:r>
              <a:rPr lang="en-US" altLang="ko-KR"/>
              <a:t>]</a:t>
            </a:r>
            <a:endParaRPr lang="ko-KR" altLang="en-US" dirty="0"/>
          </a:p>
        </p:txBody>
      </p:sp>
      <p:pic>
        <p:nvPicPr>
          <p:cNvPr id="6" name="그림 5">
            <a:extLst>
              <a:ext uri="{FF2B5EF4-FFF2-40B4-BE49-F238E27FC236}">
                <a16:creationId xmlns:a16="http://schemas.microsoft.com/office/drawing/2014/main" id="{60682AC3-1BD1-44AF-A138-95FEB5C13767}"/>
              </a:ext>
            </a:extLst>
          </p:cNvPr>
          <p:cNvPicPr>
            <a:picLocks noChangeAspect="1"/>
          </p:cNvPicPr>
          <p:nvPr/>
        </p:nvPicPr>
        <p:blipFill>
          <a:blip r:embed="rId2"/>
          <a:stretch>
            <a:fillRect/>
          </a:stretch>
        </p:blipFill>
        <p:spPr>
          <a:xfrm>
            <a:off x="1671179" y="1028448"/>
            <a:ext cx="5308461" cy="5370098"/>
          </a:xfrm>
          <a:prstGeom prst="rect">
            <a:avLst/>
          </a:prstGeom>
        </p:spPr>
      </p:pic>
    </p:spTree>
    <p:extLst>
      <p:ext uri="{BB962C8B-B14F-4D97-AF65-F5344CB8AC3E}">
        <p14:creationId xmlns:p14="http://schemas.microsoft.com/office/powerpoint/2010/main" val="276931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5.27 AIS </a:t>
            </a:r>
            <a:r>
              <a:rPr lang="ko-KR" altLang="en-US" sz="1200" dirty="0"/>
              <a:t>그래픽 프레젠테이션</a:t>
            </a:r>
            <a:endParaRPr lang="en-US" altLang="ko-KR" sz="1200" dirty="0"/>
          </a:p>
          <a:p>
            <a:pPr marL="288000" lvl="1" indent="0">
              <a:buNone/>
            </a:pPr>
            <a:r>
              <a:rPr lang="en-US" altLang="ko-KR" sz="1200" dirty="0"/>
              <a:t>	</a:t>
            </a:r>
            <a:r>
              <a:rPr lang="ko-KR" altLang="en-US" sz="1200" dirty="0"/>
              <a:t>표적은 </a:t>
            </a:r>
            <a:r>
              <a:rPr lang="ko-KR" altLang="en-US" sz="1200" u="sng" dirty="0"/>
              <a:t>기구 및 </a:t>
            </a:r>
            <a:r>
              <a:rPr lang="en-US" altLang="ko-KR" sz="1200" u="sng" dirty="0"/>
              <a:t>SN/Circ.243</a:t>
            </a:r>
            <a:r>
              <a:rPr lang="ko-KR" altLang="en-US" sz="1200" dirty="0"/>
              <a:t>에서 채택한 </a:t>
            </a:r>
            <a:r>
              <a:rPr lang="ko-KR" altLang="en-US" sz="1200" u="sng" dirty="0"/>
              <a:t>선박용 항해 디스플레이에 대한 항해 관련 정보 표시에 대한 성능 표준</a:t>
            </a:r>
            <a:r>
              <a:rPr lang="ko-KR" altLang="en-US" sz="1200" dirty="0"/>
              <a:t>에 따라 관련 기호를 표시</a:t>
            </a:r>
            <a:endParaRPr lang="en-US" altLang="ko-KR" sz="1200" dirty="0"/>
          </a:p>
          <a:p>
            <a:pPr marL="288000" lvl="1" indent="0">
              <a:buNone/>
            </a:pPr>
            <a:endParaRPr lang="en-US" altLang="ko-KR" sz="1200" dirty="0"/>
          </a:p>
          <a:p>
            <a:pPr marL="288000" lvl="1" indent="0">
              <a:buNone/>
            </a:pPr>
            <a:r>
              <a:rPr lang="en-US" altLang="ko-KR" sz="1200" dirty="0"/>
              <a:t>	5.27.1 </a:t>
            </a:r>
            <a:r>
              <a:rPr lang="ko-KR" altLang="en-US" sz="1200" dirty="0"/>
              <a:t>표시되는 </a:t>
            </a:r>
            <a:r>
              <a:rPr lang="en-US" altLang="ko-KR" sz="1200" dirty="0"/>
              <a:t>AIS </a:t>
            </a:r>
            <a:r>
              <a:rPr lang="en-US" altLang="ko-KR" sz="1200" dirty="0" err="1"/>
              <a:t>targe</a:t>
            </a:r>
            <a:r>
              <a:rPr lang="ko-KR" altLang="en-US" sz="1200" dirty="0"/>
              <a:t>은 기본적으로 </a:t>
            </a:r>
            <a:r>
              <a:rPr lang="en-US" altLang="ko-KR" sz="1200" dirty="0"/>
              <a:t>Sleeping Target</a:t>
            </a:r>
            <a:r>
              <a:rPr lang="ko-KR" altLang="en-US" sz="1200" dirty="0"/>
              <a:t>으로 표시</a:t>
            </a:r>
            <a:r>
              <a:rPr lang="en-US" altLang="ko-KR" sz="1200" dirty="0"/>
              <a:t>.</a:t>
            </a:r>
          </a:p>
          <a:p>
            <a:pPr marL="288000" lvl="1" indent="0">
              <a:buNone/>
            </a:pPr>
            <a:r>
              <a:rPr lang="en-US" altLang="ko-KR" sz="1200" dirty="0"/>
              <a:t>	5.27.2 *Tracked</a:t>
            </a:r>
            <a:r>
              <a:rPr lang="ko-KR" altLang="en-US" sz="1200" dirty="0"/>
              <a:t> </a:t>
            </a:r>
            <a:r>
              <a:rPr lang="en-US" altLang="ko-KR" sz="1200" dirty="0"/>
              <a:t>Radar/</a:t>
            </a:r>
            <a:r>
              <a:rPr lang="ko-KR" altLang="en-US" sz="1200" dirty="0"/>
              <a:t>보고된 </a:t>
            </a:r>
            <a:r>
              <a:rPr lang="en-US" altLang="ko-KR" sz="1200" dirty="0"/>
              <a:t>AIS TARGET</a:t>
            </a:r>
            <a:r>
              <a:rPr lang="ko-KR" altLang="en-US" sz="1200" dirty="0"/>
              <a:t>의 </a:t>
            </a:r>
            <a:r>
              <a:rPr lang="ko-KR" altLang="en-US" sz="1200" u="sng" dirty="0"/>
              <a:t>경로와 속도</a:t>
            </a:r>
            <a:r>
              <a:rPr lang="ko-KR" altLang="en-US" sz="1200" dirty="0"/>
              <a:t>는 예측된 움직임 벡터로 표시</a:t>
            </a:r>
            <a:r>
              <a:rPr lang="en-US" altLang="ko-KR" sz="1200" dirty="0"/>
              <a:t>. </a:t>
            </a:r>
          </a:p>
          <a:p>
            <a:pPr marL="288000" lvl="1" indent="0">
              <a:buNone/>
            </a:pPr>
            <a:r>
              <a:rPr lang="en-US" altLang="ko-KR" sz="1200" dirty="0"/>
              <a:t>	  *</a:t>
            </a:r>
            <a:r>
              <a:rPr lang="ko-KR" altLang="en-US" sz="1200" dirty="0"/>
              <a:t>벡터 시간은 소스</a:t>
            </a:r>
            <a:r>
              <a:rPr lang="en-US" altLang="ko-KR" sz="1200" dirty="0"/>
              <a:t>(RADAR/AIS)</a:t>
            </a:r>
            <a:r>
              <a:rPr lang="ko-KR" altLang="en-US" sz="1200" dirty="0"/>
              <a:t>에 관계없이 모든 </a:t>
            </a:r>
            <a:r>
              <a:rPr lang="en-US" altLang="ko-KR" sz="1200" dirty="0"/>
              <a:t>TARGET</a:t>
            </a:r>
            <a:r>
              <a:rPr lang="ko-KR" altLang="en-US" sz="1200" dirty="0"/>
              <a:t>의 표시에 대해 조정 가능하고 유효해야 함</a:t>
            </a:r>
            <a:r>
              <a:rPr lang="en-US" altLang="ko-KR" sz="1200" dirty="0"/>
              <a:t>.</a:t>
            </a:r>
          </a:p>
          <a:p>
            <a:pPr marL="288000" lvl="1" indent="0">
              <a:buNone/>
            </a:pPr>
            <a:r>
              <a:rPr lang="en-US" altLang="ko-KR" sz="1200" dirty="0"/>
              <a:t>	5.27.3 </a:t>
            </a:r>
            <a:r>
              <a:rPr lang="ko-KR" altLang="en-US" sz="1200" dirty="0"/>
              <a:t>벡터 모드</a:t>
            </a:r>
            <a:r>
              <a:rPr lang="en-US" altLang="ko-KR" sz="1200" dirty="0"/>
              <a:t>, </a:t>
            </a:r>
            <a:r>
              <a:rPr lang="ko-KR" altLang="en-US" sz="1200" dirty="0"/>
              <a:t>시간 및 안정화에 대한 지속적인 표시 제공</a:t>
            </a:r>
            <a:r>
              <a:rPr lang="en-US" altLang="ko-KR" sz="1200" dirty="0"/>
              <a:t>.</a:t>
            </a:r>
          </a:p>
          <a:p>
            <a:pPr marL="288000" lvl="1" indent="0">
              <a:buNone/>
            </a:pPr>
            <a:r>
              <a:rPr lang="en-US" altLang="ko-KR" sz="1200" dirty="0"/>
              <a:t>	5.27.4 Tracked RADAR,</a:t>
            </a:r>
            <a:r>
              <a:rPr lang="ko-KR" altLang="en-US" sz="1200" dirty="0"/>
              <a:t> </a:t>
            </a:r>
            <a:r>
              <a:rPr lang="en-US" altLang="ko-KR" sz="1200" dirty="0"/>
              <a:t>AIS </a:t>
            </a:r>
            <a:r>
              <a:rPr lang="ko-KR" altLang="en-US" sz="1200" dirty="0"/>
              <a:t>기호 및 동일한 디스플레이의 다른 정보와 정렬하기 위해 </a:t>
            </a:r>
            <a:r>
              <a:rPr lang="en-US" altLang="ko-KR" sz="1200" dirty="0"/>
              <a:t>CCRP</a:t>
            </a:r>
            <a:r>
              <a:rPr lang="ko-KR" altLang="en-US" sz="1200" dirty="0"/>
              <a:t>를 사용해야 함</a:t>
            </a:r>
            <a:r>
              <a:rPr lang="en-US" altLang="ko-KR" sz="1200" dirty="0"/>
              <a:t>.</a:t>
            </a:r>
          </a:p>
          <a:p>
            <a:pPr marL="288000" lvl="1" indent="0">
              <a:buNone/>
            </a:pPr>
            <a:r>
              <a:rPr lang="en-US" altLang="ko-KR" sz="1200" dirty="0"/>
              <a:t>	5.27.5 * </a:t>
            </a:r>
            <a:r>
              <a:rPr lang="ko-KR" altLang="en-US" sz="1200" dirty="0"/>
              <a:t>큰 스케일</a:t>
            </a:r>
            <a:r>
              <a:rPr lang="en-US" altLang="ko-KR" sz="1200" dirty="0"/>
              <a:t>(</a:t>
            </a:r>
            <a:r>
              <a:rPr lang="en-US" altLang="ko-KR" sz="1200" dirty="0">
                <a:solidFill>
                  <a:srgbClr val="FF0000"/>
                </a:solidFill>
              </a:rPr>
              <a:t>ZOOM IN?</a:t>
            </a:r>
            <a:r>
              <a:rPr lang="en-US" altLang="ko-KR" sz="1200" dirty="0"/>
              <a:t>)/</a:t>
            </a:r>
            <a:r>
              <a:rPr lang="ko-KR" altLang="en-US" sz="1200" dirty="0"/>
              <a:t>좁은 범위 디스플레이에서 활성화된 </a:t>
            </a:r>
            <a:r>
              <a:rPr lang="en-US" altLang="ko-KR" sz="1200" dirty="0"/>
              <a:t>AIS </a:t>
            </a:r>
            <a:r>
              <a:rPr lang="ko-KR" altLang="en-US" sz="1200" dirty="0"/>
              <a:t>표적의 </a:t>
            </a:r>
            <a:r>
              <a:rPr lang="ko-KR" altLang="en-US" sz="1200" u="sng" dirty="0"/>
              <a:t>실제 스케일 </a:t>
            </a:r>
            <a:r>
              <a:rPr lang="en-US" altLang="ko-KR" sz="1200" u="sng" dirty="0"/>
              <a:t>outline</a:t>
            </a:r>
            <a:r>
              <a:rPr lang="ko-KR" altLang="en-US" sz="1200" dirty="0"/>
              <a:t> 표시 수단 제공</a:t>
            </a:r>
            <a:r>
              <a:rPr lang="en-US" altLang="ko-KR" sz="1200" dirty="0"/>
              <a:t>.</a:t>
            </a:r>
          </a:p>
          <a:p>
            <a:pPr marL="288000" lvl="1" indent="0">
              <a:buNone/>
            </a:pPr>
            <a:r>
              <a:rPr lang="en-US" altLang="ko-KR" sz="1200" dirty="0"/>
              <a:t>	  * </a:t>
            </a:r>
            <a:r>
              <a:rPr lang="ko-KR" altLang="en-US" sz="1200" dirty="0"/>
              <a:t>활성화된 대상의 과거 트랙을 표시할 수 있어야 합니다</a:t>
            </a:r>
            <a:r>
              <a:rPr lang="en-US" altLang="ko-KR" sz="1200" dirty="0"/>
              <a:t>.</a:t>
            </a:r>
          </a:p>
          <a:p>
            <a:pPr lvl="1"/>
            <a:r>
              <a:rPr lang="en-US" altLang="ko-KR" sz="1200" dirty="0"/>
              <a:t>5.28 AIS </a:t>
            </a:r>
            <a:r>
              <a:rPr lang="ko-KR" altLang="en-US" sz="1200" dirty="0"/>
              <a:t>와 레이더의 표적 데이터</a:t>
            </a:r>
            <a:endParaRPr lang="en-US" altLang="ko-KR" sz="1200" dirty="0"/>
          </a:p>
          <a:p>
            <a:pPr marL="288000" lvl="1" indent="0">
              <a:buNone/>
            </a:pPr>
            <a:r>
              <a:rPr lang="en-US" altLang="ko-KR" sz="1200" dirty="0"/>
              <a:t>	5.28.1 *</a:t>
            </a:r>
            <a:r>
              <a:rPr lang="ko-KR" altLang="en-US" sz="1200" dirty="0"/>
              <a:t>데이터의 </a:t>
            </a:r>
            <a:r>
              <a:rPr lang="ko-KR" altLang="en-US" sz="1200" dirty="0" err="1"/>
              <a:t>영숫자</a:t>
            </a:r>
            <a:r>
              <a:rPr lang="ko-KR" altLang="en-US" sz="1200" dirty="0"/>
              <a:t> 표시를 위해 </a:t>
            </a:r>
            <a:r>
              <a:rPr lang="en-US" altLang="ko-KR" sz="1200" dirty="0"/>
              <a:t>Tracked RADAR</a:t>
            </a:r>
            <a:r>
              <a:rPr lang="ko-KR" altLang="en-US" sz="1200" dirty="0"/>
              <a:t> 또는 </a:t>
            </a:r>
            <a:r>
              <a:rPr lang="en-US" altLang="ko-KR" sz="1200" dirty="0"/>
              <a:t>AIS Target</a:t>
            </a:r>
            <a:r>
              <a:rPr lang="ko-KR" altLang="en-US" sz="1200" dirty="0"/>
              <a:t>을 선택할 수 있어야 함</a:t>
            </a:r>
            <a:r>
              <a:rPr lang="en-US" altLang="ko-KR" sz="1200" dirty="0"/>
              <a:t>.</a:t>
            </a:r>
          </a:p>
          <a:p>
            <a:pPr marL="288000" lvl="1" indent="0">
              <a:buNone/>
            </a:pPr>
            <a:r>
              <a:rPr lang="en-US" altLang="ko-KR" sz="1200" dirty="0"/>
              <a:t>	 *</a:t>
            </a:r>
            <a:r>
              <a:rPr lang="ko-KR" altLang="en-US" sz="1200" dirty="0" err="1"/>
              <a:t>영숫자</a:t>
            </a:r>
            <a:r>
              <a:rPr lang="ko-KR" altLang="en-US" sz="1200" dirty="0"/>
              <a:t> 정보의 표시를 위해 선택된 </a:t>
            </a:r>
            <a:r>
              <a:rPr lang="en-US" altLang="ko-KR" sz="1200" dirty="0"/>
              <a:t>Target</a:t>
            </a:r>
            <a:r>
              <a:rPr lang="ko-KR" altLang="en-US" sz="1200" dirty="0"/>
              <a:t>은 관련 기호로 식별 </a:t>
            </a:r>
            <a:r>
              <a:rPr lang="en-US" altLang="ko-KR" sz="1200" dirty="0"/>
              <a:t>(</a:t>
            </a:r>
            <a:r>
              <a:rPr lang="ko-KR" altLang="en-US" sz="1200" dirty="0"/>
              <a:t>어떤 타겟의 정보가 표시 중인지</a:t>
            </a:r>
            <a:r>
              <a:rPr lang="en-US" altLang="ko-KR" sz="1200" dirty="0"/>
              <a:t>…).</a:t>
            </a:r>
          </a:p>
          <a:p>
            <a:pPr marL="288000" lvl="1" indent="0">
              <a:buNone/>
            </a:pPr>
            <a:r>
              <a:rPr lang="en-US" altLang="ko-KR" sz="1200" dirty="0"/>
              <a:t>	 *</a:t>
            </a:r>
            <a:r>
              <a:rPr lang="ko-KR" altLang="en-US" sz="1200" dirty="0"/>
              <a:t>둘 이상의 </a:t>
            </a:r>
            <a:r>
              <a:rPr lang="en-US" altLang="ko-KR" sz="1200" dirty="0"/>
              <a:t>Target</a:t>
            </a:r>
            <a:r>
              <a:rPr lang="ko-KR" altLang="en-US" sz="1200" dirty="0"/>
              <a:t>을 선택한 경우 데이터 표시를 위해 관련 기호와 해당 데이터를 명확하게 식별</a:t>
            </a:r>
            <a:r>
              <a:rPr lang="en-US" altLang="ko-KR" sz="1200" dirty="0"/>
              <a:t>.</a:t>
            </a:r>
          </a:p>
          <a:p>
            <a:pPr marL="288000" lvl="1" indent="0">
              <a:buNone/>
            </a:pPr>
            <a:r>
              <a:rPr lang="en-US" altLang="ko-KR" sz="1200" dirty="0"/>
              <a:t>	 *Target</a:t>
            </a:r>
            <a:r>
              <a:rPr lang="ko-KR" altLang="en-US" sz="1200" dirty="0"/>
              <a:t> 데이터가 </a:t>
            </a:r>
            <a:r>
              <a:rPr lang="en-US" altLang="ko-KR" sz="1200" dirty="0"/>
              <a:t>RADAR</a:t>
            </a:r>
            <a:r>
              <a:rPr lang="ko-KR" altLang="en-US" sz="1200" dirty="0"/>
              <a:t> 또는 </a:t>
            </a:r>
            <a:r>
              <a:rPr lang="en-US" altLang="ko-KR" sz="1200" dirty="0"/>
              <a:t>AIS</a:t>
            </a:r>
            <a:r>
              <a:rPr lang="ko-KR" altLang="en-US" sz="1200" dirty="0"/>
              <a:t> 중 소스가 어디인지를 나타내는 명확한 표시가 있어야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27</a:t>
            </a:fld>
            <a:r>
              <a:rPr lang="en-US" altLang="ko-KR"/>
              <a:t>]</a:t>
            </a:r>
            <a:endParaRPr lang="ko-KR" altLang="en-US" dirty="0"/>
          </a:p>
        </p:txBody>
      </p:sp>
    </p:spTree>
    <p:extLst>
      <p:ext uri="{BB962C8B-B14F-4D97-AF65-F5344CB8AC3E}">
        <p14:creationId xmlns:p14="http://schemas.microsoft.com/office/powerpoint/2010/main" val="62794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5.28.2 *</a:t>
            </a:r>
            <a:r>
              <a:rPr lang="ko-KR" altLang="en-US" sz="1200" dirty="0"/>
              <a:t>데이터의 </a:t>
            </a:r>
            <a:r>
              <a:rPr lang="ko-KR" altLang="en-US" sz="1200" dirty="0" err="1"/>
              <a:t>영숫자</a:t>
            </a:r>
            <a:r>
              <a:rPr lang="ko-KR" altLang="en-US" sz="1200" dirty="0"/>
              <a:t> 표시를 위해 </a:t>
            </a:r>
            <a:r>
              <a:rPr lang="en-US" altLang="ko-KR" sz="1200" dirty="0"/>
              <a:t>Tracked RADAR</a:t>
            </a:r>
            <a:r>
              <a:rPr lang="ko-KR" altLang="en-US" sz="1200" dirty="0"/>
              <a:t> 또는 </a:t>
            </a:r>
            <a:r>
              <a:rPr lang="en-US" altLang="ko-KR" sz="1200" dirty="0"/>
              <a:t>AIS Target</a:t>
            </a:r>
            <a:r>
              <a:rPr lang="ko-KR" altLang="en-US" sz="1200" dirty="0"/>
              <a:t>을 선택할 수 있어야 함</a:t>
            </a:r>
            <a:r>
              <a:rPr lang="en-US" altLang="ko-KR" sz="1200" dirty="0"/>
              <a:t>.</a:t>
            </a:r>
          </a:p>
          <a:p>
            <a:pPr marL="288000" lvl="1" indent="0">
              <a:buNone/>
            </a:pPr>
            <a:r>
              <a:rPr lang="en-US" altLang="ko-KR" sz="1200" dirty="0"/>
              <a:t>	5.28.3 </a:t>
            </a:r>
            <a:r>
              <a:rPr lang="ko-KR" altLang="en-US" sz="1200" dirty="0"/>
              <a:t>선택한 각 </a:t>
            </a:r>
            <a:r>
              <a:rPr lang="en-US" altLang="ko-KR" sz="1200" dirty="0"/>
              <a:t>AIS Target</a:t>
            </a:r>
            <a:r>
              <a:rPr lang="ko-KR" altLang="en-US" sz="1200" dirty="0"/>
              <a:t>에 대해 다음 데이터가 </a:t>
            </a:r>
            <a:r>
              <a:rPr lang="ko-KR" altLang="en-US" sz="1200" dirty="0" err="1"/>
              <a:t>영숫자</a:t>
            </a:r>
            <a:r>
              <a:rPr lang="ko-KR" altLang="en-US" sz="1200" dirty="0"/>
              <a:t> 형식으로 표시</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데이터 소스</a:t>
            </a:r>
            <a:endParaRPr lang="en-US" altLang="ko-KR" sz="1200" dirty="0"/>
          </a:p>
          <a:p>
            <a:pPr marL="288000" lvl="1" indent="0">
              <a:buNone/>
            </a:pPr>
            <a:r>
              <a:rPr lang="en-US" altLang="ko-KR" sz="1200" dirty="0"/>
              <a:t>		ii) </a:t>
            </a:r>
            <a:r>
              <a:rPr lang="ko-KR" altLang="en-US" sz="1200" dirty="0"/>
              <a:t>선박 식별</a:t>
            </a:r>
            <a:endParaRPr lang="en-US" altLang="ko-KR" sz="1200" dirty="0"/>
          </a:p>
          <a:p>
            <a:pPr marL="288000" lvl="1" indent="0">
              <a:buNone/>
            </a:pPr>
            <a:r>
              <a:rPr lang="en-US" altLang="ko-KR" sz="1200" dirty="0"/>
              <a:t>		iii) </a:t>
            </a:r>
            <a:r>
              <a:rPr lang="ko-KR" altLang="en-US" sz="1200" dirty="0"/>
              <a:t>항해 상태</a:t>
            </a:r>
            <a:endParaRPr lang="en-US" altLang="ko-KR" sz="1200" dirty="0"/>
          </a:p>
          <a:p>
            <a:pPr marL="288000" lvl="1" indent="0">
              <a:buNone/>
            </a:pPr>
            <a:r>
              <a:rPr lang="en-US" altLang="ko-KR" sz="1200" dirty="0"/>
              <a:t>		iv) </a:t>
            </a:r>
            <a:r>
              <a:rPr lang="ko-KR" altLang="en-US" sz="1200" dirty="0"/>
              <a:t>사용 가능한 위치 및 품질</a:t>
            </a:r>
            <a:endParaRPr lang="en-US" altLang="ko-KR" sz="1200" dirty="0"/>
          </a:p>
          <a:p>
            <a:pPr marL="288000" lvl="1" indent="0">
              <a:buNone/>
            </a:pPr>
            <a:r>
              <a:rPr lang="en-US" altLang="ko-KR" sz="1200" dirty="0"/>
              <a:t>		v) </a:t>
            </a:r>
            <a:r>
              <a:rPr lang="ko-KR" altLang="en-US" sz="1200" dirty="0"/>
              <a:t>거리</a:t>
            </a:r>
            <a:r>
              <a:rPr lang="en-US" altLang="ko-KR" sz="1200" dirty="0"/>
              <a:t>, </a:t>
            </a:r>
            <a:r>
              <a:rPr lang="ko-KR" altLang="en-US" sz="1200" dirty="0"/>
              <a:t>방위</a:t>
            </a:r>
            <a:r>
              <a:rPr lang="en-US" altLang="ko-KR" sz="1200" dirty="0"/>
              <a:t>, COG, SOG, CPA </a:t>
            </a:r>
            <a:r>
              <a:rPr lang="ko-KR" altLang="en-US" sz="1200" dirty="0"/>
              <a:t>및 </a:t>
            </a:r>
            <a:r>
              <a:rPr lang="en-US" altLang="ko-KR" sz="1200" dirty="0"/>
              <a:t>TCPA.</a:t>
            </a:r>
          </a:p>
          <a:p>
            <a:pPr marL="288000" lvl="1" indent="0">
              <a:buNone/>
            </a:pPr>
            <a:r>
              <a:rPr lang="en-US" altLang="ko-KR" sz="1200" dirty="0"/>
              <a:t>		vi) </a:t>
            </a:r>
            <a:r>
              <a:rPr lang="ko-KR" altLang="en-US" sz="1200" dirty="0"/>
              <a:t>목표 방향과 보고된 </a:t>
            </a:r>
            <a:r>
              <a:rPr lang="ko-KR" altLang="en-US" sz="1200" dirty="0" err="1"/>
              <a:t>선회율</a:t>
            </a:r>
            <a:endParaRPr lang="en-US" altLang="ko-KR" sz="1200" dirty="0"/>
          </a:p>
          <a:p>
            <a:pPr marL="288000" lvl="1" indent="0">
              <a:buNone/>
            </a:pPr>
            <a:r>
              <a:rPr lang="en-US" altLang="ko-KR" sz="1200" dirty="0"/>
              <a:t>		vii)</a:t>
            </a:r>
            <a:r>
              <a:rPr lang="ko-KR" altLang="en-US" sz="1200" dirty="0"/>
              <a:t> 요청 시 추가 대상 정보를 제공</a:t>
            </a:r>
            <a:endParaRPr lang="en-US" altLang="ko-KR" sz="1200" dirty="0"/>
          </a:p>
          <a:p>
            <a:pPr marL="288000" lvl="1" indent="0">
              <a:buNone/>
            </a:pPr>
            <a:r>
              <a:rPr lang="en-US" altLang="ko-KR" sz="1200" dirty="0"/>
              <a:t>	5.28.4 </a:t>
            </a:r>
            <a:r>
              <a:rPr lang="ko-KR" altLang="en-US" sz="1200" dirty="0"/>
              <a:t>수신된 </a:t>
            </a:r>
            <a:r>
              <a:rPr lang="en-US" altLang="ko-KR" sz="1200" dirty="0"/>
              <a:t>AIS </a:t>
            </a:r>
            <a:r>
              <a:rPr lang="ko-KR" altLang="en-US" sz="1200" dirty="0"/>
              <a:t>정보가 불완전한 경우</a:t>
            </a:r>
            <a:r>
              <a:rPr lang="en-US" altLang="ko-KR" sz="1200" dirty="0"/>
              <a:t>, </a:t>
            </a:r>
            <a:r>
              <a:rPr lang="ko-KR" altLang="en-US" sz="1200" dirty="0"/>
              <a:t>누락된 정보는 대상 데이터 필드 내에서 </a:t>
            </a:r>
            <a:r>
              <a:rPr lang="en-US" altLang="ko-KR" sz="1200" dirty="0"/>
              <a:t>'missing'</a:t>
            </a:r>
            <a:r>
              <a:rPr lang="ko-KR" altLang="en-US" sz="1200" dirty="0"/>
              <a:t>으로 명확하게 표시</a:t>
            </a:r>
            <a:r>
              <a:rPr lang="en-US" altLang="ko-KR" sz="1200" dirty="0"/>
              <a:t>.</a:t>
            </a:r>
          </a:p>
          <a:p>
            <a:pPr marL="288000" lvl="1" indent="0">
              <a:buNone/>
            </a:pPr>
            <a:r>
              <a:rPr lang="en-US" altLang="ko-KR" sz="1200" dirty="0"/>
              <a:t>	5.28.5 (</a:t>
            </a:r>
            <a:r>
              <a:rPr lang="ko-KR" altLang="en-US" sz="1200" dirty="0"/>
              <a:t>데이터 표시를 위해</a:t>
            </a:r>
            <a:r>
              <a:rPr lang="en-US" altLang="ko-KR" sz="1200" dirty="0"/>
              <a:t>)</a:t>
            </a:r>
            <a:r>
              <a:rPr lang="ko-KR" altLang="en-US" sz="1200" dirty="0"/>
              <a:t> 다른 </a:t>
            </a:r>
            <a:r>
              <a:rPr lang="en-US" altLang="ko-KR" sz="1200" dirty="0"/>
              <a:t>TARGET</a:t>
            </a:r>
            <a:r>
              <a:rPr lang="ko-KR" altLang="en-US" sz="1200" dirty="0"/>
              <a:t>이 선택되거나 창이 닫힐 때까지 데이터가 표시되고 지속적으로 업데이트</a:t>
            </a:r>
            <a:r>
              <a:rPr lang="en-US" altLang="ko-KR" sz="1200" dirty="0"/>
              <a:t>.</a:t>
            </a:r>
          </a:p>
          <a:p>
            <a:pPr marL="288000" lvl="1" indent="0">
              <a:buNone/>
            </a:pPr>
            <a:r>
              <a:rPr lang="en-US" altLang="ko-KR" sz="1200" dirty="0"/>
              <a:t>	5.28.6 </a:t>
            </a:r>
            <a:r>
              <a:rPr lang="ko-KR" altLang="en-US" sz="1200" dirty="0"/>
              <a:t>요청 시 자선 </a:t>
            </a:r>
            <a:r>
              <a:rPr lang="en-US" altLang="ko-KR" sz="1200" dirty="0"/>
              <a:t>AIS </a:t>
            </a:r>
            <a:r>
              <a:rPr lang="ko-KR" altLang="en-US" sz="1200" dirty="0"/>
              <a:t>데이터를 제공할 수 있는 수단이 제공</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28</a:t>
            </a:fld>
            <a:r>
              <a:rPr lang="en-US" altLang="ko-KR"/>
              <a:t>]</a:t>
            </a:r>
            <a:endParaRPr lang="ko-KR" altLang="en-US" dirty="0"/>
          </a:p>
        </p:txBody>
      </p:sp>
    </p:spTree>
    <p:extLst>
      <p:ext uri="{BB962C8B-B14F-4D97-AF65-F5344CB8AC3E}">
        <p14:creationId xmlns:p14="http://schemas.microsoft.com/office/powerpoint/2010/main" val="295444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5.29 </a:t>
            </a:r>
            <a:r>
              <a:rPr lang="ko-KR" altLang="en-US" sz="1200" dirty="0"/>
              <a:t>작동 경보</a:t>
            </a:r>
            <a:endParaRPr lang="en-US" altLang="ko-KR" sz="1200" dirty="0"/>
          </a:p>
          <a:p>
            <a:pPr marL="288000" lvl="1" indent="0">
              <a:buNone/>
            </a:pPr>
            <a:r>
              <a:rPr lang="en-US" altLang="ko-KR" sz="1200" dirty="0"/>
              <a:t>	</a:t>
            </a:r>
            <a:r>
              <a:rPr lang="ko-KR" altLang="en-US" sz="1200" dirty="0"/>
              <a:t>왜 경보가 작동했는지에 대한 원인을 명확히 표시</a:t>
            </a:r>
            <a:endParaRPr lang="en-US" altLang="ko-KR" sz="1200" dirty="0"/>
          </a:p>
          <a:p>
            <a:pPr marL="288000" lvl="1" indent="0">
              <a:buNone/>
            </a:pPr>
            <a:endParaRPr lang="en-US" altLang="ko-KR" sz="1200" dirty="0"/>
          </a:p>
          <a:p>
            <a:pPr marL="288000" lvl="1" indent="0">
              <a:buNone/>
            </a:pPr>
            <a:r>
              <a:rPr lang="en-US" altLang="ko-KR" sz="1200" dirty="0"/>
              <a:t>	5.29.1 Tracked RADAR</a:t>
            </a:r>
            <a:r>
              <a:rPr lang="ko-KR" altLang="en-US" sz="1200" dirty="0"/>
              <a:t> 또는 </a:t>
            </a:r>
            <a:r>
              <a:rPr lang="en-US" altLang="ko-KR" sz="1200" dirty="0"/>
              <a:t>Activated</a:t>
            </a:r>
            <a:r>
              <a:rPr lang="ko-KR" altLang="en-US" sz="1200" dirty="0"/>
              <a:t> </a:t>
            </a:r>
            <a:r>
              <a:rPr lang="en-US" altLang="ko-KR" sz="1200" dirty="0"/>
              <a:t>AIS TARGET</a:t>
            </a:r>
            <a:r>
              <a:rPr lang="ko-KR" altLang="en-US" sz="1200" dirty="0"/>
              <a:t>의 </a:t>
            </a:r>
            <a:r>
              <a:rPr lang="ko-KR" altLang="en-US" sz="1200" u="sng" dirty="0"/>
              <a:t>계산된 </a:t>
            </a:r>
            <a:r>
              <a:rPr lang="en-US" altLang="ko-KR" sz="1200" u="sng" dirty="0"/>
              <a:t>CPA </a:t>
            </a:r>
            <a:r>
              <a:rPr lang="ko-KR" altLang="en-US" sz="1200" u="sng" dirty="0"/>
              <a:t>및 </a:t>
            </a:r>
            <a:r>
              <a:rPr lang="en-US" altLang="ko-KR" sz="1200" u="sng" dirty="0"/>
              <a:t>TCPA </a:t>
            </a:r>
            <a:r>
              <a:rPr lang="ko-KR" altLang="en-US" sz="1200" u="sng" dirty="0"/>
              <a:t>값</a:t>
            </a:r>
            <a:r>
              <a:rPr lang="ko-KR" altLang="en-US" sz="1200" dirty="0"/>
              <a:t>이 설정된 제한보다 작은 경우</a:t>
            </a:r>
            <a:r>
              <a:rPr lang="en-US" altLang="ko-KR" sz="1200" dirty="0"/>
              <a:t>:</a:t>
            </a:r>
          </a:p>
          <a:p>
            <a:pPr marL="288000" lvl="1" indent="0">
              <a:buNone/>
            </a:pPr>
            <a:r>
              <a:rPr lang="en-US" altLang="ko-KR" sz="1200" dirty="0"/>
              <a:t>		• CPA/TCPA </a:t>
            </a:r>
            <a:r>
              <a:rPr lang="ko-KR" altLang="en-US" sz="1200" dirty="0"/>
              <a:t>경보가 제공</a:t>
            </a:r>
            <a:endParaRPr lang="en-US" altLang="ko-KR" sz="1200" dirty="0"/>
          </a:p>
          <a:p>
            <a:pPr marL="288000" lvl="1" indent="0">
              <a:buNone/>
            </a:pPr>
            <a:r>
              <a:rPr lang="en-US" altLang="ko-KR" sz="1200" dirty="0"/>
              <a:t>		• </a:t>
            </a:r>
            <a:r>
              <a:rPr lang="ko-KR" altLang="en-US" sz="1200" dirty="0"/>
              <a:t>경보 대상 </a:t>
            </a:r>
            <a:r>
              <a:rPr lang="en-US" altLang="ko-KR" sz="1200" dirty="0"/>
              <a:t>Target</a:t>
            </a:r>
            <a:r>
              <a:rPr lang="ko-KR" altLang="en-US" sz="1200" dirty="0"/>
              <a:t>을 명확하게 표시</a:t>
            </a:r>
            <a:endParaRPr lang="en-US" altLang="ko-KR" sz="1200" dirty="0"/>
          </a:p>
          <a:p>
            <a:pPr marL="288000" lvl="1" indent="0">
              <a:buNone/>
            </a:pPr>
            <a:r>
              <a:rPr lang="en-US" altLang="ko-KR" sz="1200" dirty="0"/>
              <a:t>	5.29.2 *RADAR</a:t>
            </a:r>
            <a:r>
              <a:rPr lang="ko-KR" altLang="en-US" sz="1200" dirty="0"/>
              <a:t>와 </a:t>
            </a:r>
            <a:r>
              <a:rPr lang="en-US" altLang="ko-KR" sz="1200" dirty="0"/>
              <a:t>AIS</a:t>
            </a:r>
            <a:r>
              <a:rPr lang="ko-KR" altLang="en-US" sz="1200" dirty="0"/>
              <a:t>의 </a:t>
            </a:r>
            <a:r>
              <a:rPr lang="en-US" altLang="ko-KR" sz="1200" dirty="0"/>
              <a:t>Target</a:t>
            </a:r>
            <a:r>
              <a:rPr lang="ko-KR" altLang="en-US" sz="1200" dirty="0"/>
              <a:t>에 적용되는 사전 설정된 </a:t>
            </a:r>
            <a:r>
              <a:rPr lang="en-US" altLang="ko-KR" sz="1200" dirty="0"/>
              <a:t>CPA/TCPA </a:t>
            </a:r>
            <a:r>
              <a:rPr lang="ko-KR" altLang="en-US" sz="1200" dirty="0"/>
              <a:t>한계는 동일해야 함</a:t>
            </a:r>
            <a:r>
              <a:rPr lang="en-US" altLang="ko-KR" sz="1200" dirty="0"/>
              <a:t>.</a:t>
            </a:r>
          </a:p>
          <a:p>
            <a:pPr marL="288000" lvl="1" indent="0">
              <a:buNone/>
            </a:pPr>
            <a:r>
              <a:rPr lang="en-US" altLang="ko-KR" sz="1200" dirty="0"/>
              <a:t>	 *Default</a:t>
            </a:r>
            <a:r>
              <a:rPr lang="ko-KR" altLang="en-US" sz="1200" dirty="0"/>
              <a:t>로 </a:t>
            </a:r>
            <a:r>
              <a:rPr lang="en-US" altLang="ko-KR" sz="1200" dirty="0"/>
              <a:t>CPA/TCPA </a:t>
            </a:r>
            <a:r>
              <a:rPr lang="ko-KR" altLang="en-US" sz="1200" dirty="0"/>
              <a:t>경보 기능은 활성화된 모든 </a:t>
            </a:r>
            <a:r>
              <a:rPr lang="en-US" altLang="ko-KR" sz="1200" dirty="0"/>
              <a:t>AIS Target</a:t>
            </a:r>
            <a:r>
              <a:rPr lang="ko-KR" altLang="en-US" sz="1200" dirty="0"/>
              <a:t>에 적용</a:t>
            </a:r>
            <a:r>
              <a:rPr lang="en-US" altLang="ko-KR" sz="1200" dirty="0"/>
              <a:t>. </a:t>
            </a:r>
          </a:p>
          <a:p>
            <a:pPr marL="288000" lvl="1" indent="0">
              <a:buNone/>
            </a:pPr>
            <a:r>
              <a:rPr lang="en-US" altLang="ko-KR" sz="1200" dirty="0"/>
              <a:t>	 *</a:t>
            </a:r>
            <a:r>
              <a:rPr lang="ko-KR" altLang="en-US" sz="1200" dirty="0"/>
              <a:t>사용자 요청에 따라 </a:t>
            </a:r>
            <a:r>
              <a:rPr lang="en-US" altLang="ko-KR" sz="1200" dirty="0"/>
              <a:t>CPA/TCPA </a:t>
            </a:r>
            <a:r>
              <a:rPr lang="ko-KR" altLang="en-US" sz="1200" dirty="0"/>
              <a:t>경보 기능은 </a:t>
            </a:r>
            <a:r>
              <a:rPr lang="en-US" altLang="ko-KR" sz="1200" dirty="0"/>
              <a:t>Sleeping</a:t>
            </a:r>
            <a:r>
              <a:rPr lang="ko-KR" altLang="en-US" sz="1200" dirty="0"/>
              <a:t> </a:t>
            </a:r>
            <a:r>
              <a:rPr lang="en-US" altLang="ko-KR" sz="1200" dirty="0"/>
              <a:t>Target</a:t>
            </a:r>
            <a:r>
              <a:rPr lang="ko-KR" altLang="en-US" sz="1200" dirty="0"/>
              <a:t>에도 적용될 수 있습니다</a:t>
            </a:r>
            <a:r>
              <a:rPr lang="en-US" altLang="ko-KR" sz="1200" dirty="0"/>
              <a:t> </a:t>
            </a:r>
          </a:p>
          <a:p>
            <a:pPr marL="288000" lvl="1" indent="0">
              <a:buNone/>
            </a:pPr>
            <a:r>
              <a:rPr lang="en-US" altLang="ko-KR" sz="1200" dirty="0"/>
              <a:t>	5.29.3 *</a:t>
            </a:r>
            <a:r>
              <a:rPr lang="ko-KR" altLang="en-US" sz="1200" dirty="0"/>
              <a:t>사용자 정의 획득</a:t>
            </a:r>
            <a:r>
              <a:rPr lang="en-US" altLang="ko-KR" sz="1200" dirty="0"/>
              <a:t>/</a:t>
            </a:r>
            <a:r>
              <a:rPr lang="ko-KR" altLang="en-US" sz="1200" dirty="0"/>
              <a:t>활성화 </a:t>
            </a:r>
            <a:r>
              <a:rPr lang="en-US" altLang="ko-KR" sz="1200" dirty="0"/>
              <a:t>Zone </a:t>
            </a:r>
            <a:r>
              <a:rPr lang="ko-KR" altLang="en-US" sz="1200" dirty="0"/>
              <a:t>기능이 제공되는 경우</a:t>
            </a:r>
            <a:r>
              <a:rPr lang="en-US" altLang="ko-KR" sz="1200" dirty="0"/>
              <a:t>, </a:t>
            </a:r>
          </a:p>
          <a:p>
            <a:pPr marL="288000" lvl="1" indent="0">
              <a:buNone/>
            </a:pPr>
            <a:r>
              <a:rPr lang="en-US" altLang="ko-KR" sz="1200" dirty="0"/>
              <a:t>	 *</a:t>
            </a:r>
            <a:r>
              <a:rPr lang="ko-KR" altLang="en-US" sz="1200" dirty="0"/>
              <a:t>이전에 획득</a:t>
            </a:r>
            <a:r>
              <a:rPr lang="en-US" altLang="ko-KR" sz="1200" dirty="0"/>
              <a:t>/</a:t>
            </a:r>
            <a:r>
              <a:rPr lang="ko-KR" altLang="en-US" sz="1200" dirty="0"/>
              <a:t>활성화되지 않은 </a:t>
            </a:r>
            <a:r>
              <a:rPr lang="en-US" altLang="ko-KR" sz="1200" dirty="0"/>
              <a:t>Target</a:t>
            </a:r>
            <a:r>
              <a:rPr lang="ko-KR" altLang="en-US" sz="1200" dirty="0"/>
              <a:t>이 구역에 진입하거나 구역 내에서 감지되면 명확하게 식별</a:t>
            </a:r>
            <a:r>
              <a:rPr lang="en-US" altLang="ko-KR" sz="1200" dirty="0"/>
              <a:t>.</a:t>
            </a:r>
          </a:p>
          <a:p>
            <a:pPr marL="288000" lvl="1" indent="0">
              <a:buNone/>
            </a:pPr>
            <a:r>
              <a:rPr lang="en-US" altLang="ko-KR" sz="1200" dirty="0"/>
              <a:t>	 *</a:t>
            </a:r>
            <a:r>
              <a:rPr lang="ko-KR" altLang="en-US" sz="1200" dirty="0"/>
              <a:t>관련 기호와 함께 경보가 제공</a:t>
            </a:r>
            <a:r>
              <a:rPr lang="en-US" altLang="ko-KR" sz="1200" dirty="0"/>
              <a:t>.</a:t>
            </a:r>
          </a:p>
          <a:p>
            <a:pPr marL="288000" lvl="1" indent="0">
              <a:buNone/>
            </a:pPr>
            <a:r>
              <a:rPr lang="en-US" altLang="ko-KR" sz="1200" dirty="0"/>
              <a:t>	 *</a:t>
            </a:r>
            <a:r>
              <a:rPr lang="ko-KR" altLang="en-US" sz="1200" dirty="0"/>
              <a:t>사용자가 </a:t>
            </a:r>
            <a:r>
              <a:rPr lang="en-US" altLang="ko-KR" sz="1200" dirty="0"/>
              <a:t>Zone</a:t>
            </a:r>
            <a:r>
              <a:rPr lang="ko-KR" altLang="en-US" sz="1200" dirty="0"/>
              <a:t>의 범위와 윤곽을 설정할 수 있어야 함</a:t>
            </a:r>
            <a:r>
              <a:rPr lang="en-US" altLang="ko-KR" sz="1200" dirty="0"/>
              <a:t>.</a:t>
            </a:r>
          </a:p>
          <a:p>
            <a:pPr marL="288000" lvl="1" indent="0">
              <a:buNone/>
            </a:pPr>
            <a:r>
              <a:rPr lang="en-US" altLang="ko-KR" sz="1200" dirty="0"/>
              <a:t>	5.29.4 *Tracked RADAR target</a:t>
            </a:r>
            <a:r>
              <a:rPr lang="ko-KR" altLang="en-US" sz="1200" dirty="0"/>
              <a:t>을 놓치는 경우 미리 결정된 거리 또는 매개변수에 의해 제외되기보다는 </a:t>
            </a:r>
            <a:r>
              <a:rPr lang="ko-KR" altLang="en-US" sz="1200" u="sng" dirty="0"/>
              <a:t>사용자에게 경고</a:t>
            </a:r>
            <a:endParaRPr lang="en-US" altLang="ko-KR" sz="1200" u="sng" dirty="0"/>
          </a:p>
          <a:p>
            <a:pPr marL="288000" lvl="1" indent="0">
              <a:buNone/>
            </a:pPr>
            <a:r>
              <a:rPr lang="en-US" altLang="ko-KR" sz="1200" dirty="0"/>
              <a:t>	 *</a:t>
            </a:r>
            <a:r>
              <a:rPr lang="ko-KR" altLang="en-US" sz="1200" dirty="0"/>
              <a:t>목표물의 마지막 위치는 디스플레이에 명확하게 표시</a:t>
            </a:r>
            <a:r>
              <a:rPr lang="en-US" altLang="ko-KR" sz="1200" dirty="0"/>
              <a:t>.</a:t>
            </a:r>
          </a:p>
          <a:p>
            <a:pPr marL="288000" lvl="1" indent="0">
              <a:buNone/>
            </a:pPr>
            <a:r>
              <a:rPr lang="en-US" altLang="ko-KR" sz="1200" dirty="0"/>
              <a:t>	5.29.5 * </a:t>
            </a:r>
            <a:r>
              <a:rPr lang="ko-KR" altLang="en-US" sz="1200" dirty="0"/>
              <a:t>큰 스케일</a:t>
            </a:r>
            <a:r>
              <a:rPr lang="en-US" altLang="ko-KR" sz="1200" dirty="0"/>
              <a:t>(</a:t>
            </a:r>
            <a:r>
              <a:rPr lang="en-US" altLang="ko-KR" sz="1200" dirty="0">
                <a:solidFill>
                  <a:srgbClr val="FF0000"/>
                </a:solidFill>
              </a:rPr>
              <a:t>ZOOM IN?</a:t>
            </a:r>
            <a:r>
              <a:rPr lang="en-US" altLang="ko-KR" sz="1200" dirty="0"/>
              <a:t>)/</a:t>
            </a:r>
            <a:r>
              <a:rPr lang="ko-KR" altLang="en-US" sz="1200" dirty="0"/>
              <a:t>좁은 범위 디스플레이에서 활성화된 </a:t>
            </a:r>
            <a:r>
              <a:rPr lang="en-US" altLang="ko-KR" sz="1200" dirty="0"/>
              <a:t>AIS </a:t>
            </a:r>
            <a:r>
              <a:rPr lang="ko-KR" altLang="en-US" sz="1200" dirty="0"/>
              <a:t>표적의 </a:t>
            </a:r>
            <a:r>
              <a:rPr lang="ko-KR" altLang="en-US" sz="1200" u="sng" dirty="0"/>
              <a:t>실제 스케일 </a:t>
            </a:r>
            <a:r>
              <a:rPr lang="en-US" altLang="ko-KR" sz="1200" u="sng" dirty="0"/>
              <a:t>outline</a:t>
            </a:r>
            <a:r>
              <a:rPr lang="ko-KR" altLang="en-US" sz="1200" dirty="0"/>
              <a:t> 표시 수단 제공</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29</a:t>
            </a:fld>
            <a:r>
              <a:rPr lang="en-US" altLang="ko-KR"/>
              <a:t>]</a:t>
            </a:r>
            <a:endParaRPr lang="ko-KR" altLang="en-US" dirty="0"/>
          </a:p>
        </p:txBody>
      </p:sp>
    </p:spTree>
    <p:extLst>
      <p:ext uri="{BB962C8B-B14F-4D97-AF65-F5344CB8AC3E}">
        <p14:creationId xmlns:p14="http://schemas.microsoft.com/office/powerpoint/2010/main" val="39525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 </a:t>
            </a:r>
            <a:r>
              <a:rPr lang="ko-KR" altLang="en-US" dirty="0"/>
              <a:t>장비의 범위</a:t>
            </a:r>
            <a:endParaRPr lang="en-US" altLang="ko-KR" dirty="0"/>
          </a:p>
          <a:p>
            <a:pPr lvl="1"/>
            <a:r>
              <a:rPr lang="ko-KR" altLang="en-US" sz="1200" dirty="0"/>
              <a:t>레이더는 안전한 항해와 충돌을 회피하기 위한 표시</a:t>
            </a:r>
            <a:r>
              <a:rPr lang="en-US" altLang="ko-KR" sz="1200" dirty="0"/>
              <a:t>(</a:t>
            </a:r>
            <a:r>
              <a:rPr lang="ko-KR" altLang="en-US" sz="1200" dirty="0"/>
              <a:t>정보</a:t>
            </a:r>
            <a:r>
              <a:rPr lang="en-US" altLang="ko-KR" sz="1200" dirty="0"/>
              <a:t>)</a:t>
            </a:r>
            <a:r>
              <a:rPr lang="ko-KR" altLang="en-US" sz="1200" dirty="0"/>
              <a:t>를 제공</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다른 수상선박</a:t>
            </a:r>
            <a:r>
              <a:rPr lang="en-US" altLang="ko-KR" sz="1200" dirty="0"/>
              <a:t>	ii) </a:t>
            </a:r>
            <a:r>
              <a:rPr lang="ko-KR" altLang="en-US" sz="1200" dirty="0"/>
              <a:t>장애물 및 위험</a:t>
            </a:r>
            <a:r>
              <a:rPr lang="en-US" altLang="ko-KR" sz="1200" dirty="0"/>
              <a:t>	iii) </a:t>
            </a:r>
            <a:r>
              <a:rPr lang="ko-KR" altLang="en-US" sz="1200" dirty="0"/>
              <a:t>항해중인 물체</a:t>
            </a:r>
            <a:r>
              <a:rPr lang="en-US" altLang="ko-KR" sz="1200" dirty="0"/>
              <a:t>	iv) </a:t>
            </a:r>
            <a:r>
              <a:rPr lang="ko-KR" altLang="en-US" sz="1200" dirty="0"/>
              <a:t>해안선의 위치</a:t>
            </a:r>
            <a:endParaRPr lang="en-US" altLang="ko-KR" sz="1200" dirty="0"/>
          </a:p>
          <a:p>
            <a:pPr lvl="1"/>
            <a:r>
              <a:rPr lang="ko-KR" altLang="en-US" sz="1200" dirty="0"/>
              <a:t>레이더가 통합 </a:t>
            </a:r>
            <a:r>
              <a:rPr lang="en-US" altLang="ko-KR" sz="1200" dirty="0"/>
              <a:t>/</a:t>
            </a:r>
            <a:r>
              <a:rPr lang="ko-KR" altLang="en-US" sz="1200" dirty="0"/>
              <a:t> 표시하는 데이터의 종류</a:t>
            </a:r>
            <a:r>
              <a:rPr lang="en-US" altLang="ko-KR" sz="1200" dirty="0"/>
              <a:t>;</a:t>
            </a:r>
          </a:p>
          <a:p>
            <a:pPr marL="288000" lvl="1" indent="0">
              <a:buNone/>
            </a:pPr>
            <a:r>
              <a:rPr lang="en-US" altLang="ko-KR" sz="1200" dirty="0"/>
              <a:t>	</a:t>
            </a:r>
            <a:r>
              <a:rPr lang="en-US" altLang="ko-KR" sz="1200" dirty="0" err="1"/>
              <a:t>i</a:t>
            </a:r>
            <a:r>
              <a:rPr lang="en-US" altLang="ko-KR" sz="1200" dirty="0"/>
              <a:t>) RADAR </a:t>
            </a:r>
            <a:r>
              <a:rPr lang="ko-KR" altLang="en-US" sz="1200" dirty="0"/>
              <a:t>비디오</a:t>
            </a:r>
            <a:r>
              <a:rPr lang="en-US" altLang="ko-KR" sz="1200" dirty="0"/>
              <a:t>	ii) </a:t>
            </a:r>
            <a:r>
              <a:rPr lang="ko-KR" altLang="en-US" sz="1200" dirty="0"/>
              <a:t>타겟 추적 정보</a:t>
            </a:r>
            <a:r>
              <a:rPr lang="en-US" altLang="ko-KR" sz="1200" dirty="0"/>
              <a:t>	iii) </a:t>
            </a:r>
            <a:r>
              <a:rPr lang="ko-KR" altLang="en-US" sz="1200" dirty="0"/>
              <a:t>위치 데이터 </a:t>
            </a:r>
            <a:r>
              <a:rPr lang="en-US" altLang="ko-KR" sz="1200" dirty="0"/>
              <a:t>(EPFS</a:t>
            </a:r>
            <a:r>
              <a:rPr lang="ko-KR" altLang="en-US" sz="1200" dirty="0"/>
              <a:t>에서 파생됨</a:t>
            </a:r>
            <a:r>
              <a:rPr lang="en-US" altLang="ko-KR" sz="1200" dirty="0"/>
              <a:t>)</a:t>
            </a:r>
          </a:p>
          <a:p>
            <a:pPr lvl="1"/>
            <a:r>
              <a:rPr lang="ko-KR" altLang="en-US" sz="1200" dirty="0"/>
              <a:t>레이더 보완 목적의 </a:t>
            </a:r>
            <a:r>
              <a:rPr lang="en-US" altLang="ko-KR" sz="1200" dirty="0"/>
              <a:t>AIS (</a:t>
            </a:r>
            <a:r>
              <a:rPr lang="ko-KR" altLang="en-US" sz="1200" dirty="0"/>
              <a:t>선박식별장치</a:t>
            </a:r>
            <a:r>
              <a:rPr lang="en-US" altLang="ko-KR" sz="1200" dirty="0"/>
              <a:t>) </a:t>
            </a:r>
            <a:r>
              <a:rPr lang="ko-KR" altLang="en-US" sz="1200" dirty="0"/>
              <a:t>정보의 통합</a:t>
            </a:r>
            <a:r>
              <a:rPr lang="en-US" altLang="ko-KR" sz="1200" dirty="0"/>
              <a:t> / </a:t>
            </a:r>
            <a:r>
              <a:rPr lang="ko-KR" altLang="en-US" sz="1200" dirty="0"/>
              <a:t>표시 제공</a:t>
            </a:r>
            <a:endParaRPr lang="en-US" altLang="ko-KR" sz="1200" u="sng" dirty="0"/>
          </a:p>
          <a:p>
            <a:pPr lvl="1"/>
            <a:r>
              <a:rPr lang="ko-KR" altLang="en-US" sz="1200" dirty="0"/>
              <a:t>항해를 돕고 위치를 모니터링하기 위해 제공되는 기능</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전자해도의 선택된 부분</a:t>
            </a:r>
            <a:r>
              <a:rPr lang="en-US" altLang="ko-KR" sz="1200" dirty="0"/>
              <a:t>	ii) VECTOR </a:t>
            </a:r>
            <a:r>
              <a:rPr lang="ko-KR" altLang="en-US" sz="1200" dirty="0"/>
              <a:t>해도 정보 </a:t>
            </a:r>
            <a:endParaRPr lang="en-US" altLang="ko-KR" sz="1200" dirty="0"/>
          </a:p>
          <a:p>
            <a:pPr lvl="1"/>
            <a:r>
              <a:rPr lang="ko-KR" altLang="en-US" sz="1200" u="sng" dirty="0"/>
              <a:t>레이더 </a:t>
            </a:r>
            <a:r>
              <a:rPr lang="en-US" altLang="ko-KR" sz="1200" u="sng" dirty="0"/>
              <a:t>+</a:t>
            </a:r>
            <a:r>
              <a:rPr lang="ko-KR" altLang="en-US" sz="1200" u="sng" dirty="0"/>
              <a:t> 다른 센서 혹은 보고된 정보</a:t>
            </a:r>
            <a:r>
              <a:rPr lang="en-US" altLang="ko-KR" sz="1200" dirty="0"/>
              <a:t>(cf. AIS)</a:t>
            </a:r>
            <a:r>
              <a:rPr lang="ko-KR" altLang="en-US" sz="1200" dirty="0"/>
              <a:t>가 선박의 효율적인 항해 및 환경보호를 지원하여 </a:t>
            </a:r>
            <a:r>
              <a:rPr lang="ko-KR" altLang="en-US" sz="1200" u="sng" dirty="0"/>
              <a:t>항해의 안전성을 향상</a:t>
            </a:r>
            <a:r>
              <a:rPr lang="ko-KR" altLang="en-US" sz="1200" dirty="0"/>
              <a:t>시키기 위해 충족해야 하는 요구사항</a:t>
            </a:r>
            <a:r>
              <a:rPr lang="en-US" altLang="ko-KR" sz="1200" dirty="0"/>
              <a:t>;</a:t>
            </a:r>
          </a:p>
          <a:p>
            <a:pPr marL="288000" lvl="1" indent="0">
              <a:buNone/>
            </a:pPr>
            <a:r>
              <a:rPr lang="en-US" altLang="ko-KR" sz="1200" dirty="0"/>
              <a:t>	-</a:t>
            </a:r>
            <a:r>
              <a:rPr lang="ko-KR" altLang="en-US" sz="1200" dirty="0"/>
              <a:t>해안 항해 및 항만 </a:t>
            </a:r>
            <a:r>
              <a:rPr lang="ko-KR" altLang="en-US" sz="1200" dirty="0" err="1"/>
              <a:t>접근시</a:t>
            </a:r>
            <a:r>
              <a:rPr lang="ko-KR" altLang="en-US" sz="1200" dirty="0"/>
              <a:t> 육지 혹은 고정된 위험에 대한 명확한 표시</a:t>
            </a:r>
            <a:endParaRPr lang="en-US" altLang="ko-KR" sz="1200" dirty="0"/>
          </a:p>
          <a:p>
            <a:pPr marL="288000" lvl="1" indent="0">
              <a:buNone/>
            </a:pPr>
            <a:r>
              <a:rPr lang="en-US" altLang="ko-KR" sz="1200" dirty="0"/>
              <a:t>	-</a:t>
            </a:r>
            <a:r>
              <a:rPr lang="ko-KR" altLang="en-US" sz="1200" dirty="0"/>
              <a:t>감지</a:t>
            </a:r>
            <a:r>
              <a:rPr lang="en-US" altLang="ko-KR" sz="1200" dirty="0"/>
              <a:t>/</a:t>
            </a:r>
            <a:r>
              <a:rPr lang="ko-KR" altLang="en-US" sz="1200" dirty="0"/>
              <a:t>보고된 위험을 및 충돌을 회피할 목적으로 선박</a:t>
            </a:r>
            <a:r>
              <a:rPr lang="en-US" altLang="ko-KR" sz="1200" dirty="0"/>
              <a:t> vs </a:t>
            </a:r>
            <a:r>
              <a:rPr lang="ko-KR" altLang="en-US" sz="1200" dirty="0"/>
              <a:t>선박 모드에서</a:t>
            </a:r>
            <a:r>
              <a:rPr lang="en-US" altLang="ko-KR" sz="1200" dirty="0"/>
              <a:t> </a:t>
            </a:r>
            <a:r>
              <a:rPr lang="ko-KR" altLang="en-US" sz="1200" dirty="0"/>
              <a:t>향상된 교통 이미지 및 개선된 상황 인식을 제공</a:t>
            </a:r>
            <a:endParaRPr lang="en-US" altLang="ko-KR" sz="1200" dirty="0"/>
          </a:p>
          <a:p>
            <a:pPr marL="288000" lvl="1" indent="0">
              <a:buNone/>
            </a:pPr>
            <a:r>
              <a:rPr lang="en-US" altLang="ko-KR" sz="1200" dirty="0"/>
              <a:t>	-</a:t>
            </a:r>
            <a:r>
              <a:rPr lang="ko-KR" altLang="en-US" sz="1200" dirty="0"/>
              <a:t>충돌 방비 및 자선의 안전한 항해를 위해 감지</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떠다니는 물체</a:t>
            </a:r>
            <a:r>
              <a:rPr lang="en-US" altLang="ko-KR" sz="1200" dirty="0"/>
              <a:t>(</a:t>
            </a:r>
            <a:r>
              <a:rPr lang="ko-KR" altLang="en-US" sz="1200" dirty="0"/>
              <a:t>드럼통</a:t>
            </a:r>
            <a:r>
              <a:rPr lang="en-US" altLang="ko-KR" sz="1200" dirty="0"/>
              <a:t>?) ii) </a:t>
            </a:r>
            <a:r>
              <a:rPr lang="ko-KR" altLang="en-US" sz="1200" dirty="0"/>
              <a:t>고정된 위험</a:t>
            </a:r>
            <a:r>
              <a:rPr lang="en-US" altLang="ko-KR" sz="1200" dirty="0"/>
              <a:t>(</a:t>
            </a:r>
            <a:r>
              <a:rPr lang="ko-KR" altLang="en-US" sz="1200" dirty="0"/>
              <a:t>암초</a:t>
            </a:r>
            <a:r>
              <a:rPr lang="en-US" altLang="ko-KR" sz="1200" dirty="0"/>
              <a:t>?)	iii) </a:t>
            </a:r>
            <a:r>
              <a:rPr lang="ko-KR" altLang="en-US" sz="1200" dirty="0"/>
              <a:t>물에 떠있고 고정된 물체 </a:t>
            </a:r>
            <a:r>
              <a:rPr lang="en-US" altLang="ko-KR" sz="1200" dirty="0"/>
              <a:t>(</a:t>
            </a:r>
            <a:r>
              <a:rPr lang="ko-KR" altLang="en-US" sz="1200" dirty="0"/>
              <a:t>부표</a:t>
            </a:r>
            <a:r>
              <a:rPr lang="en-US" altLang="ko-KR" sz="1200" dirty="0"/>
              <a:t>, buoy)</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a:t>
            </a:fld>
            <a:r>
              <a:rPr lang="en-US" altLang="ko-KR"/>
              <a:t>]</a:t>
            </a:r>
            <a:endParaRPr lang="ko-KR" altLang="en-US" dirty="0"/>
          </a:p>
        </p:txBody>
      </p:sp>
    </p:spTree>
    <p:extLst>
      <p:ext uri="{BB962C8B-B14F-4D97-AF65-F5344CB8AC3E}">
        <p14:creationId xmlns:p14="http://schemas.microsoft.com/office/powerpoint/2010/main" val="173227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5.29.5 *AIS </a:t>
            </a:r>
            <a:r>
              <a:rPr lang="ko-KR" altLang="en-US" sz="1200" dirty="0"/>
              <a:t>표적에 대한 </a:t>
            </a:r>
            <a:r>
              <a:rPr lang="en-US" altLang="ko-KR" sz="1200" dirty="0"/>
              <a:t>Lost</a:t>
            </a:r>
            <a:r>
              <a:rPr lang="ko-KR" altLang="en-US" sz="1200" dirty="0"/>
              <a:t> 경보 기능을 활성화</a:t>
            </a:r>
            <a:r>
              <a:rPr lang="en-US" altLang="ko-KR" sz="1200" dirty="0"/>
              <a:t>/</a:t>
            </a:r>
            <a:r>
              <a:rPr lang="ko-KR" altLang="en-US" sz="1200" dirty="0"/>
              <a:t>비활성화할 수 있어야 함</a:t>
            </a:r>
            <a:r>
              <a:rPr lang="en-US" altLang="ko-KR" sz="1200" dirty="0"/>
              <a:t>.</a:t>
            </a:r>
          </a:p>
          <a:p>
            <a:pPr marL="288000" lvl="1" indent="0">
              <a:buNone/>
            </a:pPr>
            <a:r>
              <a:rPr lang="en-US" altLang="ko-KR" sz="1200" dirty="0"/>
              <a:t>	 Lost</a:t>
            </a:r>
            <a:r>
              <a:rPr lang="ko-KR" altLang="en-US" sz="1200" dirty="0"/>
              <a:t> 경보가 비활성화된 경우 명확한 표시가 제공</a:t>
            </a:r>
            <a:r>
              <a:rPr lang="en-US" altLang="ko-KR" sz="1200" dirty="0"/>
              <a:t>.</a:t>
            </a:r>
          </a:p>
          <a:p>
            <a:pPr marL="288000" lvl="1" indent="0">
              <a:buNone/>
            </a:pPr>
            <a:r>
              <a:rPr lang="en-US" altLang="ko-KR" sz="1200" dirty="0"/>
              <a:t>	 Lost</a:t>
            </a:r>
            <a:r>
              <a:rPr lang="ko-KR" altLang="en-US" sz="1200" dirty="0"/>
              <a:t> </a:t>
            </a:r>
            <a:r>
              <a:rPr lang="en-US" altLang="ko-KR" sz="1200" dirty="0"/>
              <a:t>AIS </a:t>
            </a:r>
            <a:r>
              <a:rPr lang="ko-KR" altLang="en-US" sz="1200" dirty="0"/>
              <a:t>표적에 대해 다음 조건이 충족되는 경우</a:t>
            </a:r>
            <a:r>
              <a:rPr lang="en-US" altLang="ko-KR" sz="1200" dirty="0"/>
              <a:t>:</a:t>
            </a:r>
          </a:p>
          <a:p>
            <a:pPr marL="288000" lvl="1" indent="0">
              <a:buNone/>
            </a:pPr>
            <a:r>
              <a:rPr lang="en-US" altLang="ko-KR" sz="1200" dirty="0"/>
              <a:t>		• AIS </a:t>
            </a:r>
            <a:r>
              <a:rPr lang="ko-KR" altLang="en-US" sz="1200" dirty="0"/>
              <a:t>분실물 경보 기능이 활성화</a:t>
            </a:r>
            <a:endParaRPr lang="en-US" altLang="ko-KR" sz="1200" dirty="0"/>
          </a:p>
          <a:p>
            <a:pPr marL="288000" lvl="1" indent="0">
              <a:buNone/>
            </a:pPr>
            <a:r>
              <a:rPr lang="en-US" altLang="ko-KR" sz="1200" dirty="0"/>
              <a:t>		• </a:t>
            </a:r>
            <a:r>
              <a:rPr lang="ko-KR" altLang="en-US" sz="1200" dirty="0"/>
              <a:t>손실된 대상 필터 기준에 따라 </a:t>
            </a:r>
            <a:r>
              <a:rPr lang="en-US" altLang="ko-KR" sz="1200" dirty="0"/>
              <a:t>Target</a:t>
            </a:r>
            <a:r>
              <a:rPr lang="ko-KR" altLang="en-US" sz="1200" dirty="0"/>
              <a:t>이 관심 대상</a:t>
            </a:r>
            <a:endParaRPr lang="en-US" altLang="ko-KR" sz="1200" dirty="0"/>
          </a:p>
          <a:p>
            <a:pPr marL="288000" lvl="1" indent="0">
              <a:buNone/>
            </a:pPr>
            <a:r>
              <a:rPr lang="en-US" altLang="ko-KR" sz="1200" dirty="0"/>
              <a:t>		• AIS </a:t>
            </a:r>
            <a:r>
              <a:rPr lang="ko-KR" altLang="en-US" sz="1200" dirty="0"/>
              <a:t>타겟의 보고 주기율에 설정된 시간 동안 메시지가 수신되지 않음</a:t>
            </a:r>
            <a:r>
              <a:rPr lang="en-US" altLang="ko-KR" sz="1200" dirty="0"/>
              <a:t>.</a:t>
            </a:r>
          </a:p>
          <a:p>
            <a:pPr marL="288000" lvl="1" indent="0">
              <a:buNone/>
            </a:pPr>
            <a:endParaRPr lang="en-US" altLang="ko-KR" sz="1200" dirty="0"/>
          </a:p>
          <a:p>
            <a:pPr marL="288000" lvl="1" indent="0">
              <a:buNone/>
            </a:pPr>
            <a:r>
              <a:rPr lang="en-US" altLang="ko-KR" sz="1200" dirty="0"/>
              <a:t>	 </a:t>
            </a:r>
            <a:r>
              <a:rPr lang="ko-KR" altLang="en-US" sz="1200" dirty="0"/>
              <a:t>그러면</a:t>
            </a:r>
            <a:r>
              <a:rPr lang="en-US" altLang="ko-KR" sz="1200" dirty="0"/>
              <a:t>:</a:t>
            </a:r>
          </a:p>
          <a:p>
            <a:pPr marL="288000" lvl="1" indent="0">
              <a:buNone/>
            </a:pPr>
            <a:r>
              <a:rPr lang="en-US" altLang="ko-KR" sz="1200" dirty="0"/>
              <a:t>		• </a:t>
            </a:r>
            <a:r>
              <a:rPr lang="ko-KR" altLang="en-US" sz="1200" dirty="0"/>
              <a:t>마지막으로 알려진 위치는 </a:t>
            </a:r>
            <a:r>
              <a:rPr lang="en-US" altLang="ko-KR" sz="1200" dirty="0"/>
              <a:t>Lost</a:t>
            </a:r>
            <a:r>
              <a:rPr lang="ko-KR" altLang="en-US" sz="1200" dirty="0"/>
              <a:t> </a:t>
            </a:r>
            <a:r>
              <a:rPr lang="en-US" altLang="ko-KR" sz="1200" dirty="0"/>
              <a:t>Target</a:t>
            </a:r>
            <a:r>
              <a:rPr lang="ko-KR" altLang="en-US" sz="1200" dirty="0"/>
              <a:t>으로 명확하게 표시 및 경보</a:t>
            </a:r>
            <a:endParaRPr lang="en-US" altLang="ko-KR" sz="1200" dirty="0"/>
          </a:p>
          <a:p>
            <a:pPr marL="288000" lvl="1" indent="0">
              <a:buNone/>
            </a:pPr>
            <a:r>
              <a:rPr lang="en-US" altLang="ko-KR" sz="1200" dirty="0"/>
              <a:t>		• </a:t>
            </a:r>
            <a:r>
              <a:rPr lang="ko-KR" altLang="en-US" sz="1200" dirty="0"/>
              <a:t>신호가 다시 수신되거나 </a:t>
            </a:r>
            <a:r>
              <a:rPr lang="en-US" altLang="ko-KR" sz="1200" dirty="0"/>
              <a:t>(</a:t>
            </a:r>
            <a:r>
              <a:rPr lang="ko-KR" altLang="en-US" sz="1200" dirty="0"/>
              <a:t>사용자가</a:t>
            </a:r>
            <a:r>
              <a:rPr lang="en-US" altLang="ko-KR" sz="1200" dirty="0"/>
              <a:t>)</a:t>
            </a:r>
            <a:r>
              <a:rPr lang="ko-KR" altLang="en-US" sz="1200" dirty="0"/>
              <a:t>알람을 인지한 후에는 </a:t>
            </a:r>
            <a:r>
              <a:rPr lang="en-US" altLang="ko-KR" sz="1200" dirty="0"/>
              <a:t>Lost</a:t>
            </a:r>
            <a:r>
              <a:rPr lang="ko-KR" altLang="en-US" sz="1200" dirty="0"/>
              <a:t>의 표시가 사라져야 함</a:t>
            </a:r>
            <a:endParaRPr lang="en-US" altLang="ko-KR" sz="1200" dirty="0"/>
          </a:p>
          <a:p>
            <a:pPr marL="288000" lvl="1" indent="0">
              <a:buNone/>
            </a:pPr>
            <a:r>
              <a:rPr lang="en-US" altLang="ko-KR" sz="1200" dirty="0">
                <a:solidFill>
                  <a:srgbClr val="FF0000"/>
                </a:solidFill>
              </a:rPr>
              <a:t>		• </a:t>
            </a:r>
            <a:r>
              <a:rPr lang="ko-KR" altLang="en-US" sz="1200" dirty="0">
                <a:solidFill>
                  <a:srgbClr val="FF0000"/>
                </a:solidFill>
              </a:rPr>
              <a:t>이전 보고 수신으로부터 제한된 과거 데이터를 복구할 수단을 제공</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30</a:t>
            </a:fld>
            <a:r>
              <a:rPr lang="en-US" altLang="ko-KR"/>
              <a:t>]</a:t>
            </a:r>
            <a:endParaRPr lang="ko-KR" altLang="en-US" dirty="0"/>
          </a:p>
        </p:txBody>
      </p:sp>
    </p:spTree>
    <p:extLst>
      <p:ext uri="{BB962C8B-B14F-4D97-AF65-F5344CB8AC3E}">
        <p14:creationId xmlns:p14="http://schemas.microsoft.com/office/powerpoint/2010/main" val="3217961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5.30 AIS</a:t>
            </a:r>
            <a:r>
              <a:rPr lang="ko-KR" altLang="en-US" sz="1200" dirty="0"/>
              <a:t>와 </a:t>
            </a:r>
            <a:r>
              <a:rPr lang="en-US" altLang="ko-KR" sz="1200" dirty="0"/>
              <a:t>RADAR</a:t>
            </a:r>
            <a:r>
              <a:rPr lang="ko-KR" altLang="en-US" sz="1200" dirty="0"/>
              <a:t> </a:t>
            </a:r>
            <a:r>
              <a:rPr lang="en-US" altLang="ko-KR" sz="1200" dirty="0"/>
              <a:t>target</a:t>
            </a:r>
            <a:r>
              <a:rPr lang="ko-KR" altLang="en-US" sz="1200" dirty="0"/>
              <a:t> 연계</a:t>
            </a:r>
            <a:endParaRPr lang="en-US" altLang="ko-KR" sz="1200" dirty="0"/>
          </a:p>
          <a:p>
            <a:pPr marL="288000" lvl="1" indent="0">
              <a:buNone/>
            </a:pPr>
            <a:r>
              <a:rPr lang="en-US" altLang="ko-KR" sz="1200" dirty="0"/>
              <a:t>	</a:t>
            </a:r>
            <a:r>
              <a:rPr lang="ko-KR" altLang="en-US" sz="1200" dirty="0"/>
              <a:t>일관된 기준을 기반으로 하는 </a:t>
            </a:r>
            <a:r>
              <a:rPr lang="ko-KR" altLang="en-US" sz="1200" u="sng" dirty="0"/>
              <a:t>자동 </a:t>
            </a:r>
            <a:r>
              <a:rPr lang="en-US" altLang="ko-KR" sz="1200" u="sng" dirty="0"/>
              <a:t>target</a:t>
            </a:r>
            <a:r>
              <a:rPr lang="ko-KR" altLang="en-US" sz="1200" u="sng" dirty="0"/>
              <a:t> 연계 기능</a:t>
            </a:r>
            <a:r>
              <a:rPr lang="ko-KR" altLang="en-US" sz="1200" dirty="0"/>
              <a:t>은 하나의 물리적 표적에 대해 두 개의 기호로 표시되는 것을 방지</a:t>
            </a:r>
            <a:endParaRPr lang="en-US" altLang="ko-KR" sz="1200" dirty="0"/>
          </a:p>
          <a:p>
            <a:pPr marL="288000" lvl="1" indent="0">
              <a:buNone/>
            </a:pPr>
            <a:endParaRPr lang="en-US" altLang="ko-KR" sz="1200" dirty="0"/>
          </a:p>
          <a:p>
            <a:pPr marL="288000" lvl="1" indent="0">
              <a:buNone/>
            </a:pPr>
            <a:r>
              <a:rPr lang="en-US" altLang="ko-KR" sz="1200" dirty="0"/>
              <a:t>	5.30.1 *AIS</a:t>
            </a:r>
            <a:r>
              <a:rPr lang="ko-KR" altLang="en-US" sz="1200" dirty="0"/>
              <a:t>와 </a:t>
            </a:r>
            <a:r>
              <a:rPr lang="en-US" altLang="ko-KR" sz="1200" dirty="0"/>
              <a:t>RADAR</a:t>
            </a:r>
            <a:r>
              <a:rPr lang="ko-KR" altLang="en-US" sz="1200" dirty="0"/>
              <a:t> 추적의 </a:t>
            </a:r>
            <a:r>
              <a:rPr lang="en-US" altLang="ko-KR" sz="1200" dirty="0"/>
              <a:t>target</a:t>
            </a:r>
            <a:r>
              <a:rPr lang="ko-KR" altLang="en-US" sz="1200" dirty="0"/>
              <a:t> 데이터를 모두 사용할 수 있고 </a:t>
            </a:r>
            <a:endParaRPr lang="en-US" altLang="ko-KR" sz="1200" dirty="0"/>
          </a:p>
          <a:p>
            <a:pPr marL="288000" lvl="1" indent="0">
              <a:buNone/>
            </a:pPr>
            <a:r>
              <a:rPr lang="en-US" altLang="ko-KR" sz="1200" dirty="0"/>
              <a:t>	 *AIS</a:t>
            </a:r>
            <a:r>
              <a:rPr lang="ko-KR" altLang="en-US" sz="1200" dirty="0"/>
              <a:t>와 </a:t>
            </a:r>
            <a:r>
              <a:rPr lang="en-US" altLang="ko-KR" sz="1200" dirty="0"/>
              <a:t>RADAR</a:t>
            </a:r>
            <a:r>
              <a:rPr lang="ko-KR" altLang="en-US" sz="1200" dirty="0"/>
              <a:t> 정보가 </a:t>
            </a:r>
            <a:r>
              <a:rPr lang="ko-KR" altLang="en-US" sz="1200" u="sng" dirty="0"/>
              <a:t>하나의 물리적 </a:t>
            </a:r>
            <a:r>
              <a:rPr lang="en-US" altLang="ko-KR" sz="1200" u="sng" dirty="0"/>
              <a:t>target</a:t>
            </a:r>
            <a:r>
              <a:rPr lang="ko-KR" altLang="en-US" sz="1200" u="sng" dirty="0"/>
              <a:t>임을 판단하는</a:t>
            </a:r>
            <a:r>
              <a:rPr lang="ko-KR" altLang="en-US" sz="1200" dirty="0"/>
              <a:t> </a:t>
            </a:r>
            <a:r>
              <a:rPr lang="en-US" altLang="ko-KR" sz="1200" dirty="0"/>
              <a:t>association </a:t>
            </a:r>
            <a:r>
              <a:rPr lang="ko-KR" altLang="en-US" sz="1200" dirty="0"/>
              <a:t>기준</a:t>
            </a:r>
            <a:r>
              <a:rPr lang="en-US" altLang="ko-KR" sz="1200" dirty="0"/>
              <a:t>(</a:t>
            </a:r>
            <a:r>
              <a:rPr lang="ko-KR" altLang="en-US" sz="1200" dirty="0"/>
              <a:t>예</a:t>
            </a:r>
            <a:r>
              <a:rPr lang="en-US" altLang="ko-KR" sz="1200" dirty="0"/>
              <a:t>: </a:t>
            </a:r>
            <a:r>
              <a:rPr lang="ko-KR" altLang="en-US" sz="1200" dirty="0"/>
              <a:t>위치</a:t>
            </a:r>
            <a:r>
              <a:rPr lang="en-US" altLang="ko-KR" sz="1200" dirty="0"/>
              <a:t>, </a:t>
            </a:r>
            <a:r>
              <a:rPr lang="ko-KR" altLang="en-US" sz="1200" dirty="0"/>
              <a:t>동작</a:t>
            </a:r>
            <a:r>
              <a:rPr lang="en-US" altLang="ko-KR" sz="1200" dirty="0"/>
              <a:t>)</a:t>
            </a:r>
            <a:r>
              <a:rPr lang="ko-KR" altLang="en-US" sz="1200" dirty="0"/>
              <a:t>이 충족되면 </a:t>
            </a:r>
            <a:r>
              <a:rPr lang="en-US" altLang="ko-KR" sz="1200" dirty="0"/>
              <a:t>default</a:t>
            </a:r>
            <a:r>
              <a:rPr lang="ko-KR" altLang="en-US" sz="1200" dirty="0"/>
              <a:t> 조건으로 활성화된 </a:t>
            </a:r>
            <a:r>
              <a:rPr lang="en-US" altLang="ko-KR" sz="1200" dirty="0"/>
              <a:t>AIS target</a:t>
            </a:r>
            <a:r>
              <a:rPr lang="ko-KR" altLang="en-US" sz="1200" dirty="0"/>
              <a:t>의 기호와 </a:t>
            </a:r>
            <a:r>
              <a:rPr lang="ko-KR" altLang="en-US" sz="1200" dirty="0" err="1"/>
              <a:t>영숫자</a:t>
            </a:r>
            <a:r>
              <a:rPr lang="ko-KR" altLang="en-US" sz="1200" dirty="0"/>
              <a:t> 데이터는 자동으로 선택되어 표시</a:t>
            </a:r>
            <a:r>
              <a:rPr lang="en-US" altLang="ko-KR" sz="1200" dirty="0"/>
              <a:t>.</a:t>
            </a:r>
          </a:p>
          <a:p>
            <a:pPr marL="288000" lvl="1" indent="0">
              <a:buNone/>
            </a:pPr>
            <a:r>
              <a:rPr lang="en-US" altLang="ko-KR" sz="1200" dirty="0"/>
              <a:t>	5.30.2 *</a:t>
            </a:r>
            <a:r>
              <a:rPr lang="ko-KR" altLang="en-US" sz="1200" dirty="0"/>
              <a:t>사용자는 </a:t>
            </a:r>
            <a:r>
              <a:rPr lang="en-US" altLang="ko-KR" sz="1200" dirty="0"/>
              <a:t>tracked</a:t>
            </a:r>
            <a:r>
              <a:rPr lang="ko-KR" altLang="en-US" sz="1200" dirty="0"/>
              <a:t> </a:t>
            </a:r>
            <a:r>
              <a:rPr lang="en-US" altLang="ko-KR" sz="1200" dirty="0"/>
              <a:t>RADAR</a:t>
            </a:r>
            <a:r>
              <a:rPr lang="ko-KR" altLang="en-US" sz="1200" dirty="0"/>
              <a:t> </a:t>
            </a:r>
            <a:r>
              <a:rPr lang="en-US" altLang="ko-KR" sz="1200" dirty="0"/>
              <a:t>target</a:t>
            </a:r>
            <a:r>
              <a:rPr lang="ko-KR" altLang="en-US" sz="1200" dirty="0"/>
              <a:t>이 어떻게 </a:t>
            </a:r>
            <a:r>
              <a:rPr lang="en-US" altLang="ko-KR" sz="1200" dirty="0"/>
              <a:t>display</a:t>
            </a:r>
            <a:r>
              <a:rPr lang="ko-KR" altLang="en-US" sz="1200" dirty="0"/>
              <a:t>될지에 대한 기본 조건을 변경할 수 있는 옵션이 있어야 함</a:t>
            </a:r>
            <a:r>
              <a:rPr lang="en-US" altLang="ko-KR" sz="1200" dirty="0"/>
              <a:t>.</a:t>
            </a:r>
          </a:p>
          <a:p>
            <a:pPr marL="288000" lvl="1" indent="0">
              <a:buNone/>
            </a:pPr>
            <a:r>
              <a:rPr lang="en-US" altLang="ko-KR" sz="1200" dirty="0"/>
              <a:t>	</a:t>
            </a:r>
            <a:r>
              <a:rPr lang="ko-KR" altLang="en-US" sz="1200" dirty="0"/>
              <a:t> </a:t>
            </a:r>
            <a:r>
              <a:rPr lang="en-US" altLang="ko-KR" sz="1200" dirty="0"/>
              <a:t>*RADAR</a:t>
            </a:r>
            <a:r>
              <a:rPr lang="ko-KR" altLang="en-US" sz="1200" dirty="0"/>
              <a:t> 추적 또는 </a:t>
            </a:r>
            <a:r>
              <a:rPr lang="en-US" altLang="ko-KR" sz="1200" dirty="0"/>
              <a:t>AIS </a:t>
            </a:r>
            <a:r>
              <a:rPr lang="ko-KR" altLang="en-US" sz="1200" dirty="0"/>
              <a:t>중 어떤 소스의</a:t>
            </a:r>
            <a:r>
              <a:rPr lang="en-US" altLang="ko-KR" sz="1200" dirty="0"/>
              <a:t> </a:t>
            </a:r>
            <a:r>
              <a:rPr lang="ko-KR" altLang="en-US" sz="1200" dirty="0" err="1"/>
              <a:t>영숫자</a:t>
            </a:r>
            <a:r>
              <a:rPr lang="ko-KR" altLang="en-US" sz="1200" dirty="0"/>
              <a:t> 데이터를 보여줄지 선택할 수 있어야 함</a:t>
            </a:r>
            <a:r>
              <a:rPr lang="en-US" altLang="ko-KR" sz="1200" dirty="0"/>
              <a:t>.</a:t>
            </a:r>
          </a:p>
          <a:p>
            <a:pPr marL="288000" lvl="1" indent="0">
              <a:buNone/>
            </a:pPr>
            <a:r>
              <a:rPr lang="en-US" altLang="ko-KR" sz="1200" dirty="0"/>
              <a:t>	5.30.3 *</a:t>
            </a:r>
            <a:r>
              <a:rPr lang="ko-KR" altLang="en-US" sz="1200" dirty="0"/>
              <a:t>연계된 표적에 대해 </a:t>
            </a:r>
            <a:r>
              <a:rPr lang="en-US" altLang="ko-KR" sz="1200" dirty="0"/>
              <a:t>AIS</a:t>
            </a:r>
            <a:r>
              <a:rPr lang="ko-KR" altLang="en-US" sz="1200" dirty="0"/>
              <a:t>와 </a:t>
            </a:r>
            <a:r>
              <a:rPr lang="en-US" altLang="ko-KR" sz="1200" dirty="0"/>
              <a:t>RADAR</a:t>
            </a:r>
            <a:r>
              <a:rPr lang="ko-KR" altLang="en-US" sz="1200" dirty="0"/>
              <a:t> 정보가 완전히 다르다고 판단되는 경우</a:t>
            </a:r>
            <a:r>
              <a:rPr lang="en-US" altLang="ko-KR" sz="1200" dirty="0"/>
              <a:t>:</a:t>
            </a:r>
            <a:r>
              <a:rPr lang="ko-KR" altLang="en-US" sz="1200" dirty="0"/>
              <a:t> </a:t>
            </a:r>
            <a:endParaRPr lang="en-US" altLang="ko-KR" sz="1200" dirty="0"/>
          </a:p>
          <a:p>
            <a:pPr marL="288000" lvl="1" indent="0">
              <a:buNone/>
            </a:pPr>
            <a:r>
              <a:rPr lang="en-US" altLang="ko-KR" sz="1200" dirty="0"/>
              <a:t>	 *AIS</a:t>
            </a:r>
            <a:r>
              <a:rPr lang="ko-KR" altLang="en-US" sz="1200" dirty="0"/>
              <a:t>와 </a:t>
            </a:r>
            <a:r>
              <a:rPr lang="en-US" altLang="ko-KR" sz="1200" dirty="0"/>
              <a:t>RADAR</a:t>
            </a:r>
            <a:r>
              <a:rPr lang="ko-KR" altLang="en-US" sz="1200" dirty="0"/>
              <a:t> 정보는 두 개의 별개 표적으로 간주</a:t>
            </a:r>
            <a:r>
              <a:rPr lang="en-US" altLang="ko-KR" sz="1200" dirty="0"/>
              <a:t>,</a:t>
            </a:r>
            <a:r>
              <a:rPr lang="ko-KR" altLang="en-US" sz="1200" dirty="0"/>
              <a:t> </a:t>
            </a:r>
            <a:r>
              <a:rPr lang="en-US" altLang="ko-KR" sz="1200" dirty="0"/>
              <a:t>Activated</a:t>
            </a:r>
            <a:r>
              <a:rPr lang="ko-KR" altLang="en-US" sz="1200" dirty="0"/>
              <a:t> </a:t>
            </a:r>
            <a:r>
              <a:rPr lang="en-US" altLang="ko-KR" sz="1200" dirty="0"/>
              <a:t>AIS </a:t>
            </a:r>
            <a:r>
              <a:rPr lang="ko-KR" altLang="en-US" sz="1200" dirty="0"/>
              <a:t>하나와 </a:t>
            </a:r>
            <a:r>
              <a:rPr lang="en-US" altLang="ko-KR" sz="1200" dirty="0"/>
              <a:t>Tracked RADAR target</a:t>
            </a:r>
            <a:r>
              <a:rPr lang="ko-KR" altLang="en-US" sz="1200" dirty="0"/>
              <a:t> 하나가 표시</a:t>
            </a:r>
            <a:endParaRPr lang="en-US" altLang="ko-KR" sz="1200" dirty="0"/>
          </a:p>
          <a:p>
            <a:pPr marL="288000" lvl="1" indent="0">
              <a:buNone/>
            </a:pPr>
            <a:r>
              <a:rPr lang="en-US" altLang="ko-KR" sz="1200" dirty="0"/>
              <a:t>	 *</a:t>
            </a:r>
            <a:r>
              <a:rPr lang="ko-KR" altLang="en-US" sz="1200" dirty="0"/>
              <a:t>두 개로 </a:t>
            </a:r>
            <a:r>
              <a:rPr lang="ko-KR" altLang="en-US" sz="1200" dirty="0" err="1"/>
              <a:t>나뉠때는</a:t>
            </a:r>
            <a:r>
              <a:rPr lang="ko-KR" altLang="en-US" sz="1200" dirty="0"/>
              <a:t> 경보가 울리지 않아야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31</a:t>
            </a:fld>
            <a:r>
              <a:rPr lang="en-US" altLang="ko-KR"/>
              <a:t>]</a:t>
            </a:r>
            <a:endParaRPr lang="ko-KR" altLang="en-US" dirty="0"/>
          </a:p>
        </p:txBody>
      </p:sp>
    </p:spTree>
    <p:extLst>
      <p:ext uri="{BB962C8B-B14F-4D97-AF65-F5344CB8AC3E}">
        <p14:creationId xmlns:p14="http://schemas.microsoft.com/office/powerpoint/2010/main" val="218127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5.31 </a:t>
            </a:r>
            <a:r>
              <a:rPr lang="ko-KR" altLang="en-US" sz="1200" dirty="0"/>
              <a:t>시험 기동</a:t>
            </a:r>
            <a:endParaRPr lang="en-US" altLang="ko-KR" sz="1200" dirty="0"/>
          </a:p>
          <a:p>
            <a:pPr marL="288000" lvl="1" indent="0">
              <a:buNone/>
            </a:pPr>
            <a:r>
              <a:rPr lang="en-US" altLang="ko-KR" sz="1200" dirty="0"/>
              <a:t>	*</a:t>
            </a:r>
            <a:r>
              <a:rPr lang="ko-KR" altLang="en-US" sz="1200" dirty="0"/>
              <a:t>시스템은 표 </a:t>
            </a:r>
            <a:r>
              <a:rPr lang="en-US" altLang="ko-KR" sz="1200" dirty="0"/>
              <a:t>1</a:t>
            </a:r>
            <a:r>
              <a:rPr lang="ko-KR" altLang="en-US" sz="1200" dirty="0"/>
              <a:t>에서 요구하는 경우 잠재적인 위협 상황에서 자선 기동에 따른 예상 효과를 </a:t>
            </a:r>
            <a:r>
              <a:rPr lang="ko-KR" altLang="en-US" sz="1200" dirty="0" err="1"/>
              <a:t>시뮬레이션할</a:t>
            </a:r>
            <a:r>
              <a:rPr lang="ko-KR" altLang="en-US" sz="1200" dirty="0"/>
              <a:t> 수 있어야 하며 자선의 동적 특성을 포함해야 함</a:t>
            </a:r>
            <a:r>
              <a:rPr lang="en-US" altLang="ko-KR" sz="1200" dirty="0"/>
              <a:t>.</a:t>
            </a:r>
          </a:p>
          <a:p>
            <a:pPr marL="288000" lvl="1" indent="0">
              <a:buNone/>
            </a:pPr>
            <a:r>
              <a:rPr lang="en-US" altLang="ko-KR" sz="1200" dirty="0"/>
              <a:t>	*</a:t>
            </a:r>
            <a:r>
              <a:rPr lang="ko-KR" altLang="en-US" sz="1200" dirty="0"/>
              <a:t>시험 기동 시뮬레이션이 명확하게 식별</a:t>
            </a:r>
            <a:r>
              <a:rPr lang="en-US" altLang="ko-KR" sz="1200" dirty="0"/>
              <a:t>(</a:t>
            </a:r>
            <a:r>
              <a:rPr lang="ko-KR" altLang="en-US" sz="1200" dirty="0"/>
              <a:t>화면에</a:t>
            </a:r>
            <a:r>
              <a:rPr lang="en-US" altLang="ko-KR" sz="1200" dirty="0"/>
              <a:t>) </a:t>
            </a:r>
            <a:r>
              <a:rPr lang="ko-KR" altLang="en-US" sz="1200" dirty="0"/>
              <a:t>되어야 하며</a:t>
            </a:r>
            <a:r>
              <a:rPr lang="en-US" altLang="ko-KR" sz="1200" dirty="0"/>
              <a:t> </a:t>
            </a:r>
            <a:r>
              <a:rPr lang="ko-KR" altLang="en-US" sz="1200" dirty="0"/>
              <a:t>요구 사항은 다음과 같습니다</a:t>
            </a:r>
            <a:r>
              <a:rPr lang="en-US" altLang="ko-KR" sz="1200" dirty="0"/>
              <a:t>:</a:t>
            </a:r>
          </a:p>
          <a:p>
            <a:pPr marL="288000" lvl="1" indent="0">
              <a:buNone/>
            </a:pPr>
            <a:r>
              <a:rPr lang="en-US" altLang="ko-KR" sz="1200" dirty="0"/>
              <a:t>		• </a:t>
            </a:r>
            <a:r>
              <a:rPr lang="ko-KR" altLang="en-US" sz="1200" dirty="0"/>
              <a:t>자선의 침로와 속력의 시뮬레이션은 가변적</a:t>
            </a:r>
            <a:endParaRPr lang="en-US" altLang="ko-KR" sz="1200" dirty="0"/>
          </a:p>
          <a:p>
            <a:pPr marL="288000" lvl="1" indent="0">
              <a:buNone/>
            </a:pPr>
            <a:r>
              <a:rPr lang="en-US" altLang="ko-KR" sz="1200" dirty="0"/>
              <a:t>		• </a:t>
            </a:r>
            <a:r>
              <a:rPr lang="ko-KR" altLang="en-US" sz="1200" dirty="0"/>
              <a:t>카운트다운으로 기동할 시뮬레이션 시간을 제공</a:t>
            </a:r>
            <a:endParaRPr lang="en-US" altLang="ko-KR" sz="1200" dirty="0"/>
          </a:p>
          <a:p>
            <a:pPr marL="288000" lvl="1" indent="0">
              <a:buNone/>
            </a:pPr>
            <a:r>
              <a:rPr lang="en-US" altLang="ko-KR" sz="1200" dirty="0"/>
              <a:t>		• </a:t>
            </a:r>
            <a:r>
              <a:rPr lang="ko-KR" altLang="en-US" sz="1200" dirty="0"/>
              <a:t>시뮬레이션 중에도 타겟 추적과 활성 타겟의 데이터는 표시되어야 함</a:t>
            </a:r>
            <a:endParaRPr lang="en-US" altLang="ko-KR" sz="1200" dirty="0"/>
          </a:p>
          <a:p>
            <a:pPr marL="288000" lvl="1" indent="0">
              <a:buNone/>
            </a:pPr>
            <a:r>
              <a:rPr lang="en-US" altLang="ko-KR" sz="1200" dirty="0"/>
              <a:t>		• </a:t>
            </a:r>
            <a:r>
              <a:rPr lang="ko-KR" altLang="en-US" sz="1200" dirty="0"/>
              <a:t>시험 기동은 모든 </a:t>
            </a:r>
            <a:r>
              <a:rPr lang="en-US" altLang="ko-KR" sz="1200" dirty="0"/>
              <a:t>Tracked</a:t>
            </a:r>
            <a:r>
              <a:rPr lang="ko-KR" altLang="en-US" sz="1200" dirty="0"/>
              <a:t> </a:t>
            </a:r>
            <a:r>
              <a:rPr lang="en-US" altLang="ko-KR" sz="1200" dirty="0"/>
              <a:t>RADAR target</a:t>
            </a:r>
            <a:r>
              <a:rPr lang="ko-KR" altLang="en-US" sz="1200" dirty="0"/>
              <a:t>과 </a:t>
            </a:r>
            <a:r>
              <a:rPr lang="en-US" altLang="ko-KR" sz="1200" dirty="0"/>
              <a:t>Activated</a:t>
            </a:r>
            <a:r>
              <a:rPr lang="ko-KR" altLang="en-US" sz="1200" dirty="0"/>
              <a:t> </a:t>
            </a:r>
            <a:r>
              <a:rPr lang="en-US" altLang="ko-KR" sz="1200" dirty="0"/>
              <a:t>AIS Target(</a:t>
            </a:r>
            <a:r>
              <a:rPr lang="ko-KR" altLang="en-US" sz="1200" dirty="0"/>
              <a:t>최소한</a:t>
            </a:r>
            <a:r>
              <a:rPr lang="en-US" altLang="ko-KR" sz="1200" dirty="0"/>
              <a:t>)</a:t>
            </a:r>
            <a:r>
              <a:rPr lang="ko-KR" altLang="en-US" sz="1200" dirty="0"/>
              <a:t>에 적용 가능해야 함</a:t>
            </a:r>
            <a:r>
              <a:rPr lang="en-US" altLang="ko-KR" sz="1200" dirty="0"/>
              <a:t>.</a:t>
            </a:r>
          </a:p>
          <a:p>
            <a:pPr lvl="1"/>
            <a:r>
              <a:rPr lang="en-US" altLang="ko-KR" sz="1200" dirty="0"/>
              <a:t>5.32 </a:t>
            </a:r>
            <a:r>
              <a:rPr lang="ko-KR" altLang="en-US" sz="1200" dirty="0"/>
              <a:t>지도</a:t>
            </a:r>
            <a:r>
              <a:rPr lang="en-US" altLang="ko-KR" sz="1200" dirty="0"/>
              <a:t>, </a:t>
            </a:r>
            <a:r>
              <a:rPr lang="ko-KR" altLang="en-US" sz="1200" dirty="0" err="1"/>
              <a:t>항법선</a:t>
            </a:r>
            <a:r>
              <a:rPr lang="ko-KR" altLang="en-US" sz="1200" dirty="0"/>
              <a:t> 및 경로 표시</a:t>
            </a:r>
            <a:endParaRPr lang="en-US" altLang="ko-KR" sz="1200" dirty="0"/>
          </a:p>
          <a:p>
            <a:pPr marL="288000" lvl="1" indent="0">
              <a:buNone/>
            </a:pPr>
            <a:r>
              <a:rPr lang="en-US" altLang="ko-KR" sz="1200" dirty="0"/>
              <a:t>	5.32.1</a:t>
            </a:r>
            <a:r>
              <a:rPr lang="ko-KR" altLang="en-US" sz="1200" dirty="0"/>
              <a:t> </a:t>
            </a:r>
            <a:r>
              <a:rPr lang="en-US" altLang="ko-KR" sz="1200" dirty="0"/>
              <a:t>* </a:t>
            </a:r>
            <a:r>
              <a:rPr lang="ko-KR" altLang="en-US" sz="1200" dirty="0"/>
              <a:t>사용자가 자선</a:t>
            </a:r>
            <a:r>
              <a:rPr lang="en-US" altLang="ko-KR" sz="1200" dirty="0"/>
              <a:t>/</a:t>
            </a:r>
            <a:r>
              <a:rPr lang="ko-KR" altLang="en-US" sz="1200" dirty="0"/>
              <a:t>지리적 위치를 참조하기 위한 지도</a:t>
            </a:r>
            <a:r>
              <a:rPr lang="en-US" altLang="ko-KR" sz="1200" dirty="0"/>
              <a:t>/</a:t>
            </a:r>
            <a:r>
              <a:rPr lang="ko-KR" altLang="en-US" sz="1200" dirty="0" err="1"/>
              <a:t>항법선</a:t>
            </a:r>
            <a:r>
              <a:rPr lang="en-US" altLang="ko-KR" sz="1200" dirty="0"/>
              <a:t>/</a:t>
            </a:r>
            <a:r>
              <a:rPr lang="ko-KR" altLang="en-US" sz="1200" dirty="0"/>
              <a:t>항로를 수동으로 생성 및 변경</a:t>
            </a:r>
            <a:r>
              <a:rPr lang="en-US" altLang="ko-KR" sz="1200" dirty="0"/>
              <a:t>, </a:t>
            </a:r>
            <a:r>
              <a:rPr lang="ko-KR" altLang="en-US" sz="1200" dirty="0"/>
              <a:t>저장</a:t>
            </a:r>
            <a:r>
              <a:rPr lang="en-US" altLang="ko-KR" sz="1200" dirty="0"/>
              <a:t>, </a:t>
            </a:r>
            <a:r>
              <a:rPr lang="ko-KR" altLang="en-US" sz="1200" dirty="0"/>
              <a:t>로드 및 표시</a:t>
            </a:r>
            <a:r>
              <a:rPr lang="en-US" altLang="ko-KR" sz="1200" dirty="0"/>
              <a:t>.</a:t>
            </a:r>
          </a:p>
          <a:p>
            <a:pPr marL="288000" lvl="1" indent="0">
              <a:buNone/>
            </a:pPr>
            <a:r>
              <a:rPr lang="en-US" altLang="ko-KR" sz="1200" dirty="0"/>
              <a:t>	 *</a:t>
            </a:r>
            <a:r>
              <a:rPr lang="ko-KR" altLang="en-US" sz="1200" dirty="0"/>
              <a:t>간단한 동작으로 이 데이터의 표시를 제거할 수 있어야 함</a:t>
            </a:r>
            <a:r>
              <a:rPr lang="en-US" altLang="ko-KR" sz="1200" dirty="0"/>
              <a:t>.</a:t>
            </a:r>
          </a:p>
          <a:p>
            <a:pPr marL="288000" lvl="1" indent="0">
              <a:buNone/>
            </a:pPr>
            <a:r>
              <a:rPr lang="en-US" altLang="ko-KR" sz="1200" dirty="0"/>
              <a:t>	5.32.2</a:t>
            </a:r>
            <a:r>
              <a:rPr lang="ko-KR" altLang="en-US" sz="1200" dirty="0"/>
              <a:t> 지도</a:t>
            </a:r>
            <a:r>
              <a:rPr lang="en-US" altLang="ko-KR" sz="1200" dirty="0"/>
              <a:t>/</a:t>
            </a:r>
            <a:r>
              <a:rPr lang="ko-KR" altLang="en-US" sz="1200" dirty="0" err="1"/>
              <a:t>항법선</a:t>
            </a:r>
            <a:r>
              <a:rPr lang="en-US" altLang="ko-KR" sz="1200" dirty="0"/>
              <a:t>/</a:t>
            </a:r>
            <a:r>
              <a:rPr lang="ko-KR" altLang="en-US" sz="1200" dirty="0"/>
              <a:t>경로는 선</a:t>
            </a:r>
            <a:r>
              <a:rPr lang="en-US" altLang="ko-KR" sz="1200" dirty="0"/>
              <a:t>, </a:t>
            </a:r>
            <a:r>
              <a:rPr lang="ko-KR" altLang="en-US" sz="1200" dirty="0"/>
              <a:t>기호 및 기준점으로 구성</a:t>
            </a:r>
            <a:r>
              <a:rPr lang="en-US" altLang="ko-KR" sz="1200" dirty="0"/>
              <a:t>.</a:t>
            </a:r>
          </a:p>
          <a:p>
            <a:pPr marL="288000" lvl="1" indent="0">
              <a:buNone/>
            </a:pPr>
            <a:r>
              <a:rPr lang="en-US" altLang="ko-KR" sz="1200" dirty="0"/>
              <a:t>	5.32.3</a:t>
            </a:r>
            <a:r>
              <a:rPr lang="ko-KR" altLang="en-US" sz="1200" dirty="0"/>
              <a:t> 선</a:t>
            </a:r>
            <a:r>
              <a:rPr lang="en-US" altLang="ko-KR" sz="1200" dirty="0"/>
              <a:t>, </a:t>
            </a:r>
            <a:r>
              <a:rPr lang="ko-KR" altLang="en-US" sz="1200" dirty="0"/>
              <a:t>색상 및 기호의 모양은 </a:t>
            </a:r>
            <a:r>
              <a:rPr lang="en-US" altLang="ko-KR" sz="1200" dirty="0"/>
              <a:t>SN/Circ.243</a:t>
            </a:r>
            <a:r>
              <a:rPr lang="ko-KR" altLang="en-US" sz="1200" dirty="0"/>
              <a:t>에 정의되어 있음</a:t>
            </a:r>
            <a:r>
              <a:rPr lang="en-US" altLang="ko-KR" sz="1200" dirty="0"/>
              <a:t>.</a:t>
            </a:r>
          </a:p>
          <a:p>
            <a:pPr marL="288000" lvl="1" indent="0">
              <a:buNone/>
            </a:pPr>
            <a:r>
              <a:rPr lang="en-US" altLang="ko-KR" sz="1200" dirty="0"/>
              <a:t>	5.32.4</a:t>
            </a:r>
            <a:r>
              <a:rPr lang="ko-KR" altLang="en-US" sz="1200" dirty="0"/>
              <a:t> 지도</a:t>
            </a:r>
            <a:r>
              <a:rPr lang="en-US" altLang="ko-KR" sz="1200" dirty="0"/>
              <a:t>/</a:t>
            </a:r>
            <a:r>
              <a:rPr lang="ko-KR" altLang="en-US" sz="1200" dirty="0" err="1"/>
              <a:t>항법선</a:t>
            </a:r>
            <a:r>
              <a:rPr lang="en-US" altLang="ko-KR" sz="1200" dirty="0"/>
              <a:t>/</a:t>
            </a:r>
            <a:r>
              <a:rPr lang="ko-KR" altLang="en-US" sz="1200" dirty="0"/>
              <a:t>경로 그래픽은 레이더 정보를 크게 저하시키지 않아야 함</a:t>
            </a:r>
            <a:r>
              <a:rPr lang="en-US" altLang="ko-KR" sz="1200" dirty="0"/>
              <a:t>.</a:t>
            </a:r>
          </a:p>
          <a:p>
            <a:pPr marL="288000" lvl="1" indent="0">
              <a:buNone/>
            </a:pPr>
            <a:r>
              <a:rPr lang="en-US" altLang="ko-KR" sz="1200" dirty="0"/>
              <a:t>	5.32.5</a:t>
            </a:r>
            <a:r>
              <a:rPr lang="ko-KR" altLang="en-US" sz="1200" dirty="0"/>
              <a:t> 지도</a:t>
            </a:r>
            <a:r>
              <a:rPr lang="en-US" altLang="ko-KR" sz="1200" dirty="0"/>
              <a:t>/</a:t>
            </a:r>
            <a:r>
              <a:rPr lang="ko-KR" altLang="en-US" sz="1200" dirty="0" err="1"/>
              <a:t>항법선</a:t>
            </a:r>
            <a:r>
              <a:rPr lang="en-US" altLang="ko-KR" sz="1200" dirty="0"/>
              <a:t>/</a:t>
            </a:r>
            <a:r>
              <a:rPr lang="ko-KR" altLang="en-US" sz="1200" dirty="0"/>
              <a:t>경로는 장비가 꺼져 있을 때 유지</a:t>
            </a:r>
            <a:r>
              <a:rPr lang="en-US" altLang="ko-KR" sz="1200" dirty="0"/>
              <a:t>(in </a:t>
            </a:r>
            <a:r>
              <a:rPr lang="ko-KR" altLang="en-US" sz="1200" dirty="0"/>
              <a:t>저장장치 등</a:t>
            </a:r>
            <a:r>
              <a:rPr lang="en-US" altLang="ko-KR" sz="1200" dirty="0"/>
              <a:t>)</a:t>
            </a:r>
          </a:p>
          <a:p>
            <a:pPr marL="288000" lvl="1" indent="0">
              <a:buNone/>
            </a:pPr>
            <a:r>
              <a:rPr lang="en-US" altLang="ko-KR" sz="1200" dirty="0"/>
              <a:t>	5.32.6</a:t>
            </a:r>
            <a:r>
              <a:rPr lang="ko-KR" altLang="en-US" sz="1200" dirty="0"/>
              <a:t> 지도</a:t>
            </a:r>
            <a:r>
              <a:rPr lang="en-US" altLang="ko-KR" sz="1200" dirty="0"/>
              <a:t>/</a:t>
            </a:r>
            <a:r>
              <a:rPr lang="ko-KR" altLang="en-US" sz="1200" dirty="0" err="1"/>
              <a:t>항법선</a:t>
            </a:r>
            <a:r>
              <a:rPr lang="en-US" altLang="ko-KR" sz="1200" dirty="0"/>
              <a:t>/</a:t>
            </a:r>
            <a:r>
              <a:rPr lang="ko-KR" altLang="en-US" sz="1200" dirty="0"/>
              <a:t>항로 데이터는 해당 장비 모듈이 교체될 때마다 전송 가능</a:t>
            </a:r>
            <a:r>
              <a:rPr lang="en-US" altLang="ko-KR" sz="1200" dirty="0"/>
              <a:t>(with </a:t>
            </a:r>
            <a:r>
              <a:rPr lang="ko-KR" altLang="en-US" sz="1200" dirty="0"/>
              <a:t>메모리 등</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32</a:t>
            </a:fld>
            <a:r>
              <a:rPr lang="en-US" altLang="ko-KR"/>
              <a:t>]</a:t>
            </a:r>
            <a:endParaRPr lang="ko-KR" altLang="en-US" dirty="0"/>
          </a:p>
        </p:txBody>
      </p:sp>
    </p:spTree>
    <p:extLst>
      <p:ext uri="{BB962C8B-B14F-4D97-AF65-F5344CB8AC3E}">
        <p14:creationId xmlns:p14="http://schemas.microsoft.com/office/powerpoint/2010/main" val="184937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5.33 </a:t>
            </a:r>
            <a:r>
              <a:rPr lang="ko-KR" altLang="en-US" sz="1200" dirty="0"/>
              <a:t>해도 </a:t>
            </a:r>
            <a:r>
              <a:rPr lang="en-US" altLang="ko-KR" sz="1200" dirty="0"/>
              <a:t>display</a:t>
            </a:r>
          </a:p>
          <a:p>
            <a:pPr marL="288000" lvl="1" indent="0">
              <a:buNone/>
            </a:pPr>
            <a:r>
              <a:rPr lang="en-US" altLang="ko-KR" sz="1200" dirty="0"/>
              <a:t>	5.33.1</a:t>
            </a:r>
            <a:r>
              <a:rPr lang="ko-KR" altLang="en-US" sz="1200" dirty="0"/>
              <a:t> </a:t>
            </a:r>
            <a:r>
              <a:rPr lang="en-US" altLang="ko-KR" sz="1200" dirty="0"/>
              <a:t>*RADAR</a:t>
            </a:r>
            <a:r>
              <a:rPr lang="ko-KR" altLang="en-US" sz="1200" dirty="0"/>
              <a:t> 시스템은 실시간 모니터링을 제공하는 운용</a:t>
            </a:r>
            <a:r>
              <a:rPr lang="en-US" altLang="ko-KR" sz="1200" dirty="0"/>
              <a:t>display </a:t>
            </a:r>
            <a:r>
              <a:rPr lang="ko-KR" altLang="en-US" sz="1200" dirty="0"/>
              <a:t>영역안에</a:t>
            </a:r>
            <a:r>
              <a:rPr lang="en-US" altLang="ko-KR" sz="1200" dirty="0"/>
              <a:t>;</a:t>
            </a:r>
            <a:r>
              <a:rPr lang="ko-KR" altLang="en-US" sz="1200" dirty="0"/>
              <a:t> </a:t>
            </a:r>
            <a:endParaRPr lang="en-US" altLang="ko-KR" sz="1200" dirty="0"/>
          </a:p>
          <a:p>
            <a:pPr marL="288000" lvl="1" indent="0">
              <a:buNone/>
            </a:pPr>
            <a:r>
              <a:rPr lang="en-US" altLang="ko-KR" sz="1200" dirty="0"/>
              <a:t>	 *ENC(</a:t>
            </a:r>
            <a:r>
              <a:rPr lang="ko-KR" altLang="en-US" sz="1200" dirty="0"/>
              <a:t>전자해도</a:t>
            </a:r>
            <a:r>
              <a:rPr lang="en-US" altLang="ko-KR" sz="1200" dirty="0"/>
              <a:t>)</a:t>
            </a:r>
            <a:r>
              <a:rPr lang="ko-KR" altLang="en-US" sz="1200" dirty="0"/>
              <a:t>와 해도벡터 정보를 보여주는 수단을 제공</a:t>
            </a:r>
            <a:r>
              <a:rPr lang="en-US" altLang="ko-KR" sz="1200" dirty="0"/>
              <a:t>.</a:t>
            </a:r>
          </a:p>
          <a:p>
            <a:pPr marL="288000" lvl="1" indent="0">
              <a:buNone/>
            </a:pPr>
            <a:r>
              <a:rPr lang="en-US" altLang="ko-KR" sz="1200" dirty="0"/>
              <a:t>	 *</a:t>
            </a:r>
            <a:r>
              <a:rPr lang="ko-KR" altLang="en-US" sz="1200" dirty="0"/>
              <a:t>쉽게 화면에서 제거 가능해야 함</a:t>
            </a:r>
            <a:r>
              <a:rPr lang="en-US" altLang="ko-KR" sz="1200" dirty="0"/>
              <a:t>.</a:t>
            </a:r>
          </a:p>
          <a:p>
            <a:pPr marL="288000" lvl="1" indent="0">
              <a:buNone/>
            </a:pPr>
            <a:r>
              <a:rPr lang="en-US" altLang="ko-KR" sz="1200" dirty="0"/>
              <a:t>	5.33.2</a:t>
            </a:r>
            <a:r>
              <a:rPr lang="ko-KR" altLang="en-US" sz="1200" dirty="0"/>
              <a:t> </a:t>
            </a:r>
            <a:r>
              <a:rPr lang="en-US" altLang="ko-KR" sz="1200" dirty="0"/>
              <a:t>*ENC</a:t>
            </a:r>
            <a:r>
              <a:rPr lang="ko-KR" altLang="en-US" sz="1200" dirty="0"/>
              <a:t>는 정보의 최우선 재료여야 하며 </a:t>
            </a:r>
            <a:r>
              <a:rPr lang="en-US" altLang="ko-KR" sz="1200" dirty="0"/>
              <a:t>IHO</a:t>
            </a:r>
            <a:r>
              <a:rPr lang="ko-KR" altLang="en-US" sz="1200" dirty="0"/>
              <a:t>표준을 준수</a:t>
            </a:r>
            <a:r>
              <a:rPr lang="en-US" altLang="ko-KR" sz="1200" dirty="0"/>
              <a:t>.</a:t>
            </a:r>
          </a:p>
          <a:p>
            <a:pPr marL="288000" lvl="1" indent="0">
              <a:buNone/>
            </a:pPr>
            <a:r>
              <a:rPr lang="en-US" altLang="ko-KR" sz="1200" dirty="0"/>
              <a:t>	 *</a:t>
            </a:r>
            <a:r>
              <a:rPr lang="ko-KR" altLang="en-US" sz="1200" dirty="0">
                <a:solidFill>
                  <a:srgbClr val="FF0000"/>
                </a:solidFill>
              </a:rPr>
              <a:t>다른 정보의 상태</a:t>
            </a:r>
            <a:r>
              <a:rPr lang="en-US" altLang="ko-KR" sz="1200" dirty="0">
                <a:solidFill>
                  <a:srgbClr val="FF0000"/>
                </a:solidFill>
              </a:rPr>
              <a:t>(</a:t>
            </a:r>
            <a:r>
              <a:rPr lang="ko-KR" altLang="en-US" sz="1200" dirty="0">
                <a:solidFill>
                  <a:srgbClr val="FF0000"/>
                </a:solidFill>
              </a:rPr>
              <a:t>구체적으로 무엇</a:t>
            </a:r>
            <a:r>
              <a:rPr lang="en-US" altLang="ko-KR" sz="1200" dirty="0">
                <a:solidFill>
                  <a:srgbClr val="FF0000"/>
                </a:solidFill>
              </a:rPr>
              <a:t>?)</a:t>
            </a:r>
            <a:r>
              <a:rPr lang="ko-KR" altLang="en-US" sz="1200" dirty="0"/>
              <a:t>는 지속적 표시로 구분되어야 함</a:t>
            </a:r>
            <a:r>
              <a:rPr lang="en-US" altLang="ko-KR" sz="1200" dirty="0"/>
              <a:t>.</a:t>
            </a:r>
          </a:p>
          <a:p>
            <a:pPr marL="288000" lvl="1" indent="0">
              <a:buNone/>
            </a:pPr>
            <a:r>
              <a:rPr lang="en-US" altLang="ko-KR" sz="1200" dirty="0"/>
              <a:t>	 *</a:t>
            </a:r>
            <a:r>
              <a:rPr lang="ko-KR" altLang="en-US" sz="1200" dirty="0"/>
              <a:t>소스와 업데이트 정보는 유효해야 함</a:t>
            </a:r>
            <a:r>
              <a:rPr lang="en-US" altLang="ko-KR" sz="1200" dirty="0"/>
              <a:t>.</a:t>
            </a:r>
          </a:p>
          <a:p>
            <a:pPr marL="288000" lvl="1" indent="0">
              <a:buNone/>
            </a:pPr>
            <a:r>
              <a:rPr lang="en-US" altLang="ko-KR" sz="1200" dirty="0"/>
              <a:t>	5.33.3</a:t>
            </a:r>
            <a:r>
              <a:rPr lang="ko-KR" altLang="en-US" sz="1200" dirty="0"/>
              <a:t> </a:t>
            </a:r>
            <a:r>
              <a:rPr lang="en-US" altLang="ko-KR" sz="1200" dirty="0"/>
              <a:t>*ECDIS</a:t>
            </a:r>
            <a:r>
              <a:rPr lang="ko-KR" altLang="en-US" sz="1200" dirty="0"/>
              <a:t>의 표준 </a:t>
            </a:r>
            <a:r>
              <a:rPr lang="en-US" altLang="ko-KR" sz="1200" dirty="0"/>
              <a:t>DISPLAY </a:t>
            </a:r>
            <a:r>
              <a:rPr lang="ko-KR" altLang="en-US" sz="1200" dirty="0"/>
              <a:t>요소들은 카테고리나 </a:t>
            </a:r>
            <a:r>
              <a:rPr lang="ko-KR" altLang="en-US" sz="1200" dirty="0" err="1"/>
              <a:t>레이어별</a:t>
            </a:r>
            <a:r>
              <a:rPr lang="ko-KR" altLang="en-US" sz="1200" dirty="0"/>
              <a:t> 개별 </a:t>
            </a:r>
            <a:r>
              <a:rPr lang="ko-KR" altLang="en-US" sz="1200" dirty="0" err="1"/>
              <a:t>섹션으로는</a:t>
            </a:r>
            <a:r>
              <a:rPr lang="ko-KR" altLang="en-US" sz="1200" dirty="0"/>
              <a:t> 유효하고 개별 개체로는 사용 불가</a:t>
            </a:r>
            <a:r>
              <a:rPr lang="en-US" altLang="ko-KR" sz="1200" dirty="0"/>
              <a:t>.</a:t>
            </a:r>
          </a:p>
          <a:p>
            <a:pPr marL="288000" lvl="1" indent="0">
              <a:buNone/>
            </a:pPr>
            <a:r>
              <a:rPr lang="en-US" altLang="ko-KR" sz="1200" dirty="0"/>
              <a:t>	5.33.4</a:t>
            </a:r>
            <a:r>
              <a:rPr lang="ko-KR" altLang="en-US" sz="1200" dirty="0"/>
              <a:t> </a:t>
            </a:r>
            <a:r>
              <a:rPr lang="en-US" altLang="ko-KR" sz="1200" dirty="0"/>
              <a:t>*</a:t>
            </a:r>
            <a:r>
              <a:rPr lang="ko-KR" altLang="en-US" sz="1200" dirty="0"/>
              <a:t>해도 정보는 </a:t>
            </a:r>
            <a:r>
              <a:rPr lang="ko-KR" altLang="en-US" sz="1200" dirty="0" err="1"/>
              <a:t>데이텀</a:t>
            </a:r>
            <a:r>
              <a:rPr lang="en-US" altLang="ko-KR" sz="1200" dirty="0"/>
              <a:t>, </a:t>
            </a:r>
            <a:r>
              <a:rPr lang="ko-KR" altLang="en-US" sz="1200" dirty="0"/>
              <a:t>스케일</a:t>
            </a:r>
            <a:r>
              <a:rPr lang="en-US" altLang="ko-KR" sz="1200" dirty="0"/>
              <a:t>, </a:t>
            </a:r>
            <a:r>
              <a:rPr lang="ko-KR" altLang="en-US" sz="1200" dirty="0"/>
              <a:t>방향</a:t>
            </a:r>
            <a:r>
              <a:rPr lang="en-US" altLang="ko-KR" sz="1200" dirty="0"/>
              <a:t>, CCRP </a:t>
            </a:r>
            <a:r>
              <a:rPr lang="ko-KR" altLang="en-US" sz="1200" dirty="0"/>
              <a:t>및 안정화 모드를 포함하여 레이더</a:t>
            </a:r>
            <a:r>
              <a:rPr lang="en-US" altLang="ko-KR" sz="1200" dirty="0"/>
              <a:t>/AIS</a:t>
            </a:r>
            <a:r>
              <a:rPr lang="ko-KR" altLang="en-US" sz="1200" dirty="0"/>
              <a:t>와 동일한 참조 및 좌표 기준 사용</a:t>
            </a:r>
            <a:endParaRPr lang="en-US" altLang="ko-KR" sz="1200" dirty="0"/>
          </a:p>
          <a:p>
            <a:pPr marL="288000" lvl="1" indent="0">
              <a:buNone/>
            </a:pPr>
            <a:r>
              <a:rPr lang="en-US" altLang="ko-KR" sz="1200" dirty="0"/>
              <a:t>	5.33.5</a:t>
            </a:r>
            <a:r>
              <a:rPr lang="ko-KR" altLang="en-US" sz="1200" dirty="0"/>
              <a:t> </a:t>
            </a:r>
            <a:r>
              <a:rPr lang="en-US" altLang="ko-KR" sz="1200" dirty="0"/>
              <a:t>*</a:t>
            </a:r>
            <a:r>
              <a:rPr lang="ko-KR" altLang="en-US" sz="1200" dirty="0"/>
              <a:t>레이더 정보의 표시가 우선되어야 합니다</a:t>
            </a:r>
            <a:r>
              <a:rPr lang="en-US" altLang="ko-KR" sz="1200" dirty="0"/>
              <a:t>. </a:t>
            </a:r>
          </a:p>
          <a:p>
            <a:pPr marL="288000" lvl="1" indent="0">
              <a:buNone/>
            </a:pPr>
            <a:r>
              <a:rPr lang="en-US" altLang="ko-KR" sz="1200" dirty="0"/>
              <a:t>	 *</a:t>
            </a:r>
            <a:r>
              <a:rPr lang="ko-KR" altLang="en-US" sz="1200" dirty="0"/>
              <a:t>해도 정보가 레이더 정보를 가리지 않도록 표시</a:t>
            </a:r>
            <a:r>
              <a:rPr lang="en-US" altLang="ko-KR" sz="1200" dirty="0"/>
              <a:t>. </a:t>
            </a:r>
          </a:p>
          <a:p>
            <a:pPr marL="288000" lvl="1" indent="0">
              <a:buNone/>
            </a:pPr>
            <a:r>
              <a:rPr lang="en-US" altLang="ko-KR" sz="1200" dirty="0"/>
              <a:t>	 *</a:t>
            </a:r>
            <a:r>
              <a:rPr lang="ko-KR" altLang="en-US" sz="1200" dirty="0"/>
              <a:t>해도 정보는 명확하게 인식할 수 있어야 함</a:t>
            </a:r>
            <a:r>
              <a:rPr lang="en-US" altLang="ko-KR" sz="1200" dirty="0"/>
              <a:t>.</a:t>
            </a:r>
          </a:p>
          <a:p>
            <a:pPr marL="288000" lvl="1" indent="0">
              <a:buNone/>
            </a:pPr>
            <a:r>
              <a:rPr lang="en-US" altLang="ko-KR" sz="1200" dirty="0"/>
              <a:t>	5.33.6</a:t>
            </a:r>
            <a:r>
              <a:rPr lang="ko-KR" altLang="en-US" sz="1200" dirty="0"/>
              <a:t> </a:t>
            </a:r>
            <a:r>
              <a:rPr lang="en-US" altLang="ko-KR" sz="1200" dirty="0"/>
              <a:t>*</a:t>
            </a:r>
            <a:r>
              <a:rPr lang="ko-KR" altLang="en-US" sz="1200" dirty="0"/>
              <a:t>차트의 오류가 레이더나 </a:t>
            </a:r>
            <a:r>
              <a:rPr lang="en-US" altLang="ko-KR" sz="1200" dirty="0"/>
              <a:t>AIS</a:t>
            </a:r>
            <a:r>
              <a:rPr lang="ko-KR" altLang="en-US" sz="1200" dirty="0"/>
              <a:t>에 영향을 주면 안됨</a:t>
            </a:r>
            <a:r>
              <a:rPr lang="en-US" altLang="ko-KR" sz="1200" dirty="0"/>
              <a:t>.</a:t>
            </a:r>
          </a:p>
          <a:p>
            <a:pPr marL="288000" lvl="1" indent="0">
              <a:buNone/>
            </a:pPr>
            <a:r>
              <a:rPr lang="en-US" altLang="ko-KR" sz="1200" dirty="0"/>
              <a:t>	5.33.7</a:t>
            </a:r>
            <a:r>
              <a:rPr lang="ko-KR" altLang="en-US" sz="1200" dirty="0"/>
              <a:t> </a:t>
            </a:r>
            <a:r>
              <a:rPr lang="en-US" altLang="ko-KR" sz="1200" dirty="0"/>
              <a:t>*</a:t>
            </a:r>
            <a:r>
              <a:rPr lang="ko-KR" altLang="en-US" sz="1200" dirty="0"/>
              <a:t>기호 및 색상은 기구</a:t>
            </a:r>
            <a:r>
              <a:rPr lang="en-US" altLang="ko-KR" sz="1200" dirty="0"/>
              <a:t>(SN/Circ.243)</a:t>
            </a:r>
            <a:r>
              <a:rPr lang="ko-KR" altLang="en-US" sz="1200" dirty="0"/>
              <a:t>에서 채택한 </a:t>
            </a:r>
            <a:r>
              <a:rPr lang="en-US" altLang="ko-KR" sz="1200" dirty="0"/>
              <a:t>;</a:t>
            </a:r>
          </a:p>
          <a:p>
            <a:pPr marL="288000" lvl="1" indent="0">
              <a:buNone/>
            </a:pPr>
            <a:r>
              <a:rPr lang="en-US" altLang="ko-KR" sz="1200" dirty="0"/>
              <a:t>	 *</a:t>
            </a:r>
            <a:r>
              <a:rPr lang="ko-KR" altLang="en-US" sz="1200" dirty="0"/>
              <a:t>선박용 항해 디스플레이에 대한 항해 관련 정보 표시에 대한 성능 표준을 준수</a:t>
            </a:r>
            <a:endParaRPr lang="en-US" altLang="ko-KR" sz="1200" dirty="0"/>
          </a:p>
          <a:p>
            <a:pPr marL="288000" lvl="1" indent="0">
              <a:buNone/>
            </a:pPr>
            <a:r>
              <a:rPr lang="en-US" altLang="ko-KR" sz="1200" dirty="0">
                <a:solidFill>
                  <a:srgbClr val="0070C0"/>
                </a:solidFill>
              </a:rPr>
              <a:t>* ENC : Electronic Navigation Chart (</a:t>
            </a:r>
            <a:r>
              <a:rPr lang="ko-KR" altLang="en-US" sz="1200" dirty="0">
                <a:solidFill>
                  <a:srgbClr val="0070C0"/>
                </a:solidFill>
              </a:rPr>
              <a:t>전자 항해 해도</a:t>
            </a:r>
            <a:r>
              <a:rPr lang="en-US" altLang="ko-KR" sz="1200" dirty="0">
                <a:solidFill>
                  <a:srgbClr val="0070C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33</a:t>
            </a:fld>
            <a:r>
              <a:rPr lang="en-US" altLang="ko-KR"/>
              <a:t>]</a:t>
            </a:r>
            <a:endParaRPr lang="ko-KR" altLang="en-US" dirty="0"/>
          </a:p>
        </p:txBody>
      </p:sp>
    </p:spTree>
    <p:extLst>
      <p:ext uri="{BB962C8B-B14F-4D97-AF65-F5344CB8AC3E}">
        <p14:creationId xmlns:p14="http://schemas.microsoft.com/office/powerpoint/2010/main" val="2015976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5.34 </a:t>
            </a:r>
            <a:r>
              <a:rPr lang="ko-KR" altLang="en-US" sz="1200" dirty="0"/>
              <a:t>경보 및 표시</a:t>
            </a:r>
            <a:endParaRPr lang="en-US" altLang="ko-KR" sz="1200" dirty="0"/>
          </a:p>
          <a:p>
            <a:pPr marL="288000" lvl="1" indent="0">
              <a:buNone/>
            </a:pPr>
            <a:r>
              <a:rPr lang="en-US" altLang="ko-KR" sz="1200" dirty="0"/>
              <a:t>	</a:t>
            </a:r>
            <a:r>
              <a:rPr lang="ko-KR" altLang="en-US" sz="1200" dirty="0"/>
              <a:t>경보 및 표시는 기구가 채택한 선박용 항해 디스플레이에 대한 항해 관련 정보 표시에 대한 성능 표준을 준수</a:t>
            </a:r>
            <a:endParaRPr lang="en-US" altLang="ko-KR" sz="1200" dirty="0"/>
          </a:p>
          <a:p>
            <a:pPr marL="288000" lvl="1" indent="0">
              <a:buNone/>
            </a:pPr>
            <a:r>
              <a:rPr lang="en-US" altLang="ko-KR" sz="1200" dirty="0"/>
              <a:t>	5.34.1 </a:t>
            </a:r>
            <a:r>
              <a:rPr lang="en-US" altLang="ko-KR" sz="1200" dirty="0">
                <a:solidFill>
                  <a:srgbClr val="FF0000"/>
                </a:solidFill>
              </a:rPr>
              <a:t>"</a:t>
            </a:r>
            <a:r>
              <a:rPr lang="ko-KR" altLang="en-US" sz="1200" dirty="0">
                <a:solidFill>
                  <a:srgbClr val="FF0000"/>
                </a:solidFill>
              </a:rPr>
              <a:t>화면 정지</a:t>
            </a:r>
            <a:r>
              <a:rPr lang="en-US" altLang="ko-KR" sz="1200" dirty="0">
                <a:solidFill>
                  <a:srgbClr val="FF0000"/>
                </a:solidFill>
              </a:rPr>
              <a:t>”</a:t>
            </a:r>
            <a:r>
              <a:rPr lang="ko-KR" altLang="en-US" sz="1200" dirty="0"/>
              <a:t>를</a:t>
            </a:r>
            <a:r>
              <a:rPr lang="en-US" altLang="ko-KR" sz="1200" dirty="0"/>
              <a:t> </a:t>
            </a:r>
            <a:r>
              <a:rPr lang="ko-KR" altLang="en-US" sz="1200" dirty="0"/>
              <a:t>사용자에게 경고하는 수단이 제공</a:t>
            </a:r>
            <a:r>
              <a:rPr lang="en-US" altLang="ko-KR" sz="1200" dirty="0"/>
              <a:t>. </a:t>
            </a:r>
            <a:r>
              <a:rPr lang="en-US" altLang="ko-KR" sz="1200" dirty="0">
                <a:solidFill>
                  <a:srgbClr val="FF0000"/>
                </a:solidFill>
              </a:rPr>
              <a:t>(</a:t>
            </a:r>
            <a:r>
              <a:rPr lang="ko-KR" altLang="en-US" sz="1200" dirty="0">
                <a:solidFill>
                  <a:srgbClr val="FF0000"/>
                </a:solidFill>
              </a:rPr>
              <a:t>화면 갱신이 안되는 상태를 의미</a:t>
            </a:r>
            <a:r>
              <a:rPr lang="en-US" altLang="ko-KR" sz="1200" dirty="0">
                <a:solidFill>
                  <a:srgbClr val="FF0000"/>
                </a:solidFill>
              </a:rPr>
              <a:t>?)</a:t>
            </a:r>
          </a:p>
          <a:p>
            <a:pPr marL="288000" lvl="1" indent="0">
              <a:buNone/>
            </a:pPr>
            <a:r>
              <a:rPr lang="en-US" altLang="ko-KR" sz="1200" dirty="0"/>
              <a:t>	5.34.2 *</a:t>
            </a:r>
            <a:r>
              <a:rPr lang="ko-KR" altLang="en-US" sz="1200" dirty="0" err="1"/>
              <a:t>경보되어야</a:t>
            </a:r>
            <a:r>
              <a:rPr lang="ko-KR" altLang="en-US" sz="1200" dirty="0"/>
              <a:t> 하는 사용 중인 신호 또는 센서의 고장 상황</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err="1"/>
              <a:t>자이로</a:t>
            </a:r>
            <a:r>
              <a:rPr lang="en-US" altLang="ko-KR" sz="1200" dirty="0"/>
              <a:t>, ii) </a:t>
            </a:r>
            <a:r>
              <a:rPr lang="ko-KR" altLang="en-US" sz="1200" dirty="0"/>
              <a:t>로그</a:t>
            </a:r>
            <a:r>
              <a:rPr lang="en-US" altLang="ko-KR" sz="1200" dirty="0"/>
              <a:t> iii) </a:t>
            </a:r>
            <a:r>
              <a:rPr lang="ko-KR" altLang="en-US" sz="1200" dirty="0"/>
              <a:t>방위각</a:t>
            </a:r>
            <a:r>
              <a:rPr lang="en-US" altLang="ko-KR" sz="1200" dirty="0"/>
              <a:t> iv) </a:t>
            </a:r>
            <a:r>
              <a:rPr lang="ko-KR" altLang="en-US" sz="1200" dirty="0"/>
              <a:t>비디오</a:t>
            </a:r>
            <a:r>
              <a:rPr lang="en-US" altLang="ko-KR" sz="1200" dirty="0"/>
              <a:t> v)</a:t>
            </a:r>
            <a:r>
              <a:rPr lang="ko-KR" altLang="en-US" sz="1200" dirty="0"/>
              <a:t>동기화 및 </a:t>
            </a:r>
            <a:r>
              <a:rPr lang="en-US" altLang="ko-KR" sz="1200" dirty="0"/>
              <a:t>Heading</a:t>
            </a:r>
            <a:r>
              <a:rPr lang="ko-KR" altLang="en-US" sz="1200" dirty="0"/>
              <a:t> 마커</a:t>
            </a:r>
            <a:endParaRPr lang="en-US" altLang="ko-KR" sz="1200" dirty="0"/>
          </a:p>
          <a:p>
            <a:pPr marL="288000" lvl="1" indent="0">
              <a:buNone/>
            </a:pPr>
            <a:r>
              <a:rPr lang="en-US" altLang="ko-KR" sz="1200" dirty="0"/>
              <a:t>	 *</a:t>
            </a:r>
            <a:r>
              <a:rPr lang="ko-KR" altLang="en-US" sz="1200" dirty="0"/>
              <a:t>위 상황에서 시스템의 기능은 대체 모드로 전환되거나 경우에 따라 디스플레이 표시가 금지</a:t>
            </a:r>
            <a:r>
              <a:rPr lang="en-US" altLang="ko-KR" sz="1200" dirty="0"/>
              <a:t>.(9</a:t>
            </a:r>
            <a:r>
              <a:rPr lang="ko-KR" altLang="en-US" sz="1200" dirty="0"/>
              <a:t>절 대체 모드 참조</a:t>
            </a:r>
            <a:r>
              <a:rPr lang="en-US" altLang="ko-KR" sz="1200" dirty="0"/>
              <a:t>)</a:t>
            </a:r>
          </a:p>
          <a:p>
            <a:pPr marL="288000" lvl="1" indent="0">
              <a:buNone/>
            </a:pPr>
            <a:endParaRPr lang="en-US" altLang="ko-KR" sz="1200" dirty="0"/>
          </a:p>
          <a:p>
            <a:pPr lvl="1"/>
            <a:r>
              <a:rPr lang="en-US" altLang="ko-KR" sz="1200" dirty="0"/>
              <a:t>5.35 </a:t>
            </a:r>
            <a:r>
              <a:rPr lang="ko-KR" altLang="en-US" sz="1200" dirty="0"/>
              <a:t>다중 레이더 통합</a:t>
            </a:r>
            <a:endParaRPr lang="en-US" altLang="ko-KR" sz="1200" dirty="0"/>
          </a:p>
          <a:p>
            <a:pPr marL="288000" lvl="1" indent="0">
              <a:buNone/>
            </a:pPr>
            <a:r>
              <a:rPr lang="en-US" altLang="ko-KR" sz="1200" dirty="0"/>
              <a:t>	5.35.1 </a:t>
            </a:r>
            <a:r>
              <a:rPr lang="ko-KR" altLang="en-US" sz="1200" dirty="0"/>
              <a:t>시스템은 단일지점 시스템 장애로부터 보호해야 함</a:t>
            </a:r>
            <a:r>
              <a:rPr lang="en-US" altLang="ko-KR" sz="1200" dirty="0"/>
              <a:t>. (</a:t>
            </a:r>
            <a:r>
              <a:rPr lang="ko-KR" altLang="en-US" sz="1200" dirty="0">
                <a:solidFill>
                  <a:srgbClr val="FF0000"/>
                </a:solidFill>
              </a:rPr>
              <a:t>아마도 다중레이더 중 한 개 고장 상황 </a:t>
            </a:r>
            <a:r>
              <a:rPr lang="ko-KR" altLang="en-US" sz="1200" dirty="0" err="1">
                <a:solidFill>
                  <a:srgbClr val="FF0000"/>
                </a:solidFill>
              </a:rPr>
              <a:t>얘기인듯</a:t>
            </a:r>
            <a:r>
              <a:rPr lang="en-US" altLang="ko-KR" sz="1200" dirty="0">
                <a:solidFill>
                  <a:srgbClr val="FF0000"/>
                </a:solidFill>
              </a:rPr>
              <a:t>?</a:t>
            </a:r>
            <a:r>
              <a:rPr lang="en-US" altLang="ko-KR" sz="1200" dirty="0"/>
              <a:t>)</a:t>
            </a:r>
          </a:p>
          <a:p>
            <a:pPr marL="288000" lvl="1" indent="0">
              <a:buNone/>
            </a:pPr>
            <a:r>
              <a:rPr lang="en-US" altLang="ko-KR" sz="1200" dirty="0"/>
              <a:t>	 *</a:t>
            </a:r>
            <a:r>
              <a:rPr lang="ko-KR" altLang="en-US" sz="1200" dirty="0"/>
              <a:t>통합에 실패했을 경우 </a:t>
            </a:r>
            <a:r>
              <a:rPr lang="ko-KR" altLang="en-US" sz="1200" dirty="0" err="1"/>
              <a:t>페일세이프</a:t>
            </a:r>
            <a:r>
              <a:rPr lang="ko-KR" altLang="en-US" sz="1200" dirty="0"/>
              <a:t> 설정을 적용 </a:t>
            </a:r>
            <a:r>
              <a:rPr lang="en-US" altLang="ko-KR" sz="1200" dirty="0"/>
              <a:t>(</a:t>
            </a:r>
            <a:r>
              <a:rPr lang="ko-KR" altLang="en-US" sz="1200" dirty="0" err="1"/>
              <a:t>페일세이프</a:t>
            </a:r>
            <a:r>
              <a:rPr lang="ko-KR" altLang="en-US" sz="1200" dirty="0"/>
              <a:t> </a:t>
            </a:r>
            <a:r>
              <a:rPr lang="en-US" altLang="ko-KR" sz="1200" dirty="0"/>
              <a:t>: </a:t>
            </a:r>
            <a:r>
              <a:rPr lang="ko-KR" altLang="en-US" sz="1200" dirty="0"/>
              <a:t>특정 실패 상황에서 진행할 행위 매뉴얼</a:t>
            </a:r>
            <a:r>
              <a:rPr lang="en-US" altLang="ko-KR" sz="1200" dirty="0"/>
              <a:t>)</a:t>
            </a:r>
          </a:p>
          <a:p>
            <a:pPr marL="288000" lvl="1" indent="0">
              <a:buNone/>
            </a:pPr>
            <a:r>
              <a:rPr lang="en-US" altLang="ko-KR" sz="1200" dirty="0"/>
              <a:t>	5.35.2 </a:t>
            </a:r>
            <a:r>
              <a:rPr lang="ko-KR" altLang="en-US" sz="1200" dirty="0"/>
              <a:t>레이더 신호의 소스와 모든 처리 그리고 조합이 표시되어야 함</a:t>
            </a:r>
            <a:r>
              <a:rPr lang="en-US" altLang="ko-KR" sz="1200" dirty="0"/>
              <a:t>.</a:t>
            </a:r>
          </a:p>
          <a:p>
            <a:pPr marL="288000" lvl="1" indent="0">
              <a:buNone/>
            </a:pPr>
            <a:r>
              <a:rPr lang="en-US" altLang="ko-KR" sz="1200" dirty="0"/>
              <a:t>	5.35.3 </a:t>
            </a:r>
            <a:r>
              <a:rPr lang="ko-KR" altLang="en-US" sz="1200" dirty="0"/>
              <a:t>각 표시위치에 대한 시스템 상태를 표시해야 함</a:t>
            </a:r>
            <a:r>
              <a:rPr lang="en-US" altLang="ko-KR" sz="1200" dirty="0"/>
              <a:t>. </a:t>
            </a:r>
          </a:p>
          <a:p>
            <a:pPr marL="288000" lvl="1" indent="0">
              <a:buNone/>
            </a:pPr>
            <a:r>
              <a:rPr lang="en-US" altLang="ko-KR" sz="1200" dirty="0"/>
              <a:t>	</a:t>
            </a:r>
            <a:r>
              <a:rPr lang="en-US" altLang="ko-KR" sz="1200" dirty="0">
                <a:solidFill>
                  <a:srgbClr val="FF0000"/>
                </a:solidFill>
              </a:rPr>
              <a:t>(</a:t>
            </a:r>
            <a:r>
              <a:rPr lang="ko-KR" altLang="en-US" sz="1200" dirty="0">
                <a:solidFill>
                  <a:srgbClr val="FF0000"/>
                </a:solidFill>
              </a:rPr>
              <a:t>어떤 위치의 레이더가 선택되었는지에 따른 좌표계 등의 변경을 </a:t>
            </a:r>
            <a:r>
              <a:rPr lang="ko-KR" altLang="en-US" sz="1200" dirty="0" err="1">
                <a:solidFill>
                  <a:srgbClr val="FF0000"/>
                </a:solidFill>
              </a:rPr>
              <a:t>의미하는것</a:t>
            </a:r>
            <a:r>
              <a:rPr lang="ko-KR" altLang="en-US" sz="1200" dirty="0">
                <a:solidFill>
                  <a:srgbClr val="FF0000"/>
                </a:solidFill>
              </a:rPr>
              <a:t> 같음</a:t>
            </a:r>
            <a:r>
              <a:rPr lang="en-US" altLang="ko-KR" sz="1200" dirty="0">
                <a:solidFill>
                  <a:srgbClr val="FF0000"/>
                </a:solidFill>
              </a:rPr>
              <a:t>.)</a:t>
            </a:r>
          </a:p>
          <a:p>
            <a:pPr marL="288000" lvl="1" indent="0">
              <a:buNone/>
            </a:pPr>
            <a:endParaRPr lang="en-US" altLang="ko-KR" sz="1200" dirty="0"/>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34</a:t>
            </a:fld>
            <a:r>
              <a:rPr lang="en-US" altLang="ko-KR"/>
              <a:t>]</a:t>
            </a:r>
            <a:endParaRPr lang="ko-KR" altLang="en-US" dirty="0"/>
          </a:p>
        </p:txBody>
      </p:sp>
    </p:spTree>
    <p:extLst>
      <p:ext uri="{BB962C8B-B14F-4D97-AF65-F5344CB8AC3E}">
        <p14:creationId xmlns:p14="http://schemas.microsoft.com/office/powerpoint/2010/main" val="30963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r>
              <a:rPr lang="en-US" altLang="ko-KR" dirty="0"/>
              <a:t>6 </a:t>
            </a:r>
            <a:r>
              <a:rPr lang="ko-KR" altLang="en-US" dirty="0"/>
              <a:t>인체공학적 기준</a:t>
            </a:r>
            <a:endParaRPr lang="en-US" altLang="ko-KR" dirty="0"/>
          </a:p>
          <a:p>
            <a:pPr lvl="1"/>
            <a:r>
              <a:rPr lang="en-US" altLang="ko-KR" sz="1200" dirty="0"/>
              <a:t>6.1 </a:t>
            </a:r>
            <a:r>
              <a:rPr lang="ko-KR" altLang="en-US" sz="1200" dirty="0"/>
              <a:t>운용 제어</a:t>
            </a:r>
            <a:endParaRPr lang="en-US" altLang="ko-KR" sz="1200" dirty="0"/>
          </a:p>
          <a:p>
            <a:pPr marL="288000" lvl="1" indent="0">
              <a:buNone/>
            </a:pPr>
            <a:r>
              <a:rPr lang="en-US" altLang="ko-KR" sz="1200" dirty="0"/>
              <a:t>	6.1.1 </a:t>
            </a:r>
            <a:r>
              <a:rPr lang="ko-KR" altLang="en-US" sz="1200" dirty="0"/>
              <a:t>운용이 간편하게 설계할 것 </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통일된</a:t>
            </a:r>
            <a:r>
              <a:rPr lang="en-US" altLang="ko-KR" sz="1200" dirty="0"/>
              <a:t>(</a:t>
            </a:r>
            <a:r>
              <a:rPr lang="ko-KR" altLang="en-US" sz="1200" dirty="0"/>
              <a:t>조화로운</a:t>
            </a:r>
            <a:r>
              <a:rPr lang="en-US" altLang="ko-KR" sz="1200" dirty="0"/>
              <a:t>)</a:t>
            </a:r>
            <a:r>
              <a:rPr lang="ko-KR" altLang="en-US" sz="1200" dirty="0"/>
              <a:t> </a:t>
            </a:r>
            <a:r>
              <a:rPr lang="en-US" altLang="ko-KR" sz="1200" dirty="0"/>
              <a:t>UI  	ii) </a:t>
            </a:r>
            <a:r>
              <a:rPr lang="ko-KR" altLang="en-US" sz="1200" dirty="0"/>
              <a:t>식별이 쉬울 것 </a:t>
            </a:r>
            <a:r>
              <a:rPr lang="en-US" altLang="ko-KR" sz="1200" dirty="0"/>
              <a:t>	iii) </a:t>
            </a:r>
            <a:r>
              <a:rPr lang="ko-KR" altLang="en-US" sz="1200" dirty="0"/>
              <a:t>사용이 쉬울 것</a:t>
            </a:r>
            <a:endParaRPr lang="en-US" altLang="ko-KR" sz="1200" dirty="0"/>
          </a:p>
          <a:p>
            <a:pPr marL="288000" lvl="1" indent="0">
              <a:buNone/>
            </a:pPr>
            <a:r>
              <a:rPr lang="en-US" altLang="ko-KR" sz="1200" dirty="0"/>
              <a:t>	6.1.2 </a:t>
            </a:r>
            <a:r>
              <a:rPr lang="ko-KR" altLang="en-US" sz="1200" dirty="0"/>
              <a:t>레이더 표시영역이나 제어위치에서 스위치로 켜고 끄는게 가능해야 함</a:t>
            </a:r>
            <a:endParaRPr lang="en-US" altLang="ko-KR" sz="1200" dirty="0"/>
          </a:p>
          <a:p>
            <a:pPr marL="288000" lvl="1" indent="0">
              <a:buNone/>
            </a:pPr>
            <a:r>
              <a:rPr lang="en-US" altLang="ko-KR" sz="1200" dirty="0"/>
              <a:t>	6.1.3 </a:t>
            </a:r>
            <a:r>
              <a:rPr lang="ko-KR" altLang="en-US" sz="1200" dirty="0"/>
              <a:t>제어 기능은 전용 하드웨어</a:t>
            </a:r>
            <a:r>
              <a:rPr lang="en-US" altLang="ko-KR" sz="1200" dirty="0"/>
              <a:t>,</a:t>
            </a:r>
            <a:r>
              <a:rPr lang="ko-KR" altLang="en-US" sz="1200" dirty="0"/>
              <a:t> 화면상의 접근 혹은 둘의 조합일 수 있음</a:t>
            </a:r>
            <a:r>
              <a:rPr lang="en-US" altLang="ko-KR" sz="1200" dirty="0"/>
              <a:t>.</a:t>
            </a:r>
          </a:p>
          <a:p>
            <a:pPr marL="288000" lvl="1" indent="0">
              <a:buNone/>
            </a:pPr>
            <a:r>
              <a:rPr lang="en-US" altLang="ko-KR" sz="1200" dirty="0"/>
              <a:t>	 * </a:t>
            </a:r>
            <a:r>
              <a:rPr lang="ko-KR" altLang="en-US" sz="1200" dirty="0"/>
              <a:t>어쨌거나 최우선 제어 기능은 일관되고 직관적인 위치에 관련 상태 표시와 함께 전용 하드웨어 혹은 </a:t>
            </a:r>
            <a:r>
              <a:rPr lang="en-US" altLang="ko-KR" sz="1200" dirty="0"/>
              <a:t>soft key </a:t>
            </a:r>
            <a:r>
              <a:rPr lang="ko-KR" altLang="en-US" sz="1200" dirty="0"/>
              <a:t>이어야 함</a:t>
            </a:r>
            <a:r>
              <a:rPr lang="en-US" altLang="ko-KR" sz="1200" dirty="0"/>
              <a:t>.</a:t>
            </a:r>
          </a:p>
          <a:p>
            <a:pPr marL="288000" lvl="1" indent="0">
              <a:buNone/>
            </a:pPr>
            <a:r>
              <a:rPr lang="en-US" altLang="ko-KR" sz="1200" dirty="0"/>
              <a:t>	6.1.4 </a:t>
            </a:r>
            <a:r>
              <a:rPr lang="ko-KR" altLang="en-US" sz="1200" dirty="0"/>
              <a:t>쉽고 빠른 접근을 위해 다음을 만족해야 함</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레이더 대기</a:t>
            </a:r>
            <a:r>
              <a:rPr lang="en-US" altLang="ko-KR" sz="1200" dirty="0"/>
              <a:t>/</a:t>
            </a:r>
            <a:r>
              <a:rPr lang="ko-KR" altLang="en-US" sz="1200" dirty="0"/>
              <a:t>실행</a:t>
            </a:r>
            <a:r>
              <a:rPr lang="en-US" altLang="ko-KR" sz="1200" dirty="0"/>
              <a:t> ii) </a:t>
            </a:r>
            <a:r>
              <a:rPr lang="ko-KR" altLang="en-US" sz="1200" dirty="0"/>
              <a:t>거리 축척 선택</a:t>
            </a:r>
            <a:r>
              <a:rPr lang="en-US" altLang="ko-KR" sz="1200" dirty="0"/>
              <a:t> iii) </a:t>
            </a:r>
            <a:r>
              <a:rPr lang="ko-KR" altLang="en-US" sz="1200" dirty="0"/>
              <a:t>게인 </a:t>
            </a:r>
            <a:r>
              <a:rPr lang="en-US" altLang="ko-KR" sz="1200" dirty="0"/>
              <a:t>/ </a:t>
            </a:r>
            <a:r>
              <a:rPr lang="ko-KR" altLang="en-US" sz="1200" dirty="0"/>
              <a:t>튜닝 기능</a:t>
            </a:r>
            <a:r>
              <a:rPr lang="en-US" altLang="ko-KR" sz="1200" dirty="0"/>
              <a:t>(</a:t>
            </a:r>
            <a:r>
              <a:rPr lang="ko-KR" altLang="en-US" sz="1200" dirty="0"/>
              <a:t>해당되는 경우</a:t>
            </a:r>
            <a:r>
              <a:rPr lang="en-US" altLang="ko-KR" sz="1200" dirty="0"/>
              <a:t>) iv) </a:t>
            </a:r>
            <a:r>
              <a:rPr lang="ko-KR" altLang="en-US" sz="1200" dirty="0"/>
              <a:t>비</a:t>
            </a:r>
            <a:r>
              <a:rPr lang="en-US" altLang="ko-KR" sz="1200" dirty="0"/>
              <a:t>/</a:t>
            </a:r>
            <a:r>
              <a:rPr lang="ko-KR" altLang="en-US" sz="1200" dirty="0"/>
              <a:t>바다 </a:t>
            </a:r>
            <a:r>
              <a:rPr lang="ko-KR" altLang="en-US" sz="1200" dirty="0" err="1"/>
              <a:t>클러터</a:t>
            </a:r>
            <a:r>
              <a:rPr lang="ko-KR" altLang="en-US" sz="1200" dirty="0"/>
              <a:t> 방지</a:t>
            </a:r>
            <a:r>
              <a:rPr lang="en-US" altLang="ko-KR" sz="1200" dirty="0"/>
              <a:t> </a:t>
            </a:r>
          </a:p>
          <a:p>
            <a:pPr marL="288000" lvl="1" indent="0">
              <a:buNone/>
            </a:pPr>
            <a:r>
              <a:rPr lang="en-US" altLang="ko-KR" sz="1200" dirty="0"/>
              <a:t>	 v) AIS </a:t>
            </a:r>
            <a:r>
              <a:rPr lang="ko-KR" altLang="en-US" sz="1200" dirty="0"/>
              <a:t>기능 켜기</a:t>
            </a:r>
            <a:r>
              <a:rPr lang="en-US" altLang="ko-KR" sz="1200" dirty="0"/>
              <a:t>/</a:t>
            </a:r>
            <a:r>
              <a:rPr lang="ko-KR" altLang="en-US" sz="1200" dirty="0"/>
              <a:t>끄기</a:t>
            </a:r>
            <a:r>
              <a:rPr lang="en-US" altLang="ko-KR" sz="1200" dirty="0"/>
              <a:t> vi) </a:t>
            </a:r>
            <a:r>
              <a:rPr lang="ko-KR" altLang="en-US" sz="1200" dirty="0"/>
              <a:t>알람 승인</a:t>
            </a:r>
            <a:r>
              <a:rPr lang="en-US" altLang="ko-KR" sz="1200" dirty="0"/>
              <a:t> vii) </a:t>
            </a:r>
            <a:r>
              <a:rPr lang="ko-KR" altLang="en-US" sz="1200" dirty="0"/>
              <a:t>커서 </a:t>
            </a:r>
            <a:r>
              <a:rPr lang="en-US" altLang="ko-KR" sz="1200" dirty="0"/>
              <a:t>viii) EBL/VRM </a:t>
            </a:r>
            <a:r>
              <a:rPr lang="ko-KR" altLang="en-US" sz="1200" dirty="0"/>
              <a:t>설정 수단</a:t>
            </a:r>
            <a:r>
              <a:rPr lang="en-US" altLang="ko-KR" sz="1200" dirty="0"/>
              <a:t> ix) </a:t>
            </a:r>
            <a:r>
              <a:rPr lang="ko-KR" altLang="en-US" sz="1200" dirty="0"/>
              <a:t>디스플레이 밝기 및 레이더 표적 획득</a:t>
            </a:r>
            <a:r>
              <a:rPr lang="en-US" altLang="ko-KR" sz="1200" dirty="0"/>
              <a:t>.</a:t>
            </a:r>
          </a:p>
          <a:p>
            <a:pPr marL="288000" lvl="1" indent="0">
              <a:buNone/>
            </a:pPr>
            <a:r>
              <a:rPr lang="en-US" altLang="ko-KR" sz="1200" dirty="0"/>
              <a:t>	6.1.5 </a:t>
            </a:r>
            <a:r>
              <a:rPr lang="ko-KR" altLang="en-US" sz="1200" dirty="0"/>
              <a:t>주요 기능은 </a:t>
            </a:r>
            <a:r>
              <a:rPr lang="en-US" altLang="ko-KR" sz="1200" dirty="0"/>
              <a:t>main</a:t>
            </a:r>
            <a:r>
              <a:rPr lang="ko-KR" altLang="en-US" sz="1200" dirty="0"/>
              <a:t> 컨트롤 외에도 원격 위치에서도 작동할 수</a:t>
            </a:r>
            <a:r>
              <a:rPr lang="en-US" altLang="ko-KR" sz="1200" dirty="0"/>
              <a:t> </a:t>
            </a:r>
            <a:r>
              <a:rPr lang="ko-KR" altLang="en-US" sz="1200" dirty="0"/>
              <a:t>있음</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35</a:t>
            </a:fld>
            <a:r>
              <a:rPr lang="en-US" altLang="ko-KR"/>
              <a:t>]</a:t>
            </a:r>
            <a:endParaRPr lang="ko-KR" altLang="en-US" dirty="0"/>
          </a:p>
        </p:txBody>
      </p:sp>
    </p:spTree>
    <p:extLst>
      <p:ext uri="{BB962C8B-B14F-4D97-AF65-F5344CB8AC3E}">
        <p14:creationId xmlns:p14="http://schemas.microsoft.com/office/powerpoint/2010/main" val="3218735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6.2 </a:t>
            </a:r>
            <a:r>
              <a:rPr lang="ko-KR" altLang="en-US" sz="1200" dirty="0"/>
              <a:t>디스플레이 프레젠테이션</a:t>
            </a:r>
            <a:endParaRPr lang="en-US" altLang="ko-KR" sz="1200" dirty="0"/>
          </a:p>
          <a:p>
            <a:pPr marL="288000" lvl="1" indent="0">
              <a:buNone/>
            </a:pPr>
            <a:r>
              <a:rPr lang="en-US" altLang="ko-KR" sz="1200" dirty="0"/>
              <a:t>	6.2.1 </a:t>
            </a:r>
            <a:r>
              <a:rPr lang="ko-KR" altLang="en-US" sz="1200" dirty="0"/>
              <a:t>디스플레이 표시는 조직에서 채택한 선박용 항해 디스플레이에 대한 항해 관련 정보 표시에 대한 성능 표준을 준수</a:t>
            </a:r>
            <a:r>
              <a:rPr lang="en-US" altLang="ko-KR" sz="1200" dirty="0"/>
              <a:t>.</a:t>
            </a:r>
          </a:p>
          <a:p>
            <a:pPr marL="288000" lvl="1" indent="0">
              <a:buNone/>
            </a:pPr>
            <a:r>
              <a:rPr lang="en-US" altLang="ko-KR" sz="1200" dirty="0"/>
              <a:t>	6.2.2 </a:t>
            </a:r>
            <a:r>
              <a:rPr lang="ko-KR" altLang="en-US" sz="1200" dirty="0"/>
              <a:t>제시된 색상</a:t>
            </a:r>
            <a:r>
              <a:rPr lang="en-US" altLang="ko-KR" sz="1200" dirty="0"/>
              <a:t>, </a:t>
            </a:r>
            <a:r>
              <a:rPr lang="ko-KR" altLang="en-US" sz="1200" dirty="0"/>
              <a:t>기호 및 그래픽은 </a:t>
            </a:r>
            <a:r>
              <a:rPr lang="en-US" altLang="ko-KR" sz="1200" dirty="0"/>
              <a:t>SN/Circ 243</a:t>
            </a:r>
            <a:r>
              <a:rPr lang="ko-KR" altLang="en-US" sz="1200" dirty="0"/>
              <a:t>을 준수해야 합니다</a:t>
            </a:r>
            <a:r>
              <a:rPr lang="en-US" altLang="ko-KR" sz="1200" dirty="0"/>
              <a:t>.</a:t>
            </a:r>
          </a:p>
          <a:p>
            <a:pPr marL="288000" lvl="1" indent="0">
              <a:buNone/>
            </a:pPr>
            <a:r>
              <a:rPr lang="en-US" altLang="ko-KR" sz="1200" dirty="0"/>
              <a:t>	6.2.3 </a:t>
            </a:r>
            <a:r>
              <a:rPr lang="ko-KR" altLang="en-US" sz="1200" dirty="0"/>
              <a:t>디스플레이 크기는 표 </a:t>
            </a:r>
            <a:r>
              <a:rPr lang="en-US" altLang="ko-KR" sz="1200" dirty="0"/>
              <a:t>1</a:t>
            </a:r>
            <a:r>
              <a:rPr lang="ko-KR" altLang="en-US" sz="1200" dirty="0"/>
              <a:t>에 정의된 것과 일치</a:t>
            </a:r>
            <a:endParaRPr lang="en-US" altLang="ko-KR" sz="1200" dirty="0"/>
          </a:p>
          <a:p>
            <a:pPr lvl="1"/>
            <a:r>
              <a:rPr lang="en-US" altLang="ko-KR" sz="1200" dirty="0"/>
              <a:t>6.3 </a:t>
            </a:r>
            <a:r>
              <a:rPr lang="ko-KR" altLang="en-US" sz="1200" dirty="0"/>
              <a:t>지침 및 문서</a:t>
            </a:r>
            <a:endParaRPr lang="en-US" altLang="ko-KR" sz="1200" dirty="0"/>
          </a:p>
          <a:p>
            <a:pPr marL="288000" lvl="1" indent="0">
              <a:buNone/>
            </a:pPr>
            <a:r>
              <a:rPr lang="en-US" altLang="ko-KR" sz="1200" dirty="0"/>
              <a:t>	6.3.1 </a:t>
            </a:r>
            <a:r>
              <a:rPr lang="ko-KR" altLang="en-US" sz="1200" dirty="0"/>
              <a:t>문서화 언어</a:t>
            </a:r>
            <a:endParaRPr lang="en-US" altLang="ko-KR" sz="1200" dirty="0"/>
          </a:p>
          <a:p>
            <a:pPr marL="288000" lvl="1" indent="0">
              <a:buNone/>
            </a:pPr>
            <a:r>
              <a:rPr lang="en-US" altLang="ko-KR" sz="1200" dirty="0"/>
              <a:t>	 *</a:t>
            </a:r>
            <a:r>
              <a:rPr lang="ko-KR" altLang="en-US" sz="1200" dirty="0"/>
              <a:t>작동 지침 및 제조업체 문서는 명확하고 이해하기 쉬운 방식으로 작성되어야 하며 최소한 영어로 제공</a:t>
            </a:r>
            <a:endParaRPr lang="en-US" altLang="ko-KR" sz="1200" dirty="0"/>
          </a:p>
          <a:p>
            <a:pPr marL="288000" lvl="1" indent="0">
              <a:buNone/>
            </a:pPr>
            <a:r>
              <a:rPr lang="en-US" altLang="ko-KR" sz="1200" dirty="0"/>
              <a:t>	6.3.2 </a:t>
            </a:r>
            <a:r>
              <a:rPr lang="ko-KR" altLang="en-US" sz="1200" dirty="0"/>
              <a:t>작동 지침에는 다음을 포함하여 사용자가 레이더 시스템을 올바르게 작동하는 데 필요한 정보에 대한 전문적인 설명 및</a:t>
            </a:r>
            <a:r>
              <a:rPr lang="en-US" altLang="ko-KR" sz="1200" dirty="0"/>
              <a:t>/</a:t>
            </a:r>
            <a:r>
              <a:rPr lang="ko-KR" altLang="en-US" sz="1200" dirty="0"/>
              <a:t>또는 기술이 포함</a:t>
            </a:r>
            <a:endParaRPr lang="en-US" altLang="ko-KR" sz="1200" dirty="0"/>
          </a:p>
          <a:p>
            <a:pPr marL="288000" lvl="1" indent="0">
              <a:buNone/>
            </a:pPr>
            <a:r>
              <a:rPr lang="en-US" altLang="ko-KR" sz="1200" dirty="0"/>
              <a:t>	 - </a:t>
            </a:r>
            <a:r>
              <a:rPr lang="ko-KR" altLang="en-US" sz="1200" dirty="0"/>
              <a:t>다양한 기상 조건에 대한 적절한 설정</a:t>
            </a:r>
            <a:endParaRPr lang="en-US" altLang="ko-KR" sz="1200" dirty="0"/>
          </a:p>
          <a:p>
            <a:pPr marL="288000" lvl="1" indent="0">
              <a:buNone/>
            </a:pPr>
            <a:r>
              <a:rPr lang="en-US" altLang="ko-KR" sz="1200" dirty="0"/>
              <a:t>	 - </a:t>
            </a:r>
            <a:r>
              <a:rPr lang="ko-KR" altLang="en-US" sz="1200" dirty="0"/>
              <a:t>레이더 시스템의 성능 모니터링</a:t>
            </a:r>
            <a:r>
              <a:rPr lang="en-US" altLang="ko-KR" sz="1200" dirty="0"/>
              <a:t>;</a:t>
            </a:r>
          </a:p>
          <a:p>
            <a:pPr marL="288000" lvl="1" indent="0">
              <a:buNone/>
            </a:pPr>
            <a:r>
              <a:rPr lang="en-US" altLang="ko-KR" sz="1200" dirty="0"/>
              <a:t>	 - </a:t>
            </a:r>
            <a:r>
              <a:rPr lang="ko-KR" altLang="en-US" sz="1200" dirty="0"/>
              <a:t>실패 또는 대체 상황에서 작동</a:t>
            </a:r>
            <a:endParaRPr lang="en-US" altLang="ko-KR" sz="1200" dirty="0"/>
          </a:p>
          <a:p>
            <a:pPr marL="288000" lvl="1" indent="0">
              <a:buNone/>
            </a:pPr>
            <a:r>
              <a:rPr lang="en-US" altLang="ko-KR" sz="1200" dirty="0"/>
              <a:t>	 - </a:t>
            </a:r>
            <a:r>
              <a:rPr lang="ko-KR" altLang="en-US" sz="1200" dirty="0"/>
              <a:t>지연을 포함한 표시 및 추적 프로세스 및 정확성의 제한</a:t>
            </a:r>
            <a:endParaRPr lang="en-US" altLang="ko-KR" sz="1200" dirty="0"/>
          </a:p>
          <a:p>
            <a:pPr marL="288000" lvl="1" indent="0">
              <a:buNone/>
            </a:pPr>
            <a:r>
              <a:rPr lang="en-US" altLang="ko-KR" sz="1200" dirty="0"/>
              <a:t>	 - </a:t>
            </a:r>
            <a:r>
              <a:rPr lang="ko-KR" altLang="en-US" sz="1200" dirty="0"/>
              <a:t>충돌 회피를 위한 방향 및 </a:t>
            </a:r>
            <a:r>
              <a:rPr lang="en-US" altLang="ko-KR" sz="1200" dirty="0"/>
              <a:t>SOG/COG </a:t>
            </a:r>
            <a:r>
              <a:rPr lang="ko-KR" altLang="en-US" sz="1200" dirty="0"/>
              <a:t>정보 사용</a:t>
            </a:r>
            <a:endParaRPr lang="en-US" altLang="ko-KR" sz="1200" dirty="0"/>
          </a:p>
          <a:p>
            <a:pPr marL="288000" lvl="1" indent="0">
              <a:buNone/>
            </a:pPr>
            <a:r>
              <a:rPr lang="en-US" altLang="ko-KR" sz="1200" dirty="0"/>
              <a:t>	 - </a:t>
            </a:r>
            <a:r>
              <a:rPr lang="ko-KR" altLang="en-US" sz="1200" dirty="0"/>
              <a:t>대상 연계의 제한 및 조건</a:t>
            </a:r>
            <a:r>
              <a:rPr lang="en-US" altLang="ko-KR" sz="1200" dirty="0"/>
              <a:t>;- </a:t>
            </a:r>
            <a:r>
              <a:rPr lang="ko-KR" altLang="en-US" sz="1200" dirty="0"/>
              <a:t>목표 자동 활성화 및 취소를 위한 선택 기준</a:t>
            </a:r>
            <a:r>
              <a:rPr lang="en-US" altLang="ko-KR" sz="1200" dirty="0"/>
              <a:t>;</a:t>
            </a:r>
          </a:p>
          <a:p>
            <a:pPr marL="288000" lvl="1" indent="0">
              <a:buNone/>
            </a:pPr>
            <a:r>
              <a:rPr lang="en-US" altLang="ko-KR" sz="1200" dirty="0"/>
              <a:t>	 - AIS </a:t>
            </a:r>
            <a:r>
              <a:rPr lang="ko-KR" altLang="en-US" sz="1200" dirty="0"/>
              <a:t>표적 표시에 적용되는 방법 및 제한 사항</a:t>
            </a:r>
            <a:endParaRPr lang="en-US" altLang="ko-KR" sz="1200" dirty="0"/>
          </a:p>
          <a:p>
            <a:pPr marL="288000" lvl="1" indent="0">
              <a:buNone/>
            </a:pPr>
            <a:r>
              <a:rPr lang="en-US" altLang="ko-KR" sz="1200" dirty="0"/>
              <a:t>	 - </a:t>
            </a:r>
            <a:r>
              <a:rPr lang="ko-KR" altLang="en-US" sz="1200" dirty="0"/>
              <a:t>제공되는 경우 자선의 기동 특성 시뮬레이션을 포함하여 시험 조종 기술의 기본 원칙</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36</a:t>
            </a:fld>
            <a:r>
              <a:rPr lang="en-US" altLang="ko-KR"/>
              <a:t>]</a:t>
            </a:r>
            <a:endParaRPr lang="ko-KR" altLang="en-US" dirty="0"/>
          </a:p>
        </p:txBody>
      </p:sp>
    </p:spTree>
    <p:extLst>
      <p:ext uri="{BB962C8B-B14F-4D97-AF65-F5344CB8AC3E}">
        <p14:creationId xmlns:p14="http://schemas.microsoft.com/office/powerpoint/2010/main" val="2489870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endParaRPr lang="en-US" altLang="ko-KR" sz="1200" dirty="0"/>
          </a:p>
          <a:p>
            <a:pPr marL="288000" lvl="1" indent="0">
              <a:buNone/>
            </a:pPr>
            <a:r>
              <a:rPr lang="en-US" altLang="ko-KR" sz="1200" dirty="0"/>
              <a:t>	 - </a:t>
            </a:r>
            <a:r>
              <a:rPr lang="ko-KR" altLang="en-US" sz="1200" dirty="0"/>
              <a:t>경보 및 표시</a:t>
            </a:r>
            <a:endParaRPr lang="en-US" altLang="ko-KR" sz="1200" dirty="0"/>
          </a:p>
          <a:p>
            <a:pPr marL="288000" lvl="1" indent="0">
              <a:buNone/>
            </a:pPr>
            <a:r>
              <a:rPr lang="en-US" altLang="ko-KR" sz="1200" dirty="0"/>
              <a:t>	 - </a:t>
            </a:r>
            <a:r>
              <a:rPr lang="ko-KR" altLang="en-US" sz="1200" dirty="0"/>
              <a:t>섹션 </a:t>
            </a:r>
            <a:r>
              <a:rPr lang="en-US" altLang="ko-KR" sz="1200" dirty="0"/>
              <a:t>7.5</a:t>
            </a:r>
            <a:r>
              <a:rPr lang="ko-KR" altLang="en-US" sz="1200" dirty="0"/>
              <a:t>에 나열된 설치 요구 사항</a:t>
            </a:r>
            <a:r>
              <a:rPr lang="en-US" altLang="ko-KR" sz="1200" dirty="0"/>
              <a:t>;</a:t>
            </a:r>
          </a:p>
          <a:p>
            <a:pPr marL="288000" lvl="1" indent="0">
              <a:buNone/>
            </a:pPr>
            <a:r>
              <a:rPr lang="en-US" altLang="ko-KR" sz="1200" dirty="0"/>
              <a:t>	 - </a:t>
            </a:r>
            <a:r>
              <a:rPr lang="ko-KR" altLang="en-US" sz="1200" dirty="0"/>
              <a:t>레이더 범위 및 방위 정확도</a:t>
            </a:r>
            <a:r>
              <a:rPr lang="en-US" altLang="ko-KR" sz="1200" dirty="0"/>
              <a:t>; </a:t>
            </a:r>
            <a:r>
              <a:rPr lang="ko-KR" altLang="en-US" sz="1200" dirty="0"/>
              <a:t>그리고</a:t>
            </a:r>
            <a:endParaRPr lang="en-US" altLang="ko-KR" sz="1200" dirty="0"/>
          </a:p>
          <a:p>
            <a:pPr marL="288000" lvl="1" indent="0">
              <a:buNone/>
            </a:pPr>
            <a:r>
              <a:rPr lang="en-US" altLang="ko-KR" sz="1200" dirty="0"/>
              <a:t>	 - SART </a:t>
            </a:r>
            <a:r>
              <a:rPr lang="ko-KR" altLang="en-US" sz="1200" dirty="0"/>
              <a:t>감지를 위한 모든 특수 작업</a:t>
            </a:r>
            <a:r>
              <a:rPr lang="en-US" altLang="ko-KR" sz="1200" dirty="0"/>
              <a:t>(</a:t>
            </a:r>
            <a:r>
              <a:rPr lang="ko-KR" altLang="en-US" sz="1200" dirty="0"/>
              <a:t>예</a:t>
            </a:r>
            <a:r>
              <a:rPr lang="en-US" altLang="ko-KR" sz="1200" dirty="0"/>
              <a:t>: </a:t>
            </a:r>
            <a:r>
              <a:rPr lang="ko-KR" altLang="en-US" sz="1200" dirty="0"/>
              <a:t>튜닝</a:t>
            </a:r>
            <a:r>
              <a:rPr lang="en-US" altLang="ko-KR" sz="1200" dirty="0"/>
              <a:t>) </a:t>
            </a:r>
            <a:r>
              <a:rPr lang="ko-KR" altLang="en-US" sz="1200" dirty="0"/>
              <a:t>그리고</a:t>
            </a:r>
            <a:endParaRPr lang="en-US" altLang="ko-KR" sz="1200" dirty="0"/>
          </a:p>
          <a:p>
            <a:pPr marL="288000" lvl="1" indent="0">
              <a:buNone/>
            </a:pPr>
            <a:r>
              <a:rPr lang="en-US" altLang="ko-KR" sz="1200" dirty="0"/>
              <a:t>	 - </a:t>
            </a:r>
            <a:r>
              <a:rPr lang="ko-KR" altLang="en-US" sz="1200" dirty="0"/>
              <a:t>레이더 측정을 위한 </a:t>
            </a:r>
            <a:r>
              <a:rPr lang="en-US" altLang="ko-KR" sz="1200" dirty="0"/>
              <a:t>CCRP</a:t>
            </a:r>
            <a:r>
              <a:rPr lang="ko-KR" altLang="en-US" sz="1200" dirty="0"/>
              <a:t>의 역할 및 특정 값</a:t>
            </a:r>
            <a:r>
              <a:rPr lang="en-US" altLang="ko-KR" sz="1200" dirty="0"/>
              <a:t>.</a:t>
            </a:r>
          </a:p>
          <a:p>
            <a:pPr marL="288000" lvl="1" indent="0">
              <a:buNone/>
            </a:pPr>
            <a:r>
              <a:rPr lang="en-US" altLang="ko-KR" sz="1200" dirty="0"/>
              <a:t>	6.3.3 </a:t>
            </a:r>
            <a:r>
              <a:rPr lang="ko-KR" altLang="en-US" sz="1200" dirty="0"/>
              <a:t>제조사의 문서</a:t>
            </a:r>
            <a:endParaRPr lang="en-US" altLang="ko-KR" sz="1200" dirty="0"/>
          </a:p>
          <a:p>
            <a:pPr marL="288000" lvl="1" indent="0">
              <a:buNone/>
            </a:pPr>
            <a:r>
              <a:rPr lang="en-US" altLang="ko-KR" sz="1200" dirty="0"/>
              <a:t>	 6.3.3.1 </a:t>
            </a:r>
            <a:r>
              <a:rPr lang="ko-KR" altLang="en-US" sz="1200" dirty="0"/>
              <a:t>제조업체의 문서에는 레이더 시스템에 대한 설명과 신호 처리의 지연을 포함하여 탐지 성능에 영향을 줄 수 있는 요소에 대한 설명이 포함되어야 함</a:t>
            </a:r>
            <a:r>
              <a:rPr lang="en-US" altLang="ko-KR" sz="1200" dirty="0"/>
              <a:t>.</a:t>
            </a:r>
          </a:p>
          <a:p>
            <a:pPr marL="288000" lvl="1" indent="0">
              <a:buNone/>
            </a:pPr>
            <a:r>
              <a:rPr lang="en-US" altLang="ko-KR" sz="1200" dirty="0"/>
              <a:t>	 6.3.3.2 </a:t>
            </a:r>
            <a:r>
              <a:rPr lang="ko-KR" altLang="en-US" sz="1200" dirty="0"/>
              <a:t>문서는 </a:t>
            </a:r>
            <a:r>
              <a:rPr lang="en-US" altLang="ko-KR" sz="1200" dirty="0"/>
              <a:t>AIS </a:t>
            </a:r>
            <a:r>
              <a:rPr lang="ko-KR" altLang="en-US" sz="1200" dirty="0"/>
              <a:t>필터 기준과 </a:t>
            </a:r>
            <a:r>
              <a:rPr lang="en-US" altLang="ko-KR" sz="1200" dirty="0"/>
              <a:t>AIS/</a:t>
            </a:r>
            <a:r>
              <a:rPr lang="ko-KR" altLang="en-US" sz="1200" dirty="0"/>
              <a:t>레이더 표적 연관 기준의 기초를 설명해야 함</a:t>
            </a:r>
            <a:r>
              <a:rPr lang="en-US" altLang="ko-KR" sz="1200" dirty="0"/>
              <a:t>.</a:t>
            </a:r>
          </a:p>
          <a:p>
            <a:pPr marL="288000" lvl="1" indent="0">
              <a:buNone/>
            </a:pPr>
            <a:r>
              <a:rPr lang="en-US" altLang="ko-KR" sz="1200" dirty="0"/>
              <a:t>	 6.3.3.3 </a:t>
            </a:r>
            <a:r>
              <a:rPr lang="ko-KR" altLang="en-US" sz="1200" dirty="0"/>
              <a:t>장비 문서에는 장치 위치 및 성능이나 신뢰성을 저하시킬 수 있는 요인에 대한 추가 권장 사항을 포함하여 설치 정보의 전체 세부 정보가 포함되어야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37</a:t>
            </a:fld>
            <a:r>
              <a:rPr lang="en-US" altLang="ko-KR"/>
              <a:t>]</a:t>
            </a:r>
            <a:endParaRPr lang="ko-KR" altLang="en-US" dirty="0"/>
          </a:p>
        </p:txBody>
      </p:sp>
    </p:spTree>
    <p:extLst>
      <p:ext uri="{BB962C8B-B14F-4D97-AF65-F5344CB8AC3E}">
        <p14:creationId xmlns:p14="http://schemas.microsoft.com/office/powerpoint/2010/main" val="419392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r>
              <a:rPr lang="en-US" altLang="ko-KR" dirty="0"/>
              <a:t>7 </a:t>
            </a:r>
            <a:r>
              <a:rPr lang="ko-KR" altLang="en-US" dirty="0"/>
              <a:t>설계 및 설치</a:t>
            </a:r>
            <a:endParaRPr lang="en-US" altLang="ko-KR" dirty="0"/>
          </a:p>
          <a:p>
            <a:pPr lvl="1"/>
            <a:r>
              <a:rPr lang="en-US" altLang="ko-KR" sz="1200" dirty="0"/>
              <a:t>7.1 </a:t>
            </a:r>
            <a:r>
              <a:rPr lang="ko-KR" altLang="en-US" sz="1200" dirty="0"/>
              <a:t>서비스를 위한 설계</a:t>
            </a:r>
            <a:endParaRPr lang="en-US" altLang="ko-KR" sz="1200" dirty="0"/>
          </a:p>
          <a:p>
            <a:pPr marL="288000" lvl="1" indent="0">
              <a:buNone/>
            </a:pPr>
            <a:r>
              <a:rPr lang="en-US" altLang="ko-KR" sz="1200" dirty="0"/>
              <a:t>	7.1.1 </a:t>
            </a:r>
            <a:r>
              <a:rPr lang="ko-KR" altLang="en-US" sz="1200" dirty="0"/>
              <a:t>가능한 한</a:t>
            </a:r>
            <a:r>
              <a:rPr lang="en-US" altLang="ko-KR" sz="1200" dirty="0"/>
              <a:t>, </a:t>
            </a:r>
            <a:r>
              <a:rPr lang="ko-KR" altLang="en-US" sz="1200" dirty="0"/>
              <a:t>레이더 시스템은 쉬운 결함 진단과 최대 가용성을 용이하게 하는 설계여야 함</a:t>
            </a:r>
            <a:r>
              <a:rPr lang="en-US" altLang="ko-KR" sz="1200" dirty="0"/>
              <a:t>.</a:t>
            </a:r>
          </a:p>
          <a:p>
            <a:pPr marL="288000" lvl="1" indent="0">
              <a:buNone/>
            </a:pPr>
            <a:r>
              <a:rPr lang="en-US" altLang="ko-KR" sz="1200" dirty="0"/>
              <a:t>	7.1.2 </a:t>
            </a:r>
            <a:r>
              <a:rPr lang="ko-KR" altLang="en-US" sz="1200" dirty="0"/>
              <a:t>레이더 시스템은 수명이 제한된 구성 요소</a:t>
            </a:r>
            <a:r>
              <a:rPr lang="en-US" altLang="ko-KR" sz="1200" dirty="0"/>
              <a:t>(</a:t>
            </a:r>
            <a:r>
              <a:rPr lang="ko-KR" altLang="en-US" sz="1200" dirty="0"/>
              <a:t>특정 모듈 등</a:t>
            </a:r>
            <a:r>
              <a:rPr lang="en-US" altLang="ko-KR" sz="1200" dirty="0"/>
              <a:t>)</a:t>
            </a:r>
            <a:r>
              <a:rPr lang="ko-KR" altLang="en-US" sz="1200" dirty="0"/>
              <a:t>의 총 작동 시간을 기록하는 수단을 포함</a:t>
            </a:r>
            <a:endParaRPr lang="en-US" altLang="ko-KR" sz="1200" dirty="0"/>
          </a:p>
          <a:p>
            <a:pPr marL="288000" lvl="1" indent="0">
              <a:buNone/>
            </a:pPr>
            <a:r>
              <a:rPr lang="en-US" altLang="ko-KR" sz="1200" dirty="0"/>
              <a:t>	7.1.3 </a:t>
            </a:r>
            <a:r>
              <a:rPr lang="ko-KR" altLang="en-US" sz="1200" dirty="0"/>
              <a:t>문서는 일상적인 서비스 요구 사항</a:t>
            </a:r>
            <a:r>
              <a:rPr lang="en-US" altLang="ko-KR" sz="1200" dirty="0"/>
              <a:t>(</a:t>
            </a:r>
            <a:r>
              <a:rPr lang="ko-KR" altLang="en-US" sz="1200" dirty="0"/>
              <a:t>기능작동을 위한 사용자가 </a:t>
            </a:r>
            <a:r>
              <a:rPr lang="ko-KR" altLang="en-US" sz="1200" dirty="0" err="1"/>
              <a:t>해야할</a:t>
            </a:r>
            <a:r>
              <a:rPr lang="ko-KR" altLang="en-US" sz="1200" dirty="0"/>
              <a:t> 일</a:t>
            </a:r>
            <a:r>
              <a:rPr lang="en-US" altLang="ko-KR" sz="1200" dirty="0"/>
              <a:t>)</a:t>
            </a:r>
            <a:r>
              <a:rPr lang="ko-KR" altLang="en-US" sz="1200" dirty="0"/>
              <a:t>을 설명해야 하고 제한된 수명 구성 요소에 대한 세부 정보를 포함</a:t>
            </a:r>
            <a:endParaRPr lang="en-US" altLang="ko-KR" sz="1200" dirty="0"/>
          </a:p>
          <a:p>
            <a:pPr marL="288000" lvl="1" indent="0">
              <a:buNone/>
            </a:pPr>
            <a:r>
              <a:rPr lang="en-US" altLang="ko-KR" sz="1200" dirty="0"/>
              <a:t>	</a:t>
            </a:r>
          </a:p>
          <a:p>
            <a:pPr lvl="1"/>
            <a:r>
              <a:rPr lang="en-US" altLang="ko-KR" sz="1200" dirty="0"/>
              <a:t>7.2 DISPLAY</a:t>
            </a:r>
          </a:p>
          <a:p>
            <a:pPr marL="288000" lvl="1" indent="0">
              <a:buNone/>
            </a:pPr>
            <a:r>
              <a:rPr lang="en-US" altLang="ko-KR" sz="1200" dirty="0"/>
              <a:t>	*</a:t>
            </a:r>
            <a:r>
              <a:rPr lang="ko-KR" altLang="en-US" sz="1200" dirty="0"/>
              <a:t>디스플레이 장치의 물리적 요구 사항은 선박 항해 관련 정보 표시에 대한 성능 표준에 지정된 요구 사항을 충족해야 함</a:t>
            </a:r>
            <a:r>
              <a:rPr lang="en-US" altLang="ko-KR" sz="1200" dirty="0"/>
              <a:t>. 		(</a:t>
            </a:r>
            <a:r>
              <a:rPr lang="ko-KR" altLang="en-US" sz="1200" dirty="0"/>
              <a:t>조직</a:t>
            </a:r>
            <a:r>
              <a:rPr lang="en-US" altLang="ko-KR" sz="1200" dirty="0"/>
              <a:t>(SN/Circ.243)</a:t>
            </a:r>
            <a:r>
              <a:rPr lang="ko-KR" altLang="en-US" sz="1200" dirty="0"/>
              <a:t>에서 채택한 디스플레이 및 표 </a:t>
            </a:r>
            <a:r>
              <a:rPr lang="en-US" altLang="ko-KR" sz="1200" dirty="0"/>
              <a:t>1</a:t>
            </a:r>
            <a:r>
              <a:rPr lang="ko-KR" altLang="en-US" sz="1200" dirty="0"/>
              <a:t>에 명시된 디스플레이</a:t>
            </a:r>
            <a:r>
              <a:rPr lang="en-US" altLang="ko-KR" sz="1200" dirty="0"/>
              <a:t>)</a:t>
            </a:r>
          </a:p>
          <a:p>
            <a:pPr marL="288000" lvl="1" indent="0">
              <a:buNone/>
            </a:pPr>
            <a:endParaRPr lang="en-US" altLang="ko-KR" sz="1200" dirty="0"/>
          </a:p>
          <a:p>
            <a:pPr lvl="1"/>
            <a:r>
              <a:rPr lang="en-US" altLang="ko-KR" sz="1200" dirty="0"/>
              <a:t>7.3 </a:t>
            </a:r>
            <a:r>
              <a:rPr lang="ko-KR" altLang="en-US" sz="1200" dirty="0"/>
              <a:t>송신기 </a:t>
            </a:r>
            <a:r>
              <a:rPr lang="en-US" altLang="ko-KR" sz="1200" dirty="0"/>
              <a:t>MUTE</a:t>
            </a:r>
          </a:p>
          <a:p>
            <a:pPr marL="288000" lvl="1" indent="0">
              <a:buNone/>
            </a:pPr>
            <a:r>
              <a:rPr lang="en-US" altLang="ko-KR" sz="1200" dirty="0"/>
              <a:t>	*</a:t>
            </a:r>
            <a:r>
              <a:rPr lang="ko-KR" altLang="en-US" sz="1200" dirty="0"/>
              <a:t>미리 설정된 섹터를 통해레이더 전파 전송을 제어하는 </a:t>
            </a:r>
            <a:r>
              <a:rPr lang="en-US" altLang="ko-KR" sz="1200" dirty="0"/>
              <a:t>MUTE </a:t>
            </a:r>
            <a:r>
              <a:rPr lang="ko-KR" altLang="en-US" sz="1200" dirty="0"/>
              <a:t>기능 제공</a:t>
            </a:r>
            <a:endParaRPr lang="en-US" altLang="ko-KR" sz="1200" dirty="0"/>
          </a:p>
          <a:p>
            <a:pPr marL="288000" lvl="1" indent="0">
              <a:buNone/>
            </a:pPr>
            <a:r>
              <a:rPr lang="en-US" altLang="ko-KR" sz="1200" dirty="0"/>
              <a:t>	*MUTE</a:t>
            </a:r>
            <a:r>
              <a:rPr lang="ko-KR" altLang="en-US" sz="1200" dirty="0"/>
              <a:t> 섹터는 설치 시 설정해야 함</a:t>
            </a:r>
            <a:r>
              <a:rPr lang="en-US" altLang="ko-KR" sz="1200" dirty="0"/>
              <a:t>.</a:t>
            </a:r>
          </a:p>
          <a:p>
            <a:pPr marL="288000" lvl="1" indent="0">
              <a:buNone/>
            </a:pPr>
            <a:r>
              <a:rPr lang="en-US" altLang="ko-KR" sz="1200" dirty="0"/>
              <a:t>	*MUTE</a:t>
            </a:r>
            <a:r>
              <a:rPr lang="ko-KR" altLang="en-US" sz="1200" dirty="0"/>
              <a:t> 상태인 섹터 표시를 사용할 수 있어야 함</a:t>
            </a:r>
            <a:r>
              <a:rPr lang="en-US" altLang="ko-KR" sz="1200" dirty="0"/>
              <a:t>.</a:t>
            </a:r>
          </a:p>
          <a:p>
            <a:pPr marL="288000" lvl="1" indent="0">
              <a:buNone/>
            </a:pPr>
            <a:r>
              <a:rPr lang="en-US" altLang="ko-KR" sz="1200" dirty="0">
                <a:solidFill>
                  <a:srgbClr val="FF0000"/>
                </a:solidFill>
              </a:rPr>
              <a:t>(</a:t>
            </a:r>
            <a:r>
              <a:rPr lang="ko-KR" altLang="en-US" sz="1200" dirty="0">
                <a:solidFill>
                  <a:srgbClr val="FF0000"/>
                </a:solidFill>
              </a:rPr>
              <a:t>아마도 레이더에 간섭을 주는 마스트 같은 물체가 위치한 해당 섹터에는 전파를 전송하지 않을 목적</a:t>
            </a:r>
            <a:r>
              <a:rPr lang="en-US" altLang="ko-KR" sz="1200" dirty="0">
                <a:solidFill>
                  <a:srgbClr val="FF0000"/>
                </a:solidFill>
              </a:rPr>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38</a:t>
            </a:fld>
            <a:r>
              <a:rPr lang="en-US" altLang="ko-KR"/>
              <a:t>]</a:t>
            </a:r>
            <a:endParaRPr lang="ko-KR" altLang="en-US" dirty="0"/>
          </a:p>
        </p:txBody>
      </p:sp>
    </p:spTree>
    <p:extLst>
      <p:ext uri="{BB962C8B-B14F-4D97-AF65-F5344CB8AC3E}">
        <p14:creationId xmlns:p14="http://schemas.microsoft.com/office/powerpoint/2010/main" val="1487615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7.4 </a:t>
            </a:r>
            <a:r>
              <a:rPr lang="ko-KR" altLang="en-US" sz="1200" dirty="0"/>
              <a:t>안테나</a:t>
            </a:r>
            <a:endParaRPr lang="en-US" altLang="ko-KR" sz="1200" dirty="0"/>
          </a:p>
          <a:p>
            <a:pPr marL="288000" lvl="1" indent="0">
              <a:buNone/>
            </a:pPr>
            <a:r>
              <a:rPr lang="en-US" altLang="ko-KR" sz="1200" dirty="0"/>
              <a:t>	7.4.1 </a:t>
            </a:r>
            <a:r>
              <a:rPr lang="ko-KR" altLang="en-US" sz="1200" dirty="0"/>
              <a:t>안테나는 작동을 시작하고 그것이 설치된 선급에서 마주칠 수 있는 상대 풍속에서 계속 작동하도록 설계</a:t>
            </a:r>
            <a:endParaRPr lang="en-US" altLang="ko-KR" sz="1200" dirty="0"/>
          </a:p>
          <a:p>
            <a:pPr marL="288000" lvl="1" indent="0">
              <a:buNone/>
            </a:pPr>
            <a:r>
              <a:rPr lang="en-US" altLang="ko-KR" sz="1200" dirty="0"/>
              <a:t>	7.4.2 </a:t>
            </a:r>
            <a:r>
              <a:rPr lang="ko-KR" altLang="en-US" sz="1200" dirty="0"/>
              <a:t>복합 레이더 시스템은 그것이 설치된 선박의 등급에 대해 적절한 정보 업데이트율을 제공</a:t>
            </a:r>
            <a:endParaRPr lang="en-US" altLang="ko-KR" sz="1200" dirty="0"/>
          </a:p>
          <a:p>
            <a:pPr marL="288000" lvl="1" indent="0">
              <a:buNone/>
            </a:pPr>
            <a:r>
              <a:rPr lang="en-US" altLang="ko-KR" sz="1200" dirty="0"/>
              <a:t>	7.4.3 </a:t>
            </a:r>
            <a:r>
              <a:rPr lang="ko-KR" altLang="en-US" sz="1200" dirty="0"/>
              <a:t>안테나 사이드 로브는 이 표준에 정의된 시스템 성능을 만족하는 것과 일치</a:t>
            </a:r>
            <a:endParaRPr lang="en-US" altLang="ko-KR" sz="1200" dirty="0"/>
          </a:p>
          <a:p>
            <a:pPr marL="288000" lvl="1" indent="0">
              <a:buNone/>
            </a:pPr>
            <a:r>
              <a:rPr lang="en-US" altLang="ko-KR" sz="1200" dirty="0"/>
              <a:t>	7.4.4 </a:t>
            </a:r>
            <a:r>
              <a:rPr lang="ko-KR" altLang="en-US" sz="1200" dirty="0"/>
              <a:t>서비스 중 또는 인력이 마스트 상부 구조물 근처에 있는 동안 안테나 회전 및 방사를 방지할 수 있는 수단이 있어야 함</a:t>
            </a:r>
            <a:r>
              <a:rPr lang="en-US" altLang="ko-KR" sz="1200" dirty="0"/>
              <a:t>.</a:t>
            </a:r>
          </a:p>
          <a:p>
            <a:pPr marL="288000" lvl="1" indent="0">
              <a:buNone/>
            </a:pPr>
            <a:r>
              <a:rPr lang="en-US" altLang="ko-KR" sz="1200" dirty="0"/>
              <a:t>	</a:t>
            </a:r>
          </a:p>
          <a:p>
            <a:pPr lvl="1"/>
            <a:r>
              <a:rPr lang="en-US" altLang="ko-KR" sz="1200" dirty="0"/>
              <a:t>7.5 </a:t>
            </a:r>
            <a:r>
              <a:rPr lang="ko-KR" altLang="en-US" sz="1200" dirty="0">
                <a:solidFill>
                  <a:srgbClr val="FF0000"/>
                </a:solidFill>
              </a:rPr>
              <a:t>레이더 시스템 설치</a:t>
            </a:r>
            <a:endParaRPr lang="en-US" altLang="ko-KR" sz="1200" dirty="0">
              <a:solidFill>
                <a:srgbClr val="FF0000"/>
              </a:solidFill>
            </a:endParaRPr>
          </a:p>
          <a:p>
            <a:pPr marL="288000" lvl="1" indent="0">
              <a:buNone/>
            </a:pPr>
            <a:r>
              <a:rPr lang="en-US" altLang="ko-KR" sz="1200" dirty="0"/>
              <a:t>	7.5.1 </a:t>
            </a:r>
            <a:r>
              <a:rPr lang="ko-KR" altLang="en-US" sz="1200" dirty="0"/>
              <a:t>안테나</a:t>
            </a:r>
            <a:endParaRPr lang="en-US" altLang="ko-KR" sz="1200" dirty="0"/>
          </a:p>
          <a:p>
            <a:pPr marL="288000" lvl="1" indent="0">
              <a:buNone/>
            </a:pPr>
            <a:r>
              <a:rPr lang="en-US" altLang="ko-KR" sz="1200" dirty="0"/>
              <a:t>	 *</a:t>
            </a:r>
            <a:r>
              <a:rPr lang="ko-KR" altLang="en-US" sz="1200" dirty="0"/>
              <a:t>사각지대는 최소한으로 유지</a:t>
            </a:r>
            <a:r>
              <a:rPr lang="en-US" altLang="ko-KR" sz="1200" dirty="0"/>
              <a:t>, </a:t>
            </a:r>
            <a:r>
              <a:rPr lang="ko-KR" altLang="en-US" sz="1200" dirty="0"/>
              <a:t>우측 전방 방향에서 빔의 후방 </a:t>
            </a:r>
            <a:r>
              <a:rPr lang="en-US" altLang="ko-KR" sz="1200" dirty="0"/>
              <a:t>22.5o</a:t>
            </a:r>
            <a:r>
              <a:rPr lang="ko-KR" altLang="en-US" sz="1200" dirty="0"/>
              <a:t>까지 수평선의 호에 배치되어서는 안 되며 특히 오른쪽 전방 방향</a:t>
            </a:r>
            <a:r>
              <a:rPr lang="en-US" altLang="ko-KR" sz="1200" dirty="0"/>
              <a:t>(</a:t>
            </a:r>
            <a:r>
              <a:rPr lang="ko-KR" altLang="en-US" sz="1200" dirty="0"/>
              <a:t>상대 방위 </a:t>
            </a:r>
            <a:r>
              <a:rPr lang="en-US" altLang="ko-KR" sz="1200" dirty="0"/>
              <a:t>000o)</a:t>
            </a:r>
            <a:r>
              <a:rPr lang="ko-KR" altLang="en-US" sz="1200" dirty="0"/>
              <a:t>을 피해야 합니다</a:t>
            </a:r>
            <a:r>
              <a:rPr lang="en-US" altLang="ko-KR" sz="1200" dirty="0"/>
              <a:t>. (</a:t>
            </a:r>
            <a:r>
              <a:rPr lang="ko-KR" altLang="en-US" sz="1200" dirty="0"/>
              <a:t>모두 사각지대에 대한 의미임</a:t>
            </a:r>
            <a:r>
              <a:rPr lang="en-US" altLang="ko-KR" sz="1200" dirty="0"/>
              <a:t>)</a:t>
            </a:r>
          </a:p>
          <a:p>
            <a:pPr marL="288000" lvl="1" indent="0">
              <a:buNone/>
            </a:pPr>
            <a:r>
              <a:rPr lang="en-US" altLang="ko-KR" sz="1200" dirty="0"/>
              <a:t>	 *</a:t>
            </a:r>
            <a:r>
              <a:rPr lang="ko-KR" altLang="en-US" sz="1200" dirty="0"/>
              <a:t>안테나 설치는 레이더 시스템의 성능이 크게 저하되지 않는 방식이어야 함</a:t>
            </a:r>
            <a:r>
              <a:rPr lang="en-US" altLang="ko-KR" sz="1200" dirty="0"/>
              <a:t>.</a:t>
            </a:r>
          </a:p>
          <a:p>
            <a:pPr marL="288000" lvl="1" indent="0">
              <a:buNone/>
            </a:pPr>
            <a:r>
              <a:rPr lang="en-US" altLang="ko-KR" sz="1200" dirty="0"/>
              <a:t>	 *</a:t>
            </a:r>
            <a:r>
              <a:rPr lang="ko-KR" altLang="en-US" sz="1200" dirty="0"/>
              <a:t>안테나는 다른 안테나와 갑판 구조 또는 화물을 포함하여 신호 반사를 유발할 수 있는 모든 구조로부터 떨어져 장착</a:t>
            </a:r>
            <a:r>
              <a:rPr lang="en-US" altLang="ko-KR" sz="1200" dirty="0"/>
              <a:t>.</a:t>
            </a:r>
          </a:p>
          <a:p>
            <a:pPr marL="288000" lvl="1" indent="0">
              <a:buNone/>
            </a:pPr>
            <a:r>
              <a:rPr lang="en-US" altLang="ko-KR" sz="1200" dirty="0"/>
              <a:t>	 *</a:t>
            </a:r>
            <a:r>
              <a:rPr lang="ko-KR" altLang="en-US" sz="1200" dirty="0"/>
              <a:t>또한 안테나 높이는 바다 </a:t>
            </a:r>
            <a:r>
              <a:rPr lang="ko-KR" altLang="en-US" sz="1200" dirty="0" err="1"/>
              <a:t>클러터에서</a:t>
            </a:r>
            <a:r>
              <a:rPr lang="ko-KR" altLang="en-US" sz="1200" dirty="0"/>
              <a:t> 첫 번째 탐지 범위 및 표적 가시성과 관련된 표적 탐지 성능을 고려</a:t>
            </a:r>
            <a:endParaRPr lang="en-US" altLang="ko-KR" sz="1200" dirty="0"/>
          </a:p>
          <a:p>
            <a:pPr marL="288000" lvl="1" indent="0">
              <a:buNone/>
            </a:pPr>
            <a:r>
              <a:rPr lang="en-US" altLang="ko-KR" sz="1200" dirty="0"/>
              <a:t>	7.5.2 Display</a:t>
            </a:r>
          </a:p>
          <a:p>
            <a:pPr marL="288000" lvl="1" indent="0">
              <a:buNone/>
            </a:pPr>
            <a:r>
              <a:rPr lang="en-US" altLang="ko-KR" sz="1200" dirty="0"/>
              <a:t>	 *</a:t>
            </a:r>
            <a:r>
              <a:rPr lang="ko-KR" altLang="en-US" sz="1200" dirty="0"/>
              <a:t>디스플레이 장치의 방향은 사용자가 앞을 </a:t>
            </a:r>
            <a:r>
              <a:rPr lang="ko-KR" altLang="en-US" sz="1200" dirty="0" err="1"/>
              <a:t>볼때</a:t>
            </a:r>
            <a:r>
              <a:rPr lang="en-US" altLang="ko-KR" sz="1200" dirty="0"/>
              <a:t>, </a:t>
            </a:r>
            <a:r>
              <a:rPr lang="ko-KR" altLang="en-US" sz="1200" dirty="0"/>
              <a:t>전망이 가려지지 않으며</a:t>
            </a:r>
            <a:r>
              <a:rPr lang="en-US" altLang="ko-KR" sz="1200" dirty="0"/>
              <a:t>, </a:t>
            </a:r>
            <a:r>
              <a:rPr lang="ko-KR" altLang="en-US" sz="1200" dirty="0"/>
              <a:t>디스플레이의 주변광은 최소화 할 것</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39</a:t>
            </a:fld>
            <a:r>
              <a:rPr lang="en-US" altLang="ko-KR"/>
              <a:t>]</a:t>
            </a:r>
            <a:endParaRPr lang="ko-KR" altLang="en-US" dirty="0"/>
          </a:p>
        </p:txBody>
      </p:sp>
    </p:spTree>
    <p:extLst>
      <p:ext uri="{BB962C8B-B14F-4D97-AF65-F5344CB8AC3E}">
        <p14:creationId xmlns:p14="http://schemas.microsoft.com/office/powerpoint/2010/main" val="356540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2 </a:t>
            </a:r>
            <a:r>
              <a:rPr lang="ko-KR" altLang="en-US" dirty="0"/>
              <a:t>표준의 적용</a:t>
            </a:r>
            <a:endParaRPr lang="en-US" altLang="ko-KR" dirty="0"/>
          </a:p>
          <a:p>
            <a:pPr lvl="1"/>
            <a:r>
              <a:rPr lang="ko-KR" altLang="en-US" sz="1200" dirty="0"/>
              <a:t>이러한 성능표준은 아래 사항에 무관하게 모든 선박용 레이더의 </a:t>
            </a:r>
            <a:r>
              <a:rPr lang="ko-KR" altLang="en-US" sz="1200" dirty="0" err="1"/>
              <a:t>설치시</a:t>
            </a:r>
            <a:r>
              <a:rPr lang="ko-KR" altLang="en-US" sz="1200" dirty="0"/>
              <a:t> 적용</a:t>
            </a:r>
            <a:r>
              <a:rPr lang="en-US" altLang="ko-KR" sz="1200" dirty="0"/>
              <a:t>;  (by 1974</a:t>
            </a:r>
            <a:r>
              <a:rPr lang="ko-KR" altLang="en-US" sz="1200" dirty="0"/>
              <a:t>년 </a:t>
            </a:r>
            <a:r>
              <a:rPr lang="en-US" altLang="ko-KR" sz="1200" dirty="0"/>
              <a:t>SOLAS </a:t>
            </a:r>
            <a:r>
              <a:rPr lang="ko-KR" altLang="en-US" sz="1200" dirty="0"/>
              <a:t>협약</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선박의 종류</a:t>
            </a:r>
            <a:r>
              <a:rPr lang="en-US" altLang="ko-KR" sz="1200" dirty="0"/>
              <a:t>	ii) </a:t>
            </a:r>
            <a:r>
              <a:rPr lang="ko-KR" altLang="en-US" sz="1200" dirty="0"/>
              <a:t>사용중인 주파수 대역</a:t>
            </a:r>
            <a:r>
              <a:rPr lang="en-US" altLang="ko-KR" sz="1200" dirty="0"/>
              <a:t>	iii) </a:t>
            </a:r>
            <a:r>
              <a:rPr lang="ko-KR" altLang="en-US" sz="1200" dirty="0"/>
              <a:t>디스플레이 유형</a:t>
            </a:r>
            <a:r>
              <a:rPr lang="en-US" altLang="ko-KR" sz="1200" dirty="0"/>
              <a:t>	</a:t>
            </a:r>
          </a:p>
          <a:p>
            <a:pPr lvl="1"/>
            <a:r>
              <a:rPr lang="ko-KR" altLang="en-US" sz="1200" dirty="0"/>
              <a:t>아래 표의 요구사항에 해당하지 않는 경우</a:t>
            </a:r>
            <a:r>
              <a:rPr lang="en-US" altLang="ko-KR" sz="1200" dirty="0"/>
              <a:t>;</a:t>
            </a:r>
          </a:p>
          <a:p>
            <a:pPr marL="288000" lvl="1" indent="0">
              <a:buNone/>
            </a:pPr>
            <a:r>
              <a:rPr lang="en-US" altLang="ko-KR" sz="1200" dirty="0"/>
              <a:t>	-</a:t>
            </a:r>
            <a:r>
              <a:rPr lang="ko-KR" altLang="en-US" sz="1200" dirty="0"/>
              <a:t>특정 등급의 선박에 대한 추가요건</a:t>
            </a:r>
            <a:r>
              <a:rPr lang="en-US" altLang="ko-KR" sz="1200" dirty="0"/>
              <a:t>(SOLAS</a:t>
            </a:r>
            <a:r>
              <a:rPr lang="ko-KR" altLang="en-US" sz="1200" dirty="0"/>
              <a:t>의</a:t>
            </a:r>
            <a:r>
              <a:rPr lang="en-US" altLang="ko-KR" sz="1200" dirty="0"/>
              <a:t> </a:t>
            </a:r>
            <a:r>
              <a:rPr lang="ko-KR" altLang="en-US" sz="1200" dirty="0"/>
              <a:t>챕터</a:t>
            </a:r>
            <a:r>
              <a:rPr lang="en-US" altLang="ko-KR" sz="1200" dirty="0"/>
              <a:t> V</a:t>
            </a:r>
            <a:r>
              <a:rPr lang="ko-KR" altLang="en-US" sz="1200" dirty="0"/>
              <a:t>와 </a:t>
            </a:r>
            <a:r>
              <a:rPr lang="en-US" altLang="ko-KR" sz="1200" dirty="0"/>
              <a:t>X </a:t>
            </a:r>
            <a:r>
              <a:rPr lang="ko-KR" altLang="en-US" sz="1200" dirty="0"/>
              <a:t>참조</a:t>
            </a:r>
            <a:r>
              <a:rPr lang="en-US" altLang="ko-KR" sz="1200" dirty="0"/>
              <a:t>)</a:t>
            </a:r>
            <a:r>
              <a:rPr lang="ko-KR" altLang="en-US" sz="1200" dirty="0"/>
              <a:t>을 충족해야 함</a:t>
            </a:r>
            <a:r>
              <a:rPr lang="en-US" altLang="ko-KR" sz="1200" dirty="0"/>
              <a:t>.</a:t>
            </a:r>
          </a:p>
          <a:p>
            <a:pPr lvl="1"/>
            <a:r>
              <a:rPr lang="ko-KR" altLang="en-US" sz="1200" dirty="0"/>
              <a:t>레이더 </a:t>
            </a:r>
            <a:r>
              <a:rPr lang="ko-KR" altLang="en-US" sz="1200" dirty="0" err="1"/>
              <a:t>설치시</a:t>
            </a:r>
            <a:r>
              <a:rPr lang="en-US" altLang="ko-KR" sz="1200" dirty="0"/>
              <a:t>, </a:t>
            </a:r>
            <a:r>
              <a:rPr lang="ko-KR" altLang="en-US" sz="1200" dirty="0"/>
              <a:t>결의안 </a:t>
            </a:r>
            <a:r>
              <a:rPr lang="en-US" altLang="ko-KR" sz="1200" dirty="0"/>
              <a:t>(A.694(17))</a:t>
            </a:r>
            <a:r>
              <a:rPr lang="ko-KR" altLang="en-US" sz="1200" dirty="0"/>
              <a:t>에 명시된 일반 요구사항을 </a:t>
            </a:r>
            <a:r>
              <a:rPr lang="ko-KR" altLang="en-US" sz="1200" dirty="0" err="1"/>
              <a:t>충족해야하며</a:t>
            </a:r>
            <a:r>
              <a:rPr lang="ko-KR" altLang="en-US" sz="1200" dirty="0"/>
              <a:t> 추가로 아래 성능 표준을 준수해야 함</a:t>
            </a:r>
            <a:r>
              <a:rPr lang="en-US" altLang="ko-KR" sz="1200" dirty="0"/>
              <a:t>.</a:t>
            </a:r>
          </a:p>
          <a:p>
            <a:pPr lvl="1"/>
            <a:r>
              <a:rPr lang="ko-KR" altLang="en-US" sz="1200" dirty="0"/>
              <a:t>서로 다른 항법장비와 </a:t>
            </a:r>
            <a:r>
              <a:rPr lang="ko-KR" altLang="en-US" sz="1200" u="sng" dirty="0"/>
              <a:t>시스템 간의 긴밀한 상호작용</a:t>
            </a:r>
            <a:r>
              <a:rPr lang="ko-KR" altLang="en-US" sz="1200" dirty="0"/>
              <a:t>으로 인해</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본 성능표준을 </a:t>
            </a:r>
            <a:r>
              <a:rPr lang="ko-KR" altLang="en-US" sz="1200" u="sng" dirty="0"/>
              <a:t>다른 연관된 </a:t>
            </a:r>
            <a:r>
              <a:rPr lang="en-US" altLang="ko-KR" sz="1200" u="sng" dirty="0"/>
              <a:t>IMO </a:t>
            </a:r>
            <a:r>
              <a:rPr lang="ko-KR" altLang="en-US" sz="1200" u="sng" dirty="0"/>
              <a:t>표준들과 연계</a:t>
            </a:r>
            <a:r>
              <a:rPr lang="ko-KR" altLang="en-US" sz="1200" dirty="0"/>
              <a:t>하여 고려하는 것이 필수</a:t>
            </a:r>
            <a:r>
              <a:rPr lang="en-US" altLang="ko-KR" sz="1200" dirty="0"/>
              <a:t>.</a:t>
            </a:r>
          </a:p>
          <a:p>
            <a:pPr marL="288000" lvl="1" indent="0" algn="ctr">
              <a:buNone/>
            </a:pPr>
            <a:r>
              <a:rPr lang="ko-KR" altLang="en-US" sz="1200" dirty="0">
                <a:solidFill>
                  <a:srgbClr val="0070C0"/>
                </a:solidFill>
              </a:rPr>
              <a:t>선박의 카테고리나 사이즈</a:t>
            </a:r>
            <a:r>
              <a:rPr lang="en-US" altLang="ko-KR" sz="1200" dirty="0">
                <a:solidFill>
                  <a:srgbClr val="0070C0"/>
                </a:solidFill>
              </a:rPr>
              <a:t>(</a:t>
            </a:r>
            <a:r>
              <a:rPr lang="ko-KR" altLang="en-US" sz="1200" dirty="0">
                <a:solidFill>
                  <a:srgbClr val="0070C0"/>
                </a:solidFill>
              </a:rPr>
              <a:t>총 </a:t>
            </a:r>
            <a:r>
              <a:rPr lang="en-US" altLang="ko-KR" sz="1200" dirty="0">
                <a:solidFill>
                  <a:srgbClr val="0070C0"/>
                </a:solidFill>
              </a:rPr>
              <a:t>tone)</a:t>
            </a:r>
            <a:r>
              <a:rPr lang="ko-KR" altLang="en-US" sz="1200" dirty="0">
                <a:solidFill>
                  <a:srgbClr val="0070C0"/>
                </a:solidFill>
              </a:rPr>
              <a:t>에 따른 요구성능의 차이 표 </a:t>
            </a:r>
            <a:r>
              <a:rPr lang="en-US" altLang="ko-KR" sz="1200" dirty="0">
                <a:solidFill>
                  <a:srgbClr val="0070C0"/>
                </a:solidFill>
              </a:rPr>
              <a:t>(SOLAS applies)</a:t>
            </a:r>
          </a:p>
          <a:p>
            <a:pPr marL="288000" lvl="1" indent="0">
              <a:buNone/>
            </a:pPr>
            <a:r>
              <a:rPr lang="en-US" altLang="ko-KR" sz="1200" dirty="0"/>
              <a:t>	</a:t>
            </a:r>
          </a:p>
          <a:p>
            <a:pPr marL="288000" lvl="1" indent="0">
              <a:buNone/>
            </a:pPr>
            <a:endParaRPr lang="en-US" altLang="ko-KR" sz="1200" dirty="0"/>
          </a:p>
          <a:p>
            <a:pPr marL="288000" lvl="1" indent="0">
              <a:buNone/>
            </a:pPr>
            <a:endParaRPr lang="en-US" altLang="ko-KR" sz="1200" dirty="0"/>
          </a:p>
          <a:p>
            <a:pPr marL="288000" lvl="1" indent="0">
              <a:buNone/>
            </a:pPr>
            <a:endParaRPr lang="en-US" altLang="ko-KR" sz="1200" dirty="0"/>
          </a:p>
          <a:p>
            <a:pPr marL="288000" lvl="1" indent="0">
              <a:buNone/>
            </a:pPr>
            <a:endParaRPr lang="en-US" altLang="ko-KR" sz="1200" dirty="0"/>
          </a:p>
          <a:p>
            <a:pPr marL="288000" lvl="1" indent="0">
              <a:buNone/>
            </a:pPr>
            <a:endParaRPr lang="en-US" altLang="ko-KR" sz="1200" dirty="0"/>
          </a:p>
          <a:p>
            <a:pPr marL="288000" lvl="1" indent="0">
              <a:buNone/>
            </a:pPr>
            <a:r>
              <a:rPr lang="en-US" altLang="ko-KR" sz="1200" dirty="0"/>
              <a:t>	</a:t>
            </a:r>
            <a:r>
              <a:rPr lang="ko-KR" altLang="en-US" sz="1000" dirty="0"/>
              <a:t>단위 </a:t>
            </a:r>
            <a:r>
              <a:rPr lang="en-US" altLang="ko-KR" sz="1000" dirty="0"/>
              <a:t>: Gross tonnage (</a:t>
            </a:r>
            <a:r>
              <a:rPr lang="ko-KR" altLang="en-US" sz="1000" dirty="0"/>
              <a:t>용적 톤수 </a:t>
            </a:r>
            <a:r>
              <a:rPr lang="en-US" altLang="ko-KR" sz="1000" dirty="0"/>
              <a:t>– </a:t>
            </a:r>
            <a:r>
              <a:rPr lang="ko-KR" altLang="en-US" sz="1000" dirty="0"/>
              <a:t>부피의 단위</a:t>
            </a:r>
            <a:r>
              <a:rPr lang="en-US" altLang="ko-KR" sz="10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a:t>
            </a:fld>
            <a:r>
              <a:rPr lang="en-US" altLang="ko-KR"/>
              <a:t>]</a:t>
            </a:r>
            <a:endParaRPr lang="ko-KR" altLang="en-US" dirty="0"/>
          </a:p>
        </p:txBody>
      </p:sp>
      <p:pic>
        <p:nvPicPr>
          <p:cNvPr id="7" name="그림 6">
            <a:extLst>
              <a:ext uri="{FF2B5EF4-FFF2-40B4-BE49-F238E27FC236}">
                <a16:creationId xmlns:a16="http://schemas.microsoft.com/office/drawing/2014/main" id="{3A2728D1-CD82-4E59-B105-A1D453AA0AAD}"/>
              </a:ext>
            </a:extLst>
          </p:cNvPr>
          <p:cNvPicPr>
            <a:picLocks noChangeAspect="1"/>
          </p:cNvPicPr>
          <p:nvPr/>
        </p:nvPicPr>
        <p:blipFill>
          <a:blip r:embed="rId2"/>
          <a:stretch>
            <a:fillRect/>
          </a:stretch>
        </p:blipFill>
        <p:spPr>
          <a:xfrm>
            <a:off x="1156757" y="3841740"/>
            <a:ext cx="7592485" cy="2114845"/>
          </a:xfrm>
          <a:prstGeom prst="rect">
            <a:avLst/>
          </a:prstGeom>
        </p:spPr>
      </p:pic>
    </p:spTree>
    <p:extLst>
      <p:ext uri="{BB962C8B-B14F-4D97-AF65-F5344CB8AC3E}">
        <p14:creationId xmlns:p14="http://schemas.microsoft.com/office/powerpoint/2010/main" val="2637834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lvl="1"/>
            <a:r>
              <a:rPr lang="en-US" altLang="ko-KR" sz="1200" dirty="0"/>
              <a:t>7.6 </a:t>
            </a:r>
            <a:r>
              <a:rPr lang="ko-KR" altLang="en-US" sz="1200" dirty="0"/>
              <a:t>운영 및 교육</a:t>
            </a:r>
            <a:endParaRPr lang="en-US" altLang="ko-KR" sz="1200" dirty="0"/>
          </a:p>
          <a:p>
            <a:pPr marL="288000" lvl="1" indent="0">
              <a:buNone/>
            </a:pPr>
            <a:r>
              <a:rPr lang="en-US" altLang="ko-KR" sz="1200" dirty="0"/>
              <a:t>	7.6.1 </a:t>
            </a:r>
            <a:r>
              <a:rPr lang="ko-KR" altLang="en-US" sz="1200" dirty="0"/>
              <a:t>설계는 훈련된 사용자가 레이더 시스템을 간단하게 작동할 수 있도록 해야 함</a:t>
            </a:r>
            <a:r>
              <a:rPr lang="en-US" altLang="ko-KR" sz="1200" dirty="0"/>
              <a:t>.</a:t>
            </a:r>
          </a:p>
          <a:p>
            <a:pPr marL="288000" lvl="1" indent="0">
              <a:buNone/>
            </a:pPr>
            <a:r>
              <a:rPr lang="en-US" altLang="ko-KR" sz="1200" dirty="0"/>
              <a:t>	7.6.2 </a:t>
            </a:r>
            <a:r>
              <a:rPr lang="ko-KR" altLang="en-US" sz="1200" dirty="0"/>
              <a:t>훈련 목적으로 </a:t>
            </a:r>
            <a:r>
              <a:rPr lang="en-US" altLang="ko-KR" sz="1200" dirty="0"/>
              <a:t>Target</a:t>
            </a:r>
            <a:r>
              <a:rPr lang="ko-KR" altLang="en-US" sz="1200" dirty="0"/>
              <a:t> 시뮬레이션 시설을 제공</a:t>
            </a:r>
            <a:r>
              <a:rPr lang="en-US" altLang="ko-KR" sz="1200" dirty="0"/>
              <a:t>.</a:t>
            </a:r>
          </a:p>
          <a:p>
            <a:pPr marL="288000" lvl="1" indent="0">
              <a:buNone/>
            </a:pPr>
            <a:endParaRPr lang="en-US" altLang="ko-KR" sz="1200" dirty="0"/>
          </a:p>
          <a:p>
            <a:r>
              <a:rPr lang="en-US" altLang="ko-KR" dirty="0"/>
              <a:t>8 </a:t>
            </a:r>
            <a:r>
              <a:rPr lang="ko-KR" altLang="en-US" dirty="0"/>
              <a:t>인터페이스</a:t>
            </a:r>
            <a:endParaRPr lang="en-US" altLang="ko-KR" dirty="0"/>
          </a:p>
          <a:p>
            <a:pPr lvl="1"/>
            <a:r>
              <a:rPr lang="en-US" altLang="ko-KR" sz="1200" dirty="0"/>
              <a:t>8.1 </a:t>
            </a:r>
            <a:r>
              <a:rPr lang="ko-KR" altLang="en-US" sz="1200" dirty="0"/>
              <a:t>입력 데이터</a:t>
            </a:r>
            <a:endParaRPr lang="en-US" altLang="ko-KR" sz="1200" dirty="0"/>
          </a:p>
          <a:p>
            <a:pPr marL="288000" lvl="1" indent="0">
              <a:buNone/>
            </a:pPr>
            <a:r>
              <a:rPr lang="en-US" altLang="ko-KR" sz="1200" dirty="0"/>
              <a:t>	*</a:t>
            </a:r>
            <a:r>
              <a:rPr lang="ko-KR" altLang="en-US" sz="1200" dirty="0"/>
              <a:t>레이더 시스템이 필요로 하는 입력정보의 소스 출처</a:t>
            </a:r>
            <a:r>
              <a:rPr lang="en-US" altLang="ko-KR" sz="1200" dirty="0"/>
              <a:t>;</a:t>
            </a:r>
          </a:p>
          <a:p>
            <a:pPr marL="288000" lvl="1" indent="0">
              <a:buNone/>
            </a:pPr>
            <a:r>
              <a:rPr lang="en-US" altLang="ko-KR" sz="1200" dirty="0"/>
              <a:t>		- </a:t>
            </a:r>
            <a:r>
              <a:rPr lang="ko-KR" altLang="en-US" sz="1200" dirty="0" err="1"/>
              <a:t>자이로</a:t>
            </a:r>
            <a:r>
              <a:rPr lang="ko-KR" altLang="en-US" sz="1200" dirty="0"/>
              <a:t> 컴퍼스 또는 송신 방향 장치</a:t>
            </a:r>
            <a:r>
              <a:rPr lang="en-US" altLang="ko-KR" sz="1200" dirty="0"/>
              <a:t>(THD);</a:t>
            </a:r>
          </a:p>
          <a:p>
            <a:pPr marL="288000" lvl="1" indent="0">
              <a:buNone/>
            </a:pPr>
            <a:r>
              <a:rPr lang="en-US" altLang="ko-KR" sz="1200" dirty="0"/>
              <a:t>		- </a:t>
            </a:r>
            <a:r>
              <a:rPr lang="ko-KR" altLang="en-US" sz="1200" dirty="0"/>
              <a:t>속도 및 거리 측정 장비</a:t>
            </a:r>
            <a:r>
              <a:rPr lang="en-US" altLang="ko-KR" sz="1200" dirty="0"/>
              <a:t>(SDME);</a:t>
            </a:r>
          </a:p>
          <a:p>
            <a:pPr marL="288000" lvl="1" indent="0">
              <a:buNone/>
            </a:pPr>
            <a:r>
              <a:rPr lang="en-US" altLang="ko-KR" sz="1200" dirty="0"/>
              <a:t>		- </a:t>
            </a:r>
            <a:r>
              <a:rPr lang="ko-KR" altLang="en-US" sz="1200" dirty="0"/>
              <a:t>전자 위치 고정 시스템</a:t>
            </a:r>
            <a:r>
              <a:rPr lang="en-US" altLang="ko-KR" sz="1200" dirty="0"/>
              <a:t>(EPFS);</a:t>
            </a:r>
          </a:p>
          <a:p>
            <a:pPr marL="288000" lvl="1" indent="0">
              <a:buNone/>
            </a:pPr>
            <a:r>
              <a:rPr lang="en-US" altLang="ko-KR" sz="1200" dirty="0"/>
              <a:t>		- </a:t>
            </a:r>
            <a:r>
              <a:rPr lang="ko-KR" altLang="en-US" sz="1200" dirty="0"/>
              <a:t>자동 식별 시스템</a:t>
            </a:r>
            <a:r>
              <a:rPr lang="en-US" altLang="ko-KR" sz="1200" dirty="0"/>
              <a:t>(AIS) </a:t>
            </a:r>
            <a:r>
              <a:rPr lang="ko-KR" altLang="en-US" sz="1200" dirty="0"/>
              <a:t>또는</a:t>
            </a:r>
            <a:endParaRPr lang="en-US" altLang="ko-KR" sz="1200" dirty="0"/>
          </a:p>
          <a:p>
            <a:pPr marL="288000" lvl="1" indent="0">
              <a:buNone/>
            </a:pPr>
            <a:r>
              <a:rPr lang="en-US" altLang="ko-KR" sz="1200" dirty="0"/>
              <a:t>		- </a:t>
            </a:r>
            <a:r>
              <a:rPr lang="ko-KR" altLang="en-US" sz="1200" dirty="0"/>
              <a:t>기구에서 인정할 만한 동등한 정보를 제공하는 기타 센서 또는 네트워크</a:t>
            </a:r>
            <a:r>
              <a:rPr lang="en-US" altLang="ko-KR" sz="1200" dirty="0"/>
              <a:t>.</a:t>
            </a:r>
          </a:p>
          <a:p>
            <a:pPr marL="288000" lvl="1" indent="0">
              <a:buNone/>
            </a:pPr>
            <a:r>
              <a:rPr lang="en-US" altLang="ko-KR" sz="1200" dirty="0"/>
              <a:t>	*</a:t>
            </a:r>
            <a:r>
              <a:rPr lang="ko-KR" altLang="en-US" sz="1200" dirty="0"/>
              <a:t>레이더는 인정된 국제 표준에 따라 이러한 성능 표준에서 요구하는 관련 센서에 연결되어야 함</a:t>
            </a:r>
            <a:r>
              <a:rPr lang="en-US" altLang="ko-KR" sz="1200" dirty="0"/>
              <a:t>.</a:t>
            </a:r>
          </a:p>
          <a:p>
            <a:pPr lvl="1"/>
            <a:r>
              <a:rPr lang="en-US" altLang="ko-KR" sz="1200" dirty="0"/>
              <a:t>8.2 </a:t>
            </a:r>
            <a:r>
              <a:rPr lang="ko-KR" altLang="en-US" sz="1200" dirty="0"/>
              <a:t>입력 데이터의 무결성 및 지연시간</a:t>
            </a:r>
            <a:endParaRPr lang="en-US" altLang="ko-KR" sz="1200" dirty="0"/>
          </a:p>
          <a:p>
            <a:pPr marL="288000" lvl="1" indent="0">
              <a:buNone/>
            </a:pPr>
            <a:r>
              <a:rPr lang="en-US" altLang="ko-KR" sz="1200" dirty="0"/>
              <a:t>	8.2.1 *</a:t>
            </a:r>
            <a:r>
              <a:rPr lang="ko-KR" altLang="en-US" sz="1200" dirty="0"/>
              <a:t>레이더 시스템은 유효하지 않은 데이터를 사용해서는 안됨</a:t>
            </a:r>
            <a:r>
              <a:rPr lang="en-US" altLang="ko-KR" sz="1200" dirty="0"/>
              <a:t>.</a:t>
            </a:r>
          </a:p>
          <a:p>
            <a:pPr marL="288000" lvl="1" indent="0">
              <a:buNone/>
            </a:pPr>
            <a:r>
              <a:rPr lang="en-US" altLang="ko-KR" sz="1200" dirty="0"/>
              <a:t>	 *</a:t>
            </a:r>
            <a:r>
              <a:rPr lang="ko-KR" altLang="en-US" sz="1200" dirty="0"/>
              <a:t>입력 데이터의 품질이 좋지 않은 경우 이를 명확하게 표시</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40</a:t>
            </a:fld>
            <a:r>
              <a:rPr lang="en-US" altLang="ko-KR"/>
              <a:t>]</a:t>
            </a:r>
            <a:endParaRPr lang="ko-KR" altLang="en-US" dirty="0"/>
          </a:p>
        </p:txBody>
      </p:sp>
    </p:spTree>
    <p:extLst>
      <p:ext uri="{BB962C8B-B14F-4D97-AF65-F5344CB8AC3E}">
        <p14:creationId xmlns:p14="http://schemas.microsoft.com/office/powerpoint/2010/main" val="1901014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pPr marL="288000" lvl="1" indent="0">
              <a:buNone/>
            </a:pPr>
            <a:r>
              <a:rPr lang="en-US" altLang="ko-KR" sz="1200" dirty="0"/>
              <a:t>	8.2.2 *</a:t>
            </a:r>
            <a:r>
              <a:rPr lang="ko-KR" altLang="en-US" sz="1200" dirty="0"/>
              <a:t>가능한 한</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사용 전에 연결된 다른 센서와 비교하거나 </a:t>
            </a:r>
            <a:endParaRPr lang="en-US" altLang="ko-KR" sz="1200" dirty="0"/>
          </a:p>
          <a:p>
            <a:pPr marL="288000" lvl="1" indent="0">
              <a:buNone/>
            </a:pPr>
            <a:r>
              <a:rPr lang="en-US" altLang="ko-KR" sz="1200" dirty="0"/>
              <a:t>	</a:t>
            </a:r>
            <a:r>
              <a:rPr lang="en-US" altLang="ko-KR" sz="1200" dirty="0">
                <a:solidFill>
                  <a:srgbClr val="FF0000"/>
                </a:solidFill>
              </a:rPr>
              <a:t> *</a:t>
            </a:r>
            <a:r>
              <a:rPr lang="ko-KR" altLang="en-US" sz="1200" dirty="0">
                <a:solidFill>
                  <a:srgbClr val="FF0000"/>
                </a:solidFill>
              </a:rPr>
              <a:t>유효하고 믿을 만한 데이터 제한에 대한 테스트를 통해 확인되어야 함</a:t>
            </a:r>
            <a:r>
              <a:rPr lang="en-US" altLang="ko-KR" sz="1200" dirty="0">
                <a:solidFill>
                  <a:srgbClr val="FF0000"/>
                </a:solidFill>
              </a:rPr>
              <a:t>. (</a:t>
            </a:r>
            <a:r>
              <a:rPr lang="ko-KR" altLang="en-US" sz="1200" dirty="0" err="1">
                <a:solidFill>
                  <a:srgbClr val="FF0000"/>
                </a:solidFill>
              </a:rPr>
              <a:t>유효범위값</a:t>
            </a:r>
            <a:r>
              <a:rPr lang="ko-KR" altLang="en-US" sz="1200" dirty="0">
                <a:solidFill>
                  <a:srgbClr val="FF0000"/>
                </a:solidFill>
              </a:rPr>
              <a:t> 테스트를 의미하는 </a:t>
            </a:r>
            <a:r>
              <a:rPr lang="ko-KR" altLang="en-US" sz="1200" dirty="0" err="1">
                <a:solidFill>
                  <a:srgbClr val="FF0000"/>
                </a:solidFill>
              </a:rPr>
              <a:t>건가</a:t>
            </a:r>
            <a:r>
              <a:rPr lang="en-US" altLang="ko-KR" sz="1200" dirty="0">
                <a:solidFill>
                  <a:srgbClr val="FF0000"/>
                </a:solidFill>
              </a:rPr>
              <a:t>?)</a:t>
            </a:r>
          </a:p>
          <a:p>
            <a:pPr marL="288000" lvl="1" indent="0">
              <a:buNone/>
            </a:pPr>
            <a:r>
              <a:rPr lang="en-US" altLang="ko-KR" sz="1200" dirty="0"/>
              <a:t>	8.2.3 </a:t>
            </a:r>
            <a:r>
              <a:rPr lang="ko-KR" altLang="en-US" sz="1200" dirty="0"/>
              <a:t>입력된 데이터 처리에 걸리는 지연 시간을 최소화</a:t>
            </a:r>
            <a:endParaRPr lang="en-US" altLang="ko-KR" sz="1200" dirty="0">
              <a:solidFill>
                <a:srgbClr val="FF0000"/>
              </a:solidFill>
            </a:endParaRPr>
          </a:p>
          <a:p>
            <a:pPr lvl="1"/>
            <a:r>
              <a:rPr lang="en-US" altLang="ko-KR" sz="1200" dirty="0"/>
              <a:t>8.3</a:t>
            </a:r>
            <a:r>
              <a:rPr lang="ko-KR" altLang="en-US" sz="1200" dirty="0"/>
              <a:t> 출력 데이터</a:t>
            </a:r>
            <a:endParaRPr lang="en-US" altLang="ko-KR" sz="1200" dirty="0"/>
          </a:p>
          <a:p>
            <a:pPr marL="288000" lvl="1" indent="0">
              <a:buNone/>
            </a:pPr>
            <a:r>
              <a:rPr lang="en-US" altLang="ko-KR" sz="1200" dirty="0"/>
              <a:t>	8.3.1 </a:t>
            </a:r>
            <a:r>
              <a:rPr lang="ko-KR" altLang="en-US" sz="1200" dirty="0"/>
              <a:t>레이더 출력 인터페이스가 다른 시스템에 제공하는 정보는 국제 표준*에 따라야 함</a:t>
            </a:r>
            <a:r>
              <a:rPr lang="en-US" altLang="ko-KR" sz="1200" dirty="0"/>
              <a:t>.</a:t>
            </a:r>
          </a:p>
          <a:p>
            <a:pPr marL="288000" lvl="1" indent="0">
              <a:buNone/>
            </a:pPr>
            <a:r>
              <a:rPr lang="en-US" altLang="ko-KR" sz="1200" dirty="0"/>
              <a:t>	8.3.2 </a:t>
            </a:r>
            <a:r>
              <a:rPr lang="ko-KR" altLang="en-US" sz="1200" dirty="0"/>
              <a:t>레이더 시스템은 항해 데이터 기록장치</a:t>
            </a:r>
            <a:r>
              <a:rPr lang="en-US" altLang="ko-KR" sz="1200" dirty="0"/>
              <a:t>(VDR)</a:t>
            </a:r>
            <a:r>
              <a:rPr lang="ko-KR" altLang="en-US" sz="1200" dirty="0"/>
              <a:t>를 위한 디스플레이 데이터의 출력을 제공</a:t>
            </a:r>
            <a:r>
              <a:rPr lang="en-US" altLang="ko-KR" sz="1200" dirty="0"/>
              <a:t>.	</a:t>
            </a:r>
          </a:p>
          <a:p>
            <a:pPr marL="288000" lvl="1" indent="0">
              <a:buNone/>
            </a:pPr>
            <a:r>
              <a:rPr lang="en-US" altLang="ko-KR" sz="1200" dirty="0"/>
              <a:t>	</a:t>
            </a:r>
            <a:r>
              <a:rPr lang="en-US" altLang="ko-KR" sz="1200" dirty="0">
                <a:solidFill>
                  <a:srgbClr val="FF0000"/>
                </a:solidFill>
              </a:rPr>
              <a:t>8.3.3 </a:t>
            </a:r>
            <a:r>
              <a:rPr lang="ko-KR" altLang="en-US" sz="1200" dirty="0">
                <a:solidFill>
                  <a:srgbClr val="FF0000"/>
                </a:solidFill>
              </a:rPr>
              <a:t>레이더 고장을 표시하기 위해 적어도 하나의 접근금지</a:t>
            </a:r>
            <a:r>
              <a:rPr lang="en-US" altLang="ko-KR" sz="1200" dirty="0">
                <a:solidFill>
                  <a:srgbClr val="FF0000"/>
                </a:solidFill>
              </a:rPr>
              <a:t>(</a:t>
            </a:r>
            <a:r>
              <a:rPr lang="ko-KR" altLang="en-US" sz="1200" dirty="0">
                <a:solidFill>
                  <a:srgbClr val="FF0000"/>
                </a:solidFill>
              </a:rPr>
              <a:t>격리</a:t>
            </a:r>
            <a:r>
              <a:rPr lang="en-US" altLang="ko-KR" sz="1200" dirty="0">
                <a:solidFill>
                  <a:srgbClr val="FF0000"/>
                </a:solidFill>
              </a:rPr>
              <a:t>)</a:t>
            </a:r>
            <a:r>
              <a:rPr lang="ko-KR" altLang="en-US" sz="1200" dirty="0">
                <a:solidFill>
                  <a:srgbClr val="FF0000"/>
                </a:solidFill>
              </a:rPr>
              <a:t>를 제공</a:t>
            </a:r>
            <a:endParaRPr lang="en-US" altLang="ko-KR" sz="1200" dirty="0">
              <a:solidFill>
                <a:srgbClr val="FF0000"/>
              </a:solidFill>
            </a:endParaRPr>
          </a:p>
          <a:p>
            <a:pPr marL="288000" lvl="1" indent="0">
              <a:buNone/>
            </a:pPr>
            <a:r>
              <a:rPr lang="en-US" altLang="ko-KR" sz="1200" dirty="0"/>
              <a:t>	8.3.4 *</a:t>
            </a:r>
            <a:r>
              <a:rPr lang="ko-KR" altLang="en-US" sz="1200" dirty="0"/>
              <a:t>레이더는 통신을 용이하게 하는 양방향 인터페이스가 있어야</a:t>
            </a:r>
            <a:r>
              <a:rPr lang="en-US" altLang="ko-KR" sz="1200" dirty="0"/>
              <a:t>;</a:t>
            </a:r>
          </a:p>
          <a:p>
            <a:pPr marL="288000" lvl="1" indent="0">
              <a:buNone/>
            </a:pPr>
            <a:r>
              <a:rPr lang="en-US" altLang="ko-KR" sz="1200" dirty="0"/>
              <a:t>	</a:t>
            </a:r>
            <a:r>
              <a:rPr lang="ko-KR" altLang="en-US" sz="1200" dirty="0"/>
              <a:t> </a:t>
            </a:r>
            <a:r>
              <a:rPr lang="en-US" altLang="ko-KR" sz="1200" dirty="0"/>
              <a:t>*</a:t>
            </a:r>
            <a:r>
              <a:rPr lang="ko-KR" altLang="en-US" sz="1200" dirty="0"/>
              <a:t>레이더의 경보가 외부 시스템으로 전송될 수 있고 </a:t>
            </a:r>
            <a:endParaRPr lang="en-US" altLang="ko-KR" sz="1200" dirty="0"/>
          </a:p>
          <a:p>
            <a:pPr marL="288000" lvl="1" indent="0">
              <a:buNone/>
            </a:pPr>
            <a:r>
              <a:rPr lang="en-US" altLang="ko-KR" sz="1200" dirty="0"/>
              <a:t>	 *</a:t>
            </a:r>
            <a:r>
              <a:rPr lang="ko-KR" altLang="en-US" sz="1200" dirty="0"/>
              <a:t>레이더의 들을 수 있는 경보가 외부 시스템에서 </a:t>
            </a:r>
            <a:r>
              <a:rPr lang="en-US" altLang="ko-KR" sz="1200" dirty="0"/>
              <a:t>MUTE </a:t>
            </a:r>
            <a:r>
              <a:rPr lang="ko-KR" altLang="en-US" sz="1200" dirty="0"/>
              <a:t>될 수 있으며 </a:t>
            </a:r>
            <a:endParaRPr lang="en-US" altLang="ko-KR" sz="1200" dirty="0"/>
          </a:p>
          <a:p>
            <a:pPr marL="288000" lvl="1" indent="0">
              <a:buNone/>
            </a:pPr>
            <a:r>
              <a:rPr lang="en-US" altLang="ko-KR" sz="1200" dirty="0"/>
              <a:t>	 *</a:t>
            </a:r>
            <a:r>
              <a:rPr lang="ko-KR" altLang="en-US" sz="1200" dirty="0"/>
              <a:t>인터페이스는 관련 국제 표준을 준수해야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41</a:t>
            </a:fld>
            <a:r>
              <a:rPr lang="en-US" altLang="ko-KR"/>
              <a:t>]</a:t>
            </a:r>
            <a:endParaRPr lang="ko-KR" altLang="en-US" dirty="0"/>
          </a:p>
        </p:txBody>
      </p:sp>
    </p:spTree>
    <p:extLst>
      <p:ext uri="{BB962C8B-B14F-4D97-AF65-F5344CB8AC3E}">
        <p14:creationId xmlns:p14="http://schemas.microsoft.com/office/powerpoint/2010/main" val="1913835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495687"/>
            <a:ext cx="9539732" cy="5720477"/>
          </a:xfrm>
        </p:spPr>
        <p:txBody>
          <a:bodyPr/>
          <a:lstStyle/>
          <a:p>
            <a:r>
              <a:rPr lang="en-US" altLang="ko-KR" dirty="0"/>
              <a:t>9 </a:t>
            </a:r>
            <a:r>
              <a:rPr lang="ko-KR" altLang="en-US" dirty="0"/>
              <a:t>백업과 대체의 준비</a:t>
            </a:r>
            <a:endParaRPr lang="en-US" altLang="ko-KR" dirty="0"/>
          </a:p>
          <a:p>
            <a:pPr lvl="1">
              <a:buFont typeface="Arial" panose="020B0604020202020204" pitchFamily="34" charset="0"/>
              <a:buChar char="•"/>
            </a:pPr>
            <a:r>
              <a:rPr lang="ko-KR" altLang="en-US" sz="1200" dirty="0"/>
              <a:t>부분적인 오류 발생 이후 최소한의 기능을 유지하려면 아래 나열된 대체 조치를 취함</a:t>
            </a:r>
            <a:r>
              <a:rPr lang="en-US" altLang="ko-KR" sz="1200" dirty="0"/>
              <a:t>. (</a:t>
            </a:r>
            <a:r>
              <a:rPr lang="ko-KR" altLang="en-US" sz="1200" dirty="0"/>
              <a:t>대체 매뉴얼</a:t>
            </a:r>
            <a:r>
              <a:rPr lang="en-US" altLang="ko-KR" sz="1200" dirty="0"/>
              <a:t>)</a:t>
            </a:r>
          </a:p>
          <a:p>
            <a:pPr lvl="1">
              <a:buFont typeface="Arial" panose="020B0604020202020204" pitchFamily="34" charset="0"/>
              <a:buChar char="•"/>
            </a:pPr>
            <a:r>
              <a:rPr lang="ko-KR" altLang="en-US" sz="1200" dirty="0"/>
              <a:t>실패한 입력정보에 대한 지속적인 표시가 있어야 함</a:t>
            </a:r>
            <a:r>
              <a:rPr lang="en-US" altLang="ko-KR" sz="1200" dirty="0"/>
              <a:t>.</a:t>
            </a:r>
          </a:p>
          <a:p>
            <a:pPr lvl="1"/>
            <a:r>
              <a:rPr lang="en-US" altLang="ko-KR" sz="1200" dirty="0"/>
              <a:t>9.1 </a:t>
            </a:r>
            <a:r>
              <a:rPr lang="ko-KR" altLang="en-US" sz="1200" dirty="0"/>
              <a:t>방위 정보의 실패</a:t>
            </a:r>
            <a:r>
              <a:rPr lang="en-US" altLang="ko-KR" sz="1200" dirty="0"/>
              <a:t>(</a:t>
            </a:r>
            <a:r>
              <a:rPr lang="ko-KR" altLang="en-US" sz="1200" dirty="0"/>
              <a:t>방위 안정화</a:t>
            </a:r>
            <a:r>
              <a:rPr lang="en-US" altLang="ko-KR" sz="1200" dirty="0"/>
              <a:t>)</a:t>
            </a:r>
          </a:p>
          <a:p>
            <a:pPr marL="288000" lvl="1" indent="0">
              <a:buNone/>
            </a:pPr>
            <a:r>
              <a:rPr lang="en-US" altLang="ko-KR" sz="1200" dirty="0"/>
              <a:t>	9.1.1 *</a:t>
            </a:r>
            <a:r>
              <a:rPr lang="ko-KR" altLang="en-US" sz="1200" dirty="0"/>
              <a:t>장비는 불안정한 </a:t>
            </a:r>
            <a:r>
              <a:rPr lang="ko-KR" altLang="en-US" sz="1200" dirty="0" err="1"/>
              <a:t>헤드업</a:t>
            </a:r>
            <a:r>
              <a:rPr lang="ko-KR" altLang="en-US" sz="1200" dirty="0"/>
              <a:t> 모드에서 만족스럽게 작동</a:t>
            </a:r>
            <a:r>
              <a:rPr lang="en-US" altLang="ko-KR" sz="1200" dirty="0"/>
              <a:t>.</a:t>
            </a:r>
          </a:p>
          <a:p>
            <a:pPr marL="288000" lvl="1" indent="0">
              <a:buNone/>
            </a:pPr>
            <a:r>
              <a:rPr lang="en-US" altLang="ko-KR" sz="1200" dirty="0"/>
              <a:t>	9.1.2 *</a:t>
            </a:r>
            <a:r>
              <a:rPr lang="ko-KR" altLang="en-US" sz="1200" dirty="0"/>
              <a:t>장비는 방위각 안정화가 무효가 된 후 </a:t>
            </a:r>
            <a:r>
              <a:rPr lang="en-US" altLang="ko-KR" sz="1200" dirty="0"/>
              <a:t>1</a:t>
            </a:r>
            <a:r>
              <a:rPr lang="ko-KR" altLang="en-US" sz="1200" dirty="0"/>
              <a:t>분 이내에 </a:t>
            </a:r>
            <a:r>
              <a:rPr lang="ko-KR" altLang="en-US" sz="1200" dirty="0">
                <a:solidFill>
                  <a:srgbClr val="FF0000"/>
                </a:solidFill>
              </a:rPr>
              <a:t>불안정한 </a:t>
            </a:r>
            <a:r>
              <a:rPr lang="ko-KR" altLang="en-US" sz="1200" dirty="0" err="1">
                <a:solidFill>
                  <a:srgbClr val="FF0000"/>
                </a:solidFill>
              </a:rPr>
              <a:t>헤드업</a:t>
            </a:r>
            <a:r>
              <a:rPr lang="ko-KR" altLang="en-US" sz="1200" dirty="0">
                <a:solidFill>
                  <a:srgbClr val="FF0000"/>
                </a:solidFill>
              </a:rPr>
              <a:t> 모드</a:t>
            </a:r>
            <a:r>
              <a:rPr lang="en-US" altLang="ko-KR" sz="1200" dirty="0">
                <a:solidFill>
                  <a:srgbClr val="FF0000"/>
                </a:solidFill>
              </a:rPr>
              <a:t>(</a:t>
            </a:r>
            <a:r>
              <a:rPr lang="ko-KR" altLang="en-US" sz="1200" dirty="0">
                <a:solidFill>
                  <a:srgbClr val="FF0000"/>
                </a:solidFill>
              </a:rPr>
              <a:t>이게 뭔가</a:t>
            </a:r>
            <a:r>
              <a:rPr lang="en-US" altLang="ko-KR" sz="1200" dirty="0">
                <a:solidFill>
                  <a:srgbClr val="FF0000"/>
                </a:solidFill>
              </a:rPr>
              <a:t>?)</a:t>
            </a:r>
            <a:r>
              <a:rPr lang="ko-KR" altLang="en-US" sz="1200" dirty="0"/>
              <a:t>로 자동 전환되어야 함</a:t>
            </a:r>
            <a:r>
              <a:rPr lang="en-US" altLang="ko-KR" sz="1200" dirty="0"/>
              <a:t>.</a:t>
            </a:r>
          </a:p>
          <a:p>
            <a:pPr marL="288000" lvl="1" indent="0">
              <a:buNone/>
            </a:pPr>
            <a:r>
              <a:rPr lang="en-US" altLang="ko-KR" sz="1200" dirty="0"/>
              <a:t>	9.1.3 *</a:t>
            </a:r>
            <a:r>
              <a:rPr lang="ko-KR" altLang="en-US" sz="1200" u="sng" dirty="0"/>
              <a:t>자동 안티</a:t>
            </a:r>
            <a:r>
              <a:rPr lang="en-US" altLang="ko-KR" sz="1200" u="sng" dirty="0"/>
              <a:t>-</a:t>
            </a:r>
            <a:r>
              <a:rPr lang="ko-KR" altLang="en-US" sz="1200" u="sng" dirty="0" err="1"/>
              <a:t>클러터</a:t>
            </a:r>
            <a:r>
              <a:rPr lang="ko-KR" altLang="en-US" sz="1200" u="sng" dirty="0"/>
              <a:t> </a:t>
            </a:r>
            <a:r>
              <a:rPr lang="ko-KR" altLang="en-US" sz="1200" dirty="0"/>
              <a:t>처리가 적절한 안정화가 없는 상태에서 표적 탐지를 방해할 수 있는 경우 </a:t>
            </a:r>
            <a:endParaRPr lang="en-US" altLang="ko-KR" sz="1200" dirty="0"/>
          </a:p>
          <a:p>
            <a:pPr marL="288000" lvl="1" indent="0">
              <a:buNone/>
            </a:pPr>
            <a:r>
              <a:rPr lang="en-US" altLang="ko-KR" sz="1200" dirty="0"/>
              <a:t>	 *</a:t>
            </a:r>
            <a:r>
              <a:rPr lang="ko-KR" altLang="en-US" sz="1200" dirty="0"/>
              <a:t>방위각 안정화가 효과가 없게 된 후 </a:t>
            </a:r>
            <a:r>
              <a:rPr lang="en-US" altLang="ko-KR" sz="1200" dirty="0"/>
              <a:t>1</a:t>
            </a:r>
            <a:r>
              <a:rPr lang="ko-KR" altLang="en-US" sz="1200" dirty="0"/>
              <a:t>분 이내에 안티</a:t>
            </a:r>
            <a:r>
              <a:rPr lang="en-US" altLang="ko-KR" sz="1200" dirty="0"/>
              <a:t>-</a:t>
            </a:r>
            <a:r>
              <a:rPr lang="ko-KR" altLang="en-US" sz="1200" dirty="0" err="1"/>
              <a:t>클러터가</a:t>
            </a:r>
            <a:r>
              <a:rPr lang="ko-KR" altLang="en-US" sz="1200" dirty="0"/>
              <a:t> 자동으로 꺼짐</a:t>
            </a:r>
            <a:r>
              <a:rPr lang="en-US" altLang="ko-KR" sz="1200" dirty="0"/>
              <a:t>.</a:t>
            </a:r>
          </a:p>
          <a:p>
            <a:pPr marL="288000" lvl="1" indent="0">
              <a:buNone/>
            </a:pPr>
            <a:r>
              <a:rPr lang="en-US" altLang="ko-KR" sz="1200" dirty="0"/>
              <a:t>	9.1.4 *</a:t>
            </a:r>
            <a:r>
              <a:rPr lang="ko-KR" altLang="en-US" sz="1200" dirty="0"/>
              <a:t>상대 방위 측정만 사용할 수 있다는 표시가 제공</a:t>
            </a:r>
            <a:endParaRPr lang="en-US" altLang="ko-KR" sz="1200" dirty="0"/>
          </a:p>
          <a:p>
            <a:pPr lvl="1"/>
            <a:r>
              <a:rPr lang="en-US" altLang="ko-KR" sz="1200" dirty="0"/>
              <a:t>9.2 STW</a:t>
            </a:r>
            <a:r>
              <a:rPr lang="ko-KR" altLang="en-US" sz="1200" dirty="0"/>
              <a:t> 실패 </a:t>
            </a:r>
            <a:r>
              <a:rPr lang="en-US" altLang="ko-KR" sz="1200" dirty="0"/>
              <a:t>: </a:t>
            </a:r>
            <a:r>
              <a:rPr lang="ko-KR" altLang="en-US" sz="1200" dirty="0"/>
              <a:t>수동 속도 입력 수단이 제공되어야 하고 그 사용이 명확하게 표시</a:t>
            </a:r>
            <a:endParaRPr lang="en-US" altLang="ko-KR" sz="1200" dirty="0"/>
          </a:p>
          <a:p>
            <a:pPr lvl="1"/>
            <a:r>
              <a:rPr lang="en-US" altLang="ko-KR" sz="1200" dirty="0"/>
              <a:t>9.3 COG, SOG </a:t>
            </a:r>
            <a:r>
              <a:rPr lang="ko-KR" altLang="en-US" sz="1200" dirty="0"/>
              <a:t>실패 </a:t>
            </a:r>
            <a:r>
              <a:rPr lang="en-US" altLang="ko-KR" sz="1200" dirty="0"/>
              <a:t>: </a:t>
            </a:r>
            <a:r>
              <a:rPr lang="ko-KR" altLang="en-US" sz="1200" dirty="0"/>
              <a:t>장비는 물 관련 정보</a:t>
            </a:r>
            <a:r>
              <a:rPr lang="en-US" altLang="ko-KR" sz="1200" dirty="0"/>
              <a:t>(</a:t>
            </a:r>
            <a:r>
              <a:rPr lang="ko-KR" altLang="en-US" sz="1200" dirty="0"/>
              <a:t>대지가 아닌</a:t>
            </a:r>
            <a:r>
              <a:rPr lang="en-US" altLang="ko-KR" sz="1200" dirty="0"/>
              <a:t>)</a:t>
            </a:r>
            <a:r>
              <a:rPr lang="ko-KR" altLang="en-US" sz="1200" dirty="0"/>
              <a:t>를 통해 코스와 속도로 운용할 수 있음</a:t>
            </a:r>
            <a:r>
              <a:rPr lang="en-US" altLang="ko-KR" sz="1200" dirty="0"/>
              <a:t>.</a:t>
            </a:r>
          </a:p>
          <a:p>
            <a:pPr lvl="1"/>
            <a:r>
              <a:rPr lang="en-US" altLang="ko-KR" sz="1200" dirty="0"/>
              <a:t>9.4 </a:t>
            </a:r>
            <a:r>
              <a:rPr lang="ko-KR" altLang="en-US" sz="1200" dirty="0"/>
              <a:t>위치 입력 정보의 실패 </a:t>
            </a:r>
            <a:r>
              <a:rPr lang="en-US" altLang="ko-KR" sz="1200" dirty="0"/>
              <a:t>: </a:t>
            </a:r>
            <a:r>
              <a:rPr lang="ko-KR" altLang="en-US" sz="1200" dirty="0"/>
              <a:t>단일 참조 대상</a:t>
            </a:r>
            <a:r>
              <a:rPr lang="en-US" altLang="ko-KR" sz="1200" dirty="0"/>
              <a:t>(</a:t>
            </a:r>
            <a:r>
              <a:rPr lang="ko-KR" altLang="en-US" sz="1200" dirty="0"/>
              <a:t>부표 등</a:t>
            </a:r>
            <a:r>
              <a:rPr lang="en-US" altLang="ko-KR" sz="1200" dirty="0"/>
              <a:t>)</a:t>
            </a:r>
            <a:r>
              <a:rPr lang="ko-KR" altLang="en-US" sz="1200" dirty="0"/>
              <a:t>만 정의 및 사용하거나 </a:t>
            </a:r>
            <a:endParaRPr lang="en-US" altLang="ko-KR" sz="1200" dirty="0"/>
          </a:p>
          <a:p>
            <a:pPr marL="288000" lvl="1" indent="0">
              <a:buNone/>
            </a:pPr>
            <a:r>
              <a:rPr lang="en-US" altLang="ko-KR" sz="1200" dirty="0">
                <a:solidFill>
                  <a:srgbClr val="FF0000"/>
                </a:solidFill>
              </a:rPr>
              <a:t>	</a:t>
            </a:r>
            <a:r>
              <a:rPr lang="ko-KR" altLang="en-US" sz="1200" dirty="0">
                <a:solidFill>
                  <a:srgbClr val="FF0000"/>
                </a:solidFill>
              </a:rPr>
              <a:t>위치를 수동으로 입력하는 경우 해도 데이터와 지리적으로 참조된 지도의 오버레이를 비활성화해야 함</a:t>
            </a:r>
            <a:r>
              <a:rPr lang="en-US" altLang="ko-KR" sz="1200" dirty="0">
                <a:solidFill>
                  <a:srgbClr val="FF0000"/>
                </a:solidFill>
              </a:rPr>
              <a:t>.</a:t>
            </a:r>
          </a:p>
          <a:p>
            <a:pPr lvl="1"/>
            <a:r>
              <a:rPr lang="en-US" altLang="ko-KR" sz="1200" dirty="0"/>
              <a:t>9.5 </a:t>
            </a:r>
            <a:r>
              <a:rPr lang="ko-KR" altLang="en-US" sz="1200" dirty="0"/>
              <a:t>레이더 영상 입력 정보 오류 </a:t>
            </a:r>
            <a:r>
              <a:rPr lang="en-US" altLang="ko-KR" sz="1200" dirty="0"/>
              <a:t>: </a:t>
            </a:r>
            <a:r>
              <a:rPr lang="ko-KR" altLang="en-US" sz="1200" dirty="0"/>
              <a:t>레이더 신호가 없는 경우 장비는 </a:t>
            </a:r>
            <a:r>
              <a:rPr lang="en-US" altLang="ko-KR" sz="1200" dirty="0"/>
              <a:t>AIS </a:t>
            </a:r>
            <a:r>
              <a:rPr lang="ko-KR" altLang="en-US" sz="1200" dirty="0"/>
              <a:t>데이터를 기반으로 표적 정보를 표시</a:t>
            </a:r>
            <a:r>
              <a:rPr lang="en-US" altLang="ko-KR" sz="1200" dirty="0"/>
              <a:t>. </a:t>
            </a:r>
            <a:r>
              <a:rPr lang="ko-KR" altLang="en-US" sz="1200" dirty="0"/>
              <a:t>정지된 레이더 사진은 표시되지 않아야 함</a:t>
            </a:r>
            <a:r>
              <a:rPr lang="en-US" altLang="ko-KR" sz="1200" dirty="0"/>
              <a:t>.</a:t>
            </a:r>
            <a:r>
              <a:rPr lang="en-US" altLang="ko-KR" sz="1200" dirty="0">
                <a:solidFill>
                  <a:srgbClr val="FF0000"/>
                </a:solidFill>
              </a:rPr>
              <a:t>(</a:t>
            </a:r>
            <a:r>
              <a:rPr lang="ko-KR" altLang="en-US" sz="1200">
                <a:solidFill>
                  <a:srgbClr val="FF0000"/>
                </a:solidFill>
              </a:rPr>
              <a:t>회전하는 레이더 화면은 보이지 말라</a:t>
            </a:r>
            <a:r>
              <a:rPr lang="en-US" altLang="ko-KR" sz="1200" dirty="0">
                <a:solidFill>
                  <a:srgbClr val="FF0000"/>
                </a:solidFill>
              </a:rPr>
              <a:t>?)</a:t>
            </a:r>
            <a:endParaRPr lang="en-US" altLang="ko-KR" sz="1200" dirty="0"/>
          </a:p>
          <a:p>
            <a:pPr lvl="1"/>
            <a:r>
              <a:rPr lang="en-US" altLang="ko-KR" sz="1200" dirty="0"/>
              <a:t>9.6 AIS </a:t>
            </a:r>
            <a:r>
              <a:rPr lang="ko-KR" altLang="en-US" sz="1200" dirty="0"/>
              <a:t>입력 정보 실패</a:t>
            </a:r>
            <a:r>
              <a:rPr lang="en-US" altLang="ko-KR" sz="1200" dirty="0"/>
              <a:t>: AIS </a:t>
            </a:r>
            <a:r>
              <a:rPr lang="ko-KR" altLang="en-US" sz="1200" dirty="0"/>
              <a:t>신호가 없는 경우 장비는 </a:t>
            </a:r>
            <a:r>
              <a:rPr lang="en-US" altLang="ko-KR" sz="1200" dirty="0"/>
              <a:t>RADAR</a:t>
            </a:r>
            <a:r>
              <a:rPr lang="ko-KR" altLang="en-US" sz="1200" dirty="0"/>
              <a:t> 비디오와 </a:t>
            </a:r>
            <a:r>
              <a:rPr lang="en-US" altLang="ko-KR" sz="1200" dirty="0">
                <a:solidFill>
                  <a:srgbClr val="FF0000"/>
                </a:solidFill>
              </a:rPr>
              <a:t>target</a:t>
            </a:r>
            <a:r>
              <a:rPr lang="ko-KR" altLang="en-US" sz="1200" dirty="0">
                <a:solidFill>
                  <a:srgbClr val="FF0000"/>
                </a:solidFill>
              </a:rPr>
              <a:t> </a:t>
            </a:r>
            <a:r>
              <a:rPr lang="en-US" altLang="ko-KR" sz="1200" dirty="0">
                <a:solidFill>
                  <a:srgbClr val="FF0000"/>
                </a:solidFill>
              </a:rPr>
              <a:t>DATABASE</a:t>
            </a:r>
            <a:r>
              <a:rPr lang="ko-KR" altLang="en-US" sz="1200" dirty="0"/>
              <a:t>를 표시</a:t>
            </a:r>
            <a:endParaRPr lang="en-US" altLang="ko-KR" sz="1200" dirty="0">
              <a:solidFill>
                <a:srgbClr val="FF0000"/>
              </a:solidFill>
            </a:endParaRPr>
          </a:p>
          <a:p>
            <a:pPr lvl="1"/>
            <a:r>
              <a:rPr lang="en-US" altLang="ko-KR" sz="1200" dirty="0"/>
              <a:t>9.7 </a:t>
            </a:r>
            <a:r>
              <a:rPr lang="ko-KR" altLang="en-US" sz="1200" dirty="0"/>
              <a:t>통합 또는 네트워크 시스템의 장애 </a:t>
            </a:r>
            <a:r>
              <a:rPr lang="en-US" altLang="ko-KR" sz="1200" dirty="0"/>
              <a:t>: </a:t>
            </a:r>
            <a:r>
              <a:rPr lang="ko-KR" altLang="en-US" sz="1200" dirty="0"/>
              <a:t>장비는 독립 실행형 시스템과 동등하게 작동할 수 있어야 함</a:t>
            </a:r>
            <a:r>
              <a:rPr lang="en-US" altLang="ko-KR" sz="1200" dirty="0"/>
              <a:t>.</a:t>
            </a:r>
          </a:p>
          <a:p>
            <a:pPr lvl="1"/>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42</a:t>
            </a:fld>
            <a:r>
              <a:rPr lang="en-US" altLang="ko-KR"/>
              <a:t>]</a:t>
            </a:r>
            <a:endParaRPr lang="ko-KR" altLang="en-US" dirty="0"/>
          </a:p>
        </p:txBody>
      </p:sp>
    </p:spTree>
    <p:extLst>
      <p:ext uri="{BB962C8B-B14F-4D97-AF65-F5344CB8AC3E}">
        <p14:creationId xmlns:p14="http://schemas.microsoft.com/office/powerpoint/2010/main" val="232437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3 </a:t>
            </a:r>
            <a:r>
              <a:rPr lang="ko-KR" altLang="en-US" dirty="0"/>
              <a:t>참조</a:t>
            </a:r>
            <a:endParaRPr lang="en-US" altLang="ko-KR" dirty="0"/>
          </a:p>
          <a:p>
            <a:pPr lvl="1"/>
            <a:r>
              <a:rPr lang="en-US" altLang="ko-KR" sz="1200" dirty="0"/>
              <a:t>In appendix 1</a:t>
            </a:r>
          </a:p>
          <a:p>
            <a:pPr lvl="1"/>
            <a:endParaRPr lang="en-US" altLang="ko-KR" sz="1200" dirty="0"/>
          </a:p>
          <a:p>
            <a:r>
              <a:rPr lang="en-US" altLang="ko-KR" dirty="0"/>
              <a:t>4 </a:t>
            </a:r>
            <a:r>
              <a:rPr lang="ko-KR" altLang="en-US" dirty="0"/>
              <a:t>정의</a:t>
            </a:r>
            <a:endParaRPr lang="en-US" altLang="ko-KR" dirty="0"/>
          </a:p>
          <a:p>
            <a:pPr lvl="1"/>
            <a:r>
              <a:rPr lang="en-US" altLang="ko-KR" sz="1200" dirty="0"/>
              <a:t>In appendix 2</a:t>
            </a:r>
          </a:p>
          <a:p>
            <a:pPr lvl="1"/>
            <a:endParaRPr lang="en-US" altLang="ko-KR" sz="1200" dirty="0"/>
          </a:p>
          <a:p>
            <a:r>
              <a:rPr lang="en-US" altLang="ko-KR" dirty="0"/>
              <a:t>5 RADAR </a:t>
            </a:r>
            <a:r>
              <a:rPr lang="ko-KR" altLang="en-US" dirty="0"/>
              <a:t>시스템의 운용을 위한 요구사항</a:t>
            </a:r>
            <a:endParaRPr lang="en-US" altLang="ko-KR" dirty="0"/>
          </a:p>
          <a:p>
            <a:pPr lvl="1"/>
            <a:r>
              <a:rPr lang="ko-KR" altLang="en-US" sz="1200" dirty="0"/>
              <a:t>레이더 설계와 성능 고려사항</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사용자의 요구사항</a:t>
            </a:r>
            <a:r>
              <a:rPr lang="en-US" altLang="ko-KR" sz="1200" dirty="0"/>
              <a:t>	ii) </a:t>
            </a:r>
            <a:r>
              <a:rPr lang="ko-KR" altLang="en-US" sz="1200" dirty="0"/>
              <a:t>최신 항법기술</a:t>
            </a:r>
            <a:r>
              <a:rPr lang="en-US" altLang="ko-KR" sz="1200" dirty="0"/>
              <a:t>	iii) </a:t>
            </a:r>
            <a:r>
              <a:rPr lang="ko-KR" altLang="en-US" sz="1200" dirty="0"/>
              <a:t>자선 주변의 </a:t>
            </a:r>
            <a:r>
              <a:rPr lang="en-US" altLang="ko-KR" sz="1200" dirty="0"/>
              <a:t>TARGET</a:t>
            </a:r>
            <a:r>
              <a:rPr lang="ko-KR" altLang="en-US" sz="1200" dirty="0"/>
              <a:t>을 효과적으로 탐지</a:t>
            </a:r>
            <a:endParaRPr lang="en-US" altLang="ko-KR" sz="1200" dirty="0"/>
          </a:p>
          <a:p>
            <a:pPr marL="288000" lvl="1" indent="0">
              <a:buNone/>
            </a:pPr>
            <a:r>
              <a:rPr lang="en-US" altLang="ko-KR" sz="1200" dirty="0"/>
              <a:t>	iv) </a:t>
            </a:r>
            <a:r>
              <a:rPr lang="ko-KR" altLang="en-US" sz="1200" dirty="0"/>
              <a:t>빠르고 쉽게 상황을 평가</a:t>
            </a:r>
            <a:endParaRPr lang="en-US" altLang="ko-KR" sz="1200" dirty="0"/>
          </a:p>
          <a:p>
            <a:pPr lvl="1"/>
            <a:r>
              <a:rPr lang="en-US" altLang="ko-KR" sz="1200" dirty="0"/>
              <a:t>5.1 </a:t>
            </a:r>
            <a:r>
              <a:rPr lang="ko-KR" altLang="en-US" sz="1200" dirty="0"/>
              <a:t>주파수</a:t>
            </a:r>
            <a:endParaRPr lang="en-US" altLang="ko-KR" sz="1200" dirty="0"/>
          </a:p>
          <a:p>
            <a:pPr marL="288000" lvl="1" indent="0">
              <a:buNone/>
            </a:pPr>
            <a:r>
              <a:rPr lang="en-US" altLang="ko-KR" sz="1200" dirty="0"/>
              <a:t>	5.1.1 </a:t>
            </a:r>
            <a:r>
              <a:rPr lang="ko-KR" altLang="en-US" sz="1200" dirty="0"/>
              <a:t>주파수 대역</a:t>
            </a:r>
            <a:endParaRPr lang="en-US" altLang="ko-KR" sz="1200" dirty="0"/>
          </a:p>
          <a:p>
            <a:pPr marL="288000" lvl="1" indent="0">
              <a:buNone/>
            </a:pPr>
            <a:r>
              <a:rPr lang="en-US" altLang="ko-KR" sz="1200" dirty="0"/>
              <a:t>	-</a:t>
            </a:r>
            <a:r>
              <a:rPr lang="ko-KR" altLang="en-US" sz="1200" dirty="0"/>
              <a:t>레이더의 주파수 대역은 해상레이더를 위해 </a:t>
            </a:r>
            <a:r>
              <a:rPr lang="en-US" altLang="ko-KR" sz="1200" dirty="0"/>
              <a:t>ITU</a:t>
            </a:r>
            <a:r>
              <a:rPr lang="ko-KR" altLang="en-US" sz="1200" dirty="0"/>
              <a:t>에서 할당한 대역을 사용해야 함</a:t>
            </a:r>
            <a:r>
              <a:rPr lang="en-US" altLang="ko-KR" sz="1200" dirty="0"/>
              <a:t>.</a:t>
            </a:r>
          </a:p>
          <a:p>
            <a:pPr marL="288000" lvl="1" indent="0">
              <a:buNone/>
            </a:pPr>
            <a:r>
              <a:rPr lang="en-US" altLang="ko-KR" sz="1200" dirty="0"/>
              <a:t>	-</a:t>
            </a:r>
            <a:r>
              <a:rPr lang="ko-KR" altLang="en-US" sz="1200" dirty="0"/>
              <a:t> 무선규정 및 </a:t>
            </a:r>
            <a:r>
              <a:rPr lang="en-US" altLang="ko-KR" sz="1200" dirty="0"/>
              <a:t>ITU-R</a:t>
            </a:r>
            <a:r>
              <a:rPr lang="ko-KR" altLang="en-US" sz="1200" dirty="0"/>
              <a:t>의 권장 요구사항</a:t>
            </a:r>
            <a:r>
              <a:rPr lang="en-US" altLang="ko-KR" sz="1200" dirty="0"/>
              <a:t>(</a:t>
            </a:r>
            <a:r>
              <a:rPr lang="ko-KR" altLang="en-US" sz="1200" dirty="0"/>
              <a:t>적용이 가능한</a:t>
            </a:r>
            <a:r>
              <a:rPr lang="en-US" altLang="ko-KR" sz="1200" dirty="0"/>
              <a:t>)</a:t>
            </a:r>
            <a:r>
              <a:rPr lang="ko-KR" altLang="en-US" sz="1200" dirty="0"/>
              <a:t>을 충족해야 함</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a:t>
            </a:fld>
            <a:r>
              <a:rPr lang="en-US" altLang="ko-KR"/>
              <a:t>]</a:t>
            </a:r>
            <a:endParaRPr lang="ko-KR" altLang="en-US" dirty="0"/>
          </a:p>
        </p:txBody>
      </p:sp>
    </p:spTree>
    <p:extLst>
      <p:ext uri="{BB962C8B-B14F-4D97-AF65-F5344CB8AC3E}">
        <p14:creationId xmlns:p14="http://schemas.microsoft.com/office/powerpoint/2010/main" val="321377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5.1.2 </a:t>
                </a:r>
                <a:r>
                  <a:rPr lang="ko-KR" altLang="en-US" sz="1200" dirty="0"/>
                  <a:t>레이더 </a:t>
                </a:r>
                <a:r>
                  <a:rPr lang="en-US" altLang="ko-KR" sz="1200" dirty="0">
                    <a:solidFill>
                      <a:srgbClr val="0070C0"/>
                    </a:solidFill>
                  </a:rPr>
                  <a:t>SENSOR</a:t>
                </a:r>
                <a:r>
                  <a:rPr lang="ko-KR" altLang="en-US" sz="1200" dirty="0"/>
                  <a:t> 요구사항</a:t>
                </a:r>
                <a:endParaRPr lang="en-US" altLang="ko-KR" sz="1200" dirty="0"/>
              </a:p>
              <a:p>
                <a:pPr marL="288000" lvl="1" indent="0">
                  <a:buNone/>
                </a:pPr>
                <a:r>
                  <a:rPr lang="en-US" altLang="ko-KR" sz="1200" dirty="0"/>
                  <a:t>	-X </a:t>
                </a:r>
                <a:r>
                  <a:rPr lang="ko-KR" altLang="en-US" sz="1200" dirty="0"/>
                  <a:t>및 </a:t>
                </a:r>
                <a:r>
                  <a:rPr lang="en-US" altLang="ko-KR" sz="1200" dirty="0"/>
                  <a:t>S-BAND </a:t>
                </a:r>
                <a:r>
                  <a:rPr lang="ko-KR" altLang="en-US" sz="1200" dirty="0"/>
                  <a:t>의 성능표준</a:t>
                </a:r>
                <a:r>
                  <a:rPr lang="en-US" altLang="ko-KR" sz="1200" dirty="0"/>
                  <a:t>;</a:t>
                </a:r>
              </a:p>
              <a:p>
                <a:pPr marL="288000" lvl="1" indent="0">
                  <a:buNone/>
                </a:pPr>
                <a:r>
                  <a:rPr lang="en-US" altLang="ko-KR" sz="1200" dirty="0"/>
                  <a:t>		X-BAND : </a:t>
                </a:r>
                <a:r>
                  <a:rPr lang="ko-KR" altLang="en-US" sz="1200" dirty="0"/>
                  <a:t>높은 </a:t>
                </a:r>
                <a:r>
                  <a:rPr lang="ko-KR" altLang="en-US" sz="1200" dirty="0" err="1"/>
                  <a:t>식별성</a:t>
                </a:r>
                <a:r>
                  <a:rPr lang="en-US" altLang="ko-KR" sz="1200" dirty="0"/>
                  <a:t>, </a:t>
                </a:r>
                <a:r>
                  <a:rPr lang="ko-KR" altLang="en-US" sz="1200" dirty="0"/>
                  <a:t>감도 및 추적 성능이 우수함</a:t>
                </a:r>
                <a:r>
                  <a:rPr lang="en-US" altLang="ko-KR" sz="1200" dirty="0"/>
                  <a:t>.</a:t>
                </a:r>
              </a:p>
              <a:p>
                <a:pPr marL="288000" lvl="1" indent="0">
                  <a:buNone/>
                </a:pPr>
                <a:r>
                  <a:rPr lang="en-US" altLang="ko-KR" sz="1200" dirty="0"/>
                  <a:t>		S-BAND : </a:t>
                </a:r>
                <a:r>
                  <a:rPr lang="ko-KR" altLang="en-US" sz="1200" dirty="0" err="1"/>
                  <a:t>클러터</a:t>
                </a:r>
                <a:r>
                  <a:rPr lang="en-US" altLang="ko-KR" sz="1200" dirty="0"/>
                  <a:t>(</a:t>
                </a:r>
                <a:r>
                  <a:rPr lang="ko-KR" altLang="en-US" sz="1200" dirty="0"/>
                  <a:t>안개</a:t>
                </a:r>
                <a:r>
                  <a:rPr lang="en-US" altLang="ko-KR" sz="1200" dirty="0"/>
                  <a:t>, </a:t>
                </a:r>
                <a:r>
                  <a:rPr lang="ko-KR" altLang="en-US" sz="1200" dirty="0"/>
                  <a:t>비</a:t>
                </a:r>
                <a:r>
                  <a:rPr lang="en-US" altLang="ko-KR" sz="1200" dirty="0"/>
                  <a:t>, </a:t>
                </a:r>
                <a:r>
                  <a:rPr lang="ko-KR" altLang="en-US" sz="1200" dirty="0"/>
                  <a:t>바다의 반사와 같은 노이즈 성분</a:t>
                </a:r>
                <a:r>
                  <a:rPr lang="en-US" altLang="ko-KR" sz="1200" dirty="0"/>
                  <a:t>)</a:t>
                </a:r>
                <a:r>
                  <a:rPr lang="ko-KR" altLang="en-US" sz="1200" dirty="0"/>
                  <a:t> 조건에서 타겟 탐지</a:t>
                </a:r>
                <a:r>
                  <a:rPr lang="en-US" altLang="ko-KR" sz="1200" dirty="0"/>
                  <a:t>/</a:t>
                </a:r>
                <a:r>
                  <a:rPr lang="ko-KR" altLang="en-US" sz="1200" dirty="0"/>
                  <a:t>추적이 용이함</a:t>
                </a:r>
                <a:r>
                  <a:rPr lang="en-US" altLang="ko-KR" sz="1200" dirty="0"/>
                  <a:t>.</a:t>
                </a:r>
              </a:p>
              <a:p>
                <a:pPr marL="288000" lvl="1" indent="0">
                  <a:buNone/>
                </a:pPr>
                <a:r>
                  <a:rPr lang="en-US" altLang="ko-KR" sz="1200" dirty="0"/>
                  <a:t>	-</a:t>
                </a:r>
                <a:r>
                  <a:rPr lang="ko-KR" altLang="en-US" sz="1200" dirty="0"/>
                  <a:t>사용 주파수 대역을 표시해야 함</a:t>
                </a:r>
                <a:r>
                  <a:rPr lang="en-US" altLang="ko-KR" sz="1200" dirty="0"/>
                  <a:t>.</a:t>
                </a:r>
              </a:p>
              <a:p>
                <a:pPr marL="288000" lvl="1" indent="0">
                  <a:buNone/>
                </a:pPr>
                <a:endParaRPr lang="en-US" altLang="ko-KR" sz="1200" dirty="0"/>
              </a:p>
              <a:p>
                <a:pPr marL="288000" lvl="1" indent="0">
                  <a:buNone/>
                </a:pPr>
                <a:r>
                  <a:rPr lang="en-US" altLang="ko-KR" sz="1200" dirty="0"/>
                  <a:t>	5.1.3 </a:t>
                </a:r>
                <a:r>
                  <a:rPr lang="ko-KR" altLang="en-US" sz="1200" dirty="0"/>
                  <a:t>간섭에 대한 민감도</a:t>
                </a:r>
                <a:endParaRPr lang="en-US" altLang="ko-KR" sz="1200" dirty="0"/>
              </a:p>
              <a:p>
                <a:pPr marL="288000" lvl="1" indent="0">
                  <a:buNone/>
                </a:pPr>
                <a:r>
                  <a:rPr lang="en-US" altLang="ko-KR" sz="1200" dirty="0"/>
                  <a:t>	-</a:t>
                </a:r>
                <a:r>
                  <a:rPr lang="ko-KR" altLang="en-US" sz="1200" dirty="0"/>
                  <a:t>레이저는 일반적인 간섭 조건에서 만족스럽게 동작해야 함</a:t>
                </a:r>
                <a:r>
                  <a:rPr lang="en-US" altLang="ko-KR" sz="1200" dirty="0"/>
                  <a:t>.</a:t>
                </a:r>
              </a:p>
              <a:p>
                <a:pPr marL="288000" lvl="1" indent="0">
                  <a:buNone/>
                </a:pPr>
                <a:endParaRPr lang="en-US" altLang="ko-KR" sz="1200" dirty="0"/>
              </a:p>
              <a:p>
                <a:pPr lvl="1"/>
                <a:r>
                  <a:rPr lang="en-US" altLang="ko-KR" sz="1200" dirty="0"/>
                  <a:t>5.2 </a:t>
                </a:r>
                <a:r>
                  <a:rPr lang="ko-KR" altLang="en-US" sz="1200" dirty="0"/>
                  <a:t>레이더의 </a:t>
                </a:r>
                <a:r>
                  <a:rPr lang="ko-KR" altLang="en-US" sz="1200" u="sng" dirty="0"/>
                  <a:t>거리</a:t>
                </a:r>
                <a:r>
                  <a:rPr lang="ko-KR" altLang="en-US" sz="1200" dirty="0"/>
                  <a:t>와 </a:t>
                </a:r>
                <a:r>
                  <a:rPr lang="ko-KR" altLang="en-US" sz="1200" u="sng" dirty="0"/>
                  <a:t>방위</a:t>
                </a:r>
                <a:r>
                  <a:rPr lang="ko-KR" altLang="en-US" sz="1200" dirty="0"/>
                  <a:t>에 대한 </a:t>
                </a:r>
                <a:r>
                  <a:rPr lang="ko-KR" altLang="en-US" sz="1200" dirty="0">
                    <a:solidFill>
                      <a:srgbClr val="0070C0"/>
                    </a:solidFill>
                  </a:rPr>
                  <a:t>정확도</a:t>
                </a:r>
                <a:endParaRPr lang="en-US" altLang="ko-KR" sz="1200" dirty="0">
                  <a:solidFill>
                    <a:srgbClr val="0070C0"/>
                  </a:solidFill>
                </a:endParaRPr>
              </a:p>
              <a:p>
                <a:pPr marL="288000" lvl="1" indent="0">
                  <a:buNone/>
                </a:pPr>
                <a:r>
                  <a:rPr lang="en-US" altLang="ko-KR" sz="1200" dirty="0"/>
                  <a:t>	-Accuracy of Range 	: 30m </a:t>
                </a:r>
                <a:r>
                  <a:rPr lang="ko-KR" altLang="en-US" sz="1200" dirty="0"/>
                  <a:t>이내 또는 현재 사용중인 </a:t>
                </a:r>
                <a:r>
                  <a:rPr lang="en-US" altLang="ko-KR" sz="1200" dirty="0"/>
                  <a:t>range</a:t>
                </a:r>
                <a:r>
                  <a:rPr lang="ko-KR" altLang="en-US" sz="1200" dirty="0"/>
                  <a:t> </a:t>
                </a:r>
                <a:r>
                  <a:rPr lang="en-US" altLang="ko-KR" sz="1200" dirty="0"/>
                  <a:t>scale</a:t>
                </a:r>
                <a:r>
                  <a:rPr lang="ko-KR" altLang="en-US" sz="1200" dirty="0"/>
                  <a:t>의 </a:t>
                </a:r>
                <a:r>
                  <a:rPr lang="en-US" altLang="ko-KR" sz="1200" dirty="0"/>
                  <a:t>1% </a:t>
                </a:r>
                <a:r>
                  <a:rPr lang="ko-KR" altLang="en-US" sz="1200" dirty="0"/>
                  <a:t>중 </a:t>
                </a:r>
                <a:r>
                  <a:rPr lang="en-US" altLang="ko-KR" sz="1200" dirty="0"/>
                  <a:t>MAX</a:t>
                </a:r>
              </a:p>
              <a:p>
                <a:pPr marL="288000" lvl="1" indent="0">
                  <a:buNone/>
                </a:pPr>
                <a:r>
                  <a:rPr lang="en-US" altLang="ko-KR" sz="1200" dirty="0"/>
                  <a:t>	-Accuracy of</a:t>
                </a:r>
                <a:r>
                  <a:rPr lang="ko-KR" altLang="en-US" sz="1200" dirty="0"/>
                  <a:t> </a:t>
                </a:r>
                <a:r>
                  <a:rPr lang="en-US" altLang="ko-KR" sz="1200" dirty="0"/>
                  <a:t>Bearing</a:t>
                </a:r>
                <a:r>
                  <a:rPr lang="ko-KR" altLang="en-US" sz="1200" dirty="0"/>
                  <a:t> </a:t>
                </a:r>
                <a:r>
                  <a:rPr lang="en-US" altLang="ko-KR" sz="1200" dirty="0"/>
                  <a:t>	:</a:t>
                </a:r>
                <a:r>
                  <a:rPr lang="ko-KR" altLang="en-US" sz="1200" dirty="0"/>
                  <a:t> </a:t>
                </a:r>
                <a:r>
                  <a:rPr lang="en-US" altLang="ko-KR" sz="1200" dirty="0"/>
                  <a:t>1</a:t>
                </a:r>
                <a14:m>
                  <m:oMath xmlns:m="http://schemas.openxmlformats.org/officeDocument/2006/math">
                    <m:r>
                      <a:rPr lang="en-US" altLang="ko-KR" sz="1200" i="1" smtClean="0">
                        <a:latin typeface="Cambria Math" panose="02040503050406030204" pitchFamily="18" charset="0"/>
                      </a:rPr>
                      <m:t>°</m:t>
                    </m:r>
                  </m:oMath>
                </a14:m>
                <a:endParaRPr lang="en-US" altLang="ko-KR" sz="1200" dirty="0"/>
              </a:p>
              <a:p>
                <a:pPr marL="288000" lvl="1" indent="0">
                  <a:buNone/>
                </a:pPr>
                <a:endParaRPr lang="en-US" altLang="ko-KR" sz="1200" dirty="0"/>
              </a:p>
              <a:p>
                <a:pPr marL="288000" lvl="1" indent="0">
                  <a:buNone/>
                </a:pPr>
                <a:endParaRPr lang="en-US" altLang="ko-KR" sz="1200" dirty="0"/>
              </a:p>
            </p:txBody>
          </p:sp>
        </mc:Choice>
        <mc:Fallback xmlns="">
          <p:sp>
            <p:nvSpPr>
              <p:cNvPr id="3" name="내용 개체 틀 2">
                <a:extLst>
                  <a:ext uri="{FF2B5EF4-FFF2-40B4-BE49-F238E27FC236}">
                    <a16:creationId xmlns:a16="http://schemas.microsoft.com/office/drawing/2014/main" id="{94AC1B68-EB8A-4D84-AB55-7BEFA46CDD61}"/>
                  </a:ext>
                </a:extLst>
              </p:cNvPr>
              <p:cNvSpPr>
                <a:spLocks noGrp="1" noRot="1" noChangeAspect="1" noMove="1" noResize="1" noEditPoints="1" noAdjustHandles="1" noChangeArrowheads="1" noChangeShapeType="1" noTextEdit="1"/>
              </p:cNvSpPr>
              <p:nvPr>
                <p:ph idx="1"/>
              </p:nvPr>
            </p:nvSpPr>
            <p:spPr>
              <a:xfrm>
                <a:off x="157942" y="708468"/>
                <a:ext cx="9539732" cy="5720477"/>
              </a:xfrm>
              <a:blipFill>
                <a:blip r:embed="rId2"/>
                <a:stretch>
                  <a:fillRect/>
                </a:stretch>
              </a:blipFill>
            </p:spPr>
            <p:txBody>
              <a:bodyPr/>
              <a:lstStyle/>
              <a:p>
                <a:r>
                  <a:rPr lang="ko-KR" altLang="en-US">
                    <a:noFill/>
                  </a:rPr>
                  <a:t> </a:t>
                </a:r>
              </a:p>
            </p:txBody>
          </p:sp>
        </mc:Fallback>
      </mc:AlternateContent>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a:t>
            </a:fld>
            <a:r>
              <a:rPr lang="en-US" altLang="ko-KR"/>
              <a:t>]</a:t>
            </a:r>
            <a:endParaRPr lang="ko-KR" altLang="en-US" dirty="0"/>
          </a:p>
        </p:txBody>
      </p:sp>
    </p:spTree>
    <p:extLst>
      <p:ext uri="{BB962C8B-B14F-4D97-AF65-F5344CB8AC3E}">
        <p14:creationId xmlns:p14="http://schemas.microsoft.com/office/powerpoint/2010/main" val="342910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5.3 </a:t>
            </a:r>
            <a:r>
              <a:rPr lang="ko-KR" altLang="en-US" sz="1200" dirty="0"/>
              <a:t>감지 성능 </a:t>
            </a:r>
            <a:r>
              <a:rPr lang="en-US" altLang="ko-KR" sz="1200" dirty="0"/>
              <a:t>/ </a:t>
            </a:r>
            <a:r>
              <a:rPr lang="ko-KR" altLang="en-US" sz="1200" dirty="0" err="1"/>
              <a:t>클러터</a:t>
            </a:r>
            <a:r>
              <a:rPr lang="ko-KR" altLang="en-US" sz="1200" dirty="0"/>
              <a:t> 방지 기능</a:t>
            </a:r>
            <a:endParaRPr lang="en-US" altLang="ko-KR" sz="1200" dirty="0"/>
          </a:p>
          <a:p>
            <a:pPr marL="288000" lvl="1" indent="0">
              <a:buNone/>
            </a:pPr>
            <a:r>
              <a:rPr lang="en-US" altLang="ko-KR" sz="1200" dirty="0">
                <a:solidFill>
                  <a:srgbClr val="0070C0"/>
                </a:solidFill>
              </a:rPr>
              <a:t>	</a:t>
            </a:r>
            <a:r>
              <a:rPr lang="ko-KR" altLang="en-US" sz="1200" dirty="0">
                <a:solidFill>
                  <a:srgbClr val="0070C0"/>
                </a:solidFill>
              </a:rPr>
              <a:t>표적 탐지를  위한 모든 방법을 사용해야 함</a:t>
            </a:r>
            <a:endParaRPr lang="en-US" altLang="ko-KR" sz="1200" dirty="0">
              <a:solidFill>
                <a:srgbClr val="0070C0"/>
              </a:solidFill>
            </a:endParaRPr>
          </a:p>
          <a:p>
            <a:pPr marL="288000" lvl="1" indent="0">
              <a:buNone/>
            </a:pPr>
            <a:r>
              <a:rPr lang="en-US" altLang="ko-KR" sz="1200" dirty="0"/>
              <a:t>	5.3.1 </a:t>
            </a:r>
            <a:r>
              <a:rPr lang="ko-KR" altLang="en-US" sz="1200" dirty="0"/>
              <a:t>탐지</a:t>
            </a:r>
            <a:endParaRPr lang="en-US" altLang="ko-KR" sz="1200" dirty="0"/>
          </a:p>
          <a:p>
            <a:pPr marL="288000" lvl="1" indent="0">
              <a:buNone/>
            </a:pPr>
            <a:r>
              <a:rPr lang="en-US" altLang="ko-KR" sz="1200" dirty="0"/>
              <a:t>	 5.3.1.1 </a:t>
            </a:r>
            <a:r>
              <a:rPr lang="ko-KR" altLang="en-US" sz="1200" dirty="0"/>
              <a:t>맑은</a:t>
            </a:r>
            <a:r>
              <a:rPr lang="en-US" altLang="ko-KR" sz="1200" dirty="0"/>
              <a:t>(</a:t>
            </a:r>
            <a:r>
              <a:rPr lang="ko-KR" altLang="en-US" sz="1200" dirty="0" err="1"/>
              <a:t>클러터가</a:t>
            </a:r>
            <a:r>
              <a:rPr lang="ko-KR" altLang="en-US" sz="1200" dirty="0"/>
              <a:t> 없는</a:t>
            </a:r>
            <a:r>
              <a:rPr lang="en-US" altLang="ko-KR" sz="1200" dirty="0"/>
              <a:t>)</a:t>
            </a:r>
            <a:r>
              <a:rPr lang="ko-KR" altLang="en-US" sz="1200" dirty="0"/>
              <a:t> 조건에서의 탐지</a:t>
            </a:r>
            <a:endParaRPr lang="en-US" altLang="ko-KR" sz="1200" dirty="0"/>
          </a:p>
          <a:p>
            <a:pPr marL="288000" lvl="1" indent="0">
              <a:buNone/>
            </a:pPr>
            <a:r>
              <a:rPr lang="en-US" altLang="ko-KR" sz="1200" dirty="0"/>
              <a:t>		</a:t>
            </a:r>
            <a:r>
              <a:rPr lang="ko-KR" altLang="en-US" sz="1200" dirty="0" err="1"/>
              <a:t>클러터가</a:t>
            </a:r>
            <a:r>
              <a:rPr lang="ko-KR" altLang="en-US" sz="1200" dirty="0"/>
              <a:t> 없는 경우에 대한 전파 조건</a:t>
            </a:r>
            <a:r>
              <a:rPr lang="en-US" altLang="ko-KR" sz="1200" dirty="0"/>
              <a:t>; </a:t>
            </a:r>
          </a:p>
          <a:p>
            <a:pPr marL="288000" lvl="1" indent="0">
              <a:buNone/>
            </a:pPr>
            <a:r>
              <a:rPr lang="en-US" altLang="ko-KR" sz="1200" dirty="0"/>
              <a:t>			</a:t>
            </a:r>
            <a:r>
              <a:rPr lang="en-US" altLang="ko-KR" sz="1200" dirty="0" err="1"/>
              <a:t>i</a:t>
            </a:r>
            <a:r>
              <a:rPr lang="en-US" altLang="ko-KR" sz="1200" dirty="0"/>
              <a:t>) </a:t>
            </a:r>
            <a:r>
              <a:rPr lang="ko-KR" altLang="en-US" sz="1200" dirty="0"/>
              <a:t>해수면에서 </a:t>
            </a:r>
            <a:r>
              <a:rPr lang="en-US" altLang="ko-KR" sz="1200" dirty="0"/>
              <a:t>15m </a:t>
            </a:r>
            <a:r>
              <a:rPr lang="ko-KR" altLang="en-US" sz="1200" dirty="0"/>
              <a:t>높이에 안테나 위치</a:t>
            </a:r>
            <a:r>
              <a:rPr lang="en-US" altLang="ko-KR" sz="1200" dirty="0"/>
              <a:t>	</a:t>
            </a:r>
          </a:p>
          <a:p>
            <a:pPr marL="288000" lvl="1" indent="0">
              <a:buNone/>
            </a:pPr>
            <a:r>
              <a:rPr lang="en-US" altLang="ko-KR" sz="1200" dirty="0"/>
              <a:t>			ii) </a:t>
            </a:r>
            <a:r>
              <a:rPr lang="ko-KR" altLang="en-US" sz="1200" dirty="0"/>
              <a:t>해면 </a:t>
            </a:r>
            <a:r>
              <a:rPr lang="ko-KR" altLang="en-US" sz="1200" dirty="0" err="1"/>
              <a:t>클러터</a:t>
            </a:r>
            <a:r>
              <a:rPr lang="ko-KR" altLang="en-US" sz="1200" dirty="0"/>
              <a:t> 없음 </a:t>
            </a:r>
            <a:endParaRPr lang="en-US" altLang="ko-KR" sz="1200" dirty="0"/>
          </a:p>
          <a:p>
            <a:pPr marL="288000" lvl="1" indent="0">
              <a:buNone/>
            </a:pPr>
            <a:r>
              <a:rPr lang="en-US" altLang="ko-KR" sz="1200" dirty="0"/>
              <a:t>			iii) </a:t>
            </a:r>
            <a:r>
              <a:rPr lang="ko-KR" altLang="en-US" sz="1200" dirty="0"/>
              <a:t>강수 및 증발 </a:t>
            </a:r>
            <a:r>
              <a:rPr lang="ko-KR" altLang="en-US" sz="1200" dirty="0" err="1"/>
              <a:t>덕트가</a:t>
            </a:r>
            <a:r>
              <a:rPr lang="ko-KR" altLang="en-US" sz="1200" dirty="0"/>
              <a:t> 없음</a:t>
            </a:r>
            <a:endParaRPr lang="en-US" altLang="ko-KR" sz="1200" dirty="0"/>
          </a:p>
          <a:p>
            <a:pPr marL="288000" lvl="1" indent="0">
              <a:buNone/>
            </a:pPr>
            <a:r>
              <a:rPr lang="en-US" altLang="ko-KR" sz="1200" dirty="0"/>
              <a:t>		</a:t>
            </a:r>
            <a:r>
              <a:rPr lang="ko-KR" altLang="en-US" sz="1200" dirty="0"/>
              <a:t>레이더 시스템이 맑은 조건에서 장거리 표적 및 해안선을 탐지하는 기준</a:t>
            </a:r>
            <a:r>
              <a:rPr lang="en-US" altLang="ko-KR" sz="1200" dirty="0"/>
              <a:t>:</a:t>
            </a:r>
          </a:p>
          <a:p>
            <a:pPr marL="288000" lvl="1" indent="0">
              <a:buNone/>
            </a:pPr>
            <a:r>
              <a:rPr lang="en-US" altLang="ko-KR" sz="1200" dirty="0"/>
              <a:t>			</a:t>
            </a:r>
            <a:r>
              <a:rPr lang="en-US" altLang="ko-KR" sz="1200" dirty="0" err="1"/>
              <a:t>i</a:t>
            </a:r>
            <a:r>
              <a:rPr lang="en-US" altLang="ko-KR" sz="1200" dirty="0"/>
              <a:t>) 10</a:t>
            </a:r>
            <a:r>
              <a:rPr lang="ko-KR" altLang="en-US" sz="1200" dirty="0"/>
              <a:t>개 </a:t>
            </a:r>
            <a:r>
              <a:rPr lang="en-US" altLang="ko-KR" sz="1200" dirty="0"/>
              <a:t>SCAN </a:t>
            </a:r>
            <a:r>
              <a:rPr lang="ko-KR" altLang="en-US" sz="1200" dirty="0"/>
              <a:t>중 </a:t>
            </a:r>
            <a:r>
              <a:rPr lang="en-US" altLang="ko-KR" sz="1200" dirty="0"/>
              <a:t>8</a:t>
            </a:r>
            <a:r>
              <a:rPr lang="ko-KR" altLang="en-US" sz="1200" dirty="0"/>
              <a:t>개 혹은 이에 상응하는 대상을 표시</a:t>
            </a:r>
            <a:endParaRPr lang="en-US" altLang="ko-KR" sz="1200" dirty="0"/>
          </a:p>
          <a:p>
            <a:pPr marL="288000" lvl="1" indent="0">
              <a:buNone/>
            </a:pPr>
            <a:r>
              <a:rPr lang="en-US" altLang="ko-KR" sz="1200" dirty="0"/>
              <a:t>			ii) 10</a:t>
            </a:r>
            <a:r>
              <a:rPr lang="en-US" altLang="ko-KR" sz="1200" baseline="30000" dirty="0"/>
              <a:t>-4</a:t>
            </a:r>
            <a:r>
              <a:rPr lang="en-US" altLang="ko-KR" sz="1200" dirty="0"/>
              <a:t> </a:t>
            </a:r>
            <a:r>
              <a:rPr lang="ko-KR" altLang="en-US" sz="1200" dirty="0"/>
              <a:t>의 레이더 탐지 </a:t>
            </a:r>
            <a:r>
              <a:rPr lang="ko-KR" altLang="en-US" sz="1200" dirty="0" err="1"/>
              <a:t>오경보</a:t>
            </a:r>
            <a:r>
              <a:rPr lang="ko-KR" altLang="en-US" sz="1200" dirty="0"/>
              <a:t> 확률</a:t>
            </a:r>
            <a:endParaRPr lang="en-US" altLang="ko-KR" sz="1200" dirty="0"/>
          </a:p>
          <a:p>
            <a:pPr marL="288000" lvl="1" indent="0">
              <a:buNone/>
            </a:pPr>
            <a:r>
              <a:rPr lang="en-US" altLang="ko-KR" sz="1200" dirty="0"/>
              <a:t>		</a:t>
            </a:r>
            <a:r>
              <a:rPr lang="ko-KR" altLang="en-US" sz="1200" dirty="0"/>
              <a:t>표</a:t>
            </a:r>
            <a:r>
              <a:rPr lang="en-US" altLang="ko-KR" sz="1200" dirty="0"/>
              <a:t>2</a:t>
            </a:r>
            <a:r>
              <a:rPr lang="ko-KR" altLang="en-US" sz="1200" dirty="0"/>
              <a:t>에 포함된 요구사항은 </a:t>
            </a:r>
            <a:r>
              <a:rPr lang="en-US" altLang="ko-KR" sz="1200" dirty="0"/>
              <a:t>X/S </a:t>
            </a:r>
            <a:r>
              <a:rPr lang="ko-KR" altLang="en-US" sz="1200" dirty="0"/>
              <a:t>밴드 장비에 대해 충족되어야 함</a:t>
            </a:r>
            <a:r>
              <a:rPr lang="en-US" altLang="ko-KR" sz="1200" dirty="0"/>
              <a:t>.</a:t>
            </a:r>
          </a:p>
          <a:p>
            <a:pPr marL="288000" lvl="1" indent="0">
              <a:buNone/>
            </a:pPr>
            <a:r>
              <a:rPr lang="en-US" altLang="ko-KR" sz="1200" dirty="0"/>
              <a:t>		</a:t>
            </a:r>
            <a:r>
              <a:rPr lang="ko-KR" altLang="en-US" sz="1200" dirty="0"/>
              <a:t>탐지 성능은 레이더 시스템과 함께 제공되는 가장 작은 안테나를 사용하여 달성</a:t>
            </a:r>
            <a:r>
              <a:rPr lang="en-US" altLang="ko-KR" sz="1200" dirty="0"/>
              <a:t>.</a:t>
            </a:r>
          </a:p>
          <a:p>
            <a:pPr marL="288000" lvl="1" indent="0">
              <a:buNone/>
            </a:pPr>
            <a:r>
              <a:rPr lang="en-US" altLang="ko-KR" sz="1200" dirty="0"/>
              <a:t>		</a:t>
            </a:r>
            <a:r>
              <a:rPr lang="ko-KR" altLang="en-US" sz="1200" dirty="0"/>
              <a:t>장비는 선박 등급에 맞는 장비를 지정하고 승인</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자선과 목표물 사이에 예측 가능한 </a:t>
            </a:r>
            <a:r>
              <a:rPr lang="ko-KR" altLang="en-US" sz="1200" dirty="0">
                <a:solidFill>
                  <a:srgbClr val="0070C0"/>
                </a:solidFill>
              </a:rPr>
              <a:t>가장 빠른 상대속도</a:t>
            </a:r>
            <a:r>
              <a:rPr lang="ko-KR" altLang="en-US" sz="1200" dirty="0"/>
              <a:t>를 인식</a:t>
            </a:r>
            <a:endParaRPr lang="en-US" altLang="ko-KR" sz="1200" dirty="0"/>
          </a:p>
          <a:p>
            <a:pPr marL="288000" lvl="1" indent="0">
              <a:buNone/>
            </a:pPr>
            <a:r>
              <a:rPr lang="en-US" altLang="ko-KR" sz="1200" dirty="0"/>
              <a:t>			ii)</a:t>
            </a:r>
            <a:r>
              <a:rPr lang="ko-KR" altLang="en-US" sz="1200" dirty="0"/>
              <a:t> 속도 </a:t>
            </a:r>
            <a:r>
              <a:rPr lang="en-US" altLang="ko-KR" sz="1200" dirty="0"/>
              <a:t>:</a:t>
            </a:r>
            <a:r>
              <a:rPr lang="ko-KR" altLang="en-US" sz="1200" dirty="0"/>
              <a:t> 일반</a:t>
            </a:r>
            <a:r>
              <a:rPr lang="en-US" altLang="ko-KR" sz="1200" dirty="0"/>
              <a:t>(&lt;30kn) </a:t>
            </a:r>
            <a:r>
              <a:rPr lang="ko-KR" altLang="en-US" sz="1200" dirty="0"/>
              <a:t>또는 빠른</a:t>
            </a:r>
            <a:r>
              <a:rPr lang="en-US" altLang="ko-KR" sz="1200" dirty="0"/>
              <a:t>(&gt;30kn) </a:t>
            </a:r>
            <a:r>
              <a:rPr lang="ko-KR" altLang="en-US" sz="1200" dirty="0">
                <a:solidFill>
                  <a:srgbClr val="FF0000"/>
                </a:solidFill>
              </a:rPr>
              <a:t>자선 속도</a:t>
            </a:r>
            <a:r>
              <a:rPr lang="en-US" altLang="ko-KR" sz="1200" dirty="0">
                <a:solidFill>
                  <a:srgbClr val="FF0000"/>
                </a:solidFill>
              </a:rPr>
              <a:t>(100kn </a:t>
            </a:r>
            <a:r>
              <a:rPr lang="ko-KR" altLang="en-US" sz="1200" dirty="0">
                <a:solidFill>
                  <a:srgbClr val="FF0000"/>
                </a:solidFill>
              </a:rPr>
              <a:t>및 </a:t>
            </a:r>
            <a:r>
              <a:rPr lang="en-US" altLang="ko-KR" sz="1200" dirty="0">
                <a:solidFill>
                  <a:srgbClr val="FF0000"/>
                </a:solidFill>
              </a:rPr>
              <a:t>140kn </a:t>
            </a:r>
            <a:r>
              <a:rPr lang="ko-KR" altLang="en-US" sz="1200" dirty="0">
                <a:solidFill>
                  <a:srgbClr val="FF0000"/>
                </a:solidFill>
              </a:rPr>
              <a:t>상대 속도</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a:t>
            </a:fld>
            <a:r>
              <a:rPr lang="en-US" altLang="ko-KR"/>
              <a:t>]</a:t>
            </a:r>
            <a:endParaRPr lang="ko-KR" altLang="en-US" dirty="0"/>
          </a:p>
        </p:txBody>
      </p:sp>
    </p:spTree>
    <p:extLst>
      <p:ext uri="{BB962C8B-B14F-4D97-AF65-F5344CB8AC3E}">
        <p14:creationId xmlns:p14="http://schemas.microsoft.com/office/powerpoint/2010/main" val="238367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a:t>
            </a:fld>
            <a:r>
              <a:rPr lang="en-US" altLang="ko-KR"/>
              <a:t>]</a:t>
            </a:r>
            <a:endParaRPr lang="ko-KR" altLang="en-US" dirty="0"/>
          </a:p>
        </p:txBody>
      </p:sp>
      <p:pic>
        <p:nvPicPr>
          <p:cNvPr id="9" name="그림 8">
            <a:extLst>
              <a:ext uri="{FF2B5EF4-FFF2-40B4-BE49-F238E27FC236}">
                <a16:creationId xmlns:a16="http://schemas.microsoft.com/office/drawing/2014/main" id="{74CE1861-327F-46AA-8BAF-EA440FF0A35C}"/>
              </a:ext>
            </a:extLst>
          </p:cNvPr>
          <p:cNvPicPr>
            <a:picLocks noChangeAspect="1"/>
          </p:cNvPicPr>
          <p:nvPr/>
        </p:nvPicPr>
        <p:blipFill>
          <a:blip r:embed="rId2"/>
          <a:stretch>
            <a:fillRect/>
          </a:stretch>
        </p:blipFill>
        <p:spPr>
          <a:xfrm>
            <a:off x="1232968" y="560418"/>
            <a:ext cx="7440063" cy="3505689"/>
          </a:xfrm>
          <a:prstGeom prst="rect">
            <a:avLst/>
          </a:prstGeom>
        </p:spPr>
      </p:pic>
      <p:sp>
        <p:nvSpPr>
          <p:cNvPr id="10" name="직사각형 9">
            <a:extLst>
              <a:ext uri="{FF2B5EF4-FFF2-40B4-BE49-F238E27FC236}">
                <a16:creationId xmlns:a16="http://schemas.microsoft.com/office/drawing/2014/main" id="{D489A6BE-DBF7-4CB5-A1C9-769760A7D305}"/>
              </a:ext>
            </a:extLst>
          </p:cNvPr>
          <p:cNvSpPr/>
          <p:nvPr/>
        </p:nvSpPr>
        <p:spPr>
          <a:xfrm>
            <a:off x="218114" y="4512478"/>
            <a:ext cx="9529893" cy="1631216"/>
          </a:xfrm>
          <a:prstGeom prst="rect">
            <a:avLst/>
          </a:prstGeom>
        </p:spPr>
        <p:txBody>
          <a:bodyPr wrap="square">
            <a:spAutoFit/>
          </a:bodyPr>
          <a:lstStyle/>
          <a:p>
            <a:r>
              <a:rPr lang="en-US" altLang="ko-KR" sz="1000" dirty="0"/>
              <a:t>1 IMO revised performance standards for radar reflectors (resolution MSC.164(78)) ñ Radar Cross Section (RCS) 7.5 m2 for X-Band, 0.5 m2 for S-Band. </a:t>
            </a:r>
          </a:p>
          <a:p>
            <a:r>
              <a:rPr lang="en-US" altLang="ko-KR" sz="1000" dirty="0"/>
              <a:t>2 The corner reflector (used for measurement), is taken as 10 m2 for X-Band and 1.0 m2 for S-Band.</a:t>
            </a:r>
          </a:p>
          <a:p>
            <a:r>
              <a:rPr lang="en-US" altLang="ko-KR" sz="1000" dirty="0"/>
              <a:t>3 The typical navigation buoy is taken as 5.0 m2 for X-Band and 0.5 m2 for S-Band; for typical channel markers, with an RCS of 1.0 m2 (X-band) and 0.1 m2 (S-band) and height of 1 </a:t>
            </a:r>
            <a:r>
              <a:rPr lang="en-US" altLang="ko-KR" sz="1000" dirty="0" err="1"/>
              <a:t>metre</a:t>
            </a:r>
            <a:r>
              <a:rPr lang="en-US" altLang="ko-KR" sz="1000" dirty="0"/>
              <a:t>, a detection range of 2.0 and 1.0 NM respectively.</a:t>
            </a:r>
          </a:p>
          <a:p>
            <a:r>
              <a:rPr lang="en-US" altLang="ko-KR" sz="1000" dirty="0"/>
              <a:t>4 RCS for 10 m small vessel taken as 2.5 m2 for X-Band and 1.4 m2 for S-Band (taken as a complex target). </a:t>
            </a:r>
          </a:p>
          <a:p>
            <a:r>
              <a:rPr lang="en-US" altLang="ko-KR" sz="1000" dirty="0"/>
              <a:t>5 Reflectors are taken as point targets, vessels as complex targets and shorelines as distributed targets (typical values for a rocky shoreline, but are dependent on profile). </a:t>
            </a:r>
          </a:p>
          <a:p>
            <a:r>
              <a:rPr lang="en-US" altLang="ko-KR" sz="1000" dirty="0"/>
              <a:t>6 Detection ranges experienced in practice will be affected by various factors, including atmospheric conditions (e.g. evaporation duct), target speed and aspect, target material and target structure. </a:t>
            </a:r>
          </a:p>
          <a:p>
            <a:r>
              <a:rPr lang="en-US" altLang="ko-KR" sz="1000" dirty="0"/>
              <a:t>These and other factors may either enhance or degrade the detection ranges stated. At ranges between the first detection and own ship, the radar return may be reduced or enhanced by signal multi-path, which depend on factors such as antenna/target centroid height, target structure, sea state and radar frequency band.</a:t>
            </a:r>
            <a:endParaRPr lang="ko-KR" altLang="en-US" sz="1000" dirty="0"/>
          </a:p>
        </p:txBody>
      </p:sp>
    </p:spTree>
    <p:extLst>
      <p:ext uri="{BB962C8B-B14F-4D97-AF65-F5344CB8AC3E}">
        <p14:creationId xmlns:p14="http://schemas.microsoft.com/office/powerpoint/2010/main" val="29984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5.3.1.2 </a:t>
            </a:r>
            <a:r>
              <a:rPr lang="ko-KR" altLang="en-US" sz="1200" dirty="0"/>
              <a:t>근접거리 탐지</a:t>
            </a:r>
            <a:endParaRPr lang="en-US" altLang="ko-KR" sz="1200" dirty="0"/>
          </a:p>
          <a:p>
            <a:pPr marL="288000" lvl="1" indent="0">
              <a:buNone/>
            </a:pPr>
            <a:r>
              <a:rPr lang="en-US" altLang="ko-KR" sz="1200" dirty="0"/>
              <a:t>		-</a:t>
            </a:r>
            <a:r>
              <a:rPr lang="ko-KR" altLang="en-US" sz="1200" dirty="0"/>
              <a:t>표 </a:t>
            </a:r>
            <a:r>
              <a:rPr lang="en-US" altLang="ko-KR" sz="1200" dirty="0"/>
              <a:t>2</a:t>
            </a:r>
            <a:r>
              <a:rPr lang="ko-KR" altLang="en-US" sz="1200" dirty="0"/>
              <a:t>에 명시된 조건에서 표적의 단거리 탐지는 단락 </a:t>
            </a:r>
            <a:r>
              <a:rPr lang="en-US" altLang="ko-KR" sz="1200" dirty="0"/>
              <a:t>5.4</a:t>
            </a:r>
            <a:r>
              <a:rPr lang="ko-KR" altLang="en-US" sz="1200" dirty="0"/>
              <a:t>의 요구 사항과 호환</a:t>
            </a:r>
            <a:endParaRPr lang="en-US" altLang="ko-KR" sz="1200" dirty="0"/>
          </a:p>
          <a:p>
            <a:pPr marL="288000" lvl="1" indent="0">
              <a:buNone/>
            </a:pPr>
            <a:r>
              <a:rPr lang="en-US" altLang="ko-KR" sz="1200" dirty="0"/>
              <a:t>	 5.3.1.3 </a:t>
            </a:r>
            <a:r>
              <a:rPr lang="ko-KR" altLang="en-US" sz="1200" dirty="0" err="1"/>
              <a:t>클러터</a:t>
            </a:r>
            <a:r>
              <a:rPr lang="ko-KR" altLang="en-US" sz="1200" dirty="0"/>
              <a:t> 조건에서의 탐지</a:t>
            </a:r>
            <a:endParaRPr lang="en-US" altLang="ko-KR" sz="1200" dirty="0"/>
          </a:p>
          <a:p>
            <a:pPr marL="288000" lvl="1" indent="0">
              <a:buNone/>
            </a:pPr>
            <a:r>
              <a:rPr lang="en-US" altLang="ko-KR" sz="1200" dirty="0"/>
              <a:t>		-</a:t>
            </a:r>
            <a:r>
              <a:rPr lang="ko-KR" altLang="en-US" sz="1200" dirty="0"/>
              <a:t>일반적인 비</a:t>
            </a:r>
            <a:r>
              <a:rPr lang="en-US" altLang="ko-KR" sz="1200" dirty="0"/>
              <a:t>,</a:t>
            </a:r>
            <a:r>
              <a:rPr lang="ko-KR" altLang="en-US" sz="1200" dirty="0"/>
              <a:t>눈</a:t>
            </a:r>
            <a:r>
              <a:rPr lang="en-US" altLang="ko-KR" sz="1200" dirty="0"/>
              <a:t>,</a:t>
            </a:r>
            <a:r>
              <a:rPr lang="ko-KR" altLang="en-US" sz="1200" dirty="0"/>
              <a:t>바다 </a:t>
            </a:r>
            <a:r>
              <a:rPr lang="ko-KR" altLang="en-US" sz="1200" dirty="0" err="1"/>
              <a:t>클러터</a:t>
            </a:r>
            <a:r>
              <a:rPr lang="ko-KR" altLang="en-US" sz="1200" dirty="0"/>
              <a:t> </a:t>
            </a:r>
            <a:r>
              <a:rPr lang="ko-KR" altLang="en-US" sz="1200" dirty="0" err="1"/>
              <a:t>조건시</a:t>
            </a:r>
            <a:r>
              <a:rPr lang="ko-KR" altLang="en-US" sz="1200" dirty="0"/>
              <a:t> 성능 제한은 맑은 조건과 비교하여 표적 탐지 능력을 감소시킴</a:t>
            </a:r>
            <a:endParaRPr lang="en-US" altLang="ko-KR" sz="1200" dirty="0"/>
          </a:p>
          <a:p>
            <a:pPr marL="288000" lvl="1" indent="0">
              <a:buNone/>
            </a:pPr>
            <a:r>
              <a:rPr lang="en-US" altLang="ko-KR" sz="1200" dirty="0"/>
              <a:t>	  5.3.1.3.1 </a:t>
            </a:r>
            <a:r>
              <a:rPr lang="ko-KR" altLang="en-US" sz="1200" dirty="0"/>
              <a:t>레이더 장비는 최적의 일관된 탐지 성능을 제공하도록 설계</a:t>
            </a:r>
            <a:r>
              <a:rPr lang="en-US" altLang="ko-KR" sz="1200" dirty="0"/>
              <a:t>(</a:t>
            </a:r>
            <a:r>
              <a:rPr lang="ko-KR" altLang="en-US" sz="1200" dirty="0"/>
              <a:t>전파의 물리적 한계 제한은 예외</a:t>
            </a:r>
            <a:r>
              <a:rPr lang="en-US" altLang="ko-KR" sz="1200" dirty="0"/>
              <a:t>)</a:t>
            </a:r>
          </a:p>
          <a:p>
            <a:pPr marL="288000" lvl="1" indent="0">
              <a:buNone/>
            </a:pPr>
            <a:r>
              <a:rPr lang="en-US" altLang="ko-KR" sz="1200" dirty="0"/>
              <a:t>	  5.3.1.3.2 </a:t>
            </a:r>
            <a:r>
              <a:rPr lang="ko-KR" altLang="en-US" sz="1200" dirty="0"/>
              <a:t>레이더 시스템은 근거리에서 불리한 </a:t>
            </a:r>
            <a:r>
              <a:rPr lang="ko-KR" altLang="en-US" sz="1200" dirty="0" err="1"/>
              <a:t>클러터</a:t>
            </a:r>
            <a:r>
              <a:rPr lang="ko-KR" altLang="en-US" sz="1200" dirty="0"/>
              <a:t> 조건에서 타겟의 가시성을 높이는 수단을 제공해야 함</a:t>
            </a:r>
            <a:r>
              <a:rPr lang="en-US" altLang="ko-KR" sz="1200" dirty="0"/>
              <a:t>.</a:t>
            </a:r>
          </a:p>
          <a:p>
            <a:pPr marL="288000" lvl="1" indent="0">
              <a:buNone/>
            </a:pPr>
            <a:r>
              <a:rPr lang="en-US" altLang="ko-KR" sz="1200" dirty="0"/>
              <a:t>	  5.3.1.3.3 </a:t>
            </a:r>
            <a:r>
              <a:rPr lang="ko-KR" altLang="en-US" sz="1200" dirty="0"/>
              <a:t>다음 조건</a:t>
            </a:r>
            <a:r>
              <a:rPr lang="en-US" altLang="ko-KR" sz="1200" dirty="0"/>
              <a:t>(</a:t>
            </a:r>
            <a:r>
              <a:rPr lang="ko-KR" altLang="en-US" sz="1200" dirty="0"/>
              <a:t>다양한 거리 및 타겟 속도</a:t>
            </a:r>
            <a:r>
              <a:rPr lang="en-US" altLang="ko-KR" sz="1200" dirty="0"/>
              <a:t>)</a:t>
            </a:r>
            <a:r>
              <a:rPr lang="ko-KR" altLang="en-US" sz="1200" dirty="0"/>
              <a:t>에서 감지 성능의 저하</a:t>
            </a:r>
            <a:r>
              <a:rPr lang="en-US" altLang="ko-KR" sz="1200" dirty="0"/>
              <a:t>(</a:t>
            </a:r>
            <a:r>
              <a:rPr lang="ko-KR" altLang="en-US" sz="1200" dirty="0"/>
              <a:t>표 </a:t>
            </a:r>
            <a:r>
              <a:rPr lang="en-US" altLang="ko-KR" sz="1200" dirty="0"/>
              <a:t>2</a:t>
            </a:r>
            <a:r>
              <a:rPr lang="ko-KR" altLang="en-US" sz="1200" dirty="0"/>
              <a:t>의 수치 기준</a:t>
            </a:r>
            <a:r>
              <a:rPr lang="en-US" altLang="ko-KR" sz="1200" dirty="0"/>
              <a:t>)</a:t>
            </a:r>
            <a:r>
              <a:rPr lang="ko-KR" altLang="en-US" sz="1200" dirty="0"/>
              <a:t>를 사용 설명서에 명시</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약한 비</a:t>
            </a:r>
            <a:r>
              <a:rPr lang="en-US" altLang="ko-KR" sz="1200" dirty="0"/>
              <a:t>(</a:t>
            </a:r>
            <a:r>
              <a:rPr lang="ko-KR" altLang="en-US" sz="1200" dirty="0"/>
              <a:t>시간당 </a:t>
            </a:r>
            <a:r>
              <a:rPr lang="en-US" altLang="ko-KR" sz="1200" dirty="0"/>
              <a:t>4mm) </a:t>
            </a:r>
            <a:r>
              <a:rPr lang="ko-KR" altLang="en-US" sz="1200" dirty="0"/>
              <a:t>및 폭우</a:t>
            </a:r>
            <a:r>
              <a:rPr lang="en-US" altLang="ko-KR" sz="1200" dirty="0"/>
              <a:t>(</a:t>
            </a:r>
            <a:r>
              <a:rPr lang="ko-KR" altLang="en-US" sz="1200" dirty="0"/>
              <a:t>시간당 </a:t>
            </a:r>
            <a:r>
              <a:rPr lang="en-US" altLang="ko-KR" sz="1200" dirty="0"/>
              <a:t>16mm)</a:t>
            </a:r>
          </a:p>
          <a:p>
            <a:pPr marL="288000" lvl="1" indent="0">
              <a:buNone/>
            </a:pPr>
            <a:r>
              <a:rPr lang="en-US" altLang="ko-KR" sz="1200" dirty="0"/>
              <a:t>		ii) </a:t>
            </a:r>
            <a:r>
              <a:rPr lang="ko-KR" altLang="en-US" sz="1200" dirty="0"/>
              <a:t>해상 상태</a:t>
            </a:r>
            <a:r>
              <a:rPr lang="en-US" altLang="ko-KR" sz="1200" dirty="0"/>
              <a:t>2 </a:t>
            </a:r>
            <a:r>
              <a:rPr lang="ko-KR" altLang="en-US" sz="1200" dirty="0"/>
              <a:t>및 해상 상태</a:t>
            </a:r>
            <a:r>
              <a:rPr lang="en-US" altLang="ko-KR" sz="1200" dirty="0"/>
              <a:t>5 </a:t>
            </a:r>
          </a:p>
          <a:p>
            <a:pPr marL="288000" lvl="1" indent="0">
              <a:buNone/>
            </a:pPr>
            <a:r>
              <a:rPr lang="en-US" altLang="ko-KR" sz="1200" dirty="0"/>
              <a:t>		iii)</a:t>
            </a:r>
            <a:r>
              <a:rPr lang="ko-KR" altLang="en-US" sz="1200" dirty="0"/>
              <a:t> </a:t>
            </a:r>
            <a:r>
              <a:rPr lang="en-US" altLang="ko-KR" sz="1200" dirty="0" err="1"/>
              <a:t>i</a:t>
            </a:r>
            <a:r>
              <a:rPr lang="en-US" altLang="ko-KR" sz="1200" dirty="0"/>
              <a:t>), ii)</a:t>
            </a:r>
            <a:r>
              <a:rPr lang="ko-KR" altLang="en-US" sz="1200" dirty="0"/>
              <a:t>의 조합</a:t>
            </a:r>
            <a:r>
              <a:rPr lang="en-US" altLang="ko-KR" sz="1200" dirty="0"/>
              <a:t>.</a:t>
            </a:r>
          </a:p>
          <a:p>
            <a:pPr marL="288000" lvl="1" indent="0">
              <a:buNone/>
            </a:pPr>
            <a:r>
              <a:rPr lang="en-US" altLang="ko-KR" sz="1200" dirty="0"/>
              <a:t> </a:t>
            </a:r>
          </a:p>
          <a:p>
            <a:pPr marL="288000" lvl="1" indent="0">
              <a:buNone/>
            </a:pPr>
            <a:r>
              <a:rPr lang="en-US" altLang="ko-KR" sz="1200" dirty="0"/>
              <a:t>	  5.3.1.3.4  5.3.1.3.3</a:t>
            </a:r>
            <a:r>
              <a:rPr lang="ko-KR" altLang="en-US" sz="1200" dirty="0"/>
              <a:t>의 </a:t>
            </a:r>
            <a:r>
              <a:rPr lang="ko-KR" altLang="en-US" sz="1200" dirty="0" err="1"/>
              <a:t>클러터</a:t>
            </a:r>
            <a:r>
              <a:rPr lang="ko-KR" altLang="en-US" sz="1200" dirty="0"/>
              <a:t> 환경에 정의된 대로 </a:t>
            </a:r>
            <a:r>
              <a:rPr lang="ko-KR" altLang="en-US" sz="1200" dirty="0" err="1"/>
              <a:t>클러터의</a:t>
            </a:r>
            <a:r>
              <a:rPr lang="ko-KR" altLang="en-US" sz="1200" dirty="0"/>
              <a:t> 성능 결정</a:t>
            </a:r>
            <a:r>
              <a:rPr lang="en-US" altLang="ko-KR" sz="1200" dirty="0"/>
              <a:t>, </a:t>
            </a:r>
            <a:r>
              <a:rPr lang="ko-KR" altLang="en-US" sz="1200" dirty="0"/>
              <a:t>특히 첫 번째 감지 범위는 </a:t>
            </a:r>
            <a:endParaRPr lang="en-US" altLang="ko-KR" sz="1200" dirty="0"/>
          </a:p>
          <a:p>
            <a:pPr marL="288000" lvl="1" indent="0">
              <a:buNone/>
            </a:pPr>
            <a:r>
              <a:rPr lang="en-US" altLang="ko-KR" sz="1200" dirty="0"/>
              <a:t>		</a:t>
            </a:r>
            <a:r>
              <a:rPr lang="ko-KR" altLang="en-US" sz="1200" dirty="0"/>
              <a:t>테스트 표준에 지정된 대로 벤치마크 대상에 대해 테스트 및 평가</a:t>
            </a:r>
            <a:endParaRPr lang="en-US" altLang="ko-KR" sz="1200" dirty="0"/>
          </a:p>
          <a:p>
            <a:pPr marL="288000" lvl="1" indent="0">
              <a:buNone/>
            </a:pPr>
            <a:r>
              <a:rPr lang="en-US" altLang="ko-KR" sz="1200" dirty="0"/>
              <a:t>	  5.3.1.3.5  </a:t>
            </a:r>
            <a:r>
              <a:rPr lang="ko-KR" altLang="en-US" sz="1200" dirty="0"/>
              <a:t>추가적인 성능저하 명시 </a:t>
            </a:r>
            <a:r>
              <a:rPr lang="en-US" altLang="ko-KR" sz="1200" dirty="0"/>
              <a:t>(</a:t>
            </a:r>
            <a:r>
              <a:rPr lang="ko-KR" altLang="en-US" sz="1200" dirty="0"/>
              <a:t>설명서</a:t>
            </a:r>
            <a:r>
              <a:rPr lang="en-US" altLang="ko-KR" sz="1200" dirty="0"/>
              <a:t>) ; </a:t>
            </a:r>
          </a:p>
          <a:p>
            <a:pPr marL="288000" lvl="1" indent="0">
              <a:buNone/>
            </a:pPr>
            <a:r>
              <a:rPr lang="en-US" altLang="ko-KR" sz="1200" dirty="0"/>
              <a:t>		</a:t>
            </a:r>
            <a:r>
              <a:rPr lang="en-US" altLang="ko-KR" sz="1200" dirty="0" err="1"/>
              <a:t>i</a:t>
            </a:r>
            <a:r>
              <a:rPr lang="en-US" altLang="ko-KR" sz="1200" dirty="0"/>
              <a:t>) </a:t>
            </a:r>
            <a:r>
              <a:rPr lang="ko-KR" altLang="en-US" sz="1200" dirty="0"/>
              <a:t>긴 전송선로</a:t>
            </a:r>
            <a:r>
              <a:rPr lang="en-US" altLang="ko-KR" sz="1200" dirty="0"/>
              <a:t>	ii)</a:t>
            </a:r>
            <a:r>
              <a:rPr lang="ko-KR" altLang="en-US" sz="1200" dirty="0"/>
              <a:t> 안테나 높이 </a:t>
            </a:r>
            <a:r>
              <a:rPr lang="en-US" altLang="ko-KR" sz="1200" dirty="0"/>
              <a:t>	iii) </a:t>
            </a:r>
            <a:r>
              <a:rPr lang="ko-KR" altLang="en-US" sz="1200" dirty="0"/>
              <a:t>기타 요인</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a:t>
            </a:fld>
            <a:r>
              <a:rPr lang="en-US" altLang="ko-KR"/>
              <a:t>]</a:t>
            </a:r>
            <a:endParaRPr lang="ko-KR" altLang="en-US" dirty="0"/>
          </a:p>
        </p:txBody>
      </p:sp>
      <p:pic>
        <p:nvPicPr>
          <p:cNvPr id="6" name="그림 5">
            <a:extLst>
              <a:ext uri="{FF2B5EF4-FFF2-40B4-BE49-F238E27FC236}">
                <a16:creationId xmlns:a16="http://schemas.microsoft.com/office/drawing/2014/main" id="{5E0BF1C5-9408-4CAF-8AA6-C81DF9E02177}"/>
              </a:ext>
            </a:extLst>
          </p:cNvPr>
          <p:cNvPicPr>
            <a:picLocks noChangeAspect="1"/>
          </p:cNvPicPr>
          <p:nvPr/>
        </p:nvPicPr>
        <p:blipFill>
          <a:blip r:embed="rId2"/>
          <a:stretch>
            <a:fillRect/>
          </a:stretch>
        </p:blipFill>
        <p:spPr>
          <a:xfrm>
            <a:off x="7013966" y="3196206"/>
            <a:ext cx="1391803" cy="1110671"/>
          </a:xfrm>
          <a:prstGeom prst="rect">
            <a:avLst/>
          </a:prstGeom>
        </p:spPr>
      </p:pic>
    </p:spTree>
    <p:extLst>
      <p:ext uri="{BB962C8B-B14F-4D97-AF65-F5344CB8AC3E}">
        <p14:creationId xmlns:p14="http://schemas.microsoft.com/office/powerpoint/2010/main" val="3906728622"/>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7385</TotalTime>
  <Words>7792</Words>
  <Application>Microsoft Office PowerPoint</Application>
  <PresentationFormat>A4 용지(210x297mm)</PresentationFormat>
  <Paragraphs>681</Paragraphs>
  <Slides>42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Frutiger LT 65 Bold</vt:lpstr>
      <vt:lpstr>맑은 고딕</vt:lpstr>
      <vt:lpstr>맑은 고딕 Semilight</vt:lpstr>
      <vt:lpstr>Arial</vt:lpstr>
      <vt:lpstr>Calibri</vt:lpstr>
      <vt:lpstr>Cambria Math</vt:lpstr>
      <vt:lpstr>Times New Roman</vt:lpstr>
      <vt:lpstr>Office 테마</vt:lpstr>
      <vt:lpstr>MSC.192(79)  REVISED RECOMMENDATION  ON PERFORMANCE STANDARDS  FOR RADAR EQUIPMENT</vt:lpstr>
      <vt:lpstr>개요</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병두</dc:creator>
  <cp:lastModifiedBy>admin</cp:lastModifiedBy>
  <cp:revision>511</cp:revision>
  <cp:lastPrinted>2021-10-08T02:11:53Z</cp:lastPrinted>
  <dcterms:created xsi:type="dcterms:W3CDTF">2020-04-27T02:38:08Z</dcterms:created>
  <dcterms:modified xsi:type="dcterms:W3CDTF">2022-10-25T08:09:46Z</dcterms:modified>
</cp:coreProperties>
</file>