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sldIdLst>
    <p:sldId id="256" r:id="rId2"/>
  </p:sldIdLst>
  <p:sldSz cx="30276800" cy="42811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6" autoAdjust="0"/>
  </p:normalViewPr>
  <p:slideViewPr>
    <p:cSldViewPr>
      <p:cViewPr>
        <p:scale>
          <a:sx n="18" d="100"/>
          <a:sy n="18" d="100"/>
        </p:scale>
        <p:origin x="3108" y="-10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승 맹" userId="4cec8684aec84048" providerId="LiveId" clId="{A678234F-423C-47D6-A6FB-DAB46B7A3A78}"/>
    <pc:docChg chg="modSld">
      <pc:chgData name="지승 맹" userId="4cec8684aec84048" providerId="LiveId" clId="{A678234F-423C-47D6-A6FB-DAB46B7A3A78}" dt="2024-06-11T12:18:48.466" v="1" actId="1038"/>
      <pc:docMkLst>
        <pc:docMk/>
      </pc:docMkLst>
      <pc:sldChg chg="modSp mod">
        <pc:chgData name="지승 맹" userId="4cec8684aec84048" providerId="LiveId" clId="{A678234F-423C-47D6-A6FB-DAB46B7A3A78}" dt="2024-06-11T12:18:48.466" v="1" actId="1038"/>
        <pc:sldMkLst>
          <pc:docMk/>
          <pc:sldMk cId="0" sldId="256"/>
        </pc:sldMkLst>
        <pc:picChg chg="mod">
          <ac:chgData name="지승 맹" userId="4cec8684aec84048" providerId="LiveId" clId="{A678234F-423C-47D6-A6FB-DAB46B7A3A78}" dt="2024-06-11T12:18:48.466" v="1" actId="1038"/>
          <ac:picMkLst>
            <pc:docMk/>
            <pc:sldMk cId="0" sldId="256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13350" y="30092650"/>
            <a:ext cx="7556500" cy="85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90900" y="26142950"/>
            <a:ext cx="9563100" cy="106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59000" y="-63500"/>
            <a:ext cx="26644600" cy="3403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2298700" y="9017000"/>
            <a:ext cx="34950400" cy="28994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381000" y="21640800"/>
            <a:ext cx="34772600" cy="3721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39600" y="41141650"/>
            <a:ext cx="6299200" cy="148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25800" y="2590800"/>
            <a:ext cx="3124200" cy="1536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438400" y="3505200"/>
            <a:ext cx="4241800" cy="1638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527300" y="4445000"/>
            <a:ext cx="4165600" cy="1638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8503900" y="2590800"/>
            <a:ext cx="3657600" cy="1536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8643600" y="3581400"/>
            <a:ext cx="3416300" cy="1536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600700" y="7315200"/>
            <a:ext cx="5575300" cy="128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121400" y="7283450"/>
            <a:ext cx="4635500" cy="17018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9088100" y="7372350"/>
            <a:ext cx="5575300" cy="128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0421600" y="7232650"/>
            <a:ext cx="3289300" cy="1828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9024600" y="31095950"/>
            <a:ext cx="5575300" cy="128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9862800" y="31057850"/>
            <a:ext cx="4318000" cy="1701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691600" y="3767424"/>
            <a:ext cx="47244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>
                <a:latin typeface="Pretendard Variable"/>
                <a:ea typeface="Pretendard Variable"/>
              </a:rPr>
              <a:t>12191654 </a:t>
            </a:r>
            <a:r>
              <a:rPr lang="ko-KR" altLang="en-US" sz="4500" b="1">
                <a:latin typeface="Pretendard Variable"/>
                <a:ea typeface="Pretendard Variable"/>
              </a:rPr>
              <a:t>이진중</a:t>
            </a:r>
            <a:r>
              <a:rPr lang="en-US" altLang="ko-KR" sz="4500" b="1">
                <a:latin typeface="Pretendard Variable"/>
                <a:ea typeface="Pretendard Variable"/>
              </a:rPr>
              <a:t> 12181600 </a:t>
            </a:r>
            <a:r>
              <a:rPr lang="ko-KR" altLang="en-US" sz="4500" b="1">
                <a:latin typeface="Pretendard Variable"/>
                <a:ea typeface="Pretendard Variable"/>
              </a:rPr>
              <a:t>맹지승</a:t>
            </a:r>
          </a:p>
          <a:p>
            <a:pPr lvl="0">
              <a:defRPr/>
            </a:pPr>
            <a:r>
              <a:rPr lang="en-US" altLang="ko-KR" sz="4500" b="1">
                <a:latin typeface="Pretendard Variable"/>
                <a:ea typeface="Pretendard Variable"/>
              </a:rPr>
              <a:t>12181576 </a:t>
            </a:r>
            <a:r>
              <a:rPr lang="ko-KR" altLang="en-US" sz="4500" b="1">
                <a:latin typeface="Pretendard Variable"/>
                <a:ea typeface="Pretendard Variable"/>
              </a:rPr>
              <a:t>김문찬</a:t>
            </a:r>
            <a:endParaRPr lang="en-US" altLang="ko-KR" sz="4500" b="1">
              <a:latin typeface="Pretendard Variable"/>
              <a:ea typeface="Pretendard Variabl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70600" y="3803650"/>
            <a:ext cx="47244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500" b="1">
                <a:latin typeface="Pretendard Variable"/>
                <a:ea typeface="Pretendard Variable"/>
              </a:rPr>
              <a:t>권장우 교수님</a:t>
            </a:r>
            <a:endParaRPr lang="en-US" altLang="ko-KR" sz="4500" b="1">
              <a:latin typeface="Pretendard Variable"/>
              <a:ea typeface="Pretendard Variabl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70600" y="4771420"/>
            <a:ext cx="47244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>
                <a:latin typeface="Pretendard Variable"/>
                <a:ea typeface="Pretendard Variable"/>
              </a:rPr>
              <a:t>Rono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72550" y="2866420"/>
            <a:ext cx="47244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500" b="1">
                <a:latin typeface="Pretendard Variable"/>
                <a:ea typeface="Pretendard Variable"/>
              </a:rPr>
              <a:t>끼니끼리</a:t>
            </a:r>
            <a:endParaRPr lang="en-US" altLang="ko-KR" sz="4500" b="1">
              <a:latin typeface="Pretendard Variable"/>
              <a:ea typeface="Pretendard Variabl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2400" y="9232811"/>
            <a:ext cx="14668500" cy="2287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5400" b="1" i="0" u="none" strike="noStrike" kern="1200" cap="none" spc="0" normalizeH="0" baseline="0">
                <a:latin typeface="Pretendard Variable"/>
                <a:ea typeface="Pretendard Variable"/>
              </a:rPr>
              <a:t>〈</a:t>
            </a:r>
            <a:r>
              <a:rPr kumimoji="0" lang="en" altLang="ko-KR" sz="5400" b="1" i="0" u="none" strike="noStrike" kern="1200" cap="none" spc="0" normalizeH="0" baseline="0">
                <a:latin typeface="Pretendard Variable"/>
                <a:ea typeface="Pretendard Variable"/>
              </a:rPr>
              <a:t>INHA VOTE〉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4400" i="0" u="none" strike="noStrike" kern="1200" cap="none" spc="0" normalizeH="0" baseline="0">
                <a:latin typeface="Pretendard Variable"/>
                <a:ea typeface="Pretendard Variable"/>
              </a:rPr>
              <a:t>“</a:t>
            </a:r>
            <a:r>
              <a:rPr kumimoji="0" lang="ko-KR" altLang="en-US" sz="4400" i="0" u="none" strike="noStrike" kern="1200" cap="none" spc="0" normalizeH="0" baseline="0">
                <a:latin typeface="Pretendard Variable"/>
                <a:ea typeface="Pretendard Variable"/>
              </a:rPr>
              <a:t>블록체인 기반 인하대학교 교내 선거 투표 플랫폼</a:t>
            </a:r>
            <a:r>
              <a:rPr kumimoji="0" lang="en-US" altLang="ko-KR" sz="4400" i="0" u="none" strike="noStrike" kern="1200" cap="none" spc="0" normalizeH="0" baseline="0">
                <a:latin typeface="Pretendard Variable"/>
                <a:ea typeface="Pretendard Variable"/>
              </a:rPr>
              <a:t>”</a:t>
            </a:r>
            <a:r>
              <a:rPr kumimoji="0" lang="en-US" altLang="ko-KR" sz="4400" b="1" i="0" u="none" strike="noStrike" kern="1200" cap="none" spc="0" normalizeH="0" baseline="0">
                <a:solidFill>
                  <a:schemeClr val="lt1"/>
                </a:solidFill>
                <a:latin typeface="Pretendard Variable"/>
                <a:ea typeface="Pretendard Variable"/>
              </a:rPr>
              <a:t>VOTE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Pretendard Variable"/>
                <a:ea typeface="Pretendard Variable"/>
              </a:rPr>
              <a:t>〉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effectLst/>
              <a:latin typeface="Pretendard Variable"/>
              <a:ea typeface="Pretendard Variabl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2400" y="11329548"/>
            <a:ext cx="11658600" cy="711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200" i="0" u="none" strike="noStrike" kern="1200" cap="none" spc="0" normalizeH="0" baseline="0">
                <a:latin typeface="Pretendard Variable"/>
                <a:ea typeface="Pretendard Variable"/>
              </a:rPr>
              <a:t>1.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 블록체인 구조의 </a:t>
            </a:r>
            <a:r>
              <a:rPr kumimoji="0" lang="ko-KR" altLang="en-US" sz="4200" b="1" i="0" u="none" strike="noStrike" kern="1200" cap="none" spc="0" normalizeH="0" baseline="0">
                <a:latin typeface="Pretendard Variable"/>
                <a:ea typeface="Pretendard Variable"/>
              </a:rPr>
              <a:t>투명성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과 </a:t>
            </a:r>
            <a:r>
              <a:rPr kumimoji="0" lang="ko-KR" altLang="en-US" sz="4200" b="1" i="0" u="none" strike="noStrike" kern="1200" cap="none" spc="0" normalizeH="0" baseline="0">
                <a:latin typeface="Pretendard Variable"/>
                <a:ea typeface="Pretendard Variable"/>
              </a:rPr>
              <a:t>무결성</a:t>
            </a:r>
            <a:r>
              <a:rPr kumimoji="0" lang="en-US" altLang="ko-KR" sz="4200" i="0" u="none" strike="noStrike" kern="1200" cap="none" spc="0" normalizeH="0" baseline="0">
                <a:latin typeface="Pretendard Variable"/>
                <a:ea typeface="Pretendard Variable"/>
              </a:rPr>
              <a:t>, 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영지식 증명의</a:t>
            </a:r>
            <a:br>
              <a:rPr kumimoji="0" lang="ko-KR" altLang="en-US" sz="4200" b="1" i="0" u="none" strike="noStrike" kern="1200" cap="none" spc="0" normalizeH="0" baseline="0">
                <a:latin typeface="Pretendard Variable"/>
                <a:ea typeface="Pretendard Variable"/>
              </a:rPr>
            </a:br>
            <a:r>
              <a:rPr kumimoji="0" lang="ko-KR" altLang="en-US" sz="4200" b="1" i="0" u="none" strike="noStrike" kern="1200" cap="none" spc="0" normalizeH="0" baseline="0">
                <a:latin typeface="Pretendard Variable"/>
                <a:ea typeface="Pretendard Variable"/>
              </a:rPr>
              <a:t>    익명성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을 통합하여 기존 중앙 집중형 온라인 투표</a:t>
            </a:r>
            <a:br>
              <a:rPr lang="ko-KR" altLang="en-US" sz="4200">
                <a:latin typeface="Pretendard Variable"/>
                <a:ea typeface="Pretendard Variable"/>
              </a:rPr>
            </a:b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방식의 단점을 보완함</a:t>
            </a:r>
            <a:r>
              <a:rPr kumimoji="0" lang="en-US" altLang="ko-KR" sz="4200" i="0" u="none" strike="noStrike" kern="1200" cap="none" spc="0" normalizeH="0" baseline="0"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200" i="0" u="none" strike="noStrike" kern="1200" cap="none" spc="0" normalizeH="0" baseline="0">
                <a:latin typeface="Pretendard Variable"/>
                <a:ea typeface="Pretendard Variable"/>
              </a:rPr>
              <a:t>2.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 동시에 현행 오프라인 투표 방식이 갖는 불편함 </a:t>
            </a:r>
            <a:b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</a:b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    또한 해소함으로써 교내 유권자들의 </a:t>
            </a:r>
            <a:r>
              <a:rPr lang="ko-KR" altLang="en-US" sz="4200" b="1">
                <a:latin typeface="Pretendard Variable"/>
                <a:ea typeface="Pretendard Variable"/>
              </a:rPr>
              <a:t>적극적인 투표 </a:t>
            </a:r>
            <a:br>
              <a:rPr lang="ko-KR" altLang="en-US" sz="4200" b="1">
                <a:latin typeface="Pretendard Variable"/>
                <a:ea typeface="Pretendard Variable"/>
              </a:rPr>
            </a:br>
            <a:r>
              <a:rPr lang="ko-KR" altLang="en-US" sz="4200" b="1">
                <a:latin typeface="Pretendard Variable"/>
                <a:ea typeface="Pretendard Variable"/>
              </a:rPr>
              <a:t>    참여</a:t>
            </a:r>
            <a:r>
              <a:rPr kumimoji="0" lang="ko-KR" altLang="en-US" sz="4200" i="0" u="none" strike="noStrike" kern="1200" cap="none" spc="0" normalizeH="0" baseline="0">
                <a:latin typeface="Pretendard Variable"/>
                <a:ea typeface="Pretendard Variable"/>
              </a:rPr>
              <a:t>를 격려할 수 있음</a:t>
            </a:r>
            <a:r>
              <a:rPr kumimoji="0" lang="en-US" altLang="ko-KR" sz="4200" i="0" u="none" strike="noStrike" kern="1200" cap="none" spc="0" normalizeH="0" baseline="0"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Pretendard Variable"/>
                <a:ea typeface="Pretendard Variable"/>
              </a:rPr>
              <a:t>〉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effectLst/>
              <a:latin typeface="Pretendard Variable"/>
              <a:ea typeface="Pretendard Variabl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08300" y="9150843"/>
            <a:ext cx="14668500" cy="2040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en-US" altLang="ko-KR" sz="4200" b="1" i="0" u="none" strike="noStrike">
                <a:effectLst/>
                <a:latin typeface="Pretendard Variable"/>
                <a:ea typeface="Pretendard Variable"/>
              </a:rPr>
              <a:t>1.</a:t>
            </a:r>
            <a:r>
              <a:rPr lang="ko-KR" altLang="en-US" sz="4200" b="1" i="0" u="none" strike="noStrike">
                <a:effectLst/>
                <a:latin typeface="Pretendard Variable"/>
                <a:ea typeface="Pretendard Variable"/>
              </a:rPr>
              <a:t> 블록체인</a:t>
            </a:r>
            <a:endParaRPr lang="ko-KR" altLang="en-US" sz="4200" b="0" i="0" u="none" strike="noStrike">
              <a:effectLst/>
              <a:latin typeface="Pretendard Variable"/>
              <a:ea typeface="Pretendard Variable"/>
            </a:endParaRPr>
          </a:p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1)</a:t>
            </a:r>
            <a:r>
              <a:rPr lang="ko-KR" altLang="en-US" sz="4200">
                <a:latin typeface="Pretendard Variable"/>
                <a:ea typeface="Pretendard Variable"/>
              </a:rPr>
              <a:t> </a:t>
            </a:r>
            <a:r>
              <a:rPr lang="ko-KR" altLang="en-US" sz="4200" b="0" i="0" u="none" strike="noStrike">
                <a:effectLst/>
                <a:latin typeface="Pretendard Variable"/>
                <a:ea typeface="Pretendard Variable"/>
              </a:rPr>
              <a:t>관리 대상 데이터를 하나의 중앙 서버가 아닌</a:t>
            </a:r>
            <a:r>
              <a:rPr lang="en-US" altLang="ko-KR" sz="4200" b="0" i="0" u="none" strike="noStrike">
                <a:effectLst/>
                <a:latin typeface="Pretendard Variable"/>
                <a:ea typeface="Pretendard Variable"/>
              </a:rPr>
              <a:t>, </a:t>
            </a:r>
            <a:r>
              <a:rPr lang="ko-KR" altLang="en-US" sz="4200" b="1" i="0" u="none" strike="noStrike">
                <a:effectLst/>
                <a:latin typeface="Pretendard Variable"/>
                <a:ea typeface="Pretendard Variable"/>
              </a:rPr>
              <a:t>모든</a:t>
            </a:r>
          </a:p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4200" b="1">
                <a:latin typeface="Pretendard Variable"/>
                <a:ea typeface="Pretendard Variable"/>
              </a:rPr>
              <a:t>         </a:t>
            </a:r>
            <a:r>
              <a:rPr lang="ko-KR" altLang="en-US" sz="4200" b="1" i="0" u="none" strike="noStrike">
                <a:effectLst/>
                <a:latin typeface="Pretendard Variable"/>
                <a:ea typeface="Pretendard Variable"/>
              </a:rPr>
              <a:t>네트워크 구성원</a:t>
            </a:r>
            <a:r>
              <a:rPr lang="ko-KR" altLang="en-US" sz="4200" b="0" i="0" u="none" strike="noStrike">
                <a:effectLst/>
                <a:latin typeface="Pretendard Variable"/>
                <a:ea typeface="Pretendard Variable"/>
              </a:rPr>
              <a:t>이 공동으로 소유하게 하는 </a:t>
            </a:r>
            <a:r>
              <a:rPr lang="ko-KR" altLang="en-US" sz="4200" b="1" i="0" u="none" strike="noStrike">
                <a:effectLst/>
                <a:latin typeface="Pretendard Variable"/>
                <a:ea typeface="Pretendard Variable"/>
              </a:rPr>
              <a:t>분산</a:t>
            </a:r>
          </a:p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4200" b="1">
                <a:latin typeface="Pretendard Variable"/>
                <a:ea typeface="Pretendard Variable"/>
              </a:rPr>
              <a:t>         </a:t>
            </a:r>
            <a:r>
              <a:rPr lang="ko-KR" altLang="en-US" sz="4200" b="1" i="0" u="none" strike="noStrike">
                <a:effectLst/>
                <a:latin typeface="Pretendard Variable"/>
                <a:ea typeface="Pretendard Variable"/>
              </a:rPr>
              <a:t>컴퓨팅</a:t>
            </a:r>
            <a:r>
              <a:rPr lang="ko-KR" altLang="en-US" sz="4200" b="0" i="0" u="none" strike="noStrike">
                <a:effectLst/>
                <a:latin typeface="Pretendard Variable"/>
                <a:ea typeface="Pretendard Variable"/>
              </a:rPr>
              <a:t> 기반의 데이터 관리 기술</a:t>
            </a:r>
          </a:p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2)</a:t>
            </a:r>
            <a:r>
              <a:rPr lang="ko-KR" altLang="en-US" sz="4200">
                <a:latin typeface="Pretendard Variable"/>
                <a:ea typeface="Pretendard Variable"/>
              </a:rPr>
              <a:t> 데이터의 </a:t>
            </a:r>
            <a:r>
              <a:rPr lang="ko-KR" altLang="en-US" sz="4200" b="1">
                <a:latin typeface="Pretendard Variable"/>
                <a:ea typeface="Pretendard Variable"/>
              </a:rPr>
              <a:t>탈중앙화</a:t>
            </a:r>
            <a:r>
              <a:rPr lang="ko-KR" altLang="en-US" sz="4200">
                <a:latin typeface="Pretendard Variable"/>
                <a:ea typeface="Pretendard Variable"/>
              </a:rPr>
              <a:t>를 이끌며 </a:t>
            </a:r>
            <a:r>
              <a:rPr lang="ko-KR" altLang="en-US" sz="4200" b="1">
                <a:latin typeface="Pretendard Variable"/>
                <a:ea typeface="Pretendard Variable"/>
              </a:rPr>
              <a:t>무결성</a:t>
            </a:r>
            <a:r>
              <a:rPr lang="ko-KR" altLang="en-US" sz="4200">
                <a:latin typeface="Pretendard Variable"/>
                <a:ea typeface="Pretendard Variable"/>
              </a:rPr>
              <a:t>과</a:t>
            </a:r>
            <a:r>
              <a:rPr lang="en-US" altLang="ko-KR" sz="4200" b="1">
                <a:latin typeface="Pretendard Variable"/>
                <a:ea typeface="Pretendard Variable"/>
              </a:rPr>
              <a:t> </a:t>
            </a:r>
            <a:r>
              <a:rPr lang="ko-KR" altLang="en-US" sz="4200" b="1">
                <a:latin typeface="Pretendard Variable"/>
                <a:ea typeface="Pretendard Variable"/>
              </a:rPr>
              <a:t>투명성</a:t>
            </a:r>
            <a:r>
              <a:rPr lang="ko-KR" altLang="en-US" sz="4200">
                <a:latin typeface="Pretendard Variable"/>
                <a:ea typeface="Pretendard Variable"/>
              </a:rPr>
              <a:t>을</a:t>
            </a:r>
          </a:p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     확보함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200" b="1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2.</a:t>
            </a:r>
            <a:r>
              <a:rPr kumimoji="0" lang="ko-KR" altLang="en-US" sz="4200" b="1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영지식 증명</a:t>
            </a:r>
            <a:endParaRPr kumimoji="0" lang="ko-KR" altLang="en-US" sz="4200" b="0" i="0" u="none" strike="noStrike" kern="1200" cap="none" spc="0" normalizeH="0" baseline="0">
              <a:effectLst/>
              <a:latin typeface="Pretendard Variable"/>
              <a:ea typeface="Pretendard Variable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1)</a:t>
            </a:r>
            <a:r>
              <a:rPr lang="ko-KR" altLang="en-US" sz="4200">
                <a:latin typeface="Pretendard Variable"/>
                <a:ea typeface="Pretendard Variable"/>
              </a:rPr>
              <a:t> 자신이 알고 있는 지식이나 정보를 상대방에게</a:t>
            </a:r>
            <a:br>
              <a:rPr lang="en-US" altLang="ko-KR" sz="4200">
                <a:latin typeface="Pretendard Variable"/>
                <a:ea typeface="Pretendard Variable"/>
              </a:rPr>
            </a:br>
            <a:r>
              <a:rPr lang="en-US" altLang="ko-KR" sz="4200">
                <a:latin typeface="Pretendard Variable"/>
                <a:ea typeface="Pretendard Variable"/>
              </a:rPr>
              <a:t>       </a:t>
            </a:r>
            <a:r>
              <a:rPr lang="ko-KR" altLang="en-US" sz="4200">
                <a:latin typeface="Pretendard Variable"/>
                <a:ea typeface="Pretendard Variable"/>
              </a:rPr>
              <a:t> 구체적으로 알리지 않고</a:t>
            </a:r>
            <a:r>
              <a:rPr lang="en-US" altLang="ko-KR" sz="4200">
                <a:latin typeface="Pretendard Variable"/>
                <a:ea typeface="Pretendard Variable"/>
              </a:rPr>
              <a:t>, </a:t>
            </a:r>
            <a:r>
              <a:rPr lang="ko-KR" altLang="en-US" sz="4200">
                <a:latin typeface="Pretendard Variable"/>
                <a:ea typeface="Pretendard Variable"/>
              </a:rPr>
              <a:t>오직 </a:t>
            </a:r>
            <a:r>
              <a:rPr lang="ko-KR" altLang="en-US" sz="4200" b="1">
                <a:latin typeface="Pretendard Variable"/>
                <a:ea typeface="Pretendard Variable"/>
              </a:rPr>
              <a:t>‘알고 있다는 사실</a:t>
            </a:r>
            <a:r>
              <a:rPr lang="en-US" altLang="ko-KR" sz="4200" b="1">
                <a:latin typeface="Pretendard Variable"/>
                <a:ea typeface="Pretendard Variable"/>
              </a:rPr>
              <a:t>’</a:t>
            </a:r>
            <a:r>
              <a:rPr lang="ko-KR" altLang="en-US" sz="4200" b="1">
                <a:latin typeface="Pretendard Variable"/>
                <a:ea typeface="Pretendard Variable"/>
              </a:rPr>
              <a:t>만을</a:t>
            </a:r>
            <a:br>
              <a:rPr lang="ko-KR" altLang="en-US" sz="4200" b="1">
                <a:latin typeface="Pretendard Variable"/>
                <a:ea typeface="Pretendard Variable"/>
              </a:rPr>
            </a:br>
            <a:r>
              <a:rPr lang="ko-KR" altLang="en-US" sz="4200" b="1">
                <a:latin typeface="Pretendard Variable"/>
                <a:ea typeface="Pretendard Variable"/>
              </a:rPr>
              <a:t>        증명</a:t>
            </a:r>
            <a:r>
              <a:rPr lang="ko-KR" altLang="en-US" sz="4200">
                <a:latin typeface="Pretendard Variable"/>
                <a:ea typeface="Pretendard Variable"/>
              </a:rPr>
              <a:t>하는 방법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2)</a:t>
            </a:r>
            <a:r>
              <a:rPr lang="ko-KR" altLang="en-US" sz="4200">
                <a:latin typeface="Pretendard Variable"/>
                <a:ea typeface="Pretendard Variable"/>
              </a:rPr>
              <a:t> 본</a:t>
            </a:r>
            <a:r>
              <a:rPr lang="en-US" altLang="ko-KR" sz="4200">
                <a:latin typeface="Pretendard Variable"/>
                <a:ea typeface="Pretendard Variable"/>
              </a:rPr>
              <a:t> </a:t>
            </a:r>
            <a:r>
              <a:rPr lang="ko-KR" altLang="en-US" sz="4200">
                <a:latin typeface="Pretendard Variable"/>
                <a:ea typeface="Pretendard Variable"/>
              </a:rPr>
              <a:t>프로젝트에서는 </a:t>
            </a:r>
            <a:r>
              <a:rPr lang="ko-KR" altLang="en-US" sz="4200" b="1">
                <a:latin typeface="Pretendard Variable"/>
                <a:ea typeface="Pretendard Variable"/>
              </a:rPr>
              <a:t>머클 트리</a:t>
            </a:r>
            <a:r>
              <a:rPr lang="en-US" altLang="ko-KR" sz="4200" b="1">
                <a:latin typeface="Pretendard Variable"/>
                <a:ea typeface="Pretendard Variable"/>
              </a:rPr>
              <a:t>(</a:t>
            </a:r>
            <a:r>
              <a:rPr lang="en" altLang="ko-KR" sz="4200" b="1">
                <a:latin typeface="Pretendard Variable"/>
                <a:ea typeface="Pretendard Variable"/>
              </a:rPr>
              <a:t>Merkle Tree)</a:t>
            </a:r>
            <a:r>
              <a:rPr lang="en" altLang="ko-KR" sz="4200">
                <a:latin typeface="Pretendard Variable"/>
                <a:ea typeface="Pretendard Variable"/>
              </a:rPr>
              <a:t> </a:t>
            </a:r>
            <a:r>
              <a:rPr lang="ko-KR" altLang="en-US" sz="4200">
                <a:latin typeface="Pretendard Variable"/>
                <a:ea typeface="Pretendard Variable"/>
              </a:rPr>
              <a:t>구조를</a:t>
            </a:r>
            <a:r>
              <a:rPr lang="en-US" altLang="ko-KR" sz="4200">
                <a:latin typeface="Pretendard Variable"/>
                <a:ea typeface="Pretendard Variable"/>
              </a:rPr>
              <a:t> </a:t>
            </a:r>
            <a:br>
              <a:rPr lang="en-US" altLang="ko-KR" sz="4200">
                <a:latin typeface="Pretendard Variable"/>
                <a:ea typeface="Pretendard Variable"/>
              </a:rPr>
            </a:br>
            <a:r>
              <a:rPr lang="en-US" altLang="ko-KR" sz="4200">
                <a:latin typeface="Pretendard Variable"/>
                <a:ea typeface="Pretendard Variable"/>
              </a:rPr>
              <a:t>        </a:t>
            </a:r>
            <a:r>
              <a:rPr lang="ko-KR" altLang="en-US" sz="4200">
                <a:latin typeface="Pretendard Variable"/>
                <a:ea typeface="Pretendard Variable"/>
              </a:rPr>
              <a:t> 이용하는 </a:t>
            </a:r>
            <a:r>
              <a:rPr lang="en" altLang="ko-KR" sz="4200" b="1">
                <a:latin typeface="Pretendard Variable"/>
                <a:ea typeface="Pretendard Variable"/>
              </a:rPr>
              <a:t>Zk-SNARK(</a:t>
            </a:r>
            <a:r>
              <a:rPr lang="ko-KR" altLang="en-US" sz="4200" b="1">
                <a:latin typeface="Pretendard Variable"/>
                <a:ea typeface="Pretendard Variable"/>
              </a:rPr>
              <a:t>비대화형 영지식 증명</a:t>
            </a:r>
            <a:r>
              <a:rPr lang="en-US" altLang="ko-KR" sz="4200" b="1">
                <a:latin typeface="Pretendard Variable"/>
                <a:ea typeface="Pretendard Variable"/>
              </a:rPr>
              <a:t>)</a:t>
            </a:r>
            <a:br>
              <a:rPr lang="en-US" altLang="ko-KR" sz="4200">
                <a:latin typeface="Pretendard Variable"/>
                <a:ea typeface="Pretendard Variable"/>
              </a:rPr>
            </a:br>
            <a:r>
              <a:rPr lang="en-US" altLang="ko-KR" sz="4200">
                <a:latin typeface="Pretendard Variable"/>
                <a:ea typeface="Pretendard Variable"/>
              </a:rPr>
              <a:t>        </a:t>
            </a:r>
            <a:r>
              <a:rPr lang="ko-KR" altLang="en-US" sz="4200">
                <a:latin typeface="Pretendard Variable"/>
                <a:ea typeface="Pretendard Variable"/>
              </a:rPr>
              <a:t> 프로토콜을 통해 구현함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200" b="1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3.</a:t>
            </a:r>
            <a:r>
              <a:rPr kumimoji="0" lang="ko-KR" altLang="en-US" sz="4200" b="1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</a:t>
            </a:r>
            <a:r>
              <a:rPr lang="ko-KR" altLang="en-US" sz="4200" b="1">
                <a:latin typeface="Pretendard Variable"/>
                <a:ea typeface="Pretendard Variable"/>
              </a:rPr>
              <a:t>서비스 구성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1) Blockchain</a:t>
            </a:r>
            <a:r>
              <a:rPr lang="ko-KR" altLang="en-US" sz="4200">
                <a:latin typeface="Pretendard Variable"/>
                <a:ea typeface="Pretendard Variable"/>
              </a:rPr>
              <a:t> </a:t>
            </a:r>
            <a:r>
              <a:rPr lang="en-US" altLang="ko-KR" sz="4200">
                <a:latin typeface="Pretendard Variable"/>
                <a:ea typeface="Pretendard Variable"/>
              </a:rPr>
              <a:t>: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2)</a:t>
            </a:r>
            <a:r>
              <a:rPr lang="ko-KR" altLang="en-US" sz="4200">
                <a:latin typeface="Pretendard Variable"/>
                <a:ea typeface="Pretendard Variable"/>
              </a:rPr>
              <a:t> </a:t>
            </a:r>
            <a:r>
              <a:rPr lang="en-US" altLang="ko-KR" sz="4200">
                <a:latin typeface="Pretendard Variable"/>
                <a:ea typeface="Pretendard Variable"/>
              </a:rPr>
              <a:t>Frontend : AWS public cloud </a:t>
            </a:r>
            <a:r>
              <a:rPr lang="ko-KR" altLang="en-US" sz="4200">
                <a:latin typeface="Pretendard Variable"/>
                <a:ea typeface="Pretendard Variable"/>
              </a:rPr>
              <a:t>상에 배포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>
                <a:latin typeface="Pretendard Variable"/>
                <a:ea typeface="Pretendard Variable"/>
              </a:rPr>
              <a:t>        </a:t>
            </a:r>
            <a:r>
              <a:rPr lang="en-US" altLang="ko-KR" sz="4200">
                <a:latin typeface="Pretendard Variable"/>
                <a:ea typeface="Pretendard Variable"/>
              </a:rPr>
              <a:t>-</a:t>
            </a:r>
            <a:r>
              <a:rPr lang="ko-KR" altLang="en-US" sz="4200">
                <a:latin typeface="Pretendard Variable"/>
                <a:ea typeface="Pretendard Variable"/>
              </a:rPr>
              <a:t> </a:t>
            </a:r>
            <a:r>
              <a:rPr lang="en-US" altLang="ko-KR" sz="4200">
                <a:latin typeface="Pretendard Variable"/>
                <a:ea typeface="Pretendard Variable"/>
              </a:rPr>
              <a:t>React, Typescript, Zerodev</a:t>
            </a:r>
            <a:r>
              <a:rPr lang="ko-KR" altLang="en-US" sz="4200">
                <a:latin typeface="Pretendard Variable"/>
                <a:ea typeface="Pretendard Variable"/>
              </a:rPr>
              <a:t> 사용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   </a:t>
            </a:r>
            <a:r>
              <a:rPr lang="en-US" altLang="ko-KR" sz="4200">
                <a:latin typeface="Pretendard Variable"/>
                <a:ea typeface="Pretendard Variable"/>
              </a:rPr>
              <a:t>3</a:t>
            </a:r>
            <a:r>
              <a:rPr kumimoji="0" lang="en-US" altLang="ko-KR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) Backend :</a:t>
            </a:r>
            <a:r>
              <a:rPr kumimoji="0" lang="ko-KR" altLang="en-US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</a:t>
            </a:r>
            <a:r>
              <a:rPr lang="en-US" altLang="ko-KR" sz="4200">
                <a:latin typeface="Pretendard Variable"/>
                <a:ea typeface="Pretendard Variable"/>
              </a:rPr>
              <a:t>AWS public cloud </a:t>
            </a:r>
            <a:r>
              <a:rPr lang="ko-KR" altLang="en-US" sz="4200">
                <a:latin typeface="Pretendard Variable"/>
                <a:ea typeface="Pretendard Variable"/>
              </a:rPr>
              <a:t>상에 배포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4200">
                <a:latin typeface="Pretendard Variable"/>
                <a:ea typeface="Pretendard Variable"/>
              </a:rPr>
              <a:t>       </a:t>
            </a:r>
            <a:r>
              <a:rPr lang="ko-KR" altLang="en-US" sz="4200">
                <a:latin typeface="Pretendard Variable"/>
                <a:ea typeface="Pretendard Variable"/>
              </a:rPr>
              <a:t> </a:t>
            </a:r>
            <a:r>
              <a:rPr lang="en-US" altLang="ko-KR" sz="4200">
                <a:latin typeface="Pretendard Variable"/>
                <a:ea typeface="Pretendard Variable"/>
              </a:rPr>
              <a:t>- API server : flask-restx </a:t>
            </a:r>
            <a:r>
              <a:rPr lang="ko-KR" altLang="en-US" sz="4200">
                <a:latin typeface="Pretendard Variable"/>
                <a:ea typeface="Pretendard Variable"/>
              </a:rPr>
              <a:t>기반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       </a:t>
            </a:r>
            <a:r>
              <a:rPr kumimoji="0" lang="en-US" altLang="ko-KR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-</a:t>
            </a:r>
            <a:r>
              <a:rPr kumimoji="0" lang="ko-KR" altLang="en-US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</a:t>
            </a:r>
            <a:r>
              <a:rPr kumimoji="0" lang="en-US" altLang="ko-KR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DB : Mysql</a:t>
            </a:r>
            <a:r>
              <a:rPr kumimoji="0" lang="ko-KR" altLang="en-US" sz="4200" b="0" i="0" u="none" strike="noStrike" kern="1200" cap="none" spc="0" normalizeH="0" baseline="0">
                <a:effectLst/>
                <a:latin typeface="Pretendard Variable"/>
                <a:ea typeface="Pretendard Variable"/>
              </a:rPr>
              <a:t> 기반</a:t>
            </a:r>
          </a:p>
        </p:txBody>
      </p:sp>
      <p:pic>
        <p:nvPicPr>
          <p:cNvPr id="39" name="그림 38" descr="텍스트, 도표, 평면도, 스크린샷이(가) 표시된 사진  자동 생성된 설명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2387600" y="17603900"/>
            <a:ext cx="10863521" cy="1012654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22400" y="29435880"/>
            <a:ext cx="13582650" cy="12530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현재 교내 선거 방식인 오프라인 대면 투표는</a:t>
            </a:r>
            <a:r>
              <a:rPr lang="ko-KR" altLang="en-US" sz="4200" dirty="0">
                <a:latin typeface="Pretendard Variable"/>
                <a:ea typeface="Pretendard Variable"/>
              </a:rPr>
              <a:t> 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유권자가 투표를 위해 하루 중 </a:t>
            </a:r>
            <a:r>
              <a:rPr kumimoji="0" lang="ko-KR" altLang="en-US" sz="4200" b="1" i="0" u="none" strike="noStrike" kern="1200" cap="none" spc="0" normalizeH="0" baseline="0" dirty="0">
                <a:latin typeface="Pretendard Variable"/>
                <a:ea typeface="Pretendard Variable"/>
              </a:rPr>
              <a:t>지정된 시간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 내에 </a:t>
            </a:r>
            <a:r>
              <a:rPr kumimoji="0" lang="ko-KR" altLang="en-US" sz="4200" b="1" i="0" u="none" strike="noStrike" kern="1200" cap="none" spc="0" normalizeH="0" baseline="0" dirty="0">
                <a:latin typeface="Pretendard Variable"/>
                <a:ea typeface="Pretendard Variable"/>
              </a:rPr>
              <a:t>지정된 투표 장소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에 직접 방문해야 함</a:t>
            </a:r>
            <a:r>
              <a:rPr kumimoji="0" lang="en-US" altLang="ko-KR" sz="4200" b="0" i="0" u="none" strike="noStrike" kern="1200" cap="none" spc="0" normalizeH="0" baseline="0" dirty="0">
                <a:latin typeface="Pretendard Variable"/>
                <a:ea typeface="Pretendard Variable"/>
              </a:rPr>
              <a:t>. 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이는 유권자에게 </a:t>
            </a:r>
            <a:r>
              <a:rPr kumimoji="0" lang="ko-KR" altLang="en-US" sz="4200" b="1" i="0" u="none" strike="noStrike" kern="1200" cap="none" spc="0" normalizeH="0" baseline="0" dirty="0">
                <a:latin typeface="Pretendard Variable"/>
                <a:ea typeface="Pretendard Variable"/>
              </a:rPr>
              <a:t>시간적</a:t>
            </a:r>
            <a:r>
              <a:rPr kumimoji="0" lang="en-US" altLang="ko-KR" sz="4200" b="1" i="0" u="none" strike="noStrike" kern="1200" cap="none" spc="0" normalizeH="0" baseline="0" dirty="0">
                <a:latin typeface="Pretendard Variable"/>
                <a:ea typeface="Pretendard Variable"/>
              </a:rPr>
              <a:t>, </a:t>
            </a:r>
            <a:r>
              <a:rPr kumimoji="0" lang="ko-KR" altLang="en-US" sz="4200" b="1" i="0" u="none" strike="noStrike" kern="1200" cap="none" spc="0" normalizeH="0" baseline="0" dirty="0">
                <a:latin typeface="Pretendard Variable"/>
                <a:ea typeface="Pretendard Variable"/>
              </a:rPr>
              <a:t>경제적</a:t>
            </a:r>
            <a:r>
              <a:rPr kumimoji="0" lang="en-US" altLang="ko-KR" sz="4200" b="1" i="0" u="none" strike="noStrike" kern="1200" cap="none" spc="0" normalizeH="0" baseline="0" dirty="0">
                <a:latin typeface="Pretendard Variable"/>
                <a:ea typeface="Pretendard Variable"/>
              </a:rPr>
              <a:t>, </a:t>
            </a:r>
            <a:r>
              <a:rPr kumimoji="0" lang="ko-KR" altLang="en-US" sz="4200" b="1" i="0" u="none" strike="noStrike" kern="1200" cap="none" spc="0" normalizeH="0" baseline="0" dirty="0">
                <a:latin typeface="Pretendard Variable"/>
                <a:ea typeface="Pretendard Variable"/>
              </a:rPr>
              <a:t>심리적 부담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으로 작용할 수 있으며</a:t>
            </a:r>
            <a:r>
              <a:rPr kumimoji="0" lang="en-US" altLang="ko-KR" sz="4200" b="0" i="0" u="none" strike="noStrike" kern="1200" cap="none" spc="0" normalizeH="0" baseline="0" dirty="0">
                <a:latin typeface="Pretendard Variable"/>
                <a:ea typeface="Pretendard Variable"/>
              </a:rPr>
              <a:t>, 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적극적인</a:t>
            </a:r>
            <a:r>
              <a:rPr kumimoji="0" lang="en-US" altLang="ko-KR" sz="4200" b="0" i="0" u="none" strike="noStrike" kern="1200" cap="none" spc="0" normalizeH="0" baseline="0" dirty="0">
                <a:latin typeface="Pretendard Variable"/>
                <a:ea typeface="Pretendard Variable"/>
              </a:rPr>
              <a:t> </a:t>
            </a:r>
            <a:r>
              <a:rPr kumimoji="0" lang="ko-KR" altLang="en-US" sz="4200" b="0" i="0" u="none" strike="noStrike" kern="1200" cap="none" spc="0" normalizeH="0" baseline="0" dirty="0">
                <a:latin typeface="Pretendard Variable"/>
                <a:ea typeface="Pretendard Variable"/>
              </a:rPr>
              <a:t>투표 참여를 방해하는 요인이 될 수 있음</a:t>
            </a:r>
            <a:r>
              <a:rPr kumimoji="0" lang="en-US" altLang="ko-KR" sz="4200" b="0" i="0" u="none" strike="noStrike" kern="1200" cap="none" spc="0" normalizeH="0" baseline="0" dirty="0"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4200" dirty="0">
                <a:effectLst/>
                <a:latin typeface="Pretendard Variable"/>
                <a:ea typeface="Pretendard Variable"/>
              </a:rPr>
              <a:t>2.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 일반적인 온라인 투표 방식 역시 </a:t>
            </a:r>
            <a:r>
              <a:rPr lang="ko-KR" altLang="en-US" sz="4200" b="1" dirty="0">
                <a:effectLst/>
                <a:latin typeface="Pretendard Variable"/>
                <a:ea typeface="Pretendard Variable"/>
              </a:rPr>
              <a:t>중앙 집중형 구조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로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effectLst/>
                <a:latin typeface="Pretendard Variable"/>
                <a:ea typeface="Pretendard Variable"/>
              </a:rPr>
              <a:t>     인해 유권자들의 투표를 처리하는 중앙 서버가 서버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latin typeface="Pretendard Variable"/>
                <a:ea typeface="Pretendard Variable"/>
              </a:rPr>
              <a:t>     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관리자 또는 해커에 의해 </a:t>
            </a:r>
            <a:r>
              <a:rPr lang="ko-KR" altLang="en-US" sz="4200" b="1" dirty="0">
                <a:effectLst/>
                <a:latin typeface="Pretendard Variable"/>
                <a:ea typeface="Pretendard Variable"/>
              </a:rPr>
              <a:t>악의적으로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 이용될 수 있음</a:t>
            </a:r>
            <a:r>
              <a:rPr lang="en-US" altLang="ko-KR" sz="4200" dirty="0">
                <a:effectLst/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latin typeface="Pretendard Variable"/>
                <a:ea typeface="Pretendard Variable"/>
              </a:rPr>
              <a:t>     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예를 들어 특정 유권자가 어느 후보에게 투표했는지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latin typeface="Pretendard Variable"/>
                <a:ea typeface="Pretendard Variable"/>
              </a:rPr>
              <a:t>     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등의 정보를 확인하거나</a:t>
            </a:r>
            <a:r>
              <a:rPr lang="en-US" altLang="ko-KR" sz="4200" dirty="0">
                <a:effectLst/>
                <a:latin typeface="Pretendard Variable"/>
                <a:ea typeface="Pretendard Variable"/>
              </a:rPr>
              <a:t>, 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각 후보자들의 득표수를 조작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latin typeface="Pretendard Variable"/>
                <a:ea typeface="Pretendard Variable"/>
              </a:rPr>
              <a:t>     </a:t>
            </a:r>
            <a:r>
              <a:rPr lang="ko-KR" altLang="en-US" sz="4200" dirty="0">
                <a:effectLst/>
                <a:latin typeface="Pretendard Variable"/>
                <a:ea typeface="Pretendard Variable"/>
              </a:rPr>
              <a:t>가능함</a:t>
            </a:r>
            <a:r>
              <a:rPr lang="en-US" altLang="ko-KR" sz="4200" dirty="0">
                <a:effectLst/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4200" b="0" i="0" u="none" strike="noStrike" kern="1200" cap="none" spc="0" normalizeH="0" baseline="0" dirty="0">
              <a:effectLst/>
              <a:latin typeface="Pretendard Variable"/>
              <a:ea typeface="Pretendard Variable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308600" y="27946350"/>
            <a:ext cx="5575300" cy="128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5384800" y="27882850"/>
            <a:ext cx="5626100" cy="1701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728950" y="32607250"/>
            <a:ext cx="13582650" cy="7295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교내 전자 투표 플랫폼이 있다면 데스크탑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, 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모바일 등의 장치를 통해 훨씬 더 간편하고 빠르게 참여할 수 있으므로 </a:t>
            </a:r>
            <a:r>
              <a:rPr kumimoji="0" lang="ko-KR" altLang="en-US" sz="4200" b="1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투표율 향상 효과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를 기대할 수 있음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2. 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 또한 블록체인 고유의 </a:t>
            </a:r>
            <a:r>
              <a:rPr kumimoji="0" lang="ko-KR" altLang="en-US" sz="4200" b="1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공개성과 신뢰성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을 보존하되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,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     </a:t>
            </a:r>
            <a:r>
              <a:rPr kumimoji="0" lang="ko-KR" altLang="en-US" sz="4200" b="0" i="0" u="none" strike="noStrike" kern="1200" cap="none" spc="0" normalizeH="0" baseline="0" dirty="0" err="1">
                <a:effectLst/>
                <a:latin typeface="Pretendard Variable"/>
                <a:ea typeface="Pretendard Variable"/>
              </a:rPr>
              <a:t>영지식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 증명을 통해 </a:t>
            </a:r>
            <a:r>
              <a:rPr kumimoji="0" lang="ko-KR" altLang="en-US" sz="420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익명성이 필요한 정보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(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유권자가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4200" dirty="0">
                <a:latin typeface="Pretendard Variable"/>
                <a:ea typeface="Pretendard Variable"/>
              </a:rPr>
              <a:t>     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투표한 후보 등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)</a:t>
            </a: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를 선택적으로 보호할 수 있음</a:t>
            </a:r>
            <a:r>
              <a:rPr kumimoji="0" lang="en-US" altLang="ko-KR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4200" b="0" i="0" u="none" strike="noStrike" kern="1200" cap="none" spc="0" normalizeH="0" baseline="0" dirty="0">
                <a:effectLst/>
                <a:latin typeface="Pretendard Variable"/>
                <a:ea typeface="Pretendard Variable"/>
              </a:rPr>
              <a:t> </a:t>
            </a:r>
            <a:endParaRPr kumimoji="0" lang="en-US" altLang="ko-KR" sz="4200" b="0" i="0" u="none" strike="noStrike" kern="1200" cap="none" spc="0" normalizeH="0" baseline="0" dirty="0">
              <a:effectLst/>
              <a:latin typeface="Pretendard Variable"/>
              <a:ea typeface="Pretendard Variable"/>
            </a:endParaRPr>
          </a:p>
        </p:txBody>
      </p:sp>
      <p:sp>
        <p:nvSpPr>
          <p:cNvPr id="42" name="TextBox 30"/>
          <p:cNvSpPr txBox="1"/>
          <p:nvPr/>
        </p:nvSpPr>
        <p:spPr>
          <a:xfrm>
            <a:off x="6070600" y="2866420"/>
            <a:ext cx="12344400" cy="77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ko-KR" altLang="en-US" sz="4500" b="1" i="0" u="none" strike="noStrike" kern="1200" cap="none" spc="0" normalizeH="0" baseline="0">
                <a:latin typeface="Pretendard Variable"/>
                <a:ea typeface="Pretendard Variable"/>
              </a:rPr>
              <a:t>블록체인 기반 교내 선거 투표 플랫폼</a:t>
            </a:r>
            <a:endParaRPr kumimoji="0" lang="en-US" altLang="ko-KR" sz="4500" b="1" i="0" u="none" strike="noStrike" kern="1200" cap="none" spc="0" normalizeH="0" baseline="0">
              <a:solidFill>
                <a:srgbClr val="000000"/>
              </a:solidFill>
              <a:latin typeface="Pretendard Variable"/>
              <a:ea typeface="Pretendard Variab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Variable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지승 맹</cp:lastModifiedBy>
  <cp:revision>19</cp:revision>
  <dcterms:created xsi:type="dcterms:W3CDTF">2006-08-16T00:00:00Z</dcterms:created>
  <dcterms:modified xsi:type="dcterms:W3CDTF">2024-06-11T12:18:49Z</dcterms:modified>
  <cp:version/>
</cp:coreProperties>
</file>