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69" r:id="rId5"/>
    <p:sldId id="259" r:id="rId6"/>
    <p:sldId id="266" r:id="rId7"/>
    <p:sldId id="267" r:id="rId8"/>
    <p:sldId id="270" r:id="rId9"/>
    <p:sldId id="262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3" r:id="rId19"/>
    <p:sldId id="281" r:id="rId20"/>
    <p:sldId id="284" r:id="rId21"/>
    <p:sldId id="285" r:id="rId22"/>
    <p:sldId id="288" r:id="rId23"/>
    <p:sldId id="28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868" autoAdjust="0"/>
    <p:restoredTop sz="86190"/>
  </p:normalViewPr>
  <p:slideViewPr>
    <p:cSldViewPr snapToGrid="0">
      <p:cViewPr varScale="1">
        <p:scale>
          <a:sx n="100" d="100"/>
          <a:sy n="100" d="100"/>
        </p:scale>
        <p:origin x="1080" y="192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414035E-29E9-4872-AF0E-9BB5858A53D8}" type="datetime1">
              <a:rPr lang="ko-KR" altLang="en-US"/>
              <a:pPr lvl="0">
                <a:defRPr/>
              </a:pPr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C472121-0AB9-4A4F-B53F-AF69DA0A95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C472121-0AB9-4A4F-B53F-AF69DA0A95F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ore-KR" altLang="en-US"/>
              <a:t>네트워크</a:t>
            </a:r>
            <a:r>
              <a:rPr kumimoji="1" lang="ko-KR" altLang="en-US"/>
              <a:t> 참여자는 악의적인 행동을 했을때</a:t>
            </a:r>
            <a:r>
              <a:rPr kumimoji="1" lang="en-US" altLang="ko-KR"/>
              <a:t>,</a:t>
            </a:r>
            <a:r>
              <a:rPr kumimoji="1" lang="ko-KR" altLang="en-US"/>
              <a:t> 자신이 예치한 금액의 일부를 몰수 당함</a:t>
            </a:r>
            <a:r>
              <a:rPr kumimoji="1" lang="en-US" altLang="ko-KR"/>
              <a:t>.</a:t>
            </a:r>
            <a:endParaRPr kumimoji="1" lang="en-US" altLang="ko-KR"/>
          </a:p>
          <a:p>
            <a:pPr lvl="0">
              <a:defRPr/>
            </a:pPr>
            <a:endParaRPr kumimoji="1" lang="en-US" altLang="ko-Kore-KR"/>
          </a:p>
          <a:p>
            <a:pPr lvl="0">
              <a:defRPr/>
            </a:pPr>
            <a:r>
              <a:rPr kumimoji="1" lang="ko-KR" altLang="en-US"/>
              <a:t>저희가 선택한 </a:t>
            </a:r>
            <a:r>
              <a:rPr kumimoji="1" lang="en-US" altLang="ko-KR"/>
              <a:t>Polygon POS </a:t>
            </a:r>
            <a:r>
              <a:rPr kumimoji="1" lang="ko-KR" altLang="en-US"/>
              <a:t>네트워크에 예치된 금액은 </a:t>
            </a:r>
            <a:r>
              <a:rPr kumimoji="1" lang="en-US" altLang="ko-KR"/>
              <a:t>21</a:t>
            </a:r>
            <a:r>
              <a:rPr kumimoji="1" lang="ko-KR" altLang="en-US"/>
              <a:t>억 달러</a:t>
            </a:r>
            <a:endParaRPr kumimoji="1" lang="ko-KR" altLang="en-US"/>
          </a:p>
          <a:p>
            <a:pPr lvl="0">
              <a:defRPr/>
            </a:pPr>
            <a:endParaRPr kumimoji="1" lang="en-US" altLang="ko-Kore-KR"/>
          </a:p>
          <a:p>
            <a:pPr lvl="0">
              <a:defRPr/>
            </a:pPr>
            <a:r>
              <a:rPr kumimoji="1" lang="ko-Kore-KR" altLang="en-US"/>
              <a:t>즉</a:t>
            </a:r>
            <a:r>
              <a:rPr kumimoji="1" lang="en-US" altLang="ko-Kore-KR"/>
              <a:t>,</a:t>
            </a:r>
            <a:r>
              <a:rPr kumimoji="1" lang="ko-KR" altLang="en-US"/>
              <a:t> 네트워크에 악의적인 행위를 하려면 </a:t>
            </a:r>
            <a:r>
              <a:rPr kumimoji="1" lang="en-US" altLang="ko-KR"/>
              <a:t>21</a:t>
            </a:r>
            <a:r>
              <a:rPr kumimoji="1" lang="ko-KR" altLang="en-US"/>
              <a:t>억 달러 이상의 경제적 유인이 필요함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C472121-0AB9-4A4F-B53F-AF69DA0A95F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1200" b="0" i="0" u="none" strike="noStrike">
                <a:solidFill>
                  <a:srgbClr val="1b7ac3"/>
                </a:solidFill>
                <a:effectLst/>
                <a:latin typeface="+mj-lt"/>
              </a:rPr>
              <a:t>1.</a:t>
            </a:r>
            <a:r>
              <a:rPr lang="ko-KR" altLang="en-US" sz="1200" b="0" i="0" u="none" strike="noStrike">
                <a:solidFill>
                  <a:srgbClr val="1b7ac3"/>
                </a:solidFill>
                <a:effectLst/>
                <a:latin typeface="+mj-lt"/>
              </a:rPr>
              <a:t> 유권자는 </a:t>
            </a:r>
            <a:r>
              <a:rPr lang="en-US" altLang="ko-KR" sz="1200" b="0" i="0" u="none" strike="noStrike">
                <a:solidFill>
                  <a:srgbClr val="1b7ac3"/>
                </a:solidFill>
                <a:effectLst/>
                <a:latin typeface="+mj-lt"/>
              </a:rPr>
              <a:t>“</a:t>
            </a:r>
            <a:r>
              <a:rPr lang="ko-KR" altLang="en-US" sz="1200" b="0" i="0" u="none" strike="noStrike">
                <a:solidFill>
                  <a:srgbClr val="1b7ac3"/>
                </a:solidFill>
                <a:effectLst/>
                <a:latin typeface="+mj-lt"/>
              </a:rPr>
              <a:t>믹서</a:t>
            </a:r>
            <a:r>
              <a:rPr lang="en-US" altLang="ko-KR" sz="1200" b="0" i="0" u="none" strike="noStrike">
                <a:solidFill>
                  <a:srgbClr val="1b7ac3"/>
                </a:solidFill>
                <a:effectLst/>
                <a:latin typeface="+mj-lt"/>
              </a:rPr>
              <a:t>”</a:t>
            </a:r>
            <a:r>
              <a:rPr lang="ko-KR" altLang="en-US" sz="1200" b="0" i="0" u="none" strike="noStrike">
                <a:solidFill>
                  <a:srgbClr val="1b7ac3"/>
                </a:solidFill>
                <a:effectLst/>
                <a:latin typeface="+mj-lt"/>
              </a:rPr>
              <a:t> 라는 임의의 주소로 </a:t>
            </a:r>
            <a:r>
              <a:rPr lang="en-US" altLang="ko-KR" sz="1200">
                <a:solidFill>
                  <a:srgbClr val="1b7ac3"/>
                </a:solidFill>
                <a:latin typeface="+mj-lt"/>
              </a:rPr>
              <a:t>Commitment</a:t>
            </a:r>
            <a:r>
              <a:rPr lang="ko-KR" altLang="en-US" sz="1200">
                <a:solidFill>
                  <a:srgbClr val="1b7ac3"/>
                </a:solidFill>
                <a:latin typeface="+mj-lt"/>
              </a:rPr>
              <a:t>와 함께</a:t>
            </a:r>
            <a:r>
              <a:rPr lang="en-US" altLang="ko-KR" sz="1200">
                <a:solidFill>
                  <a:srgbClr val="1b7ac3"/>
                </a:solidFill>
                <a:latin typeface="+mj-lt"/>
              </a:rPr>
              <a:t>,</a:t>
            </a:r>
            <a:r>
              <a:rPr lang="ko-KR" altLang="en-US" sz="1200">
                <a:solidFill>
                  <a:srgbClr val="1b7ac3"/>
                </a:solidFill>
                <a:latin typeface="+mj-lt"/>
              </a:rPr>
              <a:t> </a:t>
            </a:r>
            <a:r>
              <a:rPr lang="ko-KR" altLang="en-US" sz="1200" b="0" i="0" u="none" strike="noStrike">
                <a:solidFill>
                  <a:srgbClr val="1b7ac3"/>
                </a:solidFill>
                <a:effectLst/>
                <a:latin typeface="+mj-lt"/>
              </a:rPr>
              <a:t>투표 토큰을 전송</a:t>
            </a:r>
            <a:endParaRPr lang="ko-KR" altLang="en-US" sz="1200" b="0" i="0" u="none" strike="noStrike">
              <a:solidFill>
                <a:srgbClr val="1b7ac3"/>
              </a:solidFill>
              <a:effectLst/>
              <a:latin typeface="+mj-lt"/>
            </a:endParaRPr>
          </a:p>
          <a:p>
            <a:pPr marL="342900" lvl="0" indent="-3429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1200">
                <a:solidFill>
                  <a:srgbClr val="1b7ac3"/>
                </a:solidFill>
                <a:latin typeface="+mj-lt"/>
              </a:rPr>
              <a:t>2.</a:t>
            </a:r>
            <a:r>
              <a:rPr lang="ko-KR" altLang="en-US" sz="1200">
                <a:solidFill>
                  <a:srgbClr val="1b7ac3"/>
                </a:solidFill>
                <a:latin typeface="+mj-lt"/>
              </a:rPr>
              <a:t> 이후 유권자는 </a:t>
            </a:r>
            <a:r>
              <a:rPr lang="en-US" altLang="ko-KR" sz="1200">
                <a:solidFill>
                  <a:srgbClr val="1b7ac3"/>
                </a:solidFill>
                <a:latin typeface="+mj-lt"/>
              </a:rPr>
              <a:t>Commitment</a:t>
            </a:r>
            <a:r>
              <a:rPr lang="ko-KR" altLang="en-US" sz="1200">
                <a:solidFill>
                  <a:srgbClr val="1b7ac3"/>
                </a:solidFill>
                <a:latin typeface="+mj-lt"/>
              </a:rPr>
              <a:t>를 생성하는 방법을 알고 있다는</a:t>
            </a:r>
            <a:r>
              <a:rPr lang="en-US" altLang="ko-KR" sz="1200">
                <a:solidFill>
                  <a:srgbClr val="1b7ac3"/>
                </a:solidFill>
                <a:latin typeface="+mj-lt"/>
              </a:rPr>
              <a:t> proof</a:t>
            </a:r>
            <a:r>
              <a:rPr lang="ko-KR" altLang="en-US" sz="1200">
                <a:solidFill>
                  <a:srgbClr val="1b7ac3"/>
                </a:solidFill>
                <a:latin typeface="+mj-lt"/>
              </a:rPr>
              <a:t>를 생성하여 믹서에 있는 투표 토큰을 원하는 후보자에게 전송</a:t>
            </a:r>
            <a:endParaRPr lang="ko-KR" altLang="en-US" sz="1200">
              <a:solidFill>
                <a:srgbClr val="1b7ac3"/>
              </a:solidFill>
              <a:latin typeface="+mj-lt"/>
            </a:endParaRPr>
          </a:p>
          <a:p>
            <a:pPr lvl="0">
              <a:defRPr/>
            </a:pP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C472121-0AB9-4A4F-B53F-AF69DA0A95F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C472121-0AB9-4A4F-B53F-AF69DA0A95F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https://www.youtube.com/watch?v=Sc3iU5v6V-Q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C472121-0AB9-4A4F-B53F-AF69DA0A95F6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https://www.youtube.com/watch?v=Sc3iU5v6V-Q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C472121-0AB9-4A4F-B53F-AF69DA0A95F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39B14-6054-C262-1182-1CF000E1F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4B396C-440E-DA8D-10D4-881B81783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BC40E-F550-D058-B8C0-A6C6374A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FFC1-364C-40C7-9E5E-CD49FD09F935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E1613-302C-DD9D-D550-28B2CD31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86376-DE14-111F-A260-ABC4B6A4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3F60-B84C-4B4F-9B37-DA18900EC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7CFE4-4D50-8044-E012-B70EF09A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911CB-F037-B008-F1D4-8690D659B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6A04C-4C33-0756-4919-64682441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FFC1-364C-40C7-9E5E-CD49FD09F935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5CFDC-EE42-69C7-4DE0-26F87ED0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54D8F-BCCD-090F-AFB0-3DC4F00B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3F60-B84C-4B4F-9B37-DA18900EC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D4D678-7700-EAB7-492E-BCC911600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F154C1-2787-6653-A568-56865571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83DA1-A8FB-296D-F09B-84380B68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FFC1-364C-40C7-9E5E-CD49FD09F935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E35C5-5C1E-5728-7A33-15AE45C9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B5518-9F7E-6CFF-9BDB-13C1B98A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3F60-B84C-4B4F-9B37-DA18900EC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05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377EB-62C8-CD7A-5091-EB44E2EE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55479-F57B-015F-2FCA-C83326FD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68748-B824-1AAF-281A-DCF8010F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FFC1-364C-40C7-9E5E-CD49FD09F935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8A1BB-B138-B4EF-062F-8F6A8C2E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1B2B1-5544-5C21-51DA-A8D7E28F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3F60-B84C-4B4F-9B37-DA18900EC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5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5DBD1-5902-4D52-8734-CF6AE98B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FA266-277A-0F55-EEDE-F423E79E6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67C16-10B3-B672-8F97-80E09D08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FFC1-364C-40C7-9E5E-CD49FD09F935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FE00F-DD03-9A8C-6ECA-697084E1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74BA1-724B-9F1B-23FE-BC2FF36E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3F60-B84C-4B4F-9B37-DA18900EC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6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AC843-4D52-0B30-2C01-C403DC47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AD626-937B-9BF7-9F91-80DAE6B2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F3847-7E83-056A-43ED-338EEBB90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F16415-B88A-3285-DA8A-D67ECC9D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FFC1-364C-40C7-9E5E-CD49FD09F935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72588-C820-E172-3292-79338EA7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EA552-BF2C-0BF3-6C3F-906F0AF9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3F60-B84C-4B4F-9B37-DA18900EC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6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E4299-A5D6-2931-3EEA-47A88625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06D78-8EC7-D080-76DF-09D283B73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AAFE80-4BE1-D658-19A5-8678B284D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ED96E-CCE6-5CC6-4D71-E750E6708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BB8135-DBFF-1078-D077-F5C7FAC19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149BC-48B3-2EC8-5496-18E603D9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FFC1-364C-40C7-9E5E-CD49FD09F935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C665DA-1EF3-AD9B-9EBA-B1DB9670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867B91-8AED-6D1A-BB7C-F95D085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3F60-B84C-4B4F-9B37-DA18900EC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0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13F3D-3AD0-0640-FB50-C34462F2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CFD6C7-826D-015F-A114-CF21FAD8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FFC1-364C-40C7-9E5E-CD49FD09F935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681A52-6978-C70A-CE93-A6E66F95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605629-A1F5-3BB0-270B-F118270D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3F60-B84C-4B4F-9B37-DA18900EC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0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B7A865-765B-5206-E7AE-A2C5DD4A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FFC1-364C-40C7-9E5E-CD49FD09F935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37752B-5E4D-8BDE-56F6-A2C60104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4ADCD-024F-0701-8945-EF4E9131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3F60-B84C-4B4F-9B37-DA18900EC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5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D2B-A8DB-9241-84AB-0DD76044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8AD45-87BE-155E-21C3-EB456AA0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94CED-FF7E-62D6-E401-B791DD9FB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811193-BFF1-76DC-4F3C-A02A61BA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FFC1-364C-40C7-9E5E-CD49FD09F935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142B94-A37E-D5EC-6E0A-9FD74980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EB1D7A-9B89-D865-4C86-D301336E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3F60-B84C-4B4F-9B37-DA18900EC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5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E09BA-10D7-5F0C-C06B-2118C0D8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C839B6-CE10-1B20-0554-B12C656C1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61028-51A0-26D2-4541-07992C6AC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D16DC-C07E-CDD3-73D2-3ED785E5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FFC1-364C-40C7-9E5E-CD49FD09F935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FBB08-B798-3AA0-F55B-29BE4FDB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46982-6FC7-FA23-454C-04ACDA01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3F60-B84C-4B4F-9B37-DA18900EC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432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425757-2DA8-C0A5-BF79-90AEE92C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FB80E-BB40-1565-47ED-8995C31C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43C5A-AB12-A8C3-8A80-A91D7AD8F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9FFC1-364C-40C7-9E5E-CD49FD09F935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37FE5-A79B-0360-3956-138586FEF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22124-99A9-000B-FEB4-F2CA9AAD6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43F60-B84C-4B4F-9B37-DA18900EC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s://www.youtube.com/watch?v=Sc3iU5v6V-Q" TargetMode="External"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video" Target="file:///https://www.youtube.com/embed/Sc3iU5v6V-Q" TargetMode="External" /><Relationship Id="rId4" Type="http://schemas.openxmlformats.org/officeDocument/2006/relationships/image" Target="../media/image7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7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B789653-130D-EF5C-066A-90EDAD398918}"/>
              </a:ext>
            </a:extLst>
          </p:cNvPr>
          <p:cNvSpPr txBox="1"/>
          <p:nvPr/>
        </p:nvSpPr>
        <p:spPr>
          <a:xfrm>
            <a:off x="838200" y="1767006"/>
            <a:ext cx="491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INHA VOTE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2A3D0-47C1-201E-A434-683FF97844B8}"/>
              </a:ext>
            </a:extLst>
          </p:cNvPr>
          <p:cNvSpPr txBox="1"/>
          <p:nvPr/>
        </p:nvSpPr>
        <p:spPr>
          <a:xfrm>
            <a:off x="838200" y="2967335"/>
            <a:ext cx="4641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블록체인 기반 교내 선거 투표 플랫폼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087378-DCF9-E082-BE2F-D062807E19D5}"/>
              </a:ext>
            </a:extLst>
          </p:cNvPr>
          <p:cNvCxnSpPr>
            <a:cxnSpLocks/>
          </p:cNvCxnSpPr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B53951-C552-2B9F-0063-9F16703868E8}"/>
              </a:ext>
            </a:extLst>
          </p:cNvPr>
          <p:cNvSpPr txBox="1"/>
          <p:nvPr/>
        </p:nvSpPr>
        <p:spPr>
          <a:xfrm>
            <a:off x="9020175" y="4005216"/>
            <a:ext cx="2541204" cy="230832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+mj-lt"/>
              </a:rPr>
              <a:t>블록체인 코어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 · </a:t>
            </a:r>
            <a:r>
              <a:rPr lang="ko-KR" altLang="en-US" dirty="0">
                <a:solidFill>
                  <a:schemeClr val="bg1"/>
                </a:solidFill>
                <a:latin typeface="+mj-lt"/>
              </a:rPr>
              <a:t>팀장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12191654 </a:t>
            </a:r>
            <a:r>
              <a:rPr lang="ko-KR" altLang="en-US" b="1" dirty="0" err="1">
                <a:solidFill>
                  <a:schemeClr val="bg1"/>
                </a:solidFill>
                <a:latin typeface="+mj-lt"/>
              </a:rPr>
              <a:t>이진중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+mj-lt"/>
              </a:rPr>
              <a:t>웹 </a:t>
            </a:r>
            <a:r>
              <a:rPr lang="ko-KR" altLang="en-US" dirty="0" err="1">
                <a:solidFill>
                  <a:schemeClr val="bg1"/>
                </a:solidFill>
                <a:latin typeface="+mj-lt"/>
              </a:rPr>
              <a:t>백엔드</a:t>
            </a:r>
            <a:r>
              <a:rPr lang="ko-KR" alt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· </a:t>
            </a:r>
            <a:r>
              <a:rPr lang="ko-KR" altLang="en-US" dirty="0">
                <a:solidFill>
                  <a:schemeClr val="bg1"/>
                </a:solidFill>
                <a:latin typeface="+mj-lt"/>
              </a:rPr>
              <a:t>인프라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12181576 </a:t>
            </a:r>
            <a:r>
              <a:rPr lang="ko-KR" altLang="en-US" b="1" dirty="0" err="1">
                <a:solidFill>
                  <a:schemeClr val="bg1"/>
                </a:solidFill>
                <a:latin typeface="+mj-lt"/>
              </a:rPr>
              <a:t>김문찬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+mj-lt"/>
              </a:rPr>
              <a:t>웹 </a:t>
            </a:r>
            <a:r>
              <a:rPr lang="ko-KR" altLang="en-US" dirty="0" err="1">
                <a:solidFill>
                  <a:schemeClr val="bg1"/>
                </a:solidFill>
                <a:latin typeface="+mj-lt"/>
              </a:rPr>
              <a:t>프론트엔드</a:t>
            </a:r>
            <a:r>
              <a:rPr lang="ko-KR" alt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· </a:t>
            </a:r>
            <a:r>
              <a:rPr lang="ko-KR" altLang="en-US" dirty="0">
                <a:solidFill>
                  <a:schemeClr val="bg1"/>
                </a:solidFill>
                <a:latin typeface="+mj-lt"/>
              </a:rPr>
              <a:t>디자인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12181600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맹지승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D45332-1968-69B4-70B5-9481C924389F}"/>
              </a:ext>
            </a:extLst>
          </p:cNvPr>
          <p:cNvSpPr txBox="1"/>
          <p:nvPr/>
        </p:nvSpPr>
        <p:spPr>
          <a:xfrm>
            <a:off x="838200" y="594420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lt"/>
              </a:rPr>
              <a:t>인하대학교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993870-BB00-3950-2016-2F6C2554735B}"/>
              </a:ext>
            </a:extLst>
          </p:cNvPr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2024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835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2024</a:t>
            </a:r>
            <a:r>
              <a:rPr lang="en-US" altLang="ko-KR">
                <a:solidFill>
                  <a:srgbClr val="1B7AC3"/>
                </a:solidFill>
                <a:latin typeface="+mj-lt"/>
              </a:rPr>
              <a:t>-</a:t>
            </a: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62260"/>
            <a:ext cx="16882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2. </a:t>
            </a:r>
            <a:r>
              <a:rPr lang="ko-KR" altLang="en-US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핵심 아이디어</a:t>
            </a:r>
            <a:endParaRPr lang="ko-KR" altLang="en-US" b="0" dirty="0">
              <a:solidFill>
                <a:srgbClr val="1B7AC3"/>
              </a:solidFill>
              <a:effectLst/>
              <a:latin typeface="+mj-lt"/>
            </a:endParaRPr>
          </a:p>
        </p:txBody>
      </p:sp>
      <p:grpSp>
        <p:nvGrpSpPr>
          <p:cNvPr id="1063" name="그룹 1062">
            <a:extLst>
              <a:ext uri="{FF2B5EF4-FFF2-40B4-BE49-F238E27FC236}">
                <a16:creationId xmlns:a16="http://schemas.microsoft.com/office/drawing/2014/main" id="{D1523B77-57A9-BD2B-8DE5-E786491D8463}"/>
              </a:ext>
            </a:extLst>
          </p:cNvPr>
          <p:cNvGrpSpPr/>
          <p:nvPr/>
        </p:nvGrpSpPr>
        <p:grpSpPr>
          <a:xfrm>
            <a:off x="2687258" y="2715523"/>
            <a:ext cx="1649990" cy="2177177"/>
            <a:chOff x="2857355" y="2828926"/>
            <a:chExt cx="1649990" cy="2177177"/>
          </a:xfrm>
        </p:grpSpPr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0D4329EC-A8CE-04AC-6BB3-D7BE036DE7BF}"/>
                </a:ext>
              </a:extLst>
            </p:cNvPr>
            <p:cNvSpPr/>
            <p:nvPr/>
          </p:nvSpPr>
          <p:spPr>
            <a:xfrm>
              <a:off x="2857355" y="2828926"/>
              <a:ext cx="1649990" cy="2177177"/>
            </a:xfrm>
            <a:prstGeom prst="rect">
              <a:avLst/>
            </a:prstGeom>
            <a:noFill/>
            <a:ln w="38100">
              <a:solidFill>
                <a:srgbClr val="1B7AC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DE454ACF-98AE-6B62-CDAC-C7329D1757FF}"/>
                </a:ext>
              </a:extLst>
            </p:cNvPr>
            <p:cNvSpPr txBox="1"/>
            <p:nvPr/>
          </p:nvSpPr>
          <p:spPr>
            <a:xfrm>
              <a:off x="2927928" y="2902620"/>
              <a:ext cx="1494319" cy="2031325"/>
            </a:xfrm>
            <a:prstGeom prst="rect">
              <a:avLst/>
            </a:prstGeom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rgbClr val="1B7AC3"/>
                  </a:solidFill>
                </a:rPr>
                <a:t>후보별</a:t>
              </a:r>
              <a:r>
                <a:rPr lang="ko-KR" altLang="en-US" b="1" dirty="0">
                  <a:solidFill>
                    <a:srgbClr val="1B7AC3"/>
                  </a:solidFill>
                </a:rPr>
                <a:t> 득표수</a:t>
              </a:r>
              <a:endParaRPr lang="en-US" altLang="ko-KR" b="1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dirty="0">
                  <a:solidFill>
                    <a:srgbClr val="1B7AC3"/>
                  </a:solidFill>
                </a:rPr>
                <a:t>기호 </a:t>
              </a:r>
              <a:r>
                <a:rPr lang="en-US" altLang="ko-KR" dirty="0">
                  <a:solidFill>
                    <a:srgbClr val="1B7AC3"/>
                  </a:solidFill>
                </a:rPr>
                <a:t>1</a:t>
              </a:r>
              <a:r>
                <a:rPr lang="ko-KR" altLang="en-US" dirty="0">
                  <a:solidFill>
                    <a:srgbClr val="1B7AC3"/>
                  </a:solidFill>
                </a:rPr>
                <a:t>번</a:t>
              </a:r>
              <a:r>
                <a:rPr lang="en-US" altLang="ko-KR" dirty="0">
                  <a:solidFill>
                    <a:srgbClr val="1B7AC3"/>
                  </a:solidFill>
                </a:rPr>
                <a:t>: 10</a:t>
              </a:r>
              <a:r>
                <a:rPr lang="ko-KR" altLang="en-US" dirty="0">
                  <a:solidFill>
                    <a:srgbClr val="1B7AC3"/>
                  </a:solidFill>
                </a:rPr>
                <a:t>표</a:t>
              </a:r>
              <a:endParaRPr lang="en-US" altLang="ko-KR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dirty="0">
                  <a:solidFill>
                    <a:srgbClr val="1B7AC3"/>
                  </a:solidFill>
                </a:rPr>
                <a:t>기호 </a:t>
              </a:r>
              <a:r>
                <a:rPr lang="en-US" altLang="ko-KR" dirty="0">
                  <a:solidFill>
                    <a:srgbClr val="1B7AC3"/>
                  </a:solidFill>
                </a:rPr>
                <a:t>2</a:t>
              </a:r>
              <a:r>
                <a:rPr lang="ko-KR" altLang="en-US" dirty="0">
                  <a:solidFill>
                    <a:srgbClr val="1B7AC3"/>
                  </a:solidFill>
                </a:rPr>
                <a:t>번</a:t>
              </a:r>
              <a:r>
                <a:rPr lang="en-US" altLang="ko-KR" dirty="0">
                  <a:solidFill>
                    <a:srgbClr val="1B7AC3"/>
                  </a:solidFill>
                </a:rPr>
                <a:t>: 5</a:t>
              </a:r>
              <a:r>
                <a:rPr lang="ko-KR" altLang="en-US" dirty="0">
                  <a:solidFill>
                    <a:srgbClr val="1B7AC3"/>
                  </a:solidFill>
                </a:rPr>
                <a:t>표</a:t>
              </a:r>
              <a:endParaRPr lang="en-US" altLang="ko-KR" dirty="0">
                <a:solidFill>
                  <a:srgbClr val="1B7AC3"/>
                </a:solidFill>
              </a:endParaRPr>
            </a:p>
            <a:p>
              <a:pPr algn="ctr"/>
              <a:endParaRPr lang="en-US" altLang="ko-KR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1B7AC3"/>
                  </a:solidFill>
                </a:rPr>
                <a:t>투표 내역</a:t>
              </a:r>
              <a:endParaRPr lang="en-US" altLang="ko-KR" b="1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1B7AC3"/>
                  </a:solidFill>
                </a:rPr>
                <a:t>A </a:t>
              </a:r>
              <a:r>
                <a:rPr lang="ko-KR" altLang="en-US" dirty="0">
                  <a:solidFill>
                    <a:srgbClr val="1B7AC3"/>
                  </a:solidFill>
                </a:rPr>
                <a:t>→ 기호 </a:t>
              </a:r>
              <a:r>
                <a:rPr lang="en-US" altLang="ko-KR" dirty="0">
                  <a:solidFill>
                    <a:srgbClr val="1B7AC3"/>
                  </a:solidFill>
                </a:rPr>
                <a:t>1</a:t>
              </a:r>
              <a:r>
                <a:rPr lang="ko-KR" altLang="en-US" dirty="0">
                  <a:solidFill>
                    <a:srgbClr val="1B7AC3"/>
                  </a:solidFill>
                </a:rPr>
                <a:t>번</a:t>
              </a:r>
              <a:endParaRPr lang="en-US" altLang="ko-KR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1B7AC3"/>
                  </a:solidFill>
                </a:rPr>
                <a:t>B </a:t>
              </a:r>
              <a:r>
                <a:rPr lang="ko-KR" altLang="en-US" dirty="0">
                  <a:solidFill>
                    <a:srgbClr val="1B7AC3"/>
                  </a:solidFill>
                </a:rPr>
                <a:t>→ 기호 </a:t>
              </a:r>
              <a:r>
                <a:rPr lang="en-US" altLang="ko-KR" dirty="0">
                  <a:solidFill>
                    <a:srgbClr val="1B7AC3"/>
                  </a:solidFill>
                </a:rPr>
                <a:t>2</a:t>
              </a:r>
              <a:r>
                <a:rPr lang="ko-KR" altLang="en-US" dirty="0">
                  <a:solidFill>
                    <a:srgbClr val="1B7AC3"/>
                  </a:solidFill>
                </a:rPr>
                <a:t>번</a:t>
              </a:r>
            </a:p>
          </p:txBody>
        </p:sp>
      </p:grp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EC27957B-CA06-9B41-0FF4-A1A14F39BADA}"/>
              </a:ext>
            </a:extLst>
          </p:cNvPr>
          <p:cNvGrpSpPr/>
          <p:nvPr/>
        </p:nvGrpSpPr>
        <p:grpSpPr>
          <a:xfrm>
            <a:off x="7213600" y="2607067"/>
            <a:ext cx="1099127" cy="1372606"/>
            <a:chOff x="2857355" y="2828926"/>
            <a:chExt cx="1649990" cy="2177177"/>
          </a:xfrm>
        </p:grpSpPr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018D92CB-B8C9-104D-A32B-C7DC64D8EA3F}"/>
                </a:ext>
              </a:extLst>
            </p:cNvPr>
            <p:cNvSpPr/>
            <p:nvPr/>
          </p:nvSpPr>
          <p:spPr>
            <a:xfrm>
              <a:off x="2857355" y="2828926"/>
              <a:ext cx="1649990" cy="2177177"/>
            </a:xfrm>
            <a:prstGeom prst="rect">
              <a:avLst/>
            </a:prstGeom>
            <a:noFill/>
            <a:ln w="38100">
              <a:solidFill>
                <a:srgbClr val="1B7AC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06159EF5-D561-CAE5-F8C4-8F2792C385C6}"/>
                </a:ext>
              </a:extLst>
            </p:cNvPr>
            <p:cNvSpPr txBox="1"/>
            <p:nvPr/>
          </p:nvSpPr>
          <p:spPr>
            <a:xfrm>
              <a:off x="2927928" y="2902620"/>
              <a:ext cx="1494321" cy="196001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rgbClr val="1B7AC3"/>
                  </a:solidFill>
                </a:rPr>
                <a:t>후보별</a:t>
              </a:r>
              <a:r>
                <a:rPr lang="ko-KR" altLang="en-US" sz="1100" b="1" dirty="0">
                  <a:solidFill>
                    <a:srgbClr val="1B7AC3"/>
                  </a:solidFill>
                </a:rPr>
                <a:t> 득표수</a:t>
              </a:r>
              <a:endParaRPr lang="en-US" altLang="ko-KR" sz="1100" b="1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rgbClr val="1B7AC3"/>
                  </a:solidFill>
                </a:rPr>
                <a:t>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1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r>
                <a:rPr lang="en-US" altLang="ko-KR" sz="1100" dirty="0">
                  <a:solidFill>
                    <a:srgbClr val="1B7AC3"/>
                  </a:solidFill>
                </a:rPr>
                <a:t>: 10</a:t>
              </a:r>
              <a:r>
                <a:rPr lang="ko-KR" altLang="en-US" sz="1100" dirty="0">
                  <a:solidFill>
                    <a:srgbClr val="1B7AC3"/>
                  </a:solidFill>
                </a:rPr>
                <a:t>표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rgbClr val="1B7AC3"/>
                  </a:solidFill>
                </a:rPr>
                <a:t>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2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r>
                <a:rPr lang="en-US" altLang="ko-KR" sz="1100" dirty="0">
                  <a:solidFill>
                    <a:srgbClr val="1B7AC3"/>
                  </a:solidFill>
                </a:rPr>
                <a:t>: 5</a:t>
              </a:r>
              <a:r>
                <a:rPr lang="ko-KR" altLang="en-US" sz="1100" dirty="0">
                  <a:solidFill>
                    <a:srgbClr val="1B7AC3"/>
                  </a:solidFill>
                </a:rPr>
                <a:t>표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b="1" dirty="0">
                  <a:solidFill>
                    <a:srgbClr val="1B7AC3"/>
                  </a:solidFill>
                </a:rPr>
                <a:t>투표 내역</a:t>
              </a:r>
              <a:endParaRPr lang="en-US" altLang="ko-KR" sz="1100" b="1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1B7AC3"/>
                  </a:solidFill>
                </a:rPr>
                <a:t>A </a:t>
              </a:r>
              <a:r>
                <a:rPr lang="ko-KR" altLang="en-US" sz="1100" dirty="0">
                  <a:solidFill>
                    <a:srgbClr val="1B7AC3"/>
                  </a:solidFill>
                </a:rPr>
                <a:t>→ 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1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1B7AC3"/>
                  </a:solidFill>
                </a:rPr>
                <a:t>B </a:t>
              </a:r>
              <a:r>
                <a:rPr lang="ko-KR" altLang="en-US" sz="1100" dirty="0">
                  <a:solidFill>
                    <a:srgbClr val="1B7AC3"/>
                  </a:solidFill>
                </a:rPr>
                <a:t>→ 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2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</a:p>
          </p:txBody>
        </p:sp>
      </p:grpSp>
      <p:pic>
        <p:nvPicPr>
          <p:cNvPr id="1069" name="그림 1068" descr="원, 스크린샷이(가) 표시된 사진">
            <a:extLst>
              <a:ext uri="{FF2B5EF4-FFF2-40B4-BE49-F238E27FC236}">
                <a16:creationId xmlns:a16="http://schemas.microsoft.com/office/drawing/2014/main" id="{2FE8AC00-A863-B4A0-2F6F-F68E96289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52" y="2405821"/>
            <a:ext cx="593595" cy="619404"/>
          </a:xfrm>
          <a:prstGeom prst="rect">
            <a:avLst/>
          </a:prstGeom>
        </p:spPr>
      </p:pic>
      <p:pic>
        <p:nvPicPr>
          <p:cNvPr id="1070" name="그림 1069" descr="원, 스크린샷이(가) 표시된 사진">
            <a:extLst>
              <a:ext uri="{FF2B5EF4-FFF2-40B4-BE49-F238E27FC236}">
                <a16:creationId xmlns:a16="http://schemas.microsoft.com/office/drawing/2014/main" id="{FE362105-8898-4DCE-768C-F6C892B41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59" y="3440426"/>
            <a:ext cx="593595" cy="619404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F16AE3EC-18A2-B8D4-1638-5954D591EB21}"/>
              </a:ext>
            </a:extLst>
          </p:cNvPr>
          <p:cNvSpPr txBox="1"/>
          <p:nvPr/>
        </p:nvSpPr>
        <p:spPr>
          <a:xfrm>
            <a:off x="2554587" y="5653623"/>
            <a:ext cx="1936803" cy="566370"/>
          </a:xfrm>
          <a:prstGeom prst="rect">
            <a:avLst/>
          </a:prstGeom>
        </p:spPr>
        <p:txBody>
          <a:bodyPr wrap="none"/>
          <a:lstStyle/>
          <a:p>
            <a:pPr lvl="0" algn="ctr">
              <a:defRPr/>
            </a:pPr>
            <a:r>
              <a:rPr lang="ko-KR" altLang="en-US" sz="2400" b="1" dirty="0">
                <a:solidFill>
                  <a:srgbClr val="1B7AC3"/>
                </a:solidFill>
                <a:latin typeface="+mj-lt"/>
                <a:ea typeface="Pretendard Variable"/>
              </a:rPr>
              <a:t>중앙 집중 방식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5FEAE889-5BEE-2D48-1494-44449B69DCCF}"/>
              </a:ext>
            </a:extLst>
          </p:cNvPr>
          <p:cNvSpPr txBox="1"/>
          <p:nvPr/>
        </p:nvSpPr>
        <p:spPr>
          <a:xfrm>
            <a:off x="7700609" y="5653623"/>
            <a:ext cx="1936803" cy="566370"/>
          </a:xfrm>
          <a:prstGeom prst="rect">
            <a:avLst/>
          </a:prstGeom>
        </p:spPr>
        <p:txBody>
          <a:bodyPr wrap="none"/>
          <a:lstStyle/>
          <a:p>
            <a:pPr lvl="0" algn="ctr">
              <a:defRPr/>
            </a:pPr>
            <a:r>
              <a:rPr lang="ko-KR" altLang="en-US" sz="2400" b="1" dirty="0">
                <a:solidFill>
                  <a:srgbClr val="1B7AC3"/>
                </a:solidFill>
                <a:latin typeface="+mj-lt"/>
                <a:ea typeface="Pretendard Variable"/>
              </a:rPr>
              <a:t>탈중앙화 방식</a:t>
            </a:r>
          </a:p>
        </p:txBody>
      </p:sp>
      <p:pic>
        <p:nvPicPr>
          <p:cNvPr id="1073" name="그림 1072" descr="원, 스크린샷이(가) 표시된 사진">
            <a:extLst>
              <a:ext uri="{FF2B5EF4-FFF2-40B4-BE49-F238E27FC236}">
                <a16:creationId xmlns:a16="http://schemas.microsoft.com/office/drawing/2014/main" id="{F6A2BDA1-F061-4D70-4301-185CA2E92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23" y="4510840"/>
            <a:ext cx="593595" cy="619404"/>
          </a:xfrm>
          <a:prstGeom prst="rect">
            <a:avLst/>
          </a:prstGeom>
        </p:spPr>
      </p:pic>
      <p:pic>
        <p:nvPicPr>
          <p:cNvPr id="1074" name="그림 1073" descr="원, 스크린샷이(가) 표시된 사진">
            <a:extLst>
              <a:ext uri="{FF2B5EF4-FFF2-40B4-BE49-F238E27FC236}">
                <a16:creationId xmlns:a16="http://schemas.microsoft.com/office/drawing/2014/main" id="{8D1B45B9-F809-6E04-04B0-B86ECF9D4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810" y="3360269"/>
            <a:ext cx="593595" cy="619404"/>
          </a:xfrm>
          <a:prstGeom prst="rect">
            <a:avLst/>
          </a:prstGeom>
        </p:spPr>
      </p:pic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ED97C1-A698-A8F0-9420-0FBEAB565C11}"/>
              </a:ext>
            </a:extLst>
          </p:cNvPr>
          <p:cNvGrpSpPr/>
          <p:nvPr/>
        </p:nvGrpSpPr>
        <p:grpSpPr>
          <a:xfrm>
            <a:off x="9826297" y="1900326"/>
            <a:ext cx="1099127" cy="1372606"/>
            <a:chOff x="2857355" y="2828926"/>
            <a:chExt cx="1649990" cy="2177177"/>
          </a:xfrm>
        </p:grpSpPr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521E14D5-8201-EC42-1E4B-18E9A474AE73}"/>
                </a:ext>
              </a:extLst>
            </p:cNvPr>
            <p:cNvSpPr/>
            <p:nvPr/>
          </p:nvSpPr>
          <p:spPr>
            <a:xfrm>
              <a:off x="2857355" y="2828926"/>
              <a:ext cx="1649990" cy="2177177"/>
            </a:xfrm>
            <a:prstGeom prst="rect">
              <a:avLst/>
            </a:prstGeom>
            <a:noFill/>
            <a:ln w="38100">
              <a:solidFill>
                <a:srgbClr val="1B7AC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173DA98C-31DA-741F-4DBE-B2A8FF2BB80E}"/>
                </a:ext>
              </a:extLst>
            </p:cNvPr>
            <p:cNvSpPr txBox="1"/>
            <p:nvPr/>
          </p:nvSpPr>
          <p:spPr>
            <a:xfrm>
              <a:off x="2927928" y="2902620"/>
              <a:ext cx="1494321" cy="196001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rgbClr val="1B7AC3"/>
                  </a:solidFill>
                </a:rPr>
                <a:t>후보별</a:t>
              </a:r>
              <a:r>
                <a:rPr lang="ko-KR" altLang="en-US" sz="1100" b="1" dirty="0">
                  <a:solidFill>
                    <a:srgbClr val="1B7AC3"/>
                  </a:solidFill>
                </a:rPr>
                <a:t> 득표수</a:t>
              </a:r>
              <a:endParaRPr lang="en-US" altLang="ko-KR" sz="1100" b="1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rgbClr val="1B7AC3"/>
                  </a:solidFill>
                </a:rPr>
                <a:t>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1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r>
                <a:rPr lang="en-US" altLang="ko-KR" sz="1100" dirty="0">
                  <a:solidFill>
                    <a:srgbClr val="1B7AC3"/>
                  </a:solidFill>
                </a:rPr>
                <a:t>: 10</a:t>
              </a:r>
              <a:r>
                <a:rPr lang="ko-KR" altLang="en-US" sz="1100" dirty="0">
                  <a:solidFill>
                    <a:srgbClr val="1B7AC3"/>
                  </a:solidFill>
                </a:rPr>
                <a:t>표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rgbClr val="1B7AC3"/>
                  </a:solidFill>
                </a:rPr>
                <a:t>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2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r>
                <a:rPr lang="en-US" altLang="ko-KR" sz="1100" dirty="0">
                  <a:solidFill>
                    <a:srgbClr val="1B7AC3"/>
                  </a:solidFill>
                </a:rPr>
                <a:t>: 5</a:t>
              </a:r>
              <a:r>
                <a:rPr lang="ko-KR" altLang="en-US" sz="1100" dirty="0">
                  <a:solidFill>
                    <a:srgbClr val="1B7AC3"/>
                  </a:solidFill>
                </a:rPr>
                <a:t>표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b="1" dirty="0">
                  <a:solidFill>
                    <a:srgbClr val="1B7AC3"/>
                  </a:solidFill>
                </a:rPr>
                <a:t>투표 내역</a:t>
              </a:r>
              <a:endParaRPr lang="en-US" altLang="ko-KR" sz="1100" b="1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1B7AC3"/>
                  </a:solidFill>
                </a:rPr>
                <a:t>A </a:t>
              </a:r>
              <a:r>
                <a:rPr lang="ko-KR" altLang="en-US" sz="1100" dirty="0">
                  <a:solidFill>
                    <a:srgbClr val="1B7AC3"/>
                  </a:solidFill>
                </a:rPr>
                <a:t>→ 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1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1B7AC3"/>
                  </a:solidFill>
                </a:rPr>
                <a:t>B </a:t>
              </a:r>
              <a:r>
                <a:rPr lang="ko-KR" altLang="en-US" sz="1100" dirty="0">
                  <a:solidFill>
                    <a:srgbClr val="1B7AC3"/>
                  </a:solidFill>
                </a:rPr>
                <a:t>→ 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2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</a:p>
          </p:txBody>
        </p:sp>
      </p:grpSp>
      <p:pic>
        <p:nvPicPr>
          <p:cNvPr id="1078" name="그림 1077" descr="원, 스크린샷이(가) 표시된 사진">
            <a:extLst>
              <a:ext uri="{FF2B5EF4-FFF2-40B4-BE49-F238E27FC236}">
                <a16:creationId xmlns:a16="http://schemas.microsoft.com/office/drawing/2014/main" id="{4A70AC3C-503E-9A1F-D466-8AF215381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507" y="2653528"/>
            <a:ext cx="593595" cy="619404"/>
          </a:xfrm>
          <a:prstGeom prst="rect">
            <a:avLst/>
          </a:prstGeom>
        </p:spPr>
      </p:pic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DC4288E1-6D16-71EB-CB8F-204F0E6F3527}"/>
              </a:ext>
            </a:extLst>
          </p:cNvPr>
          <p:cNvGrpSpPr/>
          <p:nvPr/>
        </p:nvGrpSpPr>
        <p:grpSpPr>
          <a:xfrm>
            <a:off x="8935904" y="3967378"/>
            <a:ext cx="1099127" cy="1372606"/>
            <a:chOff x="2857355" y="2828926"/>
            <a:chExt cx="1649990" cy="2177177"/>
          </a:xfrm>
        </p:grpSpPr>
        <p:sp>
          <p:nvSpPr>
            <p:cNvPr id="1080" name="직사각형 1079">
              <a:extLst>
                <a:ext uri="{FF2B5EF4-FFF2-40B4-BE49-F238E27FC236}">
                  <a16:creationId xmlns:a16="http://schemas.microsoft.com/office/drawing/2014/main" id="{D49A2453-BF6A-5803-64B7-AB7F530A34A9}"/>
                </a:ext>
              </a:extLst>
            </p:cNvPr>
            <p:cNvSpPr/>
            <p:nvPr/>
          </p:nvSpPr>
          <p:spPr>
            <a:xfrm>
              <a:off x="2857355" y="2828926"/>
              <a:ext cx="1649990" cy="2177177"/>
            </a:xfrm>
            <a:prstGeom prst="rect">
              <a:avLst/>
            </a:prstGeom>
            <a:noFill/>
            <a:ln w="38100">
              <a:solidFill>
                <a:srgbClr val="1B7AC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2BA5B7C4-9CC5-16F0-E825-859646B58176}"/>
                </a:ext>
              </a:extLst>
            </p:cNvPr>
            <p:cNvSpPr txBox="1"/>
            <p:nvPr/>
          </p:nvSpPr>
          <p:spPr>
            <a:xfrm>
              <a:off x="2927928" y="2902620"/>
              <a:ext cx="1494321" cy="196001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rgbClr val="1B7AC3"/>
                  </a:solidFill>
                </a:rPr>
                <a:t>후보별</a:t>
              </a:r>
              <a:r>
                <a:rPr lang="ko-KR" altLang="en-US" sz="1100" b="1" dirty="0">
                  <a:solidFill>
                    <a:srgbClr val="1B7AC3"/>
                  </a:solidFill>
                </a:rPr>
                <a:t> 득표수</a:t>
              </a:r>
              <a:endParaRPr lang="en-US" altLang="ko-KR" sz="1100" b="1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rgbClr val="1B7AC3"/>
                  </a:solidFill>
                </a:rPr>
                <a:t>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1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r>
                <a:rPr lang="en-US" altLang="ko-KR" sz="1100" dirty="0">
                  <a:solidFill>
                    <a:srgbClr val="1B7AC3"/>
                  </a:solidFill>
                </a:rPr>
                <a:t>: 10</a:t>
              </a:r>
              <a:r>
                <a:rPr lang="ko-KR" altLang="en-US" sz="1100" dirty="0">
                  <a:solidFill>
                    <a:srgbClr val="1B7AC3"/>
                  </a:solidFill>
                </a:rPr>
                <a:t>표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rgbClr val="1B7AC3"/>
                  </a:solidFill>
                </a:rPr>
                <a:t>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2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r>
                <a:rPr lang="en-US" altLang="ko-KR" sz="1100" dirty="0">
                  <a:solidFill>
                    <a:srgbClr val="1B7AC3"/>
                  </a:solidFill>
                </a:rPr>
                <a:t>: 5</a:t>
              </a:r>
              <a:r>
                <a:rPr lang="ko-KR" altLang="en-US" sz="1100" dirty="0">
                  <a:solidFill>
                    <a:srgbClr val="1B7AC3"/>
                  </a:solidFill>
                </a:rPr>
                <a:t>표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b="1" dirty="0">
                  <a:solidFill>
                    <a:srgbClr val="1B7AC3"/>
                  </a:solidFill>
                </a:rPr>
                <a:t>투표 내역</a:t>
              </a:r>
              <a:endParaRPr lang="en-US" altLang="ko-KR" sz="1100" b="1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1B7AC3"/>
                  </a:solidFill>
                </a:rPr>
                <a:t>A </a:t>
              </a:r>
              <a:r>
                <a:rPr lang="ko-KR" altLang="en-US" sz="1100" dirty="0">
                  <a:solidFill>
                    <a:srgbClr val="1B7AC3"/>
                  </a:solidFill>
                </a:rPr>
                <a:t>→ 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1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1B7AC3"/>
                  </a:solidFill>
                </a:rPr>
                <a:t>B </a:t>
              </a:r>
              <a:r>
                <a:rPr lang="ko-KR" altLang="en-US" sz="1100" dirty="0">
                  <a:solidFill>
                    <a:srgbClr val="1B7AC3"/>
                  </a:solidFill>
                </a:rPr>
                <a:t>→ 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2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</a:p>
          </p:txBody>
        </p:sp>
      </p:grpSp>
      <p:pic>
        <p:nvPicPr>
          <p:cNvPr id="1082" name="그림 1081" descr="원, 스크린샷이(가) 표시된 사진">
            <a:extLst>
              <a:ext uri="{FF2B5EF4-FFF2-40B4-BE49-F238E27FC236}">
                <a16:creationId xmlns:a16="http://schemas.microsoft.com/office/drawing/2014/main" id="{7CDCA10E-8B8C-175A-210A-45544FA4E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114" y="4720580"/>
            <a:ext cx="593595" cy="619404"/>
          </a:xfrm>
          <a:prstGeom prst="rect">
            <a:avLst/>
          </a:prstGeom>
        </p:spPr>
      </p:pic>
      <p:cxnSp>
        <p:nvCxnSpPr>
          <p:cNvPr id="1083" name="직선 연결선 1082">
            <a:extLst>
              <a:ext uri="{FF2B5EF4-FFF2-40B4-BE49-F238E27FC236}">
                <a16:creationId xmlns:a16="http://schemas.microsoft.com/office/drawing/2014/main" id="{A419DFAF-3B7E-2822-9625-19323DB11DD0}"/>
              </a:ext>
            </a:extLst>
          </p:cNvPr>
          <p:cNvCxnSpPr/>
          <p:nvPr/>
        </p:nvCxnSpPr>
        <p:spPr>
          <a:xfrm flipV="1">
            <a:off x="8491912" y="3169275"/>
            <a:ext cx="467360" cy="103657"/>
          </a:xfrm>
          <a:prstGeom prst="line">
            <a:avLst/>
          </a:prstGeom>
          <a:ln w="38100"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직선 연결선 1083">
            <a:extLst>
              <a:ext uri="{FF2B5EF4-FFF2-40B4-BE49-F238E27FC236}">
                <a16:creationId xmlns:a16="http://schemas.microsoft.com/office/drawing/2014/main" id="{67FA2B9C-FC08-98EA-1584-EC0B9AA5B826}"/>
              </a:ext>
            </a:extLst>
          </p:cNvPr>
          <p:cNvCxnSpPr>
            <a:cxnSpLocks/>
          </p:cNvCxnSpPr>
          <p:nvPr/>
        </p:nvCxnSpPr>
        <p:spPr>
          <a:xfrm flipV="1">
            <a:off x="9581433" y="3440426"/>
            <a:ext cx="291876" cy="363686"/>
          </a:xfrm>
          <a:prstGeom prst="line">
            <a:avLst/>
          </a:prstGeom>
          <a:ln w="38100"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연결선 1084">
            <a:extLst>
              <a:ext uri="{FF2B5EF4-FFF2-40B4-BE49-F238E27FC236}">
                <a16:creationId xmlns:a16="http://schemas.microsoft.com/office/drawing/2014/main" id="{3E8DFB44-6691-1234-3397-43A6D0296B23}"/>
              </a:ext>
            </a:extLst>
          </p:cNvPr>
          <p:cNvCxnSpPr>
            <a:cxnSpLocks/>
          </p:cNvCxnSpPr>
          <p:nvPr/>
        </p:nvCxnSpPr>
        <p:spPr>
          <a:xfrm flipH="1" flipV="1">
            <a:off x="7747890" y="4137160"/>
            <a:ext cx="564837" cy="479822"/>
          </a:xfrm>
          <a:prstGeom prst="line">
            <a:avLst/>
          </a:prstGeom>
          <a:ln w="38100"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직선 연결선 1085">
            <a:extLst>
              <a:ext uri="{FF2B5EF4-FFF2-40B4-BE49-F238E27FC236}">
                <a16:creationId xmlns:a16="http://schemas.microsoft.com/office/drawing/2014/main" id="{C0BA314E-A8BC-50F6-31E2-32EDA776CB8F}"/>
              </a:ext>
            </a:extLst>
          </p:cNvPr>
          <p:cNvCxnSpPr>
            <a:cxnSpLocks/>
          </p:cNvCxnSpPr>
          <p:nvPr/>
        </p:nvCxnSpPr>
        <p:spPr>
          <a:xfrm flipH="1" flipV="1">
            <a:off x="2288318" y="3060368"/>
            <a:ext cx="405351" cy="239911"/>
          </a:xfrm>
          <a:prstGeom prst="line">
            <a:avLst/>
          </a:prstGeom>
          <a:ln w="38100"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직선 연결선 1086">
            <a:extLst>
              <a:ext uri="{FF2B5EF4-FFF2-40B4-BE49-F238E27FC236}">
                <a16:creationId xmlns:a16="http://schemas.microsoft.com/office/drawing/2014/main" id="{E2EF1B4E-E2B2-58A4-90AD-172B1C0D68EF}"/>
              </a:ext>
            </a:extLst>
          </p:cNvPr>
          <p:cNvCxnSpPr>
            <a:cxnSpLocks/>
          </p:cNvCxnSpPr>
          <p:nvPr/>
        </p:nvCxnSpPr>
        <p:spPr>
          <a:xfrm flipH="1">
            <a:off x="4332306" y="3804112"/>
            <a:ext cx="403882" cy="72945"/>
          </a:xfrm>
          <a:prstGeom prst="line">
            <a:avLst/>
          </a:prstGeom>
          <a:ln w="38100"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직선 연결선 1087">
            <a:extLst>
              <a:ext uri="{FF2B5EF4-FFF2-40B4-BE49-F238E27FC236}">
                <a16:creationId xmlns:a16="http://schemas.microsoft.com/office/drawing/2014/main" id="{AB13189B-757E-A714-E9EC-407433760E18}"/>
              </a:ext>
            </a:extLst>
          </p:cNvPr>
          <p:cNvCxnSpPr>
            <a:cxnSpLocks/>
          </p:cNvCxnSpPr>
          <p:nvPr/>
        </p:nvCxnSpPr>
        <p:spPr>
          <a:xfrm flipH="1">
            <a:off x="2258294" y="4510840"/>
            <a:ext cx="435375" cy="243772"/>
          </a:xfrm>
          <a:prstGeom prst="line">
            <a:avLst/>
          </a:prstGeom>
          <a:ln w="38100"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5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2024</a:t>
            </a:r>
            <a:r>
              <a:rPr lang="en-US" altLang="ko-KR">
                <a:solidFill>
                  <a:srgbClr val="1B7AC3"/>
                </a:solidFill>
                <a:latin typeface="+mj-lt"/>
              </a:rPr>
              <a:t>-</a:t>
            </a: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62260"/>
            <a:ext cx="16882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2. </a:t>
            </a:r>
            <a:r>
              <a:rPr lang="ko-KR" altLang="en-US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핵심 아이디어</a:t>
            </a:r>
            <a:endParaRPr lang="ko-KR" altLang="en-US" b="0" dirty="0">
              <a:solidFill>
                <a:srgbClr val="1B7AC3"/>
              </a:solidFill>
              <a:effectLst/>
              <a:latin typeface="+mj-lt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3550A4-5E7C-795A-C474-23D32DB92431}"/>
              </a:ext>
            </a:extLst>
          </p:cNvPr>
          <p:cNvGrpSpPr/>
          <p:nvPr/>
        </p:nvGrpSpPr>
        <p:grpSpPr>
          <a:xfrm>
            <a:off x="2687258" y="2715523"/>
            <a:ext cx="1649990" cy="2177177"/>
            <a:chOff x="2857355" y="2828926"/>
            <a:chExt cx="1649990" cy="21771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120747-D304-0655-9EF8-0BF3A0F274C2}"/>
                </a:ext>
              </a:extLst>
            </p:cNvPr>
            <p:cNvSpPr/>
            <p:nvPr/>
          </p:nvSpPr>
          <p:spPr>
            <a:xfrm>
              <a:off x="2857355" y="2828926"/>
              <a:ext cx="1649990" cy="21771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963568-46FC-A53E-BFCE-64540982EE18}"/>
                </a:ext>
              </a:extLst>
            </p:cNvPr>
            <p:cNvSpPr txBox="1"/>
            <p:nvPr/>
          </p:nvSpPr>
          <p:spPr>
            <a:xfrm>
              <a:off x="2888655" y="2902620"/>
              <a:ext cx="1572866" cy="2031325"/>
            </a:xfrm>
            <a:prstGeom prst="rect">
              <a:avLst/>
            </a:prstGeom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rgbClr val="1B7AC3"/>
                  </a:solidFill>
                </a:rPr>
                <a:t>후보별</a:t>
              </a:r>
              <a:r>
                <a:rPr lang="ko-KR" altLang="en-US" b="1" dirty="0">
                  <a:solidFill>
                    <a:srgbClr val="1B7AC3"/>
                  </a:solidFill>
                </a:rPr>
                <a:t> 득표수</a:t>
              </a:r>
              <a:endParaRPr lang="en-US" altLang="ko-KR" b="1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dirty="0">
                  <a:solidFill>
                    <a:srgbClr val="1B7AC3"/>
                  </a:solidFill>
                </a:rPr>
                <a:t>기호 </a:t>
              </a:r>
              <a:r>
                <a:rPr lang="en-US" altLang="ko-KR" dirty="0">
                  <a:solidFill>
                    <a:srgbClr val="1B7AC3"/>
                  </a:solidFill>
                </a:rPr>
                <a:t>1</a:t>
              </a:r>
              <a:r>
                <a:rPr lang="ko-KR" altLang="en-US" dirty="0">
                  <a:solidFill>
                    <a:srgbClr val="1B7AC3"/>
                  </a:solidFill>
                </a:rPr>
                <a:t>번</a:t>
              </a:r>
              <a:r>
                <a:rPr lang="en-US" altLang="ko-KR" dirty="0">
                  <a:solidFill>
                    <a:srgbClr val="1B7AC3"/>
                  </a:solidFill>
                </a:rPr>
                <a:t>: </a:t>
              </a:r>
              <a:r>
                <a:rPr lang="en-US" altLang="ko-KR" dirty="0">
                  <a:solidFill>
                    <a:srgbClr val="FF0000"/>
                  </a:solidFill>
                </a:rPr>
                <a:t>0</a:t>
              </a:r>
              <a:r>
                <a:rPr lang="ko-KR" altLang="en-US" dirty="0">
                  <a:solidFill>
                    <a:srgbClr val="FF0000"/>
                  </a:solidFill>
                </a:rPr>
                <a:t>표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dirty="0">
                  <a:solidFill>
                    <a:srgbClr val="1B7AC3"/>
                  </a:solidFill>
                </a:rPr>
                <a:t>기호 </a:t>
              </a:r>
              <a:r>
                <a:rPr lang="en-US" altLang="ko-KR" dirty="0">
                  <a:solidFill>
                    <a:srgbClr val="1B7AC3"/>
                  </a:solidFill>
                </a:rPr>
                <a:t>2</a:t>
              </a:r>
              <a:r>
                <a:rPr lang="ko-KR" altLang="en-US" dirty="0">
                  <a:solidFill>
                    <a:srgbClr val="1B7AC3"/>
                  </a:solidFill>
                </a:rPr>
                <a:t>번</a:t>
              </a:r>
              <a:r>
                <a:rPr lang="en-US" altLang="ko-KR" dirty="0">
                  <a:solidFill>
                    <a:srgbClr val="1B7AC3"/>
                  </a:solidFill>
                </a:rPr>
                <a:t>: </a:t>
              </a:r>
              <a:r>
                <a:rPr lang="en-US" altLang="ko-KR" dirty="0">
                  <a:solidFill>
                    <a:srgbClr val="FF0000"/>
                  </a:solidFill>
                </a:rPr>
                <a:t>99</a:t>
              </a:r>
              <a:r>
                <a:rPr lang="ko-KR" altLang="en-US" dirty="0">
                  <a:solidFill>
                    <a:srgbClr val="FF0000"/>
                  </a:solidFill>
                </a:rPr>
                <a:t>표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pPr algn="ctr"/>
              <a:endParaRPr lang="en-US" altLang="ko-KR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1B7AC3"/>
                  </a:solidFill>
                </a:rPr>
                <a:t>투표 내역</a:t>
              </a:r>
              <a:endParaRPr lang="en-US" altLang="ko-KR" b="1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1B7AC3"/>
                  </a:solidFill>
                </a:rPr>
                <a:t>A </a:t>
              </a:r>
              <a:r>
                <a:rPr lang="ko-KR" altLang="en-US" dirty="0">
                  <a:solidFill>
                    <a:srgbClr val="1B7AC3"/>
                  </a:solidFill>
                </a:rPr>
                <a:t>→ </a:t>
              </a:r>
              <a:r>
                <a:rPr lang="ko-KR" altLang="en-US" dirty="0">
                  <a:solidFill>
                    <a:srgbClr val="FF0000"/>
                  </a:solidFill>
                </a:rPr>
                <a:t>기호 </a:t>
              </a:r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r>
                <a:rPr lang="ko-KR" altLang="en-US" dirty="0">
                  <a:solidFill>
                    <a:srgbClr val="FF0000"/>
                  </a:solidFill>
                </a:rPr>
                <a:t>번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1B7AC3"/>
                  </a:solidFill>
                </a:rPr>
                <a:t>B </a:t>
              </a:r>
              <a:r>
                <a:rPr lang="ko-KR" altLang="en-US" dirty="0">
                  <a:solidFill>
                    <a:srgbClr val="1B7AC3"/>
                  </a:solidFill>
                </a:rPr>
                <a:t>→ </a:t>
              </a:r>
              <a:r>
                <a:rPr lang="ko-KR" altLang="en-US" dirty="0">
                  <a:solidFill>
                    <a:srgbClr val="FF0000"/>
                  </a:solidFill>
                </a:rPr>
                <a:t>기호 </a:t>
              </a:r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r>
                <a:rPr lang="ko-KR" altLang="en-US" dirty="0">
                  <a:solidFill>
                    <a:srgbClr val="FF0000"/>
                  </a:solidFill>
                </a:rPr>
                <a:t>번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73D82D-E2D3-26AC-3F88-3429E9D7C425}"/>
              </a:ext>
            </a:extLst>
          </p:cNvPr>
          <p:cNvGrpSpPr/>
          <p:nvPr/>
        </p:nvGrpSpPr>
        <p:grpSpPr>
          <a:xfrm>
            <a:off x="7213600" y="2607067"/>
            <a:ext cx="1099127" cy="1372606"/>
            <a:chOff x="2857355" y="2828926"/>
            <a:chExt cx="1649990" cy="217717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9F7FC3-BF78-DDC2-F118-109892B63BAD}"/>
                </a:ext>
              </a:extLst>
            </p:cNvPr>
            <p:cNvSpPr/>
            <p:nvPr/>
          </p:nvSpPr>
          <p:spPr>
            <a:xfrm>
              <a:off x="2857355" y="2828926"/>
              <a:ext cx="1649990" cy="2177177"/>
            </a:xfrm>
            <a:prstGeom prst="rect">
              <a:avLst/>
            </a:prstGeom>
            <a:noFill/>
            <a:ln w="38100">
              <a:solidFill>
                <a:srgbClr val="1B7AC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4888A5-D683-A00B-4127-435BDBA3965C}"/>
                </a:ext>
              </a:extLst>
            </p:cNvPr>
            <p:cNvSpPr txBox="1"/>
            <p:nvPr/>
          </p:nvSpPr>
          <p:spPr>
            <a:xfrm>
              <a:off x="2927928" y="2902620"/>
              <a:ext cx="1494321" cy="196001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rgbClr val="1B7AC3"/>
                  </a:solidFill>
                </a:rPr>
                <a:t>후보별</a:t>
              </a:r>
              <a:r>
                <a:rPr lang="ko-KR" altLang="en-US" sz="1100" b="1" dirty="0">
                  <a:solidFill>
                    <a:srgbClr val="1B7AC3"/>
                  </a:solidFill>
                </a:rPr>
                <a:t> 득표수</a:t>
              </a:r>
              <a:endParaRPr lang="en-US" altLang="ko-KR" sz="1100" b="1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rgbClr val="1B7AC3"/>
                  </a:solidFill>
                </a:rPr>
                <a:t>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1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r>
                <a:rPr lang="en-US" altLang="ko-KR" sz="1100" dirty="0">
                  <a:solidFill>
                    <a:srgbClr val="1B7AC3"/>
                  </a:solidFill>
                </a:rPr>
                <a:t>: 10</a:t>
              </a:r>
              <a:r>
                <a:rPr lang="ko-KR" altLang="en-US" sz="1100" dirty="0">
                  <a:solidFill>
                    <a:srgbClr val="1B7AC3"/>
                  </a:solidFill>
                </a:rPr>
                <a:t>표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rgbClr val="1B7AC3"/>
                  </a:solidFill>
                </a:rPr>
                <a:t>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2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r>
                <a:rPr lang="en-US" altLang="ko-KR" sz="1100" dirty="0">
                  <a:solidFill>
                    <a:srgbClr val="1B7AC3"/>
                  </a:solidFill>
                </a:rPr>
                <a:t>: 5</a:t>
              </a:r>
              <a:r>
                <a:rPr lang="ko-KR" altLang="en-US" sz="1100" dirty="0">
                  <a:solidFill>
                    <a:srgbClr val="1B7AC3"/>
                  </a:solidFill>
                </a:rPr>
                <a:t>표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b="1" dirty="0">
                  <a:solidFill>
                    <a:srgbClr val="1B7AC3"/>
                  </a:solidFill>
                </a:rPr>
                <a:t>투표 내역</a:t>
              </a:r>
              <a:endParaRPr lang="en-US" altLang="ko-KR" sz="1100" b="1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1B7AC3"/>
                  </a:solidFill>
                </a:rPr>
                <a:t>A </a:t>
              </a:r>
              <a:r>
                <a:rPr lang="ko-KR" altLang="en-US" sz="1100" dirty="0">
                  <a:solidFill>
                    <a:srgbClr val="1B7AC3"/>
                  </a:solidFill>
                </a:rPr>
                <a:t>→ 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1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1B7AC3"/>
                  </a:solidFill>
                </a:rPr>
                <a:t>B </a:t>
              </a:r>
              <a:r>
                <a:rPr lang="ko-KR" altLang="en-US" sz="1100" dirty="0">
                  <a:solidFill>
                    <a:srgbClr val="1B7AC3"/>
                  </a:solidFill>
                </a:rPr>
                <a:t>→ 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2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</a:p>
          </p:txBody>
        </p:sp>
      </p:grpSp>
      <p:pic>
        <p:nvPicPr>
          <p:cNvPr id="24" name="그림 23" descr="원, 스크린샷이(가) 표시된 사진">
            <a:extLst>
              <a:ext uri="{FF2B5EF4-FFF2-40B4-BE49-F238E27FC236}">
                <a16:creationId xmlns:a16="http://schemas.microsoft.com/office/drawing/2014/main" id="{947C556B-3F77-D799-B10E-C4EFFAAB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52" y="2405821"/>
            <a:ext cx="593595" cy="619404"/>
          </a:xfrm>
          <a:prstGeom prst="rect">
            <a:avLst/>
          </a:prstGeom>
        </p:spPr>
      </p:pic>
      <p:pic>
        <p:nvPicPr>
          <p:cNvPr id="25" name="그림 24" descr="원, 스크린샷이(가) 표시된 사진">
            <a:extLst>
              <a:ext uri="{FF2B5EF4-FFF2-40B4-BE49-F238E27FC236}">
                <a16:creationId xmlns:a16="http://schemas.microsoft.com/office/drawing/2014/main" id="{0DEF88B6-A9B5-79F5-9780-400A0861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59" y="3440426"/>
            <a:ext cx="593595" cy="6194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01E9331-5185-DAE4-DDFC-82685CAEF511}"/>
              </a:ext>
            </a:extLst>
          </p:cNvPr>
          <p:cNvSpPr txBox="1"/>
          <p:nvPr/>
        </p:nvSpPr>
        <p:spPr>
          <a:xfrm>
            <a:off x="2554587" y="5653623"/>
            <a:ext cx="1936803" cy="566370"/>
          </a:xfrm>
          <a:prstGeom prst="rect">
            <a:avLst/>
          </a:prstGeom>
        </p:spPr>
        <p:txBody>
          <a:bodyPr wrap="none"/>
          <a:lstStyle/>
          <a:p>
            <a:pPr lvl="0" algn="ctr">
              <a:defRPr/>
            </a:pPr>
            <a:r>
              <a:rPr lang="ko-KR" altLang="en-US" sz="2400" b="1" dirty="0">
                <a:solidFill>
                  <a:srgbClr val="1B7AC3"/>
                </a:solidFill>
                <a:latin typeface="+mj-lt"/>
                <a:ea typeface="Pretendard Variable"/>
              </a:rPr>
              <a:t>중앙 집중 방식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510619-B387-3669-D4CB-14F1DE2A4EA8}"/>
              </a:ext>
            </a:extLst>
          </p:cNvPr>
          <p:cNvSpPr txBox="1"/>
          <p:nvPr/>
        </p:nvSpPr>
        <p:spPr>
          <a:xfrm>
            <a:off x="7700609" y="5653623"/>
            <a:ext cx="1936803" cy="566370"/>
          </a:xfrm>
          <a:prstGeom prst="rect">
            <a:avLst/>
          </a:prstGeom>
        </p:spPr>
        <p:txBody>
          <a:bodyPr wrap="none"/>
          <a:lstStyle/>
          <a:p>
            <a:pPr lvl="0" algn="ctr">
              <a:defRPr/>
            </a:pPr>
            <a:r>
              <a:rPr lang="ko-KR" altLang="en-US" sz="2400" b="1" dirty="0">
                <a:solidFill>
                  <a:srgbClr val="1B7AC3"/>
                </a:solidFill>
                <a:latin typeface="+mj-lt"/>
                <a:ea typeface="Pretendard Variable"/>
              </a:rPr>
              <a:t>탈중앙화 방식</a:t>
            </a:r>
          </a:p>
        </p:txBody>
      </p:sp>
      <p:pic>
        <p:nvPicPr>
          <p:cNvPr id="30" name="그림 29" descr="원, 스크린샷이(가) 표시된 사진">
            <a:extLst>
              <a:ext uri="{FF2B5EF4-FFF2-40B4-BE49-F238E27FC236}">
                <a16:creationId xmlns:a16="http://schemas.microsoft.com/office/drawing/2014/main" id="{E666B11D-F8A5-A5E9-3675-F8DCCFD4E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23" y="4510840"/>
            <a:ext cx="593595" cy="619404"/>
          </a:xfrm>
          <a:prstGeom prst="rect">
            <a:avLst/>
          </a:prstGeom>
        </p:spPr>
      </p:pic>
      <p:pic>
        <p:nvPicPr>
          <p:cNvPr id="31" name="그림 30" descr="원, 스크린샷이(가) 표시된 사진">
            <a:extLst>
              <a:ext uri="{FF2B5EF4-FFF2-40B4-BE49-F238E27FC236}">
                <a16:creationId xmlns:a16="http://schemas.microsoft.com/office/drawing/2014/main" id="{0FAD5428-68D3-A22C-8920-05F216DC1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810" y="3360269"/>
            <a:ext cx="593595" cy="61940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F75FFD43-119F-C32A-2E93-DA2FC86B6DC9}"/>
              </a:ext>
            </a:extLst>
          </p:cNvPr>
          <p:cNvGrpSpPr/>
          <p:nvPr/>
        </p:nvGrpSpPr>
        <p:grpSpPr>
          <a:xfrm>
            <a:off x="9826297" y="1900326"/>
            <a:ext cx="1099127" cy="1372606"/>
            <a:chOff x="2857355" y="2828926"/>
            <a:chExt cx="1649990" cy="217717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C56044E-EF2C-869E-45E9-FB402F9C5A3E}"/>
                </a:ext>
              </a:extLst>
            </p:cNvPr>
            <p:cNvSpPr/>
            <p:nvPr/>
          </p:nvSpPr>
          <p:spPr>
            <a:xfrm>
              <a:off x="2857355" y="2828926"/>
              <a:ext cx="1649990" cy="2177177"/>
            </a:xfrm>
            <a:prstGeom prst="rect">
              <a:avLst/>
            </a:prstGeom>
            <a:noFill/>
            <a:ln w="38100">
              <a:solidFill>
                <a:srgbClr val="1B7AC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1FA3BF-10C5-409B-767D-45802278368E}"/>
                </a:ext>
              </a:extLst>
            </p:cNvPr>
            <p:cNvSpPr txBox="1"/>
            <p:nvPr/>
          </p:nvSpPr>
          <p:spPr>
            <a:xfrm>
              <a:off x="2927928" y="2902620"/>
              <a:ext cx="1494321" cy="196001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rgbClr val="1B7AC3"/>
                  </a:solidFill>
                </a:rPr>
                <a:t>후보별</a:t>
              </a:r>
              <a:r>
                <a:rPr lang="ko-KR" altLang="en-US" sz="1100" b="1" dirty="0">
                  <a:solidFill>
                    <a:srgbClr val="1B7AC3"/>
                  </a:solidFill>
                </a:rPr>
                <a:t> 득표수</a:t>
              </a:r>
              <a:endParaRPr lang="en-US" altLang="ko-KR" sz="1100" b="1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rgbClr val="1B7AC3"/>
                  </a:solidFill>
                </a:rPr>
                <a:t>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1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r>
                <a:rPr lang="en-US" altLang="ko-KR" sz="1100" dirty="0">
                  <a:solidFill>
                    <a:srgbClr val="1B7AC3"/>
                  </a:solidFill>
                </a:rPr>
                <a:t>: 10</a:t>
              </a:r>
              <a:r>
                <a:rPr lang="ko-KR" altLang="en-US" sz="1100" dirty="0">
                  <a:solidFill>
                    <a:srgbClr val="1B7AC3"/>
                  </a:solidFill>
                </a:rPr>
                <a:t>표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rgbClr val="1B7AC3"/>
                  </a:solidFill>
                </a:rPr>
                <a:t>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2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r>
                <a:rPr lang="en-US" altLang="ko-KR" sz="1100" dirty="0">
                  <a:solidFill>
                    <a:srgbClr val="1B7AC3"/>
                  </a:solidFill>
                </a:rPr>
                <a:t>: 5</a:t>
              </a:r>
              <a:r>
                <a:rPr lang="ko-KR" altLang="en-US" sz="1100" dirty="0">
                  <a:solidFill>
                    <a:srgbClr val="1B7AC3"/>
                  </a:solidFill>
                </a:rPr>
                <a:t>표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b="1" dirty="0">
                  <a:solidFill>
                    <a:srgbClr val="1B7AC3"/>
                  </a:solidFill>
                </a:rPr>
                <a:t>투표 내역</a:t>
              </a:r>
              <a:endParaRPr lang="en-US" altLang="ko-KR" sz="1100" b="1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1B7AC3"/>
                  </a:solidFill>
                </a:rPr>
                <a:t>A </a:t>
              </a:r>
              <a:r>
                <a:rPr lang="ko-KR" altLang="en-US" sz="1100" dirty="0">
                  <a:solidFill>
                    <a:srgbClr val="1B7AC3"/>
                  </a:solidFill>
                </a:rPr>
                <a:t>→ 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1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1B7AC3"/>
                  </a:solidFill>
                </a:rPr>
                <a:t>B </a:t>
              </a:r>
              <a:r>
                <a:rPr lang="ko-KR" altLang="en-US" sz="1100" dirty="0">
                  <a:solidFill>
                    <a:srgbClr val="1B7AC3"/>
                  </a:solidFill>
                </a:rPr>
                <a:t>→ 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2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</a:p>
          </p:txBody>
        </p:sp>
      </p:grpSp>
      <p:pic>
        <p:nvPicPr>
          <p:cNvPr id="35" name="그림 34" descr="원, 스크린샷이(가) 표시된 사진">
            <a:extLst>
              <a:ext uri="{FF2B5EF4-FFF2-40B4-BE49-F238E27FC236}">
                <a16:creationId xmlns:a16="http://schemas.microsoft.com/office/drawing/2014/main" id="{DCC3EB88-E424-47D1-53C1-6AFB0D03C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507" y="2653528"/>
            <a:ext cx="593595" cy="619404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DBA254-66EA-93CD-2860-DD6BA22E4A18}"/>
              </a:ext>
            </a:extLst>
          </p:cNvPr>
          <p:cNvGrpSpPr/>
          <p:nvPr/>
        </p:nvGrpSpPr>
        <p:grpSpPr>
          <a:xfrm>
            <a:off x="8935904" y="3967378"/>
            <a:ext cx="1099127" cy="1372606"/>
            <a:chOff x="2857355" y="2828926"/>
            <a:chExt cx="1649990" cy="217717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CAA9B16-9266-C65A-733D-15A14191AF57}"/>
                </a:ext>
              </a:extLst>
            </p:cNvPr>
            <p:cNvSpPr/>
            <p:nvPr/>
          </p:nvSpPr>
          <p:spPr>
            <a:xfrm>
              <a:off x="2857355" y="2828926"/>
              <a:ext cx="1649990" cy="2177177"/>
            </a:xfrm>
            <a:prstGeom prst="rect">
              <a:avLst/>
            </a:prstGeom>
            <a:noFill/>
            <a:ln w="38100">
              <a:solidFill>
                <a:srgbClr val="1B7AC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2A2B9A-DCFB-781E-6DEF-94075ABD038B}"/>
                </a:ext>
              </a:extLst>
            </p:cNvPr>
            <p:cNvSpPr txBox="1"/>
            <p:nvPr/>
          </p:nvSpPr>
          <p:spPr>
            <a:xfrm>
              <a:off x="2927928" y="2902620"/>
              <a:ext cx="1494321" cy="196001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rgbClr val="1B7AC3"/>
                  </a:solidFill>
                </a:rPr>
                <a:t>후보별</a:t>
              </a:r>
              <a:r>
                <a:rPr lang="ko-KR" altLang="en-US" sz="1100" b="1" dirty="0">
                  <a:solidFill>
                    <a:srgbClr val="1B7AC3"/>
                  </a:solidFill>
                </a:rPr>
                <a:t> 득표수</a:t>
              </a:r>
              <a:endParaRPr lang="en-US" altLang="ko-KR" sz="1100" b="1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rgbClr val="1B7AC3"/>
                  </a:solidFill>
                </a:rPr>
                <a:t>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1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r>
                <a:rPr lang="en-US" altLang="ko-KR" sz="1100" dirty="0">
                  <a:solidFill>
                    <a:srgbClr val="1B7AC3"/>
                  </a:solidFill>
                </a:rPr>
                <a:t>: 10</a:t>
              </a:r>
              <a:r>
                <a:rPr lang="ko-KR" altLang="en-US" sz="1100" dirty="0">
                  <a:solidFill>
                    <a:srgbClr val="1B7AC3"/>
                  </a:solidFill>
                </a:rPr>
                <a:t>표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rgbClr val="1B7AC3"/>
                  </a:solidFill>
                </a:rPr>
                <a:t>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2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r>
                <a:rPr lang="en-US" altLang="ko-KR" sz="1100" dirty="0">
                  <a:solidFill>
                    <a:srgbClr val="1B7AC3"/>
                  </a:solidFill>
                </a:rPr>
                <a:t>: 5</a:t>
              </a:r>
              <a:r>
                <a:rPr lang="ko-KR" altLang="en-US" sz="1100" dirty="0">
                  <a:solidFill>
                    <a:srgbClr val="1B7AC3"/>
                  </a:solidFill>
                </a:rPr>
                <a:t>표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ko-KR" altLang="en-US" sz="1100" b="1" dirty="0">
                  <a:solidFill>
                    <a:srgbClr val="1B7AC3"/>
                  </a:solidFill>
                </a:rPr>
                <a:t>투표 내역</a:t>
              </a:r>
              <a:endParaRPr lang="en-US" altLang="ko-KR" sz="1100" b="1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1B7AC3"/>
                  </a:solidFill>
                </a:rPr>
                <a:t>A </a:t>
              </a:r>
              <a:r>
                <a:rPr lang="ko-KR" altLang="en-US" sz="1100" dirty="0">
                  <a:solidFill>
                    <a:srgbClr val="1B7AC3"/>
                  </a:solidFill>
                </a:rPr>
                <a:t>→ 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1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  <a:endParaRPr lang="en-US" altLang="ko-KR" sz="1100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1B7AC3"/>
                  </a:solidFill>
                </a:rPr>
                <a:t>B </a:t>
              </a:r>
              <a:r>
                <a:rPr lang="ko-KR" altLang="en-US" sz="1100" dirty="0">
                  <a:solidFill>
                    <a:srgbClr val="1B7AC3"/>
                  </a:solidFill>
                </a:rPr>
                <a:t>→ 기호 </a:t>
              </a:r>
              <a:r>
                <a:rPr lang="en-US" altLang="ko-KR" sz="1100" dirty="0">
                  <a:solidFill>
                    <a:srgbClr val="1B7AC3"/>
                  </a:solidFill>
                </a:rPr>
                <a:t>2</a:t>
              </a:r>
              <a:r>
                <a:rPr lang="ko-KR" altLang="en-US" sz="1100" dirty="0">
                  <a:solidFill>
                    <a:srgbClr val="1B7AC3"/>
                  </a:solidFill>
                </a:rPr>
                <a:t>번</a:t>
              </a:r>
            </a:p>
          </p:txBody>
        </p:sp>
      </p:grpSp>
      <p:pic>
        <p:nvPicPr>
          <p:cNvPr id="39" name="그림 38" descr="원, 스크린샷이(가) 표시된 사진">
            <a:extLst>
              <a:ext uri="{FF2B5EF4-FFF2-40B4-BE49-F238E27FC236}">
                <a16:creationId xmlns:a16="http://schemas.microsoft.com/office/drawing/2014/main" id="{1A453594-C38C-F2A8-2D67-483296980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114" y="4720580"/>
            <a:ext cx="593595" cy="619404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2D95FCC-0AD0-2E48-A0CF-BCD629C69959}"/>
              </a:ext>
            </a:extLst>
          </p:cNvPr>
          <p:cNvCxnSpPr/>
          <p:nvPr/>
        </p:nvCxnSpPr>
        <p:spPr>
          <a:xfrm flipV="1">
            <a:off x="8491912" y="3169275"/>
            <a:ext cx="467360" cy="103657"/>
          </a:xfrm>
          <a:prstGeom prst="line">
            <a:avLst/>
          </a:prstGeom>
          <a:ln w="38100"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2E233E2-E0F0-7896-CABB-1D0A12C932E9}"/>
              </a:ext>
            </a:extLst>
          </p:cNvPr>
          <p:cNvCxnSpPr>
            <a:cxnSpLocks/>
          </p:cNvCxnSpPr>
          <p:nvPr/>
        </p:nvCxnSpPr>
        <p:spPr>
          <a:xfrm flipV="1">
            <a:off x="9581433" y="3440426"/>
            <a:ext cx="291876" cy="363686"/>
          </a:xfrm>
          <a:prstGeom prst="line">
            <a:avLst/>
          </a:prstGeom>
          <a:ln w="38100"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94D28E9-F136-0288-2D3D-95E3C4A63A27}"/>
              </a:ext>
            </a:extLst>
          </p:cNvPr>
          <p:cNvCxnSpPr>
            <a:cxnSpLocks/>
          </p:cNvCxnSpPr>
          <p:nvPr/>
        </p:nvCxnSpPr>
        <p:spPr>
          <a:xfrm flipH="1" flipV="1">
            <a:off x="7747890" y="4137160"/>
            <a:ext cx="564837" cy="479822"/>
          </a:xfrm>
          <a:prstGeom prst="line">
            <a:avLst/>
          </a:prstGeom>
          <a:ln w="38100"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13B046D-9CE8-34F7-4C64-2E67E2E32A4B}"/>
              </a:ext>
            </a:extLst>
          </p:cNvPr>
          <p:cNvCxnSpPr>
            <a:cxnSpLocks/>
          </p:cNvCxnSpPr>
          <p:nvPr/>
        </p:nvCxnSpPr>
        <p:spPr>
          <a:xfrm flipH="1" flipV="1">
            <a:off x="2288318" y="3060368"/>
            <a:ext cx="405351" cy="239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C45EF49-9BCC-0FFC-39AC-84968920A919}"/>
              </a:ext>
            </a:extLst>
          </p:cNvPr>
          <p:cNvCxnSpPr>
            <a:cxnSpLocks/>
          </p:cNvCxnSpPr>
          <p:nvPr/>
        </p:nvCxnSpPr>
        <p:spPr>
          <a:xfrm flipH="1">
            <a:off x="4332306" y="3804112"/>
            <a:ext cx="403882" cy="729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7C0D96D-018B-E0CC-5511-3A82E88A478A}"/>
              </a:ext>
            </a:extLst>
          </p:cNvPr>
          <p:cNvCxnSpPr>
            <a:cxnSpLocks/>
          </p:cNvCxnSpPr>
          <p:nvPr/>
        </p:nvCxnSpPr>
        <p:spPr>
          <a:xfrm flipH="1">
            <a:off x="2258294" y="4510840"/>
            <a:ext cx="435375" cy="243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별: 꼭짓점 12개 6">
            <a:extLst>
              <a:ext uri="{FF2B5EF4-FFF2-40B4-BE49-F238E27FC236}">
                <a16:creationId xmlns:a16="http://schemas.microsoft.com/office/drawing/2014/main" id="{1EB11F32-4CBC-10A7-2F5B-E5FD4E91C07F}"/>
              </a:ext>
            </a:extLst>
          </p:cNvPr>
          <p:cNvSpPr/>
          <p:nvPr/>
        </p:nvSpPr>
        <p:spPr>
          <a:xfrm>
            <a:off x="3904700" y="2402918"/>
            <a:ext cx="868234" cy="619404"/>
          </a:xfrm>
          <a:prstGeom prst="star12">
            <a:avLst>
              <a:gd name="adj" fmla="val 221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BBBA8-9040-02FE-4095-BEA7894491FD}"/>
              </a:ext>
            </a:extLst>
          </p:cNvPr>
          <p:cNvSpPr txBox="1"/>
          <p:nvPr/>
        </p:nvSpPr>
        <p:spPr>
          <a:xfrm>
            <a:off x="2610112" y="1941253"/>
            <a:ext cx="180428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유출 </a:t>
            </a:r>
            <a:r>
              <a:rPr lang="en-US" altLang="ko-KR" sz="2400" b="1" dirty="0">
                <a:solidFill>
                  <a:srgbClr val="FF0000"/>
                </a:solidFill>
              </a:rPr>
              <a:t>or </a:t>
            </a:r>
            <a:r>
              <a:rPr lang="ko-KR" altLang="en-US" sz="2400" b="1" dirty="0">
                <a:solidFill>
                  <a:srgbClr val="FF0000"/>
                </a:solidFill>
              </a:rPr>
              <a:t>조작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4FFF5A-21BC-7CAF-0685-857DBB8B2FE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924190" y="2191473"/>
            <a:ext cx="479389" cy="3505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CE2EB4-5A3B-72FA-2322-E8F872EA52E7}"/>
              </a:ext>
            </a:extLst>
          </p:cNvPr>
          <p:cNvSpPr txBox="1"/>
          <p:nvPr/>
        </p:nvSpPr>
        <p:spPr>
          <a:xfrm>
            <a:off x="7004367" y="1268143"/>
            <a:ext cx="2798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네트워크에 속한</a:t>
            </a:r>
            <a:endParaRPr lang="ko-KR" altLang="en-US" b="0" dirty="0">
              <a:effectLst/>
              <a:latin typeface="+mj-l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모든 노드를 조작해야 함</a:t>
            </a:r>
            <a:endParaRPr lang="ko-KR" altLang="en-US" b="0" dirty="0">
              <a:effectLst/>
              <a:latin typeface="+mj-l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FF0000"/>
                </a:solidFill>
                <a:effectLst/>
                <a:latin typeface="+mj-lt"/>
              </a:rPr>
              <a:t>= </a:t>
            </a:r>
            <a:r>
              <a:rPr lang="ko-KR" altLang="en-US" sz="1800" b="1" i="0" u="none" strike="noStrike" dirty="0">
                <a:solidFill>
                  <a:srgbClr val="FF0000"/>
                </a:solidFill>
                <a:effectLst/>
                <a:latin typeface="+mj-lt"/>
              </a:rPr>
              <a:t>천문학적 비용 필요</a:t>
            </a:r>
            <a:endParaRPr lang="ko-KR" altLang="en-US" b="0" dirty="0">
              <a:effectLst/>
              <a:latin typeface="+mj-lt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12A3AB7-C2DC-55E1-19D6-46932B3BDA6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403579" y="2191473"/>
            <a:ext cx="612517" cy="1595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7A392FA-113B-144E-5CD7-F91FA3020CD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403579" y="2191473"/>
            <a:ext cx="1323012" cy="193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2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2024</a:t>
            </a:r>
            <a:r>
              <a:rPr lang="en-US" altLang="ko-KR">
                <a:solidFill>
                  <a:srgbClr val="1B7AC3"/>
                </a:solidFill>
                <a:latin typeface="+mj-lt"/>
              </a:rPr>
              <a:t>-</a:t>
            </a: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62260"/>
            <a:ext cx="16882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2. </a:t>
            </a:r>
            <a:r>
              <a:rPr lang="ko-KR" altLang="en-US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핵심 아이디어</a:t>
            </a:r>
            <a:endParaRPr lang="ko-KR" altLang="en-US" b="0" dirty="0">
              <a:solidFill>
                <a:srgbClr val="1B7AC3"/>
              </a:solidFill>
              <a:effectLst/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A81BBB-9FDD-60C1-3631-6003FE1D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9125"/>
            <a:ext cx="10467975" cy="3562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F49355-D6F7-C929-456F-1F7E8E7897A7}"/>
              </a:ext>
            </a:extLst>
          </p:cNvPr>
          <p:cNvSpPr/>
          <p:nvPr/>
        </p:nvSpPr>
        <p:spPr>
          <a:xfrm>
            <a:off x="5054600" y="4851400"/>
            <a:ext cx="1358900" cy="2159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79801-ECFB-FAEA-9929-A738297C5F13}"/>
              </a:ext>
            </a:extLst>
          </p:cNvPr>
          <p:cNvSpPr txBox="1"/>
          <p:nvPr/>
        </p:nvSpPr>
        <p:spPr>
          <a:xfrm>
            <a:off x="3863347" y="4091632"/>
            <a:ext cx="414211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1B7AC3"/>
                </a:solidFill>
                <a:latin typeface="+mj-lt"/>
              </a:rPr>
              <a:t>30</a:t>
            </a:r>
            <a:r>
              <a:rPr lang="ko-KR" altLang="en-US" sz="2400" dirty="0">
                <a:solidFill>
                  <a:srgbClr val="1B7AC3"/>
                </a:solidFill>
                <a:latin typeface="+mj-lt"/>
              </a:rPr>
              <a:t>억 </a:t>
            </a:r>
            <a:r>
              <a:rPr lang="en-US" altLang="ko-KR" sz="2400" dirty="0">
                <a:solidFill>
                  <a:srgbClr val="1B7AC3"/>
                </a:solidFill>
                <a:latin typeface="+mj-lt"/>
              </a:rPr>
              <a:t>MATIC × $0.71 = $</a:t>
            </a:r>
            <a:r>
              <a:rPr lang="en-US" altLang="ko-KR" sz="2400" b="1" dirty="0">
                <a:solidFill>
                  <a:srgbClr val="1B7AC3"/>
                </a:solidFill>
                <a:latin typeface="+mj-lt"/>
              </a:rPr>
              <a:t>21</a:t>
            </a:r>
            <a:r>
              <a:rPr lang="ko-KR" altLang="en-US" sz="2400" b="1" dirty="0">
                <a:solidFill>
                  <a:srgbClr val="1B7AC3"/>
                </a:solidFill>
                <a:latin typeface="+mj-lt"/>
              </a:rPr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121206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2024</a:t>
            </a:r>
            <a:r>
              <a:rPr lang="en-US" altLang="ko-KR">
                <a:solidFill>
                  <a:srgbClr val="1B7AC3"/>
                </a:solidFill>
                <a:latin typeface="+mj-lt"/>
              </a:rPr>
              <a:t>-</a:t>
            </a: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62260"/>
            <a:ext cx="16882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2. </a:t>
            </a:r>
            <a:r>
              <a:rPr lang="ko-KR" altLang="en-US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핵심 아이디어</a:t>
            </a:r>
            <a:endParaRPr lang="ko-KR" altLang="en-US" b="0" dirty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603E6082-29DC-95AC-36C9-D460FF6B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94898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b="1" dirty="0">
                <a:solidFill>
                  <a:srgbClr val="1B7AC3"/>
                </a:solidFill>
              </a:rPr>
              <a:t>2) </a:t>
            </a:r>
            <a:r>
              <a:rPr lang="ko-KR" altLang="en-US" sz="3200" b="1" dirty="0" err="1">
                <a:solidFill>
                  <a:srgbClr val="1B7AC3"/>
                </a:solidFill>
              </a:rPr>
              <a:t>영지식</a:t>
            </a:r>
            <a:r>
              <a:rPr lang="ko-KR" altLang="en-US" sz="3200" b="1" dirty="0">
                <a:solidFill>
                  <a:srgbClr val="1B7AC3"/>
                </a:solidFill>
              </a:rPr>
              <a:t> 증명</a:t>
            </a:r>
            <a:endParaRPr lang="en-US" altLang="ko-KR" sz="2400" b="0" i="0" u="none" strike="noStrike" dirty="0">
              <a:solidFill>
                <a:srgbClr val="1B7AC3"/>
              </a:solidFill>
              <a:effectLst/>
              <a:latin typeface="Noto Sans K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F215C-939F-0DAD-CE11-7054F31E1161}"/>
              </a:ext>
            </a:extLst>
          </p:cNvPr>
          <p:cNvSpPr txBox="1"/>
          <p:nvPr/>
        </p:nvSpPr>
        <p:spPr>
          <a:xfrm>
            <a:off x="838200" y="2543957"/>
            <a:ext cx="10515600" cy="2312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  <a:latin typeface="+mj-lt"/>
              </a:rPr>
              <a:t>자신이 알고 있는 지식이나 정보를 상대방에게 </a:t>
            </a:r>
            <a:r>
              <a:rPr lang="ko-KR" altLang="en-US" sz="2400" b="1" i="0" u="none" strike="noStrike" dirty="0">
                <a:solidFill>
                  <a:srgbClr val="1B7AC3"/>
                </a:solidFill>
                <a:effectLst/>
                <a:latin typeface="+mj-lt"/>
              </a:rPr>
              <a:t>알리지 않고</a:t>
            </a:r>
            <a:r>
              <a:rPr lang="en-US" altLang="ko-KR" sz="2400" dirty="0">
                <a:solidFill>
                  <a:srgbClr val="1B7AC3"/>
                </a:solidFill>
                <a:latin typeface="+mj-lt"/>
              </a:rPr>
              <a:t>,</a:t>
            </a:r>
            <a:r>
              <a:rPr lang="ko-KR" altLang="en-US" sz="2400" dirty="0">
                <a:solidFill>
                  <a:srgbClr val="1B7AC3"/>
                </a:solidFill>
                <a:latin typeface="+mj-lt"/>
              </a:rPr>
              <a:t> 오직 </a:t>
            </a:r>
            <a:r>
              <a:rPr lang="en-US" altLang="ko-KR" sz="2400" b="1" i="0" u="none" strike="noStrike" dirty="0">
                <a:solidFill>
                  <a:srgbClr val="1B7AC3"/>
                </a:solidFill>
                <a:effectLst/>
                <a:latin typeface="+mj-lt"/>
              </a:rPr>
              <a:t>‘</a:t>
            </a:r>
            <a:r>
              <a:rPr lang="ko-KR" altLang="en-US" sz="2400" b="1" i="0" u="none" strike="noStrike" dirty="0">
                <a:solidFill>
                  <a:srgbClr val="1B7AC3"/>
                </a:solidFill>
                <a:effectLst/>
                <a:latin typeface="+mj-lt"/>
              </a:rPr>
              <a:t>알고 있다는 사실</a:t>
            </a:r>
            <a:r>
              <a:rPr lang="en-US" altLang="ko-KR" sz="2400" b="1" i="0" u="none" strike="noStrike" dirty="0">
                <a:solidFill>
                  <a:srgbClr val="1B7AC3"/>
                </a:solidFill>
                <a:effectLst/>
                <a:latin typeface="+mj-lt"/>
              </a:rPr>
              <a:t>’</a:t>
            </a:r>
            <a:r>
              <a:rPr lang="ko-KR" altLang="en-US" sz="2400" i="0" u="none" strike="noStrike" dirty="0">
                <a:solidFill>
                  <a:srgbClr val="1B7AC3"/>
                </a:solidFill>
                <a:effectLst/>
                <a:latin typeface="+mj-lt"/>
              </a:rPr>
              <a:t>만을 증명</a:t>
            </a: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  <a:latin typeface="+mj-lt"/>
              </a:rPr>
              <a:t>하는 방법</a:t>
            </a:r>
            <a:r>
              <a:rPr lang="en-US" altLang="ko-KR" sz="2400" dirty="0">
                <a:solidFill>
                  <a:srgbClr val="1B7AC3"/>
                </a:solidFill>
                <a:latin typeface="+mj-lt"/>
              </a:rPr>
              <a:t>.</a:t>
            </a:r>
          </a:p>
          <a:p>
            <a:pPr marL="342900" lvl="0" indent="-3429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400" dirty="0">
                <a:solidFill>
                  <a:srgbClr val="1B7AC3"/>
                </a:solidFill>
                <a:latin typeface="+mj-lt"/>
              </a:rPr>
              <a:t>투표를 진행할 때 자신이 누구인지 알리지 않고</a:t>
            </a:r>
            <a:r>
              <a:rPr lang="en-US" altLang="ko-KR" sz="2400" dirty="0">
                <a:solidFill>
                  <a:srgbClr val="1B7AC3"/>
                </a:solidFill>
                <a:latin typeface="+mj-lt"/>
              </a:rPr>
              <a:t>,</a:t>
            </a:r>
            <a:r>
              <a:rPr lang="ko-KR" altLang="en-US" sz="2400" dirty="0">
                <a:solidFill>
                  <a:srgbClr val="1B7AC3"/>
                </a:solidFill>
                <a:latin typeface="+mj-lt"/>
              </a:rPr>
              <a:t> 유권자임을 증명하는 수단으로 사용</a:t>
            </a:r>
            <a:endParaRPr lang="en-US" altLang="ko-KR" sz="2400" dirty="0">
              <a:solidFill>
                <a:srgbClr val="1B7AC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03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2024</a:t>
            </a:r>
            <a:r>
              <a:rPr lang="en-US" altLang="ko-KR">
                <a:solidFill>
                  <a:srgbClr val="1B7AC3"/>
                </a:solidFill>
                <a:latin typeface="+mj-lt"/>
              </a:rPr>
              <a:t>-</a:t>
            </a: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62260"/>
            <a:ext cx="16882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2. </a:t>
            </a:r>
            <a:r>
              <a:rPr lang="ko-KR" altLang="en-US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핵심 아이디어</a:t>
            </a:r>
            <a:endParaRPr lang="ko-KR" altLang="en-US" b="0" dirty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603E6082-29DC-95AC-36C9-D460FF6B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94898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b="1" dirty="0">
                <a:solidFill>
                  <a:srgbClr val="1B7AC3"/>
                </a:solidFill>
              </a:rPr>
              <a:t>2) </a:t>
            </a:r>
            <a:r>
              <a:rPr lang="ko-KR" altLang="en-US" sz="3200" b="1" dirty="0" err="1">
                <a:solidFill>
                  <a:srgbClr val="1B7AC3"/>
                </a:solidFill>
              </a:rPr>
              <a:t>영지식</a:t>
            </a:r>
            <a:r>
              <a:rPr lang="ko-KR" altLang="en-US" sz="3200" b="1" dirty="0">
                <a:solidFill>
                  <a:srgbClr val="1B7AC3"/>
                </a:solidFill>
              </a:rPr>
              <a:t> 증명</a:t>
            </a:r>
            <a:endParaRPr lang="en-US" altLang="ko-KR" sz="2400" b="0" i="0" u="none" strike="noStrike" dirty="0">
              <a:solidFill>
                <a:srgbClr val="1B7AC3"/>
              </a:solidFill>
              <a:effectLst/>
              <a:latin typeface="Noto Sans KR"/>
            </a:endParaRPr>
          </a:p>
        </p:txBody>
      </p:sp>
      <p:pic>
        <p:nvPicPr>
          <p:cNvPr id="2" name="그림 1" descr="원, 스크린샷이(가) 표시된 사진">
            <a:extLst>
              <a:ext uri="{FF2B5EF4-FFF2-40B4-BE49-F238E27FC236}">
                <a16:creationId xmlns:a16="http://schemas.microsoft.com/office/drawing/2014/main" id="{77E6A93F-1241-21AA-9DA5-2D8DA40C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44" y="3319907"/>
            <a:ext cx="593595" cy="619404"/>
          </a:xfrm>
          <a:prstGeom prst="rect">
            <a:avLst/>
          </a:prstGeom>
        </p:spPr>
      </p:pic>
      <p:pic>
        <p:nvPicPr>
          <p:cNvPr id="3" name="그림 2" descr="원, 스크린샷이(가) 표시된 사진">
            <a:extLst>
              <a:ext uri="{FF2B5EF4-FFF2-40B4-BE49-F238E27FC236}">
                <a16:creationId xmlns:a16="http://schemas.microsoft.com/office/drawing/2014/main" id="{DC2D534D-752C-B482-F57F-9E643A360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216" y="3319299"/>
            <a:ext cx="593595" cy="61940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44D469-A7AA-E832-2D41-E384A4C210CA}"/>
              </a:ext>
            </a:extLst>
          </p:cNvPr>
          <p:cNvCxnSpPr>
            <a:cxnSpLocks/>
          </p:cNvCxnSpPr>
          <p:nvPr/>
        </p:nvCxnSpPr>
        <p:spPr>
          <a:xfrm>
            <a:off x="4805361" y="3629001"/>
            <a:ext cx="2575335" cy="0"/>
          </a:xfrm>
          <a:prstGeom prst="straightConnector1">
            <a:avLst/>
          </a:prstGeom>
          <a:ln w="38100">
            <a:solidFill>
              <a:srgbClr val="1B7AC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6E1426-FF82-C791-015C-FE0619CD4189}"/>
              </a:ext>
            </a:extLst>
          </p:cNvPr>
          <p:cNvGrpSpPr/>
          <p:nvPr/>
        </p:nvGrpSpPr>
        <p:grpSpPr>
          <a:xfrm>
            <a:off x="5574296" y="2561057"/>
            <a:ext cx="1037463" cy="948984"/>
            <a:chOff x="3678209" y="3754163"/>
            <a:chExt cx="1037463" cy="9489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7CED38-9D49-0D31-3730-B86203E76D01}"/>
                </a:ext>
              </a:extLst>
            </p:cNvPr>
            <p:cNvSpPr txBox="1"/>
            <p:nvPr/>
          </p:nvSpPr>
          <p:spPr>
            <a:xfrm>
              <a:off x="3678209" y="3779817"/>
              <a:ext cx="1037463" cy="923330"/>
            </a:xfrm>
            <a:prstGeom prst="rect">
              <a:avLst/>
            </a:prstGeom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1B7AC3"/>
                  </a:solidFill>
                </a:rPr>
                <a:t>투표 토큰</a:t>
              </a:r>
              <a:endParaRPr lang="en-US" altLang="ko-KR" b="1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1B7AC3"/>
                  </a:solidFill>
                </a:rPr>
                <a:t>from: A</a:t>
              </a:r>
            </a:p>
            <a:p>
              <a:pPr algn="ctr"/>
              <a:r>
                <a:rPr lang="en-US" altLang="ko-KR" dirty="0">
                  <a:solidFill>
                    <a:srgbClr val="1B7AC3"/>
                  </a:solidFill>
                </a:rPr>
                <a:t>to: B</a:t>
              </a:r>
              <a:endParaRPr lang="ko-KR" altLang="en-US" dirty="0">
                <a:solidFill>
                  <a:srgbClr val="1B7AC3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CD6DFEE-416A-E40A-C07B-08849E28E2FB}"/>
                </a:ext>
              </a:extLst>
            </p:cNvPr>
            <p:cNvSpPr/>
            <p:nvPr/>
          </p:nvSpPr>
          <p:spPr>
            <a:xfrm>
              <a:off x="3678209" y="3754163"/>
              <a:ext cx="1037463" cy="948983"/>
            </a:xfrm>
            <a:prstGeom prst="rect">
              <a:avLst/>
            </a:prstGeom>
            <a:noFill/>
            <a:ln w="38100">
              <a:solidFill>
                <a:srgbClr val="1B7AC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30597EA-B50A-E373-913F-F500B5D8BE44}"/>
              </a:ext>
            </a:extLst>
          </p:cNvPr>
          <p:cNvSpPr txBox="1"/>
          <p:nvPr/>
        </p:nvSpPr>
        <p:spPr>
          <a:xfrm>
            <a:off x="3741527" y="4072053"/>
            <a:ext cx="1200971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1B7AC3"/>
                </a:solidFill>
              </a:rPr>
              <a:t>유권자</a:t>
            </a:r>
            <a:endParaRPr lang="en-US" altLang="ko-KR" sz="2400" b="1" dirty="0">
              <a:solidFill>
                <a:srgbClr val="1B7AC3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1B7AC3"/>
                </a:solidFill>
              </a:rPr>
              <a:t>(</a:t>
            </a:r>
            <a:r>
              <a:rPr lang="ko-KR" altLang="en-US" sz="2400" b="1" dirty="0">
                <a:solidFill>
                  <a:srgbClr val="1B7AC3"/>
                </a:solidFill>
              </a:rPr>
              <a:t>주소 </a:t>
            </a:r>
            <a:r>
              <a:rPr lang="en-US" altLang="ko-KR" sz="2400" b="1" dirty="0">
                <a:solidFill>
                  <a:srgbClr val="1B7AC3"/>
                </a:solidFill>
              </a:rPr>
              <a:t>A)</a:t>
            </a:r>
            <a:endParaRPr lang="ko-KR" altLang="en-US" sz="2400" b="1" dirty="0">
              <a:solidFill>
                <a:srgbClr val="1B7AC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14ED92-B256-C55A-B8F0-C940CB7F8A99}"/>
              </a:ext>
            </a:extLst>
          </p:cNvPr>
          <p:cNvSpPr txBox="1"/>
          <p:nvPr/>
        </p:nvSpPr>
        <p:spPr>
          <a:xfrm>
            <a:off x="7253510" y="4072053"/>
            <a:ext cx="119295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1B7AC3"/>
                </a:solidFill>
              </a:rPr>
              <a:t>후보</a:t>
            </a:r>
            <a:endParaRPr lang="en-US" altLang="ko-KR" sz="2400" b="1" dirty="0">
              <a:solidFill>
                <a:srgbClr val="1B7AC3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1B7AC3"/>
                </a:solidFill>
              </a:rPr>
              <a:t>(</a:t>
            </a:r>
            <a:r>
              <a:rPr lang="ko-KR" altLang="en-US" sz="2400" b="1" dirty="0">
                <a:solidFill>
                  <a:srgbClr val="1B7AC3"/>
                </a:solidFill>
              </a:rPr>
              <a:t>주소 </a:t>
            </a:r>
            <a:r>
              <a:rPr lang="en-US" altLang="ko-KR" sz="2400" b="1" dirty="0">
                <a:solidFill>
                  <a:srgbClr val="1B7AC3"/>
                </a:solidFill>
              </a:rPr>
              <a:t>B)</a:t>
            </a:r>
            <a:endParaRPr lang="ko-KR" altLang="en-US" sz="2400" b="1" dirty="0">
              <a:solidFill>
                <a:srgbClr val="1B7AC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74E14-8D34-4D4A-D53E-26F1FBDF7719}"/>
              </a:ext>
            </a:extLst>
          </p:cNvPr>
          <p:cNvSpPr txBox="1"/>
          <p:nvPr/>
        </p:nvSpPr>
        <p:spPr>
          <a:xfrm>
            <a:off x="4886606" y="5632162"/>
            <a:ext cx="2412841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1B7AC3"/>
                </a:solidFill>
              </a:rPr>
              <a:t>기존 블록체인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27C04-E922-03F2-FBE8-112F6144170A}"/>
              </a:ext>
            </a:extLst>
          </p:cNvPr>
          <p:cNvSpPr txBox="1"/>
          <p:nvPr/>
        </p:nvSpPr>
        <p:spPr>
          <a:xfrm>
            <a:off x="6948486" y="2120354"/>
            <a:ext cx="3395481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블록체인에서 </a:t>
            </a:r>
            <a:r>
              <a:rPr lang="en-US" altLang="ko-KR" sz="2400" b="1" dirty="0">
                <a:solidFill>
                  <a:srgbClr val="FF0000"/>
                </a:solidFill>
              </a:rPr>
              <a:t>‘</a:t>
            </a:r>
            <a:r>
              <a:rPr lang="ko-KR" altLang="en-US" sz="2400" b="1" dirty="0">
                <a:solidFill>
                  <a:srgbClr val="FF0000"/>
                </a:solidFill>
              </a:rPr>
              <a:t>거래 내역</a:t>
            </a:r>
            <a:r>
              <a:rPr lang="en-US" altLang="ko-KR" sz="2400" b="1" dirty="0">
                <a:solidFill>
                  <a:srgbClr val="FF0000"/>
                </a:solidFill>
              </a:rPr>
              <a:t>’</a:t>
            </a:r>
            <a:r>
              <a:rPr lang="ko-KR" altLang="en-US" sz="2400" b="1" dirty="0">
                <a:solidFill>
                  <a:srgbClr val="FF0000"/>
                </a:solidFill>
              </a:rPr>
              <a:t>은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모두에게 공개되는 정보</a:t>
            </a:r>
          </a:p>
        </p:txBody>
      </p:sp>
    </p:spTree>
    <p:extLst>
      <p:ext uri="{BB962C8B-B14F-4D97-AF65-F5344CB8AC3E}">
        <p14:creationId xmlns:p14="http://schemas.microsoft.com/office/powerpoint/2010/main" val="90984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2024</a:t>
            </a:r>
            <a:r>
              <a:rPr lang="en-US" altLang="ko-KR">
                <a:solidFill>
                  <a:srgbClr val="1B7AC3"/>
                </a:solidFill>
                <a:latin typeface="+mj-lt"/>
              </a:rPr>
              <a:t>-</a:t>
            </a: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62260"/>
            <a:ext cx="16882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2. </a:t>
            </a:r>
            <a:r>
              <a:rPr lang="ko-KR" altLang="en-US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핵심 아이디어</a:t>
            </a:r>
            <a:endParaRPr lang="ko-KR" altLang="en-US" b="0" dirty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603E6082-29DC-95AC-36C9-D460FF6B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94898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b="1" dirty="0">
                <a:solidFill>
                  <a:srgbClr val="1B7AC3"/>
                </a:solidFill>
              </a:rPr>
              <a:t>2) </a:t>
            </a:r>
            <a:r>
              <a:rPr lang="ko-KR" altLang="en-US" sz="3200" b="1" dirty="0" err="1">
                <a:solidFill>
                  <a:srgbClr val="1B7AC3"/>
                </a:solidFill>
              </a:rPr>
              <a:t>영지식</a:t>
            </a:r>
            <a:r>
              <a:rPr lang="ko-KR" altLang="en-US" sz="3200" b="1" dirty="0">
                <a:solidFill>
                  <a:srgbClr val="1B7AC3"/>
                </a:solidFill>
              </a:rPr>
              <a:t> 증명</a:t>
            </a:r>
            <a:endParaRPr lang="en-US" altLang="ko-KR" sz="2400" b="0" i="0" u="none" strike="noStrike" dirty="0">
              <a:solidFill>
                <a:srgbClr val="1B7AC3"/>
              </a:solidFill>
              <a:effectLst/>
              <a:latin typeface="Noto Sans KR"/>
            </a:endParaRPr>
          </a:p>
        </p:txBody>
      </p:sp>
      <p:pic>
        <p:nvPicPr>
          <p:cNvPr id="3" name="그림 2" descr="원, 스크린샷이(가) 표시된 사진">
            <a:extLst>
              <a:ext uri="{FF2B5EF4-FFF2-40B4-BE49-F238E27FC236}">
                <a16:creationId xmlns:a16="http://schemas.microsoft.com/office/drawing/2014/main" id="{DC2D534D-752C-B482-F57F-9E643A360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89" y="3319299"/>
            <a:ext cx="593595" cy="619404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260DB00C-6555-DEBF-FC8F-2264B10CF5A1}"/>
              </a:ext>
            </a:extLst>
          </p:cNvPr>
          <p:cNvGrpSpPr/>
          <p:nvPr/>
        </p:nvGrpSpPr>
        <p:grpSpPr>
          <a:xfrm>
            <a:off x="1902034" y="2561057"/>
            <a:ext cx="2426775" cy="1067944"/>
            <a:chOff x="1902034" y="2561057"/>
            <a:chExt cx="2426775" cy="1067944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144D469-A7AA-E832-2D41-E384A4C210CA}"/>
                </a:ext>
              </a:extLst>
            </p:cNvPr>
            <p:cNvCxnSpPr>
              <a:cxnSpLocks/>
            </p:cNvCxnSpPr>
            <p:nvPr/>
          </p:nvCxnSpPr>
          <p:spPr>
            <a:xfrm>
              <a:off x="1902034" y="3629001"/>
              <a:ext cx="2426775" cy="0"/>
            </a:xfrm>
            <a:prstGeom prst="straightConnector1">
              <a:avLst/>
            </a:prstGeom>
            <a:ln w="38100">
              <a:solidFill>
                <a:srgbClr val="1B7AC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96E1426-FF82-C791-015C-FE0619CD4189}"/>
                </a:ext>
              </a:extLst>
            </p:cNvPr>
            <p:cNvGrpSpPr/>
            <p:nvPr/>
          </p:nvGrpSpPr>
          <p:grpSpPr>
            <a:xfrm>
              <a:off x="2598858" y="2561057"/>
              <a:ext cx="1037463" cy="948984"/>
              <a:chOff x="3678209" y="3754163"/>
              <a:chExt cx="1037463" cy="94898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7CED38-9D49-0D31-3730-B86203E76D01}"/>
                  </a:ext>
                </a:extLst>
              </p:cNvPr>
              <p:cNvSpPr txBox="1"/>
              <p:nvPr/>
            </p:nvSpPr>
            <p:spPr>
              <a:xfrm>
                <a:off x="3678209" y="3779817"/>
                <a:ext cx="1037463" cy="923330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1B7AC3"/>
                    </a:solidFill>
                  </a:rPr>
                  <a:t>투표 토큰</a:t>
                </a:r>
                <a:endParaRPr lang="en-US" altLang="ko-KR" b="1" dirty="0">
                  <a:solidFill>
                    <a:srgbClr val="1B7AC3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rgbClr val="1B7AC3"/>
                    </a:solidFill>
                  </a:rPr>
                  <a:t>from: A</a:t>
                </a:r>
              </a:p>
              <a:p>
                <a:pPr algn="ctr"/>
                <a:r>
                  <a:rPr lang="en-US" altLang="ko-KR" dirty="0">
                    <a:solidFill>
                      <a:srgbClr val="1B7AC3"/>
                    </a:solidFill>
                  </a:rPr>
                  <a:t>to: C</a:t>
                </a:r>
                <a:endParaRPr lang="ko-KR" altLang="en-US" dirty="0">
                  <a:solidFill>
                    <a:srgbClr val="1B7AC3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CD6DFEE-416A-E40A-C07B-08849E28E2FB}"/>
                  </a:ext>
                </a:extLst>
              </p:cNvPr>
              <p:cNvSpPr/>
              <p:nvPr/>
            </p:nvSpPr>
            <p:spPr>
              <a:xfrm>
                <a:off x="3678209" y="3754163"/>
                <a:ext cx="1037463" cy="948983"/>
              </a:xfrm>
              <a:prstGeom prst="rect">
                <a:avLst/>
              </a:prstGeom>
              <a:noFill/>
              <a:ln w="38100">
                <a:solidFill>
                  <a:srgbClr val="1B7AC3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30597EA-B50A-E373-913F-F500B5D8BE44}"/>
              </a:ext>
            </a:extLst>
          </p:cNvPr>
          <p:cNvSpPr txBox="1"/>
          <p:nvPr/>
        </p:nvSpPr>
        <p:spPr>
          <a:xfrm>
            <a:off x="838200" y="4072053"/>
            <a:ext cx="1200971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1B7AC3"/>
                </a:solidFill>
              </a:rPr>
              <a:t>유권자</a:t>
            </a:r>
            <a:endParaRPr lang="en-US" altLang="ko-KR" sz="2400" b="1" dirty="0">
              <a:solidFill>
                <a:srgbClr val="1B7AC3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1B7AC3"/>
                </a:solidFill>
              </a:rPr>
              <a:t>(</a:t>
            </a:r>
            <a:r>
              <a:rPr lang="ko-KR" altLang="en-US" sz="2400" b="1" dirty="0">
                <a:solidFill>
                  <a:srgbClr val="1B7AC3"/>
                </a:solidFill>
              </a:rPr>
              <a:t>주소 </a:t>
            </a:r>
            <a:r>
              <a:rPr lang="en-US" altLang="ko-KR" sz="2400" b="1" dirty="0">
                <a:solidFill>
                  <a:srgbClr val="1B7AC3"/>
                </a:solidFill>
              </a:rPr>
              <a:t>A)</a:t>
            </a:r>
            <a:endParaRPr lang="ko-KR" altLang="en-US" sz="2400" b="1" dirty="0">
              <a:solidFill>
                <a:srgbClr val="1B7AC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74E14-8D34-4D4A-D53E-26F1FBDF7719}"/>
              </a:ext>
            </a:extLst>
          </p:cNvPr>
          <p:cNvSpPr txBox="1"/>
          <p:nvPr/>
        </p:nvSpPr>
        <p:spPr>
          <a:xfrm>
            <a:off x="4123580" y="5632162"/>
            <a:ext cx="3938899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1B7AC3"/>
                </a:solidFill>
              </a:rPr>
              <a:t>블록체인 </a:t>
            </a:r>
            <a:r>
              <a:rPr lang="en-US" altLang="ko-KR" sz="3200" b="1" dirty="0">
                <a:solidFill>
                  <a:srgbClr val="1B7AC3"/>
                </a:solidFill>
              </a:rPr>
              <a:t>+ </a:t>
            </a:r>
            <a:r>
              <a:rPr lang="ko-KR" altLang="en-US" sz="3200" b="1" dirty="0" err="1">
                <a:solidFill>
                  <a:srgbClr val="1B7AC3"/>
                </a:solidFill>
              </a:rPr>
              <a:t>영지식</a:t>
            </a:r>
            <a:r>
              <a:rPr lang="ko-KR" altLang="en-US" sz="3200" b="1" dirty="0">
                <a:solidFill>
                  <a:srgbClr val="1B7AC3"/>
                </a:solidFill>
              </a:rPr>
              <a:t> 증명</a:t>
            </a: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E4F53C47-B104-2651-DBC3-89F611E8932A}"/>
              </a:ext>
            </a:extLst>
          </p:cNvPr>
          <p:cNvSpPr/>
          <p:nvPr/>
        </p:nvSpPr>
        <p:spPr>
          <a:xfrm>
            <a:off x="4475861" y="3227616"/>
            <a:ext cx="711087" cy="711087"/>
          </a:xfrm>
          <a:prstGeom prst="cube">
            <a:avLst/>
          </a:prstGeom>
          <a:solidFill>
            <a:srgbClr val="1B7AC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76385-F303-8DC0-FCA0-742E445D583D}"/>
              </a:ext>
            </a:extLst>
          </p:cNvPr>
          <p:cNvSpPr txBox="1"/>
          <p:nvPr/>
        </p:nvSpPr>
        <p:spPr>
          <a:xfrm>
            <a:off x="4223705" y="4072052"/>
            <a:ext cx="1215397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1B7AC3"/>
                </a:solidFill>
              </a:rPr>
              <a:t>믹서</a:t>
            </a:r>
            <a:endParaRPr lang="en-US" altLang="ko-KR" sz="2400" b="1" dirty="0">
              <a:solidFill>
                <a:srgbClr val="1B7AC3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1B7AC3"/>
                </a:solidFill>
              </a:rPr>
              <a:t>(</a:t>
            </a:r>
            <a:r>
              <a:rPr lang="ko-KR" altLang="en-US" sz="2400" b="1" dirty="0">
                <a:solidFill>
                  <a:srgbClr val="1B7AC3"/>
                </a:solidFill>
              </a:rPr>
              <a:t>주소 </a:t>
            </a:r>
            <a:r>
              <a:rPr lang="en-US" altLang="ko-KR" sz="2400" b="1" dirty="0">
                <a:solidFill>
                  <a:srgbClr val="1B7AC3"/>
                </a:solidFill>
              </a:rPr>
              <a:t>C)</a:t>
            </a:r>
            <a:endParaRPr lang="ko-KR" altLang="en-US" sz="2400" b="1" dirty="0">
              <a:solidFill>
                <a:srgbClr val="1B7AC3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7D68EBD-0B64-FEC2-ED95-A96FD5DDE808}"/>
              </a:ext>
            </a:extLst>
          </p:cNvPr>
          <p:cNvGrpSpPr/>
          <p:nvPr/>
        </p:nvGrpSpPr>
        <p:grpSpPr>
          <a:xfrm>
            <a:off x="7968464" y="3722211"/>
            <a:ext cx="2389338" cy="1083033"/>
            <a:chOff x="7972303" y="3768701"/>
            <a:chExt cx="2389338" cy="1083033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6CF6D3F-67F2-6427-185E-EB7A9DF0A9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2303" y="3768701"/>
              <a:ext cx="2389338" cy="0"/>
            </a:xfrm>
            <a:prstGeom prst="straightConnector1">
              <a:avLst/>
            </a:prstGeom>
            <a:ln w="38100">
              <a:solidFill>
                <a:srgbClr val="1B7AC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5F4A65C-A09B-68C0-9A50-697B9CACC5B2}"/>
                </a:ext>
              </a:extLst>
            </p:cNvPr>
            <p:cNvGrpSpPr/>
            <p:nvPr/>
          </p:nvGrpSpPr>
          <p:grpSpPr>
            <a:xfrm>
              <a:off x="8642890" y="3902750"/>
              <a:ext cx="1037463" cy="948984"/>
              <a:chOff x="3678209" y="3754163"/>
              <a:chExt cx="1037463" cy="94898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5FA662-3ABA-EF4A-75A6-56AEBE2B7213}"/>
                  </a:ext>
                </a:extLst>
              </p:cNvPr>
              <p:cNvSpPr txBox="1"/>
              <p:nvPr/>
            </p:nvSpPr>
            <p:spPr>
              <a:xfrm>
                <a:off x="3678209" y="3779817"/>
                <a:ext cx="1037463" cy="923330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1B7AC3"/>
                    </a:solidFill>
                  </a:rPr>
                  <a:t>투표 토큰</a:t>
                </a:r>
                <a:endParaRPr lang="en-US" altLang="ko-KR" b="1" dirty="0">
                  <a:solidFill>
                    <a:srgbClr val="1B7AC3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rgbClr val="1B7AC3"/>
                    </a:solidFill>
                  </a:rPr>
                  <a:t>from: C</a:t>
                </a:r>
              </a:p>
              <a:p>
                <a:pPr algn="ctr"/>
                <a:r>
                  <a:rPr lang="en-US" altLang="ko-KR" dirty="0">
                    <a:solidFill>
                      <a:srgbClr val="1B7AC3"/>
                    </a:solidFill>
                  </a:rPr>
                  <a:t>to: B</a:t>
                </a:r>
                <a:endParaRPr lang="ko-KR" altLang="en-US" dirty="0">
                  <a:solidFill>
                    <a:srgbClr val="1B7AC3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EF6FEFD-2F81-E999-E281-A58E1718FAB7}"/>
                  </a:ext>
                </a:extLst>
              </p:cNvPr>
              <p:cNvSpPr/>
              <p:nvPr/>
            </p:nvSpPr>
            <p:spPr>
              <a:xfrm>
                <a:off x="3678209" y="3754163"/>
                <a:ext cx="1037463" cy="948983"/>
              </a:xfrm>
              <a:prstGeom prst="rect">
                <a:avLst/>
              </a:prstGeom>
              <a:noFill/>
              <a:ln w="38100">
                <a:solidFill>
                  <a:srgbClr val="1B7AC3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C594004-1E46-784D-FD3D-2EDF38053E4A}"/>
              </a:ext>
            </a:extLst>
          </p:cNvPr>
          <p:cNvGrpSpPr/>
          <p:nvPr/>
        </p:nvGrpSpPr>
        <p:grpSpPr>
          <a:xfrm>
            <a:off x="1935126" y="3510041"/>
            <a:ext cx="1182464" cy="1711025"/>
            <a:chOff x="1935126" y="3510041"/>
            <a:chExt cx="1182464" cy="1711025"/>
          </a:xfrm>
        </p:grpSpPr>
        <p:sp>
          <p:nvSpPr>
            <p:cNvPr id="28" name="다이아몬드 27">
              <a:extLst>
                <a:ext uri="{FF2B5EF4-FFF2-40B4-BE49-F238E27FC236}">
                  <a16:creationId xmlns:a16="http://schemas.microsoft.com/office/drawing/2014/main" id="{425F4DBB-D8C0-D9B7-8C85-D9C0EA8D6D09}"/>
                </a:ext>
              </a:extLst>
            </p:cNvPr>
            <p:cNvSpPr/>
            <p:nvPr/>
          </p:nvSpPr>
          <p:spPr>
            <a:xfrm>
              <a:off x="2228768" y="4200231"/>
              <a:ext cx="450181" cy="574637"/>
            </a:xfrm>
            <a:prstGeom prst="diamond">
              <a:avLst/>
            </a:prstGeom>
            <a:solidFill>
              <a:srgbClr val="57DFFF"/>
            </a:solidFill>
            <a:ln w="38100">
              <a:solidFill>
                <a:srgbClr val="1B7AC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7958C63-B9EA-A4B6-EC90-389AC2CA8F76}"/>
                </a:ext>
              </a:extLst>
            </p:cNvPr>
            <p:cNvCxnSpPr>
              <a:cxnSpLocks/>
              <a:stCxn id="13" idx="2"/>
              <a:endCxn id="28" idx="3"/>
            </p:cNvCxnSpPr>
            <p:nvPr/>
          </p:nvCxnSpPr>
          <p:spPr>
            <a:xfrm rot="5400000">
              <a:off x="2409515" y="3779475"/>
              <a:ext cx="977510" cy="438641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1F55E2-6D4A-7B3A-73B8-B41F8987E4B0}"/>
                </a:ext>
              </a:extLst>
            </p:cNvPr>
            <p:cNvSpPr txBox="1"/>
            <p:nvPr/>
          </p:nvSpPr>
          <p:spPr>
            <a:xfrm>
              <a:off x="1935126" y="4851734"/>
              <a:ext cx="103746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토큰 증서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DB8CE52-EA6B-9E76-6446-8B6CD79B8320}"/>
              </a:ext>
            </a:extLst>
          </p:cNvPr>
          <p:cNvGrpSpPr/>
          <p:nvPr/>
        </p:nvGrpSpPr>
        <p:grpSpPr>
          <a:xfrm>
            <a:off x="5186947" y="2540098"/>
            <a:ext cx="6162844" cy="2362951"/>
            <a:chOff x="5186947" y="2540098"/>
            <a:chExt cx="6162844" cy="2362951"/>
          </a:xfrm>
        </p:grpSpPr>
        <p:pic>
          <p:nvPicPr>
            <p:cNvPr id="14" name="그림 13" descr="원, 스크린샷이(가) 표시된 사진">
              <a:extLst>
                <a:ext uri="{FF2B5EF4-FFF2-40B4-BE49-F238E27FC236}">
                  <a16:creationId xmlns:a16="http://schemas.microsoft.com/office/drawing/2014/main" id="{2F39316E-5EEA-872D-2A97-46F300CB9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6516" y="3319299"/>
              <a:ext cx="593595" cy="61940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6AAA84-E588-E027-F562-C3611170E420}"/>
                </a:ext>
              </a:extLst>
            </p:cNvPr>
            <p:cNvSpPr txBox="1"/>
            <p:nvPr/>
          </p:nvSpPr>
          <p:spPr>
            <a:xfrm>
              <a:off x="6756906" y="4072052"/>
              <a:ext cx="1215397" cy="83099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1B7AC3"/>
                  </a:solidFill>
                </a:rPr>
                <a:t>믹서</a:t>
              </a:r>
              <a:endParaRPr lang="en-US" altLang="ko-KR" sz="2400" b="1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rgbClr val="1B7AC3"/>
                  </a:solidFill>
                </a:rPr>
                <a:t>(</a:t>
              </a:r>
              <a:r>
                <a:rPr lang="ko-KR" altLang="en-US" sz="2400" b="1" dirty="0">
                  <a:solidFill>
                    <a:srgbClr val="1B7AC3"/>
                  </a:solidFill>
                </a:rPr>
                <a:t>주소 </a:t>
              </a:r>
              <a:r>
                <a:rPr lang="en-US" altLang="ko-KR" sz="2400" b="1" dirty="0">
                  <a:solidFill>
                    <a:srgbClr val="1B7AC3"/>
                  </a:solidFill>
                </a:rPr>
                <a:t>C)</a:t>
              </a:r>
              <a:endParaRPr lang="ko-KR" altLang="en-US" sz="2400" b="1" dirty="0">
                <a:solidFill>
                  <a:srgbClr val="1B7AC3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6BF015-D139-0F05-CA35-B503690F06AB}"/>
                </a:ext>
              </a:extLst>
            </p:cNvPr>
            <p:cNvSpPr txBox="1"/>
            <p:nvPr/>
          </p:nvSpPr>
          <p:spPr>
            <a:xfrm>
              <a:off x="10156837" y="4072052"/>
              <a:ext cx="1192954" cy="83099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1B7AC3"/>
                  </a:solidFill>
                </a:rPr>
                <a:t>유권자</a:t>
              </a:r>
              <a:endParaRPr lang="en-US" altLang="ko-KR" sz="2400" b="1" dirty="0">
                <a:solidFill>
                  <a:srgbClr val="1B7AC3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(</a:t>
              </a:r>
              <a:r>
                <a:rPr lang="ko-KR" altLang="en-US" sz="2400" b="1" dirty="0">
                  <a:solidFill>
                    <a:srgbClr val="FF0000"/>
                  </a:solidFill>
                </a:rPr>
                <a:t>주소 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B)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정육면체 26">
              <a:extLst>
                <a:ext uri="{FF2B5EF4-FFF2-40B4-BE49-F238E27FC236}">
                  <a16:creationId xmlns:a16="http://schemas.microsoft.com/office/drawing/2014/main" id="{39815D2E-8378-2504-AE47-2014A3E9AE90}"/>
                </a:ext>
              </a:extLst>
            </p:cNvPr>
            <p:cNvSpPr/>
            <p:nvPr/>
          </p:nvSpPr>
          <p:spPr>
            <a:xfrm>
              <a:off x="6998883" y="3227616"/>
              <a:ext cx="711087" cy="711087"/>
            </a:xfrm>
            <a:prstGeom prst="cube">
              <a:avLst/>
            </a:prstGeom>
            <a:solidFill>
              <a:srgbClr val="1B7AC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B95434A-A7EF-7B25-4EFA-7880EA0FA440}"/>
                </a:ext>
              </a:extLst>
            </p:cNvPr>
            <p:cNvGrpSpPr/>
            <p:nvPr/>
          </p:nvGrpSpPr>
          <p:grpSpPr>
            <a:xfrm>
              <a:off x="5186947" y="2540098"/>
              <a:ext cx="1811935" cy="1610198"/>
              <a:chOff x="5186947" y="2540098"/>
              <a:chExt cx="1811935" cy="1610198"/>
            </a:xfrm>
          </p:grpSpPr>
          <p:sp>
            <p:nvSpPr>
              <p:cNvPr id="36" name="화살표: 오른쪽 35">
                <a:extLst>
                  <a:ext uri="{FF2B5EF4-FFF2-40B4-BE49-F238E27FC236}">
                    <a16:creationId xmlns:a16="http://schemas.microsoft.com/office/drawing/2014/main" id="{0A8787EB-7D5A-1AAF-EF51-523D4EB0C841}"/>
                  </a:ext>
                </a:extLst>
              </p:cNvPr>
              <p:cNvSpPr/>
              <p:nvPr/>
            </p:nvSpPr>
            <p:spPr>
              <a:xfrm>
                <a:off x="5732612" y="3024337"/>
                <a:ext cx="720607" cy="1125959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B4FB87-C139-ADA4-FDEB-398DF2A61267}"/>
                  </a:ext>
                </a:extLst>
              </p:cNvPr>
              <p:cNvSpPr txBox="1"/>
              <p:nvPr/>
            </p:nvSpPr>
            <p:spPr>
              <a:xfrm>
                <a:off x="5186947" y="2540098"/>
                <a:ext cx="1811935" cy="46166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>
                    <a:solidFill>
                      <a:srgbClr val="FF0000"/>
                    </a:solidFill>
                  </a:rPr>
                  <a:t>투표 시</a:t>
                </a:r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6933E36-1B01-4325-7B3B-3FD51F66F2B5}"/>
              </a:ext>
            </a:extLst>
          </p:cNvPr>
          <p:cNvGrpSpPr/>
          <p:nvPr/>
        </p:nvGrpSpPr>
        <p:grpSpPr>
          <a:xfrm>
            <a:off x="7965301" y="2467752"/>
            <a:ext cx="2491215" cy="1098860"/>
            <a:chOff x="7969140" y="2514242"/>
            <a:chExt cx="2491215" cy="1098860"/>
          </a:xfrm>
        </p:grpSpPr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D29BC33F-11E1-93FC-4C54-410B3E5F8C3C}"/>
                </a:ext>
              </a:extLst>
            </p:cNvPr>
            <p:cNvSpPr/>
            <p:nvPr/>
          </p:nvSpPr>
          <p:spPr>
            <a:xfrm>
              <a:off x="8936532" y="2892451"/>
              <a:ext cx="450181" cy="574637"/>
            </a:xfrm>
            <a:prstGeom prst="diamond">
              <a:avLst/>
            </a:prstGeom>
            <a:solidFill>
              <a:srgbClr val="57DFFF"/>
            </a:solidFill>
            <a:ln w="38100">
              <a:solidFill>
                <a:srgbClr val="1B7AC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05FBEB7-1A01-4149-BC89-CEA1D7EF300D}"/>
                </a:ext>
              </a:extLst>
            </p:cNvPr>
            <p:cNvSpPr txBox="1"/>
            <p:nvPr/>
          </p:nvSpPr>
          <p:spPr>
            <a:xfrm>
              <a:off x="7978201" y="2514242"/>
              <a:ext cx="248215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토큰 증서에 대한 </a:t>
              </a:r>
              <a:r>
                <a:rPr lang="en-US" altLang="ko-KR" b="1" dirty="0">
                  <a:solidFill>
                    <a:srgbClr val="FF0000"/>
                  </a:solidFill>
                </a:rPr>
                <a:t>Proof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61F4AF7-07FF-2D6D-C095-7E01DC4BB66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140" y="3613102"/>
              <a:ext cx="2389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63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2024</a:t>
            </a:r>
            <a:r>
              <a:rPr lang="en-US" altLang="ko-KR">
                <a:solidFill>
                  <a:srgbClr val="1B7AC3"/>
                </a:solidFill>
                <a:latin typeface="+mj-lt"/>
              </a:rPr>
              <a:t>-</a:t>
            </a: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62260"/>
            <a:ext cx="16882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2. </a:t>
            </a:r>
            <a:r>
              <a:rPr lang="ko-KR" altLang="en-US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핵심 아이디어</a:t>
            </a:r>
            <a:endParaRPr lang="ko-KR" altLang="en-US" b="0" dirty="0">
              <a:solidFill>
                <a:srgbClr val="1B7AC3"/>
              </a:solidFill>
              <a:effectLst/>
              <a:latin typeface="+mj-lt"/>
            </a:endParaRPr>
          </a:p>
        </p:txBody>
      </p:sp>
      <p:pic>
        <p:nvPicPr>
          <p:cNvPr id="49" name="Picture 4" descr="Treasury Designates Tornado Cash; Lawmakers Urge Fed to Speed Up Efforts;  UK Parliament and Crypto">
            <a:extLst>
              <a:ext uri="{FF2B5EF4-FFF2-40B4-BE49-F238E27FC236}">
                <a16:creationId xmlns:a16="http://schemas.microsoft.com/office/drawing/2014/main" id="{87D50432-FF67-54CD-54F7-42AEE844E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171" y="1278135"/>
            <a:ext cx="7049658" cy="4301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86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7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B789653-130D-EF5C-066A-90EDAD398918}"/>
              </a:ext>
            </a:extLst>
          </p:cNvPr>
          <p:cNvSpPr txBox="1"/>
          <p:nvPr/>
        </p:nvSpPr>
        <p:spPr>
          <a:xfrm>
            <a:off x="2990823" y="2882696"/>
            <a:ext cx="621035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/>
                <a:ea typeface="Pretendard Variable"/>
                <a:cs typeface="+mn-cs"/>
              </a:rPr>
              <a:t>3.</a:t>
            </a:r>
            <a:r>
              <a:rPr kumimoji="0" lang="ko-KR" altLang="en-US" sz="6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/>
                <a:ea typeface="Pretendard Variable"/>
                <a:cs typeface="+mn-cs"/>
              </a:rPr>
              <a:t> </a:t>
            </a:r>
            <a:r>
              <a:rPr lang="ko-KR" altLang="en-US" sz="6500" b="1" dirty="0">
                <a:solidFill>
                  <a:prstClr val="white"/>
                </a:solidFill>
                <a:latin typeface="Pretendard Variable"/>
                <a:ea typeface="Pretendard Variable"/>
              </a:rPr>
              <a:t>프로젝트 구현</a:t>
            </a:r>
            <a:endParaRPr kumimoji="0" lang="ko-KR" altLang="en-US" sz="6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/>
              <a:ea typeface="Pretendard Variable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087378-DCF9-E082-BE2F-D062807E19D5}"/>
              </a:ext>
            </a:extLst>
          </p:cNvPr>
          <p:cNvCxnSpPr>
            <a:cxnSpLocks/>
          </p:cNvCxnSpPr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993870-BB00-3950-2016-2F6C2554735B}"/>
              </a:ext>
            </a:extLst>
          </p:cNvPr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/>
                <a:ea typeface="Pretendard Variable"/>
                <a:cs typeface="+mn-cs"/>
              </a:rPr>
              <a:t>2024-1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/>
                <a:ea typeface="Pretendard Variable"/>
                <a:cs typeface="+mn-cs"/>
              </a:rPr>
              <a:t>학기 컴퓨터공학종합설계 최종발표</a:t>
            </a:r>
          </a:p>
        </p:txBody>
      </p:sp>
    </p:spTree>
    <p:extLst>
      <p:ext uri="{BB962C8B-B14F-4D97-AF65-F5344CB8AC3E}">
        <p14:creationId xmlns:p14="http://schemas.microsoft.com/office/powerpoint/2010/main" val="4180325903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2024</a:t>
            </a:r>
            <a:r>
              <a:rPr lang="en-US" altLang="ko-KR">
                <a:solidFill>
                  <a:srgbClr val="1b7ac3"/>
                </a:solidFill>
                <a:latin typeface="+mj-lt"/>
              </a:rPr>
              <a:t>-</a:t>
            </a: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62260"/>
            <a:ext cx="16946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3. 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프로젝트 구현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8" name="내용 개체 틀 8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814655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50000"/>
              </a:lnSpc>
              <a:buNone/>
              <a:defRPr/>
            </a:pPr>
            <a:r>
              <a:rPr lang="ko-KR" altLang="en-US" sz="3200" b="1">
                <a:solidFill>
                  <a:srgbClr val="1b7ac3"/>
                </a:solidFill>
              </a:rPr>
              <a:t>블록체인 기반 인하대학교 교내 선거 투표 플랫폼</a:t>
            </a:r>
            <a:r>
              <a:rPr lang="en-US" altLang="ko-KR" sz="3200" b="1">
                <a:solidFill>
                  <a:srgbClr val="1b7ac3"/>
                </a:solidFill>
              </a:rPr>
              <a:t>, </a:t>
            </a:r>
            <a:r>
              <a:rPr lang="en-US" altLang="ko-KR" sz="3200">
                <a:solidFill>
                  <a:srgbClr val="1b7ac3"/>
                </a:solidFill>
              </a:rPr>
              <a:t>〈</a:t>
            </a:r>
            <a:r>
              <a:rPr lang="en-US" altLang="ko-KR" sz="3200" b="1">
                <a:solidFill>
                  <a:srgbClr val="1b7ac3"/>
                </a:solidFill>
              </a:rPr>
              <a:t>INHA VOTE</a:t>
            </a:r>
            <a:r>
              <a:rPr lang="en-US" altLang="ko-KR" sz="3200">
                <a:solidFill>
                  <a:srgbClr val="1b7ac3"/>
                </a:solidFill>
              </a:rPr>
              <a:t>〉</a:t>
            </a:r>
            <a:endParaRPr lang="en-US" altLang="ko-KR" sz="2400" i="0" u="none" strike="noStrike">
              <a:solidFill>
                <a:srgbClr val="1b7ac3"/>
              </a:solidFill>
              <a:effectLst/>
              <a:latin typeface="Noto Sans K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543957"/>
            <a:ext cx="10515600" cy="244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defRPr/>
            </a:pPr>
            <a:r>
              <a:rPr lang="ko-KR" altLang="en-US" sz="2400" b="1">
                <a:solidFill>
                  <a:srgbClr val="1b7ac3"/>
                </a:solidFill>
                <a:latin typeface="+mj-lt"/>
              </a:rPr>
              <a:t>기능 소개</a:t>
            </a:r>
            <a:endParaRPr lang="ko-KR" altLang="en-US" sz="2400">
              <a:solidFill>
                <a:srgbClr val="1b7ac3"/>
              </a:solidFill>
              <a:latin typeface="+mj-lt"/>
            </a:endParaRPr>
          </a:p>
          <a:p>
            <a:pPr marL="342900" lvl="0" indent="-3429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400">
                <a:solidFill>
                  <a:srgbClr val="1b7ac3"/>
                </a:solidFill>
                <a:latin typeface="+mj-lt"/>
              </a:rPr>
              <a:t>유권자가 누구에게 투표했는지 관리자 및 그 누구도 알 수 없음</a:t>
            </a:r>
            <a:endParaRPr lang="ko-KR" altLang="en-US" sz="2400">
              <a:solidFill>
                <a:srgbClr val="1b7ac3"/>
              </a:solidFill>
              <a:latin typeface="+mj-lt"/>
            </a:endParaRPr>
          </a:p>
          <a:p>
            <a:pPr marL="342900" lvl="0" indent="-3429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400">
                <a:solidFill>
                  <a:srgbClr val="1b7ac3"/>
                </a:solidFill>
                <a:latin typeface="+mj-lt"/>
              </a:rPr>
              <a:t>모든 유권자는 최대 </a:t>
            </a:r>
            <a:r>
              <a:rPr lang="en-US" altLang="ko-KR" sz="2400">
                <a:solidFill>
                  <a:srgbClr val="1b7ac3"/>
                </a:solidFill>
                <a:latin typeface="+mj-lt"/>
              </a:rPr>
              <a:t>1</a:t>
            </a:r>
            <a:r>
              <a:rPr lang="ko-KR" altLang="en-US" sz="2400">
                <a:solidFill>
                  <a:srgbClr val="1b7ac3"/>
                </a:solidFill>
                <a:latin typeface="+mj-lt"/>
              </a:rPr>
              <a:t>번 투표를 진행 가능</a:t>
            </a:r>
            <a:endParaRPr lang="ko-KR" altLang="en-US" sz="2400">
              <a:solidFill>
                <a:srgbClr val="1b7ac3"/>
              </a:solidFill>
              <a:latin typeface="+mj-lt"/>
            </a:endParaRPr>
          </a:p>
          <a:p>
            <a:pPr marL="342900" lvl="0" indent="-3429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400">
                <a:solidFill>
                  <a:srgbClr val="1b7ac3"/>
                </a:solidFill>
                <a:latin typeface="+mj-lt"/>
              </a:rPr>
              <a:t>관리자는 투표결과를 마음대로 조작할 수 없음</a:t>
            </a:r>
            <a:endParaRPr lang="en-US" altLang="ko-KR" sz="2400">
              <a:solidFill>
                <a:srgbClr val="1b7ac3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2024</a:t>
            </a:r>
            <a:r>
              <a:rPr lang="en-US" altLang="ko-KR">
                <a:solidFill>
                  <a:srgbClr val="1B7AC3"/>
                </a:solidFill>
                <a:latin typeface="+mj-lt"/>
              </a:rPr>
              <a:t>-</a:t>
            </a: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11" name="내용 개체 틀 8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814655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  <a:defRPr/>
            </a:pPr>
            <a:r>
              <a:rPr lang="ko-KR" altLang="en-US" sz="3200" b="1">
                <a:solidFill>
                  <a:srgbClr val="1B7AC3"/>
                </a:solidFill>
              </a:rPr>
              <a:t>전체 아키텍처</a:t>
            </a:r>
            <a:endParaRPr lang="en-US" altLang="ko-KR" sz="2400" i="0" u="none" strike="noStrike">
              <a:solidFill>
                <a:srgbClr val="1B7AC3"/>
              </a:solidFill>
              <a:effectLst/>
              <a:latin typeface="Noto Sans K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462260"/>
            <a:ext cx="16946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3. 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프로젝트 구현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9C2BCF-5AC1-461D-0785-9E1A62CE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18" y="1146232"/>
            <a:ext cx="5996650" cy="5466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71701"/>
            <a:ext cx="10515600" cy="3548063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25000"/>
              </a:lnSpc>
              <a:buAutoNum type="arabicPeriod"/>
              <a:defRPr/>
            </a:pPr>
            <a:r>
              <a:rPr lang="ko-KR" altLang="en-US" sz="2400" dirty="0">
                <a:solidFill>
                  <a:srgbClr val="1B7AC3"/>
                </a:solidFill>
                <a:latin typeface="+mj-lt"/>
              </a:rPr>
              <a:t>문제 상황</a:t>
            </a:r>
          </a:p>
          <a:p>
            <a:pPr marL="514350" lvl="0" indent="-514350">
              <a:lnSpc>
                <a:spcPct val="125000"/>
              </a:lnSpc>
              <a:buAutoNum type="arabicPeriod"/>
              <a:defRPr/>
            </a:pPr>
            <a:r>
              <a:rPr lang="ko-KR" altLang="en-US" sz="2400" dirty="0">
                <a:solidFill>
                  <a:srgbClr val="1B7AC3"/>
                </a:solidFill>
                <a:latin typeface="+mj-lt"/>
              </a:rPr>
              <a:t>핵심 아이디어</a:t>
            </a:r>
          </a:p>
          <a:p>
            <a:pPr marL="514350" lvl="0" indent="-514350">
              <a:lnSpc>
                <a:spcPct val="125000"/>
              </a:lnSpc>
              <a:buAutoNum type="arabicPeriod"/>
              <a:defRPr/>
            </a:pPr>
            <a:r>
              <a:rPr lang="ko-KR" altLang="en-US" sz="2400" dirty="0">
                <a:solidFill>
                  <a:srgbClr val="1B7AC3"/>
                </a:solidFill>
                <a:latin typeface="+mj-lt"/>
              </a:rPr>
              <a:t>프로젝트 구현</a:t>
            </a:r>
            <a:endParaRPr lang="en-US" altLang="ko-KR" sz="2400" dirty="0">
              <a:solidFill>
                <a:srgbClr val="1B7AC3"/>
              </a:solidFill>
              <a:latin typeface="+mj-lt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4"/>
          <p:cNvSpPr>
            <a:spLocks noGrp="1"/>
          </p:cNvSpPr>
          <p:nvPr>
            <p:ph type="title"/>
          </p:nvPr>
        </p:nvSpPr>
        <p:spPr>
          <a:xfrm>
            <a:off x="838200" y="1303337"/>
            <a:ext cx="10515600" cy="86836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1B7AC3"/>
                </a:solidFill>
              </a:rP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2024</a:t>
            </a:r>
            <a:r>
              <a:rPr lang="en-US" altLang="ko-KR">
                <a:solidFill>
                  <a:srgbClr val="1B7AC3"/>
                </a:solidFill>
                <a:latin typeface="+mj-lt"/>
              </a:rPr>
              <a:t>-</a:t>
            </a: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2024</a:t>
            </a:r>
            <a:r>
              <a:rPr lang="en-US" altLang="ko-KR">
                <a:solidFill>
                  <a:srgbClr val="1b7ac3"/>
                </a:solidFill>
                <a:latin typeface="+mj-lt"/>
              </a:rPr>
              <a:t>-</a:t>
            </a: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11" name="내용 개체 틀 8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814655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50000"/>
              </a:lnSpc>
              <a:buNone/>
              <a:defRPr/>
            </a:pPr>
            <a:r>
              <a:rPr lang="ko-KR" altLang="en-US" sz="3200" b="1">
                <a:solidFill>
                  <a:srgbClr val="1b7ac3"/>
                </a:solidFill>
              </a:rPr>
              <a:t>시연 영상</a:t>
            </a:r>
            <a:endParaRPr lang="en-US" altLang="ko-KR" sz="2400" i="0" u="none" strike="noStrike">
              <a:solidFill>
                <a:srgbClr val="1b7ac3"/>
              </a:solidFill>
              <a:effectLst/>
              <a:latin typeface="Noto Sans K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462260"/>
            <a:ext cx="16946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3. 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프로젝트 구현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838200" y="2307771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1b7ac3"/>
                </a:solidFill>
              </a:rPr>
              <a:t>https://www.youtube.com/watch?v=Sc3iU5v6V-Q</a:t>
            </a:r>
            <a:endParaRPr lang="ko-KR" altLang="en-US" b="1">
              <a:solidFill>
                <a:srgbClr val="1b7ac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c3iU5v6V-Q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 rotWithShape="1"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7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B789653-130D-EF5C-066A-90EDAD398918}"/>
              </a:ext>
            </a:extLst>
          </p:cNvPr>
          <p:cNvSpPr txBox="1"/>
          <p:nvPr/>
        </p:nvSpPr>
        <p:spPr>
          <a:xfrm>
            <a:off x="3890909" y="2828835"/>
            <a:ext cx="4410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/>
                <a:ea typeface="Pretendard Variable"/>
                <a:cs typeface="+mn-cs"/>
              </a:rPr>
              <a:t>감사합니다</a:t>
            </a: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/>
                <a:ea typeface="Pretendard Variable"/>
                <a:cs typeface="+mn-cs"/>
              </a:rPr>
              <a:t>.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/>
              <a:ea typeface="Pretendard Variable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087378-DCF9-E082-BE2F-D062807E19D5}"/>
              </a:ext>
            </a:extLst>
          </p:cNvPr>
          <p:cNvCxnSpPr>
            <a:cxnSpLocks/>
          </p:cNvCxnSpPr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993870-BB00-3950-2016-2F6C2554735B}"/>
              </a:ext>
            </a:extLst>
          </p:cNvPr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/>
                <a:ea typeface="Pretendard Variable"/>
                <a:cs typeface="+mn-cs"/>
              </a:rPr>
              <a:t>2024-1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/>
                <a:ea typeface="Pretendard Variable"/>
                <a:cs typeface="+mn-cs"/>
              </a:rPr>
              <a:t>학기 컴퓨터공학종합설계 최종발표</a:t>
            </a:r>
          </a:p>
        </p:txBody>
      </p:sp>
    </p:spTree>
    <p:extLst>
      <p:ext uri="{BB962C8B-B14F-4D97-AF65-F5344CB8AC3E}">
        <p14:creationId xmlns:p14="http://schemas.microsoft.com/office/powerpoint/2010/main" val="135966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7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B789653-130D-EF5C-066A-90EDAD398918}"/>
              </a:ext>
            </a:extLst>
          </p:cNvPr>
          <p:cNvSpPr txBox="1"/>
          <p:nvPr/>
        </p:nvSpPr>
        <p:spPr>
          <a:xfrm>
            <a:off x="3007075" y="2882696"/>
            <a:ext cx="617785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6500" b="1" dirty="0">
                <a:solidFill>
                  <a:schemeClr val="bg1"/>
                </a:solidFill>
                <a:latin typeface="+mj-lt"/>
              </a:rPr>
              <a:t>문제 상황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087378-DCF9-E082-BE2F-D062807E19D5}"/>
              </a:ext>
            </a:extLst>
          </p:cNvPr>
          <p:cNvCxnSpPr>
            <a:cxnSpLocks/>
          </p:cNvCxnSpPr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993870-BB00-3950-2016-2F6C2554735B}"/>
              </a:ext>
            </a:extLst>
          </p:cNvPr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2024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165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5DE0812-7463-95E7-6FD1-6F02017D797E}"/>
              </a:ext>
            </a:extLst>
          </p:cNvPr>
          <p:cNvCxnSpPr>
            <a:cxnSpLocks/>
          </p:cNvCxnSpPr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DA41FF-75CF-C8D0-7BD6-67FBC976516D}"/>
              </a:ext>
            </a:extLst>
          </p:cNvPr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</a:rPr>
              <a:t>2024</a:t>
            </a:r>
            <a:r>
              <a:rPr lang="en-US" altLang="ko-KR" dirty="0">
                <a:solidFill>
                  <a:srgbClr val="1B7AC3"/>
                </a:solidFill>
              </a:rPr>
              <a:t>-</a:t>
            </a: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</a:rPr>
              <a:t>1</a:t>
            </a:r>
            <a:r>
              <a:rPr lang="ko-KR" altLang="en-US" sz="1800" b="0" i="0" u="none" strike="noStrike" dirty="0">
                <a:solidFill>
                  <a:srgbClr val="1B7AC3"/>
                </a:solidFill>
                <a:effectLst/>
              </a:rPr>
              <a:t>학기 컴퓨터공학종합설계 최종발표</a:t>
            </a:r>
            <a:endParaRPr lang="ko-KR" altLang="en-US" b="0" dirty="0">
              <a:solidFill>
                <a:srgbClr val="1B7AC3"/>
              </a:solidFill>
              <a:effectLst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4FA9094-C7B5-1723-B73D-01EAE740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b="1" dirty="0">
                <a:solidFill>
                  <a:srgbClr val="1B7AC3"/>
                </a:solidFill>
              </a:rPr>
              <a:t>오프라인 투표</a:t>
            </a:r>
            <a:endParaRPr lang="en-US" altLang="ko-KR" sz="2400" b="0" i="0" u="none" strike="noStrike" dirty="0">
              <a:solidFill>
                <a:srgbClr val="1B7AC3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12775-B3FF-2964-E225-7A9E5B5F6ED3}"/>
              </a:ext>
            </a:extLst>
          </p:cNvPr>
          <p:cNvSpPr txBox="1"/>
          <p:nvPr/>
        </p:nvSpPr>
        <p:spPr>
          <a:xfrm>
            <a:off x="838200" y="46226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</a:rPr>
              <a:t>1. </a:t>
            </a:r>
            <a:r>
              <a:rPr lang="ko-KR" altLang="en-US" sz="1800" b="0" i="0" u="none" strike="noStrike" dirty="0">
                <a:solidFill>
                  <a:srgbClr val="1B7AC3"/>
                </a:solidFill>
                <a:effectLst/>
              </a:rPr>
              <a:t>문제 상황</a:t>
            </a:r>
            <a:endParaRPr lang="ko-KR" altLang="en-US" b="0" dirty="0">
              <a:solidFill>
                <a:srgbClr val="1B7AC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33F3F-5403-A3C4-9608-F54D055A987D}"/>
              </a:ext>
            </a:extLst>
          </p:cNvPr>
          <p:cNvSpPr txBox="1"/>
          <p:nvPr/>
        </p:nvSpPr>
        <p:spPr>
          <a:xfrm>
            <a:off x="838200" y="2543957"/>
            <a:ext cx="10515600" cy="2249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현재 교내 선거는 오프라인 대면 투표 방식으로 진행되고 있음</a:t>
            </a:r>
            <a:r>
              <a:rPr lang="en-US" altLang="ko-KR" sz="2400" b="0" i="0" u="none" strike="noStrike" dirty="0">
                <a:solidFill>
                  <a:srgbClr val="1B7AC3"/>
                </a:solidFill>
                <a:effectLst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유권자는 투표를 위해 하루 중 </a:t>
            </a:r>
            <a:r>
              <a:rPr lang="ko-KR" altLang="en-US" sz="2400" b="1" i="0" u="none" strike="noStrike" dirty="0">
                <a:solidFill>
                  <a:srgbClr val="1B7AC3"/>
                </a:solidFill>
                <a:effectLst/>
              </a:rPr>
              <a:t>지정된 시간</a:t>
            </a:r>
            <a:r>
              <a:rPr lang="ko-KR" altLang="en-US" sz="2400" i="0" u="none" strike="noStrike" dirty="0">
                <a:solidFill>
                  <a:srgbClr val="1B7AC3"/>
                </a:solidFill>
                <a:effectLst/>
              </a:rPr>
              <a:t> 내에</a:t>
            </a:r>
            <a:r>
              <a:rPr lang="en-US" altLang="ko-KR" sz="2400" dirty="0">
                <a:solidFill>
                  <a:srgbClr val="1B7AC3"/>
                </a:solidFill>
              </a:rPr>
              <a:t> </a:t>
            </a:r>
            <a:r>
              <a:rPr lang="ko-KR" altLang="en-US" sz="2400" b="1" i="0" u="none" strike="noStrike" dirty="0">
                <a:solidFill>
                  <a:srgbClr val="1B7AC3"/>
                </a:solidFill>
                <a:effectLst/>
              </a:rPr>
              <a:t>지정된 투표 장소</a:t>
            </a: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에 직접 방문해야 함</a:t>
            </a:r>
            <a:r>
              <a:rPr lang="en-US" altLang="ko-KR" sz="2400" b="0" i="0" u="none" strike="noStrike" dirty="0">
                <a:solidFill>
                  <a:srgbClr val="1B7AC3"/>
                </a:solidFill>
                <a:effectLst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이는 유권자에게 시간적</a:t>
            </a:r>
            <a:r>
              <a:rPr lang="en-US" altLang="ko-KR" sz="2400" b="0" i="0" u="none" strike="noStrike" dirty="0">
                <a:solidFill>
                  <a:srgbClr val="1B7AC3"/>
                </a:solidFill>
                <a:effectLst/>
              </a:rPr>
              <a:t>, </a:t>
            </a: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경제적</a:t>
            </a:r>
            <a:r>
              <a:rPr lang="en-US" altLang="ko-KR" sz="2400" b="0" i="0" u="none" strike="noStrike" dirty="0">
                <a:solidFill>
                  <a:srgbClr val="1B7AC3"/>
                </a:solidFill>
                <a:effectLst/>
              </a:rPr>
              <a:t>, </a:t>
            </a: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심리적 부담으로 작용할 수 있으며</a:t>
            </a:r>
            <a:r>
              <a:rPr lang="en-US" altLang="ko-KR" sz="2400" b="0" i="0" u="none" strike="noStrike" dirty="0">
                <a:solidFill>
                  <a:srgbClr val="1B7AC3"/>
                </a:solidFill>
                <a:effectLst/>
              </a:rPr>
              <a:t>, </a:t>
            </a:r>
            <a:r>
              <a:rPr lang="ko-KR" altLang="en-US" sz="2400" dirty="0">
                <a:solidFill>
                  <a:srgbClr val="1B7AC3"/>
                </a:solidFill>
              </a:rPr>
              <a:t>적극적인 투표 참여를 방해하는 </a:t>
            </a: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요인이 될 수 있음</a:t>
            </a:r>
            <a:r>
              <a:rPr lang="en-US" altLang="ko-KR" sz="2400" b="0" i="0" u="none" strike="noStrike" dirty="0">
                <a:solidFill>
                  <a:srgbClr val="1B7AC3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22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5DE0812-7463-95E7-6FD1-6F02017D797E}"/>
              </a:ext>
            </a:extLst>
          </p:cNvPr>
          <p:cNvCxnSpPr>
            <a:cxnSpLocks/>
          </p:cNvCxnSpPr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DA41FF-75CF-C8D0-7BD6-67FBC976516D}"/>
              </a:ext>
            </a:extLst>
          </p:cNvPr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</a:rPr>
              <a:t>2024</a:t>
            </a:r>
            <a:r>
              <a:rPr lang="en-US" altLang="ko-KR" dirty="0">
                <a:solidFill>
                  <a:srgbClr val="1B7AC3"/>
                </a:solidFill>
              </a:rPr>
              <a:t>-</a:t>
            </a: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</a:rPr>
              <a:t>1</a:t>
            </a:r>
            <a:r>
              <a:rPr lang="ko-KR" altLang="en-US" sz="1800" b="0" i="0" u="none" strike="noStrike" dirty="0">
                <a:solidFill>
                  <a:srgbClr val="1B7AC3"/>
                </a:solidFill>
                <a:effectLst/>
              </a:rPr>
              <a:t>학기 컴퓨터공학종합설계 최종발표</a:t>
            </a:r>
            <a:endParaRPr lang="ko-KR" altLang="en-US" b="0" dirty="0">
              <a:solidFill>
                <a:srgbClr val="1B7AC3"/>
              </a:solidFill>
              <a:effectLst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4FA9094-C7B5-1723-B73D-01EAE740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b="1" dirty="0">
                <a:solidFill>
                  <a:srgbClr val="1B7AC3"/>
                </a:solidFill>
              </a:rPr>
              <a:t>온라인 투표</a:t>
            </a:r>
            <a:endParaRPr lang="en-US" altLang="ko-KR" sz="2400" b="0" i="0" u="none" strike="noStrike" dirty="0">
              <a:solidFill>
                <a:srgbClr val="1B7AC3"/>
              </a:solidFill>
              <a:effectLst/>
              <a:latin typeface="Noto Sans K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12775-B3FF-2964-E225-7A9E5B5F6ED3}"/>
              </a:ext>
            </a:extLst>
          </p:cNvPr>
          <p:cNvSpPr txBox="1"/>
          <p:nvPr/>
        </p:nvSpPr>
        <p:spPr>
          <a:xfrm>
            <a:off x="838200" y="46226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</a:rPr>
              <a:t>1. </a:t>
            </a:r>
            <a:r>
              <a:rPr lang="ko-KR" altLang="en-US" sz="1800" b="0" i="0" u="none" strike="noStrike" dirty="0">
                <a:solidFill>
                  <a:srgbClr val="1B7AC3"/>
                </a:solidFill>
                <a:effectLst/>
              </a:rPr>
              <a:t>문제 상황</a:t>
            </a:r>
            <a:endParaRPr lang="ko-KR" altLang="en-US" b="0" dirty="0">
              <a:solidFill>
                <a:srgbClr val="1B7AC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33F3F-5403-A3C4-9608-F54D055A987D}"/>
              </a:ext>
            </a:extLst>
          </p:cNvPr>
          <p:cNvSpPr txBox="1"/>
          <p:nvPr/>
        </p:nvSpPr>
        <p:spPr>
          <a:xfrm>
            <a:off x="838200" y="2543957"/>
            <a:ext cx="10515600" cy="286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일반적인 온라인 투표 방식은</a:t>
            </a:r>
            <a:r>
              <a:rPr lang="en-US" altLang="ko-KR" sz="2400" dirty="0">
                <a:solidFill>
                  <a:srgbClr val="1B7AC3"/>
                </a:solidFill>
              </a:rPr>
              <a:t> </a:t>
            </a:r>
            <a:r>
              <a:rPr lang="ko-KR" altLang="en-US" sz="2400" b="1" dirty="0">
                <a:solidFill>
                  <a:srgbClr val="1B7AC3"/>
                </a:solidFill>
              </a:rPr>
              <a:t>중앙 집중형</a:t>
            </a:r>
            <a:r>
              <a:rPr lang="ko-KR" altLang="en-US" sz="2400" dirty="0">
                <a:solidFill>
                  <a:srgbClr val="1B7AC3"/>
                </a:solidFill>
              </a:rPr>
              <a:t> 구조로 인해</a:t>
            </a:r>
            <a:r>
              <a:rPr lang="en-US" altLang="ko-KR" sz="2400" dirty="0">
                <a:solidFill>
                  <a:srgbClr val="1B7AC3"/>
                </a:solidFill>
              </a:rPr>
              <a:t> </a:t>
            </a: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유권자들의 투표를 처리하는 중앙 서버가 </a:t>
            </a:r>
            <a:r>
              <a:rPr lang="ko-KR" altLang="en-US" sz="2400" i="0" u="none" strike="noStrike" dirty="0">
                <a:solidFill>
                  <a:srgbClr val="1B7AC3"/>
                </a:solidFill>
                <a:effectLst/>
              </a:rPr>
              <a:t>서버 관리자 또는 해커에 </a:t>
            </a: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의해 </a:t>
            </a:r>
            <a:r>
              <a:rPr lang="ko-KR" altLang="en-US" sz="2400" b="1" i="0" u="none" strike="noStrike" dirty="0">
                <a:solidFill>
                  <a:srgbClr val="1B7AC3"/>
                </a:solidFill>
                <a:effectLst/>
              </a:rPr>
              <a:t>악의적으로</a:t>
            </a: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 이용될 수 있음</a:t>
            </a:r>
            <a:r>
              <a:rPr lang="en-US" altLang="ko-KR" sz="2400" dirty="0">
                <a:solidFill>
                  <a:srgbClr val="1B7AC3"/>
                </a:solidFill>
              </a:rPr>
              <a:t>.</a:t>
            </a:r>
          </a:p>
          <a:p>
            <a:pPr marL="342900" lvl="0" indent="-3429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특정 유권자가 어느 후보에게 투표했는지 등의 정보를 확인하거나</a:t>
            </a:r>
            <a:r>
              <a:rPr lang="en-US" altLang="ko-KR" sz="2400" b="0" i="0" u="none" strike="noStrike" dirty="0">
                <a:solidFill>
                  <a:srgbClr val="1B7AC3"/>
                </a:solidFill>
                <a:effectLst/>
              </a:rPr>
              <a:t>, </a:t>
            </a: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각 후보자들의 득표수를 조작 가능</a:t>
            </a:r>
            <a:endParaRPr lang="en-US" altLang="ko-KR" sz="2400" b="0" i="0" u="none" strike="noStrike" dirty="0">
              <a:solidFill>
                <a:srgbClr val="1B7AC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670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5DE0812-7463-95E7-6FD1-6F02017D797E}"/>
              </a:ext>
            </a:extLst>
          </p:cNvPr>
          <p:cNvCxnSpPr>
            <a:cxnSpLocks/>
          </p:cNvCxnSpPr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DA41FF-75CF-C8D0-7BD6-67FBC976516D}"/>
              </a:ext>
            </a:extLst>
          </p:cNvPr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2024</a:t>
            </a:r>
            <a:r>
              <a:rPr lang="en-US" altLang="ko-KR" dirty="0">
                <a:solidFill>
                  <a:srgbClr val="1B7AC3"/>
                </a:solidFill>
                <a:latin typeface="+mj-lt"/>
              </a:rPr>
              <a:t>-</a:t>
            </a: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 dirty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4FA9094-C7B5-1723-B73D-01EAE740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94897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b="1" dirty="0">
                <a:solidFill>
                  <a:srgbClr val="1B7AC3"/>
                </a:solidFill>
              </a:rPr>
              <a:t>구현 목표</a:t>
            </a:r>
            <a:endParaRPr lang="en-US" altLang="ko-KR" sz="2400" b="0" i="0" u="none" strike="noStrike" dirty="0">
              <a:solidFill>
                <a:srgbClr val="1B7AC3"/>
              </a:solidFill>
              <a:effectLst/>
              <a:latin typeface="Noto Sans K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12775-B3FF-2964-E225-7A9E5B5F6ED3}"/>
              </a:ext>
            </a:extLst>
          </p:cNvPr>
          <p:cNvSpPr txBox="1"/>
          <p:nvPr/>
        </p:nvSpPr>
        <p:spPr>
          <a:xfrm>
            <a:off x="838200" y="46226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1. </a:t>
            </a:r>
            <a:r>
              <a:rPr lang="ko-KR" altLang="en-US" sz="1800" b="0" i="0" u="none" strike="noStrike" dirty="0">
                <a:solidFill>
                  <a:srgbClr val="1B7AC3"/>
                </a:solidFill>
                <a:effectLst/>
                <a:latin typeface="+mj-lt"/>
              </a:rPr>
              <a:t>문제 상황</a:t>
            </a:r>
            <a:endParaRPr lang="ko-KR" altLang="en-US" b="0" dirty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33F3F-5403-A3C4-9608-F54D055A987D}"/>
              </a:ext>
            </a:extLst>
          </p:cNvPr>
          <p:cNvSpPr txBox="1"/>
          <p:nvPr/>
        </p:nvSpPr>
        <p:spPr>
          <a:xfrm>
            <a:off x="838200" y="2543957"/>
            <a:ext cx="10515600" cy="1758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공격자가 네트워크에 증거를 남기지 않고 정보를 </a:t>
            </a:r>
            <a:r>
              <a:rPr lang="ko-KR" altLang="en-US" sz="2400" b="1" i="0" u="none" strike="noStrike" dirty="0">
                <a:solidFill>
                  <a:srgbClr val="1B7AC3"/>
                </a:solidFill>
                <a:effectLst/>
              </a:rPr>
              <a:t>조작</a:t>
            </a: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하는 것이 불가능해야 함</a:t>
            </a:r>
            <a:r>
              <a:rPr lang="en-US" altLang="ko-KR" sz="2400" b="0" i="0" u="none" strike="noStrike" dirty="0">
                <a:solidFill>
                  <a:srgbClr val="1B7AC3"/>
                </a:solidFill>
                <a:effectLst/>
              </a:rPr>
              <a:t>.</a:t>
            </a:r>
          </a:p>
          <a:p>
            <a:pPr marL="457200" lvl="0" indent="-4572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2400" dirty="0">
                <a:solidFill>
                  <a:srgbClr val="1B7AC3"/>
                </a:solidFill>
              </a:rPr>
              <a:t>일부 익명성이 필요한</a:t>
            </a: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 정보가 누구에게도 </a:t>
            </a:r>
            <a:r>
              <a:rPr lang="ko-KR" altLang="en-US" sz="2400" b="1" i="0" u="none" strike="noStrike" dirty="0">
                <a:solidFill>
                  <a:srgbClr val="1B7AC3"/>
                </a:solidFill>
                <a:effectLst/>
              </a:rPr>
              <a:t>노출</a:t>
            </a:r>
            <a:r>
              <a:rPr lang="ko-KR" altLang="en-US" sz="2400" b="0" i="0" u="none" strike="noStrike" dirty="0">
                <a:solidFill>
                  <a:srgbClr val="1B7AC3"/>
                </a:solidFill>
                <a:effectLst/>
              </a:rPr>
              <a:t>하지 않아야 함</a:t>
            </a:r>
            <a:r>
              <a:rPr lang="en-US" altLang="ko-KR" sz="2400" b="0" i="0" u="none" strike="noStrike" dirty="0">
                <a:solidFill>
                  <a:srgbClr val="1B7AC3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98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7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B789653-130D-EF5C-066A-90EDAD398918}"/>
              </a:ext>
            </a:extLst>
          </p:cNvPr>
          <p:cNvSpPr txBox="1"/>
          <p:nvPr/>
        </p:nvSpPr>
        <p:spPr>
          <a:xfrm>
            <a:off x="1597572" y="2882696"/>
            <a:ext cx="899685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Pretendard Variable"/>
                <a:cs typeface="+mn-cs"/>
              </a:rPr>
              <a:t>2. </a:t>
            </a:r>
            <a:r>
              <a:rPr kumimoji="0" lang="ko-KR" altLang="en-US" sz="6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Pretendard Variable"/>
                <a:cs typeface="+mn-cs"/>
              </a:rPr>
              <a:t>핵심 아이디어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087378-DCF9-E082-BE2F-D062807E19D5}"/>
              </a:ext>
            </a:extLst>
          </p:cNvPr>
          <p:cNvCxnSpPr>
            <a:cxnSpLocks/>
          </p:cNvCxnSpPr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993870-BB00-3950-2016-2F6C2554735B}"/>
              </a:ext>
            </a:extLst>
          </p:cNvPr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Pretendard Variable"/>
                <a:cs typeface="+mn-cs"/>
              </a:rPr>
              <a:t>2024-1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Pretendard Variable"/>
                <a:cs typeface="+mn-cs"/>
              </a:rPr>
              <a:t>학기 컴퓨터공학종합설계 최종발표</a:t>
            </a:r>
          </a:p>
        </p:txBody>
      </p:sp>
    </p:spTree>
    <p:extLst>
      <p:ext uri="{BB962C8B-B14F-4D97-AF65-F5344CB8AC3E}">
        <p14:creationId xmlns:p14="http://schemas.microsoft.com/office/powerpoint/2010/main" val="363652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2024</a:t>
            </a:r>
            <a:r>
              <a:rPr lang="en-US" altLang="ko-KR">
                <a:solidFill>
                  <a:srgbClr val="1B7AC3"/>
                </a:solidFill>
                <a:latin typeface="+mj-lt"/>
              </a:rPr>
              <a:t>-</a:t>
            </a: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62260"/>
            <a:ext cx="16882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2. 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핵심 아이디어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939528" y="2354401"/>
            <a:ext cx="2371349" cy="3172994"/>
            <a:chOff x="1939528" y="2354401"/>
            <a:chExt cx="2371349" cy="3172994"/>
          </a:xfrm>
        </p:grpSpPr>
        <p:sp>
          <p:nvSpPr>
            <p:cNvPr id="12" name="TextBox 11"/>
            <p:cNvSpPr txBox="1"/>
            <p:nvPr/>
          </p:nvSpPr>
          <p:spPr>
            <a:xfrm>
              <a:off x="2156802" y="2354401"/>
              <a:ext cx="1936803" cy="566370"/>
            </a:xfrm>
            <a:prstGeom prst="rect">
              <a:avLst/>
            </a:prstGeom>
          </p:spPr>
          <p:txBody>
            <a:bodyPr wrap="none"/>
            <a:lstStyle/>
            <a:p>
              <a:pPr lvl="0" algn="ctr">
                <a:defRPr/>
              </a:pPr>
              <a:r>
                <a:rPr lang="en-US" altLang="ko-KR" sz="3200" b="1">
                  <a:solidFill>
                    <a:srgbClr val="1B7AC3"/>
                  </a:solidFill>
                  <a:latin typeface="+mj-lt"/>
                  <a:ea typeface="Pretendard Variable"/>
                </a:rPr>
                <a:t>1)</a:t>
              </a:r>
              <a:r>
                <a:rPr lang="ko-KR" altLang="en-US" sz="3200" b="1">
                  <a:solidFill>
                    <a:srgbClr val="1B7AC3"/>
                  </a:solidFill>
                  <a:latin typeface="+mj-lt"/>
                  <a:ea typeface="Pretendard Variable"/>
                </a:rPr>
                <a:t> 블록체인</a:t>
              </a:r>
            </a:p>
          </p:txBody>
        </p:sp>
        <p:pic>
          <p:nvPicPr>
            <p:cNvPr id="21" name="그림 20" descr="패턴, 대칭, 예술, 디자인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39528" y="3156046"/>
              <a:ext cx="2371349" cy="2371349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7693149" y="2318499"/>
            <a:ext cx="2342049" cy="3220782"/>
            <a:chOff x="7693149" y="2318499"/>
            <a:chExt cx="2342049" cy="3220782"/>
          </a:xfrm>
        </p:grpSpPr>
        <p:sp>
          <p:nvSpPr>
            <p:cNvPr id="13" name="TextBox 12"/>
            <p:cNvSpPr txBox="1"/>
            <p:nvPr/>
          </p:nvSpPr>
          <p:spPr>
            <a:xfrm>
              <a:off x="7693149" y="2318499"/>
              <a:ext cx="2342049" cy="566370"/>
            </a:xfrm>
            <a:prstGeom prst="rect">
              <a:avLst/>
            </a:prstGeom>
          </p:spPr>
          <p:txBody>
            <a:bodyPr wrap="none"/>
            <a:lstStyle/>
            <a:p>
              <a:pPr lvl="0" algn="ctr">
                <a:defRPr/>
              </a:pPr>
              <a:r>
                <a:rPr kumimoji="0" lang="en-US" altLang="ko-KR" sz="3200" b="1" i="0" u="none" strike="noStrike" kern="1200" cap="none" spc="0" normalizeH="0" baseline="0">
                  <a:solidFill>
                    <a:srgbClr val="1B7AC3"/>
                  </a:solidFill>
                  <a:latin typeface="+mj-lt"/>
                  <a:ea typeface="Pretendard Variable"/>
                </a:rPr>
                <a:t>2)</a:t>
              </a:r>
              <a:r>
                <a:rPr kumimoji="0" lang="ko-KR" altLang="en-US" sz="3200" b="1" i="0" u="none" strike="noStrike" kern="1200" cap="none" spc="0" normalizeH="0" baseline="0">
                  <a:solidFill>
                    <a:srgbClr val="1B7AC3"/>
                  </a:solidFill>
                  <a:latin typeface="+mj-lt"/>
                  <a:ea typeface="Pretendard Variable"/>
                </a:rPr>
                <a:t> 영지식 증명</a:t>
              </a:r>
            </a:p>
          </p:txBody>
        </p:sp>
        <p:pic>
          <p:nvPicPr>
            <p:cNvPr id="25" name="그림 24" descr="원, 스크린샷, 그래픽, 다채로움이(가) 표시된 사진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931368" y="3156046"/>
              <a:ext cx="1865610" cy="238323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33450"/>
            <a:ext cx="12192000" cy="0"/>
          </a:xfrm>
          <a:prstGeom prst="line">
            <a:avLst/>
          </a:prstGeom>
          <a:ln>
            <a:solidFill>
              <a:srgbClr val="1b7a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17118" y="462260"/>
            <a:ext cx="40366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2024</a:t>
            </a:r>
            <a:r>
              <a:rPr lang="en-US" altLang="ko-KR">
                <a:solidFill>
                  <a:srgbClr val="1b7ac3"/>
                </a:solidFill>
                <a:latin typeface="+mj-lt"/>
              </a:rPr>
              <a:t>-</a:t>
            </a: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1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학기 컴퓨터공학종합설계 최종발표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62260"/>
            <a:ext cx="16882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u="none" strike="noStrike">
                <a:solidFill>
                  <a:srgbClr val="1b7ac3"/>
                </a:solidFill>
                <a:effectLst/>
                <a:latin typeface="+mj-lt"/>
              </a:rPr>
              <a:t>2. </a:t>
            </a:r>
            <a:r>
              <a:rPr lang="ko-KR" altLang="en-US" sz="1800" b="0" i="0" u="none" strike="noStrike">
                <a:solidFill>
                  <a:srgbClr val="1b7ac3"/>
                </a:solidFill>
                <a:effectLst/>
                <a:latin typeface="+mj-lt"/>
              </a:rPr>
              <a:t>핵심 아이디어</a:t>
            </a:r>
            <a:endParaRPr lang="ko-KR" altLang="en-US" b="0">
              <a:solidFill>
                <a:srgbClr val="1b7ac3"/>
              </a:solidFill>
              <a:effectLst/>
              <a:latin typeface="+mj-lt"/>
            </a:endParaRPr>
          </a:p>
        </p:txBody>
      </p:sp>
      <p:sp>
        <p:nvSpPr>
          <p:cNvPr id="8" name="내용 개체 틀 8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948982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sz="3200" b="1">
                <a:solidFill>
                  <a:srgbClr val="1b7ac3"/>
                </a:solidFill>
              </a:rPr>
              <a:t>1) </a:t>
            </a:r>
            <a:r>
              <a:rPr lang="ko-KR" altLang="en-US" sz="3200" b="1">
                <a:solidFill>
                  <a:srgbClr val="1b7ac3"/>
                </a:solidFill>
              </a:rPr>
              <a:t>블록체인</a:t>
            </a:r>
            <a:endParaRPr lang="en-US" altLang="ko-KR" sz="2400" b="0" i="0" u="none" strike="noStrike">
              <a:solidFill>
                <a:srgbClr val="1b7ac3"/>
              </a:solidFill>
              <a:effectLst/>
              <a:latin typeface="Noto Sans K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543957"/>
            <a:ext cx="10268657" cy="178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400" b="1" i="0" u="none" strike="noStrike">
                <a:solidFill>
                  <a:srgbClr val="1b7ac3"/>
                </a:solidFill>
                <a:effectLst/>
              </a:rPr>
              <a:t>분산 컴퓨팅</a:t>
            </a:r>
            <a:r>
              <a:rPr lang="ko-KR" altLang="en-US" sz="2400" b="0" i="0" u="none" strike="noStrike">
                <a:solidFill>
                  <a:srgbClr val="1b7ac3"/>
                </a:solidFill>
                <a:effectLst/>
              </a:rPr>
              <a:t> 기반의 데이터 관리 기술</a:t>
            </a:r>
            <a:r>
              <a:rPr lang="en-US" altLang="ko-KR" sz="2400" b="0" i="0" u="none" strike="noStrike">
                <a:solidFill>
                  <a:srgbClr val="1b7ac3"/>
                </a:solidFill>
                <a:effectLst/>
              </a:rPr>
              <a:t>,</a:t>
            </a:r>
            <a:r>
              <a:rPr lang="ko-KR" altLang="en-US" sz="2400" b="0" i="0" u="none" strike="noStrike">
                <a:solidFill>
                  <a:srgbClr val="1b7ac3"/>
                </a:solidFill>
                <a:effectLst/>
              </a:rPr>
              <a:t> 모든 네트워크 참여자가 합의하여 데이터를 변경</a:t>
            </a:r>
            <a:endParaRPr lang="ko-KR" altLang="en-US" sz="2400" b="0" i="0" u="none" strike="noStrike">
              <a:solidFill>
                <a:srgbClr val="1b7ac3"/>
              </a:solidFill>
              <a:effectLst/>
            </a:endParaRPr>
          </a:p>
          <a:p>
            <a:pPr marL="342900" lvl="0" indent="-3429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400" b="0" i="0" u="none" strike="noStrike">
                <a:solidFill>
                  <a:srgbClr val="1b7ac3"/>
                </a:solidFill>
                <a:effectLst/>
              </a:rPr>
              <a:t>데이터를 변경하기 위해서는 네트워크 참여자의 합의가 반드시 필요</a:t>
            </a:r>
            <a:r>
              <a:rPr lang="en-US" altLang="ko-KR" sz="2400" b="0" i="0" u="none" strike="noStrike">
                <a:solidFill>
                  <a:srgbClr val="1b7ac3"/>
                </a:solidFill>
                <a:effectLst/>
              </a:rPr>
              <a:t>.</a:t>
            </a:r>
            <a:endParaRPr lang="en-US" altLang="ko-KR" sz="2400" b="0" i="0" u="none" strike="noStrike">
              <a:solidFill>
                <a:srgbClr val="1b7ac3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2">
      <a:majorFont>
        <a:latin typeface="Pretendard Variable"/>
        <a:ea typeface="Pretendard Variable"/>
        <a:cs typeface=""/>
      </a:majorFont>
      <a:minorFont>
        <a:latin typeface="Pretendard Variable"/>
        <a:ea typeface="Pretendard Variab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509</ep:Words>
  <ep:PresentationFormat>와이드스크린</ep:PresentationFormat>
  <ep:Paragraphs>100</ep:Paragraphs>
  <ep:Slides>22</ep:Slides>
  <ep:Notes>6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슬라이드 1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2024-05-31T02:52:21.000</dcterms:created>
  <dc:creator>맹지승</dc:creator>
  <cp:lastModifiedBy>sub</cp:lastModifiedBy>
  <dcterms:modified xsi:type="dcterms:W3CDTF">2024-06-14T11:33:10.765</dcterms:modified>
  <cp:revision>45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