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75" r:id="rId4"/>
    <p:sldId id="276" r:id="rId5"/>
    <p:sldId id="267" r:id="rId6"/>
    <p:sldId id="280" r:id="rId7"/>
    <p:sldId id="281" r:id="rId8"/>
    <p:sldId id="27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82" r:id="rId18"/>
    <p:sldId id="265" r:id="rId19"/>
    <p:sldId id="269" r:id="rId20"/>
    <p:sldId id="271" r:id="rId21"/>
    <p:sldId id="274" r:id="rId22"/>
    <p:sldId id="272" r:id="rId23"/>
    <p:sldId id="273" r:id="rId24"/>
    <p:sldId id="283" r:id="rId25"/>
    <p:sldId id="284" r:id="rId26"/>
    <p:sldId id="285" r:id="rId27"/>
    <p:sldId id="286" r:id="rId28"/>
    <p:sldId id="27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3D9C1-3FD5-4A33-9440-1C81BED27E11}" type="datetimeFigureOut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56A1-FC3A-4723-BCB4-ED196D461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9AD-9A25-43B8-99A5-BA2F4291B883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0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A3FB-F6AE-4607-80C3-0A9B80B1F5E1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9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9D-A01F-4F2E-8987-786D72F7170A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DFA1-D198-4C02-B058-0EFD74717A5C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4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2A56-36E3-4DC4-A1A8-5D4836B9B3B8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F09-94C7-40BB-BB73-D5A84AB14195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DBAF-1530-435E-8573-96F082318EC9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4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A3C-6276-4146-A507-D72250AE804A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4AAA-61CB-4563-BB86-C005CBC05D98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BC81-94D9-4830-849C-512B02B4A054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2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5431-448E-4C96-B5CA-712FB10981E8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BDE5-9CCF-41E7-9204-B43D31EEDEC9}" type="datetime1">
              <a:rPr lang="ko-KR" altLang="en-US" smtClean="0"/>
              <a:t>2011-02-14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1BB5-FC4A-4EE6-B052-68D1A25C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ng.nate.com/boxitem/post.do?action=read&amp;_boxID=2166393&amp;_tongID=132499&amp;_boxItemID=10124912&amp;_reloadTag=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형상 </a:t>
            </a:r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9572" y="3212976"/>
            <a:ext cx="7304856" cy="1752600"/>
          </a:xfrm>
        </p:spPr>
        <p:txBody>
          <a:bodyPr/>
          <a:lstStyle/>
          <a:p>
            <a:r>
              <a:rPr lang="ko-KR" altLang="en-US" dirty="0" err="1" smtClean="0"/>
              <a:t>레드마인</a:t>
            </a:r>
            <a:r>
              <a:rPr lang="ko-KR" altLang="en-US" dirty="0" smtClean="0"/>
              <a:t> 저장소</a:t>
            </a:r>
            <a:r>
              <a:rPr lang="en-US" altLang="ko-KR" dirty="0" smtClean="0"/>
              <a:t>(SVN) </a:t>
            </a:r>
            <a:r>
              <a:rPr lang="ko-KR" altLang="en-US" err="1" smtClean="0"/>
              <a:t>세팅</a:t>
            </a:r>
            <a:r>
              <a:rPr lang="en-US" altLang="ko-KR" smtClean="0"/>
              <a:t>/</a:t>
            </a:r>
            <a:r>
              <a:rPr lang="ko-KR" altLang="en-US" smtClean="0"/>
              <a:t>활</a:t>
            </a:r>
            <a:r>
              <a:rPr lang="ko-KR" altLang="en-US"/>
              <a:t>용</a:t>
            </a:r>
            <a:r>
              <a:rPr lang="ko-KR" altLang="en-US" smtClean="0"/>
              <a:t>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7644" y="4461520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본 </a:t>
            </a:r>
            <a:r>
              <a:rPr lang="ko-KR" altLang="en-US" sz="1400" smtClean="0">
                <a:solidFill>
                  <a:srgbClr val="FF0000"/>
                </a:solidFill>
              </a:rPr>
              <a:t>가이드를</a:t>
            </a:r>
            <a:r>
              <a:rPr lang="ko-KR" altLang="en-US" sz="140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처음부터 </a:t>
            </a:r>
            <a:r>
              <a:rPr lang="ko-KR" altLang="en-US" sz="1400" smtClean="0">
                <a:solidFill>
                  <a:srgbClr val="FF0000"/>
                </a:solidFill>
              </a:rPr>
              <a:t>끝까지 </a:t>
            </a:r>
            <a:r>
              <a:rPr lang="ko-KR" altLang="en-US" sz="1400" smtClean="0">
                <a:solidFill>
                  <a:srgbClr val="FF0000"/>
                </a:solidFill>
              </a:rPr>
              <a:t>확인하시고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정해진 폴</a:t>
            </a:r>
            <a:r>
              <a:rPr lang="ko-KR" altLang="en-US" sz="1400" smtClean="0">
                <a:solidFill>
                  <a:srgbClr val="FF0000"/>
                </a:solidFill>
              </a:rPr>
              <a:t>더</a:t>
            </a:r>
            <a:r>
              <a:rPr lang="en-US" altLang="ko-KR" sz="1400" smtClean="0">
                <a:solidFill>
                  <a:srgbClr val="FF0000"/>
                </a:solidFill>
              </a:rPr>
              <a:t>/</a:t>
            </a:r>
            <a:r>
              <a:rPr lang="ko-KR" altLang="en-US" sz="1400" smtClean="0">
                <a:solidFill>
                  <a:srgbClr val="FF0000"/>
                </a:solidFill>
              </a:rPr>
              <a:t>파일 규칙에 </a:t>
            </a:r>
            <a:r>
              <a:rPr lang="ko-KR" altLang="en-US" sz="1400" smtClean="0">
                <a:solidFill>
                  <a:srgbClr val="FF0000"/>
                </a:solidFill>
              </a:rPr>
              <a:t>따라 </a:t>
            </a:r>
            <a:r>
              <a:rPr lang="ko-KR" altLang="en-US" sz="1400" smtClean="0">
                <a:solidFill>
                  <a:srgbClr val="FF0000"/>
                </a:solidFill>
              </a:rPr>
              <a:t>저장소를 생성</a:t>
            </a:r>
            <a:r>
              <a:rPr lang="en-US" altLang="ko-KR" sz="1400" smtClean="0">
                <a:solidFill>
                  <a:srgbClr val="FF0000"/>
                </a:solidFill>
              </a:rPr>
              <a:t>/</a:t>
            </a:r>
            <a:r>
              <a:rPr lang="ko-KR" altLang="en-US" sz="1400" smtClean="0">
                <a:solidFill>
                  <a:srgbClr val="FF0000"/>
                </a:solidFill>
              </a:rPr>
              <a:t>관리 </a:t>
            </a:r>
            <a:r>
              <a:rPr lang="ko-KR" altLang="en-US" sz="1400" dirty="0" smtClean="0">
                <a:solidFill>
                  <a:srgbClr val="FF0000"/>
                </a:solidFill>
              </a:rPr>
              <a:t>하십시오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27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3641" y="1559719"/>
            <a:ext cx="2499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초기화면에서 </a:t>
            </a:r>
            <a:r>
              <a:rPr lang="ko-KR" altLang="en-US" sz="1000" dirty="0" err="1" smtClean="0"/>
              <a:t>좌상단의</a:t>
            </a:r>
            <a:r>
              <a:rPr lang="ko-KR" altLang="en-US" sz="1000" dirty="0" smtClean="0"/>
              <a:t> </a:t>
            </a:r>
            <a:r>
              <a:rPr lang="ko-KR" altLang="en-US" sz="1000" smtClean="0"/>
              <a:t>프로젝트를 </a:t>
            </a:r>
            <a:r>
              <a:rPr lang="ko-KR" altLang="en-US" sz="1000" smtClean="0"/>
              <a:t>선택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1" y="1864519"/>
            <a:ext cx="8036719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17115" y="1844824"/>
            <a:ext cx="405428" cy="157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3.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– SVN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연동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&lt;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계속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3" y="967219"/>
            <a:ext cx="7107555" cy="570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0351" y="281419"/>
            <a:ext cx="691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좌측에는 전체 프로젝트 목록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우측에는 자신이 해당된 프로젝트 목록이 표시됩니다</a:t>
            </a:r>
            <a:r>
              <a:rPr lang="en-US" altLang="ko-KR" sz="1000" dirty="0" smtClean="0"/>
              <a:t>.</a:t>
            </a:r>
          </a:p>
          <a:p>
            <a:pPr algn="r"/>
            <a:r>
              <a:rPr lang="ko-KR" altLang="en-US" sz="1000" dirty="0" smtClean="0"/>
              <a:t>일단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예상되는 상위 프로젝트에 개발 파트를 제외한 기획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디자인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운영 등 구성원을 지정했습니다</a:t>
            </a:r>
            <a:r>
              <a:rPr lang="en-US" altLang="ko-KR" sz="1000" dirty="0" smtClean="0"/>
              <a:t>.</a:t>
            </a:r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전체 프로젝트 목록을 확인하시어 필요 시 프로젝트 구성원 추가 등록을 해당 팀장님께 요청 주시면 조정 가능합니다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513456" y="1874073"/>
            <a:ext cx="122413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18041" y="2263141"/>
            <a:ext cx="2376264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322894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</a:t>
            </a:r>
            <a:r>
              <a:rPr lang="ko-KR" altLang="en-US" sz="1000"/>
              <a:t>획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프로젝트</a:t>
            </a:r>
            <a:endParaRPr lang="en-US" altLang="ko-KR" sz="1000" dirty="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기획 통합 저장소로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6683" y="5394122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개발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프로젝트</a:t>
            </a:r>
            <a:endParaRPr lang="en-US" altLang="ko-KR" sz="1000" dirty="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세부 프로젝트 별 개발 저장소로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674406" y="5594177"/>
            <a:ext cx="2502277" cy="139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 flipV="1">
            <a:off x="2674406" y="5594177"/>
            <a:ext cx="2502277" cy="355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3" idx="1"/>
          </p:cNvCxnSpPr>
          <p:nvPr/>
        </p:nvCxnSpPr>
        <p:spPr>
          <a:xfrm>
            <a:off x="2826806" y="3429000"/>
            <a:ext cx="2349877" cy="21651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9928" y="248570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내가 할당된 프로젝트 목록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8" idx="1"/>
            <a:endCxn id="28" idx="3"/>
          </p:cNvCxnSpPr>
          <p:nvPr/>
        </p:nvCxnSpPr>
        <p:spPr>
          <a:xfrm flipH="1" flipV="1">
            <a:off x="6909889" y="2608814"/>
            <a:ext cx="603567" cy="2733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4" idx="0"/>
          </p:cNvCxnSpPr>
          <p:nvPr/>
        </p:nvCxnSpPr>
        <p:spPr>
          <a:xfrm flipH="1">
            <a:off x="1026860" y="2608814"/>
            <a:ext cx="1240892" cy="6201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4" idx="2"/>
          </p:cNvCxnSpPr>
          <p:nvPr/>
        </p:nvCxnSpPr>
        <p:spPr>
          <a:xfrm flipH="1" flipV="1">
            <a:off x="1026860" y="3629055"/>
            <a:ext cx="1384908" cy="18881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슬라이드 번호 개체 틀 20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" y="2573436"/>
            <a:ext cx="8015288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896" y="1279793"/>
            <a:ext cx="848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자신의 프로젝트를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설정 탭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저장소 탭을 차례로 선택하면 산출물을 저장할 저장소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을 확인할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2137122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내가 할당된 프로젝트 목록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184695" y="2353146"/>
            <a:ext cx="301785" cy="493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19672" y="4153346"/>
            <a:ext cx="3168352" cy="365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4788024" y="433585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0072" y="4212743"/>
            <a:ext cx="1787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저장소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URL 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복사하세요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3001218"/>
            <a:ext cx="432048" cy="18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59832" y="3577282"/>
            <a:ext cx="432048" cy="18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272477" y="320873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설정 탭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5618" y="3745028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저장소 탭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4500563" cy="235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7310" y="836712"/>
            <a:ext cx="699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자신의 로컬 드라이브에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최초 </a:t>
            </a:r>
            <a:r>
              <a:rPr lang="en-US" altLang="ko-KR" sz="1200" dirty="0" smtClean="0">
                <a:solidFill>
                  <a:srgbClr val="FF0000"/>
                </a:solidFill>
              </a:rPr>
              <a:t>SVN </a:t>
            </a:r>
            <a:r>
              <a:rPr lang="ko-KR" altLang="en-US" sz="1200" dirty="0" smtClean="0">
                <a:solidFill>
                  <a:srgbClr val="FF0000"/>
                </a:solidFill>
              </a:rPr>
              <a:t>동기화를 하기 위한 </a:t>
            </a:r>
            <a:r>
              <a:rPr lang="ko-KR" altLang="en-US" sz="1200" dirty="0" err="1">
                <a:solidFill>
                  <a:srgbClr val="FF0000"/>
                </a:solidFill>
              </a:rPr>
              <a:t>세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팅</a:t>
            </a:r>
            <a:r>
              <a:rPr lang="ko-KR" altLang="en-US" sz="1200" dirty="0" smtClean="0">
                <a:solidFill>
                  <a:srgbClr val="FF0000"/>
                </a:solidFill>
              </a:rPr>
              <a:t> 과정으로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>SVN Checkout</a:t>
            </a:r>
            <a:r>
              <a:rPr lang="ko-KR" altLang="en-US" sz="1200" dirty="0" smtClean="0"/>
              <a:t>을 선택합니다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85479" y="4149080"/>
            <a:ext cx="19506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5436096" y="4257092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7035" y="414908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컨텍스트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메뉴를 클릭하세요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2374" y="2139849"/>
            <a:ext cx="684076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effectLst/>
              </a:rPr>
              <a:t>체크아웃이란</a:t>
            </a:r>
            <a:r>
              <a:rPr lang="en-US" altLang="ko-KR" sz="1000" b="1" dirty="0" smtClean="0">
                <a:effectLst/>
              </a:rPr>
              <a:t>?</a:t>
            </a:r>
            <a:br>
              <a:rPr lang="en-US" altLang="ko-KR" sz="1000" b="1" dirty="0" smtClean="0">
                <a:effectLst/>
              </a:rPr>
            </a:br>
            <a:r>
              <a:rPr lang="en-US" altLang="ko-KR" sz="1000" dirty="0" smtClean="0">
                <a:effectLst/>
              </a:rPr>
              <a:t>SVN</a:t>
            </a:r>
            <a:r>
              <a:rPr lang="ko-KR" altLang="en-US" sz="1000" dirty="0" smtClean="0">
                <a:effectLst/>
              </a:rPr>
              <a:t>은 특정한 </a:t>
            </a:r>
            <a:r>
              <a:rPr lang="en-US" altLang="ko-KR" sz="1000" dirty="0" smtClean="0">
                <a:effectLst/>
              </a:rPr>
              <a:t>'</a:t>
            </a:r>
            <a:r>
              <a:rPr lang="ko-KR" altLang="en-US" sz="1000" dirty="0" smtClean="0">
                <a:effectLst/>
              </a:rPr>
              <a:t>저장소</a:t>
            </a:r>
            <a:r>
              <a:rPr lang="en-US" altLang="ko-KR" sz="1000" dirty="0" smtClean="0">
                <a:effectLst/>
              </a:rPr>
              <a:t>(Repository)'</a:t>
            </a:r>
            <a:r>
              <a:rPr lang="ko-KR" altLang="en-US" sz="1000" dirty="0" smtClean="0">
                <a:effectLst/>
              </a:rPr>
              <a:t>에 기록된 정보들을 통해 소스 코드의 버전을 관리합니다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이 체크아웃이라는 것은 이러한 </a:t>
            </a:r>
            <a:r>
              <a:rPr lang="en-US" altLang="ko-KR" sz="1000" dirty="0" smtClean="0">
                <a:effectLst/>
              </a:rPr>
              <a:t>'</a:t>
            </a:r>
            <a:r>
              <a:rPr lang="ko-KR" altLang="en-US" sz="1000" dirty="0" smtClean="0">
                <a:effectLst/>
              </a:rPr>
              <a:t>저장소</a:t>
            </a:r>
            <a:r>
              <a:rPr lang="en-US" altLang="ko-KR" sz="1000" dirty="0" smtClean="0">
                <a:effectLst/>
              </a:rPr>
              <a:t>'</a:t>
            </a:r>
            <a:r>
              <a:rPr lang="ko-KR" altLang="en-US" sz="1000" dirty="0" smtClean="0">
                <a:effectLst/>
              </a:rPr>
              <a:t>에 접근해 소스 코드와 버전관리를 위한 파일들을 받아 오는 행위를 의미합니다</a:t>
            </a:r>
            <a:r>
              <a:rPr lang="en-US" altLang="ko-KR" sz="1000" dirty="0" smtClean="0">
                <a:effectLst/>
              </a:rPr>
              <a:t>.</a:t>
            </a:r>
            <a:endParaRPr lang="en-US" altLang="ko-KR" sz="10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4157"/>
            <a:ext cx="4950619" cy="357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157157"/>
            <a:ext cx="4988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앞서 복사한 저장소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과 저장소로 사용할 로컬드라이브의 </a:t>
            </a:r>
            <a:r>
              <a:rPr lang="ko-KR" altLang="en-US" sz="1000" dirty="0" err="1" smtClean="0"/>
              <a:t>디렉토리를</a:t>
            </a:r>
            <a:r>
              <a:rPr lang="ko-KR" altLang="en-US" sz="1000" dirty="0" smtClean="0"/>
              <a:t> 설정합니다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790725" y="2754092"/>
            <a:ext cx="273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4526725" y="2482681"/>
            <a:ext cx="849934" cy="3614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6659" y="235957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저장소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URL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기입하세요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8194" y="3037507"/>
            <a:ext cx="273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>
            <a:off x="4524194" y="3127507"/>
            <a:ext cx="931814" cy="25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56008" y="31835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저장소로 사용할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디렉토리를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설정하세요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21" y="4544243"/>
            <a:ext cx="2400300" cy="169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51101" y="4144133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레드마인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ID/PW</a:t>
            </a:r>
            <a:r>
              <a:rPr lang="ko-KR" altLang="en-US" sz="1000" dirty="0" smtClean="0"/>
              <a:t>이 필요합니다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스샷은</a:t>
            </a:r>
            <a:r>
              <a:rPr lang="ko-KR" altLang="en-US" sz="1000" dirty="0" smtClean="0"/>
              <a:t> 한글이지만 영어로 묻습니다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52736"/>
            <a:ext cx="4154805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720080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은일빌딩 네트워크 에러로 아래와 같이 에러 메시지가 발생한다면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409131"/>
            <a:ext cx="6946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은일빌딩 네트워크 에러로 아래와 같이 에러 메시지가 발생한다면 콘솔모드에서 </a:t>
            </a:r>
            <a:r>
              <a:rPr lang="en-US" altLang="ko-KR" sz="1000" dirty="0" err="1" smtClean="0"/>
              <a:t>ipconfig</a:t>
            </a:r>
            <a:r>
              <a:rPr lang="en-US" altLang="ko-KR" sz="1000" dirty="0" smtClean="0"/>
              <a:t>/renew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갱신을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97163"/>
            <a:ext cx="3143250" cy="146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86130"/>
            <a:ext cx="3869055" cy="298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9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332656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다시 </a:t>
            </a:r>
            <a:r>
              <a:rPr lang="en-US" altLang="ko-KR" sz="1000" dirty="0" smtClean="0"/>
              <a:t>SVN Checkout</a:t>
            </a:r>
            <a:r>
              <a:rPr lang="ko-KR" altLang="en-US" sz="1000" dirty="0" smtClean="0"/>
              <a:t>하면</a:t>
            </a:r>
            <a:endParaRPr lang="ko-KR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70796"/>
            <a:ext cx="5014913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9" y="570061"/>
            <a:ext cx="4950619" cy="357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52674" y="1889996"/>
            <a:ext cx="273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 flipV="1">
            <a:off x="4688674" y="1453188"/>
            <a:ext cx="471961" cy="526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0635" y="1330077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저장소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URL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기입하세요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0143" y="2173411"/>
            <a:ext cx="273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  <a:endCxn id="10" idx="1"/>
          </p:cNvCxnSpPr>
          <p:nvPr/>
        </p:nvCxnSpPr>
        <p:spPr>
          <a:xfrm>
            <a:off x="4686143" y="2263411"/>
            <a:ext cx="553841" cy="907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9984" y="215410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저장소로 사용할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디렉토리를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설정하세요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190601"/>
            <a:ext cx="2542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아래와 같이 </a:t>
            </a:r>
            <a:r>
              <a:rPr lang="en-US" altLang="ko-KR" sz="1000" dirty="0" smtClean="0"/>
              <a:t>Completed </a:t>
            </a:r>
            <a:r>
              <a:rPr lang="ko-KR" altLang="en-US" sz="1000" dirty="0" smtClean="0"/>
              <a:t>메시지가 나오고</a:t>
            </a:r>
            <a:endParaRPr lang="ko-KR" altLang="en-US" sz="1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39607"/>
            <a:ext cx="3371850" cy="15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95732" y="4221088"/>
            <a:ext cx="2610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SVN</a:t>
            </a:r>
            <a:r>
              <a:rPr lang="ko-KR" altLang="en-US" sz="1000" dirty="0" smtClean="0"/>
              <a:t>이 적용된 폴더를 확인할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3. </a:t>
            </a:r>
            <a:r>
              <a:rPr lang="ko-KR" altLang="en-US" sz="1200" b="1" u="sng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>
                <a:solidFill>
                  <a:srgbClr val="00B0F0"/>
                </a:solidFill>
              </a:rPr>
              <a:t>– SVN </a:t>
            </a:r>
            <a:r>
              <a:rPr lang="ko-KR" altLang="en-US" sz="1200" b="1" u="sng">
                <a:solidFill>
                  <a:srgbClr val="00B0F0"/>
                </a:solidFill>
              </a:rPr>
              <a:t>연동 </a:t>
            </a:r>
            <a:r>
              <a:rPr lang="en-US" altLang="ko-KR" sz="1200" b="1" u="sng">
                <a:solidFill>
                  <a:srgbClr val="00B0F0"/>
                </a:solidFill>
              </a:rPr>
              <a:t>&lt;</a:t>
            </a:r>
            <a:r>
              <a:rPr lang="ko-KR" altLang="en-US" sz="1200" b="1" u="sng">
                <a:solidFill>
                  <a:srgbClr val="00B0F0"/>
                </a:solidFill>
              </a:rPr>
              <a:t>계속</a:t>
            </a:r>
            <a:r>
              <a:rPr lang="en-US" altLang="ko-KR" sz="1200" b="1" u="sng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smtClean="0">
                <a:solidFill>
                  <a:srgbClr val="00B0F0"/>
                </a:solidFill>
              </a:rPr>
              <a:t>목차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228401"/>
            <a:ext cx="7776864" cy="44012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smtClean="0"/>
              <a:t>SVN </a:t>
            </a:r>
            <a:r>
              <a:rPr lang="ko-KR" altLang="en-US" sz="1400" b="1" smtClean="0"/>
              <a:t>개요 </a:t>
            </a:r>
            <a:r>
              <a:rPr lang="en-US" altLang="ko-KR" sz="1400" b="1" smtClean="0"/>
              <a:t>/</a:t>
            </a:r>
            <a:r>
              <a:rPr lang="ko-KR" altLang="en-US" sz="1400" b="1"/>
              <a:t> </a:t>
            </a:r>
            <a:r>
              <a:rPr lang="ko-KR" altLang="en-US" sz="1400" b="1" smtClean="0"/>
              <a:t>다운로드 </a:t>
            </a:r>
            <a:r>
              <a:rPr lang="en-US" altLang="ko-KR" sz="1400" b="1" smtClean="0"/>
              <a:t>/ </a:t>
            </a:r>
            <a:r>
              <a:rPr lang="ko-KR" altLang="en-US" sz="1400" b="1" smtClean="0"/>
              <a:t>설치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폴더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파일 규칙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레드마인 </a:t>
            </a:r>
            <a:r>
              <a:rPr lang="en-US" altLang="ko-KR" sz="1400" b="1" smtClean="0"/>
              <a:t>&amp; SVN </a:t>
            </a:r>
            <a:r>
              <a:rPr lang="ko-KR" altLang="en-US" sz="1400" b="1" smtClean="0"/>
              <a:t>연동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서버</a:t>
            </a:r>
            <a:r>
              <a:rPr lang="en-US" altLang="ko-KR" sz="1400" b="1" smtClean="0"/>
              <a:t>-&gt;</a:t>
            </a:r>
            <a:r>
              <a:rPr lang="ko-KR" altLang="en-US" sz="1400" b="1" smtClean="0"/>
              <a:t>로컬 동기화 </a:t>
            </a:r>
            <a:r>
              <a:rPr lang="en-US" altLang="ko-KR" sz="1400" b="1" smtClean="0"/>
              <a:t>(SVN Update)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로컬</a:t>
            </a:r>
            <a:r>
              <a:rPr lang="en-US" altLang="ko-KR" sz="1400" b="1" smtClean="0"/>
              <a:t>-&gt;</a:t>
            </a:r>
            <a:r>
              <a:rPr lang="ko-KR" altLang="en-US" sz="1400" b="1" smtClean="0"/>
              <a:t>서버 동기화 </a:t>
            </a:r>
            <a:r>
              <a:rPr lang="en-US" altLang="ko-KR" sz="1400" b="1" smtClean="0"/>
              <a:t>(SVN Commit)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파일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폴더명 바꾸기 </a:t>
            </a:r>
            <a:r>
              <a:rPr lang="en-US" altLang="ko-KR" sz="1400" b="1" smtClean="0"/>
              <a:t>(SVN Rename)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파일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폴더 삭제하기 </a:t>
            </a:r>
            <a:r>
              <a:rPr lang="en-US" altLang="ko-KR" sz="1400" b="1" smtClean="0"/>
              <a:t>(SVN Delete)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충돌 시 대처법 </a:t>
            </a:r>
            <a:r>
              <a:rPr lang="en-US" altLang="ko-KR" sz="1400" b="1" smtClean="0"/>
              <a:t>(Clean up/Resolved)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릴리즈 히스토리 </a:t>
            </a:r>
            <a:r>
              <a:rPr lang="en-US" altLang="ko-KR" sz="1400" b="1" smtClean="0"/>
              <a:t>(B</a:t>
            </a:r>
            <a:r>
              <a:rPr lang="en-US" altLang="ko-KR" sz="1400" b="1" smtClean="0"/>
              <a:t>ranch/t</a:t>
            </a:r>
            <a:r>
              <a:rPr lang="en-US" altLang="ko-KR" sz="1400" b="1" smtClean="0"/>
              <a:t>ag)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400" b="1" smtClean="0"/>
          </a:p>
        </p:txBody>
      </p:sp>
    </p:spTree>
    <p:extLst>
      <p:ext uri="{BB962C8B-B14F-4D97-AF65-F5344CB8AC3E}">
        <p14:creationId xmlns:p14="http://schemas.microsoft.com/office/powerpoint/2010/main" val="35554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65"/>
            <a:ext cx="2493169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598" y="480022"/>
            <a:ext cx="5868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최초 서버 저장소의 산출물과 내 로컬드라이브의 산출물을 동기화하기 위해 </a:t>
            </a:r>
            <a:r>
              <a:rPr lang="en-US" altLang="ko-KR" sz="1000" dirty="0" smtClean="0"/>
              <a:t>SVN Update </a:t>
            </a:r>
            <a:r>
              <a:rPr lang="ko-KR" altLang="en-US" sz="1000" dirty="0" smtClean="0"/>
              <a:t>해줍니다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91042" y="2368974"/>
            <a:ext cx="187220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55" y="3212976"/>
            <a:ext cx="4814888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08544" y="2966755"/>
            <a:ext cx="4865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업데이트가 </a:t>
            </a:r>
            <a:r>
              <a:rPr lang="ko-KR" altLang="en-US" sz="1000" smtClean="0"/>
              <a:t>완료되면 </a:t>
            </a:r>
            <a:r>
              <a:rPr lang="ko-KR" altLang="en-US" sz="1000" smtClean="0"/>
              <a:t>아래 예시처럼 서버의 기존 폴더들을 다운 받을 수 있습니다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2737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4.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Update)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5081" y="618947"/>
            <a:ext cx="5682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자신이 작업한 내역을 </a:t>
            </a:r>
            <a:r>
              <a:rPr lang="en-US" altLang="ko-KR" sz="1000" dirty="0" smtClean="0"/>
              <a:t>SVN</a:t>
            </a:r>
            <a:r>
              <a:rPr lang="ko-KR" altLang="en-US" sz="1000" dirty="0" smtClean="0"/>
              <a:t>서버에 업데이트 하기 위해 </a:t>
            </a:r>
            <a:r>
              <a:rPr lang="en-US" altLang="ko-KR" sz="1000" dirty="0" smtClean="0"/>
              <a:t>SVN Commit</a:t>
            </a:r>
            <a:r>
              <a:rPr lang="ko-KR" altLang="en-US" sz="1000" dirty="0" smtClean="0"/>
              <a:t>을 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폴더단위로 할 수 있습니다만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상위 프로젝트 폴더의 탐색기 여백에 </a:t>
            </a:r>
            <a:r>
              <a:rPr lang="ko-KR" altLang="en-US" sz="1000" dirty="0" err="1" smtClean="0"/>
              <a:t>우클릭하여</a:t>
            </a:r>
            <a:endParaRPr lang="en-US" altLang="ko-KR" sz="1000" dirty="0" smtClean="0"/>
          </a:p>
          <a:p>
            <a:r>
              <a:rPr lang="en-US" altLang="ko-KR" sz="1000" dirty="0" smtClean="0"/>
              <a:t>SVN Commit</a:t>
            </a:r>
            <a:r>
              <a:rPr lang="ko-KR" altLang="en-US" sz="1000" dirty="0" smtClean="0"/>
              <a:t>을 실행하면 전체적인 최신화가 가능하기 때문에 이를 권장하고자 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7868"/>
            <a:ext cx="5607844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95736" y="1935900"/>
            <a:ext cx="576064" cy="14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  <a:endCxn id="12" idx="2"/>
          </p:cNvCxnSpPr>
          <p:nvPr/>
        </p:nvCxnSpPr>
        <p:spPr>
          <a:xfrm flipV="1">
            <a:off x="2483768" y="1586989"/>
            <a:ext cx="786306" cy="3489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1340768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상위 프로젝트 폴더의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>
            <a:endCxn id="17" idx="2"/>
          </p:cNvCxnSpPr>
          <p:nvPr/>
        </p:nvCxnSpPr>
        <p:spPr>
          <a:xfrm flipV="1">
            <a:off x="2195736" y="1586989"/>
            <a:ext cx="2781857" cy="1717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84372" y="1340768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탐색기 공간 여백을 </a:t>
            </a:r>
            <a:r>
              <a:rPr lang="ko-KR" altLang="en-US" sz="1000" dirty="0" err="1" smtClean="0"/>
              <a:t>우클릭하면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>
            <a:stCxn id="22" idx="0"/>
            <a:endCxn id="21" idx="2"/>
          </p:cNvCxnSpPr>
          <p:nvPr/>
        </p:nvCxnSpPr>
        <p:spPr>
          <a:xfrm flipV="1">
            <a:off x="3333175" y="2048654"/>
            <a:ext cx="4137642" cy="30794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91886" y="1340768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상위 프로젝트 내 모든 기획산출물 업로드 및</a:t>
            </a:r>
            <a:endParaRPr lang="en-US" altLang="ko-KR" sz="1000" dirty="0" smtClean="0"/>
          </a:p>
          <a:p>
            <a:r>
              <a:rPr lang="ko-KR" altLang="en-US" sz="1000" dirty="0" smtClean="0"/>
              <a:t>다운로드가 함께 실행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동기화 되어 권장 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서로 다른 성격의 문서를 함께 </a:t>
            </a:r>
            <a:r>
              <a:rPr lang="en-US" altLang="ko-KR" sz="1000" smtClean="0"/>
              <a:t>commit</a:t>
            </a:r>
            <a:r>
              <a:rPr lang="ko-KR" altLang="en-US" sz="1000" smtClean="0"/>
              <a:t>하지</a:t>
            </a:r>
            <a:endParaRPr lang="en-US" altLang="ko-KR" sz="1000" smtClean="0"/>
          </a:p>
          <a:p>
            <a:r>
              <a:rPr lang="ko-KR" altLang="en-US" sz="1000" smtClean="0"/>
              <a:t>마시고</a:t>
            </a:r>
            <a:r>
              <a:rPr lang="ko-KR" altLang="en-US" sz="1000" smtClean="0">
                <a:solidFill>
                  <a:srgbClr val="FF0000"/>
                </a:solidFill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</a:rPr>
              <a:t>개별로 변경 내역을 기입</a:t>
            </a:r>
            <a:r>
              <a:rPr lang="ko-KR" altLang="en-US" sz="1000" smtClean="0"/>
              <a:t>해 주십시오</a:t>
            </a:r>
            <a:r>
              <a:rPr lang="en-US" altLang="ko-KR" sz="1000" smtClean="0"/>
              <a:t>.)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382381" y="5128127"/>
            <a:ext cx="1901587" cy="14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2784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5.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Commit)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smtClean="0">
                <a:solidFill>
                  <a:srgbClr val="00B0F0"/>
                </a:solidFill>
              </a:rPr>
              <a:t>목차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228401"/>
            <a:ext cx="7776864" cy="44012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smtClean="0"/>
              <a:t>SVN </a:t>
            </a:r>
            <a:r>
              <a:rPr lang="ko-KR" altLang="en-US" sz="1400" b="1" smtClean="0"/>
              <a:t>개요 </a:t>
            </a:r>
            <a:r>
              <a:rPr lang="en-US" altLang="ko-KR" sz="1400" b="1" smtClean="0"/>
              <a:t>/</a:t>
            </a:r>
            <a:r>
              <a:rPr lang="ko-KR" altLang="en-US" sz="1400" b="1"/>
              <a:t> </a:t>
            </a:r>
            <a:r>
              <a:rPr lang="ko-KR" altLang="en-US" sz="1400" b="1" smtClean="0"/>
              <a:t>다운로드 </a:t>
            </a:r>
            <a:r>
              <a:rPr lang="en-US" altLang="ko-KR" sz="1400" b="1" smtClean="0"/>
              <a:t>/ </a:t>
            </a:r>
            <a:r>
              <a:rPr lang="ko-KR" altLang="en-US" sz="1400" b="1" smtClean="0"/>
              <a:t>설치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폴더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파일 규칙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레드마인 </a:t>
            </a:r>
            <a:r>
              <a:rPr lang="en-US" altLang="ko-KR" sz="1400" b="1" smtClean="0"/>
              <a:t>&amp; SVN </a:t>
            </a:r>
            <a:r>
              <a:rPr lang="ko-KR" altLang="en-US" sz="1400" b="1" smtClean="0"/>
              <a:t>연동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서버</a:t>
            </a:r>
            <a:r>
              <a:rPr lang="en-US" altLang="ko-KR" sz="1400" b="1" smtClean="0"/>
              <a:t>-&gt;</a:t>
            </a:r>
            <a:r>
              <a:rPr lang="ko-KR" altLang="en-US" sz="1400" b="1" smtClean="0"/>
              <a:t>로컬 동기화 </a:t>
            </a:r>
            <a:r>
              <a:rPr lang="en-US" altLang="ko-KR" sz="1400" b="1" smtClean="0"/>
              <a:t>(SVN Update)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로컬</a:t>
            </a:r>
            <a:r>
              <a:rPr lang="en-US" altLang="ko-KR" sz="1400" b="1" smtClean="0"/>
              <a:t>-&gt;</a:t>
            </a:r>
            <a:r>
              <a:rPr lang="ko-KR" altLang="en-US" sz="1400" b="1" smtClean="0"/>
              <a:t>서버 동기화 </a:t>
            </a:r>
            <a:r>
              <a:rPr lang="en-US" altLang="ko-KR" sz="1400" b="1" smtClean="0"/>
              <a:t>(SVN Commit)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파일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폴더명 바꾸기 </a:t>
            </a:r>
            <a:r>
              <a:rPr lang="en-US" altLang="ko-KR" sz="1400" b="1" smtClean="0"/>
              <a:t>(SVN Rename)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파일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폴더 삭제하기 </a:t>
            </a:r>
            <a:r>
              <a:rPr lang="en-US" altLang="ko-KR" sz="1400" b="1" smtClean="0"/>
              <a:t>(SVN Delete)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충돌 시 대처법 </a:t>
            </a:r>
            <a:r>
              <a:rPr lang="en-US" altLang="ko-KR" sz="1400" b="1" smtClean="0"/>
              <a:t>(Clean up/Resolved)</a:t>
            </a:r>
            <a:endParaRPr lang="en-US" altLang="ko-KR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smtClean="0"/>
              <a:t>파일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폴더 릴리즈 히스토리 </a:t>
            </a:r>
            <a:r>
              <a:rPr lang="en-US" altLang="ko-KR" sz="1400" b="1" smtClean="0"/>
              <a:t>(B</a:t>
            </a:r>
            <a:r>
              <a:rPr lang="en-US" altLang="ko-KR" sz="1400" b="1" smtClean="0"/>
              <a:t>ranch/</a:t>
            </a:r>
            <a:r>
              <a:rPr lang="en-US" altLang="ko-KR" sz="1400" b="1" smtClean="0"/>
              <a:t>tag)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400" b="1" smtClean="0"/>
          </a:p>
        </p:txBody>
      </p:sp>
    </p:spTree>
    <p:extLst>
      <p:ext uri="{BB962C8B-B14F-4D97-AF65-F5344CB8AC3E}">
        <p14:creationId xmlns:p14="http://schemas.microsoft.com/office/powerpoint/2010/main" val="16805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57800"/>
            <a:ext cx="3850481" cy="379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70872"/>
            <a:ext cx="3707606" cy="366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70" y="736828"/>
            <a:ext cx="6343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SVN Commit </a:t>
            </a:r>
            <a:r>
              <a:rPr lang="ko-KR" altLang="en-US" sz="1000" dirty="0" smtClean="0"/>
              <a:t>버튼을 선택하면 </a:t>
            </a:r>
            <a:r>
              <a:rPr lang="en-US" altLang="ko-KR" sz="1000" dirty="0" smtClean="0"/>
              <a:t>Change</a:t>
            </a:r>
            <a:r>
              <a:rPr lang="ko-KR" altLang="en-US" sz="1000" dirty="0" smtClean="0"/>
              <a:t>된 파일 및 폴더 목록을 확인할 수 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Message</a:t>
            </a:r>
            <a:r>
              <a:rPr lang="ko-KR" altLang="en-US" sz="1000" dirty="0" err="1" smtClean="0"/>
              <a:t>란에</a:t>
            </a:r>
            <a:r>
              <a:rPr lang="ko-KR" altLang="en-US" sz="1000" dirty="0" smtClean="0"/>
              <a:t> 파일 또는 폴더에 대한 변경내역을 명확하게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필요에 따라 자세하게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기입해 줍니다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히스토리</a:t>
            </a:r>
            <a:r>
              <a:rPr lang="ko-KR" altLang="en-US" sz="1000" dirty="0" smtClean="0"/>
              <a:t> 및 협업 차원에서 매우 중요합니다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해당 내역은 </a:t>
            </a:r>
            <a:r>
              <a:rPr lang="ko-KR" altLang="en-US" sz="1000" dirty="0" err="1" smtClean="0"/>
              <a:t>레드마인의</a:t>
            </a:r>
            <a:r>
              <a:rPr lang="ko-KR" altLang="en-US" sz="1000" dirty="0" smtClean="0"/>
              <a:t> 작업내역 탭에 실시간으로 영원히 기록으로 남사오니 신경 써서 기록해 주십시오</a:t>
            </a:r>
            <a:r>
              <a:rPr lang="en-US" altLang="ko-KR" sz="1000" dirty="0" smtClean="0"/>
              <a:t>.)</a:t>
            </a:r>
          </a:p>
        </p:txBody>
      </p:sp>
      <p:cxnSp>
        <p:nvCxnSpPr>
          <p:cNvPr id="8" name="직선 화살표 연결선 7"/>
          <p:cNvCxnSpPr>
            <a:stCxn id="10" idx="0"/>
            <a:endCxn id="9" idx="2"/>
          </p:cNvCxnSpPr>
          <p:nvPr/>
        </p:nvCxnSpPr>
        <p:spPr>
          <a:xfrm flipV="1">
            <a:off x="1086957" y="2307069"/>
            <a:ext cx="747301" cy="11637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403" y="2060848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변경 내역의 핵심을 반드시 기록합니다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470811"/>
            <a:ext cx="950793" cy="14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59113" y="6495147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변경된 파일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폴더 목록을 확인할 수 있습니다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45583" y="4382463"/>
            <a:ext cx="3384376" cy="1464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4462703" y="4754728"/>
            <a:ext cx="659874" cy="17404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62703" y="3262788"/>
            <a:ext cx="1477449" cy="14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84" y="801810"/>
            <a:ext cx="2343150" cy="17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236296" y="1444714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 err="1" smtClean="0">
                <a:solidFill>
                  <a:srgbClr val="FF0000"/>
                </a:solidFill>
              </a:rPr>
              <a:t>필요시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히스토리를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b="1" dirty="0" smtClean="0">
                <a:solidFill>
                  <a:srgbClr val="FF0000"/>
                </a:solidFill>
              </a:rPr>
              <a:t>즉시 확인 가능합니다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5580112" y="1644769"/>
            <a:ext cx="1656184" cy="16900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0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5.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Commit) &lt;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계속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0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7571"/>
            <a:ext cx="3800475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5081" y="550421"/>
            <a:ext cx="6688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아래와 같이 변경내역에 대하여 클릭하면 </a:t>
            </a:r>
            <a:r>
              <a:rPr lang="en-US" altLang="ko-KR" sz="1000" dirty="0" smtClean="0"/>
              <a:t>SVN</a:t>
            </a:r>
            <a:r>
              <a:rPr lang="ko-KR" altLang="en-US" sz="1000" dirty="0" smtClean="0"/>
              <a:t>서버 내역과 사용자 로컬 드라이브 변경내역을 비교할 수 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산출물 협업 </a:t>
            </a:r>
            <a:r>
              <a:rPr lang="ko-KR" altLang="en-US" sz="1000" dirty="0" err="1" smtClean="0"/>
              <a:t>기능시에</a:t>
            </a:r>
            <a:r>
              <a:rPr lang="ko-KR" altLang="en-US" sz="1000" dirty="0" smtClean="0"/>
              <a:t> 필요한 기능으로 이러한 상황을 미연에 방지하기 위해 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문서 편집 전 후로 </a:t>
            </a:r>
            <a:r>
              <a:rPr lang="en-US" altLang="ko-KR" sz="1000" dirty="0" smtClean="0">
                <a:solidFill>
                  <a:srgbClr val="FF0000"/>
                </a:solidFill>
              </a:rPr>
              <a:t>update </a:t>
            </a:r>
            <a:r>
              <a:rPr lang="ko-KR" altLang="en-US" sz="1000" dirty="0" smtClean="0">
                <a:solidFill>
                  <a:srgbClr val="FF0000"/>
                </a:solidFill>
              </a:rPr>
              <a:t>및 </a:t>
            </a:r>
            <a:r>
              <a:rPr lang="en-US" altLang="ko-KR" sz="1000" dirty="0" smtClean="0">
                <a:solidFill>
                  <a:srgbClr val="FF0000"/>
                </a:solidFill>
              </a:rPr>
              <a:t>commit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생활화 해야 함이 중요 합니다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6891" y="3445999"/>
            <a:ext cx="79559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6159" y="3896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smtClean="0">
                <a:solidFill>
                  <a:srgbClr val="FF0000"/>
                </a:solidFill>
              </a:rPr>
              <a:t>더블클릭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>
            <a:off x="974689" y="3607441"/>
            <a:ext cx="190284" cy="2885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0" y="3171163"/>
            <a:ext cx="4885340" cy="366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37867" y="2771053"/>
            <a:ext cx="3526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변경내역을 확인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가능합니다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docx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xlsx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등은 지원하나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xmind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등은 지원하지 않습니다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5.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Commit) &lt;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계속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4636294" cy="40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5081" y="603225"/>
            <a:ext cx="603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SVN Commit</a:t>
            </a:r>
            <a:r>
              <a:rPr lang="ko-KR" altLang="en-US" sz="1200" dirty="0" smtClean="0"/>
              <a:t>이 이상 없이 진행 완료 되면 아래와 같은 메시지를 확인할 수 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4315" y="1013807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정상적으로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Commit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된 메시지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271BB5-FC4A-4EE6-B052-68D1A25C222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1297"/>
            <a:ext cx="4886325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68293" y="3178087"/>
            <a:ext cx="79559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07266" y="4464330"/>
            <a:ext cx="3733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 err="1" smtClean="0">
                <a:solidFill>
                  <a:srgbClr val="FF0000"/>
                </a:solidFill>
              </a:rPr>
              <a:t>필요시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히스토리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및 과거 파일 등 또한 즉시 확인 가능합니다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stCxn id="21" idx="2"/>
            <a:endCxn id="22" idx="1"/>
          </p:cNvCxnSpPr>
          <p:nvPr/>
        </p:nvCxnSpPr>
        <p:spPr>
          <a:xfrm>
            <a:off x="3166091" y="3339529"/>
            <a:ext cx="1641175" cy="12479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5.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Commit) &lt;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계속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5081" y="415697"/>
            <a:ext cx="449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레드마인 내 저장소</a:t>
            </a:r>
            <a:r>
              <a:rPr lang="en-US" altLang="ko-KR" sz="1200" smtClean="0"/>
              <a:t>(</a:t>
            </a:r>
            <a:r>
              <a:rPr lang="ko-KR" altLang="en-US" sz="1200" smtClean="0"/>
              <a:t>서버</a:t>
            </a:r>
            <a:r>
              <a:rPr lang="en-US" altLang="ko-KR" sz="1200" smtClean="0"/>
              <a:t>)</a:t>
            </a:r>
            <a:r>
              <a:rPr lang="ko-KR" altLang="en-US" sz="1200" smtClean="0"/>
              <a:t> 에도 반영됨을 </a:t>
            </a:r>
            <a:r>
              <a:rPr lang="ko-KR" altLang="en-US" sz="1200" dirty="0" smtClean="0"/>
              <a:t>확인할 수 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20935" y="1062705"/>
            <a:ext cx="3102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정상적으로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레드마인에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산출물 변경 내역이 반영됨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" y="1310878"/>
            <a:ext cx="8208169" cy="423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5.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로컬</a:t>
            </a:r>
            <a:r>
              <a:rPr lang="en-US" altLang="ko-KR" sz="1200" b="1" u="sng" smtClean="0">
                <a:solidFill>
                  <a:srgbClr val="00B0F0"/>
                </a:solidFill>
              </a:rPr>
              <a:t>-&gt;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서버 동기화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Commit) &lt;</a:t>
            </a:r>
            <a:r>
              <a:rPr lang="ko-KR" altLang="en-US" sz="1200" b="1" u="sng" smtClean="0">
                <a:solidFill>
                  <a:srgbClr val="00B0F0"/>
                </a:solidFill>
              </a:rPr>
              <a:t>계속</a:t>
            </a:r>
            <a:r>
              <a:rPr lang="en-US" altLang="ko-KR" sz="1200" b="1" u="sng" smtClean="0">
                <a:solidFill>
                  <a:srgbClr val="00B0F0"/>
                </a:solidFill>
              </a:rPr>
              <a:t>&gt;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3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4843463" cy="366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4197" y="332656"/>
            <a:ext cx="595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일반적인 탐색기 </a:t>
            </a:r>
            <a:r>
              <a:rPr lang="en-US" altLang="ko-KR" sz="1200" smtClean="0"/>
              <a:t>Rename</a:t>
            </a:r>
            <a:r>
              <a:rPr lang="ko-KR" altLang="en-US" sz="1200" smtClean="0"/>
              <a:t>으로 파일</a:t>
            </a:r>
            <a:r>
              <a:rPr lang="en-US" altLang="ko-KR" sz="1200" smtClean="0"/>
              <a:t>/</a:t>
            </a:r>
            <a:r>
              <a:rPr lang="ko-KR" altLang="en-US" sz="1200" smtClean="0"/>
              <a:t>폴더명을 변경하시면 히스토리 누적이 안되므로</a:t>
            </a:r>
            <a:endParaRPr lang="en-US" altLang="ko-KR" sz="1200" smtClean="0"/>
          </a:p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반드시 </a:t>
            </a:r>
            <a:r>
              <a:rPr lang="en-US" altLang="ko-KR" sz="1200" smtClean="0">
                <a:solidFill>
                  <a:srgbClr val="FF0000"/>
                </a:solidFill>
              </a:rPr>
              <a:t>SVN</a:t>
            </a:r>
            <a:r>
              <a:rPr lang="ko-KR" altLang="en-US" sz="1200" smtClean="0">
                <a:solidFill>
                  <a:srgbClr val="FF0000"/>
                </a:solidFill>
              </a:rPr>
              <a:t>을 이용해 </a:t>
            </a:r>
            <a:r>
              <a:rPr lang="en-US" altLang="ko-KR" sz="1200" smtClean="0">
                <a:solidFill>
                  <a:srgbClr val="FF0000"/>
                </a:solidFill>
              </a:rPr>
              <a:t>Rename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</a:rPr>
              <a:t>/ Commit</a:t>
            </a:r>
            <a:r>
              <a:rPr lang="ko-KR" altLang="en-US" sz="1200" smtClean="0">
                <a:solidFill>
                  <a:srgbClr val="FF0000"/>
                </a:solidFill>
              </a:rPr>
              <a:t>해야 히스토리 누적이 가능 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39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6</a:t>
            </a:r>
            <a:r>
              <a:rPr lang="en-US" altLang="ko-KR" sz="1200" b="1" u="sng" smtClean="0">
                <a:solidFill>
                  <a:srgbClr val="00B0F0"/>
                </a:solidFill>
              </a:rPr>
              <a:t>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파일</a:t>
            </a:r>
            <a:r>
              <a:rPr lang="en-US" altLang="ko-KR" sz="1200" b="1" u="sng" smtClean="0">
                <a:solidFill>
                  <a:srgbClr val="00B0F0"/>
                </a:solidFill>
              </a:rPr>
              <a:t>/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폴더명 바꾸기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Rename)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3414713" cy="300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52550" y="3140731"/>
            <a:ext cx="934319" cy="151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3263842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r">
              <a:buAutoNum type="arabicPeriod"/>
            </a:pPr>
            <a:r>
              <a:rPr lang="ko-KR" altLang="en-US" sz="1000" b="1" smtClean="0">
                <a:solidFill>
                  <a:srgbClr val="FF0000"/>
                </a:solidFill>
              </a:rPr>
              <a:t>해당 파일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Rename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1886869" y="3216690"/>
            <a:ext cx="452883" cy="2472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52736"/>
            <a:ext cx="1304925" cy="828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20556" y="1258951"/>
            <a:ext cx="121540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9727" y="1382062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2. </a:t>
            </a:r>
            <a:r>
              <a:rPr lang="ko-KR" altLang="en-US" sz="1000" b="1" smtClean="0">
                <a:solidFill>
                  <a:srgbClr val="FF0000"/>
                </a:solidFill>
              </a:rPr>
              <a:t>변경 내역을 서버와 동기화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5135961" y="1339672"/>
            <a:ext cx="233766" cy="165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37439" y="3726222"/>
            <a:ext cx="121540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14851" y="3849333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FF0000"/>
                </a:solidFill>
              </a:rPr>
              <a:t>3</a:t>
            </a:r>
            <a:r>
              <a:rPr lang="en-US" altLang="ko-KR" sz="1000" b="1" smtClean="0">
                <a:solidFill>
                  <a:srgbClr val="FF0000"/>
                </a:solidFill>
              </a:rPr>
              <a:t>. </a:t>
            </a:r>
            <a:r>
              <a:rPr lang="ko-KR" altLang="en-US" sz="1000" b="1" smtClean="0">
                <a:solidFill>
                  <a:srgbClr val="FF0000"/>
                </a:solidFill>
              </a:rPr>
              <a:t>파일명 변경 사유를 기입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5252844" y="3806943"/>
            <a:ext cx="362007" cy="165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46880" y="6199465"/>
            <a:ext cx="521978" cy="16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41989" y="5650155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4. </a:t>
            </a:r>
            <a:r>
              <a:rPr lang="ko-KR" altLang="en-US" sz="1000" b="1" smtClean="0">
                <a:solidFill>
                  <a:srgbClr val="FF0000"/>
                </a:solidFill>
              </a:rPr>
              <a:t>최종 완료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  <a:endCxn id="26" idx="2"/>
          </p:cNvCxnSpPr>
          <p:nvPr/>
        </p:nvCxnSpPr>
        <p:spPr>
          <a:xfrm flipH="1" flipV="1">
            <a:off x="7089388" y="5896376"/>
            <a:ext cx="18481" cy="303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723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>
                <a:solidFill>
                  <a:srgbClr val="00B0F0"/>
                </a:solidFill>
              </a:rPr>
              <a:t>7</a:t>
            </a:r>
            <a:r>
              <a:rPr lang="en-US" altLang="ko-KR" sz="1200" b="1" u="sng" smtClean="0">
                <a:solidFill>
                  <a:srgbClr val="00B0F0"/>
                </a:solidFill>
              </a:rPr>
              <a:t>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파일</a:t>
            </a:r>
            <a:r>
              <a:rPr lang="en-US" altLang="ko-KR" sz="1200" b="1" u="sng" smtClean="0">
                <a:solidFill>
                  <a:srgbClr val="00B0F0"/>
                </a:solidFill>
              </a:rPr>
              <a:t>/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폴더 삭제하기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(SVN Delete)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4197" y="332656"/>
            <a:ext cx="595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일반적인 탐색기 </a:t>
            </a:r>
            <a:r>
              <a:rPr lang="en-US" altLang="ko-KR" sz="1200" smtClean="0"/>
              <a:t>Rename</a:t>
            </a:r>
            <a:r>
              <a:rPr lang="ko-KR" altLang="en-US" sz="1200" smtClean="0"/>
              <a:t>으로 파일</a:t>
            </a:r>
            <a:r>
              <a:rPr lang="en-US" altLang="ko-KR" sz="1200" smtClean="0"/>
              <a:t>/</a:t>
            </a:r>
            <a:r>
              <a:rPr lang="ko-KR" altLang="en-US" sz="1200" smtClean="0"/>
              <a:t>폴더명을 변경하시면 히스토리 누적이 안되므로</a:t>
            </a:r>
            <a:endParaRPr lang="en-US" altLang="ko-KR" sz="1200" smtClean="0"/>
          </a:p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반드시 </a:t>
            </a:r>
            <a:r>
              <a:rPr lang="en-US" altLang="ko-KR" sz="1200" smtClean="0">
                <a:solidFill>
                  <a:srgbClr val="FF0000"/>
                </a:solidFill>
              </a:rPr>
              <a:t>SVN</a:t>
            </a:r>
            <a:r>
              <a:rPr lang="ko-KR" altLang="en-US" sz="1200" smtClean="0">
                <a:solidFill>
                  <a:srgbClr val="FF0000"/>
                </a:solidFill>
              </a:rPr>
              <a:t>을 이용해 </a:t>
            </a:r>
            <a:r>
              <a:rPr lang="en-US" altLang="ko-KR" sz="1200" smtClean="0">
                <a:solidFill>
                  <a:srgbClr val="FF0000"/>
                </a:solidFill>
              </a:rPr>
              <a:t>Delete </a:t>
            </a:r>
            <a:r>
              <a:rPr lang="en-US" altLang="ko-KR" sz="1200" smtClean="0">
                <a:solidFill>
                  <a:srgbClr val="FF0000"/>
                </a:solidFill>
              </a:rPr>
              <a:t>/ Commit</a:t>
            </a:r>
            <a:r>
              <a:rPr lang="ko-KR" altLang="en-US" sz="1200" smtClean="0">
                <a:solidFill>
                  <a:srgbClr val="FF0000"/>
                </a:solidFill>
              </a:rPr>
              <a:t>해야 히스토리 누적이 가능 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3700463" cy="359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61559" y="4321534"/>
            <a:ext cx="762169" cy="151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55776" y="386104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r">
              <a:buAutoNum type="arabicPeriod"/>
            </a:pPr>
            <a:r>
              <a:rPr lang="ko-KR" altLang="en-US" sz="1000" b="1" smtClean="0">
                <a:solidFill>
                  <a:srgbClr val="FF0000"/>
                </a:solidFill>
              </a:rPr>
              <a:t>해당 파일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Delete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2123728" y="4061103"/>
            <a:ext cx="432048" cy="3363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02" y="1008084"/>
            <a:ext cx="1304925" cy="828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33438" y="1214299"/>
            <a:ext cx="121540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82609" y="1337410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2. </a:t>
            </a:r>
            <a:r>
              <a:rPr lang="ko-KR" altLang="en-US" sz="1000" b="1" smtClean="0">
                <a:solidFill>
                  <a:srgbClr val="FF0000"/>
                </a:solidFill>
              </a:rPr>
              <a:t>변경 내역을 서버와 동기화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15" idx="1"/>
          </p:cNvCxnSpPr>
          <p:nvPr/>
        </p:nvCxnSpPr>
        <p:spPr>
          <a:xfrm>
            <a:off x="5348843" y="1295020"/>
            <a:ext cx="233766" cy="165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00" y="2996952"/>
            <a:ext cx="4843463" cy="366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287519" y="3870238"/>
            <a:ext cx="1215405" cy="16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64932" y="3993349"/>
            <a:ext cx="1754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FF0000"/>
                </a:solidFill>
              </a:rPr>
              <a:t>3</a:t>
            </a:r>
            <a:r>
              <a:rPr lang="en-US" altLang="ko-KR" sz="1000" b="1" smtClean="0">
                <a:solidFill>
                  <a:srgbClr val="FF0000"/>
                </a:solidFill>
              </a:rPr>
              <a:t>. </a:t>
            </a:r>
            <a:r>
              <a:rPr lang="ko-KR" altLang="en-US" sz="1000" b="1" smtClean="0">
                <a:solidFill>
                  <a:srgbClr val="FF0000"/>
                </a:solidFill>
              </a:rPr>
              <a:t>파일명 삭제 사유를 기입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8" idx="3"/>
            <a:endCxn id="19" idx="1"/>
          </p:cNvCxnSpPr>
          <p:nvPr/>
        </p:nvCxnSpPr>
        <p:spPr>
          <a:xfrm>
            <a:off x="5502924" y="3950959"/>
            <a:ext cx="362008" cy="165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96960" y="6343481"/>
            <a:ext cx="521978" cy="16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92069" y="579417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smtClean="0">
                <a:solidFill>
                  <a:srgbClr val="FF0000"/>
                </a:solidFill>
              </a:rPr>
              <a:t>4. </a:t>
            </a:r>
            <a:r>
              <a:rPr lang="ko-KR" altLang="en-US" sz="1000" b="1" smtClean="0">
                <a:solidFill>
                  <a:srgbClr val="FF0000"/>
                </a:solidFill>
              </a:rPr>
              <a:t>최종 완료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stCxn id="21" idx="0"/>
            <a:endCxn id="22" idx="2"/>
          </p:cNvCxnSpPr>
          <p:nvPr/>
        </p:nvCxnSpPr>
        <p:spPr>
          <a:xfrm flipH="1" flipV="1">
            <a:off x="7339468" y="6040392"/>
            <a:ext cx="18481" cy="303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9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982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8.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충돌시 대처법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(Clean up / Resolved)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012" y="779220"/>
            <a:ext cx="73220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다수의 인원이 문서</a:t>
            </a:r>
            <a:r>
              <a:rPr lang="en-US" altLang="ko-KR" sz="1200" smtClean="0"/>
              <a:t>/</a:t>
            </a:r>
            <a:r>
              <a:rPr lang="ko-KR" altLang="en-US" sz="1200" smtClean="0"/>
              <a:t>소스를 편집</a:t>
            </a:r>
            <a:r>
              <a:rPr lang="en-US" altLang="ko-KR" sz="1200" smtClean="0"/>
              <a:t>/</a:t>
            </a:r>
            <a:r>
              <a:rPr lang="ko-KR" altLang="en-US" sz="1200" smtClean="0"/>
              <a:t>개발 하다보면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해당 파일</a:t>
            </a:r>
            <a:r>
              <a:rPr lang="en-US" altLang="ko-KR" sz="1200" smtClean="0"/>
              <a:t>/</a:t>
            </a:r>
            <a:r>
              <a:rPr lang="ko-KR" altLang="en-US" sz="1200" smtClean="0"/>
              <a:t>폴더의 버전이 꼬여 </a:t>
            </a:r>
            <a:r>
              <a:rPr lang="en-US" altLang="ko-KR" sz="1200" smtClean="0"/>
              <a:t>Conflict(</a:t>
            </a:r>
            <a:r>
              <a:rPr lang="ko-KR" altLang="en-US" sz="1200" smtClean="0"/>
              <a:t>충돌</a:t>
            </a:r>
            <a:r>
              <a:rPr lang="en-US" altLang="ko-KR" sz="1200" smtClean="0"/>
              <a:t>)</a:t>
            </a:r>
            <a:r>
              <a:rPr lang="ko-KR" altLang="en-US" sz="1200" smtClean="0"/>
              <a:t>나는 상황이 발생할 수 있습니다</a:t>
            </a:r>
            <a:r>
              <a:rPr lang="en-US" altLang="ko-KR" sz="1200" smtClean="0"/>
              <a:t>.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 smtClean="0"/>
              <a:t>이러한 경우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무턱대고 </a:t>
            </a:r>
            <a:r>
              <a:rPr lang="en-US" altLang="ko-KR" sz="1200" smtClean="0"/>
              <a:t>Update Commit</a:t>
            </a:r>
            <a:r>
              <a:rPr lang="ko-KR" altLang="en-US" sz="1200" smtClean="0"/>
              <a:t>하면 안됩니다</a:t>
            </a:r>
            <a:r>
              <a:rPr lang="en-US" altLang="ko-KR" sz="1200" smtClean="0"/>
              <a:t>.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 smtClean="0"/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반드시 </a:t>
            </a:r>
            <a:r>
              <a:rPr lang="en-US" altLang="ko-KR" sz="1200" smtClean="0">
                <a:solidFill>
                  <a:srgbClr val="FF0000"/>
                </a:solidFill>
              </a:rPr>
              <a:t>Conflict</a:t>
            </a:r>
            <a:r>
              <a:rPr lang="ko-KR" altLang="en-US" sz="1200" smtClean="0">
                <a:solidFill>
                  <a:srgbClr val="FF0000"/>
                </a:solidFill>
              </a:rPr>
              <a:t>난 파일</a:t>
            </a:r>
            <a:r>
              <a:rPr lang="en-US" altLang="ko-KR" sz="1200" smtClean="0">
                <a:solidFill>
                  <a:srgbClr val="FF0000"/>
                </a:solidFill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</a:rPr>
              <a:t>폴더의 내역을 확인하여 </a:t>
            </a:r>
            <a:r>
              <a:rPr lang="en-US" altLang="ko-KR" sz="1200" smtClean="0">
                <a:solidFill>
                  <a:srgbClr val="FF0000"/>
                </a:solidFill>
              </a:rPr>
              <a:t>Commit </a:t>
            </a:r>
            <a:r>
              <a:rPr lang="ko-KR" altLang="en-US" sz="1200" smtClean="0">
                <a:solidFill>
                  <a:srgbClr val="FF0000"/>
                </a:solidFill>
              </a:rPr>
              <a:t>또는 </a:t>
            </a:r>
            <a:r>
              <a:rPr lang="en-US" altLang="ko-KR" sz="1200" smtClean="0">
                <a:solidFill>
                  <a:srgbClr val="FF0000"/>
                </a:solidFill>
              </a:rPr>
              <a:t>Clean up / Resolved</a:t>
            </a:r>
            <a:r>
              <a:rPr lang="ko-KR" altLang="en-US" sz="1200" smtClean="0">
                <a:solidFill>
                  <a:srgbClr val="FF0000"/>
                </a:solidFill>
              </a:rPr>
              <a:t>등을 하셔야 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sz="12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해당 사유가 발생한 경우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본 가이드의 최종 작성자에게 문의하시면 노하우를 전수해 드리겠습니다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22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48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9.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릴리즈 히스토리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(Branch/tag)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341"/>
            <a:ext cx="4643438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77716" y="5147667"/>
            <a:ext cx="762169" cy="151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52140" y="5299584"/>
            <a:ext cx="135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r">
              <a:buAutoNum type="arabicPeriod"/>
            </a:pPr>
            <a:r>
              <a:rPr lang="ko-KR" altLang="en-US" sz="1000" b="1" smtClean="0">
                <a:solidFill>
                  <a:srgbClr val="FF0000"/>
                </a:solidFill>
              </a:rPr>
              <a:t>업무용어 가이드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r"/>
            <a:r>
              <a:rPr lang="ko-KR" altLang="en-US" sz="1000" b="1" smtClean="0">
                <a:solidFill>
                  <a:srgbClr val="FF0000"/>
                </a:solidFill>
              </a:rPr>
              <a:t>배포버전을 높여서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r"/>
            <a:r>
              <a:rPr lang="ko-KR" altLang="en-US" sz="1000" b="1" smtClean="0">
                <a:solidFill>
                  <a:srgbClr val="FF0000"/>
                </a:solidFill>
              </a:rPr>
              <a:t>백업하고 싶다면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639885" y="5223626"/>
            <a:ext cx="412255" cy="3529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1768"/>
            <a:ext cx="5329238" cy="365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23135" y="1072431"/>
            <a:ext cx="4329472" cy="151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9384" y="1713994"/>
            <a:ext cx="3719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2. </a:t>
            </a:r>
            <a:r>
              <a:rPr lang="ko-KR" altLang="en-US" sz="1000" b="1" smtClean="0">
                <a:solidFill>
                  <a:srgbClr val="FF0000"/>
                </a:solidFill>
              </a:rPr>
              <a:t>상위프로젝트</a:t>
            </a:r>
            <a:r>
              <a:rPr lang="en-US" altLang="ko-KR" sz="1000" b="1" smtClean="0">
                <a:solidFill>
                  <a:srgbClr val="FF0000"/>
                </a:solidFill>
              </a:rPr>
              <a:t>/tags/</a:t>
            </a:r>
            <a:r>
              <a:rPr lang="ko-KR" altLang="en-US" sz="1000" b="1" smtClean="0">
                <a:solidFill>
                  <a:srgbClr val="FF0000"/>
                </a:solidFill>
              </a:rPr>
              <a:t>하위프로젝트명</a:t>
            </a:r>
            <a:r>
              <a:rPr lang="en-US" altLang="ko-KR" sz="1000" b="1" smtClean="0">
                <a:solidFill>
                  <a:srgbClr val="FF0000"/>
                </a:solidFill>
              </a:rPr>
              <a:t>/</a:t>
            </a:r>
            <a:r>
              <a:rPr lang="ko-KR" altLang="en-US" sz="1000" b="1" smtClean="0">
                <a:solidFill>
                  <a:srgbClr val="FF0000"/>
                </a:solidFill>
              </a:rPr>
              <a:t>버전 폴더 규칙에 맞춰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해당 시점의 릴리즈 파일</a:t>
            </a:r>
            <a:r>
              <a:rPr lang="en-US" altLang="ko-KR" sz="1000" b="1" smtClean="0">
                <a:solidFill>
                  <a:srgbClr val="FF0000"/>
                </a:solidFill>
              </a:rPr>
              <a:t>/</a:t>
            </a:r>
            <a:r>
              <a:rPr lang="ko-KR" altLang="en-US" sz="1000" b="1" smtClean="0">
                <a:solidFill>
                  <a:srgbClr val="FF0000"/>
                </a:solidFill>
              </a:rPr>
              <a:t>폴더를 복사하면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모든 히스토리가 누적되어 백업됩니다</a:t>
            </a:r>
            <a:r>
              <a:rPr lang="en-US" altLang="ko-KR" sz="1000" b="1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3" idx="2"/>
            <a:endCxn id="14" idx="0"/>
          </p:cNvCxnSpPr>
          <p:nvPr/>
        </p:nvCxnSpPr>
        <p:spPr>
          <a:xfrm>
            <a:off x="5987871" y="1224348"/>
            <a:ext cx="881157" cy="4896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512" y="452284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반드시 </a:t>
            </a:r>
            <a:r>
              <a:rPr lang="en-US" altLang="ko-KR" sz="1200" smtClean="0">
                <a:solidFill>
                  <a:srgbClr val="FF0000"/>
                </a:solidFill>
              </a:rPr>
              <a:t>SVN</a:t>
            </a:r>
            <a:r>
              <a:rPr lang="ko-KR" altLang="en-US" sz="1200" smtClean="0">
                <a:solidFill>
                  <a:srgbClr val="FF0000"/>
                </a:solidFill>
              </a:rPr>
              <a:t>을 이용해 </a:t>
            </a:r>
            <a:r>
              <a:rPr lang="en-US" altLang="ko-KR" sz="1200" smtClean="0">
                <a:solidFill>
                  <a:srgbClr val="FF0000"/>
                </a:solidFill>
              </a:rPr>
              <a:t>Branch/tag </a:t>
            </a:r>
            <a:r>
              <a:rPr lang="ko-KR" altLang="en-US" sz="1200" smtClean="0">
                <a:solidFill>
                  <a:srgbClr val="FF0000"/>
                </a:solidFill>
              </a:rPr>
              <a:t>해야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해당 파일</a:t>
            </a:r>
            <a:r>
              <a:rPr lang="en-US" altLang="ko-KR" sz="1200" smtClean="0">
                <a:solidFill>
                  <a:srgbClr val="FF0000"/>
                </a:solidFill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</a:rPr>
              <a:t>폴더의 릴리즈 히스토리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누적이 가능 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628" y="2282850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돋움" pitchFamily="50" charset="-127"/>
                <a:ea typeface="돋움" pitchFamily="50" charset="-127"/>
              </a:rPr>
              <a:t>프로젝트 개요 </a:t>
            </a:r>
            <a:r>
              <a:rPr lang="en-US" altLang="ko-KR" sz="800" smtClean="0">
                <a:latin typeface="돋움" pitchFamily="50" charset="-127"/>
                <a:ea typeface="돋움" pitchFamily="50" charset="-127"/>
              </a:rPr>
              <a:t>1.0.0 </a:t>
            </a:r>
            <a:r>
              <a:rPr lang="ko-KR" altLang="en-US" sz="800" smtClean="0">
                <a:latin typeface="돋움" pitchFamily="50" charset="-127"/>
                <a:ea typeface="돋움" pitchFamily="50" charset="-127"/>
              </a:rPr>
              <a:t>배포용 릴리즈 보관</a:t>
            </a: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807" y="3204096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3. </a:t>
            </a:r>
            <a:r>
              <a:rPr lang="ko-KR" altLang="en-US" sz="1000" b="1" smtClean="0">
                <a:solidFill>
                  <a:srgbClr val="FF0000"/>
                </a:solidFill>
              </a:rPr>
              <a:t>간단히 메모 합니다</a:t>
            </a:r>
            <a:r>
              <a:rPr lang="en-US" altLang="ko-KR" sz="1000" b="1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>
            <a:endCxn id="24" idx="0"/>
          </p:cNvCxnSpPr>
          <p:nvPr/>
        </p:nvCxnSpPr>
        <p:spPr>
          <a:xfrm>
            <a:off x="4722802" y="2498294"/>
            <a:ext cx="881157" cy="7058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21814" y="4118883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4. </a:t>
            </a:r>
            <a:r>
              <a:rPr lang="ko-KR" altLang="en-US" sz="1000" b="1" smtClean="0">
                <a:solidFill>
                  <a:srgbClr val="FF0000"/>
                </a:solidFill>
              </a:rPr>
              <a:t>최종 컨펌합니다</a:t>
            </a:r>
            <a:r>
              <a:rPr lang="en-US" altLang="ko-KR" sz="1000" b="1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7178404" y="3761110"/>
            <a:ext cx="0" cy="3577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4280" y="3609193"/>
            <a:ext cx="508248" cy="151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000" dirty="0" smtClean="0"/>
              <a:t>문서 </a:t>
            </a:r>
            <a:r>
              <a:rPr lang="ko-KR" altLang="en-US" sz="1000" dirty="0" err="1" smtClean="0"/>
              <a:t>히스토리</a:t>
            </a:r>
            <a:endParaRPr lang="en-US" altLang="ko-KR" sz="1000" dirty="0" smtClean="0"/>
          </a:p>
          <a:p>
            <a:r>
              <a:rPr lang="en-US" altLang="ko-KR" sz="1000" dirty="0" smtClean="0"/>
              <a:t>2011</a:t>
            </a:r>
            <a:r>
              <a:rPr lang="ko-KR" altLang="en-US" sz="1000" smtClean="0"/>
              <a:t>년 </a:t>
            </a:r>
            <a:r>
              <a:rPr lang="en-US" altLang="ko-KR" sz="1000" dirty="0"/>
              <a:t>2</a:t>
            </a:r>
            <a:r>
              <a:rPr lang="ko-KR" altLang="en-US" sz="1000" smtClean="0"/>
              <a:t>월 </a:t>
            </a:r>
            <a:r>
              <a:rPr lang="en-US" altLang="ko-KR" sz="1000" smtClean="0"/>
              <a:t>14</a:t>
            </a:r>
            <a:r>
              <a:rPr lang="ko-KR" altLang="en-US" sz="1000" smtClean="0"/>
              <a:t>일 초판 </a:t>
            </a:r>
            <a:r>
              <a:rPr lang="en-US" altLang="ko-KR" sz="1000" smtClean="0"/>
              <a:t>(</a:t>
            </a:r>
            <a:r>
              <a:rPr lang="ko-KR" altLang="en-US" sz="1000" smtClean="0"/>
              <a:t>작성</a:t>
            </a:r>
            <a:r>
              <a:rPr lang="en-US" altLang="ko-KR" sz="1000" smtClean="0"/>
              <a:t>:</a:t>
            </a:r>
            <a:r>
              <a:rPr lang="ko-KR" altLang="en-US" sz="1000" smtClean="0"/>
              <a:t>김충환</a:t>
            </a:r>
            <a:r>
              <a:rPr lang="en-US" altLang="ko-KR" sz="1000" smtClean="0"/>
              <a:t>, </a:t>
            </a:r>
            <a:r>
              <a:rPr lang="ko-KR" altLang="en-US" sz="1000" smtClean="0"/>
              <a:t>관리자</a:t>
            </a:r>
            <a:r>
              <a:rPr lang="en-US" altLang="ko-KR" sz="1000" smtClean="0"/>
              <a:t>:</a:t>
            </a:r>
            <a:r>
              <a:rPr lang="ko-KR" altLang="en-US" sz="1000" smtClean="0"/>
              <a:t>오주노</a:t>
            </a:r>
            <a:r>
              <a:rPr lang="en-US" altLang="ko-KR" sz="1000" smtClean="0"/>
              <a:t>, </a:t>
            </a:r>
            <a:r>
              <a:rPr lang="ko-KR" altLang="en-US" sz="1000" smtClean="0"/>
              <a:t>백업</a:t>
            </a:r>
            <a:r>
              <a:rPr lang="en-US" altLang="ko-KR" sz="1000" smtClean="0"/>
              <a:t>:SE</a:t>
            </a:r>
            <a:r>
              <a:rPr lang="ko-KR" altLang="en-US" sz="1000" smtClean="0"/>
              <a:t>사내</a:t>
            </a:r>
            <a:r>
              <a:rPr lang="en-US" altLang="ko-KR" sz="1000" smtClean="0"/>
              <a:t>)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1-1. SVN </a:t>
            </a:r>
            <a:r>
              <a:rPr lang="ko-KR" altLang="en-US" sz="1200" b="1" u="sng" dirty="0" smtClean="0">
                <a:solidFill>
                  <a:srgbClr val="00B0F0"/>
                </a:solidFill>
              </a:rPr>
              <a:t>개요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928590"/>
            <a:ext cx="77768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effectLst/>
              </a:rPr>
              <a:t>SVN </a:t>
            </a:r>
            <a:r>
              <a:rPr lang="ko-KR" altLang="en-US" sz="1400" b="1" dirty="0" smtClean="0">
                <a:effectLst/>
              </a:rPr>
              <a:t>이란</a:t>
            </a:r>
            <a:r>
              <a:rPr lang="en-US" altLang="ko-KR" sz="1400" b="1" dirty="0" smtClean="0">
                <a:effectLst/>
              </a:rPr>
              <a:t>?</a:t>
            </a:r>
            <a:br>
              <a:rPr lang="en-US" altLang="ko-KR" sz="1400" b="1" dirty="0" smtClean="0">
                <a:effectLst/>
              </a:rPr>
            </a:br>
            <a:r>
              <a:rPr lang="en-US" altLang="ko-KR" sz="1400" dirty="0" smtClean="0">
                <a:effectLst/>
              </a:rPr>
              <a:t>SVN</a:t>
            </a:r>
            <a:r>
              <a:rPr lang="ko-KR" altLang="en-US" sz="1400" dirty="0" smtClean="0">
                <a:effectLst/>
              </a:rPr>
              <a:t>이란 버전관리 시스템의 하나로</a:t>
            </a:r>
            <a:r>
              <a:rPr lang="en-US" altLang="ko-KR" sz="1400" dirty="0" smtClean="0">
                <a:effectLst/>
              </a:rPr>
              <a:t>, </a:t>
            </a:r>
            <a:r>
              <a:rPr lang="ko-KR" altLang="en-US" sz="1400" dirty="0" smtClean="0">
                <a:effectLst/>
              </a:rPr>
              <a:t>여기서 버전 관리 시스템이란 구성원들간의 프로젝트 소스 코드의 공유</a:t>
            </a:r>
            <a:r>
              <a:rPr lang="en-US" altLang="ko-KR" sz="1400" dirty="0" smtClean="0">
                <a:effectLst/>
              </a:rPr>
              <a:t>, </a:t>
            </a:r>
            <a:r>
              <a:rPr lang="ko-KR" altLang="en-US" sz="1400" dirty="0" smtClean="0">
                <a:effectLst/>
              </a:rPr>
              <a:t>버전 관리</a:t>
            </a:r>
            <a:r>
              <a:rPr lang="en-US" altLang="ko-KR" sz="1400" dirty="0" smtClean="0">
                <a:effectLst/>
              </a:rPr>
              <a:t>(</a:t>
            </a:r>
            <a:r>
              <a:rPr lang="ko-KR" altLang="en-US" sz="1400" dirty="0" smtClean="0">
                <a:effectLst/>
              </a:rPr>
              <a:t>옛날 버전의 소스 코드를 조회 가능함</a:t>
            </a:r>
            <a:r>
              <a:rPr lang="en-US" altLang="ko-KR" sz="1400" dirty="0" smtClean="0">
                <a:effectLst/>
              </a:rPr>
              <a:t>) </a:t>
            </a:r>
            <a:r>
              <a:rPr lang="ko-KR" altLang="en-US" sz="1400" dirty="0" smtClean="0">
                <a:effectLst/>
              </a:rPr>
              <a:t>그리고 소스 코드의 백업 등의 용도로 사용되는 시스템을 말하며 </a:t>
            </a:r>
            <a:r>
              <a:rPr lang="en-US" altLang="ko-KR" sz="1400" dirty="0" smtClean="0">
                <a:effectLst/>
              </a:rPr>
              <a:t>CVS</a:t>
            </a:r>
            <a:r>
              <a:rPr lang="ko-KR" altLang="en-US" sz="1400" dirty="0" smtClean="0">
                <a:effectLst/>
              </a:rPr>
              <a:t>와 </a:t>
            </a:r>
            <a:r>
              <a:rPr lang="en-US" altLang="ko-KR" sz="1400" dirty="0" smtClean="0">
                <a:effectLst/>
              </a:rPr>
              <a:t>SVN </a:t>
            </a:r>
            <a:r>
              <a:rPr lang="ko-KR" altLang="en-US" sz="1400" dirty="0" smtClean="0">
                <a:effectLst/>
              </a:rPr>
              <a:t>등이 잘 알려져</a:t>
            </a:r>
            <a:r>
              <a:rPr lang="en-US" altLang="ko-KR" sz="1400" dirty="0" smtClean="0">
                <a:effectLst/>
              </a:rPr>
              <a:t> </a:t>
            </a: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b="1" dirty="0" smtClean="0">
                <a:effectLst/>
              </a:rPr>
              <a:t>참고 </a:t>
            </a:r>
            <a:r>
              <a:rPr lang="en-US" altLang="ko-KR" sz="1400" b="1" dirty="0" smtClean="0">
                <a:effectLst/>
              </a:rPr>
              <a:t>:</a:t>
            </a:r>
            <a:r>
              <a:rPr lang="ko-KR" altLang="en-US" sz="1400" dirty="0" smtClean="0">
                <a:effectLst/>
              </a:rPr>
              <a:t> </a:t>
            </a:r>
            <a:r>
              <a:rPr lang="en-US" altLang="ko-KR" sz="1400" dirty="0" smtClean="0">
                <a:effectLst/>
                <a:hlinkClick r:id="rId2" tooltip="제목 부분을 클릭하면..원 게시물을 볼 수 있습니다."/>
              </a:rPr>
              <a:t>Tong - </a:t>
            </a:r>
            <a:r>
              <a:rPr lang="en-US" altLang="ko-KR" sz="1400" dirty="0" err="1" smtClean="0">
                <a:effectLst/>
                <a:hlinkClick r:id="rId2" tooltip="제목 부분을 클릭하면..원 게시물을 볼 수 있습니다."/>
              </a:rPr>
              <a:t>Zard</a:t>
            </a:r>
            <a:r>
              <a:rPr lang="ko-KR" altLang="en-US" sz="1400" dirty="0" smtClean="0">
                <a:effectLst/>
                <a:hlinkClick r:id="rId2" tooltip="제목 부분을 클릭하면..원 게시물을 볼 수 있습니다."/>
              </a:rPr>
              <a:t>님의 </a:t>
            </a:r>
            <a:r>
              <a:rPr lang="en-US" altLang="ko-KR" sz="1400" dirty="0" smtClean="0">
                <a:effectLst/>
                <a:hlinkClick r:id="rId2" tooltip="제목 부분을 클릭하면..원 게시물을 볼 수 있습니다."/>
              </a:rPr>
              <a:t>Eclipse</a:t>
            </a:r>
            <a:r>
              <a:rPr lang="ko-KR" altLang="en-US" sz="1400" dirty="0" smtClean="0">
                <a:effectLst/>
                <a:hlinkClick r:id="rId2" tooltip="제목 부분을 클릭하면..원 게시물을 볼 수 있습니다."/>
              </a:rPr>
              <a:t>통</a:t>
            </a:r>
            <a:r>
              <a:rPr lang="en-US" altLang="ko-KR" sz="1400" dirty="0" smtClean="0">
                <a:effectLst/>
              </a:rPr>
              <a:t>)</a:t>
            </a:r>
            <a:r>
              <a:rPr lang="ko-KR" altLang="en-US" sz="1400" dirty="0" smtClean="0">
                <a:effectLst/>
              </a:rPr>
              <a:t/>
            </a:r>
            <a:br>
              <a:rPr lang="ko-KR" altLang="en-US" sz="1400" dirty="0" smtClean="0">
                <a:effectLst/>
              </a:rPr>
            </a:br>
            <a:endParaRPr lang="en-US" altLang="ko-KR" sz="1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effectLst/>
              </a:rPr>
              <a:t/>
            </a:r>
            <a:br>
              <a:rPr lang="ko-KR" altLang="en-US" sz="1400" dirty="0" smtClean="0">
                <a:effectLst/>
              </a:rPr>
            </a:br>
            <a:r>
              <a:rPr lang="en-US" altLang="ko-KR" sz="1400" b="1" dirty="0" smtClean="0">
                <a:effectLst/>
              </a:rPr>
              <a:t>Tortoise SVN</a:t>
            </a:r>
            <a:r>
              <a:rPr lang="ko-KR" altLang="en-US" sz="1400" b="1" dirty="0" smtClean="0">
                <a:effectLst/>
              </a:rPr>
              <a:t>이란</a:t>
            </a:r>
            <a:r>
              <a:rPr lang="en-US" altLang="ko-KR" sz="1400" b="1" dirty="0" smtClean="0">
                <a:effectLst/>
              </a:rPr>
              <a:t>?</a:t>
            </a:r>
            <a:br>
              <a:rPr lang="en-US" altLang="ko-KR" sz="1400" b="1" dirty="0" smtClean="0">
                <a:effectLst/>
              </a:rPr>
            </a:br>
            <a:r>
              <a:rPr lang="en-US" altLang="ko-KR" sz="1400" dirty="0" smtClean="0">
                <a:effectLst/>
              </a:rPr>
              <a:t>SVN</a:t>
            </a:r>
            <a:r>
              <a:rPr lang="ko-KR" altLang="en-US" sz="1400" dirty="0" smtClean="0">
                <a:effectLst/>
              </a:rPr>
              <a:t>을 제공하는 오픈 소스의 강력한 버전 관리 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68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14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1-2. Tortoise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SVN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다운로드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593" y="476672"/>
            <a:ext cx="77768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hlinkClick r:id="rId2"/>
              </a:rPr>
              <a:t>http://tortoisesvn.net</a:t>
            </a:r>
            <a:r>
              <a:rPr lang="ko-KR" altLang="en-US" sz="1400" dirty="0" smtClean="0"/>
              <a:t>에서 최신버전의 </a:t>
            </a:r>
            <a:r>
              <a:rPr lang="en-US" altLang="ko-KR" sz="1400" dirty="0" smtClean="0"/>
              <a:t>Tortoise SVN</a:t>
            </a:r>
            <a:r>
              <a:rPr lang="ko-KR" altLang="en-US" sz="1400" dirty="0" smtClean="0"/>
              <a:t>을 설치합니다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1" y="927081"/>
            <a:ext cx="40005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0" y="4522965"/>
            <a:ext cx="40005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2671" y="4149080"/>
            <a:ext cx="77768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자신의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에 맞는 </a:t>
            </a:r>
            <a:r>
              <a:rPr lang="ko-KR" altLang="en-US" sz="1400" dirty="0" err="1" smtClean="0"/>
              <a:t>셋업을</a:t>
            </a:r>
            <a:r>
              <a:rPr lang="ko-KR" altLang="en-US" sz="1400" dirty="0" smtClean="0"/>
              <a:t> 다운로드 받습니다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84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83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1-3. Tortoise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SVN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설치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71688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54" y="671688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88" y="671688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5" y="2772901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38" y="2772901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80" y="2772901"/>
            <a:ext cx="2400300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5" y="4941168"/>
            <a:ext cx="3486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746803" y="1503793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649136" y="1503793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70689" y="3605006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176932" y="3605006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083175" y="3605006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267054" y="5652306"/>
            <a:ext cx="3120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65025" y="6210136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재시작이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50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14" y="4987627"/>
            <a:ext cx="3714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715739" y="6351131"/>
            <a:ext cx="2544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하위프로젝트 폴더에는 공유용 파일 위치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921"/>
            <a:ext cx="6515100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0100" y="128627"/>
            <a:ext cx="6611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여기서 </a:t>
            </a:r>
            <a:r>
              <a:rPr lang="ko-KR" altLang="en-US" sz="1200" smtClean="0"/>
              <a:t>잠깐</a:t>
            </a:r>
            <a:r>
              <a:rPr lang="en-US" altLang="ko-KR" sz="1200" smtClean="0"/>
              <a:t>!</a:t>
            </a:r>
            <a:r>
              <a:rPr lang="ko-KR" altLang="en-US" sz="1200" smtClean="0"/>
              <a:t> 구성원 간</a:t>
            </a:r>
            <a:r>
              <a:rPr lang="en-US" altLang="ko-KR" sz="1200" smtClean="0"/>
              <a:t> </a:t>
            </a:r>
            <a:r>
              <a:rPr lang="ko-KR" altLang="en-US" sz="1200" dirty="0" smtClean="0"/>
              <a:t>일원화된 저장소 관리를 위해 </a:t>
            </a:r>
            <a:r>
              <a:rPr lang="ko-KR" altLang="en-US" sz="1200" dirty="0" smtClean="0">
                <a:solidFill>
                  <a:srgbClr val="FF0000"/>
                </a:solidFill>
              </a:rPr>
              <a:t>폴더 </a:t>
            </a:r>
            <a:r>
              <a:rPr lang="ko-KR" altLang="en-US" sz="1200" smtClean="0">
                <a:solidFill>
                  <a:srgbClr val="FF0000"/>
                </a:solidFill>
              </a:rPr>
              <a:t>규칙을 </a:t>
            </a:r>
            <a:r>
              <a:rPr lang="ko-KR" altLang="en-US" sz="1200" smtClean="0">
                <a:solidFill>
                  <a:srgbClr val="FF0000"/>
                </a:solidFill>
              </a:rPr>
              <a:t>반드시 준수해야 </a:t>
            </a:r>
            <a:r>
              <a:rPr lang="ko-KR" altLang="en-US" sz="1200" dirty="0" smtClean="0">
                <a:solidFill>
                  <a:srgbClr val="FF0000"/>
                </a:solidFill>
              </a:rPr>
              <a:t>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087" y="40613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기획자 기준 예제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629461" y="1716895"/>
            <a:ext cx="3009822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0"/>
            <a:endCxn id="19" idx="2"/>
          </p:cNvCxnSpPr>
          <p:nvPr/>
        </p:nvCxnSpPr>
        <p:spPr>
          <a:xfrm flipH="1" flipV="1">
            <a:off x="2660401" y="936873"/>
            <a:ext cx="1473971" cy="7800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4418" y="69065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자율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마음대로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39282" y="1716895"/>
            <a:ext cx="839305" cy="180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  <a:endCxn id="40" idx="2"/>
          </p:cNvCxnSpPr>
          <p:nvPr/>
        </p:nvCxnSpPr>
        <p:spPr>
          <a:xfrm flipH="1" flipV="1">
            <a:off x="5685774" y="1013817"/>
            <a:ext cx="373161" cy="703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95773" y="2612107"/>
            <a:ext cx="594086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1"/>
            <a:endCxn id="39" idx="3"/>
          </p:cNvCxnSpPr>
          <p:nvPr/>
        </p:nvCxnSpPr>
        <p:spPr>
          <a:xfrm flipH="1" flipV="1">
            <a:off x="2495741" y="2636724"/>
            <a:ext cx="700032" cy="65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95773" y="2792797"/>
            <a:ext cx="297043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  <a:endCxn id="50" idx="1"/>
          </p:cNvCxnSpPr>
          <p:nvPr/>
        </p:nvCxnSpPr>
        <p:spPr>
          <a:xfrm>
            <a:off x="3492816" y="2882797"/>
            <a:ext cx="907419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2-1.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폴더 규칙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1640" y="2513613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1) </a:t>
            </a:r>
            <a:r>
              <a:rPr lang="ko-KR" altLang="en-US" sz="1000" b="1" smtClean="0">
                <a:solidFill>
                  <a:srgbClr val="FF0000"/>
                </a:solidFill>
              </a:rPr>
              <a:t>자율 백업폴더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384" y="613707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최상위 폴더 연동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</a:rPr>
              <a:t>기획 프로젝트로 폴더명은 자율 가능</a:t>
            </a:r>
            <a:r>
              <a:rPr lang="en-US" altLang="ko-KR" sz="1000" b="1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0235" y="2759687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3) </a:t>
            </a:r>
            <a:r>
              <a:rPr lang="ko-KR" altLang="en-US" sz="1000" b="1" smtClean="0">
                <a:solidFill>
                  <a:srgbClr val="FF0000"/>
                </a:solidFill>
              </a:rPr>
              <a:t>릴리즈 폴더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95773" y="2975093"/>
            <a:ext cx="645586" cy="1202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4" idx="3"/>
            <a:endCxn id="58" idx="1"/>
          </p:cNvCxnSpPr>
          <p:nvPr/>
        </p:nvCxnSpPr>
        <p:spPr>
          <a:xfrm>
            <a:off x="3841359" y="3576163"/>
            <a:ext cx="429610" cy="769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70969" y="3453053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2) </a:t>
            </a:r>
            <a:r>
              <a:rPr lang="ko-KR" altLang="en-US" sz="1000" b="1" smtClean="0">
                <a:solidFill>
                  <a:srgbClr val="FF0000"/>
                </a:solidFill>
              </a:rPr>
              <a:t>하위 프로젝트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별 폴더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7" y="4987627"/>
            <a:ext cx="981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3" name="TextBox 7182"/>
          <p:cNvSpPr txBox="1"/>
          <p:nvPr/>
        </p:nvSpPr>
        <p:spPr>
          <a:xfrm>
            <a:off x="-19553" y="458449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1) Sandbox </a:t>
            </a:r>
            <a:r>
              <a:rPr lang="ko-KR" altLang="en-US" sz="1000" smtClean="0"/>
              <a:t>내 담당자명 단위로</a:t>
            </a:r>
            <a:endParaRPr lang="en-US" altLang="ko-KR" sz="1000" smtClean="0"/>
          </a:p>
          <a:p>
            <a:r>
              <a:rPr lang="ko-KR" altLang="en-US" sz="1000" smtClean="0"/>
              <a:t>    구분으로 파일 백업</a:t>
            </a:r>
            <a:endParaRPr lang="ko-KR" altLang="en-US" sz="1000"/>
          </a:p>
        </p:txBody>
      </p:sp>
      <p:sp>
        <p:nvSpPr>
          <p:cNvPr id="7184" name="TextBox 7183"/>
          <p:cNvSpPr txBox="1"/>
          <p:nvPr/>
        </p:nvSpPr>
        <p:spPr>
          <a:xfrm>
            <a:off x="2088793" y="4584491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2) </a:t>
            </a:r>
            <a:r>
              <a:rPr lang="ko-KR" altLang="en-US" sz="1000" smtClean="0"/>
              <a:t>하위 프로젝트 내 파일 공유 </a:t>
            </a:r>
            <a:r>
              <a:rPr lang="en-US" altLang="ko-KR" sz="1000" smtClean="0"/>
              <a:t>/ </a:t>
            </a:r>
            <a:r>
              <a:rPr lang="ko-KR" altLang="en-US" sz="1000" smtClean="0"/>
              <a:t>파일 백업</a:t>
            </a:r>
            <a:endParaRPr lang="ko-KR" altLang="en-US" sz="1000"/>
          </a:p>
        </p:txBody>
      </p:sp>
      <p:sp>
        <p:nvSpPr>
          <p:cNvPr id="67" name="직사각형 66"/>
          <p:cNvSpPr/>
          <p:nvPr/>
        </p:nvSpPr>
        <p:spPr>
          <a:xfrm>
            <a:off x="3897796" y="5292947"/>
            <a:ext cx="2180168" cy="80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7" idx="2"/>
            <a:endCxn id="69" idx="0"/>
          </p:cNvCxnSpPr>
          <p:nvPr/>
        </p:nvCxnSpPr>
        <p:spPr>
          <a:xfrm>
            <a:off x="4987880" y="6093296"/>
            <a:ext cx="3" cy="2578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32466" y="4768739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하위 프로젝트 내 담당자명 폴더에는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미공유용 편집</a:t>
            </a:r>
            <a:r>
              <a:rPr lang="en-US" altLang="ko-KR" sz="1000" b="1" smtClean="0">
                <a:solidFill>
                  <a:srgbClr val="FF0000"/>
                </a:solidFill>
              </a:rPr>
              <a:t>/</a:t>
            </a:r>
            <a:r>
              <a:rPr lang="ko-KR" altLang="en-US" sz="1000" b="1" smtClean="0">
                <a:solidFill>
                  <a:srgbClr val="FF0000"/>
                </a:solidFill>
              </a:rPr>
              <a:t>진행 중인 파일 위치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/>
          <p:cNvCxnSpPr>
            <a:stCxn id="76" idx="3"/>
            <a:endCxn id="74" idx="1"/>
          </p:cNvCxnSpPr>
          <p:nvPr/>
        </p:nvCxnSpPr>
        <p:spPr>
          <a:xfrm flipV="1">
            <a:off x="4485826" y="4968794"/>
            <a:ext cx="246640" cy="2202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897796" y="5085184"/>
            <a:ext cx="588030" cy="207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58" idx="2"/>
            <a:endCxn id="7184" idx="0"/>
          </p:cNvCxnSpPr>
          <p:nvPr/>
        </p:nvCxnSpPr>
        <p:spPr>
          <a:xfrm flipH="1">
            <a:off x="3410629" y="3853163"/>
            <a:ext cx="1442391" cy="731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9" idx="2"/>
            <a:endCxn id="7183" idx="0"/>
          </p:cNvCxnSpPr>
          <p:nvPr/>
        </p:nvCxnSpPr>
        <p:spPr>
          <a:xfrm flipH="1">
            <a:off x="980080" y="2759834"/>
            <a:ext cx="933611" cy="18246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0" idx="3"/>
            <a:endCxn id="100" idx="0"/>
          </p:cNvCxnSpPr>
          <p:nvPr/>
        </p:nvCxnSpPr>
        <p:spPr>
          <a:xfrm>
            <a:off x="5436096" y="2882798"/>
            <a:ext cx="2587689" cy="17016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669" y="4987627"/>
            <a:ext cx="942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6867058" y="4584491"/>
            <a:ext cx="2313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3) </a:t>
            </a:r>
            <a:r>
              <a:rPr lang="ko-KR" altLang="en-US" sz="1000" smtClean="0"/>
              <a:t>릴리즈 버전에 대한 기획물을 백업</a:t>
            </a:r>
            <a:endParaRPr lang="ko-KR" altLang="en-US" sz="1000"/>
          </a:p>
        </p:txBody>
      </p:sp>
      <p:sp>
        <p:nvSpPr>
          <p:cNvPr id="103" name="직사각형 102"/>
          <p:cNvSpPr/>
          <p:nvPr/>
        </p:nvSpPr>
        <p:spPr>
          <a:xfrm>
            <a:off x="7479295" y="4987627"/>
            <a:ext cx="924154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150931" y="5949280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tags/</a:t>
            </a:r>
            <a:r>
              <a:rPr lang="ko-KR" altLang="en-US" sz="1000" b="1" smtClean="0">
                <a:solidFill>
                  <a:srgbClr val="FF0000"/>
                </a:solidFill>
              </a:rPr>
              <a:t>하위프로젝트</a:t>
            </a:r>
            <a:r>
              <a:rPr lang="en-US" altLang="ko-KR" sz="1000" b="1" smtClean="0">
                <a:solidFill>
                  <a:srgbClr val="FF0000"/>
                </a:solidFill>
              </a:rPr>
              <a:t>/</a:t>
            </a:r>
            <a:r>
              <a:rPr lang="ko-KR" altLang="en-US" sz="1000" b="1" smtClean="0">
                <a:solidFill>
                  <a:srgbClr val="FF0000"/>
                </a:solidFill>
              </a:rPr>
              <a:t>버전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5" name="직선 화살표 연결선 104"/>
          <p:cNvCxnSpPr>
            <a:stCxn id="103" idx="2"/>
            <a:endCxn id="104" idx="0"/>
          </p:cNvCxnSpPr>
          <p:nvPr/>
        </p:nvCxnSpPr>
        <p:spPr>
          <a:xfrm>
            <a:off x="7941372" y="5587702"/>
            <a:ext cx="0" cy="3615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5" y="1853530"/>
            <a:ext cx="23050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5450" y="735087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여기서 </a:t>
            </a:r>
            <a:r>
              <a:rPr lang="ko-KR" altLang="en-US" sz="1200" smtClean="0"/>
              <a:t>잠깐</a:t>
            </a:r>
            <a:r>
              <a:rPr lang="en-US" altLang="ko-KR" sz="1200" smtClean="0"/>
              <a:t>! </a:t>
            </a:r>
            <a:r>
              <a:rPr lang="ko-KR" altLang="en-US" sz="1200" smtClean="0"/>
              <a:t>파일 변경 사항을 히스토리로 꾸준히 남기기 위해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아래와 같은 </a:t>
            </a:r>
            <a:r>
              <a:rPr lang="ko-KR" altLang="en-US" sz="1200" smtClean="0">
                <a:solidFill>
                  <a:srgbClr val="FF0000"/>
                </a:solidFill>
              </a:rPr>
              <a:t>파일 규칙으로 생성</a:t>
            </a:r>
            <a:r>
              <a:rPr lang="en-US" altLang="ko-KR" sz="1200" smtClean="0">
                <a:solidFill>
                  <a:srgbClr val="FF0000"/>
                </a:solidFill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</a:rPr>
              <a:t>관리하길 권고</a:t>
            </a:r>
            <a:r>
              <a:rPr lang="ko-KR" altLang="en-US" sz="1200" smtClean="0"/>
              <a:t> 드립니다</a:t>
            </a:r>
            <a:r>
              <a:rPr lang="en-US" altLang="ko-KR" sz="120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2081" y="2409831"/>
            <a:ext cx="45368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smtClean="0"/>
              <a:t>프로젝트   문서내용  부연설명</a:t>
            </a:r>
            <a:r>
              <a:rPr lang="en-US" altLang="ko-KR" sz="2000" smtClean="0"/>
              <a:t>.</a:t>
            </a:r>
            <a:r>
              <a:rPr lang="ko-KR" altLang="en-US" sz="2000" smtClean="0"/>
              <a:t>확장자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65218" y="179277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176" name="TextBox 7175"/>
          <p:cNvSpPr txBox="1"/>
          <p:nvPr/>
        </p:nvSpPr>
        <p:spPr>
          <a:xfrm>
            <a:off x="3807740" y="4338433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통합검색서비스전략 </a:t>
            </a:r>
            <a:r>
              <a:rPr lang="en-US" altLang="ko-KR" smtClean="0"/>
              <a:t>(</a:t>
            </a:r>
            <a:r>
              <a:rPr lang="ko-KR" altLang="en-US" smtClean="0"/>
              <a:t>벤치마킹</a:t>
            </a:r>
            <a:r>
              <a:rPr lang="en-US" altLang="ko-KR" smtClean="0"/>
              <a:t>).xlsx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898490" y="4399372"/>
            <a:ext cx="2052000" cy="273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0"/>
            <a:endCxn id="61" idx="2"/>
          </p:cNvCxnSpPr>
          <p:nvPr/>
        </p:nvCxnSpPr>
        <p:spPr>
          <a:xfrm flipH="1" flipV="1">
            <a:off x="4261106" y="2753886"/>
            <a:ext cx="663384" cy="1645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951156" y="4399372"/>
            <a:ext cx="105298" cy="273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2"/>
            <a:endCxn id="55" idx="0"/>
          </p:cNvCxnSpPr>
          <p:nvPr/>
        </p:nvCxnSpPr>
        <p:spPr>
          <a:xfrm>
            <a:off x="6003805" y="4672809"/>
            <a:ext cx="0" cy="3817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560" y="5054529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띄어쓰기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칸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52191" y="4399373"/>
            <a:ext cx="1053344" cy="273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0"/>
            <a:endCxn id="63" idx="2"/>
          </p:cNvCxnSpPr>
          <p:nvPr/>
        </p:nvCxnSpPr>
        <p:spPr>
          <a:xfrm flipH="1" flipV="1">
            <a:off x="5559241" y="2753886"/>
            <a:ext cx="1019622" cy="1645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711475" y="2465886"/>
            <a:ext cx="1099261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055241" y="2465886"/>
            <a:ext cx="1008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317639" y="2465886"/>
            <a:ext cx="1006044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084259" y="4399373"/>
            <a:ext cx="432048" cy="273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81" idx="0"/>
            <a:endCxn id="85" idx="2"/>
          </p:cNvCxnSpPr>
          <p:nvPr/>
        </p:nvCxnSpPr>
        <p:spPr>
          <a:xfrm flipV="1">
            <a:off x="7300283" y="2753886"/>
            <a:ext cx="421051" cy="1645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325752" y="2465886"/>
            <a:ext cx="791164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2-2.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파일 규칙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147519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기획자 기준 예제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57" idx="0"/>
            <a:endCxn id="77" idx="2"/>
          </p:cNvCxnSpPr>
          <p:nvPr/>
        </p:nvCxnSpPr>
        <p:spPr>
          <a:xfrm flipV="1">
            <a:off x="6578863" y="2753886"/>
            <a:ext cx="241798" cy="1645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88515" y="36988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필요시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5839" y="5431086"/>
            <a:ext cx="363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* </a:t>
            </a:r>
            <a:r>
              <a:rPr lang="ko-KR" altLang="en-US" sz="1200" b="1" smtClean="0">
                <a:solidFill>
                  <a:srgbClr val="FF0000"/>
                </a:solidFill>
              </a:rPr>
              <a:t>주의</a:t>
            </a:r>
            <a:r>
              <a:rPr lang="en-US" altLang="ko-KR" sz="1200" b="1" smtClean="0">
                <a:solidFill>
                  <a:srgbClr val="FF0000"/>
                </a:solidFill>
              </a:rPr>
              <a:t>) </a:t>
            </a:r>
            <a:r>
              <a:rPr lang="ko-KR" altLang="en-US" sz="1200" b="1" smtClean="0">
                <a:solidFill>
                  <a:srgbClr val="FF0000"/>
                </a:solidFill>
              </a:rPr>
              <a:t>파일명에 버전 및 날짜를 붙이지 않습니다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재시작</a:t>
            </a:r>
            <a:r>
              <a:rPr lang="ko-KR" altLang="en-US" dirty="0" smtClean="0"/>
              <a:t> 하셨나요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273227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2400" smtClean="0"/>
              <a:t>이제부터</a:t>
            </a:r>
            <a:endParaRPr lang="en-US" altLang="ko-KR" sz="2400" smtClean="0"/>
          </a:p>
          <a:p>
            <a:pPr marL="0" indent="0" algn="ctr">
              <a:buNone/>
            </a:pPr>
            <a:r>
              <a:rPr lang="ko-KR" altLang="en-US" sz="2400" smtClean="0"/>
              <a:t>레드마인과 </a:t>
            </a:r>
            <a:r>
              <a:rPr lang="en-US" altLang="ko-KR" sz="2400" dirty="0" smtClean="0"/>
              <a:t>SVN </a:t>
            </a:r>
            <a:r>
              <a:rPr lang="ko-KR" altLang="en-US" sz="2400" dirty="0" smtClean="0"/>
              <a:t>연동이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시작됩니다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err="1" smtClean="0"/>
              <a:t>렛츠고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8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6829425" cy="312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487705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레드마인에</a:t>
            </a:r>
            <a:r>
              <a:rPr lang="ko-KR" altLang="en-US" sz="1000" dirty="0" smtClean="0"/>
              <a:t> 로그인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6580967" y="721724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61184"/>
            <a:ext cx="4191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>
            <a:stCxn id="9" idx="2"/>
            <a:endCxn id="1026" idx="0"/>
          </p:cNvCxnSpPr>
          <p:nvPr/>
        </p:nvCxnSpPr>
        <p:spPr>
          <a:xfrm flipH="1">
            <a:off x="6451476" y="937748"/>
            <a:ext cx="309511" cy="2623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BB5-FC4A-4EE6-B052-68D1A25C222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smtClean="0">
                <a:solidFill>
                  <a:srgbClr val="00B0F0"/>
                </a:solidFill>
              </a:rPr>
              <a:t>3.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레드마인 </a:t>
            </a:r>
            <a:r>
              <a:rPr lang="en-US" altLang="ko-KR" sz="1200" b="1" u="sng" smtClean="0">
                <a:solidFill>
                  <a:srgbClr val="00B0F0"/>
                </a:solidFill>
              </a:rPr>
              <a:t>– SVN </a:t>
            </a:r>
            <a:r>
              <a:rPr lang="ko-KR" altLang="en-US" sz="1200" b="1" u="sng" smtClean="0">
                <a:solidFill>
                  <a:srgbClr val="00B0F0"/>
                </a:solidFill>
              </a:rPr>
              <a:t>연동</a:t>
            </a:r>
            <a:endParaRPr lang="ko-KR" altLang="en-US" sz="1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1292</Words>
  <Application>Microsoft Office PowerPoint</Application>
  <PresentationFormat>화면 슬라이드 쇼(4:3)</PresentationFormat>
  <Paragraphs>205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형상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재시작 하셨나요?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 관리</dc:title>
  <dc:creator>김충환</dc:creator>
  <cp:lastModifiedBy>김충환</cp:lastModifiedBy>
  <cp:revision>39</cp:revision>
  <dcterms:created xsi:type="dcterms:W3CDTF">2011-01-10T08:15:37Z</dcterms:created>
  <dcterms:modified xsi:type="dcterms:W3CDTF">2011-02-14T09:03:24Z</dcterms:modified>
</cp:coreProperties>
</file>