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7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GnQU1hMHJ2RQo0m4fo0EuS+fb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46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3497" autoAdjust="0"/>
  </p:normalViewPr>
  <p:slideViewPr>
    <p:cSldViewPr snapToGrid="0">
      <p:cViewPr>
        <p:scale>
          <a:sx n="100" d="100"/>
          <a:sy n="100" d="100"/>
        </p:scale>
        <p:origin x="-1109" y="-586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4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txPr>
        <a:bodyPr/>
        <a:lstStyle/>
        <a:p>
          <a:pPr>
            <a:defRPr sz="280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전체 불량율</c:v>
                </c:pt>
              </c:strCache>
            </c:strRef>
          </c:tx>
          <c:spPr>
            <a:effectLst>
              <a:outerShdw blurRad="50800" dist="50800" dir="5400000" sx="102000" sy="102000" algn="ctr" rotWithShape="0">
                <a:schemeClr val="bg1">
                  <a:lumMod val="85000"/>
                  <a:alpha val="52000"/>
                </a:schemeClr>
              </a:outerShdw>
            </a:effectLst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50800" dir="5400000" sx="102000" sy="102000" algn="ctr" rotWithShape="0">
                  <a:schemeClr val="bg1">
                    <a:lumMod val="85000"/>
                    <a:alpha val="52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0C-4DF4-BB59-FB3279312CB3}"/>
              </c:ext>
            </c:extLst>
          </c:dPt>
          <c:dPt>
            <c:idx val="1"/>
            <c:bubble3D val="0"/>
            <c:explosion val="6"/>
            <c:spPr>
              <a:solidFill>
                <a:srgbClr val="3A4460"/>
              </a:solidFill>
              <a:effectLst>
                <a:outerShdw blurRad="50800" dist="50800" dir="5400000" sx="102000" sy="102000" algn="ctr" rotWithShape="0">
                  <a:schemeClr val="bg1">
                    <a:lumMod val="85000"/>
                    <a:alpha val="52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0C-4DF4-BB59-FB3279312CB3}"/>
              </c:ext>
            </c:extLst>
          </c:dPt>
          <c:dLbls>
            <c:dLbl>
              <c:idx val="0"/>
              <c:layout>
                <c:manualLayout>
                  <c:x val="-0.19269449361924063"/>
                  <c:y val="9.784338315189312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0C-4DF4-BB59-FB3279312CB3}"/>
                </c:ext>
              </c:extLst>
            </c:dLbl>
            <c:dLbl>
              <c:idx val="1"/>
              <c:layout>
                <c:manualLayout>
                  <c:x val="0.18790962576860248"/>
                  <c:y val="-0.1136675103300728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E0C-4DF4-BB59-FB3279312C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불량</c:v>
                </c:pt>
                <c:pt idx="1">
                  <c:v>양품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32.1</c:v>
                </c:pt>
                <c:pt idx="1">
                  <c:v>67.900000000000006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E0C-4DF4-BB59-FB3279312C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layout/>
      <c:overlay val="0"/>
      <c:txPr>
        <a:bodyPr/>
        <a:lstStyle/>
        <a:p>
          <a:pPr>
            <a:defRPr sz="240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철제 종류별 불량율</c:v>
                </c:pt>
              </c:strCache>
            </c:strRef>
          </c:tx>
          <c:dLbls>
            <c:dLbl>
              <c:idx val="0"/>
              <c:layout>
                <c:manualLayout>
                  <c:x val="-0.16441925804783039"/>
                  <c:y val="-0.19071541165931938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2800" dirty="0">
                        <a:solidFill>
                          <a:schemeClr val="bg1"/>
                        </a:solidFill>
                        <a:latin typeface="에스코어 드림 5 Medium" pitchFamily="34" charset="-127"/>
                        <a:ea typeface="에스코어 드림 5 Medium" pitchFamily="34" charset="-127"/>
                      </a:rPr>
                      <a:t>69%</a:t>
                    </a:r>
                    <a:endParaRPr lang="en-US" altLang="ko-KR" sz="2800" dirty="0">
                      <a:latin typeface="에스코어 드림 5 Medium" pitchFamily="34" charset="-127"/>
                      <a:ea typeface="에스코어 드림 5 Medium" pitchFamily="34" charset="-127"/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D77-4C51-97E2-C8158895B3EB}"/>
                </c:ext>
              </c:extLst>
            </c:dLbl>
            <c:dLbl>
              <c:idx val="2"/>
              <c:layout>
                <c:manualLayout>
                  <c:x val="8.6522839559769152E-2"/>
                  <c:y val="8.41738269903268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77-4C51-97E2-C8158895B3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T7</c:v>
                </c:pt>
                <c:pt idx="3">
                  <c:v>T5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</c:v>
                </c:pt>
                <c:pt idx="1">
                  <c:v>14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D77-4C51-97E2-C8158895B3E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1413277619085944"/>
          <c:y val="0.37018299409232802"/>
          <c:w val="0.14104597358833298"/>
          <c:h val="0.46855956612601996"/>
        </c:manualLayout>
      </c:layout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258243528695716"/>
          <c:y val="7.1702119523891772E-2"/>
        </c:manualLayout>
      </c:layout>
      <c:overlay val="0"/>
      <c:txPr>
        <a:bodyPr/>
        <a:lstStyle/>
        <a:p>
          <a:pPr>
            <a:defRPr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1호기</c:v>
                </c:pt>
              </c:strCache>
            </c:strRef>
          </c:tx>
          <c:dPt>
            <c:idx val="0"/>
            <c:bubble3D val="0"/>
            <c:explosion val="5"/>
            <c:spPr>
              <a:effectLst>
                <a:outerShdw blurRad="50800" dist="38100" dir="5400000" algn="ctr" rotWithShape="0">
                  <a:schemeClr val="bg1">
                    <a:lumMod val="85000"/>
                    <a:alpha val="96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98-4495-93F8-578B09711058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98-4495-93F8-578B09711058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F98-4495-93F8-578B09711058}"/>
              </c:ext>
            </c:extLst>
          </c:dPt>
          <c:dLbls>
            <c:dLbl>
              <c:idx val="0"/>
              <c:layout>
                <c:manualLayout>
                  <c:x val="-0.17903265587021985"/>
                  <c:y val="-0.1558815370121773"/>
                </c:manualLayout>
              </c:layout>
              <c:spPr/>
              <c:txPr>
                <a:bodyPr/>
                <a:lstStyle/>
                <a:p>
                  <a:pPr>
                    <a:defRPr sz="28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98-4495-93F8-578B09711058}"/>
                </c:ext>
              </c:extLst>
            </c:dLbl>
            <c:dLbl>
              <c:idx val="3"/>
              <c:layout>
                <c:manualLayout>
                  <c:x val="8.0797154148414999E-2"/>
                  <c:y val="0.1014194598191779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F98-4495-93F8-578B097110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T5</c:v>
                </c:pt>
                <c:pt idx="3">
                  <c:v>T7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</c:v>
                </c:pt>
                <c:pt idx="1">
                  <c:v>13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98-4495-93F8-578B0971105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89657449508505"/>
          <c:y val="0.37826306876346177"/>
          <c:w val="0.15490091948968604"/>
          <c:h val="0.3979941461102526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258243528695716"/>
          <c:y val="7.1702119523891772E-2"/>
        </c:manualLayout>
      </c:layout>
      <c:overlay val="0"/>
      <c:txPr>
        <a:bodyPr/>
        <a:lstStyle/>
        <a:p>
          <a:pPr>
            <a:defRPr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2호기</c:v>
                </c:pt>
              </c:strCache>
            </c:strRef>
          </c:tx>
          <c:dPt>
            <c:idx val="0"/>
            <c:bubble3D val="0"/>
            <c:explosion val="5"/>
            <c:spPr>
              <a:effectLst>
                <a:outerShdw blurRad="50800" dist="38100" dir="5400000" algn="ctr" rotWithShape="0">
                  <a:schemeClr val="bg1">
                    <a:lumMod val="85000"/>
                    <a:alpha val="96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0AF-40A3-A65B-DF3B07DFBF6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0AF-40A3-A65B-DF3B07DFBF66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0AF-40A3-A65B-DF3B07DFBF66}"/>
              </c:ext>
            </c:extLst>
          </c:dPt>
          <c:dLbls>
            <c:dLbl>
              <c:idx val="0"/>
              <c:layout>
                <c:manualLayout>
                  <c:x val="-0.17398054228279525"/>
                  <c:y val="-0.16621676711046945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AF-40A3-A65B-DF3B07DFBF66}"/>
                </c:ext>
              </c:extLst>
            </c:dLbl>
            <c:dLbl>
              <c:idx val="3"/>
              <c:layout>
                <c:manualLayout>
                  <c:x val="6.5640725756725901E-2"/>
                  <c:y val="0.1046786787819467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0AF-40A3-A65B-DF3B07DFBF66}"/>
                </c:ext>
              </c:extLst>
            </c:dLbl>
            <c:dLbl>
              <c:idx val="4"/>
              <c:layout>
                <c:manualLayout>
                  <c:x val="2.7495236276697737E-2"/>
                  <c:y val="9.0522257810950205E-2"/>
                </c:manualLayout>
              </c:layout>
              <c:spPr/>
              <c:txPr>
                <a:bodyPr/>
                <a:lstStyle/>
                <a:p>
                  <a:pPr>
                    <a:defRPr sz="16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AF-40A3-A65B-DF3B07DFBF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T5</c:v>
                </c:pt>
                <c:pt idx="3">
                  <c:v>T7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F0AF-40A3-A65B-DF3B07DFBF6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89657449508505"/>
          <c:y val="0.37826306876346177"/>
          <c:w val="0.15490091948968604"/>
          <c:h val="0.3979941461102526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에스코어 드림 8 Heavy" pitchFamily="34" charset="-127"/>
                <a:ea typeface="에스코어 드림 8 Heavy" pitchFamily="34" charset="-127"/>
              </a:defRPr>
            </a:pPr>
            <a:r>
              <a:rPr lang="en-US" altLang="ko-KR" dirty="0"/>
              <a:t>3</a:t>
            </a:r>
            <a:r>
              <a:rPr lang="ko-KR" altLang="en-US" dirty="0"/>
              <a:t>호기</a:t>
            </a:r>
          </a:p>
        </c:rich>
      </c:tx>
      <c:layout>
        <c:manualLayout>
          <c:xMode val="edge"/>
          <c:yMode val="edge"/>
          <c:x val="0.42258243528695716"/>
          <c:y val="7.170211952389177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2호기</c:v>
                </c:pt>
              </c:strCache>
            </c:strRef>
          </c:tx>
          <c:dPt>
            <c:idx val="0"/>
            <c:bubble3D val="0"/>
            <c:explosion val="5"/>
            <c:spPr>
              <a:effectLst>
                <a:outerShdw blurRad="50800" dist="38100" dir="5400000" algn="ctr" rotWithShape="0">
                  <a:schemeClr val="bg1">
                    <a:lumMod val="85000"/>
                    <a:alpha val="96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47-4B4C-BFD9-95588D0E53F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47-4B4C-BFD9-95588D0E53F6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347-4B4C-BFD9-95588D0E53F6}"/>
              </c:ext>
            </c:extLst>
          </c:dPt>
          <c:dLbls>
            <c:dLbl>
              <c:idx val="0"/>
              <c:layout>
                <c:manualLayout>
                  <c:x val="-0.16220428377630297"/>
                  <c:y val="-0.17713934979384699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7-4B4C-BFD9-95588D0E53F6}"/>
                </c:ext>
              </c:extLst>
            </c:dLbl>
            <c:dLbl>
              <c:idx val="3"/>
              <c:layout>
                <c:manualLayout>
                  <c:x val="6.5640725756725901E-2"/>
                  <c:y val="0.1046786787819467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7-4B4C-BFD9-95588D0E53F6}"/>
                </c:ext>
              </c:extLst>
            </c:dLbl>
            <c:dLbl>
              <c:idx val="4"/>
              <c:layout>
                <c:manualLayout>
                  <c:x val="2.7495236276697737E-2"/>
                  <c:y val="9.052225781095020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47-4B4C-BFD9-95588D0E5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T5</c:v>
                </c:pt>
                <c:pt idx="3">
                  <c:v>T7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347-4B4C-BFD9-95588D0E53F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89657449508505"/>
          <c:y val="0.37826306876346177"/>
          <c:w val="0.15490091948968604"/>
          <c:h val="0.3979941461102526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/>
              <a:t>HSB </a:t>
            </a:r>
            <a:r>
              <a:rPr lang="ko-KR" altLang="en-US" dirty="0"/>
              <a:t>적용 유무에 따른 구분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미적용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불량</c:v>
                </c:pt>
                <c:pt idx="1">
                  <c:v>양품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6E-457D-B248-0461903310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적용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불량</c:v>
                </c:pt>
                <c:pt idx="1">
                  <c:v>양품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198</c:v>
                </c:pt>
                <c:pt idx="1">
                  <c:v>489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36E-457D-B248-046190331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106880"/>
        <c:axId val="154116864"/>
      </c:barChart>
      <c:catAx>
        <c:axId val="1541068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54116864"/>
        <c:crosses val="autoZero"/>
        <c:auto val="1"/>
        <c:lblAlgn val="ctr"/>
        <c:lblOffset val="100"/>
        <c:noMultiLvlLbl val="0"/>
      </c:catAx>
      <c:valAx>
        <c:axId val="1541168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54106880"/>
        <c:crosses val="autoZero"/>
        <c:crossBetween val="between"/>
      </c:valAx>
    </c:plotArea>
    <c:legend>
      <c:legendPos val="r"/>
      <c:layout/>
      <c:overlay val="0"/>
      <c:spPr>
        <a:noFill/>
      </c:spPr>
    </c:legend>
    <c:plotVisOnly val="1"/>
    <c:dispBlanksAs val="gap"/>
    <c:showDLblsOverMax val="0"/>
  </c:chart>
  <c:txPr>
    <a:bodyPr/>
    <a:lstStyle/>
    <a:p>
      <a:pPr>
        <a:defRPr sz="1400">
          <a:latin typeface="에스코어 드림 5 Medium" pitchFamily="34" charset="-127"/>
          <a:ea typeface="에스코어 드림 5 Medium" pitchFamily="34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0099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>
  <p:cSld name="CLIPART_AND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>
  <p:cSld name="TAB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FOUR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8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790188" y="4398270"/>
            <a:ext cx="72245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spc="-15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7조 정윤진, 윤태헌, 문인성, 차하나</a:t>
            </a:r>
            <a:endParaRPr spc="-15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549" y="1155829"/>
            <a:ext cx="12784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7200" b="1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철강제조공장</a:t>
            </a:r>
            <a:endParaRPr lang="en-US" altLang="ko-KR" sz="7200" b="1" dirty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  <a:cs typeface="Calibri"/>
              <a:sym typeface="Calibri"/>
            </a:endParaRPr>
          </a:p>
          <a:p>
            <a:pPr lvl="0"/>
            <a:r>
              <a:rPr lang="ko-KR" altLang="en-US" sz="7200" b="1" dirty="0" err="1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불량율</a:t>
            </a:r>
            <a:r>
              <a:rPr lang="ko-KR" altLang="en-US" sz="7200" b="1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 예측 모델</a:t>
            </a:r>
            <a:endParaRPr lang="ko-KR" altLang="en-US" sz="7200" dirty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675374" y="712825"/>
            <a:ext cx="88440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28231" y="3907857"/>
            <a:ext cx="7148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HANA\Desktop\Untitled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192000" cy="70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ANA\Desktop\피피티\Artboard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6"/>
            <a:ext cx="12192000" cy="70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ROLLING_DESCALING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에 따른 분류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3065" y="1560657"/>
            <a:ext cx="6043305" cy="4673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3923818" y="5000261"/>
            <a:ext cx="1851948" cy="873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err="1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불량율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 출현 빈도 시간</a:t>
            </a: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3366" y="1465050"/>
            <a:ext cx="9040793" cy="233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7550" y="3915691"/>
            <a:ext cx="8852421" cy="236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3048000" y="1615440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19120" y="4037611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45680" y="1619531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6800" y="4041702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err="1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머신러닝</a:t>
            </a:r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(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온도</a:t>
            </a:r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,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시간에 따른 불량률</a:t>
            </a:r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)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414" y="1444678"/>
            <a:ext cx="3486175" cy="2466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790998" y="6586535"/>
            <a:ext cx="2590819" cy="54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64682" y="1492300"/>
            <a:ext cx="3936115" cy="2466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-2790998" y="3574721"/>
            <a:ext cx="3237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디지션</a:t>
            </a: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트리</a:t>
            </a:r>
            <a:endParaRPr dirty="0"/>
          </a:p>
        </p:txBody>
      </p:sp>
      <p:sp>
        <p:nvSpPr>
          <p:cNvPr id="180" name="Google Shape;180;p12"/>
          <p:cNvSpPr txBox="1"/>
          <p:nvPr/>
        </p:nvSpPr>
        <p:spPr>
          <a:xfrm>
            <a:off x="-3170339" y="5616928"/>
            <a:ext cx="38646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랜덤포레스트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98070" y="1449139"/>
            <a:ext cx="3984919" cy="255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81224" y="6858000"/>
            <a:ext cx="5003529" cy="675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-41704" y="7391496"/>
            <a:ext cx="115033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디지션트리 = 전체요소를 다 넣어서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랜덤포레스트 = 랜덤으로 값을넣은거라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그래디언트 = 영향력이큰값들위주로 넣어서?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80263" y="7830587"/>
            <a:ext cx="5610266" cy="48423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-5077704" y="-448211"/>
            <a:ext cx="48775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FUR_HZ_TEMP           가열로_HZ가열로_온도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FUR_HZ_TIME           가열로_HZ가열로_시간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FUR_SZ_TEMP           가열로_SZ가열로_온도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FUR_SZ_TIME           가열로_SZ가열로_시간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FUR_TIME              가열로_내부에 있었던 시간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FUR_EXTEMP            가열로_추출온도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ROLLING_TEMP_T5       롤링_온도</a:t>
            </a: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026160" y="4115813"/>
            <a:ext cx="2692400" cy="520871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/>
              <a:t>Decision Tree</a:t>
            </a:r>
            <a:endParaRPr lang="ko-KR" altLang="en-US" sz="1800" b="1" dirty="0"/>
          </a:p>
        </p:txBody>
      </p:sp>
      <p:sp>
        <p:nvSpPr>
          <p:cNvPr id="18" name="직사각형 17"/>
          <p:cNvSpPr/>
          <p:nvPr/>
        </p:nvSpPr>
        <p:spPr>
          <a:xfrm>
            <a:off x="4686539" y="4115813"/>
            <a:ext cx="2692400" cy="520871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/>
              <a:t>Random Forest</a:t>
            </a:r>
            <a:endParaRPr lang="ko-KR" altLang="en-US" sz="1800" b="1" dirty="0"/>
          </a:p>
        </p:txBody>
      </p:sp>
      <p:sp>
        <p:nvSpPr>
          <p:cNvPr id="19" name="직사각형 18"/>
          <p:cNvSpPr/>
          <p:nvPr/>
        </p:nvSpPr>
        <p:spPr>
          <a:xfrm>
            <a:off x="8595215" y="4115813"/>
            <a:ext cx="2692400" cy="520871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/>
              <a:t>Gradient Boosting</a:t>
            </a:r>
            <a:endParaRPr lang="ko-KR" alt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9485" y="5032407"/>
            <a:ext cx="362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atin typeface="에스코어 드림 8 Heavy" pitchFamily="34" charset="-127"/>
                <a:ea typeface="에스코어 드림 8 Heavy" pitchFamily="34" charset="-127"/>
              </a:rPr>
              <a:t>훈련 정확도 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: 0.92658730158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atin typeface="에스코어 드림 8 Heavy" pitchFamily="34" charset="-127"/>
                <a:ea typeface="에스코어 드림 8 Heavy" pitchFamily="34" charset="-127"/>
              </a:rPr>
              <a:t>테스트 정확도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: 0.9074074074</a:t>
            </a:r>
            <a:endParaRPr lang="ko-KR" altLang="en-US" sz="16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7960" y="5032407"/>
            <a:ext cx="362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atin typeface="에스코어 드림 8 Heavy" pitchFamily="34" charset="-127"/>
                <a:ea typeface="에스코어 드림 8 Heavy" pitchFamily="34" charset="-127"/>
              </a:rPr>
              <a:t>훈련 정확도 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: 0.92222222222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atin typeface="에스코어 드림 8 Heavy" pitchFamily="34" charset="-127"/>
                <a:ea typeface="에스코어 드림 8 Heavy" pitchFamily="34" charset="-127"/>
              </a:rPr>
              <a:t>테스트 정확도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: 0.9166666666</a:t>
            </a:r>
            <a:endParaRPr lang="ko-KR" altLang="en-US" sz="16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86434" y="5032407"/>
            <a:ext cx="362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atin typeface="에스코어 드림 8 Heavy" pitchFamily="34" charset="-127"/>
                <a:ea typeface="에스코어 드림 8 Heavy" pitchFamily="34" charset="-127"/>
              </a:rPr>
              <a:t>훈련 정확도 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: 0.93402777777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atin typeface="에스코어 드림 8 Heavy" pitchFamily="34" charset="-127"/>
                <a:ea typeface="에스코어 드림 8 Heavy" pitchFamily="34" charset="-127"/>
              </a:rPr>
              <a:t>테스트 정확도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: 0.9305555555</a:t>
            </a:r>
            <a:endParaRPr lang="ko-KR" altLang="en-US" sz="16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총평</a:t>
            </a:r>
          </a:p>
        </p:txBody>
      </p:sp>
      <p:sp>
        <p:nvSpPr>
          <p:cNvPr id="192" name="Google Shape;192;p13"/>
          <p:cNvSpPr txBox="1"/>
          <p:nvPr/>
        </p:nvSpPr>
        <p:spPr>
          <a:xfrm>
            <a:off x="-5066582" y="-1332120"/>
            <a:ext cx="506658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전력코스트절감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결론….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30056" y="2177698"/>
            <a:ext cx="2996663" cy="2996663"/>
          </a:xfrm>
          <a:prstGeom prst="ellipse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HANA\Desktop\Untitled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16" y="2204757"/>
            <a:ext cx="1641943" cy="16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67826" y="3838855"/>
            <a:ext cx="2121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불량률 저하로</a:t>
            </a:r>
            <a:endParaRPr lang="en-US" altLang="ko-KR" sz="2400" dirty="0" smtClean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전력 코스트 절감</a:t>
            </a:r>
            <a:endParaRPr lang="ko-KR" altLang="en-US" sz="24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90750" y="2177699"/>
            <a:ext cx="2996663" cy="2996663"/>
          </a:xfrm>
          <a:prstGeom prst="ellipse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28520" y="3838855"/>
            <a:ext cx="212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생산시간</a:t>
            </a:r>
            <a:endParaRPr lang="en-US" altLang="ko-KR" sz="2400" dirty="0" smtClean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증가 예상</a:t>
            </a:r>
            <a:endParaRPr lang="ko-KR" altLang="en-US" sz="24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1028" name="Picture 4" descr="C:\Users\HANA\Desktop\시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29" y="2544019"/>
            <a:ext cx="1383705" cy="13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>
            <a:off x="8049266" y="2166745"/>
            <a:ext cx="2996663" cy="2996663"/>
          </a:xfrm>
          <a:prstGeom prst="ellipse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87036" y="3838855"/>
            <a:ext cx="212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유지비용</a:t>
            </a:r>
            <a:endParaRPr lang="en-US" altLang="ko-KR" sz="2400" dirty="0" smtClean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절</a:t>
            </a:r>
            <a:r>
              <a:rPr lang="ko-KR" altLang="en-US" sz="2400" b="1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감</a:t>
            </a:r>
          </a:p>
        </p:txBody>
      </p:sp>
      <p:pic>
        <p:nvPicPr>
          <p:cNvPr id="1029" name="Picture 5" descr="C:\Users\HANA\Desktop\비용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840" y="2393974"/>
            <a:ext cx="1729514" cy="172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HANA\Desktop\피피티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"/>
            <a:ext cx="12192000" cy="68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직사각형 164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5" y="1663065"/>
            <a:ext cx="59531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" name="TextBox 3101"/>
          <p:cNvSpPr txBox="1"/>
          <p:nvPr/>
        </p:nvSpPr>
        <p:spPr>
          <a:xfrm>
            <a:off x="1307230" y="658316"/>
            <a:ext cx="4578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EDA</a:t>
            </a:r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및 공정과정</a:t>
            </a:r>
          </a:p>
          <a:p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93241" y="680623"/>
            <a:ext cx="4498659" cy="5496754"/>
          </a:xfrm>
          <a:prstGeom prst="rect">
            <a:avLst/>
          </a:prstGeom>
        </p:spPr>
      </p:pic>
      <p:sp>
        <p:nvSpPr>
          <p:cNvPr id="3106" name="TextBox 3105"/>
          <p:cNvSpPr txBox="1"/>
          <p:nvPr/>
        </p:nvSpPr>
        <p:spPr>
          <a:xfrm>
            <a:off x="7066120" y="6001700"/>
            <a:ext cx="4152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sz="900" kern="1200" dirty="0">
                <a:latin typeface="Calibri"/>
                <a:ea typeface="맑은 고딕"/>
                <a:cs typeface="맑은 고딕"/>
              </a:rPr>
              <a:t>출처 </a:t>
            </a:r>
            <a:r>
              <a:rPr lang="en-US" altLang="ko-KR" sz="900" kern="1200" dirty="0"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900" kern="1200" dirty="0"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900" kern="1200" dirty="0">
                <a:latin typeface="Calibri"/>
                <a:ea typeface="맑은 고딕"/>
                <a:cs typeface="Calibri"/>
              </a:rPr>
              <a:t>POSCO products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900" kern="1200" dirty="0">
                <a:latin typeface="Calibri"/>
                <a:ea typeface="맑은 고딕"/>
                <a:cs typeface="Calibri"/>
              </a:rPr>
              <a:t>http://product.posco.com/homepage/product/kor/jsp/process/s91p2000220p.jsp</a:t>
            </a:r>
          </a:p>
          <a:p>
            <a:endParaRPr lang="ko-KR" alt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368656601"/>
              </p:ext>
            </p:extLst>
          </p:nvPr>
        </p:nvGraphicFramePr>
        <p:xfrm>
          <a:off x="1079995" y="437706"/>
          <a:ext cx="4649362" cy="414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2720" y="4742398"/>
            <a:ext cx="9910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Clr>
                <a:schemeClr val="dk1"/>
              </a:buClr>
              <a:buSzPts val="3000"/>
              <a:buFont typeface="Noto Sans Symbols"/>
              <a:buChar char="◆"/>
            </a:pP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전체 </a:t>
            </a:r>
            <a:r>
              <a:rPr lang="ko-KR" altLang="en-US" sz="2800" dirty="0" err="1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불량율은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 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32.1%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정도로 </a:t>
            </a:r>
            <a:r>
              <a:rPr lang="ko-KR" altLang="en-US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높은 수치이다</a:t>
            </a:r>
            <a:r>
              <a:rPr lang="en-US" altLang="ko-KR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.</a:t>
            </a:r>
            <a:endParaRPr lang="ko-KR" altLang="en-US" sz="2800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457200" lvl="0" indent="-266700">
              <a:buClr>
                <a:schemeClr val="dk1"/>
              </a:buClr>
              <a:buSzPts val="3000"/>
            </a:pPr>
            <a:endParaRPr lang="ko-KR" altLang="en-US" sz="28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ts val="3000"/>
              <a:buFont typeface="Noto Sans Symbols"/>
              <a:buChar char="◆"/>
            </a:pPr>
            <a:r>
              <a:rPr lang="ko-KR" altLang="en-US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그 중에서 철제종류별로 </a:t>
            </a:r>
            <a:r>
              <a:rPr lang="ko-KR" altLang="en-US" sz="2800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불량율은</a:t>
            </a:r>
            <a:r>
              <a:rPr lang="ko-KR" altLang="en-US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 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C0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가 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69.9%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로 </a:t>
            </a:r>
            <a:r>
              <a:rPr lang="ko-KR" altLang="en-US" sz="2800" dirty="0" err="1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가장높다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.</a:t>
            </a:r>
            <a:endParaRPr lang="ko-KR" altLang="en-US" sz="2800" dirty="0">
              <a:solidFill>
                <a:srgbClr val="333399"/>
              </a:solidFill>
              <a:latin typeface="에스코어 드림 8 Heavy" pitchFamily="34" charset="-127"/>
              <a:ea typeface="에스코어 드림 8 Heavy" pitchFamily="34" charset="-127"/>
              <a:cs typeface="Calibri"/>
              <a:sym typeface="Calibri"/>
            </a:endParaRPr>
          </a:p>
          <a:p>
            <a:endParaRPr lang="ko-KR" altLang="en-US" sz="28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744082493"/>
              </p:ext>
            </p:extLst>
          </p:nvPr>
        </p:nvGraphicFramePr>
        <p:xfrm>
          <a:off x="5786544" y="443025"/>
          <a:ext cx="5678021" cy="4167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181256675"/>
              </p:ext>
            </p:extLst>
          </p:nvPr>
        </p:nvGraphicFramePr>
        <p:xfrm>
          <a:off x="1079995" y="437706"/>
          <a:ext cx="4649362" cy="414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2159" y="1555272"/>
            <a:ext cx="10955279" cy="22863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6364" y="3734895"/>
            <a:ext cx="11379270" cy="2399958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07230" y="658316"/>
            <a:ext cx="5863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 err="1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시간별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r>
              <a:rPr lang="en-US" altLang="ko-KR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TEMP 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변화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7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768336708"/>
              </p:ext>
            </p:extLst>
          </p:nvPr>
        </p:nvGraphicFramePr>
        <p:xfrm>
          <a:off x="1079995" y="437706"/>
          <a:ext cx="4649362" cy="414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07230" y="658316"/>
            <a:ext cx="7501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HZ_TEMP 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변화에 따른 </a:t>
            </a:r>
            <a:r>
              <a:rPr lang="ko-KR" altLang="en-US" sz="4000" spc="-150" dirty="0" err="1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불량율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  <a:p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77604" y="3662584"/>
            <a:ext cx="5836790" cy="28005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77818" y="1529713"/>
            <a:ext cx="10836363" cy="21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6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07230" y="658317"/>
            <a:ext cx="628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err="1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용광로별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 양품 불량 추이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7656" y="5351351"/>
            <a:ext cx="10676683" cy="868206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3511" y="5523844"/>
            <a:ext cx="108049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용광로 별 차이가 </a:t>
            </a:r>
            <a:r>
              <a:rPr lang="ko-KR" altLang="en-US" sz="28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거의 </a:t>
            </a:r>
            <a:r>
              <a:rPr lang="ko-KR" altLang="en-US" sz="28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없음 </a:t>
            </a:r>
            <a:r>
              <a:rPr lang="en-US" altLang="ko-KR" sz="28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&gt; </a:t>
            </a:r>
            <a:r>
              <a:rPr lang="ko-KR" altLang="en-US" sz="28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용광로를 원인으로 보기 어려움</a:t>
            </a:r>
            <a:endParaRPr lang="ko-KR" altLang="en-US" sz="28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436888018"/>
              </p:ext>
            </p:extLst>
          </p:nvPr>
        </p:nvGraphicFramePr>
        <p:xfrm>
          <a:off x="304799" y="1488805"/>
          <a:ext cx="4235199" cy="3424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236233839"/>
              </p:ext>
            </p:extLst>
          </p:nvPr>
        </p:nvGraphicFramePr>
        <p:xfrm>
          <a:off x="3848939" y="1456973"/>
          <a:ext cx="4313764" cy="348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302650947"/>
              </p:ext>
            </p:extLst>
          </p:nvPr>
        </p:nvGraphicFramePr>
        <p:xfrm>
          <a:off x="7520890" y="1456973"/>
          <a:ext cx="4313764" cy="348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Google Shape;154;p8"/>
          <p:cNvSpPr txBox="1"/>
          <p:nvPr/>
        </p:nvSpPr>
        <p:spPr>
          <a:xfrm>
            <a:off x="6564139" y="-2790842"/>
            <a:ext cx="37553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HSB설명+ 상관관계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7230" y="658317"/>
            <a:ext cx="628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HSB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와 두께의 상관관계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26" y="2414862"/>
            <a:ext cx="6418844" cy="295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161770029"/>
              </p:ext>
            </p:extLst>
          </p:nvPr>
        </p:nvGraphicFramePr>
        <p:xfrm>
          <a:off x="694295" y="1934617"/>
          <a:ext cx="4829949" cy="3216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ROLLING_TEMP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에 따른 분류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A9921C8-9A0A-AC42-C418-7FFD294D9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319" y="1700279"/>
            <a:ext cx="7945359" cy="38080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647432" y="1572965"/>
            <a:ext cx="1243485" cy="36760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42288" y="5729144"/>
            <a:ext cx="73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u"/>
            </a:pPr>
            <a:r>
              <a:rPr lang="ko-KR" altLang="en-US" sz="2800" spc="-150" dirty="0" smtClean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  </a:t>
            </a:r>
            <a:r>
              <a:rPr lang="en-US" altLang="ko-KR" sz="2800" spc="-150" dirty="0" smtClean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950</a:t>
            </a:r>
            <a:r>
              <a:rPr lang="ko-KR" altLang="en-US" sz="2800" spc="-150" dirty="0" smtClean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도 이상부터 </a:t>
            </a:r>
            <a:r>
              <a:rPr lang="ko-KR" altLang="en-US" sz="2800" spc="-150" dirty="0" smtClean="0"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불량률이 양품보다 높아진다</a:t>
            </a:r>
            <a:endParaRPr lang="ko-KR" altLang="en-US" sz="2800" spc="-150" dirty="0">
              <a:solidFill>
                <a:schemeClr val="tx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한컴오피스">
    <a:dk1>
      <a:srgbClr val="000000"/>
    </a:dk1>
    <a:lt1>
      <a:srgbClr val="FFFFFF"/>
    </a:lt1>
    <a:dk2>
      <a:srgbClr val="3A3C84"/>
    </a:dk2>
    <a:lt2>
      <a:srgbClr val="FAF3DB"/>
    </a:lt2>
    <a:accent1>
      <a:srgbClr val="6182D6"/>
    </a:accent1>
    <a:accent2>
      <a:srgbClr val="FF843A"/>
    </a:accent2>
    <a:accent3>
      <a:srgbClr val="B2B2B2"/>
    </a:accent3>
    <a:accent4>
      <a:srgbClr val="FFD700"/>
    </a:accent4>
    <a:accent5>
      <a:srgbClr val="289B6E"/>
    </a:accent5>
    <a:accent6>
      <a:srgbClr val="9D5CBB"/>
    </a:accent6>
    <a:hlink>
      <a:srgbClr val="4A45FF"/>
    </a:hlink>
    <a:folHlink>
      <a:srgbClr val="BE27BB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한컴오피스">
    <a:dk1>
      <a:srgbClr val="000000"/>
    </a:dk1>
    <a:lt1>
      <a:srgbClr val="FFFFFF"/>
    </a:lt1>
    <a:dk2>
      <a:srgbClr val="3A3C84"/>
    </a:dk2>
    <a:lt2>
      <a:srgbClr val="FAF3DB"/>
    </a:lt2>
    <a:accent1>
      <a:srgbClr val="6182D6"/>
    </a:accent1>
    <a:accent2>
      <a:srgbClr val="FF843A"/>
    </a:accent2>
    <a:accent3>
      <a:srgbClr val="B2B2B2"/>
    </a:accent3>
    <a:accent4>
      <a:srgbClr val="FFD700"/>
    </a:accent4>
    <a:accent5>
      <a:srgbClr val="289B6E"/>
    </a:accent5>
    <a:accent6>
      <a:srgbClr val="9D5CBB"/>
    </a:accent6>
    <a:hlink>
      <a:srgbClr val="4A45FF"/>
    </a:hlink>
    <a:folHlink>
      <a:srgbClr val="BE27BB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250</Words>
  <Application>Microsoft Office PowerPoint</Application>
  <PresentationFormat>사용자 지정</PresentationFormat>
  <Paragraphs>71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jyj95</dc:creator>
  <cp:lastModifiedBy>HANA</cp:lastModifiedBy>
  <cp:revision>21</cp:revision>
  <dcterms:created xsi:type="dcterms:W3CDTF">2022-10-27T12:34:28Z</dcterms:created>
  <dcterms:modified xsi:type="dcterms:W3CDTF">2022-10-31T01:53:55Z</dcterms:modified>
</cp:coreProperties>
</file>