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GnQU1hMHJ2RQo0m4fo0EuS+fb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46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3497" autoAdjust="0"/>
  </p:normalViewPr>
  <p:slideViewPr>
    <p:cSldViewPr snapToGrid="0">
      <p:cViewPr>
        <p:scale>
          <a:sx n="75" d="100"/>
          <a:sy n="75" d="100"/>
        </p:scale>
        <p:origin x="-1661" y="-1128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txPr>
        <a:bodyPr/>
        <a:lstStyle/>
        <a:p>
          <a:pPr>
            <a:defRPr sz="280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전체 불량율</c:v>
                </c:pt>
              </c:strCache>
            </c:strRef>
          </c:tx>
          <c:spPr>
            <a:effectLst>
              <a:outerShdw blurRad="50800" dist="50800" dir="5400000" sx="102000" sy="102000" algn="ctr" rotWithShape="0">
                <a:schemeClr val="bg1">
                  <a:lumMod val="85000"/>
                  <a:alpha val="52000"/>
                </a:schemeClr>
              </a:outerShdw>
            </a:effectLst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50800" dir="5400000" sx="102000" sy="102000" algn="ctr" rotWithShape="0">
                  <a:schemeClr val="bg1">
                    <a:lumMod val="85000"/>
                    <a:alpha val="52000"/>
                  </a:schemeClr>
                </a:outerShdw>
              </a:effectLst>
            </c:spPr>
          </c:dPt>
          <c:dPt>
            <c:idx val="1"/>
            <c:bubble3D val="0"/>
            <c:explosion val="6"/>
            <c:spPr>
              <a:solidFill>
                <a:srgbClr val="3A4460"/>
              </a:solidFill>
              <a:effectLst>
                <a:outerShdw blurRad="50800" dist="50800" dir="5400000" sx="102000" sy="102000" algn="ctr" rotWithShape="0">
                  <a:schemeClr val="bg1">
                    <a:lumMod val="85000"/>
                    <a:alpha val="52000"/>
                  </a:schemeClr>
                </a:outerShdw>
              </a:effectLst>
            </c:spPr>
          </c:dPt>
          <c:dLbls>
            <c:dLbl>
              <c:idx val="0"/>
              <c:layout>
                <c:manualLayout>
                  <c:x val="-0.19269449361924063"/>
                  <c:y val="9.784338315189312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8790962576860248"/>
                  <c:y val="-0.1136675103300728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4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불량</c:v>
                </c:pt>
                <c:pt idx="1">
                  <c:v>양품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32.1</c:v>
                </c:pt>
                <c:pt idx="1">
                  <c:v>67.900000000000006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>
              <a:latin typeface="에스코어 드림 5 Medium" pitchFamily="34" charset="-127"/>
              <a:ea typeface="에스코어 드림 5 Medium" pitchFamily="34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layout/>
      <c:overlay val="0"/>
      <c:txPr>
        <a:bodyPr/>
        <a:lstStyle/>
        <a:p>
          <a:pPr>
            <a:defRPr sz="240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철제 종류별 불량율</c:v>
                </c:pt>
              </c:strCache>
            </c:strRef>
          </c:tx>
          <c:dLbls>
            <c:dLbl>
              <c:idx val="0"/>
              <c:layout>
                <c:manualLayout>
                  <c:x val="-0.16441925804783039"/>
                  <c:y val="-0.19071541165931938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z="2800" dirty="0">
                        <a:solidFill>
                          <a:schemeClr val="bg1"/>
                        </a:solidFill>
                        <a:latin typeface="에스코어 드림 5 Medium" pitchFamily="34" charset="-127"/>
                        <a:ea typeface="에스코어 드림 5 Medium" pitchFamily="34" charset="-127"/>
                      </a:rPr>
                      <a:t>69%</a:t>
                    </a:r>
                    <a:endParaRPr lang="en-US" altLang="ko-KR" sz="2800" dirty="0">
                      <a:latin typeface="에스코어 드림 5 Medium" pitchFamily="34" charset="-127"/>
                      <a:ea typeface="에스코어 드림 5 Medium" pitchFamily="34" charset="-127"/>
                    </a:endParaRP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8.6522839559769152E-2"/>
                  <c:y val="8.417382699032681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C0</c:v>
                </c:pt>
                <c:pt idx="1">
                  <c:v>T8</c:v>
                </c:pt>
                <c:pt idx="2">
                  <c:v>T7</c:v>
                </c:pt>
                <c:pt idx="3">
                  <c:v>T5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69</c:v>
                </c:pt>
                <c:pt idx="1">
                  <c:v>14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1413277619085944"/>
          <c:y val="0.37018299409232802"/>
          <c:w val="0.14104597358833298"/>
          <c:h val="0.46855956612601996"/>
        </c:manualLayout>
      </c:layout>
      <c:overlay val="0"/>
      <c:txPr>
        <a:bodyPr/>
        <a:lstStyle/>
        <a:p>
          <a:pPr>
            <a:defRPr>
              <a:latin typeface="에스코어 드림 5 Medium" pitchFamily="34" charset="-127"/>
              <a:ea typeface="에스코어 드림 5 Medium" pitchFamily="34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258243528695716"/>
          <c:y val="7.1702119523891772E-2"/>
        </c:manualLayout>
      </c:layout>
      <c:overlay val="0"/>
      <c:txPr>
        <a:bodyPr/>
        <a:lstStyle/>
        <a:p>
          <a:pPr>
            <a:defRPr>
              <a:latin typeface="에스코어 드림 8 Heavy" pitchFamily="34" charset="-127"/>
              <a:ea typeface="에스코어 드림 8 Heavy" pitchFamily="34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1호기</c:v>
                </c:pt>
              </c:strCache>
            </c:strRef>
          </c:tx>
          <c:dPt>
            <c:idx val="0"/>
            <c:bubble3D val="0"/>
            <c:explosion val="5"/>
            <c:spPr>
              <a:effectLst>
                <a:outerShdw blurRad="50800" dist="38100" dir="5400000" algn="ctr" rotWithShape="0">
                  <a:schemeClr val="bg1">
                    <a:lumMod val="85000"/>
                    <a:alpha val="96000"/>
                  </a:scheme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Lbls>
            <c:dLbl>
              <c:idx val="0"/>
              <c:layout>
                <c:manualLayout>
                  <c:x val="-0.17903265587021985"/>
                  <c:y val="-0.1558815370121773"/>
                </c:manualLayout>
              </c:layout>
              <c:spPr/>
              <c:txPr>
                <a:bodyPr/>
                <a:lstStyle/>
                <a:p>
                  <a:pPr>
                    <a:defRPr sz="28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8.0797154148414999E-2"/>
                  <c:y val="0.1014194598191779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C0</c:v>
                </c:pt>
                <c:pt idx="1">
                  <c:v>T8</c:v>
                </c:pt>
                <c:pt idx="2">
                  <c:v>T5</c:v>
                </c:pt>
                <c:pt idx="3">
                  <c:v>T7</c:v>
                </c:pt>
                <c:pt idx="4">
                  <c:v>ETC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69</c:v>
                </c:pt>
                <c:pt idx="1">
                  <c:v>13</c:v>
                </c:pt>
                <c:pt idx="2">
                  <c:v>7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3089657449508505"/>
          <c:y val="0.37826306876346177"/>
          <c:w val="0.15490091948968604"/>
          <c:h val="0.39799414611025269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258243528695716"/>
          <c:y val="7.1702119523891772E-2"/>
        </c:manualLayout>
      </c:layout>
      <c:overlay val="0"/>
      <c:txPr>
        <a:bodyPr/>
        <a:lstStyle/>
        <a:p>
          <a:pPr>
            <a:defRPr>
              <a:latin typeface="에스코어 드림 8 Heavy" pitchFamily="34" charset="-127"/>
              <a:ea typeface="에스코어 드림 8 Heavy" pitchFamily="34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2호기</c:v>
                </c:pt>
              </c:strCache>
            </c:strRef>
          </c:tx>
          <c:dPt>
            <c:idx val="0"/>
            <c:bubble3D val="0"/>
            <c:explosion val="5"/>
            <c:spPr>
              <a:effectLst>
                <a:outerShdw blurRad="50800" dist="38100" dir="5400000" algn="ctr" rotWithShape="0">
                  <a:schemeClr val="bg1">
                    <a:lumMod val="85000"/>
                    <a:alpha val="96000"/>
                  </a:scheme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Lbls>
            <c:dLbl>
              <c:idx val="0"/>
              <c:layout>
                <c:manualLayout>
                  <c:x val="-0.17398054228279525"/>
                  <c:y val="-0.16621676711046945"/>
                </c:manualLayout>
              </c:layout>
              <c:spPr/>
              <c:txPr>
                <a:bodyPr/>
                <a:lstStyle/>
                <a:p>
                  <a:pPr>
                    <a:defRPr sz="24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6.5640725756725901E-2"/>
                  <c:y val="0.1046786787819467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2.7495236276697737E-2"/>
                  <c:y val="9.0522257810950205E-2"/>
                </c:manualLayout>
              </c:layout>
              <c:spPr/>
              <c:txPr>
                <a:bodyPr/>
                <a:lstStyle/>
                <a:p>
                  <a:pPr>
                    <a:defRPr sz="16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C0</c:v>
                </c:pt>
                <c:pt idx="1">
                  <c:v>T8</c:v>
                </c:pt>
                <c:pt idx="2">
                  <c:v>T5</c:v>
                </c:pt>
                <c:pt idx="3">
                  <c:v>T7</c:v>
                </c:pt>
                <c:pt idx="4">
                  <c:v>ETC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13</c:v>
                </c:pt>
                <c:pt idx="2">
                  <c:v>8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3089657449508505"/>
          <c:y val="0.37826306876346177"/>
          <c:w val="0.15490091948968604"/>
          <c:h val="0.39799414611025269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에스코어 드림 8 Heavy" pitchFamily="34" charset="-127"/>
                <a:ea typeface="에스코어 드림 8 Heavy" pitchFamily="34" charset="-127"/>
              </a:defRPr>
            </a:pPr>
            <a:r>
              <a:rPr lang="en-US" altLang="ko-KR" dirty="0" smtClean="0"/>
              <a:t>3</a:t>
            </a:r>
            <a:r>
              <a:rPr lang="ko-KR" altLang="en-US" dirty="0" smtClean="0"/>
              <a:t>호기</a:t>
            </a:r>
            <a:endParaRPr lang="ko-KR" altLang="en-US" dirty="0"/>
          </a:p>
        </c:rich>
      </c:tx>
      <c:layout>
        <c:manualLayout>
          <c:xMode val="edge"/>
          <c:yMode val="edge"/>
          <c:x val="0.42258243528695716"/>
          <c:y val="7.1702119523891772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2호기</c:v>
                </c:pt>
              </c:strCache>
            </c:strRef>
          </c:tx>
          <c:dPt>
            <c:idx val="0"/>
            <c:bubble3D val="0"/>
            <c:explosion val="5"/>
            <c:spPr>
              <a:effectLst>
                <a:outerShdw blurRad="50800" dist="38100" dir="5400000" algn="ctr" rotWithShape="0">
                  <a:schemeClr val="bg1">
                    <a:lumMod val="85000"/>
                    <a:alpha val="96000"/>
                  </a:scheme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Lbls>
            <c:dLbl>
              <c:idx val="0"/>
              <c:layout>
                <c:manualLayout>
                  <c:x val="-0.16220428377630297"/>
                  <c:y val="-0.17713934979384699"/>
                </c:manualLayout>
              </c:layout>
              <c:spPr/>
              <c:txPr>
                <a:bodyPr/>
                <a:lstStyle/>
                <a:p>
                  <a:pPr>
                    <a:defRPr sz="24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6.5640725756725901E-2"/>
                  <c:y val="0.1046786787819467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2.7495236276697737E-2"/>
                  <c:y val="9.052225781095020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C0</c:v>
                </c:pt>
                <c:pt idx="1">
                  <c:v>T8</c:v>
                </c:pt>
                <c:pt idx="2">
                  <c:v>T5</c:v>
                </c:pt>
                <c:pt idx="3">
                  <c:v>T7</c:v>
                </c:pt>
                <c:pt idx="4">
                  <c:v>ETC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</c:v>
                </c:pt>
                <c:pt idx="1">
                  <c:v>13</c:v>
                </c:pt>
                <c:pt idx="2">
                  <c:v>8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3089657449508505"/>
          <c:y val="0.37826306876346177"/>
          <c:w val="0.15490091948968604"/>
          <c:h val="0.39799414611025269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 smtClean="0"/>
              <a:t>HSB </a:t>
            </a:r>
            <a:r>
              <a:rPr lang="ko-KR" altLang="en-US" dirty="0" smtClean="0"/>
              <a:t>적용 유무에 따른 구분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미적용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불량</c:v>
                </c:pt>
                <c:pt idx="1">
                  <c:v>양품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적용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불량</c:v>
                </c:pt>
                <c:pt idx="1">
                  <c:v>양품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198</c:v>
                </c:pt>
                <c:pt idx="1">
                  <c:v>489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504320"/>
        <c:axId val="127723776"/>
      </c:barChart>
      <c:catAx>
        <c:axId val="40504320"/>
        <c:scaling>
          <c:orientation val="minMax"/>
        </c:scaling>
        <c:delete val="0"/>
        <c:axPos val="b"/>
        <c:majorTickMark val="none"/>
        <c:minorTickMark val="none"/>
        <c:tickLblPos val="nextTo"/>
        <c:crossAx val="127723776"/>
        <c:crosses val="autoZero"/>
        <c:auto val="1"/>
        <c:lblAlgn val="ctr"/>
        <c:lblOffset val="100"/>
        <c:noMultiLvlLbl val="0"/>
      </c:catAx>
      <c:valAx>
        <c:axId val="12772377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0504320"/>
        <c:crosses val="autoZero"/>
        <c:crossBetween val="between"/>
      </c:valAx>
    </c:plotArea>
    <c:legend>
      <c:legendPos val="r"/>
      <c:layout/>
      <c:overlay val="0"/>
      <c:spPr>
        <a:noFill/>
      </c:spPr>
    </c:legend>
    <c:plotVisOnly val="1"/>
    <c:dispBlanksAs val="gap"/>
    <c:showDLblsOverMax val="0"/>
  </c:chart>
  <c:txPr>
    <a:bodyPr/>
    <a:lstStyle/>
    <a:p>
      <a:pPr>
        <a:defRPr sz="1400">
          <a:latin typeface="에스코어 드림 5 Medium" pitchFamily="34" charset="-127"/>
          <a:ea typeface="에스코어 드림 5 Medium" pitchFamily="34" charset="-127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0099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>
  <p:cSld name="CLIPART_AND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1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>
            <a:spLocks noGrp="1"/>
          </p:cNvSpPr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body" idx="1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>
  <p:cSld name="TAB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FOUR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3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4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>
            <a:spLocks noGrp="1"/>
          </p:cNvSpPr>
          <p:nvPr>
            <p:ph type="pic" idx="2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3"/>
          <p:cNvSpPr txBox="1">
            <a:spLocks noGrp="1"/>
          </p:cNvSpPr>
          <p:nvPr>
            <p:ph type="body" idx="1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chart" Target="../charts/chart5.xml"/><Relationship Id="rId4" Type="http://schemas.openxmlformats.org/officeDocument/2006/relationships/image" Target="../media/image4.png"/><Relationship Id="rId9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790188" y="4398270"/>
            <a:ext cx="72245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 spc="-15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7조 정윤진, 윤태헌, 문인성, 차하나</a:t>
            </a:r>
            <a:endParaRPr spc="-150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2549" y="1155829"/>
            <a:ext cx="12784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7200" b="1" dirty="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철강제조공장</a:t>
            </a:r>
            <a:endParaRPr lang="en-US" altLang="ko-KR" sz="7200" b="1" dirty="0" smtClean="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  <a:cs typeface="Calibri"/>
              <a:sym typeface="Calibri"/>
            </a:endParaRPr>
          </a:p>
          <a:p>
            <a:pPr lvl="0"/>
            <a:r>
              <a:rPr lang="ko-KR" altLang="en-US" sz="7200" b="1" dirty="0" err="1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불량율</a:t>
            </a:r>
            <a:r>
              <a:rPr lang="ko-KR" altLang="en-US" sz="7200" b="1" dirty="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 </a:t>
            </a:r>
            <a:r>
              <a:rPr lang="ko-KR" altLang="en-US" sz="7200" b="1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예측 </a:t>
            </a:r>
            <a:r>
              <a:rPr lang="ko-KR" altLang="en-US" sz="7200" b="1" dirty="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모델</a:t>
            </a:r>
            <a:endParaRPr lang="ko-KR" altLang="en-US" sz="7200" dirty="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675374" y="712825"/>
            <a:ext cx="884401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828231" y="3907857"/>
            <a:ext cx="71484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HANA\Desktop\Untitled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5"/>
            <a:ext cx="12192000" cy="70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ANA\Desktop\피피티\Artboard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6"/>
            <a:ext cx="12192000" cy="70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ROLLING_DESCALING</a:t>
            </a:r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에 따른 분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류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3066" y="1549083"/>
            <a:ext cx="6043305" cy="467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spc="-150" dirty="0" err="1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불량율</a:t>
            </a:r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 출현 빈도 시간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3366" y="1465050"/>
            <a:ext cx="9040793" cy="233888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6916158" y="-2045120"/>
            <a:ext cx="8140960" cy="36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불량율</a:t>
            </a: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출현 빈도 시간 = 결국 C0 라인 온도 용광로 번호 등등 </a:t>
            </a:r>
            <a:r>
              <a:rPr lang="ko-K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다시한번</a:t>
            </a: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보기</a:t>
            </a:r>
            <a:endParaRPr dirty="0"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77550" y="3915691"/>
            <a:ext cx="8852421" cy="236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3048000" y="1615440"/>
            <a:ext cx="2712720" cy="1656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19120" y="4037611"/>
            <a:ext cx="2712720" cy="1656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45680" y="1619531"/>
            <a:ext cx="2712720" cy="1656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16800" y="4041702"/>
            <a:ext cx="2712720" cy="1656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spc="-150" dirty="0" err="1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머신러닝</a:t>
            </a:r>
            <a:r>
              <a:rPr lang="en-US" altLang="ko-KR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(</a:t>
            </a:r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온도</a:t>
            </a:r>
            <a:r>
              <a:rPr lang="en-US" altLang="ko-KR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,</a:t>
            </a:r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시간에 따른 불량률</a:t>
            </a:r>
            <a:r>
              <a:rPr lang="en-US" altLang="ko-KR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)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414" y="1444678"/>
            <a:ext cx="3486175" cy="2466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790998" y="6586535"/>
            <a:ext cx="2590819" cy="542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64682" y="1492300"/>
            <a:ext cx="3936115" cy="2466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/>
        </p:nvSpPr>
        <p:spPr>
          <a:xfrm>
            <a:off x="-2790998" y="3574721"/>
            <a:ext cx="3237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디지션</a:t>
            </a: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트리</a:t>
            </a:r>
            <a:endParaRPr dirty="0"/>
          </a:p>
        </p:txBody>
      </p:sp>
      <p:sp>
        <p:nvSpPr>
          <p:cNvPr id="180" name="Google Shape;180;p12"/>
          <p:cNvSpPr txBox="1"/>
          <p:nvPr/>
        </p:nvSpPr>
        <p:spPr>
          <a:xfrm>
            <a:off x="-3170339" y="5616928"/>
            <a:ext cx="38646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랜덤포레스트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98070" y="1449139"/>
            <a:ext cx="3984919" cy="2553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281224" y="6858000"/>
            <a:ext cx="5003529" cy="67571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 txBox="1"/>
          <p:nvPr/>
        </p:nvSpPr>
        <p:spPr>
          <a:xfrm>
            <a:off x="-41704" y="7391496"/>
            <a:ext cx="1150333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디지션트리 = 전체요소를 다 넣어서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랜덤포레스트 = 랜덤으로 값을넣은거라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그래디언트 = 영향력이큰값들위주로 넣어서?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80263" y="7830587"/>
            <a:ext cx="5610266" cy="48423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 txBox="1"/>
          <p:nvPr/>
        </p:nvSpPr>
        <p:spPr>
          <a:xfrm>
            <a:off x="-5077704" y="-448211"/>
            <a:ext cx="487752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FUR_HZ_TEMP           가열로_HZ가열로_온도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FUR_HZ_TIME           가열로_HZ가열로_시간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FUR_SZ_TEMP           가열로_SZ가열로_온도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FUR_SZ_TIME           가열로_SZ가열로_시간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FUR_TIME              가열로_내부에 있었던 시간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FUR_EXTEMP            가열로_추출온도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ROLLING_TEMP_T5       롤링_온도</a:t>
            </a:r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026160" y="4115813"/>
            <a:ext cx="2692400" cy="520871"/>
          </a:xfrm>
          <a:prstGeom prst="rect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/>
              <a:t>Decision Tree</a:t>
            </a:r>
            <a:endParaRPr lang="ko-KR" altLang="en-US" sz="1800" b="1" dirty="0"/>
          </a:p>
        </p:txBody>
      </p:sp>
      <p:sp>
        <p:nvSpPr>
          <p:cNvPr id="18" name="직사각형 17"/>
          <p:cNvSpPr/>
          <p:nvPr/>
        </p:nvSpPr>
        <p:spPr>
          <a:xfrm>
            <a:off x="4686539" y="4115813"/>
            <a:ext cx="2692400" cy="520871"/>
          </a:xfrm>
          <a:prstGeom prst="rect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/>
              <a:t>Random Forest</a:t>
            </a:r>
            <a:endParaRPr lang="ko-KR" altLang="en-US" sz="1800" b="1" dirty="0"/>
          </a:p>
        </p:txBody>
      </p:sp>
      <p:sp>
        <p:nvSpPr>
          <p:cNvPr id="19" name="직사각형 18"/>
          <p:cNvSpPr/>
          <p:nvPr/>
        </p:nvSpPr>
        <p:spPr>
          <a:xfrm>
            <a:off x="8595215" y="4115813"/>
            <a:ext cx="2692400" cy="520871"/>
          </a:xfrm>
          <a:prstGeom prst="rect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/>
              <a:t>Gradient Boosting</a:t>
            </a:r>
            <a:endParaRPr lang="ko-KR" altLang="en-US" sz="1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9485" y="5032407"/>
            <a:ext cx="362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 smtClean="0">
                <a:latin typeface="에스코어 드림 8 Heavy" pitchFamily="34" charset="-127"/>
                <a:ea typeface="에스코어 드림 8 Heavy" pitchFamily="34" charset="-127"/>
              </a:rPr>
              <a:t>훈련 정확도  </a:t>
            </a:r>
            <a:r>
              <a:rPr lang="en-US" altLang="ko-KR" sz="1600" dirty="0" smtClean="0">
                <a:latin typeface="에스코어 드림 5 Medium" pitchFamily="34" charset="-127"/>
                <a:ea typeface="에스코어 드림 5 Medium" pitchFamily="34" charset="-127"/>
              </a:rPr>
              <a:t>: 0.92658730158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 smtClean="0">
                <a:latin typeface="에스코어 드림 8 Heavy" pitchFamily="34" charset="-127"/>
                <a:ea typeface="에스코어 드림 8 Heavy" pitchFamily="34" charset="-127"/>
              </a:rPr>
              <a:t>테스트 정확도 </a:t>
            </a:r>
            <a:r>
              <a:rPr lang="en-US" altLang="ko-KR" sz="1600" dirty="0" smtClean="0">
                <a:latin typeface="에스코어 드림 5 Medium" pitchFamily="34" charset="-127"/>
                <a:ea typeface="에스코어 드림 5 Medium" pitchFamily="34" charset="-127"/>
              </a:rPr>
              <a:t>: 0.9074074074</a:t>
            </a:r>
            <a:endParaRPr lang="ko-KR" altLang="en-US" sz="1600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87960" y="5032407"/>
            <a:ext cx="362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 smtClean="0">
                <a:latin typeface="에스코어 드림 8 Heavy" pitchFamily="34" charset="-127"/>
                <a:ea typeface="에스코어 드림 8 Heavy" pitchFamily="34" charset="-127"/>
              </a:rPr>
              <a:t>훈련 정확도  </a:t>
            </a:r>
            <a:r>
              <a:rPr lang="en-US" altLang="ko-KR" sz="1600" dirty="0" smtClean="0">
                <a:latin typeface="에스코어 드림 5 Medium" pitchFamily="34" charset="-127"/>
                <a:ea typeface="에스코어 드림 5 Medium" pitchFamily="34" charset="-127"/>
              </a:rPr>
              <a:t>: 0.92222222222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 smtClean="0">
                <a:latin typeface="에스코어 드림 8 Heavy" pitchFamily="34" charset="-127"/>
                <a:ea typeface="에스코어 드림 8 Heavy" pitchFamily="34" charset="-127"/>
              </a:rPr>
              <a:t>테스트 정확도 </a:t>
            </a:r>
            <a:r>
              <a:rPr lang="en-US" altLang="ko-KR" sz="1600" dirty="0" smtClean="0">
                <a:latin typeface="에스코어 드림 5 Medium" pitchFamily="34" charset="-127"/>
                <a:ea typeface="에스코어 드림 5 Medium" pitchFamily="34" charset="-127"/>
              </a:rPr>
              <a:t>: 0.9166666666</a:t>
            </a:r>
            <a:endParaRPr lang="ko-KR" altLang="en-US" sz="1600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86434" y="5032407"/>
            <a:ext cx="362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 smtClean="0">
                <a:latin typeface="에스코어 드림 8 Heavy" pitchFamily="34" charset="-127"/>
                <a:ea typeface="에스코어 드림 8 Heavy" pitchFamily="34" charset="-127"/>
              </a:rPr>
              <a:t>훈련 정확도  </a:t>
            </a:r>
            <a:r>
              <a:rPr lang="en-US" altLang="ko-KR" sz="1600" dirty="0" smtClean="0">
                <a:latin typeface="에스코어 드림 5 Medium" pitchFamily="34" charset="-127"/>
                <a:ea typeface="에스코어 드림 5 Medium" pitchFamily="34" charset="-127"/>
              </a:rPr>
              <a:t>: 0.93402777777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 smtClean="0">
                <a:latin typeface="에스코어 드림 8 Heavy" pitchFamily="34" charset="-127"/>
                <a:ea typeface="에스코어 드림 8 Heavy" pitchFamily="34" charset="-127"/>
              </a:rPr>
              <a:t>테스트 정확도 </a:t>
            </a:r>
            <a:r>
              <a:rPr lang="en-US" altLang="ko-KR" sz="1600" dirty="0" smtClean="0">
                <a:latin typeface="에스코어 드림 5 Medium" pitchFamily="34" charset="-127"/>
                <a:ea typeface="에스코어 드림 5 Medium" pitchFamily="34" charset="-127"/>
              </a:rPr>
              <a:t>: 0.9305555555</a:t>
            </a:r>
            <a:endParaRPr lang="ko-KR" altLang="en-US" sz="1600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총평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718867" y="2753743"/>
            <a:ext cx="506658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전력코스트절감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결론….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HANA\Desktop\피피티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"/>
            <a:ext cx="12192000" cy="68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" name="직사각형 164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5" y="1663065"/>
            <a:ext cx="595312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2" name="TextBox 3101"/>
          <p:cNvSpPr txBox="1"/>
          <p:nvPr/>
        </p:nvSpPr>
        <p:spPr>
          <a:xfrm>
            <a:off x="1307230" y="658316"/>
            <a:ext cx="4578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EDA</a:t>
            </a:r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 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및 공정과정</a:t>
            </a:r>
          </a:p>
          <a:p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62" name="그림 16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93241" y="680623"/>
            <a:ext cx="4498659" cy="5496754"/>
          </a:xfrm>
          <a:prstGeom prst="rect">
            <a:avLst/>
          </a:prstGeom>
        </p:spPr>
      </p:pic>
      <p:sp>
        <p:nvSpPr>
          <p:cNvPr id="3106" name="TextBox 3105"/>
          <p:cNvSpPr txBox="1"/>
          <p:nvPr/>
        </p:nvSpPr>
        <p:spPr>
          <a:xfrm>
            <a:off x="7066120" y="6001700"/>
            <a:ext cx="4152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sz="900" kern="1200" dirty="0">
                <a:latin typeface="Calibri"/>
                <a:ea typeface="맑은 고딕"/>
                <a:cs typeface="맑은 고딕"/>
              </a:rPr>
              <a:t>출처 </a:t>
            </a:r>
            <a:r>
              <a:rPr lang="en-US" altLang="ko-KR" sz="900" kern="1200" dirty="0">
                <a:latin typeface="Calibri"/>
                <a:ea typeface="맑은 고딕"/>
                <a:cs typeface="Calibri"/>
              </a:rPr>
              <a:t>:</a:t>
            </a:r>
            <a:r>
              <a:rPr lang="ko-KR" altLang="en-US" sz="900" kern="1200" dirty="0"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900" kern="1200" dirty="0">
                <a:latin typeface="Calibri"/>
                <a:ea typeface="맑은 고딕"/>
                <a:cs typeface="Calibri"/>
              </a:rPr>
              <a:t>POSCO products</a:t>
            </a:r>
          </a:p>
          <a:p>
            <a:pPr latinLnBrk="1">
              <a:spcBef>
                <a:spcPct val="0"/>
              </a:spcBef>
              <a:defRPr/>
            </a:pPr>
            <a:r>
              <a:rPr lang="en-US" altLang="ko-KR" sz="900" kern="1200" dirty="0">
                <a:latin typeface="Calibri"/>
                <a:ea typeface="맑은 고딕"/>
                <a:cs typeface="Calibri"/>
              </a:rPr>
              <a:t>http://product.posco.com/homepage/product/kor/jsp/process/s91p2000220p.jsp</a:t>
            </a:r>
          </a:p>
          <a:p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75541" y="3941226"/>
            <a:ext cx="5391881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3484442" y="1286066"/>
            <a:ext cx="2309024" cy="1015663"/>
          </a:xfrm>
          <a:prstGeom prst="rect">
            <a:avLst/>
          </a:prstGeom>
          <a:gradFill>
            <a:gsLst>
              <a:gs pos="0">
                <a:srgbClr val="F6F8FC"/>
              </a:gs>
              <a:gs pos="74000">
                <a:srgbClr val="B6C6EC"/>
              </a:gs>
              <a:gs pos="83000">
                <a:srgbClr val="B6C6EC"/>
              </a:gs>
              <a:gs pos="100000">
                <a:srgbClr val="CFD8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철제 종류별 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불량율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3875627" y="-2297942"/>
            <a:ext cx="10869283" cy="1477328"/>
          </a:xfrm>
          <a:prstGeom prst="rect">
            <a:avLst/>
          </a:prstGeom>
          <a:gradFill>
            <a:gsLst>
              <a:gs pos="0">
                <a:srgbClr val="F6F8FC"/>
              </a:gs>
              <a:gs pos="74000">
                <a:srgbClr val="B6C6EC"/>
              </a:gs>
              <a:gs pos="83000">
                <a:srgbClr val="B6C6EC"/>
              </a:gs>
              <a:gs pos="100000">
                <a:srgbClr val="CFD8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◆"/>
            </a:pPr>
            <a:r>
              <a:rPr lang="ko-KR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</a:t>
            </a:r>
            <a:r>
              <a:rPr lang="ko-KR" sz="3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불량율은</a:t>
            </a:r>
            <a:r>
              <a:rPr lang="ko-KR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32.1%정도로 높은 수치이다.</a:t>
            </a:r>
            <a:endParaRPr dirty="0"/>
          </a:p>
          <a:p>
            <a:pPr marL="4572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◆"/>
            </a:pPr>
            <a:r>
              <a:rPr lang="ko-KR" sz="3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그중에서</a:t>
            </a:r>
            <a:r>
              <a:rPr lang="ko-KR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철제종류별로 </a:t>
            </a:r>
            <a:r>
              <a:rPr lang="ko-KR" sz="3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불량율은</a:t>
            </a:r>
            <a:r>
              <a:rPr lang="ko-KR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C0가 69.9%로 </a:t>
            </a:r>
            <a:r>
              <a:rPr lang="ko-KR" sz="3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가장높다</a:t>
            </a:r>
            <a:r>
              <a:rPr lang="ko-KR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524676" y="-1005839"/>
            <a:ext cx="2880000" cy="720000"/>
          </a:xfrm>
          <a:prstGeom prst="rect">
            <a:avLst/>
          </a:prstGeom>
          <a:gradFill>
            <a:gsLst>
              <a:gs pos="0">
                <a:srgbClr val="F6F8FC"/>
              </a:gs>
              <a:gs pos="74000">
                <a:srgbClr val="B6C6EC"/>
              </a:gs>
              <a:gs pos="83000">
                <a:srgbClr val="B6C6EC"/>
              </a:gs>
              <a:gs pos="100000">
                <a:srgbClr val="CFD8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0"/>
              <a:buFont typeface="Arial"/>
              <a:buNone/>
            </a:pPr>
            <a:r>
              <a:rPr lang="ko-KR" sz="50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5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불량율</a:t>
            </a:r>
            <a:r>
              <a:rPr lang="ko-KR" sz="5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5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368656601"/>
              </p:ext>
            </p:extLst>
          </p:nvPr>
        </p:nvGraphicFramePr>
        <p:xfrm>
          <a:off x="1079995" y="437706"/>
          <a:ext cx="4649362" cy="414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2720" y="4742398"/>
            <a:ext cx="9910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Clr>
                <a:schemeClr val="dk1"/>
              </a:buClr>
              <a:buSzPts val="3000"/>
              <a:buFont typeface="Noto Sans Symbols"/>
              <a:buChar char="◆"/>
            </a:pP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전체 </a:t>
            </a:r>
            <a:r>
              <a:rPr lang="ko-KR" altLang="en-US" sz="2800" dirty="0" err="1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불량율은</a:t>
            </a: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 </a:t>
            </a:r>
            <a:r>
              <a:rPr lang="en-US" altLang="ko-KR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32.1%</a:t>
            </a: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정도로 </a:t>
            </a:r>
            <a:r>
              <a:rPr lang="ko-KR" altLang="en-US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높은 수치이다</a:t>
            </a:r>
            <a:r>
              <a:rPr lang="en-US" altLang="ko-KR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.</a:t>
            </a:r>
            <a:endParaRPr lang="ko-KR" altLang="en-US" sz="2800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457200" lvl="0" indent="-266700">
              <a:buClr>
                <a:schemeClr val="dk1"/>
              </a:buClr>
              <a:buSzPts val="3000"/>
            </a:pPr>
            <a:endParaRPr lang="ko-KR" altLang="en-US" sz="28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Calibri"/>
              <a:sym typeface="Calibri"/>
            </a:endParaRPr>
          </a:p>
          <a:p>
            <a:pPr marL="457200" lvl="0" indent="-457200">
              <a:buClr>
                <a:schemeClr val="dk1"/>
              </a:buClr>
              <a:buSzPts val="3000"/>
              <a:buFont typeface="Noto Sans Symbols"/>
              <a:buChar char="◆"/>
            </a:pPr>
            <a:r>
              <a:rPr lang="ko-KR" altLang="en-US" sz="2800" dirty="0" smtClean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그 중에서 </a:t>
            </a:r>
            <a:r>
              <a:rPr lang="ko-KR" altLang="en-US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철제종류별로 </a:t>
            </a:r>
            <a:r>
              <a:rPr lang="ko-KR" altLang="en-US" sz="2800" dirty="0" err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불량율은</a:t>
            </a:r>
            <a:r>
              <a:rPr lang="ko-KR" altLang="en-US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 </a:t>
            </a:r>
            <a:r>
              <a:rPr lang="en-US" altLang="ko-KR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C0</a:t>
            </a: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가 </a:t>
            </a:r>
            <a:r>
              <a:rPr lang="en-US" altLang="ko-KR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69.9%</a:t>
            </a: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로 </a:t>
            </a:r>
            <a:r>
              <a:rPr lang="ko-KR" altLang="en-US" sz="2800" dirty="0" err="1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가장높다</a:t>
            </a:r>
            <a:r>
              <a:rPr lang="en-US" altLang="ko-KR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.</a:t>
            </a:r>
            <a:endParaRPr lang="ko-KR" altLang="en-US" sz="2800" dirty="0">
              <a:solidFill>
                <a:srgbClr val="333399"/>
              </a:solidFill>
              <a:latin typeface="에스코어 드림 8 Heavy" pitchFamily="34" charset="-127"/>
              <a:ea typeface="에스코어 드림 8 Heavy" pitchFamily="34" charset="-127"/>
              <a:cs typeface="Calibri"/>
              <a:sym typeface="Calibri"/>
            </a:endParaRPr>
          </a:p>
          <a:p>
            <a:endParaRPr lang="ko-KR" altLang="en-US" sz="2800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744082493"/>
              </p:ext>
            </p:extLst>
          </p:nvPr>
        </p:nvGraphicFramePr>
        <p:xfrm>
          <a:off x="5786544" y="443025"/>
          <a:ext cx="5678021" cy="4167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822" y="1136741"/>
            <a:ext cx="3639057" cy="235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8880" y="3729517"/>
            <a:ext cx="244792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21396" y="1846974"/>
            <a:ext cx="4182058" cy="270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34633" y="-2950303"/>
            <a:ext cx="6008381" cy="38910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-4334633" y="5379246"/>
            <a:ext cx="3173057" cy="36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용광로별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양품 불량품 추이</a:t>
            </a:r>
            <a:endParaRPr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07230" y="658317"/>
            <a:ext cx="628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spc="-150" dirty="0" err="1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용광로별</a:t>
            </a:r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 양품 불량 추이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911634" y="-2540999"/>
            <a:ext cx="3077004" cy="2610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3877705" y="1986459"/>
            <a:ext cx="3248478" cy="24292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727200" y="5351351"/>
            <a:ext cx="8737600" cy="868206"/>
          </a:xfrm>
          <a:prstGeom prst="rect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98415" y="5495949"/>
            <a:ext cx="6885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3</a:t>
            </a:r>
            <a:r>
              <a:rPr lang="ko-KR" altLang="en-US" sz="28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번 용광로에서 불량품이 가장 높게 나옴</a:t>
            </a:r>
            <a:endParaRPr lang="ko-KR" altLang="en-US" sz="2800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2825432" y="-2103642"/>
            <a:ext cx="3886199" cy="201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용광로 별 특정 구분 EX)kind, time, etc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왜 3번이 많을지를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생각해야한다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불량품의 종류가 많았는가?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가동시간이 길었는가?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온도는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어땟는가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블림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추출을 이용해보자)</a:t>
            </a:r>
            <a:endParaRPr dirty="0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436888018"/>
              </p:ext>
            </p:extLst>
          </p:nvPr>
        </p:nvGraphicFramePr>
        <p:xfrm>
          <a:off x="304799" y="1488805"/>
          <a:ext cx="4235199" cy="3424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236233839"/>
              </p:ext>
            </p:extLst>
          </p:nvPr>
        </p:nvGraphicFramePr>
        <p:xfrm>
          <a:off x="3848939" y="1456973"/>
          <a:ext cx="4313764" cy="348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302650947"/>
              </p:ext>
            </p:extLst>
          </p:nvPr>
        </p:nvGraphicFramePr>
        <p:xfrm>
          <a:off x="7520890" y="1456973"/>
          <a:ext cx="4313764" cy="348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9011" y="-241540"/>
            <a:ext cx="6096000" cy="320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-241540"/>
            <a:ext cx="6095999" cy="320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428998"/>
            <a:ext cx="6096000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6000" y="3428999"/>
            <a:ext cx="6096000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Google Shape;154;p8"/>
          <p:cNvSpPr txBox="1"/>
          <p:nvPr/>
        </p:nvSpPr>
        <p:spPr>
          <a:xfrm>
            <a:off x="7004649" y="797310"/>
            <a:ext cx="37553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HSB설명+ 상관관계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7230" y="658317"/>
            <a:ext cx="628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HSB</a:t>
            </a:r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와 두께의 상관관계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1951647"/>
            <a:ext cx="6418844" cy="295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949320995"/>
              </p:ext>
            </p:extLst>
          </p:nvPr>
        </p:nvGraphicFramePr>
        <p:xfrm>
          <a:off x="702750" y="1726273"/>
          <a:ext cx="4483100" cy="303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ROLLING_TEMP</a:t>
            </a:r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에 따른 분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류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5120" y="1828798"/>
            <a:ext cx="9001760" cy="431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295</Words>
  <Application>Microsoft Office PowerPoint</Application>
  <PresentationFormat>사용자 지정</PresentationFormat>
  <Paragraphs>78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jyj95</dc:creator>
  <cp:lastModifiedBy>HANA</cp:lastModifiedBy>
  <cp:revision>17</cp:revision>
  <dcterms:created xsi:type="dcterms:W3CDTF">2022-10-27T12:34:28Z</dcterms:created>
  <dcterms:modified xsi:type="dcterms:W3CDTF">2022-10-29T06:47:30Z</dcterms:modified>
</cp:coreProperties>
</file>