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8" r:id="rId3"/>
    <p:sldId id="276" r:id="rId4"/>
    <p:sldId id="256" r:id="rId5"/>
    <p:sldId id="257" r:id="rId6"/>
    <p:sldId id="27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067"/>
  </p:normalViewPr>
  <p:slideViewPr>
    <p:cSldViewPr snapToGrid="0" snapToObjects="1">
      <p:cViewPr>
        <p:scale>
          <a:sx n="140" d="100"/>
          <a:sy n="14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0451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4651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7666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7.png"  /><Relationship Id="rId8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contents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개요 </a:t>
            </a:r>
            <a:r>
              <a:rPr lang="en-US" altLang="ko-KR"/>
              <a:t>(</a:t>
            </a:r>
            <a:r>
              <a:rPr lang="ko-KR" altLang="en-US"/>
              <a:t>우리가 하게된 사정 이유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서론</a:t>
            </a:r>
            <a:r>
              <a:rPr lang="en-US" altLang="ko-KR"/>
              <a:t>) 2P</a:t>
            </a:r>
            <a:endParaRPr lang="en-US" altLang="ko-KR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2200"/>
              <a:t> 1.1</a:t>
            </a:r>
            <a:r>
              <a:rPr lang="ko-KR" altLang="en-US" sz="2200">
                <a:cs typeface="Calibri"/>
              </a:rPr>
              <a:t> </a:t>
            </a:r>
            <a:r>
              <a:rPr lang="en-US" altLang="ko-KR" sz="2200"/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불량율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전채 불량율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2200">
                <a:cs typeface="Calibri"/>
              </a:rPr>
              <a:t> </a:t>
            </a:r>
            <a:r>
              <a:rPr lang="en-US" altLang="ko-KR" sz="2200"/>
              <a:t>1.2</a:t>
            </a:r>
            <a:r>
              <a:rPr lang="ko-KR" altLang="en-US" sz="2200">
                <a:cs typeface="Calibri"/>
              </a:rPr>
              <a:t> </a:t>
            </a:r>
            <a:r>
              <a:rPr lang="en-US" altLang="ko-KR" sz="2200"/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EDA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및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 공정과정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전처리 </a:t>
            </a:r>
            <a:r>
              <a:rPr lang="en-US" altLang="ko-KR"/>
              <a:t>(</a:t>
            </a:r>
            <a:r>
              <a:rPr lang="ko-KR" altLang="en-US"/>
              <a:t>본론</a:t>
            </a:r>
            <a:r>
              <a:rPr lang="en-US" altLang="ko-KR"/>
              <a:t>) 7~8P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 sz="2054">
                <a:cs typeface="Calibri"/>
              </a:rPr>
              <a:t> </a:t>
            </a:r>
            <a:r>
              <a:rPr lang="en-US" altLang="ko-KR" sz="2054"/>
              <a:t>2.1</a:t>
            </a:r>
            <a:r>
              <a:rPr lang="ko-KR" altLang="en-US" sz="2054">
                <a:cs typeface="Calibri"/>
              </a:rPr>
              <a:t> 표면시각적 </a:t>
            </a:r>
            <a:r>
              <a:rPr lang="en-US" altLang="ko-KR" sz="2054">
                <a:cs typeface="Calibri"/>
              </a:rPr>
              <a:t>SCALE,STELL_KIND</a:t>
            </a:r>
            <a:endParaRPr lang="en-US" altLang="ko-KR" sz="2054">
              <a:cs typeface="Calibri"/>
            </a:endParaRPr>
          </a:p>
          <a:p>
            <a:pPr marL="0" indent="0">
              <a:buNone/>
              <a:defRPr/>
            </a:pPr>
            <a:r>
              <a:rPr lang="ko-KR" altLang="en-US" sz="2054">
                <a:cs typeface="Calibri"/>
              </a:rPr>
              <a:t> </a:t>
            </a:r>
            <a:r>
              <a:rPr lang="en-US" altLang="ko-KR" sz="2054"/>
              <a:t>2.2</a:t>
            </a:r>
            <a:r>
              <a:rPr lang="ko-KR" altLang="en-US" sz="2054">
                <a:cs typeface="Calibri"/>
              </a:rPr>
              <a:t> 가열로 </a:t>
            </a:r>
            <a:r>
              <a:rPr lang="en-US" altLang="ko-KR" sz="2054">
                <a:cs typeface="Calibri"/>
              </a:rPr>
              <a:t>TIME_ALL,TEMP_ALL</a:t>
            </a:r>
            <a:r>
              <a:rPr lang="ko-KR" altLang="en-US" sz="2054">
                <a:cs typeface="Calibri"/>
              </a:rPr>
              <a:t> </a:t>
            </a:r>
            <a:endParaRPr lang="ko-KR" altLang="en-US" sz="2054">
              <a:cs typeface="Calibri"/>
            </a:endParaRPr>
          </a:p>
          <a:p>
            <a:pPr marL="0" indent="0">
              <a:buNone/>
              <a:defRPr/>
            </a:pPr>
            <a:r>
              <a:rPr lang="en-US" altLang="ko-KR" sz="2054">
                <a:cs typeface="Calibri"/>
              </a:rPr>
              <a:t> 2.3 ETC</a:t>
            </a:r>
            <a:endParaRPr lang="en-US" altLang="ko-KR" sz="2054">
              <a:cs typeface="Calibri"/>
            </a:endParaRPr>
          </a:p>
          <a:p>
            <a:pPr marL="0" indent="0">
              <a:buNone/>
              <a:defRPr/>
            </a:pPr>
            <a:r>
              <a:rPr lang="ko-KR" altLang="en-US" sz="2054">
                <a:cs typeface="Calibri"/>
              </a:rPr>
              <a:t> </a:t>
            </a:r>
            <a:r>
              <a:rPr lang="en-US" altLang="ko-KR" sz="2054"/>
              <a:t>2.4</a:t>
            </a:r>
            <a:r>
              <a:rPr lang="ko-KR" altLang="en-US" sz="2054">
                <a:cs typeface="Calibri"/>
              </a:rPr>
              <a:t> 연관성</a:t>
            </a:r>
            <a:r>
              <a:rPr lang="en-US" altLang="ko-KR" sz="2054">
                <a:cs typeface="Calibri"/>
              </a:rPr>
              <a:t>(TOTAL)</a:t>
            </a:r>
            <a:endParaRPr lang="en-US" altLang="ko-KR" sz="2054">
              <a:cs typeface="Calibri"/>
            </a:endParaRPr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머신러닝</a:t>
            </a:r>
            <a:r>
              <a:rPr lang="en-US" altLang="ko-KR"/>
              <a:t>(</a:t>
            </a:r>
            <a:r>
              <a:rPr lang="ko-KR" altLang="en-US"/>
              <a:t>중론</a:t>
            </a:r>
            <a:r>
              <a:rPr lang="en-US" altLang="ko-KR"/>
              <a:t>) 2P~3P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 sz="2240"/>
              <a:t> </a:t>
            </a:r>
            <a:r>
              <a:rPr lang="en-US" altLang="ko-KR" sz="2240"/>
              <a:t>3.1</a:t>
            </a:r>
            <a:r>
              <a:rPr lang="ko-KR" altLang="en-US" sz="2240"/>
              <a:t> 디시전트리</a:t>
            </a:r>
            <a:endParaRPr lang="ko-KR" altLang="en-US" sz="2240"/>
          </a:p>
          <a:p>
            <a:pPr marL="0" indent="0">
              <a:buNone/>
              <a:defRPr/>
            </a:pPr>
            <a:r>
              <a:rPr lang="ko-KR" altLang="en-US" sz="2240"/>
              <a:t> </a:t>
            </a:r>
            <a:r>
              <a:rPr lang="en-US" altLang="ko-KR" sz="2240"/>
              <a:t>3.2</a:t>
            </a:r>
            <a:r>
              <a:rPr lang="ko-KR" altLang="en-US" sz="2240"/>
              <a:t> 랜덤 포레스트</a:t>
            </a:r>
            <a:endParaRPr lang="ko-KR" altLang="en-US" sz="2240"/>
          </a:p>
          <a:p>
            <a:pPr marL="0" indent="0">
              <a:buNone/>
              <a:defRPr/>
            </a:pPr>
            <a:r>
              <a:rPr lang="ko-KR" altLang="en-US" sz="2240"/>
              <a:t> </a:t>
            </a:r>
            <a:r>
              <a:rPr lang="en-US" altLang="ko-KR" sz="2240"/>
              <a:t>3.3</a:t>
            </a:r>
            <a:r>
              <a:rPr lang="ko-KR" altLang="en-US" sz="2240"/>
              <a:t> 그레디언트 부스팅</a:t>
            </a:r>
            <a:endParaRPr lang="ko-KR" altLang="en-US" sz="2240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총평 </a:t>
            </a:r>
            <a:r>
              <a:rPr lang="en-US" altLang="ko-KR"/>
              <a:t>(</a:t>
            </a:r>
            <a:r>
              <a:rPr lang="ko-KR" altLang="en-US"/>
              <a:t>결론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2P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4.1</a:t>
            </a:r>
            <a:r>
              <a:rPr lang="ko-KR" altLang="en-US" sz="2000"/>
              <a:t> 전력 코스트 절감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4.2</a:t>
            </a:r>
            <a:r>
              <a:rPr lang="ko-KR" altLang="en-US" sz="2000"/>
              <a:t> 마무리 </a:t>
            </a:r>
            <a:r>
              <a:rPr lang="en-US" altLang="ko-KR" sz="2000"/>
              <a:t>(</a:t>
            </a:r>
            <a:r>
              <a:rPr lang="ko-KR" altLang="en-US" sz="2000"/>
              <a:t>조원 역활 및 기타등등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  <p:sp>
        <p:nvSpPr>
          <p:cNvPr id="4" name=""/>
          <p:cNvSpPr txBox="1"/>
          <p:nvPr/>
        </p:nvSpPr>
        <p:spPr>
          <a:xfrm>
            <a:off x="5993946" y="2177141"/>
            <a:ext cx="5197929" cy="362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15P</a:t>
            </a:r>
            <a:r>
              <a:rPr lang="ko-KR" altLang="en-US"/>
              <a:t> 제한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3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0048" y="938210"/>
            <a:ext cx="10371904" cy="49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3154108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2025520" y="3245673"/>
            <a:ext cx="8140960" cy="3666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불량율 출현 빈도 시간 </a:t>
            </a:r>
            <a:r>
              <a:rPr lang="en-US" altLang="ko-KR"/>
              <a:t>=</a:t>
            </a:r>
            <a:r>
              <a:rPr lang="ko-KR" altLang="en-US"/>
              <a:t> 결국 </a:t>
            </a:r>
            <a:r>
              <a:rPr lang="en-US" altLang="ko-KR"/>
              <a:t>C0</a:t>
            </a:r>
            <a:r>
              <a:rPr lang="ko-KR" altLang="en-US"/>
              <a:t> 라인 온도 용광로 번호 등등 다시한번 보기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5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48216"/>
            <a:ext cx="11690641" cy="55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82382"/>
            <a:ext cx="12192000" cy="30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26424"/>
            <a:ext cx="4324953" cy="273405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260480"/>
            <a:ext cx="12192000" cy="311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3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64113"/>
            <a:ext cx="12192000" cy="306488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1144" y="3685049"/>
            <a:ext cx="4143953" cy="27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990" y="215674"/>
            <a:ext cx="4448796" cy="2772161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19138" y="3699978"/>
            <a:ext cx="4296374" cy="27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096000" cy="320212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0"/>
            <a:ext cx="6095999" cy="320212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428999"/>
            <a:ext cx="6096000" cy="342899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428999"/>
            <a:ext cx="60960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2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3589" y="1725978"/>
            <a:ext cx="4210637" cy="266737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747" y="5350606"/>
            <a:ext cx="4820322" cy="2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5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5444" y="771153"/>
            <a:ext cx="4201111" cy="265784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8677" y="5239122"/>
            <a:ext cx="8554644" cy="2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687786" y="0"/>
            <a:ext cx="1768929" cy="36449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예상도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28637" y="452437"/>
            <a:ext cx="2495549" cy="269557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5805487" y="452437"/>
            <a:ext cx="2495549" cy="2695575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3176587" y="452437"/>
            <a:ext cx="2495549" cy="2695575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/>
          </a:p>
        </p:txBody>
      </p:sp>
      <p:sp>
        <p:nvSpPr>
          <p:cNvPr id="9" name=""/>
          <p:cNvSpPr txBox="1"/>
          <p:nvPr/>
        </p:nvSpPr>
        <p:spPr>
          <a:xfrm>
            <a:off x="528637" y="452437"/>
            <a:ext cx="2495550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FUR_1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3176587" y="457200"/>
            <a:ext cx="1647826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FUR_2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5805488" y="452437"/>
            <a:ext cx="1533525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FUR_3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528636" y="1949450"/>
            <a:ext cx="2495550" cy="64293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 b="1">
                <a:ln>
                  <a:solidFill>
                    <a:schemeClr val="lt1"/>
                  </a:solidFill>
                </a:ln>
                <a:solidFill>
                  <a:schemeClr val="dk1"/>
                </a:solidFill>
              </a:rPr>
              <a:t>가열대</a:t>
            </a:r>
            <a:endParaRPr lang="ko-KR" altLang="en-US" sz="2000" b="1">
              <a:ln>
                <a:solidFill>
                  <a:schemeClr val="lt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3176587" y="1949450"/>
            <a:ext cx="2495549" cy="64293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ln>
                <a:solidFill>
                  <a:srgbClr val="ffffff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528637" y="2592387"/>
            <a:ext cx="2495550" cy="5556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균열대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/>
          <p:nvPr/>
        </p:nvSpPr>
        <p:spPr>
          <a:xfrm>
            <a:off x="3176587" y="2592388"/>
            <a:ext cx="2495549" cy="5556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균열대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/>
          <p:nvPr/>
        </p:nvSpPr>
        <p:spPr>
          <a:xfrm>
            <a:off x="5805488" y="2592387"/>
            <a:ext cx="2495550" cy="5556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균열대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/>
          <p:nvPr/>
        </p:nvSpPr>
        <p:spPr>
          <a:xfrm>
            <a:off x="5805487" y="1949450"/>
            <a:ext cx="2495549" cy="64293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ln>
                <a:solidFill>
                  <a:srgbClr val="ffffff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1513285" y="5699259"/>
            <a:ext cx="94770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rot="16200000" flipH="1">
            <a:off x="3662362" y="3288506"/>
            <a:ext cx="2809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rot="16200000" flipH="1">
            <a:off x="6430159" y="3286909"/>
            <a:ext cx="280987" cy="319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rot="10800000">
            <a:off x="1095960" y="3429000"/>
            <a:ext cx="6497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2478881" y="5122226"/>
            <a:ext cx="2647950" cy="126460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 w="9525" cap="flat" cmpd="sng" algn="ctr">
                  <a:solidFill>
                    <a:schemeClr val="dk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</a:rPr>
              <a:t>압연기</a:t>
            </a:r>
            <a:endParaRPr lang="ko-KR" altLang="en-US">
              <a:ln w="9525" cap="flat" cmpd="sng" algn="ctr">
                <a:solidFill>
                  <a:schemeClr val="dk1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</a:endParaRPr>
          </a:p>
        </p:txBody>
      </p:sp>
      <p:cxnSp>
        <p:nvCxnSpPr>
          <p:cNvPr id="31" name=""/>
          <p:cNvCxnSpPr/>
          <p:nvPr/>
        </p:nvCxnSpPr>
        <p:spPr>
          <a:xfrm>
            <a:off x="5138728" y="5564188"/>
            <a:ext cx="95727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>
            <a:off x="5172416" y="5328897"/>
            <a:ext cx="184716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endCxn id="37" idx="1"/>
          </p:cNvCxnSpPr>
          <p:nvPr/>
        </p:nvCxnSpPr>
        <p:spPr>
          <a:xfrm>
            <a:off x="6087873" y="4405312"/>
            <a:ext cx="1333700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>
            <a:off x="6096000" y="4960937"/>
            <a:ext cx="129420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>
            <a:off x="6096000" y="5564188"/>
            <a:ext cx="130978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>
            <a:off x="6096000" y="6252480"/>
            <a:ext cx="13255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7421574" y="4179093"/>
            <a:ext cx="1578856" cy="45243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작업 그룹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8" name=""/>
          <p:cNvSpPr/>
          <p:nvPr/>
        </p:nvSpPr>
        <p:spPr>
          <a:xfrm>
            <a:off x="7421574" y="4734718"/>
            <a:ext cx="1578856" cy="45243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작업 그룹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9" name=""/>
          <p:cNvSpPr/>
          <p:nvPr/>
        </p:nvSpPr>
        <p:spPr>
          <a:xfrm>
            <a:off x="7390201" y="5337969"/>
            <a:ext cx="1578856" cy="45243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작업 그룹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0" name=""/>
          <p:cNvSpPr/>
          <p:nvPr/>
        </p:nvSpPr>
        <p:spPr>
          <a:xfrm>
            <a:off x="7421574" y="6026262"/>
            <a:ext cx="1578856" cy="45243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작업 그룹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678632" y="1987707"/>
            <a:ext cx="722266" cy="3916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HZ_TIME</a:t>
            </a:r>
            <a:endParaRPr lang="en-US" altLang="ko-KR" sz="1000"/>
          </a:p>
          <a:p>
            <a:pPr>
              <a:defRPr/>
            </a:pPr>
            <a:r>
              <a:rPr lang="en-US" altLang="ko-KR" sz="1000"/>
              <a:t>HZ_TEMP</a:t>
            </a:r>
            <a:endParaRPr lang="en-US" altLang="ko-KR" sz="1000"/>
          </a:p>
        </p:txBody>
      </p:sp>
      <p:sp>
        <p:nvSpPr>
          <p:cNvPr id="54" name=""/>
          <p:cNvSpPr txBox="1"/>
          <p:nvPr/>
        </p:nvSpPr>
        <p:spPr>
          <a:xfrm>
            <a:off x="712807" y="2631704"/>
            <a:ext cx="730250" cy="3953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SZ_TIME</a:t>
            </a:r>
            <a:endParaRPr lang="en-US" altLang="ko-KR" sz="1000"/>
          </a:p>
          <a:p>
            <a:pPr>
              <a:defRPr/>
            </a:pPr>
            <a:r>
              <a:rPr lang="en-US" altLang="ko-KR" sz="1000"/>
              <a:t>SZ_TEMP</a:t>
            </a:r>
            <a:endParaRPr lang="en-US" altLang="ko-KR" sz="1000"/>
          </a:p>
        </p:txBody>
      </p:sp>
      <p:sp>
        <p:nvSpPr>
          <p:cNvPr id="57" name=""/>
          <p:cNvSpPr txBox="1"/>
          <p:nvPr/>
        </p:nvSpPr>
        <p:spPr>
          <a:xfrm>
            <a:off x="528637" y="3247045"/>
            <a:ext cx="8886811" cy="36390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/>
              <a:t>FUR_TIME</a:t>
            </a:r>
            <a:endParaRPr lang="en-US" altLang="ko-KR"/>
          </a:p>
        </p:txBody>
      </p:sp>
      <p:sp>
        <p:nvSpPr>
          <p:cNvPr id="58" name=""/>
          <p:cNvSpPr txBox="1"/>
          <p:nvPr/>
        </p:nvSpPr>
        <p:spPr>
          <a:xfrm>
            <a:off x="2624511" y="5859528"/>
            <a:ext cx="2356690" cy="3929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000"/>
              <a:t>ROLLING_TEMP_T5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ROLLING_DISCALING</a:t>
            </a:r>
            <a:endParaRPr lang="en-US" altLang="ko-KR" sz="1000"/>
          </a:p>
        </p:txBody>
      </p:sp>
      <p:sp>
        <p:nvSpPr>
          <p:cNvPr id="60" name=""/>
          <p:cNvSpPr/>
          <p:nvPr/>
        </p:nvSpPr>
        <p:spPr>
          <a:xfrm>
            <a:off x="678633" y="4984820"/>
            <a:ext cx="834652" cy="126766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HSB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177555" y="4066417"/>
            <a:ext cx="18368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 rot="16200000" flipH="1">
            <a:off x="4683919" y="3288506"/>
            <a:ext cx="280987" cy="0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9" name=""/>
          <p:cNvCxnSpPr/>
          <p:nvPr/>
        </p:nvCxnSpPr>
        <p:spPr>
          <a:xfrm rot="16200000" flipH="1">
            <a:off x="7451716" y="3286909"/>
            <a:ext cx="280987" cy="3194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0" name=""/>
          <p:cNvCxnSpPr/>
          <p:nvPr/>
        </p:nvCxnSpPr>
        <p:spPr>
          <a:xfrm rot="16200000" flipH="1">
            <a:off x="1940525" y="3288506"/>
            <a:ext cx="28098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 txBox="1"/>
          <p:nvPr/>
        </p:nvSpPr>
        <p:spPr>
          <a:xfrm>
            <a:off x="734826" y="3295808"/>
            <a:ext cx="722266" cy="2663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200"/>
              <a:t>ROW1</a:t>
            </a:r>
            <a:endParaRPr lang="en-US" altLang="ko-KR" sz="1200"/>
          </a:p>
        </p:txBody>
      </p:sp>
      <p:sp>
        <p:nvSpPr>
          <p:cNvPr id="46" name=""/>
          <p:cNvSpPr txBox="1"/>
          <p:nvPr/>
        </p:nvSpPr>
        <p:spPr>
          <a:xfrm>
            <a:off x="1719886" y="3294221"/>
            <a:ext cx="722266" cy="26955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ROW2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3441723" y="3295808"/>
            <a:ext cx="722266" cy="26638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ROW1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4463280" y="3294221"/>
            <a:ext cx="722266" cy="2695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ROW2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6211117" y="3295808"/>
            <a:ext cx="722266" cy="26638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ROW1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232674" y="3294221"/>
            <a:ext cx="722266" cy="2695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ROW2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85636" y="3816897"/>
            <a:ext cx="1784592" cy="36219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FUR_EXTEMP</a:t>
            </a:r>
            <a:endParaRPr lang="en-US" altLang="ko-KR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00618" y="2501901"/>
            <a:ext cx="2691382" cy="3288505"/>
          </a:xfrm>
          <a:prstGeom prst="rect">
            <a:avLst/>
          </a:prstGeom>
        </p:spPr>
      </p:pic>
      <p:sp>
        <p:nvSpPr>
          <p:cNvPr id="82" name=""/>
          <p:cNvSpPr txBox="1"/>
          <p:nvPr/>
        </p:nvSpPr>
        <p:spPr>
          <a:xfrm>
            <a:off x="9292166" y="5676688"/>
            <a:ext cx="2899834" cy="11813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출처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POSCO products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http://product.posco.com/homepage/product/kor/jsp/process/s91p2000220p.jsp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93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0" y="1156605"/>
            <a:ext cx="6803573" cy="6403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/>
              <a:t>.1</a:t>
            </a:r>
            <a:r>
              <a:rPr lang="ko-KR" altLang="en-US"/>
              <a:t> 디시전트리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0" y="2418942"/>
            <a:ext cx="2034540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3.2</a:t>
            </a:r>
            <a:r>
              <a:rPr lang="ko-KR" altLang="en-US"/>
              <a:t> 랜덤 포레스트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0" y="4555127"/>
            <a:ext cx="6096000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/>
              <a:t>3.3</a:t>
            </a:r>
            <a:r>
              <a:rPr lang="ko-KR" altLang="en-US"/>
              <a:t> 그레디언트 부스팅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5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36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687786" y="0"/>
            <a:ext cx="1768929" cy="36449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예상도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28637" y="452437"/>
            <a:ext cx="2495549" cy="269557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5805487" y="452437"/>
            <a:ext cx="2495549" cy="2695575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3176587" y="452437"/>
            <a:ext cx="2495549" cy="2695575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/>
          </a:p>
        </p:txBody>
      </p:sp>
      <p:sp>
        <p:nvSpPr>
          <p:cNvPr id="9" name=""/>
          <p:cNvSpPr txBox="1"/>
          <p:nvPr/>
        </p:nvSpPr>
        <p:spPr>
          <a:xfrm>
            <a:off x="528637" y="452437"/>
            <a:ext cx="2495550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FUR_1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3176587" y="457200"/>
            <a:ext cx="1647826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FUR_2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5805488" y="452437"/>
            <a:ext cx="1533525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FUR_3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528636" y="1949450"/>
            <a:ext cx="2495550" cy="64293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 b="1">
                <a:ln>
                  <a:solidFill>
                    <a:schemeClr val="lt1"/>
                  </a:solidFill>
                </a:ln>
                <a:solidFill>
                  <a:schemeClr val="dk1"/>
                </a:solidFill>
              </a:rPr>
              <a:t>가열대</a:t>
            </a:r>
            <a:endParaRPr lang="ko-KR" altLang="en-US" sz="2000" b="1">
              <a:ln>
                <a:solidFill>
                  <a:schemeClr val="lt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3176587" y="1949450"/>
            <a:ext cx="2495549" cy="64293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ln>
                <a:solidFill>
                  <a:srgbClr val="ffffff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528637" y="2592387"/>
            <a:ext cx="2495550" cy="5556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균열대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/>
          <p:nvPr/>
        </p:nvSpPr>
        <p:spPr>
          <a:xfrm>
            <a:off x="3176587" y="2592388"/>
            <a:ext cx="2495549" cy="5556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균열대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/>
          <p:nvPr/>
        </p:nvSpPr>
        <p:spPr>
          <a:xfrm>
            <a:off x="5805488" y="2592387"/>
            <a:ext cx="2495550" cy="5556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균열대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/>
          <p:nvPr/>
        </p:nvSpPr>
        <p:spPr>
          <a:xfrm>
            <a:off x="5805487" y="1949450"/>
            <a:ext cx="2495549" cy="64293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ln>
                <a:solidFill>
                  <a:srgbClr val="ffffff"/>
                </a:solidFill>
              </a:ln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1513285" y="5699259"/>
            <a:ext cx="94770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rot="16200000" flipH="1">
            <a:off x="3662362" y="3288506"/>
            <a:ext cx="2809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rot="16200000" flipH="1">
            <a:off x="6430159" y="3286909"/>
            <a:ext cx="280987" cy="319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rot="10800000">
            <a:off x="1095960" y="3429000"/>
            <a:ext cx="649784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2478881" y="5122226"/>
            <a:ext cx="2647950" cy="126460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 w="9525" cap="flat" cmpd="sng" algn="ctr">
                  <a:solidFill>
                    <a:schemeClr val="dk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</a:rPr>
              <a:t>압연기</a:t>
            </a:r>
            <a:endParaRPr lang="ko-KR" altLang="en-US">
              <a:ln w="9525" cap="flat" cmpd="sng" algn="ctr">
                <a:solidFill>
                  <a:schemeClr val="dk1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</a:endParaRPr>
          </a:p>
        </p:txBody>
      </p:sp>
      <p:cxnSp>
        <p:nvCxnSpPr>
          <p:cNvPr id="31" name=""/>
          <p:cNvCxnSpPr/>
          <p:nvPr/>
        </p:nvCxnSpPr>
        <p:spPr>
          <a:xfrm>
            <a:off x="5138728" y="5564188"/>
            <a:ext cx="95727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>
            <a:off x="5172416" y="5328897"/>
            <a:ext cx="184716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endCxn id="37" idx="1"/>
          </p:cNvCxnSpPr>
          <p:nvPr/>
        </p:nvCxnSpPr>
        <p:spPr>
          <a:xfrm>
            <a:off x="6087873" y="4405312"/>
            <a:ext cx="1333700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>
            <a:off x="6096000" y="4960937"/>
            <a:ext cx="129420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>
            <a:off x="6096000" y="5564188"/>
            <a:ext cx="130978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>
            <a:off x="6096000" y="6252480"/>
            <a:ext cx="13255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7421574" y="4179093"/>
            <a:ext cx="1578856" cy="45243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작업 그룹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8" name=""/>
          <p:cNvSpPr/>
          <p:nvPr/>
        </p:nvSpPr>
        <p:spPr>
          <a:xfrm>
            <a:off x="7421574" y="4734718"/>
            <a:ext cx="1578856" cy="45243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작업 그룹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9" name=""/>
          <p:cNvSpPr/>
          <p:nvPr/>
        </p:nvSpPr>
        <p:spPr>
          <a:xfrm>
            <a:off x="7390201" y="5337969"/>
            <a:ext cx="1578856" cy="45243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작업 그룹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0" name=""/>
          <p:cNvSpPr/>
          <p:nvPr/>
        </p:nvSpPr>
        <p:spPr>
          <a:xfrm>
            <a:off x="7421574" y="6026262"/>
            <a:ext cx="1578856" cy="45243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작업 그룹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678632" y="1987707"/>
            <a:ext cx="722266" cy="3916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HZ_TIME</a:t>
            </a:r>
            <a:endParaRPr lang="en-US" altLang="ko-KR" sz="1000"/>
          </a:p>
          <a:p>
            <a:pPr>
              <a:defRPr/>
            </a:pPr>
            <a:r>
              <a:rPr lang="en-US" altLang="ko-KR" sz="1000"/>
              <a:t>HZ_TEMP</a:t>
            </a:r>
            <a:endParaRPr lang="en-US" altLang="ko-KR" sz="1000"/>
          </a:p>
        </p:txBody>
      </p:sp>
      <p:sp>
        <p:nvSpPr>
          <p:cNvPr id="54" name=""/>
          <p:cNvSpPr txBox="1"/>
          <p:nvPr/>
        </p:nvSpPr>
        <p:spPr>
          <a:xfrm>
            <a:off x="712807" y="2631704"/>
            <a:ext cx="730250" cy="3953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SZ_TIME</a:t>
            </a:r>
            <a:endParaRPr lang="en-US" altLang="ko-KR" sz="1000"/>
          </a:p>
          <a:p>
            <a:pPr>
              <a:defRPr/>
            </a:pPr>
            <a:r>
              <a:rPr lang="en-US" altLang="ko-KR" sz="1000"/>
              <a:t>SZ_TEMP</a:t>
            </a:r>
            <a:endParaRPr lang="en-US" altLang="ko-KR" sz="1000"/>
          </a:p>
        </p:txBody>
      </p:sp>
      <p:sp>
        <p:nvSpPr>
          <p:cNvPr id="57" name=""/>
          <p:cNvSpPr txBox="1"/>
          <p:nvPr/>
        </p:nvSpPr>
        <p:spPr>
          <a:xfrm>
            <a:off x="528637" y="3247045"/>
            <a:ext cx="8886811" cy="36390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/>
              <a:t>FUR_TIME</a:t>
            </a:r>
            <a:endParaRPr lang="en-US" altLang="ko-KR"/>
          </a:p>
        </p:txBody>
      </p:sp>
      <p:sp>
        <p:nvSpPr>
          <p:cNvPr id="58" name=""/>
          <p:cNvSpPr txBox="1"/>
          <p:nvPr/>
        </p:nvSpPr>
        <p:spPr>
          <a:xfrm>
            <a:off x="2624511" y="5859528"/>
            <a:ext cx="2356690" cy="3929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000"/>
              <a:t>ROLLING_TEMP_T5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ROLLING_DISCALING</a:t>
            </a:r>
            <a:endParaRPr lang="en-US" altLang="ko-KR" sz="1000"/>
          </a:p>
        </p:txBody>
      </p:sp>
      <p:sp>
        <p:nvSpPr>
          <p:cNvPr id="60" name=""/>
          <p:cNvSpPr/>
          <p:nvPr/>
        </p:nvSpPr>
        <p:spPr>
          <a:xfrm>
            <a:off x="678633" y="4984820"/>
            <a:ext cx="834652" cy="126766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HSB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177555" y="4066417"/>
            <a:ext cx="183680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 rot="16200000" flipH="1">
            <a:off x="4683919" y="3288506"/>
            <a:ext cx="280987" cy="0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9" name=""/>
          <p:cNvCxnSpPr/>
          <p:nvPr/>
        </p:nvCxnSpPr>
        <p:spPr>
          <a:xfrm rot="16200000" flipH="1">
            <a:off x="7451716" y="3286909"/>
            <a:ext cx="280987" cy="3194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0" name=""/>
          <p:cNvCxnSpPr/>
          <p:nvPr/>
        </p:nvCxnSpPr>
        <p:spPr>
          <a:xfrm rot="16200000" flipH="1">
            <a:off x="1940525" y="3288506"/>
            <a:ext cx="28098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 txBox="1"/>
          <p:nvPr/>
        </p:nvSpPr>
        <p:spPr>
          <a:xfrm>
            <a:off x="734826" y="3295808"/>
            <a:ext cx="722266" cy="2663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200"/>
              <a:t>ROW1</a:t>
            </a:r>
            <a:endParaRPr lang="en-US" altLang="ko-KR" sz="1200"/>
          </a:p>
        </p:txBody>
      </p:sp>
      <p:sp>
        <p:nvSpPr>
          <p:cNvPr id="46" name=""/>
          <p:cNvSpPr txBox="1"/>
          <p:nvPr/>
        </p:nvSpPr>
        <p:spPr>
          <a:xfrm>
            <a:off x="1719886" y="3294221"/>
            <a:ext cx="722266" cy="26955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ROW2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3441723" y="3295808"/>
            <a:ext cx="722266" cy="26638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ROW1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4463280" y="3294221"/>
            <a:ext cx="722266" cy="2695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ROW2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6211117" y="3295808"/>
            <a:ext cx="722266" cy="26638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ROW1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232674" y="3294221"/>
            <a:ext cx="722266" cy="2695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ROW2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85636" y="3816897"/>
            <a:ext cx="1784592" cy="36219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FUR_EXTEMP</a:t>
            </a:r>
            <a:endParaRPr lang="en-US" altLang="ko-KR"/>
          </a:p>
        </p:txBody>
      </p:sp>
      <p:cxnSp>
        <p:nvCxnSpPr>
          <p:cNvPr id="76" name=""/>
          <p:cNvCxnSpPr/>
          <p:nvPr/>
        </p:nvCxnSpPr>
        <p:spPr>
          <a:xfrm flipV="1">
            <a:off x="1547643" y="3850971"/>
            <a:ext cx="8147490" cy="11338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/>
          <p:nvPr/>
        </p:nvCxnSpPr>
        <p:spPr>
          <a:xfrm rot="10800000">
            <a:off x="8301038" y="1374321"/>
            <a:ext cx="13940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/>
          <p:nvPr/>
        </p:nvCxnSpPr>
        <p:spPr>
          <a:xfrm rot="16200000" flipH="1">
            <a:off x="8456808" y="2612646"/>
            <a:ext cx="24766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"/>
          <p:cNvSpPr txBox="1"/>
          <p:nvPr/>
        </p:nvSpPr>
        <p:spPr>
          <a:xfrm>
            <a:off x="8450080" y="1861779"/>
            <a:ext cx="2490107" cy="643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돌아가는 물량이 없게끔 만드는것 기대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83" name=""/>
          <p:cNvSpPr txBox="1"/>
          <p:nvPr/>
        </p:nvSpPr>
        <p:spPr>
          <a:xfrm>
            <a:off x="3537857" y="3701142"/>
            <a:ext cx="249283" cy="3641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84" name=""/>
          <p:cNvCxnSpPr/>
          <p:nvPr/>
        </p:nvCxnSpPr>
        <p:spPr>
          <a:xfrm>
            <a:off x="4463283" y="6386828"/>
            <a:ext cx="5306645" cy="3214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"/>
          <p:cNvSpPr txBox="1"/>
          <p:nvPr/>
        </p:nvSpPr>
        <p:spPr>
          <a:xfrm>
            <a:off x="9769928" y="6492318"/>
            <a:ext cx="1449162" cy="3656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DROP</a:t>
            </a:r>
            <a:endParaRPr lang="en-US" altLang="ko-KR"/>
          </a:p>
        </p:txBody>
      </p:sp>
      <p:sp>
        <p:nvSpPr>
          <p:cNvPr id="88" name=""/>
          <p:cNvSpPr txBox="1"/>
          <p:nvPr/>
        </p:nvSpPr>
        <p:spPr>
          <a:xfrm>
            <a:off x="3767341" y="6386828"/>
            <a:ext cx="3349264" cy="3583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답없는 철제 버리는게 없어진다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062" y="338342"/>
            <a:ext cx="11717181" cy="651965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86080" y="1102584"/>
            <a:ext cx="1943371" cy="106694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0996" y="1494265"/>
            <a:ext cx="3248478" cy="2419687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0702018" y="6198053"/>
            <a:ext cx="1102178" cy="362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0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279109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611220" y="3066714"/>
            <a:ext cx="2435710" cy="36228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카운트 각 스펙별 불량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142996"/>
            <a:ext cx="4401164" cy="271500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611220" y="5763558"/>
            <a:ext cx="1905001" cy="6353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분류별 불량</a:t>
            </a:r>
            <a:br>
              <a:rPr lang="ko-KR" altLang="en-US"/>
            </a:b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891051"/>
            <a:ext cx="4182058" cy="2705477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10186148" y="4142996"/>
            <a:ext cx="2005852" cy="11795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분류별 생산량 및</a:t>
            </a:r>
            <a:endParaRPr lang="ko-KR" altLang="en-US"/>
          </a:p>
          <a:p>
            <a:pPr>
              <a:defRPr/>
            </a:pPr>
            <a:r>
              <a:rPr lang="ko-KR" altLang="en-US"/>
              <a:t>불량 카운트</a:t>
            </a:r>
            <a:endParaRPr lang="ko-KR" altLang="en-US"/>
          </a:p>
          <a:p>
            <a:pPr>
              <a:defRPr/>
            </a:pPr>
            <a:br>
              <a:rPr lang="ko-KR" altLang="en-US"/>
            </a:b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01812" y="713853"/>
            <a:ext cx="3162741" cy="2534003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95903" y="888461"/>
            <a:ext cx="307700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417638"/>
            <a:ext cx="3639057" cy="235300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0380" y="1417638"/>
            <a:ext cx="2610214" cy="245779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41300" y="1474959"/>
            <a:ext cx="2619375" cy="234315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860676" y="1417638"/>
            <a:ext cx="2447925" cy="221932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48599" y="3818109"/>
            <a:ext cx="4182058" cy="270547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8545" y="3958845"/>
            <a:ext cx="440116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2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447" y="422817"/>
            <a:ext cx="6008381" cy="389101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-234887" y="5760664"/>
            <a:ext cx="3173057" cy="3610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용광로별 양품 불량품 추이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6746617" y="1340598"/>
            <a:ext cx="3886199" cy="20102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용광로 별 특정 구분 </a:t>
            </a:r>
            <a:r>
              <a:rPr lang="en-US" altLang="ko-KR"/>
              <a:t>EX)kind, time, etc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왜 </a:t>
            </a:r>
            <a:r>
              <a:rPr lang="en-US" altLang="ko-KR"/>
              <a:t>3</a:t>
            </a:r>
            <a:r>
              <a:rPr lang="ko-KR" altLang="en-US"/>
              <a:t>번이 많을지를 생각해야한다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불량품의 종류가 많았는가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가동시간이 길었는가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온도는 어땟는가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블림 추출을 이용해보자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962815"/>
            <a:ext cx="3077004" cy="261021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04679" y="4053315"/>
            <a:ext cx="3191320" cy="257210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43522" y="4053315"/>
            <a:ext cx="324847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5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065770" y="-1915150"/>
            <a:ext cx="6439641" cy="412539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4246579" y="378206"/>
            <a:ext cx="2353236" cy="3628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생산라인별 생산품목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0795" y="2088961"/>
            <a:ext cx="7836054" cy="476903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78822" y="-1915150"/>
            <a:ext cx="2276792" cy="3000794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5373870" y="1600200"/>
            <a:ext cx="5409903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라인별 양품 불량품 파이차트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152399" y="2521169"/>
            <a:ext cx="6096000" cy="6384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라인별 생산량 파이차트</a:t>
            </a:r>
            <a:endParaRPr lang="ko-KR" altLang="en-US"/>
          </a:p>
          <a:p>
            <a:pPr>
              <a:defRPr/>
            </a:pPr>
            <a:r>
              <a:rPr lang="ko-KR" altLang="en-US"/>
              <a:t>데이터를 구체적으로 어떤걸 쓸건가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9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581" y="80916"/>
            <a:ext cx="10854838" cy="669616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5709" y="415241"/>
            <a:ext cx="2200582" cy="144800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447192" y="2267682"/>
            <a:ext cx="6989884" cy="9088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HSB</a:t>
            </a:r>
            <a:r>
              <a:rPr lang="ko-KR" altLang="en-US"/>
              <a:t>적용 미적용 모델간의 불량과 양품의 구분을 다시금 봐야한다</a:t>
            </a:r>
            <a:endParaRPr lang="ko-KR" altLang="en-US"/>
          </a:p>
          <a:p>
            <a:pPr>
              <a:defRPr/>
            </a:pPr>
            <a:r>
              <a:rPr lang="ko-KR" altLang="en-US"/>
              <a:t>지금자료는 </a:t>
            </a:r>
            <a:r>
              <a:rPr lang="en-US" altLang="ko-KR"/>
              <a:t>X</a:t>
            </a:r>
            <a:r>
              <a:rPr lang="ko-KR" altLang="en-US"/>
              <a:t>축을 양품구분에 두고있으므로 그 추이를 확인하기 다소 보기 불편한감이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8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8855" y="91961"/>
            <a:ext cx="10034290" cy="6674076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495193" y="1197951"/>
            <a:ext cx="3033346" cy="9051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생각해보자 왜 짝수일경우에만 양품이 나왔을까</a:t>
            </a:r>
            <a:r>
              <a:rPr lang="en-US" altLang="ko-KR"/>
              <a:t>?</a:t>
            </a:r>
            <a:r>
              <a:rPr lang="ko-KR" altLang="en-US"/>
              <a:t> 어떤 데이터를 연관지어볼수 있을까</a:t>
            </a:r>
            <a:r>
              <a:rPr lang="en-US" altLang="ko-KR"/>
              <a:t>?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25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224</ep:Words>
  <ep:PresentationFormat>화면 슬라이드 쇼(4:3)</ep:PresentationFormat>
  <ep:Paragraphs>117</ep:Paragraphs>
  <ep:Slides>22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한컴오피스</vt:lpstr>
      <vt:lpstr>contents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2022-10-27T12:34:28.418</dcterms:created>
  <dc:creator>jyj95</dc:creator>
  <cp:lastModifiedBy>jyj95</cp:lastModifiedBy>
  <dcterms:modified xsi:type="dcterms:W3CDTF">2022-10-28T07:07:56.475</dcterms:modified>
  <cp:revision>49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