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6" r:id="rId8"/>
    <p:sldId id="267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FF"/>
    <a:srgbClr val="FF6699"/>
    <a:srgbClr val="25C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연령별 재발여부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5738312007874013E-2"/>
          <c:y val="0.13302552085226865"/>
          <c:w val="0.81321087598425201"/>
          <c:h val="0.6225492358175912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정상</c:v>
                </c:pt>
              </c:strCache>
            </c:strRef>
          </c:tx>
          <c:spPr>
            <a:solidFill>
              <a:srgbClr val="25CED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</c:v>
                </c:pt>
                <c:pt idx="7">
                  <c:v>80대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30</c:v>
                </c:pt>
                <c:pt idx="1">
                  <c:v>294</c:v>
                </c:pt>
                <c:pt idx="2">
                  <c:v>412</c:v>
                </c:pt>
                <c:pt idx="3">
                  <c:v>501</c:v>
                </c:pt>
                <c:pt idx="4">
                  <c:v>239</c:v>
                </c:pt>
                <c:pt idx="5">
                  <c:v>101</c:v>
                </c:pt>
                <c:pt idx="6">
                  <c:v>42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E-4EE5-9522-40F6911391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재발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</c:v>
                </c:pt>
                <c:pt idx="7">
                  <c:v>80대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</c:v>
                </c:pt>
                <c:pt idx="1">
                  <c:v>30</c:v>
                </c:pt>
                <c:pt idx="2">
                  <c:v>57</c:v>
                </c:pt>
                <c:pt idx="3">
                  <c:v>80</c:v>
                </c:pt>
                <c:pt idx="4">
                  <c:v>33</c:v>
                </c:pt>
                <c:pt idx="5">
                  <c:v>14</c:v>
                </c:pt>
                <c:pt idx="6">
                  <c:v>9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FE-4EE5-9522-40F691139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9839104"/>
        <c:axId val="19840416"/>
      </c:barChart>
      <c:catAx>
        <c:axId val="198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40416"/>
        <c:crosses val="autoZero"/>
        <c:auto val="1"/>
        <c:lblAlgn val="ctr"/>
        <c:lblOffset val="100"/>
        <c:noMultiLvlLbl val="0"/>
      </c:catAx>
      <c:valAx>
        <c:axId val="1984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39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직업별 재발여부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5738312007874013E-2"/>
          <c:y val="0.13302552085226865"/>
          <c:w val="0.81321087598425201"/>
          <c:h val="0.6225492358175912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정상</c:v>
                </c:pt>
              </c:strCache>
            </c:strRef>
          </c:tx>
          <c:spPr>
            <a:solidFill>
              <a:srgbClr val="25CED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Sheet1!$A$2:$A$19</c:f>
              <c:strCache>
                <c:ptCount val="18"/>
                <c:pt idx="0">
                  <c:v>미선택</c:v>
                </c:pt>
                <c:pt idx="1">
                  <c:v>학생</c:v>
                </c:pt>
                <c:pt idx="2">
                  <c:v>특수전문직</c:v>
                </c:pt>
                <c:pt idx="3">
                  <c:v>주부</c:v>
                </c:pt>
                <c:pt idx="4">
                  <c:v>자영업</c:v>
                </c:pt>
                <c:pt idx="5">
                  <c:v>의료직</c:v>
                </c:pt>
                <c:pt idx="6">
                  <c:v>운수업</c:v>
                </c:pt>
                <c:pt idx="7">
                  <c:v>운동선수</c:v>
                </c:pt>
                <c:pt idx="8">
                  <c:v>사업가</c:v>
                </c:pt>
                <c:pt idx="9">
                  <c:v>사무직</c:v>
                </c:pt>
                <c:pt idx="10">
                  <c:v>무직</c:v>
                </c:pt>
                <c:pt idx="11">
                  <c:v>농업</c:v>
                </c:pt>
                <c:pt idx="12">
                  <c:v>노동직</c:v>
                </c:pt>
                <c:pt idx="13">
                  <c:v>군인</c:v>
                </c:pt>
                <c:pt idx="14">
                  <c:v>교사</c:v>
                </c:pt>
                <c:pt idx="15">
                  <c:v>공무원</c:v>
                </c:pt>
                <c:pt idx="16">
                  <c:v>건설업</c:v>
                </c:pt>
                <c:pt idx="17">
                  <c:v>예술가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365</c:v>
                </c:pt>
                <c:pt idx="1">
                  <c:v>128</c:v>
                </c:pt>
                <c:pt idx="2">
                  <c:v>22</c:v>
                </c:pt>
                <c:pt idx="3">
                  <c:v>105</c:v>
                </c:pt>
                <c:pt idx="4">
                  <c:v>142</c:v>
                </c:pt>
                <c:pt idx="5">
                  <c:v>33</c:v>
                </c:pt>
                <c:pt idx="6">
                  <c:v>46</c:v>
                </c:pt>
                <c:pt idx="7">
                  <c:v>11</c:v>
                </c:pt>
                <c:pt idx="8">
                  <c:v>34</c:v>
                </c:pt>
                <c:pt idx="9">
                  <c:v>388</c:v>
                </c:pt>
                <c:pt idx="10">
                  <c:v>145</c:v>
                </c:pt>
                <c:pt idx="11">
                  <c:v>36</c:v>
                </c:pt>
                <c:pt idx="12">
                  <c:v>37</c:v>
                </c:pt>
                <c:pt idx="13">
                  <c:v>86</c:v>
                </c:pt>
                <c:pt idx="14">
                  <c:v>24</c:v>
                </c:pt>
                <c:pt idx="15">
                  <c:v>42</c:v>
                </c:pt>
                <c:pt idx="16">
                  <c:v>13</c:v>
                </c:pt>
                <c:pt idx="1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0-4E3C-9270-3DF4B5587F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재발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Sheet1!$A$2:$A$19</c:f>
              <c:strCache>
                <c:ptCount val="18"/>
                <c:pt idx="0">
                  <c:v>미선택</c:v>
                </c:pt>
                <c:pt idx="1">
                  <c:v>학생</c:v>
                </c:pt>
                <c:pt idx="2">
                  <c:v>특수전문직</c:v>
                </c:pt>
                <c:pt idx="3">
                  <c:v>주부</c:v>
                </c:pt>
                <c:pt idx="4">
                  <c:v>자영업</c:v>
                </c:pt>
                <c:pt idx="5">
                  <c:v>의료직</c:v>
                </c:pt>
                <c:pt idx="6">
                  <c:v>운수업</c:v>
                </c:pt>
                <c:pt idx="7">
                  <c:v>운동선수</c:v>
                </c:pt>
                <c:pt idx="8">
                  <c:v>사업가</c:v>
                </c:pt>
                <c:pt idx="9">
                  <c:v>사무직</c:v>
                </c:pt>
                <c:pt idx="10">
                  <c:v>무직</c:v>
                </c:pt>
                <c:pt idx="11">
                  <c:v>농업</c:v>
                </c:pt>
                <c:pt idx="12">
                  <c:v>노동직</c:v>
                </c:pt>
                <c:pt idx="13">
                  <c:v>군인</c:v>
                </c:pt>
                <c:pt idx="14">
                  <c:v>교사</c:v>
                </c:pt>
                <c:pt idx="15">
                  <c:v>공무원</c:v>
                </c:pt>
                <c:pt idx="16">
                  <c:v>건설업</c:v>
                </c:pt>
                <c:pt idx="17">
                  <c:v>예술가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50</c:v>
                </c:pt>
                <c:pt idx="1">
                  <c:v>7</c:v>
                </c:pt>
                <c:pt idx="2">
                  <c:v>1</c:v>
                </c:pt>
                <c:pt idx="3">
                  <c:v>9</c:v>
                </c:pt>
                <c:pt idx="4">
                  <c:v>29</c:v>
                </c:pt>
                <c:pt idx="5">
                  <c:v>7</c:v>
                </c:pt>
                <c:pt idx="6">
                  <c:v>4</c:v>
                </c:pt>
                <c:pt idx="7">
                  <c:v>3</c:v>
                </c:pt>
                <c:pt idx="8">
                  <c:v>5</c:v>
                </c:pt>
                <c:pt idx="9">
                  <c:v>61</c:v>
                </c:pt>
                <c:pt idx="10">
                  <c:v>19</c:v>
                </c:pt>
                <c:pt idx="11">
                  <c:v>4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9</c:v>
                </c:pt>
                <c:pt idx="16">
                  <c:v>4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0-4E3C-9270-3DF4B5587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9839104"/>
        <c:axId val="19840416"/>
      </c:barChart>
      <c:catAx>
        <c:axId val="198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40416"/>
        <c:crosses val="autoZero"/>
        <c:auto val="1"/>
        <c:lblAlgn val="ctr"/>
        <c:lblOffset val="100"/>
        <c:noMultiLvlLbl val="0"/>
      </c:catAx>
      <c:valAx>
        <c:axId val="1984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39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79303130586931E-2"/>
          <c:y val="2.3239748325687409E-2"/>
          <c:w val="0.83077161550458367"/>
          <c:h val="0.863400177140916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환자수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635265700483093E-2"/>
                  <c:y val="-4.96169224270788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CF-41F2-B613-96F9DE869083}"/>
                </c:ext>
              </c:extLst>
            </c:dLbl>
            <c:dLbl>
              <c:idx val="1"/>
              <c:layout>
                <c:manualLayout>
                  <c:x val="-3.1219806763285025E-2"/>
                  <c:y val="-4.3779637435657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CF-41F2-B613-96F9DE869083}"/>
                </c:ext>
              </c:extLst>
            </c:dLbl>
            <c:dLbl>
              <c:idx val="2"/>
              <c:layout>
                <c:manualLayout>
                  <c:x val="-3.1219806763285025E-2"/>
                  <c:y val="-3.79423524442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CF-41F2-B613-96F9DE869083}"/>
                </c:ext>
              </c:extLst>
            </c:dLbl>
            <c:dLbl>
              <c:idx val="3"/>
              <c:layout>
                <c:manualLayout>
                  <c:x val="-3.5410628019323674E-2"/>
                  <c:y val="-4.3779637435657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CF-41F2-B613-96F9DE869083}"/>
                </c:ext>
              </c:extLst>
            </c:dLbl>
            <c:dLbl>
              <c:idx val="4"/>
              <c:layout>
                <c:manualLayout>
                  <c:x val="-3.5410628019323757E-2"/>
                  <c:y val="-2.04304974699736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CF-41F2-B613-96F9DE8690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153808</c:v>
                </c:pt>
                <c:pt idx="1">
                  <c:v>168429</c:v>
                </c:pt>
                <c:pt idx="2">
                  <c:v>169222</c:v>
                </c:pt>
                <c:pt idx="3">
                  <c:v>179118</c:v>
                </c:pt>
                <c:pt idx="4">
                  <c:v>182678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CF-41F2-B613-96F9DE86908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732592"/>
        <c:axId val="485735872"/>
      </c:lineChart>
      <c:catAx>
        <c:axId val="48573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735872"/>
        <c:crosses val="autoZero"/>
        <c:auto val="1"/>
        <c:lblAlgn val="ctr"/>
        <c:lblOffset val="100"/>
        <c:noMultiLvlLbl val="0"/>
      </c:catAx>
      <c:valAx>
        <c:axId val="485735872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73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88888888888888"/>
          <c:y val="0.43321295656646303"/>
          <c:w val="7.9601449275362321E-2"/>
          <c:h val="6.3526437155651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79303130586931E-2"/>
          <c:y val="2.3239748325687409E-2"/>
          <c:w val="0.83077161550458367"/>
          <c:h val="0.863400177140916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방문간호 건수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635265700483093E-2"/>
                  <c:y val="-4.96169224270788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CF-41F2-B613-96F9DE869083}"/>
                </c:ext>
              </c:extLst>
            </c:dLbl>
            <c:dLbl>
              <c:idx val="1"/>
              <c:layout>
                <c:manualLayout>
                  <c:x val="-3.1219806763285025E-2"/>
                  <c:y val="-4.3779637435657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CF-41F2-B613-96F9DE869083}"/>
                </c:ext>
              </c:extLst>
            </c:dLbl>
            <c:dLbl>
              <c:idx val="2"/>
              <c:layout>
                <c:manualLayout>
                  <c:x val="-3.1219806763285025E-2"/>
                  <c:y val="-3.79423524442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CF-41F2-B613-96F9DE869083}"/>
                </c:ext>
              </c:extLst>
            </c:dLbl>
            <c:dLbl>
              <c:idx val="3"/>
              <c:layout>
                <c:manualLayout>
                  <c:x val="-3.5410628019323674E-2"/>
                  <c:y val="-4.3779637435657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CF-41F2-B613-96F9DE869083}"/>
                </c:ext>
              </c:extLst>
            </c:dLbl>
            <c:dLbl>
              <c:idx val="4"/>
              <c:layout>
                <c:manualLayout>
                  <c:x val="-3.5410628019323757E-2"/>
                  <c:y val="-2.04304974699736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CF-41F2-B613-96F9DE8690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61091</c:v>
                </c:pt>
                <c:pt idx="1">
                  <c:v>76780</c:v>
                </c:pt>
                <c:pt idx="2">
                  <c:v>95104</c:v>
                </c:pt>
                <c:pt idx="3">
                  <c:v>108632</c:v>
                </c:pt>
                <c:pt idx="4">
                  <c:v>116910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CF-41F2-B613-96F9DE86908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732592"/>
        <c:axId val="485735872"/>
      </c:lineChart>
      <c:catAx>
        <c:axId val="48573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735872"/>
        <c:crosses val="autoZero"/>
        <c:auto val="1"/>
        <c:lblAlgn val="ctr"/>
        <c:lblOffset val="100"/>
        <c:noMultiLvlLbl val="0"/>
      </c:catAx>
      <c:valAx>
        <c:axId val="485735872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73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88888888888888"/>
          <c:y val="0.43321295656646303"/>
          <c:w val="0.12805555555555556"/>
          <c:h val="6.3526437155651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87032599185984E-2"/>
          <c:y val="2.3239748325687409E-2"/>
          <c:w val="0.83077161550458367"/>
          <c:h val="0.863400177140916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재수술(%)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635265700483093E-2"/>
                  <c:y val="-4.96169224270788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CF-41F2-B613-96F9DE869083}"/>
                </c:ext>
              </c:extLst>
            </c:dLbl>
            <c:dLbl>
              <c:idx val="1"/>
              <c:layout>
                <c:manualLayout>
                  <c:x val="-3.1219806763285025E-2"/>
                  <c:y val="-4.3779637435657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CF-41F2-B613-96F9DE869083}"/>
                </c:ext>
              </c:extLst>
            </c:dLbl>
            <c:dLbl>
              <c:idx val="2"/>
              <c:layout>
                <c:manualLayout>
                  <c:x val="-3.1219806763285025E-2"/>
                  <c:y val="-3.79423524442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CF-41F2-B613-96F9DE869083}"/>
                </c:ext>
              </c:extLst>
            </c:dLbl>
            <c:dLbl>
              <c:idx val="3"/>
              <c:layout>
                <c:manualLayout>
                  <c:x val="-3.5410628019323674E-2"/>
                  <c:y val="-4.3779637435657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CF-41F2-B613-96F9DE869083}"/>
                </c:ext>
              </c:extLst>
            </c:dLbl>
            <c:dLbl>
              <c:idx val="4"/>
              <c:layout>
                <c:manualLayout>
                  <c:x val="-3.5410628019323757E-2"/>
                  <c:y val="-2.04304974699736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CF-41F2-B613-96F9DE869083}"/>
                </c:ext>
              </c:extLst>
            </c:dLbl>
            <c:dLbl>
              <c:idx val="5"/>
              <c:layout>
                <c:manualLayout>
                  <c:x val="-2.8354539921640231E-2"/>
                  <c:y val="-2.9186424957105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9A-4FAA-91E6-FFE1669BC0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한달 이내</c:v>
                </c:pt>
                <c:pt idx="1">
                  <c:v>1년 이내</c:v>
                </c:pt>
                <c:pt idx="2">
                  <c:v>2년 이내</c:v>
                </c:pt>
                <c:pt idx="3">
                  <c:v>3년 이내</c:v>
                </c:pt>
                <c:pt idx="4">
                  <c:v>4년 이내</c:v>
                </c:pt>
                <c:pt idx="5">
                  <c:v>5년 이내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4.0999999999999996</c:v>
                </c:pt>
                <c:pt idx="1">
                  <c:v>7.4</c:v>
                </c:pt>
                <c:pt idx="2">
                  <c:v>9</c:v>
                </c:pt>
                <c:pt idx="3">
                  <c:v>10.5</c:v>
                </c:pt>
                <c:pt idx="4">
                  <c:v>12.1</c:v>
                </c:pt>
                <c:pt idx="5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CF-41F2-B613-96F9DE86908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732592"/>
        <c:axId val="485735872"/>
      </c:lineChart>
      <c:catAx>
        <c:axId val="48573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735872"/>
        <c:crosses val="autoZero"/>
        <c:auto val="1"/>
        <c:lblAlgn val="ctr"/>
        <c:lblOffset val="100"/>
        <c:noMultiLvlLbl val="0"/>
      </c:catAx>
      <c:valAx>
        <c:axId val="485735872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73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88888888888888"/>
          <c:y val="0.43321295656646303"/>
          <c:w val="0.10049516908212561"/>
          <c:h val="6.3526437155651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87032599185984E-2"/>
          <c:y val="2.3239748325687409E-2"/>
          <c:w val="0.83077161550458367"/>
          <c:h val="0.863400177140916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환자수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635265700483093E-2"/>
                  <c:y val="-4.96169224270788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CF-41F2-B613-96F9DE869083}"/>
                </c:ext>
              </c:extLst>
            </c:dLbl>
            <c:dLbl>
              <c:idx val="1"/>
              <c:layout>
                <c:manualLayout>
                  <c:x val="-3.1219806763285025E-2"/>
                  <c:y val="-9.04779173670260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CF-41F2-B613-96F9DE869083}"/>
                </c:ext>
              </c:extLst>
            </c:dLbl>
            <c:dLbl>
              <c:idx val="2"/>
              <c:layout>
                <c:manualLayout>
                  <c:x val="-3.1219806763285025E-2"/>
                  <c:y val="-8.17219898798944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CF-41F2-B613-96F9DE869083}"/>
                </c:ext>
              </c:extLst>
            </c:dLbl>
            <c:dLbl>
              <c:idx val="3"/>
              <c:layout>
                <c:manualLayout>
                  <c:x val="-3.5410628019323716E-2"/>
                  <c:y val="-9.63152023584469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CF-41F2-B613-96F9DE869083}"/>
                </c:ext>
              </c:extLst>
            </c:dLbl>
            <c:dLbl>
              <c:idx val="4"/>
              <c:layout>
                <c:manualLayout>
                  <c:x val="-3.4202898550724635E-2"/>
                  <c:y val="-8.75592748713154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CF-41F2-B613-96F9DE869083}"/>
                </c:ext>
              </c:extLst>
            </c:dLbl>
            <c:dLbl>
              <c:idx val="5"/>
              <c:layout>
                <c:manualLayout>
                  <c:x val="-3.0769998858838299E-2"/>
                  <c:y val="-5.25355649227892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9A-4FAA-91E6-FFE1669BC0BC}"/>
                </c:ext>
              </c:extLst>
            </c:dLbl>
            <c:dLbl>
              <c:idx val="6"/>
              <c:layout>
                <c:manualLayout>
                  <c:x val="-3.960144927536232E-2"/>
                  <c:y val="-4.08609949399472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61-40CE-96E8-CF1953B220AD}"/>
                </c:ext>
              </c:extLst>
            </c:dLbl>
            <c:dLbl>
              <c:idx val="7"/>
              <c:layout>
                <c:manualLayout>
                  <c:x val="-1.5446859903381731E-2"/>
                  <c:y val="-4.6698279931368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561-40CE-96E8-CF1953B220AD}"/>
                </c:ext>
              </c:extLst>
            </c:dLbl>
            <c:dLbl>
              <c:idx val="8"/>
              <c:layout>
                <c:manualLayout>
                  <c:x val="-1.1256038647342995E-2"/>
                  <c:y val="-5.83728499142104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561-40CE-96E8-CF1953B220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10대미만</c:v>
                </c:pt>
                <c:pt idx="1">
                  <c:v>10대미만</c:v>
                </c:pt>
                <c:pt idx="2">
                  <c:v>20대</c:v>
                </c:pt>
                <c:pt idx="3">
                  <c:v>30대</c:v>
                </c:pt>
                <c:pt idx="4">
                  <c:v>40대</c:v>
                </c:pt>
                <c:pt idx="5">
                  <c:v>50대</c:v>
                </c:pt>
                <c:pt idx="6">
                  <c:v>60대</c:v>
                </c:pt>
                <c:pt idx="7">
                  <c:v>70대</c:v>
                </c:pt>
                <c:pt idx="8">
                  <c:v>80대이상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43594</c:v>
                </c:pt>
                <c:pt idx="1">
                  <c:v>263679</c:v>
                </c:pt>
                <c:pt idx="2">
                  <c:v>723490</c:v>
                </c:pt>
                <c:pt idx="3">
                  <c:v>1022052</c:v>
                </c:pt>
                <c:pt idx="4">
                  <c:v>1402091</c:v>
                </c:pt>
                <c:pt idx="5">
                  <c:v>1876105</c:v>
                </c:pt>
                <c:pt idx="6">
                  <c:v>2054642</c:v>
                </c:pt>
                <c:pt idx="7">
                  <c:v>1414492</c:v>
                </c:pt>
                <c:pt idx="8">
                  <c:v>677857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CF-41F2-B613-96F9DE86908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732592"/>
        <c:axId val="485735872"/>
      </c:lineChart>
      <c:catAx>
        <c:axId val="48573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735872"/>
        <c:crosses val="autoZero"/>
        <c:auto val="1"/>
        <c:lblAlgn val="ctr"/>
        <c:lblOffset val="100"/>
        <c:noMultiLvlLbl val="0"/>
      </c:catAx>
      <c:valAx>
        <c:axId val="485735872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573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4338164251207729"/>
          <c:y val="0.47407395150641024"/>
          <c:w val="7.9601449275362321E-2"/>
          <c:h val="6.3526437155651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A81B3-855D-7B57-B449-D40E53932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B7F31-F915-D1B5-660C-45A729EBA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19A9D-84AA-E61A-D1C3-4AB5088B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FD218-E86F-DCF0-85D0-CC2FC88E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533B5-DA15-5A3E-ED18-F143FCDA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4BAE9-9067-9C9B-3FEF-F63159CB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86CAD-639D-D454-0FCB-64AB669CF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C06DF-A53E-41AF-0EE0-6BE6AAFB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EBFB4-A69B-EE8A-B66D-53F59C35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B8CC6-4702-7F24-53BC-4008240A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2D06C4-4D0A-F45E-C561-9260D79A2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F582E-4AFD-DB6C-ED4E-AF49AE6D2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0273D-F75B-B3E1-6320-534B2A93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C2C9A-3CDA-D6A5-E71B-1F6DF9F8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69836-7682-E4D0-50A3-47A940F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7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4B878-E9C2-E61C-B8D7-B29AA2F1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F53E6-4698-9C8E-F486-6E57711D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BD0C9-C656-F912-7D6E-2D5F5FA3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869C2-B833-809D-7828-0439C8C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D7969-0D57-4B0B-2FE5-8521A604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2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DCF06-8792-1E09-EB0C-5C8A0399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B8DCF-E66B-22BB-5D6C-D90D35A4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24505-6917-4664-C9AF-AFE291DA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D4137-4039-1965-1335-0F0E6389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F3200-6C92-2587-5EEC-6CC3BC32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9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20BE2-FBBF-8B65-A072-8AAD921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00231-8909-378D-4EF0-FCF0FB42A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5444B9-20FB-F35D-25A5-DE86059DE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65CE2-16D4-F107-2E68-6F83BEF8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B26D8-95AD-C2AE-C1C4-A76DF965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DC2D1-55B2-0F14-E54C-7D8D00CF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8BC18-8002-E683-329E-672FCDEB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BB072-861E-3827-91C5-DEA8CA93C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EC006-CE0A-C50B-9999-AD74D12C3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E986A8-DB3D-B797-CE66-E9E8D2245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275A7-F77D-DF15-C3B7-00F3576E7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65D54B-77C8-E437-9CD1-8E58457B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CA1D35-7755-3686-A053-371427C7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A6EF3-5D02-38B6-3059-2703D5D9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3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8D932-016D-CFF5-D30A-B8C7EC0A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52280-613A-DDF1-EA96-D16BB133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5A77AA-DFD2-09D3-3F0C-87FFA15F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39ECF5-5A45-DE18-13A7-6F4CDE3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6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BDBC6-EE0D-0A3C-2A0A-222F497F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B29DB6-9C43-231A-76CC-B860F3C4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6DCEF-6BB0-1BF8-EBAE-FE4EB2D1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FB40-62BC-17B3-47E8-CBF2632B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038D-042C-30EB-14BC-667C4458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826DE3-0830-82B8-2E99-44BE856E2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01A37-D389-8EBF-63FC-1052E4F9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02412-8068-F419-8608-DEDD99E7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2D8B2-2DBE-5067-07E2-5CF68E18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25DDD-90B7-5212-D062-C1D6EB3F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5CE079-C9D4-9FC5-1E52-DF169F772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597ADD-320E-EFF2-B7B7-674F82C5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1D163-DE32-2F51-A751-53849389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9E141-A3BB-2209-AA37-EE2BD33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B1FD5-9541-3329-A286-F7E3B180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4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937A8-B6EA-3707-E4E9-0FB215A0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40769-9122-D75A-27C3-2107DE06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ECD72-DF6F-40B8-EABC-EF9B5DDCE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559D-1C94-417A-8156-58023E317F6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B0977-F94D-E0E7-2875-5FA59821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4AFA7-DD99-4BCE-6857-190CB266A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97D1-BEEB-4D5C-9944-6F9F3BE64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5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3726DD3D-99B7-3247-7412-3A5864DD6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787019"/>
              </p:ext>
            </p:extLst>
          </p:nvPr>
        </p:nvGraphicFramePr>
        <p:xfrm>
          <a:off x="2210234" y="3663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019314-73AC-1E2A-44A8-F2A10CAFB47E}"/>
              </a:ext>
            </a:extLst>
          </p:cNvPr>
          <p:cNvSpPr txBox="1"/>
          <p:nvPr/>
        </p:nvSpPr>
        <p:spPr>
          <a:xfrm>
            <a:off x="2583640" y="5785030"/>
            <a:ext cx="826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재발율</a:t>
            </a:r>
            <a:r>
              <a:rPr lang="ko-KR" altLang="en-US" dirty="0"/>
              <a:t> </a:t>
            </a:r>
            <a:r>
              <a:rPr lang="en-US" altLang="ko-KR" dirty="0"/>
              <a:t>10~20% </a:t>
            </a:r>
          </a:p>
          <a:p>
            <a:r>
              <a:rPr lang="ko-KR" altLang="en-US" dirty="0"/>
              <a:t>전구간 </a:t>
            </a:r>
            <a:r>
              <a:rPr lang="ko-KR" altLang="en-US" dirty="0" err="1"/>
              <a:t>크게차이없음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1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02D192-9AB9-CAD1-225A-A3F1870FB4C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14" y="2112274"/>
            <a:ext cx="5400000" cy="2055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9A02C3-0D5F-C868-2C3F-125213EE2EB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68614" y="4168125"/>
            <a:ext cx="54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6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2239-F794-75BF-0CAF-1A7A2B5B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B3D194C-8AE3-9D7D-751E-6CA9431CF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969393"/>
              </p:ext>
            </p:extLst>
          </p:nvPr>
        </p:nvGraphicFramePr>
        <p:xfrm>
          <a:off x="3709987" y="2149634"/>
          <a:ext cx="4772026" cy="3703320"/>
        </p:xfrm>
        <a:graphic>
          <a:graphicData uri="http://schemas.openxmlformats.org/drawingml/2006/table">
            <a:tbl>
              <a:tblPr/>
              <a:tblGrid>
                <a:gridCol w="2386013">
                  <a:extLst>
                    <a:ext uri="{9D8B030D-6E8A-4147-A177-3AD203B41FA5}">
                      <a16:colId xmlns:a16="http://schemas.microsoft.com/office/drawing/2014/main" val="2131094530"/>
                    </a:ext>
                  </a:extLst>
                </a:gridCol>
                <a:gridCol w="2386013">
                  <a:extLst>
                    <a:ext uri="{9D8B030D-6E8A-4147-A177-3AD203B41FA5}">
                      <a16:colId xmlns:a16="http://schemas.microsoft.com/office/drawing/2014/main" val="1327475199"/>
                    </a:ext>
                  </a:extLst>
                </a:gridCol>
              </a:tblGrid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흡연여부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범주형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486513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당뇨여부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범주형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504621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비만여부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범주형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48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수술기법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범주형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378661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체중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연속형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60153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디스크면적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연속형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53473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지방축적도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연속형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55797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신장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연속형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12336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연령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연속형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720159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전방디스크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연속형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52434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후방디스크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연속형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031197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통증기간</a:t>
                      </a:r>
                      <a:endParaRPr lang="ko-KR" alt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연속형</a:t>
                      </a:r>
                      <a:endParaRPr lang="ko-KR" alt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4417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1F78765-A4C9-E36B-1D6A-E4E4D395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5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C3C0B05-6629-B147-6FF1-3B9C6F4FB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414575"/>
              </p:ext>
            </p:extLst>
          </p:nvPr>
        </p:nvGraphicFramePr>
        <p:xfrm>
          <a:off x="2210234" y="3663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71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2B4C90C-C077-E77E-85B2-D1919943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87434"/>
              </p:ext>
            </p:extLst>
          </p:nvPr>
        </p:nvGraphicFramePr>
        <p:xfrm>
          <a:off x="2032000" y="1018540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57515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3036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79985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096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u="non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u="none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Gradient Boosting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 Forest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12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흡연여부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3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당뇨여부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9.6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3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비만여부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0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수술기법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7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5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디스크면적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0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지방축적도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7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신장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5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3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전방디스크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4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후방디스크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3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통증기간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7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3B29050-DCC0-FCD5-569C-5B70913E5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784213"/>
              </p:ext>
            </p:extLst>
          </p:nvPr>
        </p:nvGraphicFramePr>
        <p:xfrm>
          <a:off x="710380" y="498270"/>
          <a:ext cx="543478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10">
                  <a:extLst>
                    <a:ext uri="{9D8B030D-6E8A-4147-A177-3AD203B41FA5}">
                      <a16:colId xmlns:a16="http://schemas.microsoft.com/office/drawing/2014/main" val="3863370339"/>
                    </a:ext>
                  </a:extLst>
                </a:gridCol>
                <a:gridCol w="4297771">
                  <a:extLst>
                    <a:ext uri="{9D8B030D-6E8A-4147-A177-3AD203B41FA5}">
                      <a16:colId xmlns:a16="http://schemas.microsoft.com/office/drawing/2014/main" val="1243609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선택된 모델</a:t>
                      </a:r>
                    </a:p>
                  </a:txBody>
                  <a:tcPr>
                    <a:solidFill>
                      <a:srgbClr val="25C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8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흡연여부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FF66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7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당뇨여부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FF66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비만여부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6699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rgbClr val="FF66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수술기법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6699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rgbClr val="FF66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7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FF66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4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디스크면적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FF66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29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지방축적도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FF66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6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신장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6699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rgbClr val="FF66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1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FF66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전방디스크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6699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rgbClr val="FF66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후방디스크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FF66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6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통증기간</a:t>
                      </a:r>
                    </a:p>
                  </a:txBody>
                  <a:tcPr marL="4763" marR="4763" marT="4763" marB="0" anchor="ctr">
                    <a:solidFill>
                      <a:srgbClr val="25C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6699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rgbClr val="FF66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37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2372ED-A39E-D857-0A76-AC8DC438EBBA}"/>
              </a:ext>
            </a:extLst>
          </p:cNvPr>
          <p:cNvSpPr txBox="1"/>
          <p:nvPr/>
        </p:nvSpPr>
        <p:spPr>
          <a:xfrm>
            <a:off x="6400799" y="363794"/>
            <a:ext cx="4547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비만여부</a:t>
            </a:r>
            <a:r>
              <a:rPr lang="en-US" altLang="ko-KR" dirty="0"/>
              <a:t>, </a:t>
            </a:r>
            <a:r>
              <a:rPr lang="ko-KR" altLang="en-US" dirty="0"/>
              <a:t>수술기법</a:t>
            </a:r>
            <a:r>
              <a:rPr lang="en-US" altLang="ko-KR" dirty="0"/>
              <a:t>, </a:t>
            </a:r>
            <a:r>
              <a:rPr lang="ko-KR" altLang="en-US" dirty="0"/>
              <a:t>전방디스크</a:t>
            </a:r>
            <a:r>
              <a:rPr lang="en-US" altLang="ko-KR" dirty="0"/>
              <a:t>, </a:t>
            </a:r>
            <a:r>
              <a:rPr lang="ko-KR" altLang="en-US" dirty="0"/>
              <a:t>통증기간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선택된 모델이 없는 카테고리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→ 재발여부에 미치는 영향이 미미함</a:t>
            </a:r>
            <a:endParaRPr lang="en-US" altLang="ko-KR" dirty="0"/>
          </a:p>
          <a:p>
            <a:r>
              <a:rPr lang="ko-KR" altLang="en-US" dirty="0"/>
              <a:t>    진행하지 않음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084F6-2DDE-9656-3C59-F55D5804C5B6}"/>
              </a:ext>
            </a:extLst>
          </p:cNvPr>
          <p:cNvSpPr txBox="1"/>
          <p:nvPr/>
        </p:nvSpPr>
        <p:spPr>
          <a:xfrm>
            <a:off x="6526160" y="2261419"/>
            <a:ext cx="4296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흡연여부</a:t>
            </a:r>
            <a:r>
              <a:rPr lang="en-US" altLang="ko-KR" dirty="0"/>
              <a:t>, </a:t>
            </a:r>
            <a:r>
              <a:rPr lang="ko-KR" altLang="en-US" dirty="0"/>
              <a:t>당뇨여부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디스크면적</a:t>
            </a:r>
            <a:r>
              <a:rPr lang="en-US" altLang="ko-KR" dirty="0"/>
              <a:t>, </a:t>
            </a:r>
            <a:r>
              <a:rPr lang="ko-KR" altLang="en-US" dirty="0"/>
              <a:t>지방축적도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후방디스크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선택된 모델이 있는 카테고리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→ 재발여부에 미치는 영향이 큼</a:t>
            </a:r>
            <a:endParaRPr lang="en-US" altLang="ko-KR" dirty="0"/>
          </a:p>
          <a:p>
            <a:r>
              <a:rPr lang="ko-KR" altLang="en-US" dirty="0"/>
              <a:t>    진행함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077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4773029-903D-785B-9DA4-AB6F7E0AC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496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90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E395-85F2-D6A6-2882-7446E5E8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4773029-903D-785B-9DA4-AB6F7E0ACF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09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E395-85F2-D6A6-2882-7446E5E8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4773029-903D-785B-9DA4-AB6F7E0AC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839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24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E395-85F2-D6A6-2882-7446E5E8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4773029-903D-785B-9DA4-AB6F7E0AC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0678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41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8BCA-084C-DCE4-A174-81AD8DE9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F6508-7166-8B63-3A10-438157A4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머지</a:t>
            </a:r>
            <a:endParaRPr lang="en-US" altLang="ko-KR" dirty="0"/>
          </a:p>
          <a:p>
            <a:r>
              <a:rPr lang="ko-KR" altLang="en-US" dirty="0" err="1"/>
              <a:t>데이터값</a:t>
            </a:r>
            <a:r>
              <a:rPr lang="ko-KR" altLang="en-US" dirty="0"/>
              <a:t> </a:t>
            </a:r>
            <a:r>
              <a:rPr lang="ko-KR" altLang="en-US" dirty="0" err="1"/>
              <a:t>필요없는값</a:t>
            </a:r>
            <a:r>
              <a:rPr lang="ko-KR" altLang="en-US" dirty="0"/>
              <a:t> </a:t>
            </a:r>
            <a:r>
              <a:rPr lang="ko-KR" altLang="en-US" dirty="0" err="1"/>
              <a:t>드랍처리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en-US" altLang="ko-KR" dirty="0"/>
              <a:t>non</a:t>
            </a:r>
            <a:r>
              <a:rPr lang="ko-KR" altLang="en-US" dirty="0"/>
              <a:t>값 처리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0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204</Words>
  <Application>Microsoft Office PowerPoint</Application>
  <PresentationFormat>와이드스크린</PresentationFormat>
  <Paragraphs>145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데이터전처리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인성</dc:creator>
  <cp:lastModifiedBy>문 인성</cp:lastModifiedBy>
  <cp:revision>6</cp:revision>
  <dcterms:created xsi:type="dcterms:W3CDTF">2022-11-07T04:18:10Z</dcterms:created>
  <dcterms:modified xsi:type="dcterms:W3CDTF">2022-11-08T08:12:51Z</dcterms:modified>
</cp:coreProperties>
</file>