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6"/>
    </p:embeddedFont>
    <p:embeddedFont>
      <p:font typeface="Merriweather" panose="020B0604020202020204" charset="0"/>
      <p:regular r:id="rId17"/>
      <p:bold r:id="rId18"/>
      <p:italic r:id="rId19"/>
      <p:boldItalic r:id="rId20"/>
    </p:embeddedFont>
    <p:embeddedFont>
      <p:font typeface="EB Garamond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Cambria" panose="02040503050406030204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3AB33E-A93D-4687-93B5-17C7091755A2}">
  <a:tblStyle styleId="{923AB33E-A93D-4687-93B5-17C709175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502e40158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502e40158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502e40158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502e40158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684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502e40158_1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502e40158_1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502e40158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502e40158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ba98740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ba98740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502e401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502e4015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47b64665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47b646653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02e40158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02e40158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02e40158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02e40158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en" sz="800"/>
              <a:t>A whopping 99% of the clients who had subscribed to the product did not have any credit default.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en" sz="800"/>
              <a:t>About half of the clients (52%) who subscribed to the long-term deposit were married.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en" sz="800"/>
              <a:t>64% of the clients that had subscribed did not have housing loans.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en" sz="800"/>
              <a:t>A major proportion of the clients who had subscribed (64%) were not contacted during the previous marketing campaign.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en" sz="800"/>
              <a:t>Education wise, the biggest demographic that contains subscribers is people with a university education.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en" sz="800"/>
              <a:t>People mostly below age 60 tend to subscribe to long term products with a median age of 40.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en" sz="800"/>
              <a:t>Understandably, students and unemployed were the least contacted groups for the purchase of long term deposits.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❏"/>
            </a:pPr>
            <a:r>
              <a:rPr lang="en" sz="800"/>
              <a:t>Among all the job classes, blue collar workers were the least subscribers- 6.89%.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502e40158_1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502e40158_1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02e40158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502e40158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37500" y="785000"/>
            <a:ext cx="84690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/>
              <a:t>PREDICTIVE ANALYTICS FOR CUSTOMER</a:t>
            </a:r>
            <a:endParaRPr sz="30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/>
              <a:t>TARGETING:</a:t>
            </a:r>
            <a:endParaRPr sz="30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Application in Bank Telemarketing Scenario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</a:t>
            </a:r>
            <a:endParaRPr sz="300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6047509" y="4009925"/>
            <a:ext cx="2993466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EFEFEF"/>
                </a:solidFill>
              </a:rPr>
              <a:t>Mannan 	</a:t>
            </a:r>
            <a:r>
              <a:rPr lang="en" sz="1500" b="1" dirty="0" smtClean="0">
                <a:solidFill>
                  <a:srgbClr val="EFEFEF"/>
                </a:solidFill>
              </a:rPr>
              <a:t>    (</a:t>
            </a:r>
            <a:r>
              <a:rPr lang="en" sz="1500" b="1" dirty="0">
                <a:solidFill>
                  <a:srgbClr val="EFEFEF"/>
                </a:solidFill>
              </a:rPr>
              <a:t>R.no 22) </a:t>
            </a:r>
            <a:endParaRPr sz="1500" b="1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EFEFEF"/>
                </a:solidFill>
              </a:rPr>
              <a:t>Ali </a:t>
            </a:r>
            <a:r>
              <a:rPr lang="en" sz="1500" b="1" dirty="0" smtClean="0">
                <a:solidFill>
                  <a:srgbClr val="EFEFEF"/>
                </a:solidFill>
              </a:rPr>
              <a:t>Hussain</a:t>
            </a:r>
            <a:r>
              <a:rPr lang="en" sz="1500" b="1" dirty="0">
                <a:solidFill>
                  <a:srgbClr val="EFEFEF"/>
                </a:solidFill>
              </a:rPr>
              <a:t> </a:t>
            </a:r>
            <a:r>
              <a:rPr lang="en" sz="1500" b="1" dirty="0" smtClean="0">
                <a:solidFill>
                  <a:srgbClr val="EFEFEF"/>
                </a:solidFill>
              </a:rPr>
              <a:t>  (R.no </a:t>
            </a:r>
            <a:r>
              <a:rPr lang="en" sz="1500" b="1" dirty="0">
                <a:solidFill>
                  <a:srgbClr val="EFEFEF"/>
                </a:solidFill>
              </a:rPr>
              <a:t>29)</a:t>
            </a:r>
            <a:endParaRPr sz="1500" b="1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EFEFEF"/>
                </a:solidFill>
              </a:rPr>
              <a:t>Iqra Baba 	</a:t>
            </a:r>
            <a:r>
              <a:rPr lang="en" sz="1500" b="1" dirty="0" smtClean="0">
                <a:solidFill>
                  <a:srgbClr val="EFEFEF"/>
                </a:solidFill>
              </a:rPr>
              <a:t>    (</a:t>
            </a:r>
            <a:r>
              <a:rPr lang="en" sz="1500" b="1" dirty="0">
                <a:solidFill>
                  <a:srgbClr val="EFEFEF"/>
                </a:solidFill>
              </a:rPr>
              <a:t>R.no 33)</a:t>
            </a:r>
            <a:endParaRPr sz="1500" b="1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EFEFEF"/>
                </a:solidFill>
              </a:rPr>
              <a:t>Moonis </a:t>
            </a:r>
            <a:r>
              <a:rPr lang="en" sz="1500" b="1" dirty="0" smtClean="0">
                <a:solidFill>
                  <a:srgbClr val="EFEFEF"/>
                </a:solidFill>
              </a:rPr>
              <a:t>Ali    (R.no </a:t>
            </a:r>
            <a:r>
              <a:rPr lang="en" sz="1500" b="1" dirty="0">
                <a:solidFill>
                  <a:srgbClr val="EFEFEF"/>
                </a:solidFill>
              </a:rPr>
              <a:t>50)</a:t>
            </a:r>
            <a:endParaRPr sz="1500" b="1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EFEFEF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5" y="3026450"/>
            <a:ext cx="4888325" cy="21170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2"/>
          <p:cNvGrpSpPr/>
          <p:nvPr/>
        </p:nvGrpSpPr>
        <p:grpSpPr>
          <a:xfrm>
            <a:off x="337200" y="984900"/>
            <a:ext cx="8615075" cy="4158600"/>
            <a:chOff x="413400" y="984900"/>
            <a:chExt cx="8615075" cy="4158600"/>
          </a:xfrm>
        </p:grpSpPr>
        <p:pic>
          <p:nvPicPr>
            <p:cNvPr id="179" name="Google Shape;179;p22"/>
            <p:cNvPicPr preferRelativeResize="0"/>
            <p:nvPr/>
          </p:nvPicPr>
          <p:blipFill rotWithShape="1">
            <a:blip r:embed="rId4">
              <a:alphaModFix/>
            </a:blip>
            <a:srcRect l="3099" r="4110" b="3772"/>
            <a:stretch/>
          </p:blipFill>
          <p:spPr>
            <a:xfrm>
              <a:off x="413400" y="1212475"/>
              <a:ext cx="6809375" cy="3931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22"/>
            <p:cNvSpPr txBox="1"/>
            <p:nvPr/>
          </p:nvSpPr>
          <p:spPr>
            <a:xfrm>
              <a:off x="7222775" y="984900"/>
              <a:ext cx="1805700" cy="415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u="sng"/>
                <a:t>HIGHLIGHTS</a:t>
              </a:r>
              <a:endParaRPr b="1" u="sng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u="sng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A) Cross validation score of Linear SVM has decreased after Feature selection, but comparatively for voting classifier it has increased.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B) The CV accuracy and Accuracy has stayed the same after Feature selection</a:t>
              </a:r>
              <a:endParaRPr/>
            </a:p>
          </p:txBody>
        </p:sp>
      </p:grpSp>
      <p:sp>
        <p:nvSpPr>
          <p:cNvPr id="181" name="Google Shape;181;p22"/>
          <p:cNvSpPr txBox="1"/>
          <p:nvPr/>
        </p:nvSpPr>
        <p:spPr>
          <a:xfrm>
            <a:off x="2380225" y="150475"/>
            <a:ext cx="44184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RESULTS</a:t>
            </a:r>
            <a:endParaRPr sz="2400" b="1"/>
          </a:p>
        </p:txBody>
      </p:sp>
      <p:grpSp>
        <p:nvGrpSpPr>
          <p:cNvPr id="182" name="Google Shape;182;p22"/>
          <p:cNvGrpSpPr/>
          <p:nvPr/>
        </p:nvGrpSpPr>
        <p:grpSpPr>
          <a:xfrm>
            <a:off x="273652" y="232535"/>
            <a:ext cx="8618299" cy="4803056"/>
            <a:chOff x="1144421" y="697675"/>
            <a:chExt cx="7238619" cy="4324350"/>
          </a:xfrm>
        </p:grpSpPr>
        <p:pic>
          <p:nvPicPr>
            <p:cNvPr id="183" name="Google Shape;183;p22"/>
            <p:cNvPicPr preferRelativeResize="0"/>
            <p:nvPr/>
          </p:nvPicPr>
          <p:blipFill rotWithShape="1">
            <a:blip r:embed="rId5">
              <a:alphaModFix/>
            </a:blip>
            <a:srcRect r="3521"/>
            <a:stretch/>
          </p:blipFill>
          <p:spPr>
            <a:xfrm>
              <a:off x="1144421" y="697675"/>
              <a:ext cx="7146499" cy="432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22"/>
            <p:cNvSpPr txBox="1"/>
            <p:nvPr/>
          </p:nvSpPr>
          <p:spPr>
            <a:xfrm>
              <a:off x="6499040" y="2052465"/>
              <a:ext cx="1884000" cy="2817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u="sng"/>
                <a:t>FINDINGS</a:t>
              </a:r>
              <a:endParaRPr b="1" u="sng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A)  Decision tree, Logistic Regression and and SVM’s execution time is reduced after Feature Selection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B)Decision Tree and Random Forest have the least execution time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2"/>
          <p:cNvSpPr txBox="1"/>
          <p:nvPr/>
        </p:nvSpPr>
        <p:spPr>
          <a:xfrm>
            <a:off x="649700" y="70750"/>
            <a:ext cx="76449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  <a:highlight>
                  <a:srgbClr val="4A86E8"/>
                </a:highlight>
              </a:rPr>
              <a:t>PROJECT RESULTS AND FINDINGS-II</a:t>
            </a:r>
            <a:endParaRPr>
              <a:highlight>
                <a:srgbClr val="4A86E8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3"/>
          <p:cNvGrpSpPr/>
          <p:nvPr/>
        </p:nvGrpSpPr>
        <p:grpSpPr>
          <a:xfrm>
            <a:off x="337200" y="984900"/>
            <a:ext cx="8615075" cy="4158600"/>
            <a:chOff x="413400" y="984900"/>
            <a:chExt cx="8615075" cy="4158600"/>
          </a:xfrm>
        </p:grpSpPr>
        <p:pic>
          <p:nvPicPr>
            <p:cNvPr id="184" name="Google Shape;184;p23"/>
            <p:cNvPicPr preferRelativeResize="0"/>
            <p:nvPr/>
          </p:nvPicPr>
          <p:blipFill rotWithShape="1">
            <a:blip r:embed="rId3">
              <a:alphaModFix/>
            </a:blip>
            <a:srcRect l="3099" r="4110" b="3772"/>
            <a:stretch/>
          </p:blipFill>
          <p:spPr>
            <a:xfrm>
              <a:off x="413400" y="1212475"/>
              <a:ext cx="6809375" cy="3931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3"/>
            <p:cNvSpPr txBox="1"/>
            <p:nvPr/>
          </p:nvSpPr>
          <p:spPr>
            <a:xfrm>
              <a:off x="7222775" y="984900"/>
              <a:ext cx="1805700" cy="4158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u="sng"/>
                <a:t>HIGHLIGHTS</a:t>
              </a:r>
              <a:endParaRPr b="1" u="sng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u="sng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A) Cross validation score of Linear SVM has decreased after Feature selection, but comparatively for voting classifier it has increased.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B) The CV accuracy and Accuracy has stayed the same after Feature selection</a:t>
              </a:r>
              <a:endParaRPr/>
            </a:p>
          </p:txBody>
        </p:sp>
      </p:grpSp>
      <p:sp>
        <p:nvSpPr>
          <p:cNvPr id="186" name="Google Shape;186;p23"/>
          <p:cNvSpPr txBox="1"/>
          <p:nvPr/>
        </p:nvSpPr>
        <p:spPr>
          <a:xfrm>
            <a:off x="2380225" y="150475"/>
            <a:ext cx="44184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RESULTS</a:t>
            </a:r>
            <a:endParaRPr sz="2400" b="1"/>
          </a:p>
        </p:txBody>
      </p:sp>
      <p:sp>
        <p:nvSpPr>
          <p:cNvPr id="187" name="Google Shape;187;p23"/>
          <p:cNvSpPr txBox="1"/>
          <p:nvPr/>
        </p:nvSpPr>
        <p:spPr>
          <a:xfrm>
            <a:off x="649700" y="70750"/>
            <a:ext cx="76449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  <a:highlight>
                  <a:srgbClr val="4A86E8"/>
                </a:highlight>
              </a:rPr>
              <a:t>PROJECT RESULTS AND FINDINGS-II</a:t>
            </a:r>
            <a:endParaRPr>
              <a:highlight>
                <a:srgbClr val="4A86E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28159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265950" y="254400"/>
            <a:ext cx="8361000" cy="46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380375" y="2022975"/>
            <a:ext cx="3706500" cy="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Recommendations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4667550" y="278550"/>
            <a:ext cx="4166400" cy="45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like euribor rate, type of contact (cellular), p_outcome (success) are considerably more important than others.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heavy impact of macroeconomic indicators like employee variance rate, euribor ( Euro Interbank Offered Rate) on the outcome.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considerable reduction in time of Decision tree, Logistic Regression and and SVM’s execution after Feature Selection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and Random Forest have the least execution time and SVM has the worst time complexity.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decision to choose the best algorithm has to be based on execution time and cross validation.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said problem Random Forest algorithm comes out to be better than other algorithms. (in terms of time and cross validation parameters)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2323329" y="1223017"/>
            <a:ext cx="44184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THANK YOU</a:t>
            </a:r>
            <a:endParaRPr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38250" y="297550"/>
            <a:ext cx="53349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Contents</a:t>
            </a:r>
            <a:endParaRPr sz="300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0225" y="996275"/>
            <a:ext cx="80328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Merriweather"/>
                <a:ea typeface="Merriweather"/>
                <a:cs typeface="Merriweather"/>
                <a:sym typeface="Merriweather"/>
              </a:rPr>
              <a:t>Problem Description</a:t>
            </a:r>
            <a:endParaRPr sz="14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Merriweather"/>
                <a:ea typeface="Merriweather"/>
                <a:cs typeface="Merriweather"/>
                <a:sym typeface="Merriweather"/>
              </a:rPr>
              <a:t>Tools and Technologies used</a:t>
            </a:r>
            <a:endParaRPr sz="14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Merriweather"/>
                <a:ea typeface="Merriweather"/>
                <a:cs typeface="Merriweather"/>
                <a:sym typeface="Merriweather"/>
              </a:rPr>
              <a:t>Flow of the project</a:t>
            </a:r>
            <a:endParaRPr sz="14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Merriweather"/>
                <a:ea typeface="Merriweather"/>
                <a:cs typeface="Merriweather"/>
                <a:sym typeface="Merriweather"/>
              </a:rPr>
              <a:t>About the Dataset</a:t>
            </a:r>
            <a:endParaRPr sz="14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Merriweather"/>
                <a:ea typeface="Merriweather"/>
                <a:cs typeface="Merriweather"/>
                <a:sym typeface="Merriweather"/>
              </a:rPr>
              <a:t>Data Exploration results</a:t>
            </a:r>
            <a:endParaRPr sz="14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Merriweather"/>
                <a:ea typeface="Merriweather"/>
                <a:cs typeface="Merriweather"/>
                <a:sym typeface="Merriweather"/>
              </a:rPr>
              <a:t>Establishing Feature Importance</a:t>
            </a:r>
            <a:endParaRPr sz="14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Merriweather"/>
                <a:ea typeface="Merriweather"/>
                <a:cs typeface="Merriweather"/>
                <a:sym typeface="Merriweather"/>
              </a:rPr>
              <a:t>Project result and findings I</a:t>
            </a:r>
            <a:endParaRPr sz="14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Merriweather"/>
                <a:ea typeface="Merriweather"/>
                <a:cs typeface="Merriweather"/>
                <a:sym typeface="Merriweather"/>
              </a:rPr>
              <a:t>Project result and findings II</a:t>
            </a:r>
            <a:endParaRPr sz="14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Merriweather"/>
                <a:ea typeface="Merriweather"/>
                <a:cs typeface="Merriweather"/>
                <a:sym typeface="Merriweather"/>
              </a:rPr>
              <a:t>Recommendations</a:t>
            </a:r>
            <a:endParaRPr sz="14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latin typeface="Merriweather"/>
                <a:ea typeface="Merriweather"/>
                <a:cs typeface="Merriweather"/>
                <a:sym typeface="Merriweather"/>
              </a:rPr>
              <a:t>T</a:t>
            </a:r>
            <a:endParaRPr sz="14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4294967295"/>
          </p:nvPr>
        </p:nvSpPr>
        <p:spPr>
          <a:xfrm>
            <a:off x="5696075" y="354522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207900" y="1352425"/>
            <a:ext cx="8453100" cy="3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Deals with the marketing campaign of a Portuguese bank by analyzing the client’s data to provide recommendation about which customer to target for future sale of long-term deposits.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Motivation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By using classification (machine learning algorithms) the bank can better target its customers and better channelize its marketing efforts, thus optimising costs and improve conversion rates.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Technologies Used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4294967295"/>
          </p:nvPr>
        </p:nvSpPr>
        <p:spPr>
          <a:xfrm>
            <a:off x="5696075" y="354522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4294967295"/>
          </p:nvPr>
        </p:nvSpPr>
        <p:spPr>
          <a:xfrm>
            <a:off x="817925" y="1321225"/>
            <a:ext cx="80145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was implemented entirely in Jupyter notebook using Python version 3.5 aided by the use of the following libraries: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Pandas-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 is a software library written for the Python programming language for data manipulation and analysis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 -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 is a library for the Python programming language, adding support for large, Multi-dimensional arrays and matrices, along with a large collection of high-level mathematical functions to operate on these arrays.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 - 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 is a Python 2D plotting library which produces publication quality figures in a variety of hardcopy formats and interactive environments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Seaborn -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Seaborn is a Python data visualization library based on matplotlib. It provides a high-level interface for drawing attractive and informative statistical graphics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 -  </a:t>
            </a:r>
            <a:r>
              <a:rPr lang="en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-learn (formerly </a:t>
            </a:r>
            <a:r>
              <a:rPr lang="en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.learn) is a free software machine learning library for the Python programming language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l="79861"/>
          <a:stretch/>
        </p:blipFill>
        <p:spPr>
          <a:xfrm>
            <a:off x="311714" y="1945600"/>
            <a:ext cx="446013" cy="4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3317438"/>
            <a:ext cx="446000" cy="4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5">
            <a:alphaModFix/>
          </a:blip>
          <a:srcRect r="43823" b="-19817"/>
          <a:stretch/>
        </p:blipFill>
        <p:spPr>
          <a:xfrm>
            <a:off x="311725" y="4401125"/>
            <a:ext cx="4460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25" y="3895450"/>
            <a:ext cx="446000" cy="4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858" y="2550377"/>
            <a:ext cx="623729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8048500" y="4774000"/>
            <a:ext cx="9474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Source: Wikipedia</a:t>
            </a:r>
            <a:endParaRPr sz="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>
            <a:off x="311700" y="86600"/>
            <a:ext cx="85206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Flow of the project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225450" y="1326150"/>
            <a:ext cx="1513200" cy="1547400"/>
          </a:xfrm>
          <a:prstGeom prst="ellipse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A72A1E"/>
                </a:solidFill>
              </a:rPr>
              <a:t>DATA</a:t>
            </a:r>
            <a:endParaRPr sz="1500" b="1">
              <a:solidFill>
                <a:srgbClr val="A72A1E"/>
              </a:solidFill>
            </a:endParaRPr>
          </a:p>
        </p:txBody>
      </p:sp>
      <p:grpSp>
        <p:nvGrpSpPr>
          <p:cNvPr id="99" name="Google Shape;99;p17"/>
          <p:cNvGrpSpPr/>
          <p:nvPr/>
        </p:nvGrpSpPr>
        <p:grpSpPr>
          <a:xfrm>
            <a:off x="7436893" y="2624246"/>
            <a:ext cx="1513107" cy="1281723"/>
            <a:chOff x="7436893" y="2624246"/>
            <a:chExt cx="1513107" cy="1281723"/>
          </a:xfrm>
        </p:grpSpPr>
        <p:sp>
          <p:nvSpPr>
            <p:cNvPr id="100" name="Google Shape;100;p17"/>
            <p:cNvSpPr/>
            <p:nvPr/>
          </p:nvSpPr>
          <p:spPr>
            <a:xfrm>
              <a:off x="7436893" y="3022498"/>
              <a:ext cx="1513107" cy="485257"/>
            </a:xfrm>
            <a:prstGeom prst="flowChartPunchedTape">
              <a:avLst/>
            </a:prstGeom>
            <a:noFill/>
            <a:ln w="28575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</a:rPr>
                <a:t>COMPARISON</a:t>
              </a:r>
              <a:endParaRPr>
                <a:solidFill>
                  <a:schemeClr val="accent5"/>
                </a:solidFill>
              </a:endParaRPr>
            </a:p>
          </p:txBody>
        </p:sp>
        <p:cxnSp>
          <p:nvCxnSpPr>
            <p:cNvPr id="101" name="Google Shape;101;p17"/>
            <p:cNvCxnSpPr>
              <a:stCxn id="102" idx="2"/>
              <a:endCxn id="100" idx="0"/>
            </p:cNvCxnSpPr>
            <p:nvPr/>
          </p:nvCxnSpPr>
          <p:spPr>
            <a:xfrm>
              <a:off x="8193332" y="2624246"/>
              <a:ext cx="0" cy="446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" name="Google Shape;103;p17"/>
            <p:cNvCxnSpPr>
              <a:stCxn id="104" idx="0"/>
              <a:endCxn id="100" idx="2"/>
            </p:cNvCxnSpPr>
            <p:nvPr/>
          </p:nvCxnSpPr>
          <p:spPr>
            <a:xfrm rot="10800000">
              <a:off x="8193332" y="3459270"/>
              <a:ext cx="0" cy="446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5" name="Google Shape;105;p17"/>
          <p:cNvGrpSpPr/>
          <p:nvPr/>
        </p:nvGrpSpPr>
        <p:grpSpPr>
          <a:xfrm>
            <a:off x="3716075" y="1326150"/>
            <a:ext cx="1977476" cy="1547400"/>
            <a:chOff x="3716075" y="1326150"/>
            <a:chExt cx="1977476" cy="1547400"/>
          </a:xfrm>
        </p:grpSpPr>
        <p:sp>
          <p:nvSpPr>
            <p:cNvPr id="106" name="Google Shape;106;p17"/>
            <p:cNvSpPr/>
            <p:nvPr/>
          </p:nvSpPr>
          <p:spPr>
            <a:xfrm>
              <a:off x="4180351" y="1326150"/>
              <a:ext cx="1513200" cy="1547400"/>
            </a:xfrm>
            <a:prstGeom prst="ellipse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A72A1E"/>
                  </a:solidFill>
                </a:rPr>
                <a:t>DATA</a:t>
              </a:r>
              <a:endParaRPr sz="1500" b="1">
                <a:solidFill>
                  <a:srgbClr val="A72A1E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A72A1E"/>
                  </a:solidFill>
                </a:rPr>
                <a:t> </a:t>
              </a:r>
              <a:endParaRPr b="1">
                <a:solidFill>
                  <a:srgbClr val="A72A1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A72A1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7" name="Google Shape;107;p17"/>
            <p:cNvCxnSpPr>
              <a:stCxn id="108" idx="6"/>
              <a:endCxn id="106" idx="2"/>
            </p:cNvCxnSpPr>
            <p:nvPr/>
          </p:nvCxnSpPr>
          <p:spPr>
            <a:xfrm>
              <a:off x="3716075" y="2099850"/>
              <a:ext cx="464400" cy="0"/>
            </a:xfrm>
            <a:prstGeom prst="straightConnector1">
              <a:avLst/>
            </a:prstGeom>
            <a:noFill/>
            <a:ln w="28575" cap="flat" cmpd="sng">
              <a:solidFill>
                <a:srgbClr val="85858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09;p17"/>
            <p:cNvSpPr txBox="1"/>
            <p:nvPr/>
          </p:nvSpPr>
          <p:spPr>
            <a:xfrm>
              <a:off x="4180351" y="1957825"/>
              <a:ext cx="1513200" cy="5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2A1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PREPROCESSING</a:t>
              </a:r>
              <a:endParaRPr sz="1200"/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4180351" y="2873550"/>
            <a:ext cx="1513200" cy="2081220"/>
            <a:chOff x="4180351" y="2873550"/>
            <a:chExt cx="1513200" cy="2081220"/>
          </a:xfrm>
        </p:grpSpPr>
        <p:cxnSp>
          <p:nvCxnSpPr>
            <p:cNvPr id="111" name="Google Shape;111;p17"/>
            <p:cNvCxnSpPr>
              <a:stCxn id="106" idx="4"/>
              <a:endCxn id="112" idx="0"/>
            </p:cNvCxnSpPr>
            <p:nvPr/>
          </p:nvCxnSpPr>
          <p:spPr>
            <a:xfrm>
              <a:off x="4936951" y="2873550"/>
              <a:ext cx="0" cy="103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2" name="Google Shape;112;p17"/>
            <p:cNvSpPr/>
            <p:nvPr/>
          </p:nvSpPr>
          <p:spPr>
            <a:xfrm>
              <a:off x="4180351" y="3905970"/>
              <a:ext cx="1513200" cy="1048800"/>
            </a:xfrm>
            <a:prstGeom prst="flowChartAlternateProcess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A72A1E"/>
                  </a:solidFill>
                </a:rPr>
                <a:t>FEATURE SELECTION</a:t>
              </a:r>
              <a:endParaRPr/>
            </a:p>
          </p:txBody>
        </p:sp>
      </p:grpSp>
      <p:grpSp>
        <p:nvGrpSpPr>
          <p:cNvPr id="113" name="Google Shape;113;p17"/>
          <p:cNvGrpSpPr/>
          <p:nvPr/>
        </p:nvGrpSpPr>
        <p:grpSpPr>
          <a:xfrm>
            <a:off x="408975" y="2873650"/>
            <a:ext cx="2536775" cy="1143750"/>
            <a:chOff x="408975" y="2873650"/>
            <a:chExt cx="2536775" cy="1143750"/>
          </a:xfrm>
        </p:grpSpPr>
        <p:sp>
          <p:nvSpPr>
            <p:cNvPr id="114" name="Google Shape;114;p17"/>
            <p:cNvSpPr/>
            <p:nvPr/>
          </p:nvSpPr>
          <p:spPr>
            <a:xfrm>
              <a:off x="408975" y="3308500"/>
              <a:ext cx="1890575" cy="708900"/>
            </a:xfrm>
            <a:prstGeom prst="flowChartPredefinedProcess">
              <a:avLst/>
            </a:prstGeom>
            <a:noFill/>
            <a:ln w="28575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5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EXPLORATORY DATA ANALYSIS </a:t>
              </a:r>
              <a:endParaRPr sz="1200" b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" name="Google Shape;115;p17"/>
            <p:cNvCxnSpPr>
              <a:stCxn id="114" idx="3"/>
              <a:endCxn id="108" idx="4"/>
            </p:cNvCxnSpPr>
            <p:nvPr/>
          </p:nvCxnSpPr>
          <p:spPr>
            <a:xfrm rot="10800000" flipH="1">
              <a:off x="2299550" y="2873650"/>
              <a:ext cx="646200" cy="7893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" name="Google Shape;116;p17"/>
          <p:cNvGrpSpPr/>
          <p:nvPr/>
        </p:nvGrpSpPr>
        <p:grpSpPr>
          <a:xfrm>
            <a:off x="1738650" y="1326150"/>
            <a:ext cx="1977425" cy="1547400"/>
            <a:chOff x="1738650" y="1326150"/>
            <a:chExt cx="1977425" cy="1547400"/>
          </a:xfrm>
        </p:grpSpPr>
        <p:sp>
          <p:nvSpPr>
            <p:cNvPr id="108" name="Google Shape;108;p17"/>
            <p:cNvSpPr/>
            <p:nvPr/>
          </p:nvSpPr>
          <p:spPr>
            <a:xfrm>
              <a:off x="2175575" y="1326150"/>
              <a:ext cx="1540500" cy="1547400"/>
            </a:xfrm>
            <a:prstGeom prst="ellipse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2A1E"/>
                  </a:solidFill>
                </a:rPr>
                <a:t>DATA SET </a:t>
              </a:r>
              <a:endParaRPr sz="1200" b="1">
                <a:solidFill>
                  <a:srgbClr val="A72A1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A72A1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A72A1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7" name="Google Shape;117;p17"/>
            <p:cNvCxnSpPr>
              <a:stCxn id="98" idx="6"/>
              <a:endCxn id="108" idx="2"/>
            </p:cNvCxnSpPr>
            <p:nvPr/>
          </p:nvCxnSpPr>
          <p:spPr>
            <a:xfrm>
              <a:off x="1738650" y="2099850"/>
              <a:ext cx="436800" cy="0"/>
            </a:xfrm>
            <a:prstGeom prst="straightConnector1">
              <a:avLst/>
            </a:prstGeom>
            <a:noFill/>
            <a:ln w="28575" cap="flat" cmpd="sng">
              <a:solidFill>
                <a:srgbClr val="858585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8" name="Google Shape;118;p17"/>
            <p:cNvSpPr txBox="1"/>
            <p:nvPr/>
          </p:nvSpPr>
          <p:spPr>
            <a:xfrm>
              <a:off x="2189163" y="1957825"/>
              <a:ext cx="15132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A72A1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EXPLORATION</a:t>
              </a:r>
              <a:endParaRPr/>
            </a:p>
          </p:txBody>
        </p:sp>
      </p:grpSp>
      <p:cxnSp>
        <p:nvCxnSpPr>
          <p:cNvPr id="119" name="Google Shape;119;p17"/>
          <p:cNvCxnSpPr/>
          <p:nvPr/>
        </p:nvCxnSpPr>
        <p:spPr>
          <a:xfrm>
            <a:off x="2643475" y="691950"/>
            <a:ext cx="3780900" cy="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" name="Google Shape;120;p17"/>
          <p:cNvGrpSpPr/>
          <p:nvPr/>
        </p:nvGrpSpPr>
        <p:grpSpPr>
          <a:xfrm>
            <a:off x="5693551" y="3905970"/>
            <a:ext cx="3214981" cy="1048800"/>
            <a:chOff x="5693551" y="3905970"/>
            <a:chExt cx="3214981" cy="1048800"/>
          </a:xfrm>
        </p:grpSpPr>
        <p:sp>
          <p:nvSpPr>
            <p:cNvPr id="104" name="Google Shape;104;p17"/>
            <p:cNvSpPr/>
            <p:nvPr/>
          </p:nvSpPr>
          <p:spPr>
            <a:xfrm>
              <a:off x="7478132" y="3905970"/>
              <a:ext cx="1430400" cy="1048800"/>
            </a:xfrm>
            <a:prstGeom prst="rect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A72A1E"/>
                  </a:solidFill>
                </a:rPr>
                <a:t>RESULTS</a:t>
              </a:r>
              <a:endParaRPr/>
            </a:p>
          </p:txBody>
        </p:sp>
        <p:cxnSp>
          <p:nvCxnSpPr>
            <p:cNvPr id="121" name="Google Shape;121;p17"/>
            <p:cNvCxnSpPr>
              <a:stCxn id="112" idx="3"/>
              <a:endCxn id="122" idx="2"/>
            </p:cNvCxnSpPr>
            <p:nvPr/>
          </p:nvCxnSpPr>
          <p:spPr>
            <a:xfrm>
              <a:off x="5693551" y="4430370"/>
              <a:ext cx="590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2" name="Google Shape;122;p17"/>
            <p:cNvSpPr/>
            <p:nvPr/>
          </p:nvSpPr>
          <p:spPr>
            <a:xfrm>
              <a:off x="6209650" y="4081550"/>
              <a:ext cx="739550" cy="697650"/>
            </a:xfrm>
            <a:prstGeom prst="flowChartInputOutput">
              <a:avLst/>
            </a:prstGeom>
            <a:noFill/>
            <a:ln w="762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ML</a:t>
              </a:r>
              <a:endParaRPr b="1"/>
            </a:p>
          </p:txBody>
        </p:sp>
        <p:cxnSp>
          <p:nvCxnSpPr>
            <p:cNvPr id="123" name="Google Shape;123;p17"/>
            <p:cNvCxnSpPr>
              <a:stCxn id="122" idx="5"/>
            </p:cNvCxnSpPr>
            <p:nvPr/>
          </p:nvCxnSpPr>
          <p:spPr>
            <a:xfrm>
              <a:off x="6875245" y="4430375"/>
              <a:ext cx="5973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4" name="Google Shape;124;p17"/>
          <p:cNvGrpSpPr/>
          <p:nvPr/>
        </p:nvGrpSpPr>
        <p:grpSpPr>
          <a:xfrm>
            <a:off x="5693551" y="1575446"/>
            <a:ext cx="3214981" cy="1048800"/>
            <a:chOff x="5693551" y="1575446"/>
            <a:chExt cx="3214981" cy="1048800"/>
          </a:xfrm>
        </p:grpSpPr>
        <p:sp>
          <p:nvSpPr>
            <p:cNvPr id="102" name="Google Shape;102;p17"/>
            <p:cNvSpPr/>
            <p:nvPr/>
          </p:nvSpPr>
          <p:spPr>
            <a:xfrm>
              <a:off x="7478132" y="1575446"/>
              <a:ext cx="1430400" cy="1048800"/>
            </a:xfrm>
            <a:prstGeom prst="rect">
              <a:avLst/>
            </a:prstGeom>
            <a:noFill/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A72A1E"/>
                  </a:solidFill>
                </a:rPr>
                <a:t>RESULTS</a:t>
              </a:r>
              <a:endParaRPr/>
            </a:p>
          </p:txBody>
        </p:sp>
        <p:cxnSp>
          <p:nvCxnSpPr>
            <p:cNvPr id="125" name="Google Shape;125;p17"/>
            <p:cNvCxnSpPr>
              <a:stCxn id="106" idx="6"/>
              <a:endCxn id="126" idx="2"/>
            </p:cNvCxnSpPr>
            <p:nvPr/>
          </p:nvCxnSpPr>
          <p:spPr>
            <a:xfrm>
              <a:off x="5693551" y="2099850"/>
              <a:ext cx="590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6" name="Google Shape;126;p17"/>
            <p:cNvSpPr/>
            <p:nvPr/>
          </p:nvSpPr>
          <p:spPr>
            <a:xfrm>
              <a:off x="6209650" y="1751025"/>
              <a:ext cx="739550" cy="697650"/>
            </a:xfrm>
            <a:prstGeom prst="flowChartInputOutput">
              <a:avLst/>
            </a:prstGeom>
            <a:noFill/>
            <a:ln w="762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ML</a:t>
              </a:r>
              <a:endParaRPr b="1"/>
            </a:p>
          </p:txBody>
        </p:sp>
        <p:cxnSp>
          <p:nvCxnSpPr>
            <p:cNvPr id="127" name="Google Shape;127;p17"/>
            <p:cNvCxnSpPr/>
            <p:nvPr/>
          </p:nvCxnSpPr>
          <p:spPr>
            <a:xfrm>
              <a:off x="6859351" y="2099845"/>
              <a:ext cx="6402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4294967295"/>
          </p:nvPr>
        </p:nvSpPr>
        <p:spPr>
          <a:xfrm>
            <a:off x="123125" y="1230650"/>
            <a:ext cx="3809700" cy="39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Dataset courtesy: Banco de Portugal</a:t>
            </a:r>
            <a:endParaRPr sz="1600"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Highlights:</a:t>
            </a:r>
            <a:r>
              <a:rPr lang="en" sz="1600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b="1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41,188 instances, 21 features.</a:t>
            </a: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client’s demographic information (like age, marital status)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client’s financial information (like housing loan, default)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related to the current marketing campaign (like contact month, day, type of contact)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related to previous campaigns (like outcome of previous campaign 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Macroeconomic indicators (like consumer confidence rate, euribor).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7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900" y="1494725"/>
            <a:ext cx="4888875" cy="33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872550" y="4872275"/>
            <a:ext cx="1340700" cy="27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Count vs duration</a:t>
            </a:r>
            <a:endParaRPr sz="1000"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 l="47120"/>
          <a:stretch/>
        </p:blipFill>
        <p:spPr>
          <a:xfrm>
            <a:off x="2880875" y="547200"/>
            <a:ext cx="3466425" cy="2242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700" y="2734125"/>
            <a:ext cx="2473775" cy="2284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2" name="Google Shape;142;p19"/>
          <p:cNvSpPr txBox="1"/>
          <p:nvPr/>
        </p:nvSpPr>
        <p:spPr>
          <a:xfrm>
            <a:off x="6499700" y="552250"/>
            <a:ext cx="2644200" cy="228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INTERESTING INSIGHTS</a:t>
            </a:r>
            <a:endParaRPr sz="12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Among all the job classes, blue collar workers were the least subscribers- 6.89%.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64% of the clients that had subscribed did not have housing loans.</a:t>
            </a: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People mostly below age 60 tend to subscribe to long term products with a median age of 40.</a:t>
            </a: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Education wise, the biggest demographic that contains subscribers is people with a university education.</a:t>
            </a: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9700" y="2942500"/>
            <a:ext cx="2644250" cy="204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80875" y="2790100"/>
            <a:ext cx="3466424" cy="2242901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9075" y="567350"/>
            <a:ext cx="2473775" cy="2048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19"/>
          <p:cNvSpPr txBox="1"/>
          <p:nvPr/>
        </p:nvSpPr>
        <p:spPr>
          <a:xfrm>
            <a:off x="100" y="0"/>
            <a:ext cx="9144000" cy="49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Merriweather"/>
                <a:ea typeface="Merriweather"/>
                <a:cs typeface="Merriweather"/>
                <a:sym typeface="Merriweather"/>
              </a:rPr>
              <a:t>Data Exploration Results 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0"/>
          <p:cNvCxnSpPr>
            <a:stCxn id="152" idx="2"/>
            <a:endCxn id="153" idx="1"/>
          </p:cNvCxnSpPr>
          <p:nvPr/>
        </p:nvCxnSpPr>
        <p:spPr>
          <a:xfrm>
            <a:off x="2244700" y="2823525"/>
            <a:ext cx="609600" cy="909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stealth" w="sm" len="sm"/>
          </a:ln>
        </p:spPr>
      </p:cxnSp>
      <p:cxnSp>
        <p:nvCxnSpPr>
          <p:cNvPr id="154" name="Google Shape;154;p20"/>
          <p:cNvCxnSpPr>
            <a:stCxn id="152" idx="2"/>
            <a:endCxn id="155" idx="1"/>
          </p:cNvCxnSpPr>
          <p:nvPr/>
        </p:nvCxnSpPr>
        <p:spPr>
          <a:xfrm rot="10800000" flipH="1">
            <a:off x="2244700" y="1913625"/>
            <a:ext cx="609600" cy="909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stealth" w="sm" len="sm"/>
          </a:ln>
        </p:spPr>
      </p:cxnSp>
      <p:sp>
        <p:nvSpPr>
          <p:cNvPr id="152" name="Google Shape;152;p20"/>
          <p:cNvSpPr/>
          <p:nvPr/>
        </p:nvSpPr>
        <p:spPr>
          <a:xfrm rot="-5400000">
            <a:off x="361450" y="2560875"/>
            <a:ext cx="3241200" cy="5253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840D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DATA PREPROCESSING</a:t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2854300" y="16510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B61249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DATA AGGREGATION</a:t>
            </a:r>
            <a:endParaRPr i="1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2854300" y="34706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B61249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IMPUTATION ANALYSIS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2854300" y="2560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B61249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DATA DISCRETIZATION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" name="Google Shape;157;p20"/>
          <p:cNvCxnSpPr>
            <a:endCxn id="156" idx="1"/>
          </p:cNvCxnSpPr>
          <p:nvPr/>
        </p:nvCxnSpPr>
        <p:spPr>
          <a:xfrm>
            <a:off x="2546500" y="2823224"/>
            <a:ext cx="307800" cy="3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20"/>
          <p:cNvSpPr/>
          <p:nvPr/>
        </p:nvSpPr>
        <p:spPr>
          <a:xfrm>
            <a:off x="5484400" y="1266475"/>
            <a:ext cx="2020500" cy="909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FFFFFF"/>
                </a:solidFill>
                <a:highlight>
                  <a:srgbClr val="000000"/>
                </a:highlight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" sz="1000" i="1">
                <a:latin typeface="Impact"/>
                <a:ea typeface="Impact"/>
                <a:cs typeface="Impact"/>
                <a:sym typeface="Impact"/>
              </a:rPr>
              <a:t>CLUBBED FEATURES IN EDUCATION AND JOB FEATURE, e.g  housemaid, blue-collar to super class feature Unskilled.</a:t>
            </a:r>
            <a:endParaRPr sz="1000" i="1"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59" name="Google Shape;159;p20"/>
          <p:cNvCxnSpPr>
            <a:stCxn id="155" idx="3"/>
            <a:endCxn id="158" idx="1"/>
          </p:cNvCxnSpPr>
          <p:nvPr/>
        </p:nvCxnSpPr>
        <p:spPr>
          <a:xfrm rot="10800000" flipH="1">
            <a:off x="4874800" y="1721424"/>
            <a:ext cx="609600" cy="192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0" name="Google Shape;160;p20"/>
          <p:cNvSpPr/>
          <p:nvPr/>
        </p:nvSpPr>
        <p:spPr>
          <a:xfrm>
            <a:off x="5484400" y="2368425"/>
            <a:ext cx="2020500" cy="909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INACCURACIES IN FEATURES LIKE pdays IS ADDRESSED BY DISCRETIZING IT TO 4 NEW FEATURES,</a:t>
            </a:r>
            <a:endParaRPr sz="1000" i="1"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61" name="Google Shape;161;p20"/>
          <p:cNvCxnSpPr>
            <a:stCxn id="156" idx="3"/>
            <a:endCxn id="160" idx="1"/>
          </p:cNvCxnSpPr>
          <p:nvPr/>
        </p:nvCxnSpPr>
        <p:spPr>
          <a:xfrm>
            <a:off x="4874800" y="2823524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2" name="Google Shape;162;p20"/>
          <p:cNvSpPr/>
          <p:nvPr/>
        </p:nvSpPr>
        <p:spPr>
          <a:xfrm>
            <a:off x="5484400" y="3470375"/>
            <a:ext cx="2020500" cy="909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612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TO INFER THE MISSING VALUES IN FEATURES LIKE job  AND education WE MAKE USE OF THE CROSS-TABULATION BETWEEN job AND education</a:t>
            </a:r>
            <a:endParaRPr sz="1000" i="1"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163" name="Google Shape;163;p20"/>
          <p:cNvCxnSpPr>
            <a:stCxn id="153" idx="3"/>
            <a:endCxn id="162" idx="1"/>
          </p:cNvCxnSpPr>
          <p:nvPr/>
        </p:nvCxnSpPr>
        <p:spPr>
          <a:xfrm>
            <a:off x="4874800" y="3733324"/>
            <a:ext cx="609600" cy="19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4" name="Google Shape;164;p20"/>
          <p:cNvSpPr txBox="1"/>
          <p:nvPr/>
        </p:nvSpPr>
        <p:spPr>
          <a:xfrm>
            <a:off x="0" y="0"/>
            <a:ext cx="9144000" cy="61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Data preprocessing and Establishing feature Importance</a:t>
            </a:r>
            <a:endParaRPr sz="1800" b="1">
              <a:solidFill>
                <a:schemeClr val="lt1"/>
              </a:solidFill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l="7044" t="5781" r="8389" b="5139"/>
          <a:stretch/>
        </p:blipFill>
        <p:spPr>
          <a:xfrm>
            <a:off x="543725" y="788100"/>
            <a:ext cx="7764850" cy="4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27350" y="0"/>
            <a:ext cx="465000" cy="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21"/>
          <p:cNvGraphicFramePr/>
          <p:nvPr/>
        </p:nvGraphicFramePr>
        <p:xfrm>
          <a:off x="172350" y="367575"/>
          <a:ext cx="8810100" cy="4842972"/>
        </p:xfrm>
        <a:graphic>
          <a:graphicData uri="http://schemas.openxmlformats.org/drawingml/2006/table">
            <a:tbl>
              <a:tblPr>
                <a:noFill/>
                <a:tableStyleId>{923AB33E-A93D-4687-93B5-17C7091755A2}</a:tableStyleId>
              </a:tblPr>
              <a:tblGrid>
                <a:gridCol w="97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8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Without Feature Selection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Feature Selection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Cross validation accuracy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Execution time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Cross validation accuracy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Execution time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90.48%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72.83%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2.7898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90.13%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72.83%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2.5228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5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90.42%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84.40%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12.651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84.40%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11.346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7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5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83.06%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3.6097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90.42%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83.35%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3.3314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5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 boost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90.48%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80.60%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18.008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90.39%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80.79%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16.596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7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5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5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SVM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80.87%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220.99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78.55%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212.52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7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5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5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K-Nearest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Neighbour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90.48%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82.93%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20.472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82.93%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17.127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7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24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85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Extra Tree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90.48%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72.34%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10.459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90.43%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71.88%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10.063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7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5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85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Voting Classifier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90.53%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74.10%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33.621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90.31%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74.86%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31.644 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7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324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172" name="Google Shape;172;p21"/>
          <p:cNvSpPr txBox="1"/>
          <p:nvPr/>
        </p:nvSpPr>
        <p:spPr>
          <a:xfrm>
            <a:off x="172325" y="48825"/>
            <a:ext cx="88101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-25" y="-1625"/>
            <a:ext cx="91440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PROJECT RESULTS AND FINDINGS- </a:t>
            </a:r>
            <a:r>
              <a:rPr lang="en" sz="1200" b="1" i="1">
                <a:solidFill>
                  <a:srgbClr val="F3F3F3"/>
                </a:solidFill>
                <a:latin typeface="Cambria"/>
                <a:ea typeface="Cambria"/>
                <a:cs typeface="Cambria"/>
                <a:sym typeface="Cambria"/>
              </a:rPr>
              <a:t>COMPARATIVE ANALYSIS OF VARIOUS ALGORITHMS</a:t>
            </a:r>
            <a:endParaRPr sz="1200" b="1" i="1">
              <a:solidFill>
                <a:srgbClr val="F3F3F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Microsoft Office PowerPoint</Application>
  <PresentationFormat>On-screen Show (16:9)</PresentationFormat>
  <Paragraphs>209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Impact</vt:lpstr>
      <vt:lpstr>Merriweather</vt:lpstr>
      <vt:lpstr>EB Garamond</vt:lpstr>
      <vt:lpstr>Arial</vt:lpstr>
      <vt:lpstr>Roboto</vt:lpstr>
      <vt:lpstr>Cambria</vt:lpstr>
      <vt:lpstr>Times New Roman</vt:lpstr>
      <vt:lpstr>Paradigm</vt:lpstr>
      <vt:lpstr>PREDICTIVE ANALYTICS FOR CUSTOMER TARGETING: Application in Bank Telemarketing Scenario    </vt:lpstr>
      <vt:lpstr>Contents</vt:lpstr>
      <vt:lpstr>Problem description</vt:lpstr>
      <vt:lpstr>Tools &amp; Technologies Used</vt:lpstr>
      <vt:lpstr>Flow of the project</vt:lpstr>
      <vt:lpstr>About 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FOR CUSTOMER TARGETING: Application in Bank Telemarketing Scenario    </dc:title>
  <cp:lastModifiedBy>SURGE</cp:lastModifiedBy>
  <cp:revision>2</cp:revision>
  <dcterms:modified xsi:type="dcterms:W3CDTF">2019-01-30T09:18:27Z</dcterms:modified>
</cp:coreProperties>
</file>