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94" r:id="rId2"/>
    <p:sldId id="449" r:id="rId3"/>
    <p:sldId id="259" r:id="rId4"/>
    <p:sldId id="450" r:id="rId5"/>
    <p:sldId id="433" r:id="rId6"/>
    <p:sldId id="434" r:id="rId7"/>
    <p:sldId id="451" r:id="rId8"/>
    <p:sldId id="452" r:id="rId9"/>
    <p:sldId id="453" r:id="rId10"/>
    <p:sldId id="454" r:id="rId11"/>
    <p:sldId id="455" r:id="rId12"/>
    <p:sldId id="437" r:id="rId13"/>
    <p:sldId id="45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2D6A"/>
    <a:srgbClr val="8E0000"/>
    <a:srgbClr val="F4F4F4"/>
    <a:srgbClr val="4472C4"/>
    <a:srgbClr val="01384A"/>
    <a:srgbClr val="C8743E"/>
    <a:srgbClr val="262626"/>
    <a:srgbClr val="115054"/>
    <a:srgbClr val="2C4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6215" autoAdjust="0"/>
  </p:normalViewPr>
  <p:slideViewPr>
    <p:cSldViewPr snapToGrid="0" showGuides="1">
      <p:cViewPr varScale="1">
        <p:scale>
          <a:sx n="62" d="100"/>
          <a:sy n="62" d="100"/>
        </p:scale>
        <p:origin x="42" y="996"/>
      </p:cViewPr>
      <p:guideLst>
        <p:guide orient="horz" pos="73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3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14194-4D12-FA85-7C12-D8B1877BE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3C2D7B-CBBB-6669-F43D-3C20C3CD3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71243D-83EB-9A44-7672-1662A09F3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08229-E2E3-013C-CD6F-C3DDD132A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3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0E6F34-DD57-F70B-AD4D-058AFEA5CC6F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4EC56D84-CE62-0522-0E0F-E9EC996E7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5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_2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56A8F1-AFFA-47E0-FB01-815F4F4BBE4C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C87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81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_3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3F7E24-3C5D-4443-AFE4-4BA3151E66DE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013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23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EFF703-6D0A-12DA-4F9C-253FA7939A0C}"/>
              </a:ext>
            </a:extLst>
          </p:cNvPr>
          <p:cNvSpPr/>
          <p:nvPr userDrawn="1"/>
        </p:nvSpPr>
        <p:spPr>
          <a:xfrm>
            <a:off x="0" y="0"/>
            <a:ext cx="609600" cy="6858001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43298526-AD58-1323-5CC8-AA1DF19E38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994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DCA37A-8397-42FE-9DF0-4199D2B82657}"/>
              </a:ext>
            </a:extLst>
          </p:cNvPr>
          <p:cNvSpPr/>
          <p:nvPr userDrawn="1"/>
        </p:nvSpPr>
        <p:spPr>
          <a:xfrm>
            <a:off x="1146628" y="-1"/>
            <a:ext cx="2612572" cy="6858001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82F272-A6EB-492A-81F9-8C1D897B16C2}"/>
              </a:ext>
            </a:extLst>
          </p:cNvPr>
          <p:cNvSpPr/>
          <p:nvPr userDrawn="1"/>
        </p:nvSpPr>
        <p:spPr>
          <a:xfrm>
            <a:off x="5007429" y="0"/>
            <a:ext cx="7184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2815476-60D9-B3A4-A3F7-4E84F0A36B51}"/>
              </a:ext>
            </a:extLst>
          </p:cNvPr>
          <p:cNvCxnSpPr>
            <a:cxnSpLocks/>
          </p:cNvCxnSpPr>
          <p:nvPr userDrawn="1"/>
        </p:nvCxnSpPr>
        <p:spPr>
          <a:xfrm>
            <a:off x="3759200" y="3135086"/>
            <a:ext cx="8432800" cy="0"/>
          </a:xfrm>
          <a:prstGeom prst="line">
            <a:avLst/>
          </a:prstGeom>
          <a:ln w="6350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3AD5DE8D-CF8B-27A5-97B4-331B0EEC6E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01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Insert Slide Title Here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9D61C4-750A-4D61-B1CB-8E4516F9F89F}"/>
              </a:ext>
            </a:extLst>
          </p:cNvPr>
          <p:cNvSpPr/>
          <p:nvPr userDrawn="1"/>
        </p:nvSpPr>
        <p:spPr>
          <a:xfrm>
            <a:off x="0" y="6530859"/>
            <a:ext cx="12192000" cy="32714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31D66F8F-524D-D3D4-E38A-FD6E78FE2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CC1D36-6D53-CE18-78C3-85DECE39C01B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4" descr="경운대 시그니쳐 국문 세로형">
            <a:extLst>
              <a:ext uri="{FF2B5EF4-FFF2-40B4-BE49-F238E27FC236}">
                <a16:creationId xmlns:a16="http://schemas.microsoft.com/office/drawing/2014/main" id="{B5ABF9E3-AB34-3AEC-4F6B-C9BE03E920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093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C389C341-BBAC-63DE-46D7-05E14529A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4ED904-6F12-0175-3109-D37C4594D19B}"/>
              </a:ext>
            </a:extLst>
          </p:cNvPr>
          <p:cNvGrpSpPr/>
          <p:nvPr/>
        </p:nvGrpSpPr>
        <p:grpSpPr>
          <a:xfrm>
            <a:off x="-2958530" y="-304607"/>
            <a:ext cx="2564008" cy="2505382"/>
            <a:chOff x="938705" y="667984"/>
            <a:chExt cx="2564008" cy="250538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2D2B76-C591-E65B-889F-9123990961D2}"/>
                </a:ext>
              </a:extLst>
            </p:cNvPr>
            <p:cNvSpPr txBox="1"/>
            <p:nvPr/>
          </p:nvSpPr>
          <p:spPr>
            <a:xfrm>
              <a:off x="964181" y="667984"/>
              <a:ext cx="4698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7F24A9-01A7-DBD5-B082-5F95A9CB0E35}"/>
                </a:ext>
              </a:extLst>
            </p:cNvPr>
            <p:cNvSpPr txBox="1"/>
            <p:nvPr/>
          </p:nvSpPr>
          <p:spPr>
            <a:xfrm>
              <a:off x="964181" y="2143671"/>
              <a:ext cx="8930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FONT COLOR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791172D-98D4-B098-67D6-F35403622B44}"/>
                </a:ext>
              </a:extLst>
            </p:cNvPr>
            <p:cNvSpPr/>
            <p:nvPr/>
          </p:nvSpPr>
          <p:spPr>
            <a:xfrm>
              <a:off x="938705" y="2450034"/>
              <a:ext cx="723332" cy="723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F70B6F-EE5E-3444-6F74-8772A64C6B51}"/>
                </a:ext>
              </a:extLst>
            </p:cNvPr>
            <p:cNvSpPr/>
            <p:nvPr/>
          </p:nvSpPr>
          <p:spPr>
            <a:xfrm>
              <a:off x="938705" y="978695"/>
              <a:ext cx="718458" cy="739483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110A09-C10A-49E4-E636-B32BF34DB60C}"/>
                </a:ext>
              </a:extLst>
            </p:cNvPr>
            <p:cNvSpPr/>
            <p:nvPr/>
          </p:nvSpPr>
          <p:spPr>
            <a:xfrm>
              <a:off x="1818791" y="958956"/>
              <a:ext cx="718458" cy="739483"/>
            </a:xfrm>
            <a:prstGeom prst="rect">
              <a:avLst/>
            </a:prstGeom>
            <a:solidFill>
              <a:srgbClr val="EDF3F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5C5839C-6B70-7CD1-41B6-42B999CC2602}"/>
                </a:ext>
              </a:extLst>
            </p:cNvPr>
            <p:cNvSpPr/>
            <p:nvPr/>
          </p:nvSpPr>
          <p:spPr>
            <a:xfrm>
              <a:off x="2784255" y="958956"/>
              <a:ext cx="718458" cy="739483"/>
            </a:xfrm>
            <a:prstGeom prst="rect">
              <a:avLst/>
            </a:prstGeom>
            <a:solidFill>
              <a:srgbClr val="F4F4F4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4BFC28B-396F-C0F5-333E-7B77F480B5F2}"/>
              </a:ext>
            </a:extLst>
          </p:cNvPr>
          <p:cNvSpPr txBox="1"/>
          <p:nvPr/>
        </p:nvSpPr>
        <p:spPr>
          <a:xfrm>
            <a:off x="0" y="-969399"/>
            <a:ext cx="10500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885EB2-243B-E592-8858-4564843EAEDA}"/>
              </a:ext>
            </a:extLst>
          </p:cNvPr>
          <p:cNvCxnSpPr>
            <a:cxnSpLocks/>
          </p:cNvCxnSpPr>
          <p:nvPr/>
        </p:nvCxnSpPr>
        <p:spPr>
          <a:xfrm>
            <a:off x="800100" y="3739384"/>
            <a:ext cx="8325427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800100" y="4475867"/>
            <a:ext cx="5093016" cy="1101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ko-KR" sz="1400" kern="100" spc="-8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산업공정</a:t>
            </a:r>
            <a:r>
              <a:rPr lang="en-US" altLang="ko-KR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AI</a:t>
            </a: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융합학과 석사</a:t>
            </a:r>
            <a:r>
              <a:rPr lang="en-US" altLang="ko-KR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 1</a:t>
            </a: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학년 </a:t>
            </a:r>
            <a:endParaRPr lang="en-US" altLang="ko-KR" sz="1600" b="1" kern="100" spc="-8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문 장 현 </a:t>
            </a:r>
            <a:endParaRPr lang="en-US" altLang="ko-KR" sz="1600" b="1" kern="100" spc="-8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endParaRPr lang="en-US" altLang="ko-KR" sz="500" b="1" kern="100" spc="-8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D1BC36-7FF9-E001-AEB4-B4FA2379902C}"/>
              </a:ext>
            </a:extLst>
          </p:cNvPr>
          <p:cNvGrpSpPr/>
          <p:nvPr/>
        </p:nvGrpSpPr>
        <p:grpSpPr>
          <a:xfrm>
            <a:off x="12458698" y="-71137"/>
            <a:ext cx="4941149" cy="2463403"/>
            <a:chOff x="6433696" y="1201078"/>
            <a:chExt cx="4941149" cy="24634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14F5FC-625D-7632-3493-CC7590A99990}"/>
                </a:ext>
              </a:extLst>
            </p:cNvPr>
            <p:cNvSpPr txBox="1"/>
            <p:nvPr/>
          </p:nvSpPr>
          <p:spPr>
            <a:xfrm>
              <a:off x="6433696" y="1723698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 Light 16pt</a:t>
              </a:r>
              <a:endParaRPr lang="ko-KR" altLang="en-US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B7BC80-EC9C-EF7C-D6DC-1822084E8207}"/>
                </a:ext>
              </a:extLst>
            </p:cNvPr>
            <p:cNvSpPr txBox="1"/>
            <p:nvPr/>
          </p:nvSpPr>
          <p:spPr>
            <a:xfrm>
              <a:off x="6433696" y="3216153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인용구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Lite 20pt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3BA3AB-D5D9-992E-78A2-0C97F0AEF27F}"/>
                </a:ext>
              </a:extLst>
            </p:cNvPr>
            <p:cNvSpPr txBox="1"/>
            <p:nvPr/>
          </p:nvSpPr>
          <p:spPr>
            <a:xfrm>
              <a:off x="6433696" y="2208615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16pt</a:t>
              </a:r>
              <a:endParaRPr lang="ko-KR" altLang="en-US" sz="20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AB2BB1-C626-A88F-8028-D243B6FE6625}"/>
                </a:ext>
              </a:extLst>
            </p:cNvPr>
            <p:cNvSpPr txBox="1"/>
            <p:nvPr/>
          </p:nvSpPr>
          <p:spPr>
            <a:xfrm>
              <a:off x="6433696" y="2693532"/>
              <a:ext cx="4941149" cy="412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18pt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7AD5B8-4F98-81A0-610B-E34241ACC4D1}"/>
                </a:ext>
              </a:extLst>
            </p:cNvPr>
            <p:cNvSpPr txBox="1"/>
            <p:nvPr/>
          </p:nvSpPr>
          <p:spPr>
            <a:xfrm>
              <a:off x="6433696" y="1201078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돋움체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 Bold 20pt</a:t>
              </a:r>
              <a:endParaRPr lang="ko-KR" altLang="en-US" sz="28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27A1FEB-E937-57EA-48E7-652437A621C3}"/>
              </a:ext>
            </a:extLst>
          </p:cNvPr>
          <p:cNvSpPr txBox="1"/>
          <p:nvPr/>
        </p:nvSpPr>
        <p:spPr>
          <a:xfrm>
            <a:off x="749433" y="1974950"/>
            <a:ext cx="86993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kern="100" spc="-8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endParaRPr lang="en-US" altLang="ko-KR" sz="3600" kern="100" spc="-8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3600" kern="100" spc="-80">
                <a:solidFill>
                  <a:srgbClr val="012D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파이썬의 데이터 시각화 도구 라이브러리</a:t>
            </a:r>
            <a:endParaRPr lang="ko-KR" altLang="en-US" sz="3600" kern="100" spc="-80" dirty="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2" name="AutoShape 2" descr="matplotlib - 나무위키">
            <a:extLst>
              <a:ext uri="{FF2B5EF4-FFF2-40B4-BE49-F238E27FC236}">
                <a16:creationId xmlns:a16="http://schemas.microsoft.com/office/drawing/2014/main" id="{06F8A8B1-8ECE-B307-3F71-ECB121AD5E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031929"/>
            <a:ext cx="2549471" cy="254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6D831-CE55-633A-2DE5-FE5604C3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52" y="873945"/>
            <a:ext cx="9067800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6E86D-70CB-A5CA-3448-056E57553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BBAD7-CEF3-4142-A15B-3DC7F0261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829159"/>
            <a:ext cx="10973735" cy="5132151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 b="1" i="1">
                <a:solidFill>
                  <a:schemeClr val="tx1"/>
                </a:solidFill>
              </a:rPr>
              <a:t>히스토그램  </a:t>
            </a:r>
            <a:r>
              <a:rPr lang="en-US" altLang="ko-KR" sz="2800" b="1" i="1">
                <a:solidFill>
                  <a:schemeClr val="tx1"/>
                </a:solidFill>
              </a:rPr>
              <a:t>(Histogram) :</a:t>
            </a:r>
          </a:p>
          <a:p>
            <a:endParaRPr lang="en-US" altLang="ko-KR" sz="2800">
              <a:solidFill>
                <a:schemeClr val="tx1"/>
              </a:solidFill>
            </a:endParaRPr>
          </a:p>
          <a:p>
            <a:r>
              <a:rPr lang="ko-KR" altLang="en-US" sz="2800">
                <a:solidFill>
                  <a:schemeClr val="tx1"/>
                </a:solidFill>
              </a:rPr>
              <a:t>연속형 데이터를 구간</a:t>
            </a:r>
            <a:r>
              <a:rPr lang="en-US" altLang="ko-KR" sz="2800">
                <a:solidFill>
                  <a:schemeClr val="tx1"/>
                </a:solidFill>
              </a:rPr>
              <a:t>(bin)</a:t>
            </a:r>
            <a:r>
              <a:rPr lang="ko-KR" altLang="en-US" sz="2800">
                <a:solidFill>
                  <a:schemeClr val="tx1"/>
                </a:solidFill>
              </a:rPr>
              <a:t>으로 나누어 각 구간에 </a:t>
            </a:r>
            <a:endParaRPr lang="en-US" altLang="ko-KR" sz="2800">
              <a:solidFill>
                <a:schemeClr val="tx1"/>
              </a:solidFill>
            </a:endParaRPr>
          </a:p>
          <a:p>
            <a:r>
              <a:rPr lang="ko-KR" altLang="en-US" sz="2800">
                <a:solidFill>
                  <a:schemeClr val="tx1"/>
                </a:solidFill>
              </a:rPr>
              <a:t>속한</a:t>
            </a:r>
            <a:r>
              <a:rPr lang="en-US" altLang="ko-KR" sz="2800">
                <a:solidFill>
                  <a:schemeClr val="tx1"/>
                </a:solidFill>
              </a:rPr>
              <a:t> </a:t>
            </a:r>
            <a:r>
              <a:rPr lang="ko-KR" altLang="en-US" sz="2800">
                <a:solidFill>
                  <a:schemeClr val="tx1"/>
                </a:solidFill>
              </a:rPr>
              <a:t>데이터 개수를 세어 표현하는 그래프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비닝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(Binning) :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 구간을 나누는 과정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밀도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(Density) :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전체 면적을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1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로 정규화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상대적 분포 강조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35D2190-8306-02B6-3CBA-879A1453A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EE59EC2F-1716-45C1-5478-F2B160211379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547E79B3-EC1D-72B4-6983-D1C7C8563926}"/>
              </a:ext>
            </a:extLst>
          </p:cNvPr>
          <p:cNvSpPr txBox="1">
            <a:spLocks/>
          </p:cNvSpPr>
          <p:nvPr/>
        </p:nvSpPr>
        <p:spPr>
          <a:xfrm>
            <a:off x="519035" y="115638"/>
            <a:ext cx="8671459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2400">
                <a:cs typeface="KoPubWorld바탕체 Medium" panose="00000600000000000000" pitchFamily="2" charset="-127"/>
              </a:rPr>
              <a:t>히스토그램</a:t>
            </a:r>
            <a:r>
              <a:rPr lang="en-US" altLang="ko-KR" sz="2400">
                <a:cs typeface="KoPubWorld바탕체 Medium" panose="00000600000000000000" pitchFamily="2" charset="-127"/>
              </a:rPr>
              <a:t>, </a:t>
            </a:r>
            <a:r>
              <a:rPr lang="ko-KR" altLang="en-US" sz="2400">
                <a:cs typeface="KoPubWorld바탕체 Medium" panose="00000600000000000000" pitchFamily="2" charset="-127"/>
              </a:rPr>
              <a:t>비닝</a:t>
            </a:r>
            <a:r>
              <a:rPr lang="en-US" altLang="ko-KR" sz="2400">
                <a:cs typeface="KoPubWorld바탕체 Medium" panose="00000600000000000000" pitchFamily="2" charset="-127"/>
              </a:rPr>
              <a:t> </a:t>
            </a:r>
            <a:r>
              <a:rPr lang="ko-KR" altLang="en-US" sz="2400">
                <a:cs typeface="KoPubWorld바탕체 Medium" panose="00000600000000000000" pitchFamily="2" charset="-127"/>
              </a:rPr>
              <a:t>및 밀도 </a:t>
            </a:r>
            <a:r>
              <a:rPr lang="en-US" altLang="ko-KR" sz="2400">
                <a:cs typeface="KoPubWorld바탕체 Medium" panose="00000600000000000000" pitchFamily="2" charset="-127"/>
              </a:rPr>
              <a:t>(Histogram, Binning &amp; Density)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D121B4-A701-93FB-F0ED-E26D608BA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568" y="1181763"/>
            <a:ext cx="4031432" cy="37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3B93A-0210-226B-8F51-85AE43D9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FBAA9-2770-8175-DC0C-A5AE672577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829159"/>
            <a:ext cx="10973735" cy="5132151"/>
          </a:xfrm>
          <a:prstGeom prst="rect">
            <a:avLst/>
          </a:prstGeom>
        </p:spPr>
        <p:txBody>
          <a:bodyPr/>
          <a:lstStyle/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CC8764B-270F-FA9B-64A1-87495FA4C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7B490174-6FCE-E9C1-638C-2980D32193E2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4928035C-E4C7-621B-233F-1C155F846E31}"/>
              </a:ext>
            </a:extLst>
          </p:cNvPr>
          <p:cNvSpPr txBox="1">
            <a:spLocks/>
          </p:cNvSpPr>
          <p:nvPr/>
        </p:nvSpPr>
        <p:spPr>
          <a:xfrm>
            <a:off x="519035" y="115638"/>
            <a:ext cx="8671459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2400">
                <a:cs typeface="KoPubWorld바탕체 Medium" panose="00000600000000000000" pitchFamily="2" charset="-127"/>
              </a:rPr>
              <a:t>히스토그램</a:t>
            </a:r>
            <a:r>
              <a:rPr lang="en-US" altLang="ko-KR" sz="2400">
                <a:cs typeface="KoPubWorld바탕체 Medium" panose="00000600000000000000" pitchFamily="2" charset="-127"/>
              </a:rPr>
              <a:t>, </a:t>
            </a:r>
            <a:r>
              <a:rPr lang="ko-KR" altLang="en-US" sz="2400">
                <a:cs typeface="KoPubWorld바탕체 Medium" panose="00000600000000000000" pitchFamily="2" charset="-127"/>
              </a:rPr>
              <a:t>비닝</a:t>
            </a:r>
            <a:r>
              <a:rPr lang="en-US" altLang="ko-KR" sz="2400">
                <a:cs typeface="KoPubWorld바탕체 Medium" panose="00000600000000000000" pitchFamily="2" charset="-127"/>
              </a:rPr>
              <a:t> </a:t>
            </a:r>
            <a:r>
              <a:rPr lang="ko-KR" altLang="en-US" sz="2400">
                <a:cs typeface="KoPubWorld바탕체 Medium" panose="00000600000000000000" pitchFamily="2" charset="-127"/>
              </a:rPr>
              <a:t>및 밀도 </a:t>
            </a:r>
            <a:r>
              <a:rPr lang="en-US" altLang="ko-KR" sz="2400">
                <a:cs typeface="KoPubWorld바탕체 Medium" panose="00000600000000000000" pitchFamily="2" charset="-127"/>
              </a:rPr>
              <a:t>(Histogram, Binning &amp; Density)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A49C90-E9F4-284D-A562-66400E3A2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7" y="1380224"/>
            <a:ext cx="10661444" cy="624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EE751B-5604-4480-727B-287F6BA20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35" y="2004647"/>
            <a:ext cx="8905928" cy="37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5B652-3EDB-F90A-D9AB-51DD19863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57F6A4-676B-2302-2D86-A834005930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31" y="361248"/>
            <a:ext cx="10973735" cy="6135503"/>
          </a:xfrm>
          <a:prstGeom prst="rect">
            <a:avLst/>
          </a:prstGeom>
        </p:spPr>
        <p:txBody>
          <a:bodyPr/>
          <a:lstStyle/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데이터의 확률 밀도 함수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(PDF)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를 비모수 방식으로 추정하는 방법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   </a:t>
            </a:r>
            <a:r>
              <a:rPr lang="en-US" altLang="ko-KR" sz="1800" i="1">
                <a:solidFill>
                  <a:schemeClr val="tx1"/>
                </a:solidFill>
                <a:cs typeface="KoPubWorld바탕체 Medium" panose="00000600000000000000" pitchFamily="2" charset="-127"/>
              </a:rPr>
              <a:t># </a:t>
            </a:r>
            <a:r>
              <a:rPr lang="ko-KR" altLang="en-US" sz="1800" i="1">
                <a:solidFill>
                  <a:schemeClr val="tx1"/>
                </a:solidFill>
                <a:cs typeface="KoPubWorld바탕체 Medium" panose="00000600000000000000" pitchFamily="2" charset="-127"/>
              </a:rPr>
              <a:t>비모수 방식 </a:t>
            </a:r>
            <a:r>
              <a:rPr lang="en-US" altLang="ko-KR" sz="1800" i="1">
                <a:solidFill>
                  <a:schemeClr val="tx1"/>
                </a:solidFill>
                <a:cs typeface="KoPubWorld바탕체 Medium" panose="00000600000000000000" pitchFamily="2" charset="-127"/>
              </a:rPr>
              <a:t>- </a:t>
            </a:r>
            <a:r>
              <a:rPr lang="ko-KR" altLang="en-US" sz="1800" i="1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데이터의 실제 분포를 그대로 반영하고</a:t>
            </a:r>
            <a:r>
              <a:rPr lang="en-US" altLang="ko-KR" sz="1800" i="1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1800" i="1">
                <a:solidFill>
                  <a:schemeClr val="tx1"/>
                </a:solidFill>
                <a:cs typeface="KoPubWorld바탕체 Medium" panose="00000600000000000000" pitchFamily="2" charset="-127"/>
              </a:rPr>
              <a:t>분포의 모양을 미리 정하지 않는다</a:t>
            </a:r>
            <a:r>
              <a:rPr lang="en-US" altLang="ko-KR" sz="1800" i="1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각 데이터 포인트를 중심으로 커널 함수를 더해 전체 분포를 근사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히스토그램은 구간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(bin)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단위로 분포를 표현하지만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    KDE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는 부드러운 연속 곡선으로 표현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 (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 패턴 및 분포 정확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</a:t>
            </a: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7609DDB-4BB1-85E7-27D4-B4F8C8AF1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2DEF1D70-01D6-33F3-3496-95510BEC4415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626C046D-2251-7CFF-A310-C3DC90E21300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9136408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2400"/>
              <a:t>커널 밀도 추정 </a:t>
            </a:r>
            <a:r>
              <a:rPr lang="en-US" altLang="ko-KR" sz="2400"/>
              <a:t>(Kernel Density Estimation, KDE)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12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9D79C-4412-B8EE-174B-2EF520A66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16AA9C8-3650-EA43-8656-E89BDEFC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99C7D0C2-A28E-E0FA-0A40-DC2F424C7A7B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B6B7D225-F504-BA74-A7C1-6A2AC11D4F1E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9136408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2400"/>
              <a:t>커널 밀도 추정 </a:t>
            </a:r>
            <a:r>
              <a:rPr lang="en-US" altLang="ko-KR" sz="2400"/>
              <a:t>(Kernel Density Estimation, KDE)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61821F-F531-50B6-87DF-8EB7E1D00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23" y="1011729"/>
            <a:ext cx="7298066" cy="4834542"/>
          </a:xfrm>
          <a:prstGeom prst="rect">
            <a:avLst/>
          </a:prstGeom>
        </p:spPr>
      </p:pic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F6744D9-3F07-0569-3327-1DF3890E6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31" y="5470902"/>
            <a:ext cx="10973735" cy="1025849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KDE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곡선이 막대히스토그램보다 데이터 패턴 및 분포 정밀 확인 가능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54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BE022-EF44-B79B-CC43-54539961C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706D45-2086-CC0F-16B7-85B9FB1ED312}"/>
              </a:ext>
            </a:extLst>
          </p:cNvPr>
          <p:cNvGrpSpPr/>
          <p:nvPr/>
        </p:nvGrpSpPr>
        <p:grpSpPr>
          <a:xfrm>
            <a:off x="-2958530" y="-304607"/>
            <a:ext cx="2564008" cy="2505382"/>
            <a:chOff x="938705" y="667984"/>
            <a:chExt cx="2564008" cy="250538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30E47C-1AE3-59E2-0E61-7B0A31661443}"/>
                </a:ext>
              </a:extLst>
            </p:cNvPr>
            <p:cNvSpPr txBox="1"/>
            <p:nvPr/>
          </p:nvSpPr>
          <p:spPr>
            <a:xfrm>
              <a:off x="964181" y="667984"/>
              <a:ext cx="4698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480FB2-6E1E-1B4F-E7A6-6E3D4141C308}"/>
                </a:ext>
              </a:extLst>
            </p:cNvPr>
            <p:cNvSpPr txBox="1"/>
            <p:nvPr/>
          </p:nvSpPr>
          <p:spPr>
            <a:xfrm>
              <a:off x="964181" y="2143671"/>
              <a:ext cx="8930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FONT COLOR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DD5986-10E4-1224-E093-9FEC50EBD369}"/>
                </a:ext>
              </a:extLst>
            </p:cNvPr>
            <p:cNvSpPr/>
            <p:nvPr/>
          </p:nvSpPr>
          <p:spPr>
            <a:xfrm>
              <a:off x="938705" y="2450034"/>
              <a:ext cx="723332" cy="723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99172B0-FB14-87DC-BE05-6598E217F0D0}"/>
                </a:ext>
              </a:extLst>
            </p:cNvPr>
            <p:cNvSpPr/>
            <p:nvPr/>
          </p:nvSpPr>
          <p:spPr>
            <a:xfrm>
              <a:off x="938705" y="978695"/>
              <a:ext cx="718458" cy="739483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3C512D7-B2CC-C2F1-5E27-4B26A7343319}"/>
                </a:ext>
              </a:extLst>
            </p:cNvPr>
            <p:cNvSpPr/>
            <p:nvPr/>
          </p:nvSpPr>
          <p:spPr>
            <a:xfrm>
              <a:off x="1818791" y="958956"/>
              <a:ext cx="718458" cy="739483"/>
            </a:xfrm>
            <a:prstGeom prst="rect">
              <a:avLst/>
            </a:prstGeom>
            <a:solidFill>
              <a:srgbClr val="EDF3F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DD6E20B-B5A6-4B12-B3DA-CBC29B505B53}"/>
                </a:ext>
              </a:extLst>
            </p:cNvPr>
            <p:cNvSpPr/>
            <p:nvPr/>
          </p:nvSpPr>
          <p:spPr>
            <a:xfrm>
              <a:off x="2784255" y="958956"/>
              <a:ext cx="718458" cy="739483"/>
            </a:xfrm>
            <a:prstGeom prst="rect">
              <a:avLst/>
            </a:prstGeom>
            <a:solidFill>
              <a:srgbClr val="F4F4F4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CFC3C6-165B-7813-CB0F-AE607304BC16}"/>
              </a:ext>
            </a:extLst>
          </p:cNvPr>
          <p:cNvSpPr txBox="1"/>
          <p:nvPr/>
        </p:nvSpPr>
        <p:spPr>
          <a:xfrm>
            <a:off x="0" y="-969399"/>
            <a:ext cx="10500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6E226E-9633-77D3-EE4E-C68085AED55F}"/>
              </a:ext>
            </a:extLst>
          </p:cNvPr>
          <p:cNvCxnSpPr>
            <a:cxnSpLocks/>
          </p:cNvCxnSpPr>
          <p:nvPr/>
        </p:nvCxnSpPr>
        <p:spPr>
          <a:xfrm>
            <a:off x="800100" y="3739384"/>
            <a:ext cx="10349163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C6D012-A42F-A539-0659-0132CA4CE72C}"/>
              </a:ext>
            </a:extLst>
          </p:cNvPr>
          <p:cNvGrpSpPr/>
          <p:nvPr/>
        </p:nvGrpSpPr>
        <p:grpSpPr>
          <a:xfrm>
            <a:off x="12458698" y="-71137"/>
            <a:ext cx="4941149" cy="2463403"/>
            <a:chOff x="6433696" y="1201078"/>
            <a:chExt cx="4941149" cy="24634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CE3600-2394-E2B5-BB22-90ED120EEF62}"/>
                </a:ext>
              </a:extLst>
            </p:cNvPr>
            <p:cNvSpPr txBox="1"/>
            <p:nvPr/>
          </p:nvSpPr>
          <p:spPr>
            <a:xfrm>
              <a:off x="6433696" y="1723698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 Light 16pt</a:t>
              </a:r>
              <a:endParaRPr lang="ko-KR" altLang="en-US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656299-0E83-95C3-744C-EBDC768491C9}"/>
                </a:ext>
              </a:extLst>
            </p:cNvPr>
            <p:cNvSpPr txBox="1"/>
            <p:nvPr/>
          </p:nvSpPr>
          <p:spPr>
            <a:xfrm>
              <a:off x="6433696" y="3216153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인용구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Lite 20pt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BC7986-C0D7-05C9-EE54-07B5CB1A7361}"/>
                </a:ext>
              </a:extLst>
            </p:cNvPr>
            <p:cNvSpPr txBox="1"/>
            <p:nvPr/>
          </p:nvSpPr>
          <p:spPr>
            <a:xfrm>
              <a:off x="6433696" y="2208615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16pt</a:t>
              </a:r>
              <a:endParaRPr lang="ko-KR" altLang="en-US" sz="20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55A832-BC9C-DCB8-735F-D4F2F7B629E4}"/>
                </a:ext>
              </a:extLst>
            </p:cNvPr>
            <p:cNvSpPr txBox="1"/>
            <p:nvPr/>
          </p:nvSpPr>
          <p:spPr>
            <a:xfrm>
              <a:off x="6433696" y="2693532"/>
              <a:ext cx="4941149" cy="412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18pt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9CBAC9-4B4D-9CD9-0D1B-C7C33567103D}"/>
                </a:ext>
              </a:extLst>
            </p:cNvPr>
            <p:cNvSpPr txBox="1"/>
            <p:nvPr/>
          </p:nvSpPr>
          <p:spPr>
            <a:xfrm>
              <a:off x="6433696" y="1201078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돋움체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 Bold 20pt</a:t>
              </a:r>
              <a:endParaRPr lang="ko-KR" altLang="en-US" sz="28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5BCE285-EEB0-1883-8BDC-6EA422946843}"/>
              </a:ext>
            </a:extLst>
          </p:cNvPr>
          <p:cNvSpPr txBox="1"/>
          <p:nvPr/>
        </p:nvSpPr>
        <p:spPr>
          <a:xfrm>
            <a:off x="1042737" y="3031498"/>
            <a:ext cx="120596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/>
              <a:t>https://github.com/moonjanghyun/numpy</a:t>
            </a:r>
            <a:endParaRPr lang="ko-KR" altLang="en-US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9253A-0D53-58A5-C2A0-362368B77A1C}"/>
              </a:ext>
            </a:extLst>
          </p:cNvPr>
          <p:cNvSpPr txBox="1"/>
          <p:nvPr/>
        </p:nvSpPr>
        <p:spPr>
          <a:xfrm>
            <a:off x="3844088" y="4154028"/>
            <a:ext cx="120596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/>
              <a:t>matplot.ipynb </a:t>
            </a:r>
            <a:r>
              <a:rPr lang="ko-KR" altLang="en-US" sz="400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53723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7" y="821405"/>
            <a:ext cx="10984085" cy="574727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30000"/>
              </a:lnSpc>
            </a:pP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왜 데이터 시각화가 중요할까 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?</a:t>
            </a:r>
          </a:p>
          <a:p>
            <a:pPr>
              <a:lnSpc>
                <a:spcPct val="130000"/>
              </a:lnSpc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2800" b="1" i="1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앤스콤 콰르텟</a:t>
            </a:r>
            <a:r>
              <a:rPr lang="en-US" altLang="ko-KR" sz="2800" b="1" i="1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(Anscombe's Quartet) : </a:t>
            </a:r>
          </a:p>
          <a:p>
            <a:pPr>
              <a:lnSpc>
                <a:spcPct val="130000"/>
              </a:lnSpc>
            </a:pPr>
            <a:endParaRPr lang="en-US" altLang="ko-KR" sz="2800" b="1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4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개의 데이터 그룹의 평균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,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분산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등 기술 통계량이 거의 동일하여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데이터 구성과 패턴이 동일할 것이라 추측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하지만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데이터 시각화를 통해 전혀 다른 데이터 구조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를 보임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-&gt;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데이터 시각화가 중요한 이유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33527D7-2A5A-0DF2-59A5-1A4BE2AAC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009EFFC5-8B63-0B9E-6C01-4CEC76DF09F1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FF775BAB-8E7E-A55D-406D-06C0FE83255F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2400">
                <a:cs typeface="KoPubWorld바탕체 Medium" panose="00000600000000000000" pitchFamily="2" charset="-127"/>
              </a:rPr>
              <a:t>서론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F656919-8F92-4AB6-5A9B-50A9EF51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036" y="-6626"/>
            <a:ext cx="5576964" cy="33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1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C5EB0-7B25-3978-5C94-C0D691FC3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D97E7DB-E12A-697B-2AED-51DCD54B3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F56D3080-3F81-8D7C-8510-7234B15B2BDE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3">
            <a:extLst>
              <a:ext uri="{FF2B5EF4-FFF2-40B4-BE49-F238E27FC236}">
                <a16:creationId xmlns:a16="http://schemas.microsoft.com/office/drawing/2014/main" id="{1A25E91B-4A71-C859-2CDB-F8ACBD2F46D1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2400">
                <a:cs typeface="KoPubWorld바탕체 Medium" panose="00000600000000000000" pitchFamily="2" charset="-127"/>
              </a:rPr>
              <a:t>서론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F8CEA1-46A2-3B9C-D5AB-1CA793A7B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80" y="833049"/>
            <a:ext cx="9899038" cy="560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8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0029E-7E70-328C-BC29-A18DCD42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F1E517-C5B2-A369-B128-C4C768AB6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7" y="938751"/>
            <a:ext cx="10984086" cy="5415553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>
                <a:solidFill>
                  <a:schemeClr val="tx1"/>
                </a:solidFill>
              </a:rPr>
              <a:t>Matplotlib : Python </a:t>
            </a:r>
            <a:r>
              <a:rPr lang="ko-KR" altLang="en-US" sz="2800">
                <a:solidFill>
                  <a:schemeClr val="tx1"/>
                </a:solidFill>
              </a:rPr>
              <a:t>시각화의 표준</a:t>
            </a:r>
            <a:endParaRPr lang="en-US" altLang="ko-KR" sz="2800">
              <a:solidFill>
                <a:schemeClr val="tx1"/>
              </a:solidFill>
            </a:endParaRPr>
          </a:p>
          <a:p>
            <a:endParaRPr lang="en-US" altLang="ko-KR" sz="2800">
              <a:solidFill>
                <a:schemeClr val="tx1"/>
              </a:solidFill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-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정의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: Python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에서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2D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플롯을 그리기 위한 라이브러리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 (Numpy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기반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</a:t>
            </a:r>
          </a:p>
          <a:p>
            <a:endParaRPr lang="en-US" altLang="ko-KR" sz="14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배경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: MATLAB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에서 영감을 받아 시작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14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-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장점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: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다양한 그래프 유형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높은 유연성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, 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세밀한 제어 가능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BEF842B-1D21-5BCD-DEB1-BFA558675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F88F0B1A-6903-1779-960A-4DC9F11FAEF4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550F165-9711-FB06-FA77-B6206353E543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Matplotlib </a:t>
            </a:r>
            <a:r>
              <a:rPr lang="ko-KR" altLang="en-US" sz="2400">
                <a:cs typeface="KoPubWorld바탕체 Medium" panose="00000600000000000000" pitchFamily="2" charset="-127"/>
              </a:rPr>
              <a:t>소개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7C350A-1EA7-7FF5-5A63-CCA7B3C78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36" y="2461847"/>
            <a:ext cx="5215337" cy="523812"/>
          </a:xfrm>
          <a:prstGeom prst="rect">
            <a:avLst/>
          </a:prstGeom>
        </p:spPr>
      </p:pic>
      <p:pic>
        <p:nvPicPr>
          <p:cNvPr id="2050" name="Picture 2" descr="맷플롯립">
            <a:extLst>
              <a:ext uri="{FF2B5EF4-FFF2-40B4-BE49-F238E27FC236}">
                <a16:creationId xmlns:a16="http://schemas.microsoft.com/office/drawing/2014/main" id="{DF6A0B27-D70C-9CE0-D297-52BBF6CE4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t="13689" r="2873" b="5310"/>
          <a:stretch>
            <a:fillRect/>
          </a:stretch>
        </p:blipFill>
        <p:spPr bwMode="auto">
          <a:xfrm>
            <a:off x="6584471" y="-1989"/>
            <a:ext cx="5607530" cy="359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165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2A81A-C871-07A9-0A25-D0695FBD4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9D9B3-43F3-5318-FEF6-C1D3258044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31" y="960895"/>
            <a:ext cx="10973735" cy="5132151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</a:rPr>
              <a:t>데이터 변화를 직관적으로 표현하는 가장 기본적인 그래프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보통 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x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축 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=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독립변수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, y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축 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=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종속변수 형태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F9E2533-3D84-9724-E65E-EC9256691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57F47BEA-62B1-441A-E418-79EC17B86DC7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30580FD2-83A9-0346-A650-CE1706A38403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Simple Line Plots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4A8779-2854-ED4B-BB68-1F69CFE9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688877" y="2048758"/>
            <a:ext cx="4604779" cy="858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3600A8-ACF8-646A-44C5-61DA48EC5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7" y="3585157"/>
            <a:ext cx="6395211" cy="28178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778B685-A80E-616C-D143-9705CD0D4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567" y="1898963"/>
            <a:ext cx="4577433" cy="350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E9B0B-2546-9B3D-B2AE-21B0595DE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3DBC7-30DC-99FF-3788-FBFA304EA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131" y="960895"/>
            <a:ext cx="10973735" cy="5132151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</a:rPr>
              <a:t>두 변수 간의 관계를 점 형태로 시각화하는 그래프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x, y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는 동일한 길이의 리스트 </a:t>
            </a:r>
            <a:r>
              <a:rPr lang="en-US" altLang="ko-KR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or </a:t>
            </a:r>
            <a:r>
              <a:rPr lang="ko-KR" altLang="en-US" sz="2800" kern="100" spc="-8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배열</a:t>
            </a:r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B0E5D9F-08C9-9BB2-9F59-0872F48DA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E5B8120C-FF44-18EE-7243-85A33EE977C4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D48F3BBB-8AB7-7E10-85F0-078110C03C08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2400"/>
              <a:t>Simple Scatter Plot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635E05-0850-970A-0822-AD64E99ECA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113"/>
          <a:stretch>
            <a:fillRect/>
          </a:stretch>
        </p:blipFill>
        <p:spPr>
          <a:xfrm>
            <a:off x="688877" y="1907483"/>
            <a:ext cx="2999720" cy="10340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C7D897-EB0A-AF04-BE2E-2151D2CE1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77" y="3571357"/>
            <a:ext cx="6325508" cy="28316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8035DF-C03D-0AB5-4858-E325663A1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003" y="2135527"/>
            <a:ext cx="4955997" cy="398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7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C280B-B6BA-E58C-F740-2D8D8F416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C9833-8EC1-010E-7513-DFCA7265F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6" y="933107"/>
            <a:ext cx="10973735" cy="5551255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>
                <a:solidFill>
                  <a:schemeClr val="tx1"/>
                </a:solidFill>
              </a:rPr>
              <a:t>데이터 값의</a:t>
            </a:r>
            <a:r>
              <a:rPr lang="en-US" altLang="ko-KR" sz="2800">
                <a:solidFill>
                  <a:schemeClr val="tx1"/>
                </a:solidFill>
              </a:rPr>
              <a:t> </a:t>
            </a:r>
            <a:r>
              <a:rPr lang="ko-KR" altLang="en-US" sz="2800">
                <a:solidFill>
                  <a:schemeClr val="tx1"/>
                </a:solidFill>
              </a:rPr>
              <a:t>변동 범위</a:t>
            </a:r>
            <a:r>
              <a:rPr lang="en-US" altLang="ko-KR" sz="2800">
                <a:solidFill>
                  <a:schemeClr val="tx1"/>
                </a:solidFill>
              </a:rPr>
              <a:t>(</a:t>
            </a:r>
            <a:r>
              <a:rPr lang="ko-KR" altLang="en-US" sz="2800">
                <a:solidFill>
                  <a:schemeClr val="tx1"/>
                </a:solidFill>
              </a:rPr>
              <a:t>오차</a:t>
            </a:r>
            <a:r>
              <a:rPr lang="en-US" altLang="ko-KR" sz="2800">
                <a:solidFill>
                  <a:schemeClr val="tx1"/>
                </a:solidFill>
              </a:rPr>
              <a:t>,</a:t>
            </a:r>
            <a:r>
              <a:rPr lang="ko-KR" altLang="en-US" sz="2800">
                <a:solidFill>
                  <a:schemeClr val="tx1"/>
                </a:solidFill>
              </a:rPr>
              <a:t> 신뢰구간</a:t>
            </a:r>
            <a:r>
              <a:rPr lang="en-US" altLang="ko-KR" sz="2800">
                <a:solidFill>
                  <a:schemeClr val="tx1"/>
                </a:solidFill>
              </a:rPr>
              <a:t>)</a:t>
            </a:r>
            <a:r>
              <a:rPr lang="ko-KR" altLang="en-US" sz="2800">
                <a:solidFill>
                  <a:schemeClr val="tx1"/>
                </a:solidFill>
              </a:rPr>
              <a:t>를 시각적으로 나타내는 그래프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800">
                <a:solidFill>
                  <a:schemeClr val="tx1"/>
                </a:solidFill>
              </a:rPr>
              <a:t>실험 측정값</a:t>
            </a:r>
            <a:r>
              <a:rPr lang="en-US" altLang="ko-KR" sz="2800">
                <a:solidFill>
                  <a:schemeClr val="tx1"/>
                </a:solidFill>
              </a:rPr>
              <a:t>, </a:t>
            </a:r>
            <a:r>
              <a:rPr lang="ko-KR" altLang="en-US" sz="2800">
                <a:solidFill>
                  <a:schemeClr val="tx1"/>
                </a:solidFill>
              </a:rPr>
              <a:t>평균값</a:t>
            </a:r>
            <a:r>
              <a:rPr lang="en-US" altLang="ko-KR" sz="2800">
                <a:solidFill>
                  <a:schemeClr val="tx1"/>
                </a:solidFill>
              </a:rPr>
              <a:t>, </a:t>
            </a:r>
            <a:r>
              <a:rPr lang="ko-KR" altLang="en-US" sz="2800">
                <a:solidFill>
                  <a:schemeClr val="tx1"/>
                </a:solidFill>
              </a:rPr>
              <a:t>표준편차 등 표현에 사용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20456BB-4DFF-35BB-684D-8F1DF1DB1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2F0A7FC4-420B-528F-D85A-03B34CB208B0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BE4350C1-A028-4D65-F819-6E8DC8331483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2400"/>
              <a:t>오류 시각화 </a:t>
            </a:r>
            <a:r>
              <a:rPr lang="en-US" altLang="ko-KR" sz="2400"/>
              <a:t>(Error Visualization))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4C91CA-E334-98B0-D6D2-7511C5CE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7" y="2571529"/>
            <a:ext cx="6592109" cy="5913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45A1CF4-F350-5E21-2854-C2E34AAC0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4" y="3324079"/>
            <a:ext cx="7220122" cy="31602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22B05C-C77F-D7BE-F32F-A885007FF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578" y="2156791"/>
            <a:ext cx="4202422" cy="406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3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43EBC-A497-BFA0-F50C-0FD3AE195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5B75CC-F179-9DFA-E676-13BB2BF76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546" y="1029162"/>
            <a:ext cx="10973735" cy="5132151"/>
          </a:xfrm>
          <a:prstGeom prst="rect">
            <a:avLst/>
          </a:prstGeom>
        </p:spPr>
        <p:txBody>
          <a:bodyPr/>
          <a:lstStyle/>
          <a:p>
            <a:r>
              <a:rPr lang="ko-KR" altLang="en-US" sz="2800" b="1" i="1">
                <a:solidFill>
                  <a:schemeClr val="tx1"/>
                </a:solidFill>
              </a:rPr>
              <a:t>밀도 플롯 </a:t>
            </a:r>
            <a:r>
              <a:rPr lang="en-US" altLang="ko-KR" sz="2800" b="1" i="1">
                <a:solidFill>
                  <a:schemeClr val="tx1"/>
                </a:solidFill>
              </a:rPr>
              <a:t>(Density Plot) :</a:t>
            </a:r>
          </a:p>
          <a:p>
            <a:endParaRPr lang="en-US" altLang="ko-KR" sz="2800">
              <a:solidFill>
                <a:schemeClr val="tx1"/>
              </a:solidFill>
            </a:endParaRPr>
          </a:p>
          <a:p>
            <a:r>
              <a:rPr lang="en-US" altLang="ko-KR" sz="2800">
                <a:solidFill>
                  <a:schemeClr val="tx1"/>
                </a:solidFill>
              </a:rPr>
              <a:t>- 2</a:t>
            </a:r>
            <a:r>
              <a:rPr lang="ko-KR" altLang="en-US" sz="2800">
                <a:solidFill>
                  <a:schemeClr val="tx1"/>
                </a:solidFill>
              </a:rPr>
              <a:t>차원 데이터의 </a:t>
            </a:r>
            <a:r>
              <a:rPr lang="en-US" altLang="ko-KR" sz="2800">
                <a:solidFill>
                  <a:schemeClr val="tx1"/>
                </a:solidFill>
              </a:rPr>
              <a:t>“</a:t>
            </a:r>
            <a:r>
              <a:rPr lang="ko-KR" altLang="en-US" sz="2800">
                <a:solidFill>
                  <a:schemeClr val="tx1"/>
                </a:solidFill>
              </a:rPr>
              <a:t>분포 밀집도</a:t>
            </a:r>
            <a:r>
              <a:rPr lang="en-US" altLang="ko-KR" sz="2800">
                <a:solidFill>
                  <a:schemeClr val="tx1"/>
                </a:solidFill>
              </a:rPr>
              <a:t>”</a:t>
            </a:r>
            <a:r>
              <a:rPr lang="ko-KR" altLang="en-US" sz="2800">
                <a:solidFill>
                  <a:schemeClr val="tx1"/>
                </a:solidFill>
              </a:rPr>
              <a:t>를 색으로 표현하는 그래프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800">
                <a:solidFill>
                  <a:schemeClr val="tx1"/>
                </a:solidFill>
              </a:rPr>
              <a:t>- </a:t>
            </a:r>
            <a:r>
              <a:rPr lang="ko-KR" altLang="en-US" sz="2800">
                <a:solidFill>
                  <a:schemeClr val="tx1"/>
                </a:solidFill>
              </a:rPr>
              <a:t>데이터가 어디에 많이 모여 있는지 시각적으로 파악 가능</a:t>
            </a:r>
            <a:r>
              <a:rPr lang="en-US" altLang="ko-KR" sz="2800">
                <a:solidFill>
                  <a:schemeClr val="tx1"/>
                </a:solidFill>
              </a:rPr>
              <a:t>.</a:t>
            </a:r>
          </a:p>
          <a:p>
            <a:endParaRPr lang="en-US" altLang="ko-KR" sz="2800">
              <a:solidFill>
                <a:schemeClr val="tx1"/>
              </a:solidFill>
              <a:cs typeface="KoPubWorld바탕체 Medium" panose="00000600000000000000" pitchFamily="2" charset="-127"/>
            </a:endParaRPr>
          </a:p>
          <a:p>
            <a:r>
              <a:rPr lang="ko-KR" altLang="en-US" sz="2800" b="1" i="1">
                <a:solidFill>
                  <a:schemeClr val="tx1"/>
                </a:solidFill>
                <a:cs typeface="KoPubWorld바탕체 Medium" panose="00000600000000000000" pitchFamily="2" charset="-127"/>
              </a:rPr>
              <a:t>등고선 플롯 </a:t>
            </a:r>
            <a:r>
              <a:rPr lang="en-US" altLang="ko-KR" sz="2800" b="1" i="1">
                <a:solidFill>
                  <a:schemeClr val="tx1"/>
                </a:solidFill>
                <a:cs typeface="KoPubWorld바탕체 Medium" panose="00000600000000000000" pitchFamily="2" charset="-127"/>
              </a:rPr>
              <a:t>(Contour Plot) :</a:t>
            </a:r>
          </a:p>
          <a:p>
            <a:endParaRPr lang="en-US" altLang="ko-KR" sz="2800" kern="100" spc="-8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높낮이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(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값의 크기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)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를 등고선 형태로 표현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  <a:p>
            <a:pPr marL="457200" indent="-457200">
              <a:buFontTx/>
              <a:buChar char="-"/>
            </a:pP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3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차원 데이터를 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2</a:t>
            </a:r>
            <a:r>
              <a:rPr lang="ko-KR" altLang="en-US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차원 평면에 표현</a:t>
            </a:r>
            <a:r>
              <a:rPr lang="en-US" altLang="ko-KR" sz="2800">
                <a:solidFill>
                  <a:schemeClr val="tx1"/>
                </a:solidFill>
                <a:cs typeface="KoPubWorld바탕체 Medium" panose="00000600000000000000" pitchFamily="2" charset="-127"/>
              </a:rPr>
              <a:t>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39772E5-38B9-69DF-BE37-9F10D4FD7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E9A55FDA-F61F-5787-03E7-5C4D079C9076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610BB5C-937C-BFBE-0078-E8F93733BE61}"/>
              </a:ext>
            </a:extLst>
          </p:cNvPr>
          <p:cNvSpPr txBox="1">
            <a:spLocks/>
          </p:cNvSpPr>
          <p:nvPr/>
        </p:nvSpPr>
        <p:spPr>
          <a:xfrm>
            <a:off x="519036" y="115638"/>
            <a:ext cx="6565052" cy="6244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2400"/>
              <a:t>밀도 및 등고선 플롯 </a:t>
            </a:r>
            <a:r>
              <a:rPr lang="en-US" altLang="ko-KR" sz="2400"/>
              <a:t>(Density &amp; Contour Plot)</a:t>
            </a:r>
            <a:r>
              <a:rPr lang="ko-KR" altLang="en-US" sz="2400"/>
              <a:t> </a:t>
            </a:r>
            <a:r>
              <a:rPr lang="ko-KR" altLang="en-US" sz="2400">
                <a:cs typeface="KoPubWorld바탕체 Medium" panose="00000600000000000000" pitchFamily="2" charset="-127"/>
              </a:rPr>
              <a:t> 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pic>
        <p:nvPicPr>
          <p:cNvPr id="3074" name="Picture 2" descr="2D histogram in matplotlib | PYTHON CHARTS">
            <a:extLst>
              <a:ext uri="{FF2B5EF4-FFF2-40B4-BE49-F238E27FC236}">
                <a16:creationId xmlns:a16="http://schemas.microsoft.com/office/drawing/2014/main" id="{B21B39DD-29A9-F505-4311-9C2AD8EB5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" t="11827" r="8206" b="4722"/>
          <a:stretch>
            <a:fillRect/>
          </a:stretch>
        </p:blipFill>
        <p:spPr bwMode="auto">
          <a:xfrm>
            <a:off x="9614278" y="1131561"/>
            <a:ext cx="2562224" cy="2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等高線【matplotlib】 - Liquids">
            <a:extLst>
              <a:ext uri="{FF2B5EF4-FFF2-40B4-BE49-F238E27FC236}">
                <a16:creationId xmlns:a16="http://schemas.microsoft.com/office/drawing/2014/main" id="{DDC2DE8B-DFC6-FFBC-5D43-EC8D7EE66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10773" r="9324" b="4604"/>
          <a:stretch>
            <a:fillRect/>
          </a:stretch>
        </p:blipFill>
        <p:spPr bwMode="auto">
          <a:xfrm>
            <a:off x="9744674" y="3782143"/>
            <a:ext cx="2425416" cy="24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12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15590</TotalTime>
  <Words>563</Words>
  <Application>Microsoft Office PowerPoint</Application>
  <PresentationFormat>와이드스크린</PresentationFormat>
  <Paragraphs>102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KoPubWorld바탕체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choish</dc:creator>
  <cp:lastModifiedBy>최성혁</cp:lastModifiedBy>
  <cp:revision>979</cp:revision>
  <dcterms:created xsi:type="dcterms:W3CDTF">2022-02-02T04:32:22Z</dcterms:created>
  <dcterms:modified xsi:type="dcterms:W3CDTF">2025-10-21T07:24:06Z</dcterms:modified>
</cp:coreProperties>
</file>