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94" r:id="rId2"/>
    <p:sldId id="259" r:id="rId3"/>
    <p:sldId id="423" r:id="rId4"/>
    <p:sldId id="424" r:id="rId5"/>
    <p:sldId id="426" r:id="rId6"/>
    <p:sldId id="427" r:id="rId7"/>
    <p:sldId id="429" r:id="rId8"/>
    <p:sldId id="428" r:id="rId9"/>
    <p:sldId id="430" r:id="rId10"/>
    <p:sldId id="432" r:id="rId11"/>
    <p:sldId id="43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12D6A"/>
    <a:srgbClr val="8E0000"/>
    <a:srgbClr val="F4F4F4"/>
    <a:srgbClr val="4472C4"/>
    <a:srgbClr val="01384A"/>
    <a:srgbClr val="C8743E"/>
    <a:srgbClr val="262626"/>
    <a:srgbClr val="115054"/>
    <a:srgbClr val="2C4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6215" autoAdjust="0"/>
  </p:normalViewPr>
  <p:slideViewPr>
    <p:cSldViewPr snapToGrid="0" showGuides="1">
      <p:cViewPr varScale="1">
        <p:scale>
          <a:sx n="62" d="100"/>
          <a:sy n="62" d="100"/>
        </p:scale>
        <p:origin x="42" y="996"/>
      </p:cViewPr>
      <p:guideLst>
        <p:guide orient="horz" pos="73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3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0E6F34-DD57-F70B-AD4D-058AFEA5CC6F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4EC56D84-CE62-0522-0E0F-E9EC996E70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2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56A8F1-AFFA-47E0-FB01-815F4F4BBE4C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C87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581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_3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3F7E24-3C5D-4443-AFE4-4BA3151E66DE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3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32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EFF703-6D0A-12DA-4F9C-253FA7939A0C}"/>
              </a:ext>
            </a:extLst>
          </p:cNvPr>
          <p:cNvSpPr/>
          <p:nvPr userDrawn="1"/>
        </p:nvSpPr>
        <p:spPr>
          <a:xfrm>
            <a:off x="0" y="0"/>
            <a:ext cx="609600" cy="6858001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43298526-AD58-1323-5CC8-AA1DF19E38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99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EDCA37A-8397-42FE-9DF0-4199D2B82657}"/>
              </a:ext>
            </a:extLst>
          </p:cNvPr>
          <p:cNvSpPr/>
          <p:nvPr userDrawn="1"/>
        </p:nvSpPr>
        <p:spPr>
          <a:xfrm>
            <a:off x="1146628" y="-1"/>
            <a:ext cx="2612572" cy="6858001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82F272-A6EB-492A-81F9-8C1D897B16C2}"/>
              </a:ext>
            </a:extLst>
          </p:cNvPr>
          <p:cNvSpPr/>
          <p:nvPr userDrawn="1"/>
        </p:nvSpPr>
        <p:spPr>
          <a:xfrm>
            <a:off x="5007429" y="0"/>
            <a:ext cx="7184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815476-60D9-B3A4-A3F7-4E84F0A36B51}"/>
              </a:ext>
            </a:extLst>
          </p:cNvPr>
          <p:cNvCxnSpPr>
            <a:cxnSpLocks/>
          </p:cNvCxnSpPr>
          <p:nvPr userDrawn="1"/>
        </p:nvCxnSpPr>
        <p:spPr>
          <a:xfrm>
            <a:off x="3759200" y="3135086"/>
            <a:ext cx="8432800" cy="0"/>
          </a:xfrm>
          <a:prstGeom prst="line">
            <a:avLst/>
          </a:prstGeom>
          <a:ln w="6350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3AD5DE8D-CF8B-27A5-97B4-331B0EEC6E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601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kern="100" spc="-80" baseline="0">
                <a:solidFill>
                  <a:srgbClr val="012D6A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D61C4-750A-4D61-B1CB-8E4516F9F89F}"/>
              </a:ext>
            </a:extLst>
          </p:cNvPr>
          <p:cNvSpPr/>
          <p:nvPr userDrawn="1"/>
        </p:nvSpPr>
        <p:spPr>
          <a:xfrm>
            <a:off x="0" y="6530859"/>
            <a:ext cx="12192000" cy="32714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31D66F8F-524D-D3D4-E38A-FD6E78FE2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CC1D36-6D53-CE18-78C3-85DECE39C01B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4" descr="경운대 시그니쳐 국문 세로형">
            <a:extLst>
              <a:ext uri="{FF2B5EF4-FFF2-40B4-BE49-F238E27FC236}">
                <a16:creationId xmlns:a16="http://schemas.microsoft.com/office/drawing/2014/main" id="{B5ABF9E3-AB34-3AEC-4F6B-C9BE03E920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93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경운대 시그니쳐 국문 세로형">
            <a:extLst>
              <a:ext uri="{FF2B5EF4-FFF2-40B4-BE49-F238E27FC236}">
                <a16:creationId xmlns:a16="http://schemas.microsoft.com/office/drawing/2014/main" id="{C389C341-BBAC-63DE-46D7-05E14529A5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362" y="93915"/>
            <a:ext cx="1568871" cy="31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514ED904-6F12-0175-3109-D37C4594D19B}"/>
              </a:ext>
            </a:extLst>
          </p:cNvPr>
          <p:cNvGrpSpPr/>
          <p:nvPr/>
        </p:nvGrpSpPr>
        <p:grpSpPr>
          <a:xfrm>
            <a:off x="-2958530" y="-304607"/>
            <a:ext cx="2564008" cy="2505382"/>
            <a:chOff x="938705" y="667984"/>
            <a:chExt cx="2564008" cy="250538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2D2B76-C591-E65B-889F-9123990961D2}"/>
                </a:ext>
              </a:extLst>
            </p:cNvPr>
            <p:cNvSpPr txBox="1"/>
            <p:nvPr/>
          </p:nvSpPr>
          <p:spPr>
            <a:xfrm>
              <a:off x="964181" y="667984"/>
              <a:ext cx="46980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COLOR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7F24A9-01A7-DBD5-B082-5F95A9CB0E35}"/>
                </a:ext>
              </a:extLst>
            </p:cNvPr>
            <p:cNvSpPr txBox="1"/>
            <p:nvPr/>
          </p:nvSpPr>
          <p:spPr>
            <a:xfrm>
              <a:off x="964181" y="2143671"/>
              <a:ext cx="89300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spc="-4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FONT COLOR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791172D-98D4-B098-67D6-F35403622B44}"/>
                </a:ext>
              </a:extLst>
            </p:cNvPr>
            <p:cNvSpPr/>
            <p:nvPr/>
          </p:nvSpPr>
          <p:spPr>
            <a:xfrm>
              <a:off x="938705" y="2450034"/>
              <a:ext cx="723332" cy="723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7F70B6F-EE5E-3444-6F74-8772A64C6B51}"/>
                </a:ext>
              </a:extLst>
            </p:cNvPr>
            <p:cNvSpPr/>
            <p:nvPr/>
          </p:nvSpPr>
          <p:spPr>
            <a:xfrm>
              <a:off x="938705" y="978695"/>
              <a:ext cx="718458" cy="739483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0110A09-C10A-49E4-E636-B32BF34DB60C}"/>
                </a:ext>
              </a:extLst>
            </p:cNvPr>
            <p:cNvSpPr/>
            <p:nvPr/>
          </p:nvSpPr>
          <p:spPr>
            <a:xfrm>
              <a:off x="1818791" y="958956"/>
              <a:ext cx="718458" cy="739483"/>
            </a:xfrm>
            <a:prstGeom prst="rect">
              <a:avLst/>
            </a:prstGeom>
            <a:solidFill>
              <a:srgbClr val="EDF3F8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C5839C-6B70-7CD1-41B6-42B999CC2602}"/>
                </a:ext>
              </a:extLst>
            </p:cNvPr>
            <p:cNvSpPr/>
            <p:nvPr/>
          </p:nvSpPr>
          <p:spPr>
            <a:xfrm>
              <a:off x="2784255" y="958956"/>
              <a:ext cx="718458" cy="739483"/>
            </a:xfrm>
            <a:prstGeom prst="rect">
              <a:avLst/>
            </a:prstGeom>
            <a:solidFill>
              <a:srgbClr val="F4F4F4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4BFC28B-396F-C0F5-333E-7B77F480B5F2}"/>
              </a:ext>
            </a:extLst>
          </p:cNvPr>
          <p:cNvSpPr txBox="1"/>
          <p:nvPr/>
        </p:nvSpPr>
        <p:spPr>
          <a:xfrm>
            <a:off x="0" y="-969399"/>
            <a:ext cx="1050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변경이  안되는 부분은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]-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들어가면 편집 가능합니다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좌우에 있는 샘플을 서식복사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컬러  스포이드 해서 사용하면 작업이 편합니다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885EB2-243B-E592-8858-4564843EAEDA}"/>
              </a:ext>
            </a:extLst>
          </p:cNvPr>
          <p:cNvCxnSpPr>
            <a:cxnSpLocks/>
          </p:cNvCxnSpPr>
          <p:nvPr/>
        </p:nvCxnSpPr>
        <p:spPr>
          <a:xfrm>
            <a:off x="800100" y="3739384"/>
            <a:ext cx="8839846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749433" y="1974950"/>
            <a:ext cx="10693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kern="100" spc="-80">
                <a:solidFill>
                  <a:srgbClr val="012D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NumPy </a:t>
            </a:r>
          </a:p>
          <a:p>
            <a:endParaRPr lang="en-US" altLang="ko-KR" sz="3600" kern="100" spc="-8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r>
              <a:rPr lang="ko-KR" altLang="en-US" sz="3600" kern="100" spc="-80">
                <a:solidFill>
                  <a:srgbClr val="012D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파이썬을 고성능 컴퓨터 언어로 만드는 비밀</a:t>
            </a:r>
            <a:endParaRPr lang="ko-KR" altLang="en-US" sz="36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800100" y="4475867"/>
            <a:ext cx="5093016" cy="1101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endParaRPr lang="en-US" altLang="ko-KR" sz="1400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산업공정</a:t>
            </a:r>
            <a:r>
              <a:rPr lang="en-US" altLang="ko-KR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AI</a:t>
            </a: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융합학과 석사</a:t>
            </a:r>
            <a:r>
              <a:rPr lang="en-US" altLang="ko-KR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 1</a:t>
            </a: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학년 </a:t>
            </a:r>
            <a:endParaRPr lang="en-US" altLang="ko-KR" sz="1600" b="1" kern="100" spc="-8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600" b="1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Bold" panose="00000800000000000000" pitchFamily="2" charset="-127"/>
              </a:rPr>
              <a:t>문 장 현 </a:t>
            </a:r>
            <a:endParaRPr lang="en-US" altLang="ko-KR" sz="1600" b="1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  <a:p>
            <a:pPr>
              <a:lnSpc>
                <a:spcPct val="130000"/>
              </a:lnSpc>
            </a:pPr>
            <a:endParaRPr lang="en-US" altLang="ko-KR" sz="500" b="1" kern="100" spc="-80" dirty="0">
              <a:solidFill>
                <a:schemeClr val="tx1">
                  <a:lumMod val="95000"/>
                  <a:lumOff val="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Bold" panose="000008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ED1BC36-7FF9-E001-AEB4-B4FA2379902C}"/>
              </a:ext>
            </a:extLst>
          </p:cNvPr>
          <p:cNvGrpSpPr/>
          <p:nvPr/>
        </p:nvGrpSpPr>
        <p:grpSpPr>
          <a:xfrm>
            <a:off x="12458698" y="-71137"/>
            <a:ext cx="4941149" cy="2463403"/>
            <a:chOff x="6433696" y="1201078"/>
            <a:chExt cx="4941149" cy="24634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14F5FC-625D-7632-3493-CC7590A99990}"/>
                </a:ext>
              </a:extLst>
            </p:cNvPr>
            <p:cNvSpPr txBox="1"/>
            <p:nvPr/>
          </p:nvSpPr>
          <p:spPr>
            <a:xfrm>
              <a:off x="6433696" y="1723698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Light" panose="00000300000000000000" pitchFamily="2" charset="-127"/>
                </a:rPr>
                <a:t> Light 16pt</a:t>
              </a:r>
              <a:endParaRPr lang="ko-KR" altLang="en-US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Light" panose="000003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B7BC80-EC9C-EF7C-D6DC-1822084E8207}"/>
                </a:ext>
              </a:extLst>
            </p:cNvPr>
            <p:cNvSpPr txBox="1"/>
            <p:nvPr/>
          </p:nvSpPr>
          <p:spPr>
            <a:xfrm>
              <a:off x="6433696" y="3216153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인용구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Lite 20pt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3BA3AB-D5D9-992E-78A2-0C97F0AEF27F}"/>
                </a:ext>
              </a:extLst>
            </p:cNvPr>
            <p:cNvSpPr txBox="1"/>
            <p:nvPr/>
          </p:nvSpPr>
          <p:spPr>
            <a:xfrm>
              <a:off x="6433696" y="2208615"/>
              <a:ext cx="4941149" cy="377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sz="16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16pt</a:t>
              </a:r>
              <a:endParaRPr lang="ko-KR" altLang="en-US" sz="20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AB2BB1-C626-A88F-8028-D243B6FE6625}"/>
                </a:ext>
              </a:extLst>
            </p:cNvPr>
            <p:cNvSpPr txBox="1"/>
            <p:nvPr/>
          </p:nvSpPr>
          <p:spPr>
            <a:xfrm>
              <a:off x="6433696" y="2693532"/>
              <a:ext cx="4941149" cy="412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본문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: KoPubWorld</a:t>
              </a:r>
              <a:r>
                <a:rPr lang="ko-KR" altLang="en-US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바탕체</a:t>
              </a:r>
              <a:r>
                <a:rPr lang="en-US" altLang="ko-KR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바탕체 Medium" panose="00000600000000000000" pitchFamily="2" charset="-127"/>
                </a:rPr>
                <a:t> Medium 18pt</a:t>
              </a:r>
              <a:endParaRPr lang="ko-KR" altLang="en-US" sz="24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7AD5B8-4F98-81A0-610B-E34241ACC4D1}"/>
                </a:ext>
              </a:extLst>
            </p:cNvPr>
            <p:cNvSpPr txBox="1"/>
            <p:nvPr/>
          </p:nvSpPr>
          <p:spPr>
            <a:xfrm>
              <a:off x="6433696" y="1201078"/>
              <a:ext cx="4941149" cy="448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제목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: KoPubWorld</a:t>
              </a:r>
              <a:r>
                <a:rPr lang="ko-KR" altLang="en-US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돋움체</a:t>
              </a:r>
              <a:r>
                <a:rPr lang="en-US" altLang="ko-KR" sz="2000" kern="100" spc="-8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Bold" panose="00000800000000000000" pitchFamily="2" charset="-127"/>
                </a:rPr>
                <a:t> Bold 20pt</a:t>
              </a:r>
              <a:endParaRPr lang="ko-KR" altLang="en-US" sz="2800" kern="100" spc="-8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7AB83-4180-D575-F1BF-41D06D02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6A4E23-1BBA-7E0A-B448-651AE47F65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cs typeface="KoPubWorld바탕체 Medium" panose="00000600000000000000" pitchFamily="2" charset="-127"/>
              </a:rPr>
              <a:t>슬라이싱</a:t>
            </a:r>
            <a:endParaRPr lang="en-US" altLang="ko-KR" sz="24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F72FC63-74A2-EA74-75A6-56D3EAF8D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64FA21AF-021E-DE3C-C1BF-A5B7441DDB8F}"/>
              </a:ext>
            </a:extLst>
          </p:cNvPr>
          <p:cNvSpPr txBox="1">
            <a:spLocks/>
          </p:cNvSpPr>
          <p:nvPr/>
        </p:nvSpPr>
        <p:spPr>
          <a:xfrm>
            <a:off x="519036" y="925584"/>
            <a:ext cx="10814245" cy="488582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데이터만 정밀하게 선택하고 조작하는 기술 </a:t>
            </a:r>
            <a:endParaRPr lang="en-US" altLang="ko-KR" sz="2400" b="1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/>
          </a:p>
          <a:p>
            <a:r>
              <a:rPr lang="en-US" altLang="ko-KR" sz="1800" b="1"/>
              <a:t>&lt;  </a:t>
            </a:r>
            <a:r>
              <a:rPr lang="ko-KR" altLang="en-US" sz="1800" b="1"/>
              <a:t>슬라이싱  </a:t>
            </a:r>
            <a:r>
              <a:rPr lang="en-US" altLang="ko-KR" sz="1800" b="1"/>
              <a:t>&gt;</a:t>
            </a:r>
          </a:p>
          <a:p>
            <a:endParaRPr lang="en-US" altLang="ko-KR" sz="1800" b="1"/>
          </a:p>
          <a:p>
            <a:r>
              <a:rPr lang="en-US" altLang="ko-KR" b="1"/>
              <a:t>:</a:t>
            </a:r>
            <a:r>
              <a:rPr lang="ko-KR" altLang="en-US" sz="1800" b="1"/>
              <a:t>  연산자를 이용해 연속된 구간을 선택하는 방법</a:t>
            </a:r>
            <a:r>
              <a:rPr lang="en-US" altLang="ko-KR" sz="1800" b="1"/>
              <a:t>.</a:t>
            </a:r>
          </a:p>
          <a:p>
            <a:endParaRPr lang="ko-KR" altLang="en-US" sz="1800"/>
          </a:p>
          <a:p>
            <a:r>
              <a:rPr lang="en-US" altLang="ko-KR" sz="2000"/>
              <a:t>1.   </a:t>
            </a:r>
            <a:r>
              <a:rPr lang="ko-KR" altLang="en-US" sz="2000"/>
              <a:t>정수 배열을 인덱스로 사용</a:t>
            </a:r>
            <a:r>
              <a:rPr lang="en-US" altLang="ko-KR" sz="2000"/>
              <a:t>.</a:t>
            </a:r>
          </a:p>
          <a:p>
            <a:pPr marL="457200" lvl="1" indent="0">
              <a:buNone/>
            </a:pPr>
            <a:r>
              <a:rPr lang="en-US" altLang="ko-KR" sz="2000"/>
              <a:t>              </a:t>
            </a:r>
            <a:endParaRPr lang="ko-KR" altLang="en-US" sz="2000"/>
          </a:p>
          <a:p>
            <a:pPr>
              <a:lnSpc>
                <a:spcPct val="100000"/>
              </a:lnSpc>
            </a:pPr>
            <a:r>
              <a:rPr lang="en-US" altLang="ko-KR" sz="2000"/>
              <a:t> 2.   </a:t>
            </a:r>
            <a:r>
              <a:rPr lang="ko-KR" altLang="en-US" sz="2000"/>
              <a:t>연속된 구간을 잘라내는 것</a:t>
            </a:r>
            <a:r>
              <a:rPr lang="en-US" altLang="ko-KR" sz="2000"/>
              <a:t>.</a:t>
            </a:r>
            <a:endParaRPr lang="ko-KR" altLang="en-US" sz="2000"/>
          </a:p>
          <a:p>
            <a:r>
              <a:rPr lang="en-US" altLang="ko-KR" sz="2000"/>
              <a:t> </a:t>
            </a: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E18C15-35AE-C070-3A2D-A81836DDF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27" y="2867186"/>
            <a:ext cx="6907574" cy="338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1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A917A-EE1C-997D-2031-0BBCB8CDF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F1196-69F7-9314-469B-86F9DEBA5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cs typeface="KoPubWorld바탕체 Medium" panose="00000600000000000000" pitchFamily="2" charset="-127"/>
              </a:rPr>
              <a:t>불리언 마스킹</a:t>
            </a:r>
            <a:endParaRPr lang="en-US" altLang="ko-KR" sz="24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71BFADD-9474-7C7E-6202-986526A1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B2E8485A-D4D8-E3A0-DCF4-B2C2F3EF1886}"/>
              </a:ext>
            </a:extLst>
          </p:cNvPr>
          <p:cNvSpPr txBox="1">
            <a:spLocks/>
          </p:cNvSpPr>
          <p:nvPr/>
        </p:nvSpPr>
        <p:spPr>
          <a:xfrm>
            <a:off x="519036" y="2233247"/>
            <a:ext cx="10814245" cy="359560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데이터만 정밀하게 선택하고 조작하는 기술 </a:t>
            </a:r>
            <a:endParaRPr lang="en-US" altLang="ko-KR" sz="2400" b="1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/>
          </a:p>
          <a:p>
            <a:r>
              <a:rPr lang="en-US" altLang="ko-KR" sz="1800" b="1"/>
              <a:t>&lt;  </a:t>
            </a:r>
            <a:r>
              <a:rPr lang="ko-KR" altLang="en-US" sz="1800" b="1"/>
              <a:t>불리언 마스킹  </a:t>
            </a:r>
            <a:r>
              <a:rPr lang="en-US" altLang="ko-KR" sz="1800" b="1"/>
              <a:t>&gt;</a:t>
            </a:r>
          </a:p>
          <a:p>
            <a:endParaRPr lang="en-US" altLang="ko-KR" sz="1800" b="1"/>
          </a:p>
          <a:p>
            <a:r>
              <a:rPr lang="ko-KR" altLang="en-US" sz="1800" b="1"/>
              <a:t>조건식을 이용해 원하는 원소만 골라내는 방법</a:t>
            </a:r>
            <a:r>
              <a:rPr lang="en-US" altLang="ko-KR" sz="1800" b="1"/>
              <a:t>.</a:t>
            </a:r>
          </a:p>
          <a:p>
            <a:endParaRPr lang="ko-KR" altLang="en-US" sz="1800"/>
          </a:p>
          <a:p>
            <a:r>
              <a:rPr lang="en-US" altLang="ko-KR" sz="2000"/>
              <a:t>1.   True / False</a:t>
            </a:r>
            <a:r>
              <a:rPr lang="ko-KR" altLang="en-US" sz="2000"/>
              <a:t> 배열을 인덱스로 사용</a:t>
            </a:r>
            <a:r>
              <a:rPr lang="en-US" altLang="ko-KR" sz="2000"/>
              <a:t>.</a:t>
            </a:r>
          </a:p>
          <a:p>
            <a:pPr marL="457200" lvl="1" indent="0">
              <a:buNone/>
            </a:pPr>
            <a:r>
              <a:rPr lang="en-US" altLang="ko-KR" sz="2000"/>
              <a:t>              </a:t>
            </a:r>
            <a:endParaRPr lang="ko-KR" altLang="en-US" sz="2000"/>
          </a:p>
          <a:p>
            <a:pPr>
              <a:lnSpc>
                <a:spcPct val="100000"/>
              </a:lnSpc>
            </a:pPr>
            <a:r>
              <a:rPr lang="en-US" altLang="ko-KR" sz="2000"/>
              <a:t> 2.   True </a:t>
            </a:r>
            <a:r>
              <a:rPr lang="ko-KR" altLang="en-US" sz="2000"/>
              <a:t>위치의 원소만 선택</a:t>
            </a:r>
            <a:r>
              <a:rPr lang="en-US" altLang="ko-KR" sz="2000"/>
              <a:t>. </a:t>
            </a:r>
          </a:p>
          <a:p>
            <a:pPr>
              <a:lnSpc>
                <a:spcPct val="100000"/>
              </a:lnSpc>
            </a:pPr>
            <a:endParaRPr lang="en-US" altLang="ko-KR" sz="2000"/>
          </a:p>
          <a:p>
            <a:pPr>
              <a:lnSpc>
                <a:spcPct val="100000"/>
              </a:lnSpc>
            </a:pPr>
            <a:r>
              <a:rPr lang="en-US" altLang="ko-KR" sz="2000"/>
              <a:t>3. </a:t>
            </a:r>
            <a:r>
              <a:rPr lang="ko-KR" altLang="en-US" sz="2000"/>
              <a:t>데이터에 특징 조건을 걸어 필터링하는데 최적화</a:t>
            </a:r>
            <a:r>
              <a:rPr lang="en-US" altLang="ko-KR" sz="2000"/>
              <a:t>.  </a:t>
            </a:r>
          </a:p>
          <a:p>
            <a:pPr>
              <a:lnSpc>
                <a:spcPct val="100000"/>
              </a:lnSpc>
            </a:pPr>
            <a:r>
              <a:rPr lang="en-US" altLang="ko-KR" sz="2000"/>
              <a:t>      ex) arr [arr &gt; 5]   -&gt;   5</a:t>
            </a:r>
            <a:r>
              <a:rPr lang="ko-KR" altLang="en-US" sz="2000"/>
              <a:t>보다 큰 모든 원소를 선택</a:t>
            </a:r>
            <a:r>
              <a:rPr lang="en-US" altLang="ko-KR" sz="2000"/>
              <a:t>.</a:t>
            </a:r>
            <a:endParaRPr lang="en-US" altLang="ko-KR" sz="200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ko-KR" altLang="en-US" sz="2000"/>
          </a:p>
          <a:p>
            <a:r>
              <a:rPr lang="en-US" altLang="ko-KR" sz="2000"/>
              <a:t> </a:t>
            </a: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D8CF7C-F8DA-116E-8AEF-946D39E5D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887" y="2431115"/>
            <a:ext cx="2264241" cy="15875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F5BBAC-D525-8109-8796-FEE06E3B1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16" y="4247286"/>
            <a:ext cx="5139984" cy="181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3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kern="100" spc="-80">
                <a:solidFill>
                  <a:srgbClr val="012D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서론</a:t>
            </a:r>
            <a:endParaRPr lang="en-US" altLang="ko-KR" sz="24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3527D7-2A5A-0DF2-59A5-1A4BE2AAC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009EFFC5-8B63-0B9E-6C01-4CEC76DF09F1}"/>
              </a:ext>
            </a:extLst>
          </p:cNvPr>
          <p:cNvSpPr txBox="1">
            <a:spLocks/>
          </p:cNvSpPr>
          <p:nvPr/>
        </p:nvSpPr>
        <p:spPr>
          <a:xfrm>
            <a:off x="688877" y="1270861"/>
            <a:ext cx="10814245" cy="475798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루프보다 </a:t>
            </a: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수백 배 빠른 이유는 정확히 무엇일까요</a:t>
            </a: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모양이 다른 배열끼리 어떻게 연산이 가능한 걸까요</a:t>
            </a: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((3,3) + (3,))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복잡한 조건에 맞는 데이터만 </a:t>
            </a: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줄의 코드로</a:t>
            </a: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' </a:t>
            </a: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뽑아낼 수 있을까요</a:t>
            </a: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781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376B8-1B78-AE10-2682-086CE6773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53DE97-6566-C202-F44D-AF1FB5257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NumPy </a:t>
            </a:r>
            <a:r>
              <a:rPr lang="ko-KR" altLang="en-US" sz="2400">
                <a:cs typeface="KoPubWorld바탕체 Medium" panose="00000600000000000000" pitchFamily="2" charset="-127"/>
              </a:rPr>
              <a:t>속도</a:t>
            </a:r>
            <a:endParaRPr lang="en-US" altLang="ko-KR" sz="2400"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E6E96B9-23FB-76E0-DB60-34768FE6B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B0B6FF0D-B2B1-847B-E2A8-69B7A8353613}"/>
              </a:ext>
            </a:extLst>
          </p:cNvPr>
          <p:cNvSpPr txBox="1">
            <a:spLocks/>
          </p:cNvSpPr>
          <p:nvPr/>
        </p:nvSpPr>
        <p:spPr>
          <a:xfrm>
            <a:off x="688877" y="1617190"/>
            <a:ext cx="10814245" cy="434965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NumPy, </a:t>
            </a: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왜 빠른가</a:t>
            </a: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Python </a:t>
            </a: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리스트  </a:t>
            </a: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vs.  NumPy </a:t>
            </a: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배열의 메모리 구조</a:t>
            </a:r>
            <a:endParaRPr lang="en-US" altLang="ko-KR" sz="2400" b="1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list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참조</a:t>
            </a: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포인터</a:t>
            </a: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배열 </a:t>
            </a: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데이터가 메모리 곳곳에 흩어져 있음</a:t>
            </a: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marR="0" indent="-28575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r>
              <a:rPr lang="ko-KR" altLang="en-US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연산 시 타입 체크 등 부가 작업</a:t>
            </a: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(overhead) </a:t>
            </a:r>
            <a:r>
              <a:rPr lang="ko-KR" altLang="en-US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</a:t>
            </a: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marR="0" indent="-28575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  <a:buFontTx/>
              <a:buChar char="-"/>
            </a:pPr>
            <a:endParaRPr lang="en-US" altLang="ko-KR" sz="1800" b="1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 ndarray</a:t>
            </a:r>
            <a:endParaRPr lang="en-US" altLang="ko-KR" sz="1800" b="1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연속된 데이터 블록</a:t>
            </a: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원소가 동일 타입으로</a:t>
            </a: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메모리 연속적으로 저장</a:t>
            </a: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C</a:t>
            </a:r>
            <a:r>
              <a:rPr lang="ko-KR" altLang="en-US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컴파일된 코드가 데이터 블록을 직업 빠르게 처리</a:t>
            </a: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 체크 불필요</a:t>
            </a:r>
            <a:r>
              <a:rPr lang="en-US" altLang="ko-KR" sz="18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29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D129B-080F-35E6-6949-445A71EEE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101506-257A-4F5B-DAA8-D7B00B0A05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NumPy </a:t>
            </a:r>
            <a:r>
              <a:rPr lang="ko-KR" altLang="en-US" sz="2400">
                <a:cs typeface="KoPubWorld바탕체 Medium" panose="00000600000000000000" pitchFamily="2" charset="-127"/>
              </a:rPr>
              <a:t>속도</a:t>
            </a:r>
            <a:endParaRPr lang="en-US" altLang="ko-KR" sz="24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FDDAE86-7668-A93B-3F3A-FFAEB51EE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99032D83-E8AE-6BF0-E67D-595C6A705093}"/>
              </a:ext>
            </a:extLst>
          </p:cNvPr>
          <p:cNvSpPr txBox="1">
            <a:spLocks/>
          </p:cNvSpPr>
          <p:nvPr/>
        </p:nvSpPr>
        <p:spPr>
          <a:xfrm>
            <a:off x="519036" y="2155761"/>
            <a:ext cx="10814245" cy="145534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 list</a:t>
            </a:r>
          </a:p>
          <a:p>
            <a:pPr fontAlgn="base"/>
            <a:r>
              <a:rPr lang="ko-KR" altLang="en-US" b="1"/>
              <a:t>요소 오버헤드 </a:t>
            </a:r>
            <a:r>
              <a:rPr lang="en-US" altLang="ko-KR" b="1"/>
              <a:t>: </a:t>
            </a:r>
            <a:r>
              <a:rPr lang="ko-KR" altLang="en-US"/>
              <a:t> </a:t>
            </a:r>
            <a:r>
              <a:rPr lang="en-US" altLang="ko-KR"/>
              <a:t>Python</a:t>
            </a:r>
            <a:r>
              <a:rPr lang="ko-KR" altLang="en-US"/>
              <a:t>의 리스트는 각 요소에 대한 추가 정보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유형 및 참조 횟수</a:t>
            </a:r>
            <a:r>
              <a:rPr lang="en-US" altLang="ko-KR"/>
              <a:t>)</a:t>
            </a:r>
            <a:r>
              <a:rPr lang="ko-KR" altLang="en-US"/>
              <a:t>를 저장합니다</a:t>
            </a:r>
            <a:r>
              <a:rPr lang="en-US" altLang="ko-KR"/>
              <a:t>. </a:t>
            </a:r>
            <a:r>
              <a:rPr lang="ko-KR" altLang="en-US"/>
              <a:t>이러한 오버헤드는 많은 수의 요소를 처리할 때 상당히 클 수 있습니다</a:t>
            </a:r>
            <a:r>
              <a:rPr lang="en-US" altLang="ko-KR"/>
              <a:t>.</a:t>
            </a:r>
          </a:p>
          <a:p>
            <a:pPr fontAlgn="base"/>
            <a:r>
              <a:rPr lang="ko-KR" altLang="en-US" b="1"/>
              <a:t>데이터 유형 </a:t>
            </a:r>
            <a:r>
              <a:rPr lang="en-US" altLang="ko-KR" b="1"/>
              <a:t>: </a:t>
            </a:r>
            <a:r>
              <a:rPr lang="ko-KR" altLang="en-US"/>
              <a:t> 목록은 다양한 데이터 유형을 보관할 수 있지만</a:t>
            </a:r>
            <a:r>
              <a:rPr lang="en-US" altLang="ko-KR"/>
              <a:t>, </a:t>
            </a:r>
            <a:r>
              <a:rPr lang="ko-KR" altLang="en-US"/>
              <a:t>이로 인해 메모리 효율성이 떨어지고 수치 연산이 느려질 수 있습니다</a:t>
            </a:r>
            <a:r>
              <a:rPr lang="en-US" altLang="ko-KR"/>
              <a:t>.</a:t>
            </a:r>
          </a:p>
          <a:p>
            <a:pPr fontAlgn="base"/>
            <a:r>
              <a:rPr lang="ko-KR" altLang="en-US" b="1"/>
              <a:t>메모리 조각화</a:t>
            </a:r>
            <a:r>
              <a:rPr lang="en-US" altLang="ko-KR" b="1"/>
              <a:t>: </a:t>
            </a:r>
            <a:r>
              <a:rPr lang="ko-KR" altLang="en-US"/>
              <a:t> 목록은 인접한 메모리 위치에 요소를 저장할 수 없어 메모리 조각화와 비효율성이 발생합니다</a:t>
            </a:r>
            <a:r>
              <a:rPr lang="en-US" altLang="ko-KR"/>
              <a:t>.</a:t>
            </a:r>
          </a:p>
          <a:p>
            <a:pPr fontAlgn="base"/>
            <a:r>
              <a:rPr lang="ko-KR" altLang="en-US" b="1"/>
              <a:t>성능 </a:t>
            </a:r>
            <a:r>
              <a:rPr lang="en-US" altLang="ko-KR" b="1"/>
              <a:t>: </a:t>
            </a:r>
            <a:r>
              <a:rPr lang="ko-KR" altLang="en-US"/>
              <a:t> 리스트는 수치 계산에 최적화되어 있지 않으며</a:t>
            </a:r>
            <a:r>
              <a:rPr lang="en-US" altLang="ko-KR"/>
              <a:t>, </a:t>
            </a:r>
            <a:r>
              <a:rPr lang="ko-KR" altLang="en-US"/>
              <a:t>파이썬의 해석 오버헤드로 인해 수학 연산 속도가 느릴 수 있습니다</a:t>
            </a:r>
            <a:r>
              <a:rPr lang="en-US" altLang="ko-KR"/>
              <a:t>. </a:t>
            </a:r>
            <a:r>
              <a:rPr lang="ko-KR" altLang="en-US"/>
              <a:t>일반적으로 범용 데이터 구조로 사용됩니다</a:t>
            </a:r>
            <a:r>
              <a:rPr lang="en-US" altLang="ko-KR"/>
              <a:t>.</a:t>
            </a:r>
            <a:endParaRPr lang="ko-KR" altLang="en-US"/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1800" b="1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파이썬 리스트 vs 넘파이 배열">
            <a:extLst>
              <a:ext uri="{FF2B5EF4-FFF2-40B4-BE49-F238E27FC236}">
                <a16:creationId xmlns:a16="http://schemas.microsoft.com/office/drawing/2014/main" id="{D2A798F2-4094-D54C-B085-9AF908CCF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" r="3368"/>
          <a:stretch>
            <a:fillRect/>
          </a:stretch>
        </p:blipFill>
        <p:spPr bwMode="auto">
          <a:xfrm>
            <a:off x="2878158" y="3680013"/>
            <a:ext cx="6096000" cy="269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6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3E385-8BDC-3CF0-96F2-E7DC61C56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05A284-1719-F476-CAF6-44517EA08A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cs typeface="KoPubWorld바탕체 Medium" panose="00000600000000000000" pitchFamily="2" charset="-127"/>
              </a:rPr>
              <a:t>NumPy </a:t>
            </a:r>
            <a:r>
              <a:rPr lang="ko-KR" altLang="en-US" sz="2400">
                <a:cs typeface="KoPubWorld바탕체 Medium" panose="00000600000000000000" pitchFamily="2" charset="-127"/>
              </a:rPr>
              <a:t>속도</a:t>
            </a:r>
            <a:endParaRPr lang="en-US" altLang="ko-KR" sz="24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BC93083-6312-BE6E-8D09-D5F087077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A57117B1-FD3A-AC70-ABE3-F5A008D1A1BB}"/>
              </a:ext>
            </a:extLst>
          </p:cNvPr>
          <p:cNvSpPr txBox="1">
            <a:spLocks/>
          </p:cNvSpPr>
          <p:nvPr/>
        </p:nvSpPr>
        <p:spPr>
          <a:xfrm>
            <a:off x="519036" y="1813317"/>
            <a:ext cx="10814245" cy="161568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 </a:t>
            </a: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배열</a:t>
            </a:r>
            <a:endParaRPr lang="en-US" altLang="ko-KR" b="1"/>
          </a:p>
          <a:p>
            <a:pPr fontAlgn="base"/>
            <a:r>
              <a:rPr lang="ko-KR" altLang="en-US" b="1"/>
              <a:t>동질 데이터 </a:t>
            </a:r>
            <a:r>
              <a:rPr lang="en-US" altLang="ko-KR" b="1"/>
              <a:t>: </a:t>
            </a:r>
            <a:r>
              <a:rPr lang="ko-KR" altLang="en-US"/>
              <a:t> </a:t>
            </a:r>
            <a:r>
              <a:rPr lang="en-US" altLang="ko-KR"/>
              <a:t>NumPy </a:t>
            </a:r>
            <a:r>
              <a:rPr lang="ko-KR" altLang="en-US"/>
              <a:t>배열은 동일한 데이터 유형의 요소를 저장하므로  메모리 효율성이 높습니다</a:t>
            </a:r>
            <a:r>
              <a:rPr lang="en-US" altLang="ko-KR"/>
              <a:t>.</a:t>
            </a:r>
          </a:p>
          <a:p>
            <a:pPr fontAlgn="base"/>
            <a:r>
              <a:rPr lang="ko-KR" altLang="en-US" b="1"/>
              <a:t>고정된 데이터 유형 </a:t>
            </a:r>
            <a:r>
              <a:rPr lang="en-US" altLang="ko-KR" b="1"/>
              <a:t>: </a:t>
            </a:r>
            <a:r>
              <a:rPr lang="ko-KR" altLang="en-US"/>
              <a:t> </a:t>
            </a:r>
            <a:r>
              <a:rPr lang="en-US" altLang="ko-KR"/>
              <a:t>NumPy </a:t>
            </a:r>
            <a:r>
              <a:rPr lang="ko-KR" altLang="en-US"/>
              <a:t>배열은 고정된 데이터 유형을 가지므로 각 요소에 대한 유형 정보를 저장할 필요성이 없어 메모리 오버헤드가 줄어듭니다</a:t>
            </a:r>
            <a:r>
              <a:rPr lang="en-US" altLang="ko-KR"/>
              <a:t>.</a:t>
            </a:r>
          </a:p>
          <a:p>
            <a:pPr fontAlgn="base"/>
            <a:r>
              <a:rPr lang="ko-KR" altLang="en-US" b="1"/>
              <a:t>연속 메모리 </a:t>
            </a:r>
            <a:r>
              <a:rPr lang="en-US" altLang="ko-KR" b="1"/>
              <a:t>:</a:t>
            </a:r>
            <a:r>
              <a:rPr lang="ko-KR" altLang="en-US"/>
              <a:t>  </a:t>
            </a:r>
            <a:r>
              <a:rPr lang="en-US" altLang="ko-KR"/>
              <a:t>NumPy </a:t>
            </a:r>
            <a:r>
              <a:rPr lang="ko-KR" altLang="en-US"/>
              <a:t>배열은 요소를 인접한 메모리 위치에 저장하여 단편화를 줄이고 효율적인 액세스를 허용합니다</a:t>
            </a:r>
            <a:r>
              <a:rPr lang="en-US" altLang="ko-KR"/>
              <a:t>.</a:t>
            </a:r>
          </a:p>
          <a:p>
            <a:pPr fontAlgn="base"/>
            <a:r>
              <a:rPr lang="ko-KR" altLang="en-US" b="1"/>
              <a:t>성능 </a:t>
            </a:r>
            <a:r>
              <a:rPr lang="en-US" altLang="ko-KR" b="1"/>
              <a:t>: </a:t>
            </a:r>
            <a:r>
              <a:rPr lang="ko-KR" altLang="en-US"/>
              <a:t> </a:t>
            </a:r>
            <a:r>
              <a:rPr lang="en-US" altLang="ko-KR"/>
              <a:t>NumPy </a:t>
            </a:r>
            <a:r>
              <a:rPr lang="ko-KR" altLang="en-US"/>
              <a:t>배열은 효율적인 요소별 연산과 수학 함수를 통해 수치 계산에 최적화되어 있습니다</a:t>
            </a:r>
            <a:r>
              <a:rPr lang="en-US" altLang="ko-KR"/>
              <a:t>. </a:t>
            </a:r>
            <a:r>
              <a:rPr lang="ko-KR" altLang="en-US"/>
              <a:t>이러한 연산은 </a:t>
            </a:r>
            <a:r>
              <a:rPr lang="en-US" altLang="ko-KR"/>
              <a:t>C </a:t>
            </a:r>
            <a:r>
              <a:rPr lang="ko-KR" altLang="en-US"/>
              <a:t>언어로 구현되어 있어 리스트에서 사용하는 동등 연산보다 성능이 더 빠릅니다</a:t>
            </a:r>
            <a:r>
              <a:rPr lang="en-US" altLang="ko-KR"/>
              <a:t>.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 descr="Numpy 배열 - Numpy 대 리스트">
            <a:extLst>
              <a:ext uri="{FF2B5EF4-FFF2-40B4-BE49-F238E27FC236}">
                <a16:creationId xmlns:a16="http://schemas.microsoft.com/office/drawing/2014/main" id="{961CC20A-9081-8B63-1DBA-1BA179D55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r="9630"/>
          <a:stretch>
            <a:fillRect/>
          </a:stretch>
        </p:blipFill>
        <p:spPr bwMode="auto">
          <a:xfrm>
            <a:off x="2999561" y="3771651"/>
            <a:ext cx="5853193" cy="273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4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C7A4A-272A-5F21-A364-00D4B638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CBF77B-1CF1-0360-9B6D-AB0100751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kern="100" spc="-80">
                <a:solidFill>
                  <a:srgbClr val="012D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브로드캐스팅</a:t>
            </a:r>
            <a:endParaRPr lang="en-US" altLang="ko-KR" sz="24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4ED4737-19FA-86C4-0940-7543DC6BE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145F3306-75CA-FC5B-C693-A7A7CFE327C5}"/>
              </a:ext>
            </a:extLst>
          </p:cNvPr>
          <p:cNvSpPr txBox="1">
            <a:spLocks/>
          </p:cNvSpPr>
          <p:nvPr/>
        </p:nvSpPr>
        <p:spPr>
          <a:xfrm>
            <a:off x="519036" y="1328998"/>
            <a:ext cx="10814245" cy="488582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모양이 다른 배열 간의 산술 연산을 가능하게 하는 </a:t>
            </a: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메커니즘</a:t>
            </a:r>
            <a:endParaRPr lang="en-US" altLang="ko-KR" sz="2400" b="1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/>
          </a:p>
          <a:p>
            <a:r>
              <a:rPr lang="en-US" altLang="ko-KR" sz="1800" b="1"/>
              <a:t>&lt;  </a:t>
            </a:r>
            <a:r>
              <a:rPr lang="ko-KR" altLang="en-US" sz="1800" b="1"/>
              <a:t>브로드캐스팅  규칙  </a:t>
            </a:r>
            <a:r>
              <a:rPr lang="en-US" altLang="ko-KR" sz="1800" b="1"/>
              <a:t>&gt;</a:t>
            </a:r>
          </a:p>
          <a:p>
            <a:endParaRPr lang="ko-KR" altLang="en-US" sz="1800"/>
          </a:p>
          <a:p>
            <a:r>
              <a:rPr lang="en-US" altLang="ko-KR" sz="2000"/>
              <a:t>1.   </a:t>
            </a:r>
            <a:r>
              <a:rPr lang="ko-KR" altLang="en-US" sz="2000"/>
              <a:t>차원 맞추기 </a:t>
            </a:r>
            <a:r>
              <a:rPr lang="en-US" altLang="ko-KR" sz="2000"/>
              <a:t>:</a:t>
            </a:r>
            <a:r>
              <a:rPr lang="ko-KR" altLang="en-US" sz="2000"/>
              <a:t> 두 배열의 차원 수가 다르면</a:t>
            </a:r>
            <a:r>
              <a:rPr lang="en-US" altLang="ko-KR" sz="2000"/>
              <a:t>, </a:t>
            </a:r>
            <a:r>
              <a:rPr lang="ko-KR" altLang="en-US" sz="2000"/>
              <a:t>차원이 적은 배열의 왼쪽에 </a:t>
            </a:r>
            <a:r>
              <a:rPr lang="en-US" altLang="ko-KR" sz="2000"/>
              <a:t>1</a:t>
            </a:r>
            <a:r>
              <a:rPr lang="ko-KR" altLang="en-US" sz="2000"/>
              <a:t>을 추가하여 차원을 맞춘다</a:t>
            </a:r>
            <a:r>
              <a:rPr lang="en-US" altLang="ko-KR" sz="2000"/>
              <a:t>.</a:t>
            </a:r>
          </a:p>
          <a:p>
            <a:pPr marL="457200" lvl="1" indent="0">
              <a:buNone/>
            </a:pPr>
            <a:r>
              <a:rPr lang="en-US" altLang="ko-KR" sz="2000"/>
              <a:t>               </a:t>
            </a:r>
            <a:r>
              <a:rPr lang="en-US" altLang="ko-KR" sz="2000">
                <a:solidFill>
                  <a:schemeClr val="accent4">
                    <a:lumMod val="75000"/>
                  </a:schemeClr>
                </a:solidFill>
              </a:rPr>
              <a:t>arr(3,3)</a:t>
            </a:r>
            <a:r>
              <a:rPr lang="ko-KR" altLang="en-US" sz="2000">
                <a:solidFill>
                  <a:schemeClr val="accent4">
                    <a:lumMod val="75000"/>
                  </a:schemeClr>
                </a:solidFill>
              </a:rPr>
              <a:t>  </a:t>
            </a:r>
            <a:r>
              <a:rPr lang="en-US" altLang="ko-KR" sz="2000">
                <a:solidFill>
                  <a:schemeClr val="accent4">
                    <a:lumMod val="75000"/>
                  </a:schemeClr>
                </a:solidFill>
              </a:rPr>
              <a:t>vs  vec(3,)</a:t>
            </a:r>
            <a:r>
              <a:rPr lang="ko-KR" altLang="en-US" sz="2000">
                <a:solidFill>
                  <a:schemeClr val="accent4">
                    <a:lumMod val="75000"/>
                  </a:schemeClr>
                </a:solidFill>
              </a:rPr>
              <a:t>  </a:t>
            </a:r>
            <a:r>
              <a:rPr lang="en-US" altLang="ko-KR" sz="2000">
                <a:solidFill>
                  <a:schemeClr val="accent4">
                    <a:lumMod val="75000"/>
                  </a:schemeClr>
                </a:solidFill>
              </a:rPr>
              <a:t>-&gt;  arr(3,3)</a:t>
            </a:r>
            <a:r>
              <a:rPr lang="ko-KR" altLang="en-US" sz="200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altLang="ko-KR" sz="2000">
                <a:solidFill>
                  <a:schemeClr val="accent4">
                    <a:lumMod val="75000"/>
                  </a:schemeClr>
                </a:solidFill>
              </a:rPr>
              <a:t>vs vec(1,3)</a:t>
            </a:r>
          </a:p>
          <a:p>
            <a:pPr marL="457200" lvl="1" indent="0">
              <a:buNone/>
            </a:pPr>
            <a:endParaRPr lang="ko-KR" altLang="en-US" sz="2000"/>
          </a:p>
          <a:p>
            <a:pPr>
              <a:lnSpc>
                <a:spcPct val="100000"/>
              </a:lnSpc>
            </a:pPr>
            <a:r>
              <a:rPr lang="en-US" altLang="ko-KR" sz="2000"/>
              <a:t> 2.   </a:t>
            </a:r>
            <a:r>
              <a:rPr lang="ko-KR" altLang="en-US" sz="2000"/>
              <a:t>크기 확장 </a:t>
            </a:r>
            <a:r>
              <a:rPr lang="en-US" altLang="ko-KR" sz="2000"/>
              <a:t>:</a:t>
            </a:r>
            <a:r>
              <a:rPr lang="ko-KR" altLang="en-US" sz="2000"/>
              <a:t> 특정 차원의 크기가 다를 때</a:t>
            </a:r>
            <a:r>
              <a:rPr lang="en-US" altLang="ko-KR" sz="2000"/>
              <a:t>, </a:t>
            </a:r>
            <a:r>
              <a:rPr lang="ko-KR" altLang="en-US" sz="2000"/>
              <a:t>둘 중 하나가 </a:t>
            </a:r>
            <a:r>
              <a:rPr lang="en-US" altLang="ko-KR" sz="2000"/>
              <a:t>1</a:t>
            </a:r>
            <a:r>
              <a:rPr lang="ko-KR" altLang="en-US" sz="2000"/>
              <a:t>이면 </a:t>
            </a:r>
            <a:r>
              <a:rPr lang="en-US" altLang="ko-KR" sz="2000"/>
              <a:t>,</a:t>
            </a:r>
            <a:r>
              <a:rPr lang="ko-KR" altLang="en-US" sz="2000"/>
              <a:t>그 차원에서 </a:t>
            </a:r>
            <a:r>
              <a:rPr lang="en-US" altLang="ko-KR" sz="2000"/>
              <a:t>1</a:t>
            </a:r>
            <a:r>
              <a:rPr lang="ko-KR" altLang="en-US" sz="2000"/>
              <a:t>인 쪽이 상대방 크기에 맞게 </a:t>
            </a:r>
            <a:endParaRPr lang="en-US" altLang="ko-KR" sz="2000"/>
          </a:p>
          <a:p>
            <a:pPr>
              <a:lnSpc>
                <a:spcPct val="100000"/>
              </a:lnSpc>
            </a:pPr>
            <a:r>
              <a:rPr lang="ko-KR" altLang="en-US" sz="2000"/>
              <a:t>                              가상으로 확장된다</a:t>
            </a:r>
            <a:r>
              <a:rPr lang="en-US" altLang="ko-KR" sz="2000"/>
              <a:t>.</a:t>
            </a:r>
          </a:p>
          <a:p>
            <a:pPr marL="457200" lvl="1" indent="0">
              <a:buNone/>
            </a:pPr>
            <a:r>
              <a:rPr lang="en-US" altLang="ko-KR" sz="2000"/>
              <a:t>               </a:t>
            </a:r>
            <a:r>
              <a:rPr lang="en-US" altLang="ko-KR" sz="2000">
                <a:solidFill>
                  <a:schemeClr val="accent4">
                    <a:lumMod val="75000"/>
                  </a:schemeClr>
                </a:solidFill>
              </a:rPr>
              <a:t>arr(3,3) </a:t>
            </a:r>
            <a:r>
              <a:rPr lang="ko-KR" altLang="en-US" sz="2000">
                <a:solidFill>
                  <a:schemeClr val="accent4">
                    <a:lumMod val="75000"/>
                  </a:schemeClr>
                </a:solidFill>
              </a:rPr>
              <a:t> </a:t>
            </a:r>
            <a:r>
              <a:rPr lang="en-US" altLang="ko-KR" sz="2000">
                <a:solidFill>
                  <a:schemeClr val="accent4">
                    <a:lumMod val="75000"/>
                  </a:schemeClr>
                </a:solidFill>
              </a:rPr>
              <a:t>vs  vec(1,3)</a:t>
            </a:r>
            <a:r>
              <a:rPr lang="ko-KR" altLang="en-US" sz="2000">
                <a:solidFill>
                  <a:schemeClr val="accent4">
                    <a:lumMod val="75000"/>
                  </a:schemeClr>
                </a:solidFill>
              </a:rPr>
              <a:t>  </a:t>
            </a:r>
            <a:r>
              <a:rPr lang="en-US" altLang="ko-KR" sz="2000">
                <a:solidFill>
                  <a:schemeClr val="accent4">
                    <a:lumMod val="75000"/>
                  </a:schemeClr>
                </a:solidFill>
              </a:rPr>
              <a:t>-&gt;  vec</a:t>
            </a:r>
            <a:r>
              <a:rPr lang="ko-KR" altLang="en-US" sz="2000">
                <a:solidFill>
                  <a:schemeClr val="accent4">
                    <a:lumMod val="75000"/>
                  </a:schemeClr>
                </a:solidFill>
              </a:rPr>
              <a:t>의 </a:t>
            </a:r>
            <a:r>
              <a:rPr lang="en-US" altLang="ko-KR" sz="2000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ko-KR" altLang="en-US" sz="2000">
                <a:solidFill>
                  <a:schemeClr val="accent4">
                    <a:lumMod val="75000"/>
                  </a:schemeClr>
                </a:solidFill>
              </a:rPr>
              <a:t>차원이 </a:t>
            </a:r>
            <a:r>
              <a:rPr lang="en-US" altLang="ko-KR" sz="200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ko-KR" altLang="en-US" sz="2000">
                <a:solidFill>
                  <a:schemeClr val="accent4">
                    <a:lumMod val="75000"/>
                  </a:schemeClr>
                </a:solidFill>
              </a:rPr>
              <a:t>으로 확장되어 </a:t>
            </a:r>
            <a:r>
              <a:rPr lang="en-US" altLang="ko-KR" sz="2000">
                <a:solidFill>
                  <a:schemeClr val="accent4">
                    <a:lumMod val="75000"/>
                  </a:schemeClr>
                </a:solidFill>
              </a:rPr>
              <a:t>(3,3)</a:t>
            </a:r>
            <a:r>
              <a:rPr lang="ko-KR" altLang="en-US" sz="2000">
                <a:solidFill>
                  <a:schemeClr val="accent4">
                    <a:lumMod val="75000"/>
                  </a:schemeClr>
                </a:solidFill>
              </a:rPr>
              <a:t>이 됨</a:t>
            </a:r>
            <a:r>
              <a:rPr lang="en-US" altLang="ko-KR" sz="200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endParaRPr lang="ko-KR" altLang="en-US" sz="2000"/>
          </a:p>
          <a:p>
            <a:r>
              <a:rPr lang="en-US" altLang="ko-KR" sz="2000"/>
              <a:t> 3.   </a:t>
            </a:r>
            <a:r>
              <a:rPr lang="ko-KR" altLang="en-US" sz="2000"/>
              <a:t>오류 발생 </a:t>
            </a:r>
            <a:r>
              <a:rPr lang="en-US" altLang="ko-KR" sz="2000"/>
              <a:t>:</a:t>
            </a:r>
            <a:r>
              <a:rPr lang="ko-KR" altLang="en-US" sz="2000"/>
              <a:t> 모든 차원에서 크기가 일치하거나 위 규칙으로 확장이 불가능하면 </a:t>
            </a:r>
            <a:r>
              <a:rPr lang="en-US" altLang="ko-KR" sz="2000"/>
              <a:t>ValueError</a:t>
            </a:r>
            <a:r>
              <a:rPr lang="ko-KR" altLang="en-US" sz="2000"/>
              <a:t> 발생</a:t>
            </a:r>
            <a:r>
              <a:rPr lang="en-US" altLang="ko-KR" sz="2000"/>
              <a:t>.</a:t>
            </a:r>
          </a:p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170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8F104-D088-F707-CCC4-FC7F282BC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AFE9A-77BA-DC32-B3A9-7F53768DD9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kern="100" spc="-80">
                <a:solidFill>
                  <a:srgbClr val="012D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브로드캐스팅</a:t>
            </a:r>
            <a:endParaRPr lang="en-US" altLang="ko-KR" sz="24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7B0F504-6385-834E-BA58-D23B45EC7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E95D63E2-D534-9087-A0C9-5BFC66A6CF93}"/>
              </a:ext>
            </a:extLst>
          </p:cNvPr>
          <p:cNvSpPr txBox="1">
            <a:spLocks/>
          </p:cNvSpPr>
          <p:nvPr/>
        </p:nvSpPr>
        <p:spPr>
          <a:xfrm>
            <a:off x="519036" y="740061"/>
            <a:ext cx="10814245" cy="488582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모양이 다른 배열 간의 산술 연산을 가능하게 하는 </a:t>
            </a:r>
            <a:r>
              <a:rPr lang="en-US" altLang="ko-KR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NumPy</a:t>
            </a:r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메커니즘</a:t>
            </a:r>
            <a:endParaRPr lang="en-US" altLang="ko-KR" sz="2400" b="1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/>
          </a:p>
          <a:p>
            <a:r>
              <a:rPr lang="en-US" altLang="ko-KR" sz="1800" b="1"/>
              <a:t>&lt;  </a:t>
            </a:r>
            <a:r>
              <a:rPr lang="ko-KR" altLang="en-US" sz="1800" b="1"/>
              <a:t>브로드캐스팅  조건  </a:t>
            </a:r>
            <a:r>
              <a:rPr lang="en-US" altLang="ko-KR" sz="1800" b="1"/>
              <a:t>&gt;</a:t>
            </a:r>
          </a:p>
          <a:p>
            <a:endParaRPr lang="en-US" altLang="ko-KR" sz="1800"/>
          </a:p>
          <a:p>
            <a:r>
              <a:rPr lang="en-US" altLang="ko-KR" sz="2000"/>
              <a:t>1.   </a:t>
            </a:r>
            <a:r>
              <a:rPr lang="ko-KR" altLang="en-US" sz="2000"/>
              <a:t>원소가 하나인 배열은 어떤 배열이나 브로드캐스팅이 가능</a:t>
            </a:r>
            <a:endParaRPr lang="en-US" altLang="ko-KR" sz="2000"/>
          </a:p>
          <a:p>
            <a:pPr marL="457200" indent="-457200">
              <a:buAutoNum type="arabicPeriod"/>
            </a:pPr>
            <a:endParaRPr lang="en-US" altLang="ko-KR" sz="2000"/>
          </a:p>
          <a:p>
            <a:r>
              <a:rPr lang="en-US" altLang="ko-KR" sz="2000"/>
              <a:t>2.   </a:t>
            </a:r>
            <a:r>
              <a:rPr lang="ko-KR" altLang="en-US" sz="2000"/>
              <a:t>하나의 배열이 </a:t>
            </a:r>
            <a:r>
              <a:rPr lang="en-US" altLang="ko-KR" sz="2000"/>
              <a:t>1</a:t>
            </a:r>
            <a:r>
              <a:rPr lang="ko-KR" altLang="en-US" sz="2000"/>
              <a:t>차원 배열인 경우</a:t>
            </a:r>
            <a:r>
              <a:rPr lang="en-US" altLang="ko-KR" sz="2000"/>
              <a:t>, </a:t>
            </a:r>
            <a:r>
              <a:rPr lang="ko-KR" altLang="en-US" sz="2000"/>
              <a:t>브로드캐스팅이 가능     </a:t>
            </a:r>
            <a:r>
              <a:rPr lang="en-US" altLang="ko-KR" sz="2000"/>
              <a:t>ex) arr1.shape = (3, ) / arr2.shape(3,3)  -&gt;   </a:t>
            </a:r>
            <a:r>
              <a:rPr lang="ko-KR" altLang="en-US" sz="2000"/>
              <a:t>가능</a:t>
            </a:r>
            <a:endParaRPr lang="en-US" altLang="ko-KR" sz="2000"/>
          </a:p>
          <a:p>
            <a:endParaRPr lang="ko-KR" altLang="en-US" sz="2000"/>
          </a:p>
          <a:p>
            <a:r>
              <a:rPr lang="en-US" altLang="ko-KR" sz="2000"/>
              <a:t>3.   </a:t>
            </a:r>
            <a:r>
              <a:rPr lang="ko-KR" altLang="en-US" sz="2000"/>
              <a:t>차원의 짝이 맞을때 브로드캐스팅이 가능                        </a:t>
            </a:r>
            <a:r>
              <a:rPr lang="en-US" altLang="ko-KR" sz="2000"/>
              <a:t>ex) arr1.shape = (4, 1) / arr2.shape = (1, 4)  -&gt;  </a:t>
            </a:r>
            <a:r>
              <a:rPr lang="ko-KR" altLang="en-US" sz="2000"/>
              <a:t>가능</a:t>
            </a: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45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F64E0-54BC-09FC-4CEC-CC70C0009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B02325-717F-553B-2FC4-A53F1DC6B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kern="100" spc="-80">
                <a:solidFill>
                  <a:srgbClr val="012D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브로드캐스팅</a:t>
            </a:r>
            <a:endParaRPr lang="en-US" altLang="ko-KR" sz="24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0860692-8A39-61CD-EF4E-D9D97BD6C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1B464334-3776-3B54-2027-AA70808B7B07}"/>
              </a:ext>
            </a:extLst>
          </p:cNvPr>
          <p:cNvSpPr txBox="1">
            <a:spLocks/>
          </p:cNvSpPr>
          <p:nvPr/>
        </p:nvSpPr>
        <p:spPr>
          <a:xfrm>
            <a:off x="519036" y="1328998"/>
            <a:ext cx="10814245" cy="488582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fontAlgn="base" latinLnBrk="1">
              <a:lnSpc>
                <a:spcPct val="160000"/>
              </a:lnSpc>
              <a:spcBef>
                <a:spcPts val="0"/>
              </a:spcBef>
              <a:spcAft>
                <a:spcPts val="500"/>
              </a:spcAft>
            </a:pP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9230E6-B601-7772-D3F6-45B34EC75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36" y="1171260"/>
            <a:ext cx="8326012" cy="22577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FDDA6B-F81D-03DF-8E2F-2B5C2E92B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6" y="4124346"/>
            <a:ext cx="8326012" cy="2248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F0039E-DD36-010F-9261-7280A9F3B881}"/>
              </a:ext>
            </a:extLst>
          </p:cNvPr>
          <p:cNvSpPr txBox="1"/>
          <p:nvPr/>
        </p:nvSpPr>
        <p:spPr>
          <a:xfrm>
            <a:off x="0" y="852828"/>
            <a:ext cx="12299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        (3, 3)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배열과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(1, 3) 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배열은 서로 짝이 맞고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하나의 배열이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차원 배열이므로 브로드캐스팅이 가능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A1A17-5F22-C491-324E-E868A9DFACA8}"/>
              </a:ext>
            </a:extLst>
          </p:cNvPr>
          <p:cNvSpPr txBox="1"/>
          <p:nvPr/>
        </p:nvSpPr>
        <p:spPr>
          <a:xfrm>
            <a:off x="-1" y="3821154"/>
            <a:ext cx="11333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        (1, 3)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배열과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(3, 1)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배열은 서로 짝이 맞고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하나의 배열이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1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차원 배열이므로 브로드캐스팅이 가능</a:t>
            </a: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D5B3E5-0876-C0D9-FBD1-BC773384F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8827" y="1222160"/>
            <a:ext cx="2467319" cy="21529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B96D966-5622-EFF9-4342-191774D10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875" y="4121416"/>
            <a:ext cx="2343477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5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333A8-028B-717A-F2BB-D24D6BC8C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9ED82E-D182-B82B-0EDA-25C2771A7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177800" indent="-1778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kern="100" spc="-80">
                <a:solidFill>
                  <a:srgbClr val="012D6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KoPubWorld바탕체 Medium" panose="00000600000000000000" pitchFamily="2" charset="-127"/>
              </a:rPr>
              <a:t>인덱싱</a:t>
            </a:r>
            <a:endParaRPr lang="en-US" altLang="ko-KR" sz="2400" kern="100" spc="-80" dirty="0">
              <a:solidFill>
                <a:srgbClr val="012D6A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KoPubWorld바탕체 Medium" panose="00000600000000000000" pitchFamily="2" charset="-127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8831AF9-8F45-8EE4-4883-7415917B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088" y="200464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6">
            <a:extLst>
              <a:ext uri="{FF2B5EF4-FFF2-40B4-BE49-F238E27FC236}">
                <a16:creationId xmlns:a16="http://schemas.microsoft.com/office/drawing/2014/main" id="{BB120527-D09B-03F6-4DB5-69445BF9D30C}"/>
              </a:ext>
            </a:extLst>
          </p:cNvPr>
          <p:cNvSpPr txBox="1">
            <a:spLocks/>
          </p:cNvSpPr>
          <p:nvPr/>
        </p:nvSpPr>
        <p:spPr>
          <a:xfrm>
            <a:off x="519036" y="1328998"/>
            <a:ext cx="10814245" cy="4885824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ko-KR" altLang="en-US" sz="2400" b="1" kern="0" spc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데이터만 정밀하게 선택하고 조작하는 기술 </a:t>
            </a:r>
            <a:endParaRPr lang="en-US" altLang="ko-KR" sz="2400" b="1" kern="0" spc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fontAlgn="base"/>
            <a:endParaRPr lang="en-US" altLang="ko-KR"/>
          </a:p>
          <a:p>
            <a:r>
              <a:rPr lang="en-US" altLang="ko-KR" sz="1800" b="1"/>
              <a:t>&lt;  </a:t>
            </a:r>
            <a:r>
              <a:rPr lang="ko-KR" altLang="en-US" sz="1800" b="1"/>
              <a:t>팬시 인덱싱  </a:t>
            </a:r>
            <a:r>
              <a:rPr lang="en-US" altLang="ko-KR" sz="1800" b="1"/>
              <a:t>&gt;</a:t>
            </a:r>
          </a:p>
          <a:p>
            <a:endParaRPr lang="en-US" altLang="ko-KR" sz="1800" b="1"/>
          </a:p>
          <a:p>
            <a:r>
              <a:rPr lang="ko-KR" altLang="en-US" sz="1800" b="1"/>
              <a:t>여러 배열 요소에 동시에  접근하기 위해 인덱스 배열을 전달하는 것</a:t>
            </a:r>
            <a:r>
              <a:rPr lang="en-US" altLang="ko-KR" sz="1800" b="1"/>
              <a:t>.</a:t>
            </a:r>
          </a:p>
          <a:p>
            <a:endParaRPr lang="ko-KR" altLang="en-US" sz="1800"/>
          </a:p>
          <a:p>
            <a:r>
              <a:rPr lang="en-US" altLang="ko-KR" sz="2000"/>
              <a:t>1.   </a:t>
            </a:r>
            <a:r>
              <a:rPr lang="ko-KR" altLang="en-US" sz="2000"/>
              <a:t>정수 배열을 인덱스로 사용</a:t>
            </a:r>
            <a:r>
              <a:rPr lang="en-US" altLang="ko-KR" sz="2000"/>
              <a:t>.</a:t>
            </a:r>
          </a:p>
          <a:p>
            <a:pPr marL="457200" lvl="1" indent="0">
              <a:buNone/>
            </a:pPr>
            <a:r>
              <a:rPr lang="en-US" altLang="ko-KR" sz="2000"/>
              <a:t>              </a:t>
            </a:r>
            <a:endParaRPr lang="en-US" altLang="ko-KR" sz="200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ko-KR" altLang="en-US" sz="2000"/>
          </a:p>
          <a:p>
            <a:pPr>
              <a:lnSpc>
                <a:spcPct val="100000"/>
              </a:lnSpc>
            </a:pPr>
            <a:r>
              <a:rPr lang="en-US" altLang="ko-KR" sz="2000"/>
              <a:t> 2.   </a:t>
            </a:r>
            <a:r>
              <a:rPr lang="ko-KR" altLang="en-US" sz="2000"/>
              <a:t>원하는 순서대로</a:t>
            </a:r>
            <a:r>
              <a:rPr lang="en-US" altLang="ko-KR" sz="2000"/>
              <a:t>, </a:t>
            </a:r>
            <a:r>
              <a:rPr lang="ko-KR" altLang="en-US" sz="2000"/>
              <a:t>반복해서 원소를 선택 가능</a:t>
            </a:r>
            <a:r>
              <a:rPr lang="en-US" altLang="ko-KR" sz="2000"/>
              <a:t>.   </a:t>
            </a:r>
          </a:p>
          <a:p>
            <a:pPr>
              <a:lnSpc>
                <a:spcPct val="100000"/>
              </a:lnSpc>
            </a:pPr>
            <a:r>
              <a:rPr lang="en-US" altLang="ko-KR" sz="2000"/>
              <a:t>        ex) arr [ [3, 7, 2] ]   -&gt;   3</a:t>
            </a:r>
            <a:r>
              <a:rPr lang="ko-KR" altLang="en-US" sz="2000"/>
              <a:t>번</a:t>
            </a:r>
            <a:r>
              <a:rPr lang="en-US" altLang="ko-KR" sz="2000"/>
              <a:t>, 7</a:t>
            </a:r>
            <a:r>
              <a:rPr lang="ko-KR" altLang="en-US" sz="2000"/>
              <a:t>번</a:t>
            </a:r>
            <a:r>
              <a:rPr lang="en-US" altLang="ko-KR" sz="2000"/>
              <a:t>, 2</a:t>
            </a:r>
            <a:r>
              <a:rPr lang="ko-KR" altLang="en-US" sz="2000"/>
              <a:t>번 행을 순서대로 가져옴</a:t>
            </a:r>
            <a:r>
              <a:rPr lang="en-US" altLang="ko-KR" sz="2000"/>
              <a:t>.</a:t>
            </a:r>
            <a:endParaRPr lang="en-US" altLang="ko-KR" sz="2000">
              <a:solidFill>
                <a:schemeClr val="accent4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ko-KR" altLang="en-US" sz="2000"/>
          </a:p>
          <a:p>
            <a:r>
              <a:rPr lang="en-US" altLang="ko-KR" sz="2000"/>
              <a:t> </a:t>
            </a:r>
            <a:endParaRPr lang="en-US" altLang="ko-KR" sz="2400" b="1" kern="0" spc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0963DE-ECB1-7697-F066-4865740D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88" y="2916970"/>
            <a:ext cx="5119884" cy="11801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838EB1-5A91-BA5F-1F0A-7381B7038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88" y="4546825"/>
            <a:ext cx="5107912" cy="121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07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12189</TotalTime>
  <Words>816</Words>
  <Application>Microsoft Office PowerPoint</Application>
  <PresentationFormat>와이드스크린</PresentationFormat>
  <Paragraphs>110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-apple-system</vt:lpstr>
      <vt:lpstr>KoPubWorld바탕체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choish</dc:creator>
  <cp:lastModifiedBy>최성혁</cp:lastModifiedBy>
  <cp:revision>900</cp:revision>
  <dcterms:created xsi:type="dcterms:W3CDTF">2022-02-02T04:32:22Z</dcterms:created>
  <dcterms:modified xsi:type="dcterms:W3CDTF">2025-09-30T05:09:08Z</dcterms:modified>
</cp:coreProperties>
</file>