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94" r:id="rId2"/>
    <p:sldId id="449" r:id="rId3"/>
    <p:sldId id="259" r:id="rId4"/>
    <p:sldId id="433" r:id="rId5"/>
    <p:sldId id="434" r:id="rId6"/>
    <p:sldId id="450" r:id="rId7"/>
    <p:sldId id="451" r:id="rId8"/>
    <p:sldId id="452" r:id="rId9"/>
    <p:sldId id="453" r:id="rId10"/>
    <p:sldId id="454" r:id="rId11"/>
    <p:sldId id="437" r:id="rId12"/>
    <p:sldId id="435" r:id="rId13"/>
    <p:sldId id="436" r:id="rId14"/>
    <p:sldId id="439" r:id="rId15"/>
    <p:sldId id="438" r:id="rId16"/>
    <p:sldId id="440" r:id="rId17"/>
    <p:sldId id="441" r:id="rId18"/>
    <p:sldId id="443" r:id="rId19"/>
    <p:sldId id="444" r:id="rId20"/>
    <p:sldId id="445" r:id="rId21"/>
    <p:sldId id="446" r:id="rId22"/>
    <p:sldId id="447" r:id="rId23"/>
    <p:sldId id="44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2D6A"/>
    <a:srgbClr val="8E0000"/>
    <a:srgbClr val="F4F4F4"/>
    <a:srgbClr val="4472C4"/>
    <a:srgbClr val="01384A"/>
    <a:srgbClr val="C8743E"/>
    <a:srgbClr val="262626"/>
    <a:srgbClr val="115054"/>
    <a:srgbClr val="2C4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215" autoAdjust="0"/>
  </p:normalViewPr>
  <p:slideViewPr>
    <p:cSldViewPr snapToGrid="0" showGuides="1">
      <p:cViewPr varScale="1">
        <p:scale>
          <a:sx n="89" d="100"/>
          <a:sy n="89" d="100"/>
        </p:scale>
        <p:origin x="96" y="606"/>
      </p:cViewPr>
      <p:guideLst>
        <p:guide orient="horz" pos="7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4194-4D12-FA85-7C12-D8B1877B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3C2D7B-CBBB-6669-F43D-3C20C3CD3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1243D-83EB-9A44-7672-1662A09F3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08229-E2E3-013C-CD6F-C3DDD132A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3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0E6F34-DD57-F70B-AD4D-058AFEA5CC6F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EC56D84-CE62-0522-0E0F-E9EC996E7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56A8F1-AFFA-47E0-FB01-815F4F4BBE4C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C87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81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3F7E24-3C5D-4443-AFE4-4BA3151E66DE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3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2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FF703-6D0A-12DA-4F9C-253FA7939A0C}"/>
              </a:ext>
            </a:extLst>
          </p:cNvPr>
          <p:cNvSpPr/>
          <p:nvPr userDrawn="1"/>
        </p:nvSpPr>
        <p:spPr>
          <a:xfrm>
            <a:off x="0" y="0"/>
            <a:ext cx="609600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3298526-AD58-1323-5CC8-AA1DF19E3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DCA37A-8397-42FE-9DF0-4199D2B82657}"/>
              </a:ext>
            </a:extLst>
          </p:cNvPr>
          <p:cNvSpPr/>
          <p:nvPr userDrawn="1"/>
        </p:nvSpPr>
        <p:spPr>
          <a:xfrm>
            <a:off x="1146628" y="-1"/>
            <a:ext cx="2612572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2F272-A6EB-492A-81F9-8C1D897B16C2}"/>
              </a:ext>
            </a:extLst>
          </p:cNvPr>
          <p:cNvSpPr/>
          <p:nvPr userDrawn="1"/>
        </p:nvSpPr>
        <p:spPr>
          <a:xfrm>
            <a:off x="5007429" y="0"/>
            <a:ext cx="7184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815476-60D9-B3A4-A3F7-4E84F0A36B51}"/>
              </a:ext>
            </a:extLst>
          </p:cNvPr>
          <p:cNvCxnSpPr>
            <a:cxnSpLocks/>
          </p:cNvCxnSpPr>
          <p:nvPr userDrawn="1"/>
        </p:nvCxnSpPr>
        <p:spPr>
          <a:xfrm>
            <a:off x="3759200" y="3135086"/>
            <a:ext cx="8432800" cy="0"/>
          </a:xfrm>
          <a:prstGeom prst="line">
            <a:avLst/>
          </a:prstGeom>
          <a:ln w="6350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AD5DE8D-CF8B-27A5-97B4-331B0EEC6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01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D61C4-750A-4D61-B1CB-8E4516F9F89F}"/>
              </a:ext>
            </a:extLst>
          </p:cNvPr>
          <p:cNvSpPr/>
          <p:nvPr userDrawn="1"/>
        </p:nvSpPr>
        <p:spPr>
          <a:xfrm>
            <a:off x="0" y="6530859"/>
            <a:ext cx="12192000" cy="32714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1D66F8F-524D-D3D4-E38A-FD6E78FE2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C1D36-6D53-CE18-78C3-85DECE39C01B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경운대 시그니쳐 국문 세로형">
            <a:extLst>
              <a:ext uri="{FF2B5EF4-FFF2-40B4-BE49-F238E27FC236}">
                <a16:creationId xmlns:a16="http://schemas.microsoft.com/office/drawing/2014/main" id="{B5ABF9E3-AB34-3AEC-4F6B-C9BE03E92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C389C341-BBAC-63DE-46D7-05E14529A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4ED904-6F12-0175-3109-D37C4594D19B}"/>
              </a:ext>
            </a:extLst>
          </p:cNvPr>
          <p:cNvGrpSpPr/>
          <p:nvPr/>
        </p:nvGrpSpPr>
        <p:grpSpPr>
          <a:xfrm>
            <a:off x="-2958530" y="-304607"/>
            <a:ext cx="2564008" cy="2505382"/>
            <a:chOff x="938705" y="667984"/>
            <a:chExt cx="2564008" cy="25053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2D2B76-C591-E65B-889F-9123990961D2}"/>
                </a:ext>
              </a:extLst>
            </p:cNvPr>
            <p:cNvSpPr txBox="1"/>
            <p:nvPr/>
          </p:nvSpPr>
          <p:spPr>
            <a:xfrm>
              <a:off x="964181" y="667984"/>
              <a:ext cx="4698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7F24A9-01A7-DBD5-B082-5F95A9CB0E35}"/>
                </a:ext>
              </a:extLst>
            </p:cNvPr>
            <p:cNvSpPr txBox="1"/>
            <p:nvPr/>
          </p:nvSpPr>
          <p:spPr>
            <a:xfrm>
              <a:off x="964181" y="2143671"/>
              <a:ext cx="8930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 COLOR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791172D-98D4-B098-67D6-F35403622B44}"/>
                </a:ext>
              </a:extLst>
            </p:cNvPr>
            <p:cNvSpPr/>
            <p:nvPr/>
          </p:nvSpPr>
          <p:spPr>
            <a:xfrm>
              <a:off x="938705" y="2450034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F70B6F-EE5E-3444-6F74-8772A64C6B51}"/>
                </a:ext>
              </a:extLst>
            </p:cNvPr>
            <p:cNvSpPr/>
            <p:nvPr/>
          </p:nvSpPr>
          <p:spPr>
            <a:xfrm>
              <a:off x="938705" y="978695"/>
              <a:ext cx="718458" cy="739483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110A09-C10A-49E4-E636-B32BF34DB60C}"/>
                </a:ext>
              </a:extLst>
            </p:cNvPr>
            <p:cNvSpPr/>
            <p:nvPr/>
          </p:nvSpPr>
          <p:spPr>
            <a:xfrm>
              <a:off x="1818791" y="958956"/>
              <a:ext cx="718458" cy="739483"/>
            </a:xfrm>
            <a:prstGeom prst="rect">
              <a:avLst/>
            </a:prstGeom>
            <a:solidFill>
              <a:srgbClr val="EDF3F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C5839C-6B70-7CD1-41B6-42B999CC2602}"/>
                </a:ext>
              </a:extLst>
            </p:cNvPr>
            <p:cNvSpPr/>
            <p:nvPr/>
          </p:nvSpPr>
          <p:spPr>
            <a:xfrm>
              <a:off x="2784255" y="958956"/>
              <a:ext cx="718458" cy="739483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4BFC28B-396F-C0F5-333E-7B77F480B5F2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>
            <a:cxnSpLocks/>
          </p:cNvCxnSpPr>
          <p:nvPr/>
        </p:nvCxnSpPr>
        <p:spPr>
          <a:xfrm>
            <a:off x="800100" y="3739384"/>
            <a:ext cx="8325427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00100" y="4475867"/>
            <a:ext cx="5093016" cy="110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1400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산업공정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AI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융합학과 석사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 1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학년 </a:t>
            </a:r>
            <a:endParaRPr lang="en-US" altLang="ko-KR" sz="1600" b="1" kern="100" spc="-8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문 장 현 </a:t>
            </a:r>
            <a:endParaRPr lang="en-US" altLang="ko-KR" sz="16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5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D1BC36-7FF9-E001-AEB4-B4FA2379902C}"/>
              </a:ext>
            </a:extLst>
          </p:cNvPr>
          <p:cNvGrpSpPr/>
          <p:nvPr/>
        </p:nvGrpSpPr>
        <p:grpSpPr>
          <a:xfrm>
            <a:off x="12458698" y="-71137"/>
            <a:ext cx="4941149" cy="2463403"/>
            <a:chOff x="6433696" y="1201078"/>
            <a:chExt cx="4941149" cy="24634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14F5FC-625D-7632-3493-CC7590A99990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B7BC80-EC9C-EF7C-D6DC-1822084E8207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BA3AB-D5D9-992E-78A2-0C97F0AEF27F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AB2BB1-C626-A88F-8028-D243B6FE6625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12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7AD5B8-4F98-81A0-610B-E34241ACC4D1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 Bold 20pt</a:t>
              </a:r>
              <a:endParaRPr lang="ko-KR" altLang="en-US" sz="28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749433" y="1974950"/>
            <a:ext cx="8699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kern="100" spc="-8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endParaRPr lang="en-US" altLang="ko-KR" sz="3600" kern="100" spc="-8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36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파이썬의 정형 데이터 전처리 라이브러리</a:t>
            </a:r>
            <a:endParaRPr lang="ko-KR" altLang="en-US" sz="36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pic>
        <p:nvPicPr>
          <p:cNvPr id="1030" name="Picture 6" descr="pandas - 위키백과, 우리 모두의 백과사전">
            <a:extLst>
              <a:ext uri="{FF2B5EF4-FFF2-40B4-BE49-F238E27FC236}">
                <a16:creationId xmlns:a16="http://schemas.microsoft.com/office/drawing/2014/main" id="{BA59D00A-AB52-A4E3-2BBE-672BE052B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" t="13991" r="3187" b="13933"/>
          <a:stretch>
            <a:fillRect/>
          </a:stretch>
        </p:blipFill>
        <p:spPr bwMode="auto">
          <a:xfrm>
            <a:off x="744559" y="641159"/>
            <a:ext cx="7014946" cy="218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E0BC7-A343-F7FE-2BF1-25FC7DF3D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8BFD59F-1EA7-8A3F-1DAD-2CF3D9C1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085" y="2257010"/>
            <a:ext cx="13689295" cy="59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B41BEB57-FE26-C16E-9A6A-FDDE97FB5253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864F06-9830-492E-7670-B11E66E1C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75" y="196149"/>
            <a:ext cx="7152447" cy="22311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B68384-6C2D-3E34-BE8B-127DAAE91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500" y="2554062"/>
            <a:ext cx="6722996" cy="2517470"/>
          </a:xfrm>
          <a:prstGeom prst="rect">
            <a:avLst/>
          </a:prstGeom>
        </p:spPr>
      </p:pic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24104B34-6A3C-7032-1A1C-B9CF05F97C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8069" y="4835203"/>
            <a:ext cx="5995858" cy="2022797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Pandas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는 헷갈리는 기본 인덱싱 대신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</a:t>
            </a: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라벨이면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.loc /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위치면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.iloc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사용 권장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16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5B652-3EDB-F90A-D9AB-51DD1986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7F6A4-676B-2302-2D86-A83400593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2204478"/>
            <a:ext cx="10973735" cy="3738163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Universal Functions :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반복문보다 빠른 벡터화된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연산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Pandas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는 내부적으로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NumPy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기반으로 동작하므로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Ufuncs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</a:t>
            </a: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DataFrame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이나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Series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에 적용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각 원소에 함수가 자동으로 적용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609DDB-4BB1-85E7-27D4-B4F8C8AF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2DEF1D70-01D6-33F3-3496-95510BEC4415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26C046D-2251-7CFF-A310-C3DC90E21300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Ufuncs : </a:t>
            </a:r>
            <a:r>
              <a:rPr lang="ko-KR" altLang="en-US" sz="2400">
                <a:cs typeface="KoPubWorld바탕체 Medium" panose="00000600000000000000" pitchFamily="2" charset="-127"/>
              </a:rPr>
              <a:t>인덱스 보존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12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875C9-3107-A47D-51FB-A3206678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5165F-AEA3-92C9-DA84-B1C2E32F5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2101480"/>
            <a:ext cx="10973735" cy="3096742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누락된 데이터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값이 존재하지 않아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NaN / None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표시되는 데이터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분석 시 정확한 통계 계산과 모델 학습을 방해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Pandas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는 누락 데이터 탐지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제거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대체를 위한 전용 함수를 제공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8DB27B-4099-731F-EB6D-7A65CDF96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67E4FC35-B609-D0F1-E60E-7B835B153422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31E2A6A-35E0-553D-A936-2C6D86D9FD1A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누락 데이터 처리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EAF229B-5FD2-B8F7-01CB-054A8AE5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264" y="4156481"/>
            <a:ext cx="4085468" cy="22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9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227A8-A517-960A-713D-203DFA290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2553ABE-FCDE-95F0-3013-AE0C765B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B4F0CB1B-11BF-3C63-CF18-69ABEB456E4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9FFA7C25-4DC7-001D-04C3-5EECAC5FC1E1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누락 데이터 처리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5D4C0F-A736-AF46-0907-78CCDBA7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651" y="1635191"/>
            <a:ext cx="9058696" cy="42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23B7A-7C63-0861-792F-57B080D2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0C0B97-353A-DCD0-F448-CD7F491B8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2696973"/>
            <a:ext cx="10973735" cy="3096742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하나의 축에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개 이상의 인덱스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(Multi index)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 설정하여 다차원 </a:t>
            </a: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데이터를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차원 형태로 표현하는 기능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인덱스 안에 또 다른 인덱스가 있는 구조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(2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단계 구조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상위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하위 인덱스별 데이터 접근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D62A94C-3DE2-248F-1529-102E8EAD7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B8A6FDC8-D442-5791-2364-39C0E5AE6303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C77DA805-4F25-7897-051B-D9E6D8B7D1A1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계층적 인덱싱 </a:t>
            </a:r>
          </a:p>
        </p:txBody>
      </p:sp>
    </p:spTree>
    <p:extLst>
      <p:ext uri="{BB962C8B-B14F-4D97-AF65-F5344CB8AC3E}">
        <p14:creationId xmlns:p14="http://schemas.microsoft.com/office/powerpoint/2010/main" val="1724681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BD2FF-1360-CD16-17CD-E446D9553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43EA4-172B-B1C1-3E9B-D5D2CB30C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1700463"/>
            <a:ext cx="10973735" cy="3497759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여러 개의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Series, DataFrame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을 하나로 이어붙이는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데이터를 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아래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행 기준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또는 좌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열 기준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으로 병합할때 사용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9AD760A-C3FA-FD4A-8951-868D288F3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73EE916A-5A53-2F80-EB0B-1706E0FED728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7582CD71-40D6-BA78-EC2F-900D504FE960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데이터 세트 결합</a:t>
            </a:r>
            <a:r>
              <a:rPr lang="en-US" altLang="ko-KR" sz="2400">
                <a:cs typeface="KoPubWorld바탕체 Medium" panose="00000600000000000000" pitchFamily="2" charset="-127"/>
              </a:rPr>
              <a:t> Concat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2F75A4-4CB9-EB46-C85C-8B9D5654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2" y="2600541"/>
            <a:ext cx="11882435" cy="5818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E0762A-D4C5-34C6-A166-7CCC4A9D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008" y="3241763"/>
            <a:ext cx="8507975" cy="33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4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85B9E-2976-A667-33F7-85D99AF2F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9D219-E611-6E17-5DA1-637F29CF9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1658862"/>
            <a:ext cx="10973735" cy="4757980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서로 다른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DataFrame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을 공통 키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인덱스를 기준으로 병합하는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pd.merge()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-&gt;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공통 키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(columm)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기반으로 결합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A3638D-9D49-7BFD-DFEB-336889D2A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84531E26-67E5-5A6F-AB57-CA4A8672331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A6979EB-2A5B-3177-4DD4-94B335D4942D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데이터 세트 결합</a:t>
            </a:r>
            <a:r>
              <a:rPr lang="en-US" altLang="ko-KR" sz="2400">
                <a:cs typeface="KoPubWorld바탕체 Medium" panose="00000600000000000000" pitchFamily="2" charset="-127"/>
              </a:rPr>
              <a:t> Merge &amp; Join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E18214-5C5D-E6DF-C212-E11F6162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39" y="2738433"/>
            <a:ext cx="11171561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847A32-1E37-2B62-FCBB-CCBFE0537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8517"/>
            <a:ext cx="7657923" cy="32511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43DE0E-8ECD-B490-EDBD-F687A97C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923" y="3662368"/>
            <a:ext cx="4534070" cy="183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53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204F3-A33A-6B60-8472-764D0727C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56DBF-C5BB-E67F-F314-4982A680EB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577517"/>
            <a:ext cx="10973735" cy="5839326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서로 다른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DataFrame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을 공통 키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인덱스를 기준으로 병합하는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DataFrame.join()  -&gt;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인덱스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(index)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기반으로 결합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AD4B9C8-C20B-40FC-FBF9-AB01849A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88FE15D4-19F6-96CA-5B09-0CB1CE7D9B78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E8F0A95-0975-F8D0-3049-91B10548D892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데이터 세트 결합</a:t>
            </a:r>
            <a:r>
              <a:rPr lang="en-US" altLang="ko-KR" sz="2400">
                <a:cs typeface="KoPubWorld바탕체 Medium" panose="00000600000000000000" pitchFamily="2" charset="-127"/>
              </a:rPr>
              <a:t> Merge &amp; Join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092223-5CA6-5A54-E160-BAAC6891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459" y="2703241"/>
            <a:ext cx="11083541" cy="45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84F2AB-4B07-9DDA-CAA5-D7B9BA367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6585"/>
            <a:ext cx="7443537" cy="3140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F6052AB-233E-59BE-C13A-57FBDE40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530" y="4450568"/>
            <a:ext cx="4748463" cy="20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0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FFB0-53AF-0302-512E-FF3675F5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DD06C-9135-8FBE-5EC7-2478065B0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939832"/>
            <a:ext cx="10973735" cy="547701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집계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데이터를 요약하거나 통계값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평균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합계 등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을 계산하는 과정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그룹화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데이터를 특정 기준으로 그룹별로 묶어 각 그룹에 대해 </a:t>
            </a: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         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집계를 수행하는 과정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그룹 객체를 반환화며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집계 함수 적용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7EEDA2F-39B8-6A67-AE81-80864E884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A6706D5C-F0E0-380C-34FF-B38F0CD1255A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10669883-4D75-7160-B6AC-908257D0752C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713304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집계 및 그룹화 </a:t>
            </a:r>
            <a:r>
              <a:rPr lang="en-US" altLang="ko-KR" sz="2400">
                <a:cs typeface="KoPubWorld바탕체 Medium" panose="00000600000000000000" pitchFamily="2" charset="-127"/>
              </a:rPr>
              <a:t>(Aggregation &amp; Grouping)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29FAB3-4BDD-EE26-93FA-FD02224E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84" y="2661618"/>
            <a:ext cx="4539915" cy="389802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87A6D7-77BA-A695-0273-95E31715D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701" y="3446570"/>
            <a:ext cx="3856400" cy="63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0793-3F91-100E-D971-0F15309D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B94E2-47A6-1006-3BB8-63F7B6AA7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29" y="939832"/>
            <a:ext cx="10973735" cy="5477011"/>
          </a:xfrm>
          <a:prstGeom prst="rect">
            <a:avLst/>
          </a:prstGeom>
        </p:spPr>
        <p:txBody>
          <a:bodyPr/>
          <a:lstStyle/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462A57D-0154-4178-59B0-1A5A6B402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DAFD1F8E-1F0F-A282-EEA8-07AA334C614B}"/>
              </a:ext>
            </a:extLst>
          </p:cNvPr>
          <p:cNvSpPr txBox="1">
            <a:spLocks/>
          </p:cNvSpPr>
          <p:nvPr/>
        </p:nvSpPr>
        <p:spPr>
          <a:xfrm>
            <a:off x="962058" y="2351970"/>
            <a:ext cx="4254347" cy="253906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분할</a:t>
            </a:r>
            <a:r>
              <a:rPr lang="en-US" altLang="ko-KR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</a:t>
            </a:r>
            <a:r>
              <a:rPr lang="en-US" altLang="ko-KR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결합</a:t>
            </a:r>
            <a:endParaRPr lang="en-US" altLang="ko-KR" sz="28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9AB12DB2-F129-3511-65F1-515190DAC92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713304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집계 및 그룹화 </a:t>
            </a:r>
            <a:r>
              <a:rPr lang="en-US" altLang="ko-KR" sz="2400">
                <a:cs typeface="KoPubWorld바탕체 Medium" panose="00000600000000000000" pitchFamily="2" charset="-127"/>
              </a:rPr>
              <a:t>(Aggregation &amp; Grouping)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1DB7EB-E4C7-0987-8B52-AA71D796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16" y="790667"/>
            <a:ext cx="6935162" cy="56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0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E022-EF44-B79B-CC43-54539961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706D45-2086-CC0F-16B7-85B9FB1ED312}"/>
              </a:ext>
            </a:extLst>
          </p:cNvPr>
          <p:cNvGrpSpPr/>
          <p:nvPr/>
        </p:nvGrpSpPr>
        <p:grpSpPr>
          <a:xfrm>
            <a:off x="-2958530" y="-304607"/>
            <a:ext cx="2564008" cy="2505382"/>
            <a:chOff x="938705" y="667984"/>
            <a:chExt cx="2564008" cy="25053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30E47C-1AE3-59E2-0E61-7B0A31661443}"/>
                </a:ext>
              </a:extLst>
            </p:cNvPr>
            <p:cNvSpPr txBox="1"/>
            <p:nvPr/>
          </p:nvSpPr>
          <p:spPr>
            <a:xfrm>
              <a:off x="964181" y="667984"/>
              <a:ext cx="4698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480FB2-6E1E-1B4F-E7A6-6E3D4141C308}"/>
                </a:ext>
              </a:extLst>
            </p:cNvPr>
            <p:cNvSpPr txBox="1"/>
            <p:nvPr/>
          </p:nvSpPr>
          <p:spPr>
            <a:xfrm>
              <a:off x="964181" y="2143671"/>
              <a:ext cx="8930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 COLOR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DD5986-10E4-1224-E093-9FEC50EBD369}"/>
                </a:ext>
              </a:extLst>
            </p:cNvPr>
            <p:cNvSpPr/>
            <p:nvPr/>
          </p:nvSpPr>
          <p:spPr>
            <a:xfrm>
              <a:off x="938705" y="2450034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99172B0-FB14-87DC-BE05-6598E217F0D0}"/>
                </a:ext>
              </a:extLst>
            </p:cNvPr>
            <p:cNvSpPr/>
            <p:nvPr/>
          </p:nvSpPr>
          <p:spPr>
            <a:xfrm>
              <a:off x="938705" y="978695"/>
              <a:ext cx="718458" cy="739483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C512D7-B2CC-C2F1-5E27-4B26A7343319}"/>
                </a:ext>
              </a:extLst>
            </p:cNvPr>
            <p:cNvSpPr/>
            <p:nvPr/>
          </p:nvSpPr>
          <p:spPr>
            <a:xfrm>
              <a:off x="1818791" y="958956"/>
              <a:ext cx="718458" cy="739483"/>
            </a:xfrm>
            <a:prstGeom prst="rect">
              <a:avLst/>
            </a:prstGeom>
            <a:solidFill>
              <a:srgbClr val="EDF3F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DD6E20B-B5A6-4B12-B3DA-CBC29B505B53}"/>
                </a:ext>
              </a:extLst>
            </p:cNvPr>
            <p:cNvSpPr/>
            <p:nvPr/>
          </p:nvSpPr>
          <p:spPr>
            <a:xfrm>
              <a:off x="2784255" y="958956"/>
              <a:ext cx="718458" cy="739483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CFC3C6-165B-7813-CB0F-AE607304BC16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6E226E-9633-77D3-EE4E-C68085AED55F}"/>
              </a:ext>
            </a:extLst>
          </p:cNvPr>
          <p:cNvCxnSpPr>
            <a:cxnSpLocks/>
          </p:cNvCxnSpPr>
          <p:nvPr/>
        </p:nvCxnSpPr>
        <p:spPr>
          <a:xfrm>
            <a:off x="800100" y="3739384"/>
            <a:ext cx="10349163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C6D012-A42F-A539-0659-0132CA4CE72C}"/>
              </a:ext>
            </a:extLst>
          </p:cNvPr>
          <p:cNvGrpSpPr/>
          <p:nvPr/>
        </p:nvGrpSpPr>
        <p:grpSpPr>
          <a:xfrm>
            <a:off x="12458698" y="-71137"/>
            <a:ext cx="4941149" cy="2463403"/>
            <a:chOff x="6433696" y="1201078"/>
            <a:chExt cx="4941149" cy="24634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CE3600-2394-E2B5-BB22-90ED120EEF62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656299-0E83-95C3-744C-EBDC768491C9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BC7986-C0D7-05C9-EE54-07B5CB1A7361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55A832-BC9C-DCB8-735F-D4F2F7B629E4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12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9CBAC9-4B4D-9CD9-0D1B-C7C33567103D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 Bold 20pt</a:t>
              </a:r>
              <a:endParaRPr lang="ko-KR" altLang="en-US" sz="28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BCE285-EEB0-1883-8BDC-6EA422946843}"/>
              </a:ext>
            </a:extLst>
          </p:cNvPr>
          <p:cNvSpPr txBox="1"/>
          <p:nvPr/>
        </p:nvSpPr>
        <p:spPr>
          <a:xfrm>
            <a:off x="1042737" y="2919204"/>
            <a:ext cx="12059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/>
              <a:t>https://github.com/moonjanghyun/numpy</a:t>
            </a:r>
            <a:endParaRPr lang="ko-KR" alt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9253A-0D53-58A5-C2A0-362368B77A1C}"/>
              </a:ext>
            </a:extLst>
          </p:cNvPr>
          <p:cNvSpPr txBox="1"/>
          <p:nvPr/>
        </p:nvSpPr>
        <p:spPr>
          <a:xfrm>
            <a:off x="4081335" y="4154028"/>
            <a:ext cx="3786692" cy="182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/>
              <a:t>- pandas.ipynb</a:t>
            </a:r>
          </a:p>
          <a:p>
            <a:pPr>
              <a:lnSpc>
                <a:spcPct val="150000"/>
              </a:lnSpc>
            </a:pPr>
            <a:r>
              <a:rPr lang="en-US" altLang="ko-KR" sz="4000"/>
              <a:t>- loc_iloc.ipynb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537235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220BE-DD8F-5E09-792A-6CF120D2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30D2900-B230-7D30-8913-90D916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71A83593-73AB-7459-6B16-9A30767E7E37}"/>
              </a:ext>
            </a:extLst>
          </p:cNvPr>
          <p:cNvSpPr txBox="1">
            <a:spLocks/>
          </p:cNvSpPr>
          <p:nvPr/>
        </p:nvSpPr>
        <p:spPr>
          <a:xfrm>
            <a:off x="609132" y="1142999"/>
            <a:ext cx="10973735" cy="45720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행과 열 기준으로 재구조화하고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그룹별 집계 통계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합계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평균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계산하기 위한 도구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여러 기준으로 데이터를 요약하고 비교할 때 사용하는 테이블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80D3DC1-601F-CF27-3443-A39BE4F056BA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713304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피벗 테이블 </a:t>
            </a:r>
            <a:r>
              <a:rPr lang="en-US" altLang="ko-KR" sz="2400">
                <a:cs typeface="KoPubWorld바탕체 Medium" panose="00000600000000000000" pitchFamily="2" charset="-127"/>
              </a:rPr>
              <a:t>(Pivot Tables)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F99276-A247-68F5-9F38-2F4985DC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01" y="3882189"/>
            <a:ext cx="5213668" cy="26944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D4F2ED-9CC6-5777-8936-56FC144D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32" y="3583660"/>
            <a:ext cx="4566991" cy="29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F94E-B322-127D-AD86-2E054923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F9B9790-3C7E-3FA6-DF64-A0C60A84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BDCB026-304F-36BB-1CA6-767193F58F6E}"/>
              </a:ext>
            </a:extLst>
          </p:cNvPr>
          <p:cNvSpPr txBox="1">
            <a:spLocks/>
          </p:cNvSpPr>
          <p:nvPr/>
        </p:nvSpPr>
        <p:spPr>
          <a:xfrm>
            <a:off x="609132" y="1142999"/>
            <a:ext cx="10973735" cy="45720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4E745A3-8C68-C8C6-D654-EA94188A6FB8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713304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피벗 테이블 </a:t>
            </a:r>
            <a:r>
              <a:rPr lang="en-US" altLang="ko-KR" sz="2400">
                <a:cs typeface="KoPubWorld바탕체 Medium" panose="00000600000000000000" pitchFamily="2" charset="-127"/>
              </a:rPr>
              <a:t>(Pivot Tables)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E9432-04FD-7BE7-5A75-F0EC291C3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15" y="2233247"/>
            <a:ext cx="11442167" cy="33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86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01379-A94D-BF1B-6221-E24BD240F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1D725A5-6E80-89B9-3664-D5F753D26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D968574-B6F1-2883-89C5-BE5FFCEA9B85}"/>
              </a:ext>
            </a:extLst>
          </p:cNvPr>
          <p:cNvSpPr txBox="1">
            <a:spLocks/>
          </p:cNvSpPr>
          <p:nvPr/>
        </p:nvSpPr>
        <p:spPr>
          <a:xfrm>
            <a:off x="609132" y="1142999"/>
            <a:ext cx="10973735" cy="45720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FFA1F39-FE79-A999-8BE6-862F5C4B9D25}"/>
              </a:ext>
            </a:extLst>
          </p:cNvPr>
          <p:cNvSpPr txBox="1">
            <a:spLocks/>
          </p:cNvSpPr>
          <p:nvPr/>
        </p:nvSpPr>
        <p:spPr>
          <a:xfrm>
            <a:off x="519035" y="115638"/>
            <a:ext cx="8753301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/>
              <a:t>Pandas </a:t>
            </a:r>
            <a:r>
              <a:rPr lang="ko-KR" altLang="en-US" sz="2400"/>
              <a:t>벡터화된 문자열 연산 </a:t>
            </a:r>
            <a:r>
              <a:rPr lang="en-US" altLang="ko-KR" sz="2400"/>
              <a:t>(Vectorized String Operations)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B742496C-9D51-1C4A-1622-5EFAEA444BAC}"/>
              </a:ext>
            </a:extLst>
          </p:cNvPr>
          <p:cNvSpPr txBox="1">
            <a:spLocks/>
          </p:cNvSpPr>
          <p:nvPr/>
        </p:nvSpPr>
        <p:spPr>
          <a:xfrm>
            <a:off x="761532" y="465221"/>
            <a:ext cx="10973735" cy="565271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벡터화된 문자열 연산 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데이터를 반복문 없이 한번에 처리할 수 있도록 </a:t>
            </a: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Pandas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문자열 전용 함수 </a:t>
            </a:r>
            <a:r>
              <a:rPr lang="en-US" altLang="ko-KR" sz="2800" kern="0" spc="0">
                <a:latin typeface="맑은 고딕" panose="020B0503020000020004" pitchFamily="50" charset="-127"/>
                <a:ea typeface="맑은 고딕" panose="020B0503020000020004" pitchFamily="50" charset="-127"/>
              </a:rPr>
              <a:t>str </a:t>
            </a:r>
            <a:r>
              <a:rPr lang="ko-KR" altLang="en-US" sz="2800" kern="0" spc="0">
                <a:latin typeface="맑은 고딕" panose="020B0503020000020004" pitchFamily="50" charset="-127"/>
                <a:ea typeface="맑은 고딕" panose="020B0503020000020004" pitchFamily="50" charset="-127"/>
              </a:rPr>
              <a:t>접근자</a:t>
            </a: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사용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요소에 문자열 메서드를 벡터화 방식으로 빠르게 적용 가능</a:t>
            </a:r>
            <a:r>
              <a:rPr lang="en-US" altLang="ko-KR" sz="2800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12E671-F036-D4CA-AE21-05E83502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031" y="3689033"/>
            <a:ext cx="5779935" cy="7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C14AC-1B42-091B-FAAA-0421658C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4C93CCB-E287-BD74-D781-380B4327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92E6C6A-2BF5-3F9D-1314-32159B56B948}"/>
              </a:ext>
            </a:extLst>
          </p:cNvPr>
          <p:cNvSpPr txBox="1">
            <a:spLocks/>
          </p:cNvSpPr>
          <p:nvPr/>
        </p:nvSpPr>
        <p:spPr>
          <a:xfrm>
            <a:off x="609132" y="1142999"/>
            <a:ext cx="10973735" cy="457200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FA7EB6CC-8239-AE26-7E8B-971B7722E0EC}"/>
              </a:ext>
            </a:extLst>
          </p:cNvPr>
          <p:cNvSpPr txBox="1">
            <a:spLocks/>
          </p:cNvSpPr>
          <p:nvPr/>
        </p:nvSpPr>
        <p:spPr>
          <a:xfrm>
            <a:off x="519035" y="115638"/>
            <a:ext cx="8753301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/>
              <a:t>Pandas </a:t>
            </a:r>
            <a:r>
              <a:rPr lang="ko-KR" altLang="en-US" sz="2400"/>
              <a:t>벡터화된 문자열 연산 </a:t>
            </a:r>
            <a:r>
              <a:rPr lang="en-US" altLang="ko-KR" sz="2400"/>
              <a:t>(Vectorized String Operations)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F09AF39F-8B1C-BE97-9CBF-D5293D4C181F}"/>
              </a:ext>
            </a:extLst>
          </p:cNvPr>
          <p:cNvSpPr txBox="1">
            <a:spLocks/>
          </p:cNvSpPr>
          <p:nvPr/>
        </p:nvSpPr>
        <p:spPr>
          <a:xfrm>
            <a:off x="761532" y="465221"/>
            <a:ext cx="10973735" cy="565271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indent="-45720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endParaRPr lang="en-US" altLang="ko-KR" sz="2800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DC1894-1A9A-FDDB-1A93-CB95B4AF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94" y="1089644"/>
            <a:ext cx="6602410" cy="550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1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876" y="829159"/>
            <a:ext cx="10814245" cy="208988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NumPy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를 기반으로 구축된 오픈 소스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Python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라이브러리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.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 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Python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에서 표 형태의 데이터를 쉽고 효율적으로 다루기 위한 대표적인 데이터 분석 라이브러리로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데이터 정제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분석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시각화를 간단한 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코드로 수행이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3527D7-2A5A-0DF2-59A5-1A4BE2AA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09EFFC5-8B63-0B9E-6C01-4CEC76DF09F1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AC766F1-23A4-B440-F0F4-66C5DD14A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" t="6551" r="3001" b="6930"/>
          <a:stretch>
            <a:fillRect/>
          </a:stretch>
        </p:blipFill>
        <p:spPr bwMode="auto">
          <a:xfrm>
            <a:off x="6272860" y="2919047"/>
            <a:ext cx="5723195" cy="327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029E-7E70-328C-BC29-A18DCD42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1E517-C5B2-A369-B128-C4C768AB6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9387" y="938752"/>
            <a:ext cx="10973735" cy="2907631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</a:rPr>
              <a:t>Pandas</a:t>
            </a:r>
            <a:r>
              <a:rPr lang="ko-KR" altLang="en-US" sz="2800">
                <a:solidFill>
                  <a:schemeClr val="tx1"/>
                </a:solidFill>
              </a:rPr>
              <a:t>는 </a:t>
            </a:r>
            <a:r>
              <a:rPr lang="en-US" altLang="ko-KR" sz="2800">
                <a:solidFill>
                  <a:schemeClr val="tx1"/>
                </a:solidFill>
              </a:rPr>
              <a:t>Series</a:t>
            </a:r>
            <a:r>
              <a:rPr lang="ko-KR" altLang="en-US" sz="2800">
                <a:solidFill>
                  <a:schemeClr val="tx1"/>
                </a:solidFill>
              </a:rPr>
              <a:t>와 </a:t>
            </a:r>
            <a:r>
              <a:rPr lang="en-US" altLang="ko-KR" sz="2800">
                <a:solidFill>
                  <a:schemeClr val="tx1"/>
                </a:solidFill>
              </a:rPr>
              <a:t>DataFrame</a:t>
            </a:r>
            <a:r>
              <a:rPr lang="ko-KR" altLang="en-US" sz="2800">
                <a:solidFill>
                  <a:schemeClr val="tx1"/>
                </a:solidFill>
              </a:rPr>
              <a:t>이라는 두 가지 핵심 자료구조로 구성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- Series : 1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차원 배열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, Index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와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Value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로 구성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14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DataFrame : 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차원 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여러 개의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Series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가 모인 형태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              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행과 열로 이루어진 표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(ex.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엑셀 시트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EF842B-1D21-5BCD-DEB1-BFA55867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88F0B1A-6903-1779-960A-4DC9F11FAEF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550F165-9711-FB06-FA77-B6206353E54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Pandas </a:t>
            </a:r>
            <a:r>
              <a:rPr lang="ko-KR" altLang="en-US" sz="2400">
                <a:cs typeface="KoPubWorld바탕체 Medium" panose="00000600000000000000" pitchFamily="2" charset="-127"/>
              </a:rPr>
              <a:t>객체 소개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1CC2551-23BB-886A-733F-187F8A08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25" y="4124782"/>
            <a:ext cx="2587551" cy="21131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F993043-4222-7D98-B3D3-07A52CD94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726" y="4140588"/>
            <a:ext cx="2726041" cy="23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6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A81A-C871-07A9-0A25-D0695FBD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9D9B3-43F3-5318-FEF6-C1D325804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2354883"/>
            <a:ext cx="10973735" cy="3738163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</a:rPr>
              <a:t>정수 인덱스로 인덱싱 시 특정 혼란을 방지하기 위한 기능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loc 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이름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(label)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기반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df.loc [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행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_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이름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열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_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이름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]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14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iloc 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정수 위치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(integer pos)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기반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/ df.iloc [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행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_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번호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열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_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번호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]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loc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는 인덱스 이름으로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iloc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은 인덱스 번호로 데이터를 선택하는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pandas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의 핵심 인덱싱 기능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F9E2533-3D84-9724-E65E-EC925669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57F47BEA-62B1-441A-E418-79EC17B86DC7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0580FD2-83A9-0346-A650-CE1706A3840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loc / iloc </a:t>
            </a:r>
            <a:r>
              <a:rPr lang="ko-KR" altLang="en-US" sz="2400">
                <a:cs typeface="KoPubWorld바탕체 Medium" panose="00000600000000000000" pitchFamily="2" charset="-127"/>
              </a:rPr>
              <a:t>인덱싱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B52345-4803-B921-607A-79B1932D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90" y="3088670"/>
            <a:ext cx="5237008" cy="4571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18B6E0-11A0-1776-0B28-30E7C49A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7553" y="4415229"/>
            <a:ext cx="3296646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C680-9970-D75E-E225-82E89DF08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7EE1D8-7D64-B88F-2BF7-8220EBC32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297" y="5133116"/>
            <a:ext cx="11218201" cy="778197"/>
          </a:xfrm>
          <a:prstGeom prst="rect">
            <a:avLst/>
          </a:prstGeom>
        </p:spPr>
        <p:txBody>
          <a:bodyPr/>
          <a:lstStyle/>
          <a:p>
            <a:endParaRPr lang="en-US" altLang="ko-KR" sz="2800">
              <a:solidFill>
                <a:schemeClr val="tx1"/>
              </a:solidFill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“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그럼 그냥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 [1:3]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사용하지 왜 굳이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iloc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 쓰는 것일까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? ”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의문점</a:t>
            </a: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C2ABB14-3C0F-27C9-CDEF-774DACC14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EDDB229D-43E3-0438-CE7C-0E5526F3E91F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FE92BB97-6BB3-380A-923D-694E42EA4D8C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loc / iloc </a:t>
            </a:r>
            <a:r>
              <a:rPr lang="ko-KR" altLang="en-US" sz="2400">
                <a:cs typeface="KoPubWorld바탕체 Medium" panose="00000600000000000000" pitchFamily="2" charset="-127"/>
              </a:rPr>
              <a:t>인덱싱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F915A5-5180-F35E-4A7C-5842625D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6" y="1810128"/>
            <a:ext cx="7357791" cy="27921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038A88-F5D6-A4E2-3116-2E5C56B16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547" y="2506946"/>
            <a:ext cx="2173427" cy="1398551"/>
          </a:xfrm>
          <a:prstGeom prst="rect">
            <a:avLst/>
          </a:prstGeom>
        </p:spPr>
      </p:pic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15E02442-FABB-E90B-82EB-86C0E21AC0D8}"/>
              </a:ext>
            </a:extLst>
          </p:cNvPr>
          <p:cNvSpPr txBox="1">
            <a:spLocks/>
          </p:cNvSpPr>
          <p:nvPr/>
        </p:nvSpPr>
        <p:spPr>
          <a:xfrm>
            <a:off x="761531" y="4497313"/>
            <a:ext cx="10973735" cy="174813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48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02FBE-5085-2A75-667C-9E64F5D62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C2C63-7174-E173-CDD1-F01339CC7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775" y="4054769"/>
            <a:ext cx="11543246" cy="765765"/>
          </a:xfrm>
          <a:prstGeom prst="rect">
            <a:avLst/>
          </a:prstGeom>
        </p:spPr>
        <p:txBody>
          <a:bodyPr/>
          <a:lstStyle/>
          <a:p>
            <a:endParaRPr lang="en-US" altLang="ko-KR" sz="2800">
              <a:solidFill>
                <a:schemeClr val="tx1"/>
              </a:solidFill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 [1:3]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은 사실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iloc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처럼 위치 기반 슬라이싱으로 동작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라벨이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1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부터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3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까지가 아니라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1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번째 위치부터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3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번째 위치 전까지로 해석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data.iloc[1:3]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랑 동일한 규칙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따라서 결과 값이 동일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B10A99C-56CD-A962-8F33-CECFB0592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3CA1FA35-F4CD-7E39-AB4B-F1242783DAD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774F554-FE64-7450-F5AF-83C49102726F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loc / iloc </a:t>
            </a:r>
            <a:r>
              <a:rPr lang="ko-KR" altLang="en-US" sz="2400">
                <a:cs typeface="KoPubWorld바탕체 Medium" panose="00000600000000000000" pitchFamily="2" charset="-127"/>
              </a:rPr>
              <a:t>인덱싱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3367789D-BFC6-0C4E-9ACE-1583383A749D}"/>
              </a:ext>
            </a:extLst>
          </p:cNvPr>
          <p:cNvSpPr txBox="1">
            <a:spLocks/>
          </p:cNvSpPr>
          <p:nvPr/>
        </p:nvSpPr>
        <p:spPr>
          <a:xfrm>
            <a:off x="761531" y="4497313"/>
            <a:ext cx="10973735" cy="174813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B3E6D8-09B4-AB7D-081F-26A88FFB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163" y="1216843"/>
            <a:ext cx="6553640" cy="2487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7D4CDD-5BC2-87E8-6A22-22F7AE12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397" y="1837972"/>
            <a:ext cx="1934440" cy="124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6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FCBB8-3D97-BEFD-19AD-22A8278D0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8BC8DE-2BD4-431B-74A2-0F593C4812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0464" y="4006074"/>
            <a:ext cx="7255868" cy="2022797"/>
          </a:xfrm>
          <a:prstGeom prst="rect">
            <a:avLst/>
          </a:prstGeom>
        </p:spPr>
        <p:txBody>
          <a:bodyPr/>
          <a:lstStyle/>
          <a:p>
            <a:endParaRPr lang="en-US" altLang="ko-KR" sz="2800">
              <a:solidFill>
                <a:schemeClr val="tx1"/>
              </a:solidFill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위치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1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의미가 아니라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라벨이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1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인 값을 의미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</a:t>
            </a: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결과는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a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4C9ADC-CF58-835A-6952-F36B462E8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085" y="2257010"/>
            <a:ext cx="13689295" cy="59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D57CC37F-8141-2435-8CF6-6DC7664FBA6E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C4BC030-8228-DC86-D39D-EC13520D8FFC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loc / iloc </a:t>
            </a:r>
            <a:r>
              <a:rPr lang="ko-KR" altLang="en-US" sz="2400">
                <a:cs typeface="KoPubWorld바탕체 Medium" panose="00000600000000000000" pitchFamily="2" charset="-127"/>
              </a:rPr>
              <a:t>인덱싱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3D52A94C-07FF-C445-3D75-04071D4EE808}"/>
              </a:ext>
            </a:extLst>
          </p:cNvPr>
          <p:cNvSpPr txBox="1">
            <a:spLocks/>
          </p:cNvSpPr>
          <p:nvPr/>
        </p:nvSpPr>
        <p:spPr>
          <a:xfrm>
            <a:off x="761531" y="4497313"/>
            <a:ext cx="10973735" cy="174813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3C36F3-009D-B247-BB10-52A1DF189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3184"/>
          <a:stretch>
            <a:fillRect/>
          </a:stretch>
        </p:blipFill>
        <p:spPr>
          <a:xfrm>
            <a:off x="1837965" y="1619927"/>
            <a:ext cx="8516067" cy="18361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A5321C-A6E2-9762-000D-4C082E18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67" y="3356291"/>
            <a:ext cx="1435560" cy="56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7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11C61-A390-1890-3E6D-0B75D126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5A9F39-02F0-FBF7-E85E-7A23723B0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1787" y="1406203"/>
            <a:ext cx="10353413" cy="2022797"/>
          </a:xfrm>
          <a:prstGeom prst="rect">
            <a:avLst/>
          </a:prstGeom>
        </p:spPr>
        <p:txBody>
          <a:bodyPr/>
          <a:lstStyle/>
          <a:p>
            <a:endParaRPr lang="en-US" altLang="ko-KR" sz="2800">
              <a:solidFill>
                <a:schemeClr val="tx1"/>
              </a:solidFill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인덱싱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라벨 기반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 -&gt;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라벨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1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을 찾는다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a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슬라이싱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위치기반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 -&gt;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위치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1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부터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3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전까지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b , c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630A367-3132-00A8-71C0-0E8394E0F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085" y="2257010"/>
            <a:ext cx="13689295" cy="59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DCFCF4BC-C635-ED62-C0FF-DA53BDABE9F8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7EB0AEEA-D11F-9976-344A-18A8B112263A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loc / iloc </a:t>
            </a:r>
            <a:r>
              <a:rPr lang="ko-KR" altLang="en-US" sz="2400">
                <a:cs typeface="KoPubWorld바탕체 Medium" panose="00000600000000000000" pitchFamily="2" charset="-127"/>
              </a:rPr>
              <a:t>인덱싱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EE0022F2-98E2-C3A3-6179-DFEC0D9C50E4}"/>
              </a:ext>
            </a:extLst>
          </p:cNvPr>
          <p:cNvSpPr txBox="1">
            <a:spLocks/>
          </p:cNvSpPr>
          <p:nvPr/>
        </p:nvSpPr>
        <p:spPr>
          <a:xfrm>
            <a:off x="2575902" y="5309049"/>
            <a:ext cx="7040193" cy="125059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같은 코드 스타일인데 해석 방식이 다름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data [...]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스타일은 실수 유발이 너무 쉬워서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판다스 공식적으로도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.loc / .iloc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사용을 권장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92CB27-7C3F-6EBF-4980-CC4C9D7C6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77" y="1627710"/>
            <a:ext cx="1435560" cy="5696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00FEB7-3415-D4DB-36CA-F5216CA2C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29" y="2802628"/>
            <a:ext cx="1846206" cy="47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14093</TotalTime>
  <Words>878</Words>
  <Application>Microsoft Office PowerPoint</Application>
  <PresentationFormat>와이드스크린</PresentationFormat>
  <Paragraphs>155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choish</dc:creator>
  <cp:lastModifiedBy>최성혁</cp:lastModifiedBy>
  <cp:revision>954</cp:revision>
  <dcterms:created xsi:type="dcterms:W3CDTF">2022-02-02T04:32:22Z</dcterms:created>
  <dcterms:modified xsi:type="dcterms:W3CDTF">2025-10-28T04:24:37Z</dcterms:modified>
</cp:coreProperties>
</file>