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9" r:id="rId7"/>
    <p:sldId id="270" r:id="rId8"/>
    <p:sldId id="268" r:id="rId9"/>
    <p:sldId id="263" r:id="rId10"/>
    <p:sldId id="264" r:id="rId11"/>
    <p:sldId id="272" r:id="rId12"/>
    <p:sldId id="271" r:id="rId13"/>
    <p:sldId id="273" r:id="rId14"/>
    <p:sldId id="274" r:id="rId15"/>
    <p:sldId id="281" r:id="rId16"/>
    <p:sldId id="275" r:id="rId17"/>
    <p:sldId id="300" r:id="rId18"/>
    <p:sldId id="266" r:id="rId19"/>
    <p:sldId id="265" r:id="rId20"/>
    <p:sldId id="267" r:id="rId21"/>
    <p:sldId id="278" r:id="rId22"/>
    <p:sldId id="277" r:id="rId23"/>
    <p:sldId id="288" r:id="rId24"/>
    <p:sldId id="276" r:id="rId25"/>
    <p:sldId id="291" r:id="rId26"/>
    <p:sldId id="292" r:id="rId27"/>
    <p:sldId id="284" r:id="rId28"/>
    <p:sldId id="289" r:id="rId29"/>
    <p:sldId id="283" r:id="rId30"/>
    <p:sldId id="290" r:id="rId31"/>
    <p:sldId id="298" r:id="rId32"/>
    <p:sldId id="285" r:id="rId33"/>
    <p:sldId id="293" r:id="rId34"/>
    <p:sldId id="299" r:id="rId35"/>
    <p:sldId id="294" r:id="rId36"/>
    <p:sldId id="295" r:id="rId37"/>
    <p:sldId id="26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816F-AFE8-8BB6-8B3F-DB61C45095A5}" v="6505" dt="2024-10-27T20:13:1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6:27:58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6:27:45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17:37:3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7170 2434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7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1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9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localhost:800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sz="4400" err="1">
                <a:latin typeface="Franklin Gothic"/>
                <a:ea typeface="맑은 고딕"/>
              </a:rPr>
              <a:t>SeSAC</a:t>
            </a:r>
            <a:r>
              <a:rPr lang="ko-KR" altLang="en-US" sz="4400" dirty="0">
                <a:latin typeface="Franklin Gothic"/>
                <a:ea typeface="맑은 고딕"/>
              </a:rPr>
              <a:t> 금천 4기 미니프로젝트-3</a:t>
            </a:r>
            <a:endParaRPr lang="ko-KR" altLang="en-US" sz="4400">
              <a:latin typeface="Franklin Gothic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 err="1">
                <a:ea typeface="맑은 고딕"/>
              </a:rPr>
              <a:t>AWS를</a:t>
            </a:r>
            <a:r>
              <a:rPr lang="ko-KR" altLang="en-US" dirty="0">
                <a:ea typeface="맑은 고딕"/>
              </a:rPr>
              <a:t> 이용한 클라우드 인프라 구축</a:t>
            </a:r>
          </a:p>
          <a:p>
            <a:pPr algn="r"/>
            <a:r>
              <a:rPr lang="ko-KR" altLang="en-US" dirty="0" err="1">
                <a:ea typeface="맑은 고딕"/>
              </a:rPr>
              <a:t>문지찬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RDS 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08BCBA-D446-6066-0C5B-0C7938BC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945" y="714375"/>
            <a:ext cx="5177425" cy="3258073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A8829F3-4BE2-738A-87A6-611B9525A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945" y="4353622"/>
            <a:ext cx="5177424" cy="2284346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7BF67A8-F36F-4A28-A450-93DEE478C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188" y="717245"/>
            <a:ext cx="3857625" cy="59245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85A6C-A8D6-5B1D-4F7B-47D17ADADBAD}"/>
              </a:ext>
            </a:extLst>
          </p:cNvPr>
          <p:cNvSpPr/>
          <p:nvPr/>
        </p:nvSpPr>
        <p:spPr>
          <a:xfrm>
            <a:off x="1200412" y="1711889"/>
            <a:ext cx="2745286" cy="8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EBD17E-5E8F-9499-CFB7-48AEEB6407F3}"/>
              </a:ext>
            </a:extLst>
          </p:cNvPr>
          <p:cNvSpPr/>
          <p:nvPr/>
        </p:nvSpPr>
        <p:spPr>
          <a:xfrm>
            <a:off x="1196236" y="3430043"/>
            <a:ext cx="2901862" cy="1064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RDS 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931780-ACAB-7CDA-1156-DE82FFBB52FE}"/>
              </a:ext>
            </a:extLst>
          </p:cNvPr>
          <p:cNvSpPr/>
          <p:nvPr/>
        </p:nvSpPr>
        <p:spPr>
          <a:xfrm>
            <a:off x="-1868465" y="3434218"/>
            <a:ext cx="1075150" cy="8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1D94BD3-0329-369A-3576-30093053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6" y="853924"/>
            <a:ext cx="4595355" cy="5880839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3D505EE-2518-034E-F832-ABA74BDA4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165" y="856773"/>
            <a:ext cx="5166986" cy="2294784"/>
          </a:xfrm>
          <a:prstGeom prst="rect">
            <a:avLst/>
          </a:prstGeom>
        </p:spPr>
      </p:pic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12AC3BB4-67D1-43F5-7404-6A8ABD835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165" y="3491544"/>
            <a:ext cx="5166987" cy="32256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97FE7F-6BC4-71ED-C090-B624D5104E34}"/>
              </a:ext>
            </a:extLst>
          </p:cNvPr>
          <p:cNvSpPr/>
          <p:nvPr/>
        </p:nvSpPr>
        <p:spPr>
          <a:xfrm>
            <a:off x="5814166" y="4958219"/>
            <a:ext cx="1617944" cy="91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2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S3 버킷 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43D0D0-2671-C575-8A72-34AE41A5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80" y="708764"/>
            <a:ext cx="4581095" cy="601458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45BA91-BA83-FD93-5E95-40C76D342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98" y="708764"/>
            <a:ext cx="5495686" cy="60145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3861B0-AA36-0C18-B0D3-90AEEDE2B1FA}"/>
              </a:ext>
            </a:extLst>
          </p:cNvPr>
          <p:cNvSpPr/>
          <p:nvPr/>
        </p:nvSpPr>
        <p:spPr>
          <a:xfrm>
            <a:off x="3006247" y="4039643"/>
            <a:ext cx="2087670" cy="626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F5C51-195B-18AB-1CA1-188972891261}"/>
              </a:ext>
            </a:extLst>
          </p:cNvPr>
          <p:cNvSpPr/>
          <p:nvPr/>
        </p:nvSpPr>
        <p:spPr>
          <a:xfrm>
            <a:off x="5918548" y="1711889"/>
            <a:ext cx="5208739" cy="2077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4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</a:t>
            </a:r>
            <a:r>
              <a:rPr lang="ko-KR" altLang="en-US" sz="2400" dirty="0" err="1">
                <a:latin typeface="Franklin Gothic"/>
                <a:ea typeface="맑은 고딕"/>
              </a:rPr>
              <a:t>Bastion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ko-KR" altLang="en-US" sz="2400" dirty="0" err="1">
                <a:latin typeface="Franklin Gothic"/>
                <a:ea typeface="맑은 고딕"/>
              </a:rPr>
              <a:t>Host용</a:t>
            </a:r>
            <a:r>
              <a:rPr lang="ko-KR" altLang="en-US" sz="2400" dirty="0">
                <a:latin typeface="Franklin Gothic"/>
                <a:ea typeface="맑은 고딕"/>
              </a:rPr>
              <a:t> EC2생성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3861B0-AA36-0C18-B0D3-90AEEDE2B1FA}"/>
              </a:ext>
            </a:extLst>
          </p:cNvPr>
          <p:cNvSpPr/>
          <p:nvPr/>
        </p:nvSpPr>
        <p:spPr>
          <a:xfrm>
            <a:off x="-1868465" y="3434218"/>
            <a:ext cx="1075150" cy="8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BDE1AC9-3BCE-0D82-A7B9-6F99A9BE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353" y="854901"/>
            <a:ext cx="4000552" cy="5868442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8CEEEA6E-7BEB-56A8-FC7E-6C2AA6BE7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984" y="854902"/>
            <a:ext cx="4077513" cy="58684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81B757-CE19-BF83-801C-585D3E02D9F8}"/>
              </a:ext>
            </a:extLst>
          </p:cNvPr>
          <p:cNvSpPr/>
          <p:nvPr/>
        </p:nvSpPr>
        <p:spPr>
          <a:xfrm>
            <a:off x="6743179" y="2296437"/>
            <a:ext cx="918575" cy="35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6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</a:t>
            </a:r>
            <a:r>
              <a:rPr lang="ko-KR" sz="2400" dirty="0" err="1">
                <a:latin typeface="Franklin Gothic"/>
                <a:ea typeface="맑은 고딕"/>
              </a:rPr>
              <a:t>Bastion</a:t>
            </a:r>
            <a:r>
              <a:rPr lang="ko-KR" sz="2400" dirty="0">
                <a:latin typeface="Franklin Gothic"/>
                <a:ea typeface="맑은 고딕"/>
              </a:rPr>
              <a:t> </a:t>
            </a:r>
            <a:r>
              <a:rPr lang="ko-KR" sz="2400" dirty="0" err="1">
                <a:latin typeface="Franklin Gothic"/>
                <a:ea typeface="맑은 고딕"/>
              </a:rPr>
              <a:t>Host용</a:t>
            </a:r>
            <a:r>
              <a:rPr lang="ko-KR" sz="2400" dirty="0">
                <a:latin typeface="Franklin Gothic"/>
                <a:ea typeface="맑은 고딕"/>
              </a:rPr>
              <a:t> EC2생성</a:t>
            </a:r>
            <a:endParaRPr lang="ko-KR" sz="2400" dirty="0">
              <a:solidFill>
                <a:srgbClr val="000000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62CACC28-2A94-08F5-8155-C2ACF5A51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0" y="1385039"/>
            <a:ext cx="6887619" cy="4579046"/>
          </a:xfrm>
          <a:prstGeom prst="rect">
            <a:avLst/>
          </a:prstGeom>
        </p:spPr>
      </p:pic>
      <p:pic>
        <p:nvPicPr>
          <p:cNvPr id="3" name="그림 2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466EF5E6-3235-760C-57DA-150D27E26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709" y="1381778"/>
            <a:ext cx="4496060" cy="45636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3861B0-AA36-0C18-B0D3-90AEEDE2B1FA}"/>
              </a:ext>
            </a:extLst>
          </p:cNvPr>
          <p:cNvSpPr/>
          <p:nvPr/>
        </p:nvSpPr>
        <p:spPr>
          <a:xfrm>
            <a:off x="5521892" y="5396629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DD497-C488-6B6C-A6C2-16A946207DFA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1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Malgun Gothic"/>
              </a:rPr>
              <a:t>1.</a:t>
            </a:r>
            <a:r>
              <a:rPr lang="ko-KR" altLang="en-US" sz="2400" dirty="0">
                <a:latin typeface="Franklin Gothic"/>
                <a:ea typeface="Malgun Gothic"/>
              </a:rPr>
              <a:t> </a:t>
            </a:r>
            <a:r>
              <a:rPr lang="ko-KR" sz="2400" dirty="0">
                <a:latin typeface="Franklin Gothic"/>
                <a:ea typeface="맑은 고딕"/>
              </a:rPr>
              <a:t>AWS 인프라 구축 </a:t>
            </a:r>
            <a:r>
              <a:rPr lang="en-US" altLang="ko-KR" sz="2400" dirty="0">
                <a:latin typeface="Franklin Gothic"/>
                <a:ea typeface="맑은 고딕"/>
              </a:rPr>
              <a:t>-</a:t>
            </a:r>
            <a:r>
              <a:rPr lang="ko-KR" sz="2400" dirty="0">
                <a:latin typeface="Franklin Gothic"/>
                <a:ea typeface="맑은 고딕"/>
              </a:rPr>
              <a:t> </a:t>
            </a:r>
            <a:r>
              <a:rPr lang="ko-KR" altLang="en-US" sz="2400" dirty="0">
                <a:latin typeface="Franklin Gothic"/>
                <a:ea typeface="맑은 고딕"/>
              </a:rPr>
              <a:t> </a:t>
            </a:r>
            <a:r>
              <a:rPr lang="en-US" altLang="en-US" sz="2400" dirty="0">
                <a:latin typeface="Franklin Gothic"/>
                <a:ea typeface="맑은 고딕"/>
              </a:rPr>
              <a:t>Bastion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en-US" altLang="en-US" sz="2400" dirty="0">
                <a:latin typeface="Franklin Gothic"/>
                <a:ea typeface="맑은 고딕"/>
              </a:rPr>
              <a:t>Host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en-US" altLang="en-US" sz="2400" dirty="0">
                <a:latin typeface="Franklin Gothic"/>
                <a:ea typeface="맑은 고딕"/>
              </a:rPr>
              <a:t>: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en-US" altLang="en-US" sz="2400" dirty="0">
                <a:latin typeface="Franklin Gothic"/>
                <a:ea typeface="맑은 고딕"/>
              </a:rPr>
              <a:t>RDS</a:t>
            </a:r>
            <a:r>
              <a:rPr lang="ko-KR" altLang="en-US" sz="2400" dirty="0">
                <a:latin typeface="Franklin Gothic"/>
                <a:ea typeface="맑은 고딕"/>
              </a:rPr>
              <a:t>와 연결</a:t>
            </a:r>
            <a:endParaRPr lang="ko-KR"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53D126C6-AF84-C051-12BA-FAB48687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4" y="849912"/>
            <a:ext cx="6096000" cy="2392010"/>
          </a:xfrm>
          <a:prstGeom prst="rect">
            <a:avLst/>
          </a:prstGeom>
        </p:spPr>
      </p:pic>
      <p:pic>
        <p:nvPicPr>
          <p:cNvPr id="14" name="그림 1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57E3619-193F-6DF1-4D92-10871ED6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14" y="3323784"/>
            <a:ext cx="6096000" cy="3268870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19705B6-79E3-E98A-B6CA-269F1E7FB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343" y="844916"/>
            <a:ext cx="4853837" cy="17443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2077234" y="2588709"/>
            <a:ext cx="1054273" cy="35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B6755E9-25DA-53DB-96BA-027E8D6D742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8521" r="29038" b="32906"/>
          <a:stretch/>
        </p:blipFill>
        <p:spPr>
          <a:xfrm>
            <a:off x="6461995" y="2770551"/>
            <a:ext cx="4770871" cy="23966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947934-37E8-A322-F8ED-BA1B88794167}"/>
              </a:ext>
            </a:extLst>
          </p:cNvPr>
          <p:cNvSpPr/>
          <p:nvPr/>
        </p:nvSpPr>
        <p:spPr>
          <a:xfrm>
            <a:off x="6586604" y="3789119"/>
            <a:ext cx="1388300" cy="137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41B8D-FE2E-1511-871B-4AD142214FE9}"/>
              </a:ext>
            </a:extLst>
          </p:cNvPr>
          <p:cNvSpPr txBox="1"/>
          <p:nvPr/>
        </p:nvSpPr>
        <p:spPr>
          <a:xfrm>
            <a:off x="6456490" y="5423681"/>
            <a:ext cx="3578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RDS의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엔드포인트와</a:t>
            </a:r>
            <a:r>
              <a:rPr lang="ko-KR" altLang="en-US" sz="1600" dirty="0">
                <a:latin typeface="Franklin Gothic"/>
                <a:ea typeface="맑은 고딕"/>
              </a:rPr>
              <a:t> 포트번호가 할당 되었는지 반드시 확인한다!</a:t>
            </a:r>
          </a:p>
        </p:txBody>
      </p:sp>
    </p:spTree>
    <p:extLst>
      <p:ext uri="{BB962C8B-B14F-4D97-AF65-F5344CB8AC3E}">
        <p14:creationId xmlns:p14="http://schemas.microsoft.com/office/powerpoint/2010/main" val="69506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</a:t>
            </a:r>
            <a:r>
              <a:rPr lang="ko-KR" altLang="en-US" sz="2400" dirty="0" err="1">
                <a:latin typeface="Franklin Gothic"/>
                <a:ea typeface="맑은 고딕"/>
              </a:rPr>
              <a:t>백엔드</a:t>
            </a:r>
            <a:r>
              <a:rPr lang="ko-KR" sz="2400" dirty="0" err="1">
                <a:latin typeface="Franklin Gothic"/>
                <a:ea typeface="맑은 고딕"/>
              </a:rPr>
              <a:t>용</a:t>
            </a:r>
            <a:r>
              <a:rPr lang="ko-KR" sz="2400" dirty="0">
                <a:latin typeface="Franklin Gothic"/>
                <a:ea typeface="맑은 고딕"/>
              </a:rPr>
              <a:t> EC2생성</a:t>
            </a:r>
            <a:endParaRPr lang="ko-KR" altLang="en-US" sz="2400" dirty="0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DD497-C488-6B6C-A6C2-16A946207DFA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89AD53-FE17-332D-3AEB-4751F641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145" y="854901"/>
            <a:ext cx="3732093" cy="3739020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6A3D153-2E53-B563-5B47-28BEB429C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46" y="854901"/>
            <a:ext cx="2818649" cy="3739019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2D1CED1-D996-C0FD-C652-56BDE174B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339" y="854902"/>
            <a:ext cx="3895679" cy="373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E34B5-1A8A-6541-CCDF-99A5B03BCAE1}"/>
              </a:ext>
            </a:extLst>
          </p:cNvPr>
          <p:cNvSpPr txBox="1"/>
          <p:nvPr/>
        </p:nvSpPr>
        <p:spPr>
          <a:xfrm>
            <a:off x="287421" y="4995708"/>
            <a:ext cx="116058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백엔드용</a:t>
            </a:r>
            <a:r>
              <a:rPr lang="ko-KR" altLang="en-US" sz="1600" dirty="0">
                <a:latin typeface="Franklin Gothic"/>
                <a:ea typeface="맑은 고딕"/>
              </a:rPr>
              <a:t> EC2 생성 방법은 </a:t>
            </a:r>
            <a:r>
              <a:rPr lang="ko-KR" altLang="en-US" sz="1600" dirty="0" err="1">
                <a:latin typeface="Franklin Gothic"/>
                <a:ea typeface="맑은 고딕"/>
              </a:rPr>
              <a:t>Bastion</a:t>
            </a:r>
            <a:r>
              <a:rPr lang="ko-KR" altLang="en-US" sz="1600" dirty="0">
                <a:latin typeface="Franklin Gothic"/>
                <a:ea typeface="맑은 고딕"/>
              </a:rPr>
              <a:t> Host EC2 생성 방법과 동일하다.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인스턴스 생성 후 보안 그룹 설정만 다르다.</a:t>
            </a:r>
          </a:p>
        </p:txBody>
      </p:sp>
    </p:spTree>
    <p:extLst>
      <p:ext uri="{BB962C8B-B14F-4D97-AF65-F5344CB8AC3E}">
        <p14:creationId xmlns:p14="http://schemas.microsoft.com/office/powerpoint/2010/main" val="347114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Franklin Gothic"/>
                <a:ea typeface="맑은 고딕"/>
              </a:rPr>
              <a:t>보안그룹 설정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2816244-7855-DF09-47CF-81CF3C8C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6" y="971028"/>
            <a:ext cx="1685925" cy="1638300"/>
          </a:xfrm>
          <a:prstGeom prst="rect">
            <a:avLst/>
          </a:prstGeom>
        </p:spPr>
      </p:pic>
      <p:pic>
        <p:nvPicPr>
          <p:cNvPr id="3" name="그림 2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AD5760EA-DAAE-17FD-F84E-B80884A5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8" y="4192632"/>
            <a:ext cx="1676400" cy="1666875"/>
          </a:xfrm>
          <a:prstGeom prst="rect">
            <a:avLst/>
          </a:prstGeom>
        </p:spPr>
      </p:pic>
      <p:pic>
        <p:nvPicPr>
          <p:cNvPr id="4" name="그림 3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64B99CCB-D931-507A-6C3C-3FAD7BF8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79" y="942453"/>
            <a:ext cx="169545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7AEB1-1CC4-DAAD-AE89-9A4A77E7A63D}"/>
              </a:ext>
            </a:extLst>
          </p:cNvPr>
          <p:cNvSpPr txBox="1"/>
          <p:nvPr/>
        </p:nvSpPr>
        <p:spPr>
          <a:xfrm>
            <a:off x="2322901" y="966504"/>
            <a:ext cx="31090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인바운드</a:t>
            </a:r>
            <a:r>
              <a:rPr lang="ko-KR" altLang="en-US" sz="1600" dirty="0">
                <a:latin typeface="Franklin Gothic"/>
                <a:ea typeface="맑은 고딕"/>
              </a:rPr>
              <a:t>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 / 80 / 443 / 8000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아웃 바운드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 / 3306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  <a:endParaRPr lang="ko-KR" altLang="en-US" sz="1600" dirty="0">
              <a:solidFill>
                <a:srgbClr val="FFFFFF"/>
              </a:solidFill>
              <a:latin typeface="Franklin Gothic"/>
              <a:ea typeface="맑은 고딕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0200-7C20-0A7A-CA9C-4EB00469F345}"/>
              </a:ext>
            </a:extLst>
          </p:cNvPr>
          <p:cNvSpPr txBox="1"/>
          <p:nvPr/>
        </p:nvSpPr>
        <p:spPr>
          <a:xfrm>
            <a:off x="8262326" y="1008256"/>
            <a:ext cx="31090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인바운드</a:t>
            </a:r>
            <a:r>
              <a:rPr lang="ko-KR" altLang="en-US" sz="1600" dirty="0">
                <a:latin typeface="Franklin Gothic"/>
                <a:ea typeface="맑은 고딕"/>
              </a:rPr>
              <a:t>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 / 3306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아웃 바운드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 / 3306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  <a:endParaRPr lang="ko-KR" altLang="en-US" sz="1600" dirty="0">
              <a:solidFill>
                <a:srgbClr val="FFFFFF"/>
              </a:solidFill>
              <a:latin typeface="Franklin Gothic"/>
              <a:ea typeface="맑은 고딕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C442A-8F60-11E3-6E15-089700BEEA5B}"/>
              </a:ext>
            </a:extLst>
          </p:cNvPr>
          <p:cNvSpPr txBox="1"/>
          <p:nvPr/>
        </p:nvSpPr>
        <p:spPr>
          <a:xfrm>
            <a:off x="2322901" y="4285900"/>
            <a:ext cx="31090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인바운드</a:t>
            </a:r>
            <a:r>
              <a:rPr lang="ko-KR" altLang="en-US" sz="1600" dirty="0">
                <a:latin typeface="Franklin Gothic"/>
                <a:ea typeface="맑은 고딕"/>
              </a:rPr>
              <a:t>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 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아웃 바운드 규칙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- 22 / 3306 </a:t>
            </a:r>
            <a:r>
              <a:rPr lang="ko-KR" altLang="en-US" sz="1600" dirty="0" err="1">
                <a:latin typeface="Franklin Gothic"/>
                <a:ea typeface="맑은 고딕"/>
              </a:rPr>
              <a:t>port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to</a:t>
            </a:r>
            <a:r>
              <a:rPr lang="ko-KR" altLang="en-US" sz="1600" dirty="0">
                <a:latin typeface="Franklin Gothic"/>
                <a:ea typeface="맑은 고딕"/>
              </a:rPr>
              <a:t> RDS</a:t>
            </a:r>
            <a:endParaRPr lang="ko-KR" altLang="en-US" sz="1600" dirty="0">
              <a:solidFill>
                <a:srgbClr val="FFFFFF"/>
              </a:solidFill>
              <a:latin typeface="Franklin Gothic"/>
              <a:ea typeface="맑은 고딕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74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Franklin Gothic"/>
                <a:ea typeface="맑은 고딕"/>
              </a:rPr>
              <a:t>2. 소스코드 작성  - </a:t>
            </a:r>
            <a:r>
              <a:rPr lang="ko-KR" sz="2400" dirty="0" err="1">
                <a:latin typeface="Franklin Gothic"/>
                <a:ea typeface="맑은 고딕"/>
              </a:rPr>
              <a:t>프론트엔드</a:t>
            </a:r>
            <a:endParaRPr lang="ko-KR" altLang="en-US" sz="2400" dirty="0" err="1">
              <a:latin typeface="Franklin Gothic"/>
              <a:ea typeface="맑은 고딕"/>
            </a:endParaRPr>
          </a:p>
          <a:p>
            <a:endParaRPr lang="ko-KR" sz="2400" dirty="0"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CB7B0B-8065-2247-7802-5D1E02E4182C}"/>
              </a:ext>
            </a:extLst>
          </p:cNvPr>
          <p:cNvSpPr txBox="1"/>
          <p:nvPr/>
        </p:nvSpPr>
        <p:spPr>
          <a:xfrm>
            <a:off x="370927" y="5893406"/>
            <a:ext cx="116058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이름/나이/성별/전화번호를 입력하고 등록 버튼을 통해 RDS 데이터베이스에 저장하는 간단한 코드 구성</a:t>
            </a:r>
          </a:p>
          <a:p>
            <a:r>
              <a:rPr lang="ko-KR" altLang="en-US" sz="1600" dirty="0">
                <a:latin typeface="Franklin Gothic"/>
                <a:ea typeface="맑은 고딕"/>
              </a:rPr>
              <a:t>코드의 타겟 주소는 </a:t>
            </a:r>
            <a:r>
              <a:rPr lang="ko-KR" altLang="en-US" sz="1600" dirty="0" err="1">
                <a:latin typeface="Franklin Gothic"/>
                <a:ea typeface="맑은 고딕"/>
              </a:rPr>
              <a:t>백엔드</a:t>
            </a:r>
            <a:r>
              <a:rPr lang="ko-KR" altLang="en-US" sz="1600" dirty="0">
                <a:latin typeface="Franklin Gothic"/>
                <a:ea typeface="맑은 고딕"/>
              </a:rPr>
              <a:t> EC2의 퍼블릭 IP </a:t>
            </a:r>
            <a:r>
              <a:rPr lang="ko-KR" altLang="en-US" sz="1600" dirty="0" err="1">
                <a:latin typeface="Franklin Gothic"/>
                <a:ea typeface="맑은 고딕"/>
              </a:rPr>
              <a:t>주소값을</a:t>
            </a:r>
            <a:r>
              <a:rPr lang="ko-KR" altLang="en-US" sz="1600" dirty="0">
                <a:latin typeface="Franklin Gothic"/>
                <a:ea typeface="맑은 고딕"/>
              </a:rPr>
              <a:t> 입력해 높은 것. 로컬에서 테스트하기 위해서는 </a:t>
            </a:r>
            <a:r>
              <a:rPr lang="ko-KR" altLang="en-US" sz="1600" dirty="0">
                <a:latin typeface="Franklin Gothic"/>
                <a:ea typeface="맑은 고딕"/>
                <a:hlinkClick r:id="rId4"/>
              </a:rPr>
              <a:t>http://localhost:8000/</a:t>
            </a:r>
            <a:r>
              <a:rPr lang="ko-KR" altLang="en-US" sz="1600" dirty="0">
                <a:latin typeface="Franklin Gothic"/>
                <a:ea typeface="맑은 고딕"/>
              </a:rPr>
              <a:t> 타겟 주소를 사용하면 된다.</a:t>
            </a:r>
          </a:p>
        </p:txBody>
      </p:sp>
      <p:pic>
        <p:nvPicPr>
          <p:cNvPr id="9" name="그림 8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7E7F8D91-77F2-95D2-7A4E-85C638C0A4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3" t="115" r="23385" b="63783"/>
          <a:stretch/>
        </p:blipFill>
        <p:spPr>
          <a:xfrm>
            <a:off x="96638" y="1934944"/>
            <a:ext cx="3048976" cy="2798607"/>
          </a:xfrm>
          <a:prstGeom prst="rect">
            <a:avLst/>
          </a:prstGeom>
        </p:spPr>
      </p:pic>
      <p:pic>
        <p:nvPicPr>
          <p:cNvPr id="12" name="그림 1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6D02ED4-B903-68AD-957D-E08E0FA24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851" y="844464"/>
            <a:ext cx="4084404" cy="5054252"/>
          </a:xfrm>
          <a:prstGeom prst="rect">
            <a:avLst/>
          </a:prstGeom>
        </p:spPr>
      </p:pic>
      <p:pic>
        <p:nvPicPr>
          <p:cNvPr id="13" name="그림 12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9289C831-760C-9FD7-F279-02B7411A0C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696" r="483" b="3291"/>
          <a:stretch/>
        </p:blipFill>
        <p:spPr>
          <a:xfrm>
            <a:off x="3359834" y="844463"/>
            <a:ext cx="4261522" cy="49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2. 소스코드 작성 - </a:t>
            </a:r>
            <a:r>
              <a:rPr lang="ko-KR" altLang="en-US" sz="2400" dirty="0" err="1">
                <a:latin typeface="Franklin Gothic"/>
                <a:ea typeface="맑은 고딕"/>
              </a:rPr>
              <a:t>백엔드</a:t>
            </a:r>
            <a:r>
              <a:rPr lang="ko-KR" altLang="en-US" sz="2400" dirty="0">
                <a:latin typeface="Franklin Gothic"/>
                <a:ea typeface="맑은 고딕"/>
              </a:rPr>
              <a:t> : main.py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D43CBCD9-1BF6-99C4-C8F8-BA7B8A62B4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3377" b="57651"/>
          <a:stretch/>
        </p:blipFill>
        <p:spPr>
          <a:xfrm>
            <a:off x="328365" y="1440492"/>
            <a:ext cx="5097445" cy="44609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92AEC69-6AD5-04D2-AD73-FCAA88FE39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46" r="-209"/>
          <a:stretch/>
        </p:blipFill>
        <p:spPr>
          <a:xfrm>
            <a:off x="5714557" y="1247383"/>
            <a:ext cx="6263901" cy="48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latin typeface="Franklin Gothic"/>
                <a:ea typeface="맑은 고딕"/>
              </a:rPr>
              <a:t>목차</a:t>
            </a:r>
            <a:endParaRPr lang="ko-KR" altLang="en-US" sz="2400">
              <a:latin typeface="Franklin Gothic"/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151722" y="841242"/>
            <a:ext cx="1188770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ko-KR" altLang="en-US" sz="2400" dirty="0">
                <a:latin typeface="Franklin Gothic"/>
                <a:ea typeface="맑은 고딕"/>
              </a:rPr>
              <a:t>요구사항</a:t>
            </a:r>
            <a:endParaRPr lang="ko-KR" dirty="0"/>
          </a:p>
          <a:p>
            <a:pPr marL="457200" indent="-457200">
              <a:buFont typeface="Wingdings"/>
              <a:buChar char="§"/>
            </a:pPr>
            <a:endParaRPr lang="ko-KR" altLang="en-US" sz="2400" dirty="0">
              <a:latin typeface="Franklin Gothic"/>
              <a:ea typeface="맑은 고딕"/>
            </a:endParaRPr>
          </a:p>
          <a:p>
            <a:pPr marL="457200" indent="-457200">
              <a:buFont typeface="Wingdings"/>
              <a:buChar char="§"/>
            </a:pPr>
            <a:r>
              <a:rPr lang="ko-KR" altLang="en-US" sz="2400" dirty="0">
                <a:latin typeface="Franklin Gothic"/>
                <a:ea typeface="맑은 고딕"/>
              </a:rPr>
              <a:t>프로젝트 순서</a:t>
            </a:r>
          </a:p>
          <a:p>
            <a:pPr marL="457200" indent="-457200">
              <a:buFont typeface="Wingdings"/>
              <a:buChar char="§"/>
            </a:pPr>
            <a:endParaRPr lang="ko-KR" altLang="en-US" sz="2400" dirty="0">
              <a:latin typeface="Franklin Gothic"/>
              <a:ea typeface="맑은 고딕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AWS 인프라 구축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>
                <a:latin typeface="Franklin Gothic"/>
                <a:ea typeface="맑은 고딕"/>
              </a:rPr>
              <a:t>소스코드 작성 및 테스트</a:t>
            </a:r>
            <a:endParaRPr lang="ko-KR" altLang="en-US" sz="2400" dirty="0">
              <a:latin typeface="Franklin Gothic"/>
              <a:ea typeface="맑은 고딕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배포 환경 설정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프로그램 배포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배포 후 테스트</a:t>
            </a:r>
          </a:p>
          <a:p>
            <a:pPr marL="457200" indent="-457200">
              <a:buFont typeface="Wingdings"/>
              <a:buChar char="§"/>
            </a:pPr>
            <a:endParaRPr lang="ko-KR" altLang="en-US" sz="2400" dirty="0">
              <a:latin typeface="Franklin Gothic"/>
              <a:ea typeface="맑은 고딕"/>
            </a:endParaRPr>
          </a:p>
          <a:p>
            <a:pPr marL="457200" indent="-457200">
              <a:buFont typeface="Wingdings"/>
              <a:buChar char="§"/>
            </a:pPr>
            <a:endParaRPr lang="ko-KR" altLang="en-US" sz="2400" dirty="0">
              <a:latin typeface="Franklin Gothic"/>
              <a:ea typeface="맑은 고딕"/>
            </a:endParaRPr>
          </a:p>
          <a:p>
            <a:pPr marL="457200" indent="-457200">
              <a:buFont typeface="Wingdings"/>
              <a:buChar char="§"/>
            </a:pPr>
            <a:r>
              <a:rPr lang="ko-KR" altLang="en-US" sz="2400" dirty="0">
                <a:latin typeface="Franklin Gothic"/>
                <a:ea typeface="맑은 고딕"/>
              </a:rPr>
              <a:t>후기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느낀 점 및 아쉬운 점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개선할 수 있는 사항</a:t>
            </a:r>
          </a:p>
          <a:p>
            <a:pPr marL="914400" lvl="1" indent="-457200">
              <a:buFont typeface="Courier New"/>
              <a:buChar char="o"/>
            </a:pPr>
            <a:r>
              <a:rPr lang="ko-KR" altLang="en-US" sz="2400" dirty="0">
                <a:latin typeface="Franklin Gothic"/>
                <a:ea typeface="맑은 고딕"/>
              </a:rPr>
              <a:t>차후 목표</a:t>
            </a:r>
          </a:p>
        </p:txBody>
      </p:sp>
    </p:spTree>
    <p:extLst>
      <p:ext uri="{BB962C8B-B14F-4D97-AF65-F5344CB8AC3E}">
        <p14:creationId xmlns:p14="http://schemas.microsoft.com/office/powerpoint/2010/main" val="307614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Franklin Gothic"/>
                <a:ea typeface="맑은 고딕"/>
              </a:rPr>
              <a:t>2. 소스코드 작성  - </a:t>
            </a:r>
            <a:r>
              <a:rPr lang="ko-KR" sz="2400" dirty="0" err="1">
                <a:latin typeface="Franklin Gothic"/>
                <a:ea typeface="맑은 고딕"/>
              </a:rPr>
              <a:t>백엔드</a:t>
            </a:r>
            <a:r>
              <a:rPr lang="ko-KR" sz="2400" dirty="0">
                <a:latin typeface="Franklin Gothic"/>
                <a:ea typeface="맑은 고딕"/>
              </a:rPr>
              <a:t> : </a:t>
            </a:r>
            <a:r>
              <a:rPr lang="en-US" altLang="ko-KR" sz="2400" dirty="0">
                <a:latin typeface="Franklin Gothic"/>
                <a:ea typeface="맑은 고딕"/>
              </a:rPr>
              <a:t>connection.py, .env</a:t>
            </a:r>
            <a:endParaRPr lang="ko-KR" sz="2400" dirty="0">
              <a:solidFill>
                <a:srgbClr val="000000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6800956" y="2156476"/>
            <a:ext cx="519671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아래 환경변수로 설정된 데이터베이스 </a:t>
            </a:r>
            <a:r>
              <a:rPr lang="ko-KR" altLang="en-US" sz="1600" dirty="0" err="1">
                <a:latin typeface="Franklin Gothic"/>
                <a:ea typeface="맑은 고딕"/>
              </a:rPr>
              <a:t>URL은</a:t>
            </a:r>
            <a:r>
              <a:rPr lang="ko-KR" altLang="en-US" sz="1600" dirty="0">
                <a:latin typeface="Franklin Gothic"/>
                <a:ea typeface="맑은 고딕"/>
              </a:rPr>
              <a:t> 구축한 </a:t>
            </a:r>
            <a:r>
              <a:rPr lang="ko-KR" altLang="en-US" sz="1600" dirty="0" err="1">
                <a:latin typeface="Franklin Gothic"/>
                <a:ea typeface="맑은 고딕"/>
              </a:rPr>
              <a:t>RDS의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엔드포인트</a:t>
            </a:r>
            <a:r>
              <a:rPr lang="ko-KR" altLang="en-US" sz="1600" dirty="0">
                <a:latin typeface="Franklin Gothic"/>
                <a:ea typeface="맑은 고딕"/>
              </a:rPr>
              <a:t> 주소를 입력한 것이다.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데이터베이스 주소 환경변수 설정</a:t>
            </a:r>
            <a:endParaRPr lang="ko-KR" dirty="0"/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=&gt; mysql+pymysql://{호스트}:{비밀번호}@{데이터베이스 주소}:{포트번호}/{데이터베이스 이름}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EB76F2D-4E24-69EB-C9B9-40EC84A8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2" y="956935"/>
            <a:ext cx="5985222" cy="5027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8164E-24AC-BFE5-FFEB-483C19578966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텍스트, 폰트, 라인이(가) 표시된 사진&#10;&#10;자동 생성된 설명">
            <a:extLst>
              <a:ext uri="{FF2B5EF4-FFF2-40B4-BE49-F238E27FC236}">
                <a16:creationId xmlns:a16="http://schemas.microsoft.com/office/drawing/2014/main" id="{F9087B5C-21A5-59EE-F7EE-A8EAF435E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06" y="5976735"/>
            <a:ext cx="7275533" cy="4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2. 소스코드 작성 - </a:t>
            </a:r>
            <a:r>
              <a:rPr lang="ko-KR" altLang="en-US" sz="2400" dirty="0" err="1">
                <a:latin typeface="Franklin Gothic"/>
                <a:ea typeface="맑은 고딕"/>
              </a:rPr>
              <a:t>백엔드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ko-KR" altLang="en-US" sz="2400" dirty="0" err="1">
                <a:latin typeface="Franklin Gothic"/>
                <a:ea typeface="맑은 고딕"/>
              </a:rPr>
              <a:t>도커</a:t>
            </a:r>
            <a:r>
              <a:rPr lang="ko-KR" altLang="en-US" sz="2400" dirty="0">
                <a:latin typeface="Franklin Gothic"/>
                <a:ea typeface="맑은 고딕"/>
              </a:rPr>
              <a:t> 이미지 생성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B8AE52-F93B-3D31-8BD4-B58AF6CD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60" y="3820439"/>
            <a:ext cx="6576164" cy="2552416"/>
          </a:xfrm>
          <a:prstGeom prst="rect">
            <a:avLst/>
          </a:prstGeom>
        </p:spPr>
      </p:pic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95F9B37-2795-B47D-72A5-579EA2E12A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43" r="40068"/>
          <a:stretch/>
        </p:blipFill>
        <p:spPr>
          <a:xfrm>
            <a:off x="6941507" y="4000500"/>
            <a:ext cx="4992148" cy="2193666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F6954A-A73A-396C-8357-FD7E702FD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78" y="840288"/>
            <a:ext cx="6670110" cy="2691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4C188-B453-3B4A-04B0-5E49CDF2B2BF}"/>
              </a:ext>
            </a:extLst>
          </p:cNvPr>
          <p:cNvSpPr txBox="1"/>
          <p:nvPr/>
        </p:nvSpPr>
        <p:spPr>
          <a:xfrm>
            <a:off x="6947094" y="1644996"/>
            <a:ext cx="498795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도커</a:t>
            </a:r>
            <a:r>
              <a:rPr lang="ko-KR" altLang="en-US" sz="1600" dirty="0">
                <a:latin typeface="Franklin Gothic"/>
                <a:ea typeface="맑은 고딕"/>
              </a:rPr>
              <a:t> 이미지를 컨테이너로 구동한 이미지는 없지만,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로컬 환경에서 테스트하여 오류 없음 확인 후 이미지 </a:t>
            </a:r>
            <a:r>
              <a:rPr lang="ko-KR" altLang="en-US" sz="1600" dirty="0" err="1">
                <a:latin typeface="Franklin Gothic"/>
                <a:ea typeface="맑은 고딕"/>
              </a:rPr>
              <a:t>push</a:t>
            </a:r>
            <a:r>
              <a:rPr lang="ko-KR" altLang="en-US" sz="1600" dirty="0">
                <a:latin typeface="Franklin Gothic"/>
                <a:ea typeface="맑은 고딕"/>
              </a:rPr>
              <a:t> 하였음.</a:t>
            </a:r>
          </a:p>
        </p:txBody>
      </p:sp>
    </p:spTree>
    <p:extLst>
      <p:ext uri="{BB962C8B-B14F-4D97-AF65-F5344CB8AC3E}">
        <p14:creationId xmlns:p14="http://schemas.microsoft.com/office/powerpoint/2010/main" val="57590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맑은 고딕"/>
              </a:rPr>
              <a:t>3. </a:t>
            </a:r>
            <a:r>
              <a:rPr lang="en-US" altLang="ko-KR" sz="2400" dirty="0" err="1">
                <a:latin typeface="Franklin Gothic"/>
                <a:ea typeface="맑은 고딕"/>
              </a:rPr>
              <a:t>배포</a:t>
            </a:r>
            <a:r>
              <a:rPr lang="en-US" altLang="ko-KR" sz="2400" dirty="0">
                <a:latin typeface="Franklin Gothic"/>
                <a:ea typeface="맑은 고딕"/>
              </a:rPr>
              <a:t> </a:t>
            </a:r>
            <a:r>
              <a:rPr lang="en-US" altLang="ko-KR" sz="2400" dirty="0" err="1">
                <a:latin typeface="Franklin Gothic"/>
                <a:ea typeface="맑은 고딕"/>
              </a:rPr>
              <a:t>환경</a:t>
            </a:r>
            <a:r>
              <a:rPr lang="en-US" altLang="ko-KR" sz="2400" dirty="0">
                <a:latin typeface="Franklin Gothic"/>
                <a:ea typeface="맑은 고딕"/>
              </a:rPr>
              <a:t> </a:t>
            </a:r>
            <a:r>
              <a:rPr lang="en-US" altLang="ko-KR" sz="2400" dirty="0" err="1">
                <a:latin typeface="Franklin Gothic"/>
                <a:ea typeface="맑은 고딕"/>
              </a:rPr>
              <a:t>설정</a:t>
            </a:r>
            <a:r>
              <a:rPr lang="en-US" altLang="ko-KR" sz="2400" dirty="0">
                <a:latin typeface="Franklin Gothic"/>
                <a:ea typeface="맑은 고딕"/>
              </a:rPr>
              <a:t> - </a:t>
            </a:r>
            <a:r>
              <a:rPr lang="en-US" altLang="ko-KR" sz="2400" dirty="0" err="1">
                <a:latin typeface="Franklin Gothic"/>
                <a:ea typeface="맑은 고딕"/>
              </a:rPr>
              <a:t>백엔드</a:t>
            </a:r>
            <a:r>
              <a:rPr lang="en-US" altLang="ko-KR" sz="2400" dirty="0">
                <a:latin typeface="Franklin Gothic"/>
                <a:ea typeface="맑은 고딕"/>
              </a:rPr>
              <a:t> EC2 : SSH </a:t>
            </a:r>
            <a:r>
              <a:rPr lang="en-US" altLang="ko-KR" sz="2400" dirty="0" err="1">
                <a:latin typeface="Franklin Gothic"/>
                <a:ea typeface="맑은 고딕"/>
              </a:rPr>
              <a:t>접근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F7535DC-256E-662F-7182-9C787BC5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" r="33405" b="12264"/>
          <a:stretch/>
        </p:blipFill>
        <p:spPr>
          <a:xfrm>
            <a:off x="341683" y="870037"/>
            <a:ext cx="6429633" cy="58117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8164E-24AC-BFE5-FFEB-483C19578966}"/>
              </a:ext>
            </a:extLst>
          </p:cNvPr>
          <p:cNvSpPr/>
          <p:nvPr/>
        </p:nvSpPr>
        <p:spPr>
          <a:xfrm>
            <a:off x="1858029" y="3778683"/>
            <a:ext cx="1169095" cy="260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A1B3D2-7AC5-88B8-47FF-974481002CFB}"/>
              </a:ext>
            </a:extLst>
          </p:cNvPr>
          <p:cNvSpPr/>
          <p:nvPr/>
        </p:nvSpPr>
        <p:spPr>
          <a:xfrm>
            <a:off x="4144028" y="3778682"/>
            <a:ext cx="1169095" cy="260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542C54-2D1E-83F0-EEF5-FFE26DED4C36}"/>
              </a:ext>
            </a:extLst>
          </p:cNvPr>
          <p:cNvSpPr/>
          <p:nvPr/>
        </p:nvSpPr>
        <p:spPr>
          <a:xfrm>
            <a:off x="1607508" y="5333997"/>
            <a:ext cx="2285998" cy="260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0F37A7D3-EFDD-F60E-C5D5-11A2868DF3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151" r="4579" b="13441"/>
          <a:stretch/>
        </p:blipFill>
        <p:spPr>
          <a:xfrm>
            <a:off x="6962384" y="3312612"/>
            <a:ext cx="4710423" cy="336387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941AB2-77F0-CBBF-E098-89394C52B45A}"/>
              </a:ext>
            </a:extLst>
          </p:cNvPr>
          <p:cNvCxnSpPr>
            <a:cxnSpLocks/>
          </p:cNvCxnSpPr>
          <p:nvPr/>
        </p:nvCxnSpPr>
        <p:spPr>
          <a:xfrm>
            <a:off x="3906032" y="5644017"/>
            <a:ext cx="3033384" cy="99790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37D94-C6EE-680B-719B-193D13C192DD}"/>
              </a:ext>
            </a:extLst>
          </p:cNvPr>
          <p:cNvCxnSpPr>
            <a:cxnSpLocks/>
          </p:cNvCxnSpPr>
          <p:nvPr/>
        </p:nvCxnSpPr>
        <p:spPr>
          <a:xfrm flipV="1">
            <a:off x="3926908" y="3280773"/>
            <a:ext cx="3002069" cy="20814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21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맑은 고딕"/>
              </a:rPr>
              <a:t>3. </a:t>
            </a:r>
            <a:r>
              <a:rPr lang="en-US" altLang="ko-KR" sz="2400" dirty="0" err="1">
                <a:latin typeface="Franklin Gothic"/>
                <a:ea typeface="맑은 고딕"/>
              </a:rPr>
              <a:t>배포</a:t>
            </a:r>
            <a:r>
              <a:rPr lang="en-US" altLang="ko-KR" sz="2400" dirty="0">
                <a:latin typeface="Franklin Gothic"/>
                <a:ea typeface="맑은 고딕"/>
              </a:rPr>
              <a:t> </a:t>
            </a:r>
            <a:r>
              <a:rPr lang="en-US" altLang="ko-KR" sz="2400" dirty="0" err="1">
                <a:latin typeface="Franklin Gothic"/>
                <a:ea typeface="맑은 고딕"/>
              </a:rPr>
              <a:t>환경</a:t>
            </a:r>
            <a:r>
              <a:rPr lang="en-US" altLang="ko-KR" sz="2400" dirty="0">
                <a:latin typeface="Franklin Gothic"/>
                <a:ea typeface="맑은 고딕"/>
              </a:rPr>
              <a:t> </a:t>
            </a:r>
            <a:r>
              <a:rPr lang="en-US" altLang="ko-KR" sz="2400" dirty="0" err="1">
                <a:latin typeface="Franklin Gothic"/>
                <a:ea typeface="맑은 고딕"/>
              </a:rPr>
              <a:t>설정</a:t>
            </a:r>
            <a:r>
              <a:rPr lang="en-US" altLang="ko-KR" sz="2400" dirty="0">
                <a:latin typeface="Franklin Gothic"/>
                <a:ea typeface="맑은 고딕"/>
              </a:rPr>
              <a:t> - </a:t>
            </a:r>
            <a:r>
              <a:rPr lang="en-US" altLang="ko-KR" sz="2400" dirty="0" err="1">
                <a:latin typeface="Franklin Gothic"/>
                <a:ea typeface="맑은 고딕"/>
              </a:rPr>
              <a:t>백엔드</a:t>
            </a:r>
            <a:r>
              <a:rPr lang="en-US" altLang="ko-KR" sz="2400" dirty="0">
                <a:latin typeface="Franklin Gothic"/>
                <a:ea typeface="맑은 고딕"/>
              </a:rPr>
              <a:t> EC2 : </a:t>
            </a:r>
            <a:r>
              <a:rPr lang="en-US" altLang="ko-KR" sz="2400" dirty="0" err="1">
                <a:latin typeface="Franklin Gothic"/>
                <a:ea typeface="맑은 고딕"/>
              </a:rPr>
              <a:t>도커</a:t>
            </a:r>
            <a:r>
              <a:rPr lang="en-US" altLang="ko-KR" sz="2400" dirty="0">
                <a:latin typeface="Franklin Gothic"/>
                <a:ea typeface="맑은 고딕"/>
              </a:rPr>
              <a:t> </a:t>
            </a:r>
            <a:r>
              <a:rPr lang="en-US" altLang="ko-KR" sz="2400" dirty="0" err="1">
                <a:latin typeface="Franklin Gothic"/>
                <a:ea typeface="맑은 고딕"/>
              </a:rPr>
              <a:t>설치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407D214-B66F-ACBD-4EB5-534D9986F5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" b="20412"/>
          <a:stretch/>
        </p:blipFill>
        <p:spPr>
          <a:xfrm>
            <a:off x="718543" y="907092"/>
            <a:ext cx="10264329" cy="56102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8164E-24AC-BFE5-FFEB-483C19578966}"/>
              </a:ext>
            </a:extLst>
          </p:cNvPr>
          <p:cNvSpPr/>
          <p:nvPr/>
        </p:nvSpPr>
        <p:spPr>
          <a:xfrm>
            <a:off x="2578274" y="876818"/>
            <a:ext cx="1263039" cy="208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DA79F9-D31F-9010-8F0D-8C86D4C016E3}"/>
              </a:ext>
            </a:extLst>
          </p:cNvPr>
          <p:cNvSpPr/>
          <p:nvPr/>
        </p:nvSpPr>
        <p:spPr>
          <a:xfrm>
            <a:off x="2578274" y="2317311"/>
            <a:ext cx="1795395" cy="19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+mn-lt"/>
              </a:rPr>
              <a:t>3. </a:t>
            </a:r>
            <a:r>
              <a:rPr lang="ko-KR" altLang="en-US" sz="2400" dirty="0">
                <a:latin typeface="Franklin Gothic"/>
                <a:ea typeface="+mn-lt"/>
              </a:rPr>
              <a:t>배포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환경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설정</a:t>
            </a:r>
            <a:r>
              <a:rPr lang="en-US" altLang="ko-KR" sz="2400" dirty="0">
                <a:latin typeface="Franklin Gothic"/>
                <a:ea typeface="+mn-lt"/>
              </a:rPr>
              <a:t> - RDS : Bastion </a:t>
            </a:r>
            <a:r>
              <a:rPr lang="en-US" altLang="ko-KR" sz="2400" dirty="0" err="1">
                <a:latin typeface="Franklin Gothic"/>
                <a:ea typeface="+mn-lt"/>
              </a:rPr>
              <a:t>Host와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en-US" altLang="ko-KR" sz="2400" dirty="0" err="1">
                <a:latin typeface="Franklin Gothic"/>
                <a:ea typeface="+mn-lt"/>
              </a:rPr>
              <a:t>연결</a:t>
            </a:r>
            <a:endParaRPr lang="en-US" altLang="ko-KR" sz="2400" dirty="0" err="1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EC6279-51BD-97FD-AD01-372105F79A1A}"/>
              </a:ext>
            </a:extLst>
          </p:cNvPr>
          <p:cNvSpPr txBox="1"/>
          <p:nvPr/>
        </p:nvSpPr>
        <p:spPr>
          <a:xfrm>
            <a:off x="8533724" y="799489"/>
            <a:ext cx="3463953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확인 및 입력 사항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1. SSH 호스트이름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 : </a:t>
            </a:r>
            <a:r>
              <a:rPr lang="ko-KR" altLang="en-US" sz="1400" dirty="0" err="1">
                <a:latin typeface="Franklin Gothic"/>
                <a:ea typeface="맑은 고딕"/>
              </a:rPr>
              <a:t>bastion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host</a:t>
            </a:r>
            <a:r>
              <a:rPr lang="ko-KR" altLang="en-US" sz="1400" dirty="0">
                <a:latin typeface="Franklin Gothic"/>
                <a:ea typeface="맑은 고딕"/>
              </a:rPr>
              <a:t> 퍼블릭 IP 주소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2. SSH 키 파일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 : </a:t>
            </a:r>
            <a:r>
              <a:rPr lang="ko-KR" altLang="en-US" sz="1400" dirty="0" err="1">
                <a:latin typeface="Franklin Gothic"/>
                <a:ea typeface="맑은 고딕"/>
              </a:rPr>
              <a:t>bastion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host</a:t>
            </a:r>
            <a:r>
              <a:rPr lang="ko-KR" altLang="en-US" sz="1400" dirty="0">
                <a:latin typeface="Franklin Gothic"/>
                <a:ea typeface="맑은 고딕"/>
              </a:rPr>
              <a:t> 키 페어 삽입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3. </a:t>
            </a:r>
            <a:r>
              <a:rPr lang="ko-KR" altLang="en-US" sz="1400" dirty="0" err="1">
                <a:latin typeface="Franklin Gothic"/>
                <a:ea typeface="맑은 고딕"/>
              </a:rPr>
              <a:t>MySQL</a:t>
            </a:r>
            <a:r>
              <a:rPr lang="ko-KR" altLang="en-US" sz="1400" dirty="0">
                <a:latin typeface="Franklin Gothic"/>
                <a:ea typeface="맑은 고딕"/>
              </a:rPr>
              <a:t> 호스트이름</a:t>
            </a:r>
            <a:br>
              <a:rPr lang="ko-KR" altLang="en-US" sz="1400" dirty="0">
                <a:latin typeface="Franklin Gothic"/>
                <a:ea typeface="맑은 고딕"/>
              </a:rPr>
            </a:br>
            <a:r>
              <a:rPr lang="ko-KR" altLang="en-US" sz="1400" dirty="0">
                <a:latin typeface="Franklin Gothic"/>
                <a:ea typeface="맑은 고딕"/>
              </a:rPr>
              <a:t> : </a:t>
            </a:r>
            <a:r>
              <a:rPr lang="ko-KR" altLang="en-US" sz="1400" dirty="0" err="1">
                <a:latin typeface="Franklin Gothic"/>
                <a:ea typeface="맑은 고딕"/>
              </a:rPr>
              <a:t>RDS의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엔드포인트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4. </a:t>
            </a:r>
            <a:r>
              <a:rPr lang="ko-KR" altLang="en-US" sz="1400" dirty="0" err="1">
                <a:latin typeface="Franklin Gothic"/>
                <a:ea typeface="맑은 고딕"/>
              </a:rPr>
              <a:t>Username</a:t>
            </a:r>
            <a:r>
              <a:rPr lang="ko-KR" altLang="en-US" sz="1400" dirty="0">
                <a:latin typeface="Franklin Gothic"/>
                <a:ea typeface="맑은 고딕"/>
              </a:rPr>
              <a:t> &amp; </a:t>
            </a:r>
            <a:r>
              <a:rPr lang="ko-KR" altLang="en-US" sz="1400" dirty="0" err="1">
                <a:latin typeface="Franklin Gothic"/>
                <a:ea typeface="맑은 고딕"/>
              </a:rPr>
              <a:t>password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 : RDS 생성 시 기록했던 </a:t>
            </a:r>
            <a:r>
              <a:rPr lang="ko-KR" altLang="en-US" sz="1400" err="1">
                <a:latin typeface="Franklin Gothic"/>
                <a:ea typeface="맑은 고딕"/>
              </a:rPr>
              <a:t>username과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</a:t>
            </a:r>
            <a:r>
              <a:rPr lang="ko-KR" altLang="en-US" sz="1400" dirty="0" err="1">
                <a:latin typeface="Franklin Gothic"/>
                <a:ea typeface="맑은 고딕"/>
              </a:rPr>
              <a:t>password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51CEFF5-6309-EA2D-A04F-14CB7931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9" y="802710"/>
            <a:ext cx="8248258" cy="57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6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+mn-lt"/>
              </a:rPr>
              <a:t>3. </a:t>
            </a:r>
            <a:r>
              <a:rPr lang="ko-KR" altLang="en-US" sz="2400" dirty="0">
                <a:latin typeface="Franklin Gothic"/>
                <a:ea typeface="+mn-lt"/>
              </a:rPr>
              <a:t>배포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환경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설정</a:t>
            </a:r>
            <a:r>
              <a:rPr lang="en-US" altLang="ko-KR" sz="2400" dirty="0">
                <a:latin typeface="Franklin Gothic"/>
                <a:ea typeface="+mn-lt"/>
              </a:rPr>
              <a:t> - RDS : Bastion </a:t>
            </a:r>
            <a:r>
              <a:rPr lang="en-US" altLang="ko-KR" sz="2400" dirty="0" err="1">
                <a:latin typeface="Franklin Gothic"/>
                <a:ea typeface="+mn-lt"/>
              </a:rPr>
              <a:t>Host와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en-US" altLang="ko-KR" sz="2400" dirty="0" err="1">
                <a:latin typeface="Franklin Gothic"/>
                <a:ea typeface="+mn-lt"/>
              </a:rPr>
              <a:t>연결</a:t>
            </a:r>
            <a:endParaRPr lang="en-US" altLang="ko-KR" sz="2400" dirty="0" err="1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5B1C0BB-FFBE-61DB-19C4-4ED399C2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40" y="1001039"/>
            <a:ext cx="789352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+mn-lt"/>
              </a:rPr>
              <a:t>3. </a:t>
            </a:r>
            <a:r>
              <a:rPr lang="ko-KR" altLang="en-US" sz="2400" dirty="0">
                <a:latin typeface="Franklin Gothic"/>
                <a:ea typeface="+mn-lt"/>
              </a:rPr>
              <a:t>배포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환경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ko-KR" altLang="en-US" sz="2400" dirty="0">
                <a:latin typeface="Franklin Gothic"/>
                <a:ea typeface="+mn-lt"/>
              </a:rPr>
              <a:t>설정</a:t>
            </a:r>
            <a:r>
              <a:rPr lang="en-US" altLang="ko-KR" sz="2400" dirty="0">
                <a:latin typeface="Franklin Gothic"/>
                <a:ea typeface="+mn-lt"/>
              </a:rPr>
              <a:t> - RDS : Bastion </a:t>
            </a:r>
            <a:r>
              <a:rPr lang="en-US" altLang="ko-KR" sz="2400" dirty="0" err="1">
                <a:latin typeface="Franklin Gothic"/>
                <a:ea typeface="+mn-lt"/>
              </a:rPr>
              <a:t>Host와</a:t>
            </a:r>
            <a:r>
              <a:rPr lang="en-US" altLang="ko-KR" sz="2400" dirty="0">
                <a:latin typeface="Franklin Gothic"/>
                <a:ea typeface="+mn-lt"/>
              </a:rPr>
              <a:t> </a:t>
            </a:r>
            <a:r>
              <a:rPr lang="en-US" altLang="ko-KR" sz="2400" dirty="0" err="1">
                <a:latin typeface="Franklin Gothic"/>
                <a:ea typeface="+mn-lt"/>
              </a:rPr>
              <a:t>연결</a:t>
            </a:r>
            <a:endParaRPr lang="en-US" altLang="ko-KR" sz="2400" dirty="0" err="1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0706DAB-D46B-F928-63F6-EF1D055145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81" t="8" r="42585" b="30600"/>
          <a:stretch/>
        </p:blipFill>
        <p:spPr>
          <a:xfrm>
            <a:off x="606208" y="1658655"/>
            <a:ext cx="3929931" cy="3544291"/>
          </a:xfrm>
          <a:prstGeom prst="rect">
            <a:avLst/>
          </a:prstGeom>
        </p:spPr>
      </p:pic>
      <p:pic>
        <p:nvPicPr>
          <p:cNvPr id="13" name="그림 1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3DC1B91-EC77-4563-4C16-3A2D28FB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370" y="959285"/>
            <a:ext cx="6815178" cy="51064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902543-32D9-3FEC-FC36-5F02443DC819}"/>
              </a:ext>
            </a:extLst>
          </p:cNvPr>
          <p:cNvSpPr/>
          <p:nvPr/>
        </p:nvSpPr>
        <p:spPr>
          <a:xfrm>
            <a:off x="2578274" y="4415422"/>
            <a:ext cx="1534437" cy="584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25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Franklin Gothic"/>
                <a:ea typeface="+mn-lt"/>
              </a:rPr>
              <a:t>3. </a:t>
            </a:r>
            <a:r>
              <a:rPr lang="ko-KR" sz="2400" dirty="0">
                <a:latin typeface="Franklin Gothic"/>
                <a:ea typeface="맑은 고딕"/>
              </a:rPr>
              <a:t>배포</a:t>
            </a:r>
            <a:r>
              <a:rPr lang="en-US" sz="2400" dirty="0">
                <a:latin typeface="Franklin Gothic"/>
                <a:ea typeface="+mn-lt"/>
              </a:rPr>
              <a:t> </a:t>
            </a:r>
            <a:r>
              <a:rPr lang="ko-KR" sz="2400" dirty="0">
                <a:latin typeface="Franklin Gothic"/>
                <a:ea typeface="맑은 고딕"/>
              </a:rPr>
              <a:t>환경</a:t>
            </a:r>
            <a:r>
              <a:rPr lang="en-US" sz="2400" dirty="0">
                <a:latin typeface="Franklin Gothic"/>
                <a:ea typeface="+mn-lt"/>
              </a:rPr>
              <a:t> </a:t>
            </a:r>
            <a:r>
              <a:rPr lang="ko-KR" sz="2400" dirty="0">
                <a:latin typeface="Franklin Gothic"/>
                <a:ea typeface="맑은 고딕"/>
              </a:rPr>
              <a:t>설정</a:t>
            </a:r>
            <a:r>
              <a:rPr lang="en-US" sz="2400" dirty="0">
                <a:latin typeface="Franklin Gothic"/>
                <a:ea typeface="+mn-lt"/>
              </a:rPr>
              <a:t> -</a:t>
            </a:r>
            <a:r>
              <a:rPr lang="ko-KR" sz="2400" dirty="0">
                <a:latin typeface="Franklin Gothic"/>
                <a:ea typeface="맑은 고딕"/>
              </a:rPr>
              <a:t> </a:t>
            </a:r>
            <a:r>
              <a:rPr lang="ko-KR" sz="2400" dirty="0" err="1">
                <a:latin typeface="Franklin Gothic"/>
                <a:ea typeface="맑은 고딕"/>
              </a:rPr>
              <a:t>Bastion</a:t>
            </a:r>
            <a:r>
              <a:rPr lang="ko-KR" sz="2400" dirty="0">
                <a:latin typeface="Franklin Gothic"/>
                <a:ea typeface="맑은 고딕"/>
              </a:rPr>
              <a:t> Host : </a:t>
            </a:r>
            <a:r>
              <a:rPr lang="en-US" altLang="ko-KR" sz="2400" dirty="0">
                <a:latin typeface="Franklin Gothic"/>
                <a:ea typeface="맑은 고딕"/>
              </a:rPr>
              <a:t>MySQL </a:t>
            </a:r>
            <a:r>
              <a:rPr lang="en-US" altLang="ko-KR" sz="2400" dirty="0" err="1">
                <a:latin typeface="Franklin Gothic"/>
                <a:ea typeface="맑은 고딕"/>
              </a:rPr>
              <a:t>설치</a:t>
            </a:r>
            <a:endParaRPr lang="ko-KR" altLang="en-US" sz="2400" dirty="0" err="1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CBB060E-75EC-B721-70B1-1062A9F80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66" y="801743"/>
            <a:ext cx="8455068" cy="5713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8164E-24AC-BFE5-FFEB-483C19578966}"/>
              </a:ext>
            </a:extLst>
          </p:cNvPr>
          <p:cNvSpPr/>
          <p:nvPr/>
        </p:nvSpPr>
        <p:spPr>
          <a:xfrm>
            <a:off x="3048001" y="2505203"/>
            <a:ext cx="1659698" cy="302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52F506-1761-60A6-1768-55C0D4786E3E}"/>
              </a:ext>
            </a:extLst>
          </p:cNvPr>
          <p:cNvSpPr/>
          <p:nvPr/>
        </p:nvSpPr>
        <p:spPr>
          <a:xfrm>
            <a:off x="6492659" y="2505202"/>
            <a:ext cx="1659698" cy="302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3116D9-65E7-6BE7-DD24-1FE5CBDE23B2}"/>
              </a:ext>
            </a:extLst>
          </p:cNvPr>
          <p:cNvSpPr/>
          <p:nvPr/>
        </p:nvSpPr>
        <p:spPr>
          <a:xfrm>
            <a:off x="3872632" y="4874709"/>
            <a:ext cx="2171177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9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Franklin Gothic"/>
                <a:ea typeface="+mn-lt"/>
              </a:rPr>
              <a:t>3. </a:t>
            </a:r>
            <a:r>
              <a:rPr lang="ko-KR" sz="2400" dirty="0">
                <a:latin typeface="Franklin Gothic"/>
                <a:ea typeface="맑은 고딕"/>
              </a:rPr>
              <a:t>배포</a:t>
            </a:r>
            <a:r>
              <a:rPr lang="en-US" sz="2400" dirty="0">
                <a:latin typeface="Franklin Gothic"/>
                <a:ea typeface="+mn-lt"/>
              </a:rPr>
              <a:t> </a:t>
            </a:r>
            <a:r>
              <a:rPr lang="ko-KR" sz="2400" dirty="0">
                <a:latin typeface="Franklin Gothic"/>
                <a:ea typeface="맑은 고딕"/>
              </a:rPr>
              <a:t>환경</a:t>
            </a:r>
            <a:r>
              <a:rPr lang="en-US" sz="2400" dirty="0">
                <a:latin typeface="Franklin Gothic"/>
                <a:ea typeface="+mn-lt"/>
              </a:rPr>
              <a:t> </a:t>
            </a:r>
            <a:r>
              <a:rPr lang="ko-KR" sz="2400" dirty="0">
                <a:latin typeface="Franklin Gothic"/>
                <a:ea typeface="맑은 고딕"/>
              </a:rPr>
              <a:t>설정</a:t>
            </a:r>
            <a:r>
              <a:rPr lang="en-US" sz="2400" dirty="0">
                <a:latin typeface="Franklin Gothic"/>
                <a:ea typeface="+mn-lt"/>
              </a:rPr>
              <a:t> -</a:t>
            </a:r>
            <a:r>
              <a:rPr lang="ko-KR" sz="2400" dirty="0">
                <a:latin typeface="Franklin Gothic"/>
                <a:ea typeface="맑은 고딕"/>
              </a:rPr>
              <a:t> </a:t>
            </a:r>
            <a:r>
              <a:rPr lang="ko-KR" sz="2400" dirty="0" err="1">
                <a:latin typeface="Franklin Gothic"/>
                <a:ea typeface="맑은 고딕"/>
              </a:rPr>
              <a:t>Bastion</a:t>
            </a:r>
            <a:r>
              <a:rPr lang="ko-KR" sz="2400" dirty="0">
                <a:latin typeface="Franklin Gothic"/>
                <a:ea typeface="맑은 고딕"/>
              </a:rPr>
              <a:t> Host : </a:t>
            </a:r>
            <a:r>
              <a:rPr lang="en-US" altLang="ko-KR" sz="2400" dirty="0">
                <a:latin typeface="Franklin Gothic"/>
                <a:ea typeface="맑은 고딕"/>
              </a:rPr>
              <a:t>MySQL </a:t>
            </a:r>
            <a:r>
              <a:rPr lang="en-US" altLang="ko-KR" sz="2400" dirty="0" err="1">
                <a:latin typeface="Franklin Gothic"/>
                <a:ea typeface="맑은 고딕"/>
              </a:rPr>
              <a:t>설치</a:t>
            </a:r>
            <a:endParaRPr lang="ko-KR" altLang="en-US" sz="2400" dirty="0" err="1">
              <a:solidFill>
                <a:srgbClr val="FFFFFF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8053559" y="2521818"/>
            <a:ext cx="37875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SSH로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Bastion</a:t>
            </a:r>
            <a:r>
              <a:rPr lang="ko-KR" altLang="en-US" sz="1600" dirty="0">
                <a:latin typeface="Franklin Gothic"/>
                <a:ea typeface="맑은 고딕"/>
              </a:rPr>
              <a:t> Host에 접근하여 먼저 시스템을 업데이트 한 후,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"</a:t>
            </a:r>
            <a:r>
              <a:rPr lang="ko-KR" altLang="en-US" sz="1600" dirty="0" err="1">
                <a:latin typeface="Franklin Gothic"/>
                <a:ea typeface="맑은 고딕"/>
              </a:rPr>
              <a:t>sudo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dnf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install</a:t>
            </a:r>
            <a:r>
              <a:rPr lang="ko-KR" altLang="en-US" sz="1600" dirty="0">
                <a:latin typeface="Franklin Gothic"/>
                <a:ea typeface="맑은 고딕"/>
              </a:rPr>
              <a:t> ~" 명령어를 통해 설치 가능한 </a:t>
            </a:r>
            <a:r>
              <a:rPr lang="ko-KR" altLang="en-US" sz="1600" dirty="0" err="1">
                <a:latin typeface="Franklin Gothic"/>
                <a:ea typeface="맑은 고딕"/>
              </a:rPr>
              <a:t>mysql</a:t>
            </a:r>
            <a:r>
              <a:rPr lang="ko-KR" altLang="en-US" sz="1600" dirty="0">
                <a:latin typeface="Franklin Gothic"/>
                <a:ea typeface="맑은 고딕"/>
              </a:rPr>
              <a:t> 클라이언트를 설치한다.</a:t>
            </a:r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=&gt; </a:t>
            </a:r>
            <a:r>
              <a:rPr lang="ko-KR" altLang="en-US" sz="1600" dirty="0" err="1">
                <a:latin typeface="Franklin Gothic"/>
                <a:ea typeface="맑은 고딕"/>
              </a:rPr>
              <a:t>Bastion</a:t>
            </a:r>
            <a:r>
              <a:rPr lang="ko-KR" altLang="en-US" sz="1600" dirty="0">
                <a:latin typeface="Franklin Gothic"/>
                <a:ea typeface="맑은 고딕"/>
              </a:rPr>
              <a:t> Host에서 </a:t>
            </a:r>
            <a:r>
              <a:rPr lang="ko-KR" altLang="en-US" sz="1600" dirty="0" err="1">
                <a:latin typeface="Franklin Gothic"/>
                <a:ea typeface="맑은 고딕"/>
              </a:rPr>
              <a:t>MySQL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RDS와</a:t>
            </a:r>
            <a:r>
              <a:rPr lang="ko-KR" altLang="en-US" sz="1600" dirty="0">
                <a:latin typeface="Franklin Gothic"/>
                <a:ea typeface="맑은 고딕"/>
              </a:rPr>
              <a:t> 통신하기 위한 작업</a:t>
            </a: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5E9AA46-F5AB-C68F-0005-537461FE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" y="3360970"/>
            <a:ext cx="7787013" cy="1965287"/>
          </a:xfrm>
          <a:prstGeom prst="rect">
            <a:avLst/>
          </a:prstGeom>
        </p:spPr>
      </p:pic>
      <p:pic>
        <p:nvPicPr>
          <p:cNvPr id="10" name="그림 9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45F2564-09D9-FBBE-116A-E137AA44E0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08" t="-592" r="54619" b="91568"/>
          <a:stretch/>
        </p:blipFill>
        <p:spPr>
          <a:xfrm>
            <a:off x="92243" y="1710846"/>
            <a:ext cx="7784350" cy="10536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8164E-24AC-BFE5-FFEB-483C19578966}"/>
              </a:ext>
            </a:extLst>
          </p:cNvPr>
          <p:cNvSpPr/>
          <p:nvPr/>
        </p:nvSpPr>
        <p:spPr>
          <a:xfrm>
            <a:off x="3194137" y="1711888"/>
            <a:ext cx="2233807" cy="37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E8430-BAE7-D8D9-A161-6020B020A297}"/>
              </a:ext>
            </a:extLst>
          </p:cNvPr>
          <p:cNvSpPr/>
          <p:nvPr/>
        </p:nvSpPr>
        <p:spPr>
          <a:xfrm>
            <a:off x="1837150" y="3361147"/>
            <a:ext cx="2974930" cy="187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Malgun Gothic"/>
              </a:rPr>
              <a:t>3. </a:t>
            </a:r>
            <a:r>
              <a:rPr lang="ko-KR" altLang="en-US" sz="2400" dirty="0">
                <a:latin typeface="Franklin Gothic"/>
                <a:ea typeface="맑은 고딕"/>
              </a:rPr>
              <a:t>배포</a:t>
            </a:r>
            <a:r>
              <a:rPr lang="en-US" altLang="ko-KR" sz="2400" dirty="0">
                <a:latin typeface="Franklin Gothic"/>
                <a:ea typeface="Malgun Gothic"/>
              </a:rPr>
              <a:t> </a:t>
            </a:r>
            <a:r>
              <a:rPr lang="ko-KR" altLang="en-US" sz="2400" dirty="0">
                <a:latin typeface="Franklin Gothic"/>
                <a:ea typeface="맑은 고딕"/>
              </a:rPr>
              <a:t>환경</a:t>
            </a:r>
            <a:r>
              <a:rPr lang="en-US" altLang="ko-KR" sz="2400" dirty="0">
                <a:latin typeface="Franklin Gothic"/>
                <a:ea typeface="Malgun Gothic"/>
              </a:rPr>
              <a:t> </a:t>
            </a:r>
            <a:r>
              <a:rPr lang="ko-KR" altLang="en-US" sz="2400" dirty="0">
                <a:latin typeface="Franklin Gothic"/>
                <a:ea typeface="맑은 고딕"/>
              </a:rPr>
              <a:t>설정</a:t>
            </a:r>
            <a:r>
              <a:rPr lang="en-US" altLang="ko-KR" sz="2400" dirty="0">
                <a:latin typeface="Franklin Gothic"/>
                <a:ea typeface="Malgun Gothic"/>
              </a:rPr>
              <a:t> -</a:t>
            </a:r>
            <a:r>
              <a:rPr lang="ko-KR" altLang="en-US" sz="2400" dirty="0">
                <a:latin typeface="Franklin Gothic"/>
                <a:ea typeface="맑은 고딕"/>
              </a:rPr>
              <a:t> S3 버킷 설정 : 정적 웹 사이트 호스팅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68C3C6B4-8ABE-4A70-7261-65AE6985B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1" y="3094332"/>
            <a:ext cx="6680547" cy="1128622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6C8CD10-EC16-1FA8-2867-26BE01860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864" y="854901"/>
            <a:ext cx="4897834" cy="56179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2CD726-E738-ACB3-15A9-A84850A58D1B}"/>
              </a:ext>
            </a:extLst>
          </p:cNvPr>
          <p:cNvSpPr/>
          <p:nvPr/>
        </p:nvSpPr>
        <p:spPr>
          <a:xfrm>
            <a:off x="7192027" y="2004162"/>
            <a:ext cx="2327752" cy="1002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786AD-35C8-32C9-29D5-2D95BC3D0D50}"/>
              </a:ext>
            </a:extLst>
          </p:cNvPr>
          <p:cNvSpPr/>
          <p:nvPr/>
        </p:nvSpPr>
        <p:spPr>
          <a:xfrm>
            <a:off x="7192026" y="3977010"/>
            <a:ext cx="3663862" cy="111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71933-3DA6-250B-5858-B9C74F944E0C}"/>
              </a:ext>
            </a:extLst>
          </p:cNvPr>
          <p:cNvSpPr/>
          <p:nvPr/>
        </p:nvSpPr>
        <p:spPr>
          <a:xfrm>
            <a:off x="6242136" y="3183695"/>
            <a:ext cx="574109" cy="25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latin typeface="Franklin Gothic"/>
                <a:ea typeface="맑은 고딕"/>
              </a:rPr>
              <a:t>요구사항.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151722" y="841242"/>
            <a:ext cx="118877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Franklin Gothic"/>
                <a:ea typeface="맑은 고딕"/>
              </a:rPr>
              <a:t>AWS 상에서 서비스 인프라를 구성할 것</a:t>
            </a:r>
          </a:p>
          <a:p>
            <a:pPr marL="457200" indent="-457200">
              <a:buAutoNum type="arabicPeriod"/>
            </a:pPr>
            <a:endParaRPr lang="ko-KR" altLang="en-US" sz="2000" dirty="0">
              <a:latin typeface="Franklin Gothic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Franklin Gothic"/>
                <a:ea typeface="맑은 고딕"/>
              </a:rPr>
              <a:t>생성한 인프라에 응용 프로그램을 배포할 것</a:t>
            </a:r>
          </a:p>
          <a:p>
            <a:pPr marL="457200" indent="-457200">
              <a:buAutoNum type="arabicPeriod"/>
            </a:pPr>
            <a:endParaRPr lang="ko-KR" altLang="en-US" sz="2000" dirty="0">
              <a:latin typeface="Franklin Gothic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000" err="1">
                <a:latin typeface="Franklin Gothic"/>
                <a:ea typeface="맑은 고딕"/>
              </a:rPr>
              <a:t>프론트엔드</a:t>
            </a:r>
            <a:r>
              <a:rPr lang="ko-KR" altLang="en-US" sz="2000" dirty="0">
                <a:latin typeface="Franklin Gothic"/>
                <a:ea typeface="맑은 고딕"/>
              </a:rPr>
              <a:t>, </a:t>
            </a:r>
            <a:r>
              <a:rPr lang="ko-KR" altLang="en-US" sz="2000" err="1">
                <a:latin typeface="Franklin Gothic"/>
                <a:ea typeface="맑은 고딕"/>
              </a:rPr>
              <a:t>백엔드</a:t>
            </a:r>
            <a:r>
              <a:rPr lang="ko-KR" altLang="en-US" sz="2000" dirty="0">
                <a:latin typeface="Franklin Gothic"/>
                <a:ea typeface="맑은 고딕"/>
              </a:rPr>
              <a:t>, 데이터베이스로 구성할 것</a:t>
            </a:r>
          </a:p>
          <a:p>
            <a:r>
              <a:rPr lang="ko-KR" altLang="en-US" sz="2000" dirty="0">
                <a:latin typeface="Franklin Gothic"/>
                <a:ea typeface="맑은 고딕"/>
              </a:rPr>
              <a:t>  - 데이터베이스는 </a:t>
            </a:r>
            <a:r>
              <a:rPr lang="ko-KR" altLang="en-US" sz="2000" err="1">
                <a:latin typeface="Franklin Gothic"/>
                <a:ea typeface="맑은 고딕"/>
              </a:rPr>
              <a:t>RDS를</a:t>
            </a:r>
            <a:r>
              <a:rPr lang="ko-KR" altLang="en-US" sz="2000" dirty="0">
                <a:latin typeface="Franklin Gothic"/>
                <a:ea typeface="맑은 고딕"/>
              </a:rPr>
              <a:t> 사용할 것</a:t>
            </a:r>
          </a:p>
          <a:p>
            <a:pPr marL="457200" indent="-457200">
              <a:buAutoNum type="arabicPeriod"/>
            </a:pPr>
            <a:endParaRPr lang="ko-KR" altLang="en-US" sz="2000" dirty="0">
              <a:latin typeface="Franklin Gothic"/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4AA19A-95E4-8136-2979-6472DB046F5C}"/>
              </a:ext>
            </a:extLst>
          </p:cNvPr>
          <p:cNvGrpSpPr/>
          <p:nvPr/>
        </p:nvGrpSpPr>
        <p:grpSpPr>
          <a:xfrm>
            <a:off x="1488509" y="2995807"/>
            <a:ext cx="9210804" cy="2995807"/>
            <a:chOff x="1363249" y="2922739"/>
            <a:chExt cx="9210804" cy="299580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A0F3289-1501-F941-9ECC-072619FCC68E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30" y="5518757"/>
              <a:ext cx="4400808" cy="36116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8474086-3CBD-E987-E844-0D44FA3BAE65}"/>
                </a:ext>
              </a:extLst>
            </p:cNvPr>
            <p:cNvCxnSpPr/>
            <p:nvPr/>
          </p:nvCxnSpPr>
          <p:spPr>
            <a:xfrm flipV="1">
              <a:off x="2444664" y="3332969"/>
              <a:ext cx="3336096" cy="122546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 descr="AWS란? 클라우드와 AWS의 기본 개념 알아보기">
              <a:extLst>
                <a:ext uri="{FF2B5EF4-FFF2-40B4-BE49-F238E27FC236}">
                  <a16:creationId xmlns:a16="http://schemas.microsoft.com/office/drawing/2014/main" id="{D9EA3A60-DA50-F583-577C-E5F1190B1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249" y="3822487"/>
              <a:ext cx="3379939" cy="2094012"/>
            </a:xfrm>
            <a:prstGeom prst="rect">
              <a:avLst/>
            </a:prstGeom>
          </p:spPr>
        </p:pic>
        <p:pic>
          <p:nvPicPr>
            <p:cNvPr id="3" name="그림 2" descr="프론트엔드 개발자와 역할은?🤔">
              <a:extLst>
                <a:ext uri="{FF2B5EF4-FFF2-40B4-BE49-F238E27FC236}">
                  <a16:creationId xmlns:a16="http://schemas.microsoft.com/office/drawing/2014/main" id="{27A86537-FD43-9A7B-6F4C-D818241E8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9886" t="22297" r="55133" b="24557"/>
            <a:stretch/>
          </p:blipFill>
          <p:spPr>
            <a:xfrm>
              <a:off x="5956126" y="3888711"/>
              <a:ext cx="959600" cy="820589"/>
            </a:xfrm>
            <a:prstGeom prst="rect">
              <a:avLst/>
            </a:prstGeom>
          </p:spPr>
        </p:pic>
        <p:pic>
          <p:nvPicPr>
            <p:cNvPr id="4" name="그림 3" descr="AWS RDS(Relational Database Service)">
              <a:extLst>
                <a:ext uri="{FF2B5EF4-FFF2-40B4-BE49-F238E27FC236}">
                  <a16:creationId xmlns:a16="http://schemas.microsoft.com/office/drawing/2014/main" id="{084375E5-21C8-5629-CEB2-5EFB4E6AE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2" t="4110" r="22433"/>
            <a:stretch/>
          </p:blipFill>
          <p:spPr>
            <a:xfrm>
              <a:off x="7417495" y="4874712"/>
              <a:ext cx="1564565" cy="730686"/>
            </a:xfrm>
            <a:prstGeom prst="rect">
              <a:avLst/>
            </a:prstGeom>
          </p:spPr>
        </p:pic>
        <p:pic>
          <p:nvPicPr>
            <p:cNvPr id="6" name="그림 5" descr="프론트엔드 개발자와 역할은?🤔">
              <a:extLst>
                <a:ext uri="{FF2B5EF4-FFF2-40B4-BE49-F238E27FC236}">
                  <a16:creationId xmlns:a16="http://schemas.microsoft.com/office/drawing/2014/main" id="{E926E735-45F7-E5AD-0623-BB2002E8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9065" t="23649" r="11277" b="19827"/>
            <a:stretch/>
          </p:blipFill>
          <p:spPr>
            <a:xfrm>
              <a:off x="7709769" y="3387671"/>
              <a:ext cx="813576" cy="872751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129A59-91C0-19C4-1BF8-8A1FBA86B165}"/>
                </a:ext>
              </a:extLst>
            </p:cNvPr>
            <p:cNvSpPr/>
            <p:nvPr/>
          </p:nvSpPr>
          <p:spPr>
            <a:xfrm>
              <a:off x="4947781" y="2922739"/>
              <a:ext cx="5626272" cy="2995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396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Franklin Gothic"/>
                <a:ea typeface="Malgun Gothic"/>
              </a:rPr>
              <a:t>3. </a:t>
            </a:r>
            <a:r>
              <a:rPr lang="ko-KR" altLang="en-US" sz="2400" dirty="0">
                <a:latin typeface="Franklin Gothic"/>
                <a:ea typeface="맑은 고딕"/>
              </a:rPr>
              <a:t>배포</a:t>
            </a:r>
            <a:r>
              <a:rPr lang="en-US" altLang="ko-KR" sz="2400" dirty="0">
                <a:latin typeface="Franklin Gothic"/>
                <a:ea typeface="Malgun Gothic"/>
              </a:rPr>
              <a:t> </a:t>
            </a:r>
            <a:r>
              <a:rPr lang="ko-KR" altLang="en-US" sz="2400" dirty="0">
                <a:latin typeface="Franklin Gothic"/>
                <a:ea typeface="맑은 고딕"/>
              </a:rPr>
              <a:t>환경</a:t>
            </a:r>
            <a:r>
              <a:rPr lang="en-US" altLang="ko-KR" sz="2400" dirty="0">
                <a:latin typeface="Franklin Gothic"/>
                <a:ea typeface="Malgun Gothic"/>
              </a:rPr>
              <a:t> </a:t>
            </a:r>
            <a:r>
              <a:rPr lang="ko-KR" altLang="en-US" sz="2400" dirty="0">
                <a:latin typeface="Franklin Gothic"/>
                <a:ea typeface="맑은 고딕"/>
              </a:rPr>
              <a:t>설정</a:t>
            </a:r>
            <a:r>
              <a:rPr lang="en-US" altLang="ko-KR" sz="2400" dirty="0">
                <a:latin typeface="Franklin Gothic"/>
                <a:ea typeface="Malgun Gothic"/>
              </a:rPr>
              <a:t> -</a:t>
            </a:r>
            <a:r>
              <a:rPr lang="ko-KR" altLang="en-US" sz="2400" dirty="0">
                <a:latin typeface="Franklin Gothic"/>
                <a:ea typeface="맑은 고딕"/>
              </a:rPr>
              <a:t> S3 버킷 설정 : ACL 접근 제어 설정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D556899-91D3-79A1-92CF-77956240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5" y="1689222"/>
            <a:ext cx="7129398" cy="4032790"/>
          </a:xfrm>
          <a:prstGeom prst="rect">
            <a:avLst/>
          </a:prstGeom>
        </p:spPr>
      </p:pic>
      <p:pic>
        <p:nvPicPr>
          <p:cNvPr id="9" name="그림 8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B23BF3C-C426-630D-6F02-DB9647156F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753" r="415" b="8409"/>
          <a:stretch/>
        </p:blipFill>
        <p:spPr>
          <a:xfrm>
            <a:off x="7523567" y="771394"/>
            <a:ext cx="4454016" cy="49509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2CD726-E738-ACB3-15A9-A84850A58D1B}"/>
              </a:ext>
            </a:extLst>
          </p:cNvPr>
          <p:cNvSpPr/>
          <p:nvPr/>
        </p:nvSpPr>
        <p:spPr>
          <a:xfrm>
            <a:off x="6607479" y="1795395"/>
            <a:ext cx="584548" cy="302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3D74C-457A-A361-7DB3-9EA00A712CF6}"/>
              </a:ext>
            </a:extLst>
          </p:cNvPr>
          <p:cNvSpPr/>
          <p:nvPr/>
        </p:nvSpPr>
        <p:spPr>
          <a:xfrm>
            <a:off x="7693068" y="2359066"/>
            <a:ext cx="2755726" cy="334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38A4D-96AC-347D-8755-3B995BB77CDF}"/>
              </a:ext>
            </a:extLst>
          </p:cNvPr>
          <p:cNvSpPr txBox="1"/>
          <p:nvPr/>
        </p:nvSpPr>
        <p:spPr>
          <a:xfrm>
            <a:off x="391804" y="6091735"/>
            <a:ext cx="116058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이로써 정적 웹 사이트 호스팅, ACL 접근 제어 설정을 완료하면 S3 버킷에 업로드하는 프론트 엔드 빌드 파일을</a:t>
            </a:r>
            <a:endParaRPr lang="ko-KR" dirty="0"/>
          </a:p>
          <a:p>
            <a:r>
              <a:rPr lang="ko-KR" altLang="en-US" sz="1600" dirty="0">
                <a:latin typeface="Franklin Gothic"/>
                <a:ea typeface="맑은 고딕"/>
              </a:rPr>
              <a:t>서비스로 구동할 수 있음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2492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1CA8D8C-FD5D-7475-B551-5713B05E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91" y="927969"/>
            <a:ext cx="6967596" cy="5565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4. 프로그램 배포 - </a:t>
            </a:r>
            <a:r>
              <a:rPr lang="ko-KR" altLang="en-US" sz="2400" dirty="0" err="1">
                <a:latin typeface="Franklin Gothic"/>
                <a:ea typeface="맑은 고딕"/>
              </a:rPr>
              <a:t>프론트엔드</a:t>
            </a:r>
            <a:r>
              <a:rPr lang="ko-KR" altLang="en-US" sz="2400" dirty="0">
                <a:latin typeface="Franklin Gothic"/>
                <a:ea typeface="맑은 고딕"/>
              </a:rPr>
              <a:t> : </a:t>
            </a:r>
            <a:r>
              <a:rPr lang="ko-KR" altLang="en-US" sz="2400" dirty="0" err="1">
                <a:latin typeface="Franklin Gothic"/>
                <a:ea typeface="맑은 고딕"/>
              </a:rPr>
              <a:t>npm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ko-KR" altLang="en-US" sz="2400" dirty="0" err="1">
                <a:latin typeface="Franklin Gothic"/>
                <a:ea typeface="맑은 고딕"/>
              </a:rPr>
              <a:t>build</a:t>
            </a:r>
            <a:r>
              <a:rPr lang="ko-KR" altLang="en-US" sz="2400" dirty="0">
                <a:latin typeface="Franklin Gothic"/>
                <a:ea typeface="맑은 고딕"/>
              </a:rPr>
              <a:t> &amp; S3 버킷 배포 </a:t>
            </a:r>
            <a:endParaRPr 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8402877" y="929011"/>
            <a:ext cx="1116903" cy="37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4. 프로그램 배포 - </a:t>
            </a:r>
            <a:r>
              <a:rPr lang="ko-KR" altLang="en-US" sz="2400" dirty="0" err="1">
                <a:latin typeface="Franklin Gothic"/>
                <a:ea typeface="맑은 고딕"/>
              </a:rPr>
              <a:t>프론트엔드</a:t>
            </a:r>
            <a:r>
              <a:rPr lang="ko-KR" altLang="en-US" sz="2400" dirty="0">
                <a:latin typeface="Franklin Gothic"/>
                <a:ea typeface="맑은 고딕"/>
              </a:rPr>
              <a:t> : </a:t>
            </a:r>
            <a:r>
              <a:rPr lang="ko-KR" altLang="en-US" sz="2400" dirty="0" err="1">
                <a:latin typeface="Franklin Gothic"/>
                <a:ea typeface="맑은 고딕"/>
              </a:rPr>
              <a:t>npm</a:t>
            </a:r>
            <a:r>
              <a:rPr lang="ko-KR" altLang="en-US" sz="2400" dirty="0">
                <a:latin typeface="Franklin Gothic"/>
                <a:ea typeface="맑은 고딕"/>
              </a:rPr>
              <a:t> </a:t>
            </a:r>
            <a:r>
              <a:rPr lang="ko-KR" altLang="en-US" sz="2400" dirty="0" err="1">
                <a:latin typeface="Franklin Gothic"/>
                <a:ea typeface="맑은 고딕"/>
              </a:rPr>
              <a:t>build</a:t>
            </a:r>
            <a:r>
              <a:rPr lang="ko-KR" altLang="en-US" sz="2400" dirty="0">
                <a:latin typeface="Franklin Gothic"/>
                <a:ea typeface="맑은 고딕"/>
              </a:rPr>
              <a:t> &amp; S3 버킷 배포 </a:t>
            </a:r>
            <a:endParaRPr 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057FFC5-CDAD-39C2-6422-B2E78EDC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" y="832087"/>
            <a:ext cx="6398713" cy="2239774"/>
          </a:xfrm>
          <a:prstGeom prst="rect">
            <a:avLst/>
          </a:prstGeom>
        </p:spPr>
      </p:pic>
      <p:pic>
        <p:nvPicPr>
          <p:cNvPr id="6" name="그림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18D01952-3A9B-732A-AA63-A0EE8A6EA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8" y="3428641"/>
            <a:ext cx="6398712" cy="31009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751562" y="1409176"/>
            <a:ext cx="1471807" cy="1586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017DD-4AEE-AFA0-3FDB-A9C99EDDED3C}"/>
              </a:ext>
            </a:extLst>
          </p:cNvPr>
          <p:cNvSpPr/>
          <p:nvPr/>
        </p:nvSpPr>
        <p:spPr>
          <a:xfrm>
            <a:off x="5271370" y="4592874"/>
            <a:ext cx="678493" cy="24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9D2D2EB6-AF3B-F0A9-32C0-92C5348E6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29" y="1533394"/>
            <a:ext cx="5384731" cy="4302690"/>
          </a:xfrm>
          <a:prstGeom prst="rect">
            <a:avLst/>
          </a:prstGeom>
        </p:spPr>
      </p:pic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56B66666-B15B-C741-42CE-EE6450D10DB2}"/>
              </a:ext>
            </a:extLst>
          </p:cNvPr>
          <p:cNvSpPr/>
          <p:nvPr/>
        </p:nvSpPr>
        <p:spPr>
          <a:xfrm>
            <a:off x="2223370" y="2129424"/>
            <a:ext cx="824630" cy="389350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3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Franklin Gothic"/>
                <a:ea typeface="맑은 고딕"/>
              </a:rPr>
              <a:t>4. 프로그램 배포 - </a:t>
            </a:r>
            <a:r>
              <a:rPr lang="ko-KR" sz="2400" dirty="0" err="1">
                <a:latin typeface="Franklin Gothic"/>
                <a:ea typeface="맑은 고딕"/>
              </a:rPr>
              <a:t>프론트엔드</a:t>
            </a:r>
            <a:r>
              <a:rPr lang="ko-KR" sz="2400" dirty="0">
                <a:latin typeface="Franklin Gothic"/>
                <a:ea typeface="맑은 고딕"/>
              </a:rPr>
              <a:t> : </a:t>
            </a:r>
            <a:r>
              <a:rPr lang="ko-KR" sz="2400" dirty="0" err="1">
                <a:latin typeface="Franklin Gothic"/>
                <a:ea typeface="맑은 고딕"/>
              </a:rPr>
              <a:t>npm</a:t>
            </a:r>
            <a:r>
              <a:rPr lang="ko-KR" sz="2400" dirty="0">
                <a:latin typeface="Franklin Gothic"/>
                <a:ea typeface="맑은 고딕"/>
              </a:rPr>
              <a:t> </a:t>
            </a:r>
            <a:r>
              <a:rPr lang="ko-KR" sz="2400" dirty="0" err="1">
                <a:latin typeface="Franklin Gothic"/>
                <a:ea typeface="맑은 고딕"/>
              </a:rPr>
              <a:t>build</a:t>
            </a:r>
            <a:r>
              <a:rPr lang="ko-KR" sz="2400" dirty="0">
                <a:latin typeface="Franklin Gothic"/>
                <a:ea typeface="맑은 고딕"/>
              </a:rPr>
              <a:t> &amp; S3 버킷 배포 </a:t>
            </a:r>
            <a:endParaRPr lang="ko-KR" sz="2400">
              <a:solidFill>
                <a:srgbClr val="000000"/>
              </a:solidFill>
              <a:latin typeface="Franklin Gothic"/>
              <a:ea typeface="맑은 고딕"/>
            </a:endParaRP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-1910219" y="3528162"/>
            <a:ext cx="1012520" cy="292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3A30FC6-39FB-A69F-993E-4A9F21C7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1" y="1460326"/>
            <a:ext cx="53929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9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5. 프로그램 배포 후 테스트 : </a:t>
            </a:r>
            <a:endParaRPr 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A50D0AF-2E5B-1671-0E13-E68FB60C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7" y="790053"/>
            <a:ext cx="7045891" cy="24218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344466" y="2703532"/>
            <a:ext cx="3277643" cy="334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76048508-694C-1535-31B7-E2F3462B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9" y="3339100"/>
            <a:ext cx="9258821" cy="32695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799A7-B9B5-1260-26FF-7C8DB29E3CA8}"/>
              </a:ext>
            </a:extLst>
          </p:cNvPr>
          <p:cNvSpPr/>
          <p:nvPr/>
        </p:nvSpPr>
        <p:spPr>
          <a:xfrm>
            <a:off x="3966575" y="5928983"/>
            <a:ext cx="1033397" cy="594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4. 프로그램 배포 - </a:t>
            </a:r>
            <a:r>
              <a:rPr lang="ko-KR" altLang="en-US" sz="2400" dirty="0" err="1">
                <a:latin typeface="Franklin Gothic"/>
                <a:ea typeface="맑은 고딕"/>
              </a:rPr>
              <a:t>백엔드</a:t>
            </a:r>
            <a:r>
              <a:rPr lang="ko-KR" altLang="en-US" sz="2400" dirty="0">
                <a:latin typeface="Franklin Gothic"/>
                <a:ea typeface="맑은 고딕"/>
              </a:rPr>
              <a:t> : </a:t>
            </a:r>
            <a:r>
              <a:rPr lang="ko-KR" altLang="en-US" sz="2400" dirty="0" err="1">
                <a:latin typeface="Franklin Gothic"/>
                <a:ea typeface="맑은 고딕"/>
              </a:rPr>
              <a:t>도커</a:t>
            </a:r>
            <a:r>
              <a:rPr lang="ko-KR" altLang="en-US" sz="2400" dirty="0">
                <a:latin typeface="Franklin Gothic"/>
                <a:ea typeface="맑은 고딕"/>
              </a:rPr>
              <a:t> 이미지 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DB87D6-8215-3325-8279-C1181742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70" y="2091494"/>
            <a:ext cx="6096000" cy="2915093"/>
          </a:xfrm>
          <a:prstGeom prst="rect">
            <a:avLst/>
          </a:prstGeom>
        </p:spPr>
      </p:pic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5676234-EE81-BA0E-7C6A-8B5EC4FB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67" t="27358" r="33405" b="17296"/>
          <a:stretch/>
        </p:blipFill>
        <p:spPr>
          <a:xfrm>
            <a:off x="195546" y="1715545"/>
            <a:ext cx="5698967" cy="36691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8068849" y="2087669"/>
            <a:ext cx="2901862" cy="219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7261B-A826-5EBE-A77A-9074063DEE48}"/>
              </a:ext>
            </a:extLst>
          </p:cNvPr>
          <p:cNvSpPr/>
          <p:nvPr/>
        </p:nvSpPr>
        <p:spPr>
          <a:xfrm>
            <a:off x="8068848" y="4217094"/>
            <a:ext cx="1231726" cy="187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7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5. 프로그램 배포 후 테스트 </a:t>
            </a:r>
            <a:r>
              <a:rPr lang="ko-KR" sz="2400" dirty="0">
                <a:latin typeface="Franklin Gothic"/>
                <a:ea typeface="맑은 고딕"/>
              </a:rPr>
              <a:t>- </a:t>
            </a:r>
            <a:r>
              <a:rPr lang="ko-KR" sz="2400" dirty="0" err="1">
                <a:latin typeface="Franklin Gothic"/>
                <a:ea typeface="맑은 고딕"/>
              </a:rPr>
              <a:t>백엔드</a:t>
            </a:r>
            <a:r>
              <a:rPr lang="ko-KR" sz="2400" dirty="0">
                <a:latin typeface="Franklin Gothic"/>
                <a:ea typeface="맑은 고딕"/>
              </a:rPr>
              <a:t> : </a:t>
            </a:r>
            <a:r>
              <a:rPr lang="ko-KR" sz="2400" dirty="0" err="1">
                <a:latin typeface="Franklin Gothic"/>
                <a:ea typeface="맑은 고딕"/>
              </a:rPr>
              <a:t>도커</a:t>
            </a:r>
            <a:r>
              <a:rPr lang="ko-KR" sz="2400" dirty="0">
                <a:latin typeface="Franklin Gothic"/>
                <a:ea typeface="맑은 고딕"/>
              </a:rPr>
              <a:t> 컨테이너 </a:t>
            </a:r>
            <a:r>
              <a:rPr lang="ko-KR" altLang="en-US" sz="2400" dirty="0">
                <a:latin typeface="Franklin Gothic"/>
                <a:ea typeface="맑은 고딕"/>
              </a:rPr>
              <a:t>실행</a:t>
            </a:r>
            <a:endParaRPr lang="ko-KR" altLang="en-US" sz="2400" dirty="0">
              <a:solidFill>
                <a:srgbClr val="FFFFFF"/>
              </a:solidFill>
              <a:latin typeface="Franklin Gothic"/>
              <a:ea typeface="맑은 고딕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978E0F5-3790-A1B3-4AFC-A00184F9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" y="878084"/>
            <a:ext cx="7515616" cy="832544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4FDB85A-E3F0-827F-8D91-1621084C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9" y="1904342"/>
            <a:ext cx="7515616" cy="47298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E7C8D-459A-74B2-EF92-2D40D6854ADE}"/>
              </a:ext>
            </a:extLst>
          </p:cNvPr>
          <p:cNvSpPr/>
          <p:nvPr/>
        </p:nvSpPr>
        <p:spPr>
          <a:xfrm>
            <a:off x="1743206" y="876820"/>
            <a:ext cx="3528163" cy="208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4827D-6F0C-D63E-DED3-3D786E8867C1}"/>
              </a:ext>
            </a:extLst>
          </p:cNvPr>
          <p:cNvSpPr/>
          <p:nvPr/>
        </p:nvSpPr>
        <p:spPr>
          <a:xfrm>
            <a:off x="93946" y="2379944"/>
            <a:ext cx="7619998" cy="2223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64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latin typeface="Franklin Gothic"/>
                <a:ea typeface="맑은 고딕"/>
              </a:rPr>
              <a:t>후기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151722" y="841242"/>
            <a:ext cx="1188770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ko-KR" altLang="en-US" sz="2400" dirty="0">
                <a:latin typeface="Franklin Gothic"/>
                <a:ea typeface="맑은 고딕"/>
              </a:rPr>
              <a:t>느낀 점 및 아쉬운 점</a:t>
            </a:r>
          </a:p>
          <a:p>
            <a:pPr marL="457200" indent="-457200">
              <a:buFont typeface="Wingdings"/>
              <a:buChar char="§"/>
            </a:pPr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 dirty="0">
                <a:latin typeface="Franklin Gothic"/>
                <a:ea typeface="맑은 고딕"/>
              </a:rPr>
              <a:t> - 약 2달 간 교육받은 내용을 전부 활용하여 </a:t>
            </a:r>
            <a:r>
              <a:rPr lang="ko-KR" altLang="en-US" err="1">
                <a:latin typeface="Franklin Gothic"/>
                <a:ea typeface="맑은 고딕"/>
              </a:rPr>
              <a:t>AWS에</a:t>
            </a:r>
            <a:r>
              <a:rPr lang="ko-KR" altLang="en-US" dirty="0">
                <a:latin typeface="Franklin Gothic"/>
                <a:ea typeface="맑은 고딕"/>
              </a:rPr>
              <a:t> 프로그램 배포까지 완료했다는</a:t>
            </a:r>
          </a:p>
          <a:p>
            <a:r>
              <a:rPr lang="ko-KR" altLang="en-US" dirty="0">
                <a:latin typeface="Franklin Gothic"/>
                <a:ea typeface="맑은 고딕"/>
              </a:rPr>
              <a:t>   점에서 단지 개념으로만 알고 있고 활용하지 못하는 죽은 지식이 아님을 느꼈다.</a:t>
            </a:r>
            <a:endParaRPr lang="ko-KR">
              <a:ea typeface="맑은 고딕"/>
            </a:endParaRPr>
          </a:p>
          <a:p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>
                <a:latin typeface="Franklin Gothic"/>
                <a:ea typeface="맑은 고딕"/>
              </a:rPr>
              <a:t> - 개별적으로 코드를 작성하고 실습했던 환경에서는 문제없이 작동했지만, 통합하여 배포까지 나아가는</a:t>
            </a:r>
          </a:p>
          <a:p>
            <a:r>
              <a:rPr lang="ko-KR" altLang="en-US" dirty="0">
                <a:latin typeface="Franklin Gothic"/>
                <a:ea typeface="맑은 고딕"/>
              </a:rPr>
              <a:t>   과정에서 무수한 CORS 오류를 직면하게 되었다. 각 프로세스 간의 통신에  대한 이해가 부족함을 느끼게 되었다.</a:t>
            </a:r>
          </a:p>
          <a:p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>
                <a:latin typeface="Franklin Gothic"/>
                <a:ea typeface="맑은 고딕"/>
              </a:rPr>
              <a:t> - 2달 간의 교육과정을 지나면서 개발부터 AWS 클라우드 배포까지 수행할 수  있다는 자신감이 생겼지만,</a:t>
            </a:r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 dirty="0">
                <a:latin typeface="Franklin Gothic"/>
                <a:ea typeface="맑은 고딕"/>
              </a:rPr>
              <a:t>   그 내용은 아주 기초적인 부분을 활용한 것에 지나지 않은 것으로 생각된다.</a:t>
            </a:r>
          </a:p>
          <a:p>
            <a:endParaRPr lang="ko-KR" altLang="en-US" dirty="0">
              <a:latin typeface="Franklin Gothic"/>
              <a:ea typeface="맑은 고딕"/>
            </a:endParaRPr>
          </a:p>
          <a:p>
            <a:endParaRPr lang="ko-KR" altLang="en-US" dirty="0">
              <a:latin typeface="Franklin Gothic"/>
              <a:ea typeface="맑은 고딕"/>
            </a:endParaRPr>
          </a:p>
          <a:p>
            <a:pPr marL="457200" indent="-457200">
              <a:buFont typeface="Wingdings"/>
              <a:buChar char="§"/>
            </a:pPr>
            <a:r>
              <a:rPr lang="ko-KR" altLang="en-US" sz="2400" dirty="0">
                <a:latin typeface="Franklin Gothic"/>
                <a:ea typeface="맑은 고딕"/>
              </a:rPr>
              <a:t>차후 목표</a:t>
            </a:r>
          </a:p>
          <a:p>
            <a:pPr marL="457200" indent="-457200">
              <a:buFont typeface="Wingdings"/>
              <a:buChar char="§"/>
            </a:pPr>
            <a:endParaRPr lang="ko-KR" altLang="en-US" sz="2400" dirty="0">
              <a:latin typeface="Franklin Gothic"/>
              <a:ea typeface="맑은 고딕"/>
            </a:endParaRPr>
          </a:p>
          <a:p>
            <a:r>
              <a:rPr lang="ko-KR" altLang="en-US" dirty="0">
                <a:latin typeface="Franklin Gothic"/>
                <a:ea typeface="맑은 고딕"/>
              </a:rPr>
              <a:t> - </a:t>
            </a:r>
            <a:r>
              <a:rPr lang="ko-KR" altLang="en-US" dirty="0" err="1">
                <a:latin typeface="Franklin Gothic"/>
                <a:ea typeface="맑은 고딕"/>
              </a:rPr>
              <a:t>프론트엔드와</a:t>
            </a:r>
            <a:r>
              <a:rPr lang="ko-KR" altLang="en-US" dirty="0">
                <a:latin typeface="Franklin Gothic"/>
                <a:ea typeface="맑은 고딕"/>
              </a:rPr>
              <a:t> </a:t>
            </a:r>
            <a:r>
              <a:rPr lang="ko-KR" altLang="en-US" dirty="0" err="1">
                <a:latin typeface="Franklin Gothic"/>
                <a:ea typeface="맑은 고딕"/>
              </a:rPr>
              <a:t>백엔드의</a:t>
            </a:r>
            <a:r>
              <a:rPr lang="ko-KR" altLang="en-US" dirty="0">
                <a:latin typeface="Franklin Gothic"/>
                <a:ea typeface="맑은 고딕"/>
              </a:rPr>
              <a:t> 기본 개념에 대한 공부를 통해 파이널 프로젝트 시기에는 CORS 오류에 대하여</a:t>
            </a:r>
          </a:p>
          <a:p>
            <a:r>
              <a:rPr lang="ko-KR" altLang="en-US" dirty="0">
                <a:latin typeface="Franklin Gothic"/>
                <a:ea typeface="맑은 고딕"/>
              </a:rPr>
              <a:t>    많은 시간을 소모하지 않고 적절하게 대응할 수 있도록 준비하고자 한다.</a:t>
            </a:r>
          </a:p>
          <a:p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 dirty="0">
                <a:latin typeface="Franklin Gothic"/>
                <a:ea typeface="맑은 고딕"/>
              </a:rPr>
              <a:t> - 파이널 프로젝트 수행 중 클라우드 배포 시 모니터링 기능이나, 다수의 VPC 구조를 구성하는 등, </a:t>
            </a:r>
          </a:p>
          <a:p>
            <a:r>
              <a:rPr lang="ko-KR" altLang="en-US" dirty="0">
                <a:latin typeface="Franklin Gothic"/>
                <a:ea typeface="맑은 고딕"/>
              </a:rPr>
              <a:t>   현재 구상한 클라우드보다 복잡한 기능과 구조를 가진 클라우드를 구성할 수 있는 능력을 지니고자 한다.</a:t>
            </a:r>
          </a:p>
          <a:p>
            <a:endParaRPr lang="ko-KR" altLang="en-US" sz="2400" dirty="0">
              <a:latin typeface="Frankli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33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E502731-9F49-7C33-0E0F-366820B0C0C0}"/>
              </a:ext>
            </a:extLst>
          </p:cNvPr>
          <p:cNvSpPr/>
          <p:nvPr/>
        </p:nvSpPr>
        <p:spPr>
          <a:xfrm>
            <a:off x="-146137" y="1064713"/>
            <a:ext cx="12734794" cy="103339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프로젝트 순서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3776EBE-DB05-FA7E-45B2-CBCF2C6B28EB}"/>
              </a:ext>
            </a:extLst>
          </p:cNvPr>
          <p:cNvGrpSpPr/>
          <p:nvPr/>
        </p:nvGrpSpPr>
        <p:grpSpPr>
          <a:xfrm>
            <a:off x="647177" y="876822"/>
            <a:ext cx="2275562" cy="1377862"/>
            <a:chOff x="647177" y="1607507"/>
            <a:chExt cx="2275562" cy="1377862"/>
          </a:xfrm>
        </p:grpSpPr>
        <p:sp>
          <p:nvSpPr>
            <p:cNvPr id="2" name="화살표: 갈매기형 수장 1">
              <a:extLst>
                <a:ext uri="{FF2B5EF4-FFF2-40B4-BE49-F238E27FC236}">
                  <a16:creationId xmlns:a16="http://schemas.microsoft.com/office/drawing/2014/main" id="{4D838940-E6AB-B874-FBAB-E4622CCB56D8}"/>
                </a:ext>
              </a:extLst>
            </p:cNvPr>
            <p:cNvSpPr/>
            <p:nvPr/>
          </p:nvSpPr>
          <p:spPr>
            <a:xfrm>
              <a:off x="647177" y="1607507"/>
              <a:ext cx="2275562" cy="1377862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ea typeface="맑은 고딕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C4B8BF-A304-6B15-079B-17D60B431138}"/>
                </a:ext>
              </a:extLst>
            </p:cNvPr>
            <p:cNvSpPr txBox="1"/>
            <p:nvPr/>
          </p:nvSpPr>
          <p:spPr>
            <a:xfrm>
              <a:off x="1195558" y="2048216"/>
              <a:ext cx="14284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1. AWS</a:t>
              </a:r>
            </a:p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인프라 구축</a:t>
              </a:r>
              <a:endParaRPr lang="ko-KR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853B14-5CDE-021E-11A4-B41FEDAF4EF6}"/>
              </a:ext>
            </a:extLst>
          </p:cNvPr>
          <p:cNvGrpSpPr/>
          <p:nvPr/>
        </p:nvGrpSpPr>
        <p:grpSpPr>
          <a:xfrm>
            <a:off x="2807917" y="876822"/>
            <a:ext cx="2275562" cy="1377862"/>
            <a:chOff x="2807917" y="1607507"/>
            <a:chExt cx="2275562" cy="1377862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78DF7CC5-FC80-4C67-C0C1-5E1524CB3CBD}"/>
                </a:ext>
              </a:extLst>
            </p:cNvPr>
            <p:cNvSpPr/>
            <p:nvPr/>
          </p:nvSpPr>
          <p:spPr>
            <a:xfrm>
              <a:off x="2807917" y="1607507"/>
              <a:ext cx="2275562" cy="1377862"/>
            </a:xfrm>
            <a:prstGeom prst="chevron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F03F90-93B2-2442-230E-3EBF8A474E69}"/>
                </a:ext>
              </a:extLst>
            </p:cNvPr>
            <p:cNvSpPr txBox="1"/>
            <p:nvPr/>
          </p:nvSpPr>
          <p:spPr>
            <a:xfrm>
              <a:off x="3418927" y="2037778"/>
              <a:ext cx="14284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2. 소스코드</a:t>
              </a:r>
              <a:endParaRPr lang="ko-KR" dirty="0"/>
            </a:p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작성</a:t>
              </a:r>
              <a:endParaRPr lang="ko-KR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6057B5-E821-3671-7AE6-58D4A1BFF8D3}"/>
              </a:ext>
            </a:extLst>
          </p:cNvPr>
          <p:cNvGrpSpPr/>
          <p:nvPr/>
        </p:nvGrpSpPr>
        <p:grpSpPr>
          <a:xfrm>
            <a:off x="4916463" y="887260"/>
            <a:ext cx="2275562" cy="1377862"/>
            <a:chOff x="4916463" y="1617945"/>
            <a:chExt cx="2275562" cy="1377862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46C4634D-5157-246C-6FFC-F7E4FD612E74}"/>
                </a:ext>
              </a:extLst>
            </p:cNvPr>
            <p:cNvSpPr/>
            <p:nvPr/>
          </p:nvSpPr>
          <p:spPr>
            <a:xfrm>
              <a:off x="4916463" y="1617945"/>
              <a:ext cx="2275562" cy="1377862"/>
            </a:xfrm>
            <a:prstGeom prst="chevron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EE6DC4-956B-80D3-42F5-ACD0875E81DB}"/>
                </a:ext>
              </a:extLst>
            </p:cNvPr>
            <p:cNvSpPr txBox="1"/>
            <p:nvPr/>
          </p:nvSpPr>
          <p:spPr>
            <a:xfrm>
              <a:off x="5527475" y="2048216"/>
              <a:ext cx="14284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3. 배포 환경</a:t>
              </a:r>
              <a:endParaRPr lang="ko-KR" dirty="0"/>
            </a:p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설정</a:t>
              </a:r>
              <a:endParaRPr lang="ko-KR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FEAF11-ECCD-796A-5E72-EEA5351AF607}"/>
              </a:ext>
            </a:extLst>
          </p:cNvPr>
          <p:cNvGrpSpPr/>
          <p:nvPr/>
        </p:nvGrpSpPr>
        <p:grpSpPr>
          <a:xfrm>
            <a:off x="7098081" y="887260"/>
            <a:ext cx="2275562" cy="1377862"/>
            <a:chOff x="7098081" y="1617945"/>
            <a:chExt cx="2275562" cy="1377862"/>
          </a:xfrm>
        </p:grpSpPr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CBDB5092-12E8-EFEB-E564-2D56A94C0AC7}"/>
                </a:ext>
              </a:extLst>
            </p:cNvPr>
            <p:cNvSpPr/>
            <p:nvPr/>
          </p:nvSpPr>
          <p:spPr>
            <a:xfrm>
              <a:off x="7098081" y="1617945"/>
              <a:ext cx="2275562" cy="1377862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5CC0C6-7941-22EE-3704-C250A6B13F90}"/>
                </a:ext>
              </a:extLst>
            </p:cNvPr>
            <p:cNvSpPr txBox="1"/>
            <p:nvPr/>
          </p:nvSpPr>
          <p:spPr>
            <a:xfrm>
              <a:off x="7688215" y="2048215"/>
              <a:ext cx="14284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4. 프로그램</a:t>
              </a:r>
            </a:p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배포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C14DDF-9DFC-7147-08B2-10603E9E9146}"/>
              </a:ext>
            </a:extLst>
          </p:cNvPr>
          <p:cNvGrpSpPr/>
          <p:nvPr/>
        </p:nvGrpSpPr>
        <p:grpSpPr>
          <a:xfrm>
            <a:off x="9185752" y="887260"/>
            <a:ext cx="2275562" cy="1377862"/>
            <a:chOff x="9185752" y="1617945"/>
            <a:chExt cx="2275562" cy="1377862"/>
          </a:xfrm>
        </p:grpSpPr>
        <p:sp>
          <p:nvSpPr>
            <p:cNvPr id="8" name="화살표: 갈매기형 수장 7">
              <a:extLst>
                <a:ext uri="{FF2B5EF4-FFF2-40B4-BE49-F238E27FC236}">
                  <a16:creationId xmlns:a16="http://schemas.microsoft.com/office/drawing/2014/main" id="{E45F7C5B-3898-088F-C63F-D80F1FDBD575}"/>
                </a:ext>
              </a:extLst>
            </p:cNvPr>
            <p:cNvSpPr/>
            <p:nvPr/>
          </p:nvSpPr>
          <p:spPr>
            <a:xfrm>
              <a:off x="9185752" y="1617945"/>
              <a:ext cx="2275562" cy="1377862"/>
            </a:xfrm>
            <a:prstGeom prst="chevron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37BA13-7776-B232-95C9-0FA12D138F24}"/>
                </a:ext>
              </a:extLst>
            </p:cNvPr>
            <p:cNvSpPr txBox="1"/>
            <p:nvPr/>
          </p:nvSpPr>
          <p:spPr>
            <a:xfrm>
              <a:off x="9755009" y="2048215"/>
              <a:ext cx="14284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5. 배포 후</a:t>
              </a:r>
            </a:p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Franklin Gothic"/>
                  <a:ea typeface="맑은 고딕"/>
                </a:rPr>
                <a:t>테스트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5A436B6-4E82-4F44-443D-94E507F8C30F}"/>
              </a:ext>
            </a:extLst>
          </p:cNvPr>
          <p:cNvSpPr txBox="1"/>
          <p:nvPr/>
        </p:nvSpPr>
        <p:spPr>
          <a:xfrm>
            <a:off x="496188" y="2250421"/>
            <a:ext cx="228441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S3</a:t>
            </a:r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 * 정적 웹 사이트 호스팅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 - </a:t>
            </a:r>
            <a:r>
              <a:rPr lang="ko-KR" altLang="en-US" sz="1400" dirty="0" err="1">
                <a:latin typeface="Franklin Gothic"/>
                <a:ea typeface="맑은 고딕"/>
              </a:rPr>
              <a:t>Front</a:t>
            </a:r>
            <a:r>
              <a:rPr lang="ko-KR" altLang="en-US" sz="1400" dirty="0">
                <a:latin typeface="Franklin Gothic"/>
                <a:ea typeface="맑은 고딕"/>
              </a:rPr>
              <a:t>/</a:t>
            </a:r>
            <a:r>
              <a:rPr lang="ko-KR" altLang="en-US" sz="1400" dirty="0" err="1">
                <a:latin typeface="Franklin Gothic"/>
                <a:ea typeface="맑은 고딕"/>
              </a:rPr>
              <a:t>End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App</a:t>
            </a:r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dirty="0">
              <a:latin typeface="Franklin Gothic"/>
              <a:ea typeface="맑은 고딕"/>
            </a:endParaRPr>
          </a:p>
          <a:p>
            <a:r>
              <a:rPr lang="ko-KR" altLang="en-US" sz="1600" dirty="0">
                <a:latin typeface="Franklin Gothic"/>
                <a:ea typeface="맑은 고딕"/>
              </a:rPr>
              <a:t>VPC</a:t>
            </a:r>
            <a:endParaRPr lang="ko-KR" sz="1600">
              <a:latin typeface="Aptos" panose="02110004020202020204"/>
              <a:ea typeface="맑은 고딕" panose="020B0503020000020004" pitchFamily="34" charset="-127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 ap-northeast-2a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 * Public </a:t>
            </a:r>
            <a:r>
              <a:rPr lang="ko-KR" altLang="en-US" sz="1400" dirty="0" err="1">
                <a:latin typeface="Franklin Gothic"/>
                <a:ea typeface="맑은 고딕"/>
              </a:rPr>
              <a:t>Subnet</a:t>
            </a:r>
            <a:r>
              <a:rPr lang="ko-KR" altLang="en-US" sz="1400" dirty="0">
                <a:latin typeface="Franklin Gothic"/>
                <a:ea typeface="맑은 고딕"/>
              </a:rPr>
              <a:t> 1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- </a:t>
            </a:r>
            <a:r>
              <a:rPr lang="ko-KR" altLang="en-US" sz="1400" dirty="0" err="1">
                <a:latin typeface="Franklin Gothic"/>
                <a:ea typeface="맑은 고딕"/>
              </a:rPr>
              <a:t>Back</a:t>
            </a:r>
            <a:r>
              <a:rPr lang="ko-KR" altLang="en-US" sz="1400" dirty="0">
                <a:latin typeface="Franklin Gothic"/>
                <a:ea typeface="맑은 고딕"/>
              </a:rPr>
              <a:t>/</a:t>
            </a:r>
            <a:r>
              <a:rPr lang="ko-KR" altLang="en-US" sz="1400" dirty="0" err="1">
                <a:latin typeface="Franklin Gothic"/>
                <a:ea typeface="맑은 고딕"/>
              </a:rPr>
              <a:t>End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App</a:t>
            </a:r>
            <a:endParaRPr lang="ko-KR" altLang="en-US" sz="140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 * </a:t>
            </a:r>
            <a:r>
              <a:rPr lang="ko-KR" altLang="en-US" sz="1400" dirty="0" err="1">
                <a:latin typeface="Franklin Gothic"/>
                <a:ea typeface="맑은 고딕"/>
              </a:rPr>
              <a:t>Private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Subnet</a:t>
            </a:r>
            <a:r>
              <a:rPr lang="ko-KR" altLang="en-US" sz="1400" dirty="0">
                <a:latin typeface="Franklin Gothic"/>
                <a:ea typeface="맑은 고딕"/>
              </a:rPr>
              <a:t> 1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- 사용하지 않음. 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en-US" altLang="ko-KR" sz="1400" dirty="0">
                <a:latin typeface="Franklin Gothic"/>
                <a:ea typeface="맑은 고딕"/>
              </a:rPr>
              <a:t>ap-northeast-2b</a:t>
            </a:r>
          </a:p>
          <a:p>
            <a:r>
              <a:rPr lang="en-US" altLang="ko-KR" sz="1400" dirty="0">
                <a:latin typeface="Franklin Gothic"/>
                <a:ea typeface="맑은 고딕"/>
              </a:rPr>
              <a:t> * Public Subnet 2</a:t>
            </a:r>
          </a:p>
          <a:p>
            <a:r>
              <a:rPr lang="en-US" altLang="ko-KR" sz="1400" dirty="0">
                <a:latin typeface="Franklin Gothic"/>
                <a:ea typeface="맑은 고딕"/>
              </a:rPr>
              <a:t>   - Bastion Host</a:t>
            </a:r>
          </a:p>
          <a:p>
            <a:r>
              <a:rPr lang="en-US" altLang="ko-KR" sz="1400" dirty="0">
                <a:latin typeface="Franklin Gothic"/>
                <a:ea typeface="맑은 고딕"/>
              </a:rPr>
              <a:t> * Private Subnet 2</a:t>
            </a:r>
            <a:endParaRPr lang="en-US" sz="1600">
              <a:latin typeface="Aptos" panose="02110004020202020204"/>
              <a:ea typeface="맑은 고딕"/>
            </a:endParaRPr>
          </a:p>
          <a:p>
            <a:r>
              <a:rPr lang="en-US" altLang="ko-KR" sz="1400" dirty="0">
                <a:latin typeface="Franklin Gothic"/>
                <a:ea typeface="맑은 고딕"/>
              </a:rPr>
              <a:t>   - RDS (MySQL)  </a:t>
            </a:r>
          </a:p>
          <a:p>
            <a:endParaRPr lang="en-US" altLang="ko-KR" sz="1400" dirty="0">
              <a:latin typeface="Franklin Gothic"/>
              <a:ea typeface="맑은 고딕"/>
            </a:endParaRPr>
          </a:p>
          <a:p>
            <a:r>
              <a:rPr lang="en-US" altLang="ko-KR" sz="1600" dirty="0">
                <a:latin typeface="Franklin Gothic"/>
                <a:ea typeface="맑은 고딕"/>
              </a:rPr>
              <a:t>RDS</a:t>
            </a:r>
            <a:endParaRPr lang="en-US" dirty="0">
              <a:latin typeface="Aptos" panose="02110004020202020204"/>
              <a:ea typeface="맑은 고딕"/>
            </a:endParaRPr>
          </a:p>
          <a:p>
            <a:r>
              <a:rPr lang="en-US" altLang="ko-KR" sz="1400" dirty="0">
                <a:latin typeface="Franklin Gothic"/>
                <a:ea typeface="맑은 고딕"/>
              </a:rPr>
              <a:t> - Bastion host 와 </a:t>
            </a:r>
            <a:r>
              <a:rPr lang="en-US" altLang="ko-KR" sz="1400" dirty="0" err="1">
                <a:latin typeface="Franklin Gothic"/>
                <a:ea typeface="맑은 고딕"/>
              </a:rPr>
              <a:t>연결</a:t>
            </a:r>
            <a:endParaRPr lang="en-US" altLang="ko-KR" sz="1600" dirty="0">
              <a:latin typeface="Franklin Gothic"/>
              <a:ea typeface="맑은 고딕"/>
            </a:endParaRPr>
          </a:p>
          <a:p>
            <a:endParaRPr lang="en-US" altLang="ko-KR" sz="1400" b="1" dirty="0">
              <a:latin typeface="Franklin Gothic"/>
              <a:ea typeface="맑은 고딕"/>
            </a:endParaRPr>
          </a:p>
          <a:p>
            <a:r>
              <a:rPr lang="ko-KR" altLang="en-US" sz="1600" b="1" dirty="0">
                <a:latin typeface="Franklin Gothic"/>
                <a:ea typeface="맑은 고딕"/>
              </a:rPr>
              <a:t>보안그룹 설정</a:t>
            </a:r>
            <a:endParaRPr lang="en-US" sz="1600" b="1" dirty="0">
              <a:solidFill>
                <a:srgbClr val="000000"/>
              </a:solidFill>
              <a:latin typeface="Franklin Gothic"/>
              <a:ea typeface="맑은 고딕"/>
            </a:endParaRPr>
          </a:p>
          <a:p>
            <a:endParaRPr lang="en-US" altLang="ko-KR" sz="1400" dirty="0">
              <a:latin typeface="Franklin Gothic"/>
              <a:ea typeface="맑은 고딕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425392-6E42-055B-7BC3-251946F2BE35}"/>
              </a:ext>
            </a:extLst>
          </p:cNvPr>
          <p:cNvSpPr txBox="1"/>
          <p:nvPr/>
        </p:nvSpPr>
        <p:spPr>
          <a:xfrm>
            <a:off x="2803063" y="2260858"/>
            <a:ext cx="204433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프론트엔드</a:t>
            </a:r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 - </a:t>
            </a:r>
            <a:r>
              <a:rPr lang="ko-KR" altLang="en-US" sz="1400" dirty="0" err="1">
                <a:latin typeface="Franklin Gothic"/>
                <a:ea typeface="맑은 고딕"/>
              </a:rPr>
              <a:t>리액트로</a:t>
            </a:r>
            <a:r>
              <a:rPr lang="ko-KR" altLang="en-US" sz="1400" dirty="0">
                <a:latin typeface="Franklin Gothic"/>
                <a:ea typeface="맑은 고딕"/>
              </a:rPr>
              <a:t> 구성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600" dirty="0" err="1">
                <a:latin typeface="Franklin Gothic"/>
                <a:ea typeface="맑은 고딕"/>
              </a:rPr>
              <a:t>백엔드</a:t>
            </a:r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 - </a:t>
            </a:r>
            <a:r>
              <a:rPr lang="ko-KR" altLang="en-US" sz="1400" dirty="0" err="1">
                <a:latin typeface="Franklin Gothic"/>
                <a:ea typeface="맑은 고딕"/>
              </a:rPr>
              <a:t>FastApi로</a:t>
            </a:r>
            <a:r>
              <a:rPr lang="ko-KR" altLang="en-US" sz="1400" dirty="0">
                <a:latin typeface="Franklin Gothic"/>
                <a:ea typeface="맑은 고딕"/>
              </a:rPr>
              <a:t> 구성 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 * </a:t>
            </a:r>
            <a:r>
              <a:rPr lang="ko-KR" altLang="en-US" sz="1400" err="1">
                <a:latin typeface="Franklin Gothic"/>
                <a:ea typeface="맑은 고딕"/>
              </a:rPr>
              <a:t>도커</a:t>
            </a:r>
            <a:r>
              <a:rPr lang="ko-KR" altLang="en-US" sz="1400" dirty="0">
                <a:latin typeface="Franklin Gothic"/>
                <a:ea typeface="맑은 고딕"/>
              </a:rPr>
              <a:t> 파일</a:t>
            </a:r>
            <a:endParaRPr lang="ko-KR" altLang="en-US" sz="140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 - </a:t>
            </a:r>
            <a:r>
              <a:rPr lang="ko-KR" altLang="en-US" sz="1400" dirty="0" err="1">
                <a:latin typeface="Franklin Gothic"/>
                <a:ea typeface="맑은 고딕"/>
              </a:rPr>
              <a:t>도커</a:t>
            </a:r>
            <a:r>
              <a:rPr lang="ko-KR" altLang="en-US" sz="1400" dirty="0">
                <a:latin typeface="Franklin Gothic"/>
                <a:ea typeface="맑은 고딕"/>
              </a:rPr>
              <a:t> 이미지 생성</a:t>
            </a:r>
          </a:p>
          <a:p>
            <a:r>
              <a:rPr lang="ko-KR" sz="1400" dirty="0">
                <a:latin typeface="Franklin Gothic"/>
                <a:ea typeface="맑은 고딕"/>
              </a:rPr>
              <a:t> - </a:t>
            </a:r>
            <a:r>
              <a:rPr lang="ko-KR" sz="1400" dirty="0" err="1">
                <a:latin typeface="Franklin Gothic"/>
                <a:ea typeface="맑은 고딕"/>
              </a:rPr>
              <a:t>도커</a:t>
            </a:r>
            <a:r>
              <a:rPr lang="ko-KR" sz="1400" dirty="0">
                <a:latin typeface="Franklin Gothic"/>
                <a:ea typeface="맑은 고딕"/>
              </a:rPr>
              <a:t> 이미지 </a:t>
            </a:r>
            <a:r>
              <a:rPr lang="ko-KR" sz="1400" dirty="0" err="1">
                <a:latin typeface="Franklin Gothic"/>
                <a:ea typeface="맑은 고딕"/>
              </a:rPr>
              <a:t>push</a:t>
            </a:r>
            <a:endParaRPr lang="ko-KR" dirty="0" err="1"/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A4CE0-539C-3019-7965-497AA3C34745}"/>
              </a:ext>
            </a:extLst>
          </p:cNvPr>
          <p:cNvSpPr txBox="1"/>
          <p:nvPr/>
        </p:nvSpPr>
        <p:spPr>
          <a:xfrm>
            <a:off x="4838542" y="2260858"/>
            <a:ext cx="217286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Franklin Gothic"/>
                <a:ea typeface="맑은 고딕"/>
              </a:rPr>
              <a:t>백엔드</a:t>
            </a:r>
            <a:r>
              <a:rPr lang="ko-KR" altLang="en-US" sz="1600" dirty="0">
                <a:latin typeface="Franklin Gothic"/>
                <a:ea typeface="맑은 고딕"/>
              </a:rPr>
              <a:t> EC2</a:t>
            </a:r>
            <a:endParaRPr lang="ko-KR" dirty="0"/>
          </a:p>
          <a:p>
            <a:r>
              <a:rPr lang="ko-KR" altLang="en-US" sz="1400" dirty="0">
                <a:latin typeface="Franklin Gothic"/>
                <a:ea typeface="맑은 고딕"/>
              </a:rPr>
              <a:t> - </a:t>
            </a:r>
            <a:r>
              <a:rPr lang="ko-KR" altLang="en-US" sz="1400" err="1">
                <a:latin typeface="Franklin Gothic"/>
                <a:ea typeface="맑은 고딕"/>
              </a:rPr>
              <a:t>도커</a:t>
            </a:r>
            <a:r>
              <a:rPr lang="ko-KR" altLang="en-US" sz="1400" dirty="0">
                <a:latin typeface="Franklin Gothic"/>
                <a:ea typeface="맑은 고딕"/>
              </a:rPr>
              <a:t> 설치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 - 개발환경 (</a:t>
            </a:r>
            <a:r>
              <a:rPr lang="ko-KR" altLang="en-US" sz="1400" dirty="0" err="1">
                <a:latin typeface="Franklin Gothic"/>
                <a:ea typeface="맑은 고딕"/>
              </a:rPr>
              <a:t>python</a:t>
            </a:r>
            <a:r>
              <a:rPr lang="ko-KR" altLang="en-US" sz="1400" dirty="0">
                <a:latin typeface="Franklin Gothic"/>
                <a:ea typeface="맑은 고딕"/>
              </a:rPr>
              <a:t>)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이미지 </a:t>
            </a:r>
            <a:r>
              <a:rPr lang="ko-KR" altLang="en-US" sz="1400" dirty="0" err="1">
                <a:latin typeface="Franklin Gothic"/>
                <a:ea typeface="맑은 고딕"/>
              </a:rPr>
              <a:t>pull</a:t>
            </a:r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>
              <a:latin typeface="Franklin Gothic"/>
              <a:ea typeface="맑은 고딕"/>
            </a:endParaRPr>
          </a:p>
          <a:p>
            <a:r>
              <a:rPr lang="ko-KR" altLang="en-US" sz="1600" dirty="0" err="1">
                <a:latin typeface="Franklin Gothic"/>
                <a:ea typeface="맑은 고딕"/>
              </a:rPr>
              <a:t>Bastion</a:t>
            </a:r>
            <a:r>
              <a:rPr lang="ko-KR" altLang="en-US" sz="1600" dirty="0">
                <a:latin typeface="Franklin Gothic"/>
                <a:ea typeface="맑은 고딕"/>
              </a:rPr>
              <a:t> </a:t>
            </a:r>
            <a:r>
              <a:rPr lang="ko-KR" altLang="en-US" sz="1600" dirty="0" err="1">
                <a:latin typeface="Franklin Gothic"/>
                <a:ea typeface="맑은 고딕"/>
              </a:rPr>
              <a:t>host</a:t>
            </a:r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    - </a:t>
            </a:r>
            <a:r>
              <a:rPr lang="ko-KR" altLang="en-US" sz="1400" err="1">
                <a:latin typeface="Franklin Gothic"/>
                <a:ea typeface="맑은 고딕"/>
              </a:rPr>
              <a:t>RDS와</a:t>
            </a:r>
            <a:r>
              <a:rPr lang="ko-KR" altLang="en-US" sz="1400" dirty="0">
                <a:latin typeface="Franklin Gothic"/>
                <a:ea typeface="맑은 고딕"/>
              </a:rPr>
              <a:t> 연결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 - </a:t>
            </a:r>
            <a:r>
              <a:rPr lang="ko-KR" altLang="en-US" sz="1400" dirty="0" err="1">
                <a:latin typeface="Franklin Gothic"/>
                <a:ea typeface="맑은 고딕"/>
              </a:rPr>
              <a:t>mysql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client</a:t>
            </a:r>
            <a:r>
              <a:rPr lang="ko-KR" altLang="en-US" sz="1400" dirty="0">
                <a:latin typeface="Franklin Gothic"/>
                <a:ea typeface="맑은 고딕"/>
              </a:rPr>
              <a:t> 설치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S3 버킷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 - </a:t>
            </a:r>
            <a:r>
              <a:rPr lang="ko-KR" sz="1400" dirty="0">
                <a:latin typeface="Franklin Gothic"/>
                <a:ea typeface="맑은 고딕"/>
              </a:rPr>
              <a:t>정적 웹 사이트 호스팅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 - ACL 접근 제어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B6312-A231-AB79-7527-D22FF5AC580E}"/>
              </a:ext>
            </a:extLst>
          </p:cNvPr>
          <p:cNvSpPr txBox="1"/>
          <p:nvPr/>
        </p:nvSpPr>
        <p:spPr>
          <a:xfrm>
            <a:off x="7087442" y="2251676"/>
            <a:ext cx="2099799" cy="259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err="1">
                <a:latin typeface="Franklin Gothic"/>
                <a:ea typeface="맑은 고딕"/>
              </a:rPr>
              <a:t>프론트엔드</a:t>
            </a:r>
            <a:endParaRPr lang="ko-KR" altLang="en-US" sz="1600" err="1">
              <a:latin typeface="Franklin Gothic"/>
              <a:ea typeface="맑은 고딕"/>
            </a:endParaRPr>
          </a:p>
          <a:p>
            <a:r>
              <a:rPr lang="ko-KR" sz="1400" dirty="0">
                <a:latin typeface="Franklin Gothic"/>
                <a:ea typeface="맑은 고딕"/>
              </a:rPr>
              <a:t> - S3 </a:t>
            </a:r>
            <a:r>
              <a:rPr lang="ko-KR" altLang="en-US" sz="1400" dirty="0">
                <a:latin typeface="Franklin Gothic"/>
                <a:ea typeface="맑은 고딕"/>
              </a:rPr>
              <a:t>버킷에 빌드 파일</a:t>
            </a:r>
            <a:r>
              <a:rPr lang="ko-KR" sz="1400" dirty="0">
                <a:latin typeface="Franklin Gothic"/>
                <a:ea typeface="맑은 고딕"/>
              </a:rPr>
              <a:t> </a:t>
            </a:r>
            <a:endParaRPr lang="en-US" altLang="ko-KR" sz="1400" dirty="0">
              <a:latin typeface="Franklin Gothic"/>
              <a:ea typeface="Malgun Gothic"/>
            </a:endParaRPr>
          </a:p>
          <a:p>
            <a:r>
              <a:rPr lang="ko-KR" sz="1400" dirty="0">
                <a:latin typeface="Franklin Gothic"/>
                <a:ea typeface="맑은 고딕"/>
              </a:rPr>
              <a:t> </a:t>
            </a:r>
            <a:r>
              <a:rPr lang="ko-KR" altLang="en-US" sz="1400" dirty="0">
                <a:latin typeface="Franklin Gothic"/>
                <a:ea typeface="맑은 고딕"/>
              </a:rPr>
              <a:t>  </a:t>
            </a:r>
            <a:r>
              <a:rPr lang="ko-KR" sz="1400" dirty="0">
                <a:latin typeface="Franklin Gothic"/>
                <a:ea typeface="맑은 고딕"/>
              </a:rPr>
              <a:t>배포</a:t>
            </a:r>
            <a:endParaRPr lang="en-US" altLang="ko-KR" sz="1400" dirty="0">
              <a:latin typeface="Franklin Gothic"/>
              <a:ea typeface="Malgun Gothic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 - 빌드 </a:t>
            </a:r>
            <a:r>
              <a:rPr lang="ko-KR" altLang="en-US" sz="1400" err="1">
                <a:latin typeface="Franklin Gothic"/>
                <a:ea typeface="맑은 고딕"/>
              </a:rPr>
              <a:t>파일ACL</a:t>
            </a:r>
            <a:r>
              <a:rPr lang="ko-KR" altLang="en-US" sz="1400" dirty="0">
                <a:latin typeface="Franklin Gothic"/>
                <a:ea typeface="맑은 고딕"/>
              </a:rPr>
              <a:t> 퍼블릭 </a:t>
            </a:r>
          </a:p>
          <a:p>
            <a:r>
              <a:rPr lang="ko-KR" altLang="en-US" sz="1400" dirty="0">
                <a:latin typeface="Franklin Gothic"/>
                <a:ea typeface="맑은 고딕"/>
              </a:rPr>
              <a:t>   설정</a:t>
            </a:r>
            <a:endParaRPr lang="ko-KR" dirty="0"/>
          </a:p>
          <a:p>
            <a:endParaRPr lang="ko-KR" sz="1400" dirty="0">
              <a:latin typeface="Franklin Gothic"/>
              <a:ea typeface="맑은 고딕"/>
            </a:endParaRPr>
          </a:p>
          <a:p>
            <a:endParaRPr lang="ko-KR" sz="1400" dirty="0">
              <a:latin typeface="Franklin Gothic"/>
              <a:ea typeface="맑은 고딕"/>
            </a:endParaRPr>
          </a:p>
          <a:p>
            <a:r>
              <a:rPr lang="ko-KR" sz="1600" dirty="0" err="1">
                <a:latin typeface="Franklin Gothic"/>
                <a:ea typeface="맑은 고딕"/>
              </a:rPr>
              <a:t>백엔드</a:t>
            </a:r>
            <a:endParaRPr lang="ko-KR" sz="1600">
              <a:latin typeface="Franklin Gothic"/>
              <a:ea typeface="맑은 고딕"/>
            </a:endParaRPr>
          </a:p>
          <a:p>
            <a:r>
              <a:rPr lang="en-US" altLang="ko-KR" sz="1400" dirty="0">
                <a:latin typeface="Franklin Gothic"/>
                <a:ea typeface="맑은 고딕"/>
              </a:rPr>
              <a:t> - </a:t>
            </a:r>
            <a:r>
              <a:rPr lang="en-US" altLang="ko-KR" sz="1400" dirty="0" err="1">
                <a:latin typeface="Franklin Gothic"/>
                <a:ea typeface="맑은 고딕"/>
              </a:rPr>
              <a:t>도커</a:t>
            </a:r>
            <a:r>
              <a:rPr lang="en-US" altLang="ko-KR" sz="1400" dirty="0">
                <a:latin typeface="Franklin Gothic"/>
                <a:ea typeface="맑은 고딕"/>
              </a:rPr>
              <a:t> </a:t>
            </a:r>
            <a:r>
              <a:rPr lang="en-US" altLang="ko-KR" sz="1400" dirty="0" err="1">
                <a:latin typeface="Franklin Gothic"/>
                <a:ea typeface="맑은 고딕"/>
              </a:rPr>
              <a:t>이미지</a:t>
            </a:r>
            <a:r>
              <a:rPr lang="en-US" altLang="ko-KR" sz="1400" dirty="0">
                <a:latin typeface="Franklin Gothic"/>
                <a:ea typeface="맑은 고딕"/>
              </a:rPr>
              <a:t> pull</a:t>
            </a:r>
            <a:endParaRPr lang="ko-KR" sz="1400" dirty="0">
              <a:latin typeface="Franklin Gothic"/>
              <a:ea typeface="맑은 고딕"/>
            </a:endParaRPr>
          </a:p>
          <a:p>
            <a:r>
              <a:rPr lang="en-US" altLang="ko-KR" sz="1400" dirty="0">
                <a:latin typeface="Franklin Gothic"/>
                <a:ea typeface="맑은 고딕"/>
              </a:rPr>
              <a:t> - </a:t>
            </a:r>
            <a:r>
              <a:rPr lang="en-US" altLang="ko-KR" sz="1400" dirty="0" err="1">
                <a:latin typeface="Franklin Gothic"/>
                <a:ea typeface="맑은 고딕"/>
              </a:rPr>
              <a:t>도커</a:t>
            </a:r>
            <a:r>
              <a:rPr lang="en-US" altLang="ko-KR" sz="1400" dirty="0">
                <a:latin typeface="Franklin Gothic"/>
                <a:ea typeface="맑은 고딕"/>
              </a:rPr>
              <a:t> </a:t>
            </a:r>
            <a:r>
              <a:rPr lang="en-US" altLang="ko-KR" sz="1400" dirty="0" err="1">
                <a:latin typeface="Franklin Gothic"/>
                <a:ea typeface="맑은 고딕"/>
              </a:rPr>
              <a:t>컨테이너</a:t>
            </a:r>
            <a:r>
              <a:rPr lang="en-US" altLang="ko-KR" sz="1400" dirty="0">
                <a:latin typeface="Franklin Gothic"/>
                <a:ea typeface="맑은 고딕"/>
              </a:rPr>
              <a:t> </a:t>
            </a:r>
            <a:r>
              <a:rPr lang="en-US" altLang="ko-KR" sz="1400" dirty="0" err="1">
                <a:latin typeface="Franklin Gothic"/>
                <a:ea typeface="맑은 고딕"/>
              </a:rPr>
              <a:t>실행</a:t>
            </a:r>
            <a:endParaRPr lang="en-US" altLang="ko-KR" sz="1400">
              <a:latin typeface="Franklin Gothic"/>
              <a:ea typeface="맑은 고딕"/>
            </a:endParaRPr>
          </a:p>
          <a:p>
            <a:endParaRPr lang="ko-KR" altLang="en-US" sz="1600" dirty="0">
              <a:latin typeface="Frankli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BDEDCE-7845-5806-E15C-F0AF35EB6D9F}"/>
              </a:ext>
            </a:extLst>
          </p:cNvPr>
          <p:cNvSpPr/>
          <p:nvPr/>
        </p:nvSpPr>
        <p:spPr>
          <a:xfrm>
            <a:off x="695738" y="795130"/>
            <a:ext cx="5720521" cy="56984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초기 구성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94EA2-FCD3-5A5F-85F7-62596FE25F0B}"/>
              </a:ext>
            </a:extLst>
          </p:cNvPr>
          <p:cNvSpPr txBox="1"/>
          <p:nvPr/>
        </p:nvSpPr>
        <p:spPr>
          <a:xfrm>
            <a:off x="6821832" y="1029133"/>
            <a:ext cx="476874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개선 사항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1. </a:t>
            </a:r>
            <a:r>
              <a:rPr lang="ko-KR" altLang="en-US" sz="1400" dirty="0" err="1">
                <a:latin typeface="Franklin Gothic"/>
                <a:ea typeface="맑은 고딕"/>
              </a:rPr>
              <a:t>프론트엔트</a:t>
            </a:r>
            <a:r>
              <a:rPr lang="ko-KR" altLang="en-US" sz="1400" dirty="0">
                <a:latin typeface="Franklin Gothic"/>
                <a:ea typeface="맑은 고딕"/>
              </a:rPr>
              <a:t> 코드를 작성한 내용 확인하니, EC2 인스턴스에 프로그램을 굳이 구동할 필요가 없음.</a:t>
            </a:r>
          </a:p>
          <a:p>
            <a:r>
              <a:rPr lang="ko-KR" altLang="en-US" sz="1400" dirty="0">
                <a:ea typeface="맑은 고딕"/>
              </a:rPr>
              <a:t> 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sz="1400" dirty="0">
                <a:ea typeface="맑은 고딕"/>
              </a:rPr>
              <a:t>=&gt; S3 버킷의 정적 웹 사이트 호스팅을 이용해 </a:t>
            </a:r>
            <a:r>
              <a:rPr lang="ko-KR" altLang="en-US" sz="1400" dirty="0" err="1">
                <a:ea typeface="맑은 고딕"/>
              </a:rPr>
              <a:t>프론트엔드</a:t>
            </a:r>
            <a:r>
              <a:rPr lang="ko-KR" altLang="en-US" sz="1400" dirty="0">
                <a:ea typeface="맑은 고딕"/>
              </a:rPr>
              <a:t> 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 sz="1400" dirty="0">
                <a:ea typeface="맑은 고딕"/>
              </a:rPr>
              <a:t>  빌드 파일을 객체로 업로드하고 외부에서 접근할 수</a:t>
            </a:r>
            <a:endParaRPr lang="ko-KR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  있도록 권한 수정</a:t>
            </a: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2. </a:t>
            </a:r>
            <a:r>
              <a:rPr lang="ko-KR" altLang="en-US" sz="1400" dirty="0" err="1">
                <a:ea typeface="맑은 고딕"/>
              </a:rPr>
              <a:t>Bastion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Host를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RDS와</a:t>
            </a:r>
            <a:r>
              <a:rPr lang="ko-KR" altLang="en-US" sz="1400" dirty="0">
                <a:ea typeface="맑은 고딕"/>
              </a:rPr>
              <a:t> 연결 후 </a:t>
            </a:r>
            <a:r>
              <a:rPr lang="ko-KR" altLang="en-US" sz="1400" dirty="0" err="1">
                <a:ea typeface="맑은 고딕"/>
              </a:rPr>
              <a:t>SSH로</a:t>
            </a:r>
            <a:r>
              <a:rPr lang="ko-KR" altLang="en-US" sz="1400" dirty="0">
                <a:ea typeface="맑은 고딕"/>
              </a:rPr>
              <a:t> 접근하여 </a:t>
            </a:r>
            <a:r>
              <a:rPr lang="ko-KR" altLang="en-US" sz="1400" dirty="0" err="1">
                <a:ea typeface="맑은 고딕"/>
              </a:rPr>
              <a:t>RDS와</a:t>
            </a:r>
            <a:r>
              <a:rPr lang="ko-KR" altLang="en-US" sz="1400" dirty="0">
                <a:ea typeface="맑은 고딕"/>
              </a:rPr>
              <a:t> 통신할 수 있도록 </a:t>
            </a:r>
            <a:r>
              <a:rPr lang="ko-KR" altLang="en-US" sz="1400" dirty="0" err="1">
                <a:ea typeface="맑은 고딕"/>
              </a:rPr>
              <a:t>MySQL</a:t>
            </a:r>
            <a:r>
              <a:rPr lang="ko-KR" altLang="en-US" sz="1400" dirty="0">
                <a:ea typeface="맑은 고딕"/>
              </a:rPr>
              <a:t> 클라이언트 설치 필요.</a:t>
            </a: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F9D755D-5FDB-DD05-DA3B-028C21F5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74" y="880166"/>
            <a:ext cx="5328651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BDEDCE-7845-5806-E15C-F0AF35EB6D9F}"/>
              </a:ext>
            </a:extLst>
          </p:cNvPr>
          <p:cNvSpPr/>
          <p:nvPr/>
        </p:nvSpPr>
        <p:spPr>
          <a:xfrm>
            <a:off x="695738" y="795130"/>
            <a:ext cx="5720521" cy="56984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수정본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1348C0A-5881-EDD2-55AD-7DF4D37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2" y="880166"/>
            <a:ext cx="4978286" cy="5616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281D7-4F3A-4D7E-7010-0D6AF2000DD1}"/>
              </a:ext>
            </a:extLst>
          </p:cNvPr>
          <p:cNvSpPr txBox="1"/>
          <p:nvPr/>
        </p:nvSpPr>
        <p:spPr>
          <a:xfrm>
            <a:off x="6821832" y="1029133"/>
            <a:ext cx="517584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latin typeface="Franklin Gothic"/>
                <a:ea typeface="맑은 고딕"/>
              </a:rPr>
              <a:t>개선 </a:t>
            </a:r>
            <a:r>
              <a:rPr lang="ko-KR" altLang="en-US" sz="1600" err="1">
                <a:latin typeface="Franklin Gothic"/>
                <a:ea typeface="맑은 고딕"/>
              </a:rPr>
              <a:t>가능점</a:t>
            </a:r>
            <a:endParaRPr lang="ko-KR" err="1"/>
          </a:p>
          <a:p>
            <a:endParaRPr lang="ko-KR" altLang="en-US" sz="16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1. </a:t>
            </a:r>
            <a:r>
              <a:rPr lang="ko-KR" altLang="en-US" sz="1400" dirty="0" err="1">
                <a:latin typeface="Franklin Gothic"/>
                <a:ea typeface="맑은 고딕"/>
              </a:rPr>
              <a:t>백엔드</a:t>
            </a:r>
            <a:r>
              <a:rPr lang="ko-KR" altLang="en-US" sz="1400" dirty="0">
                <a:latin typeface="Franklin Gothic"/>
                <a:ea typeface="맑은 고딕"/>
              </a:rPr>
              <a:t> EC2 인스턴스가 </a:t>
            </a:r>
            <a:r>
              <a:rPr lang="ko-KR" altLang="en-US" sz="1400" dirty="0" err="1">
                <a:latin typeface="Franklin Gothic"/>
                <a:ea typeface="맑은 고딕"/>
              </a:rPr>
              <a:t>public-subnet에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존재해야할</a:t>
            </a:r>
            <a:r>
              <a:rPr lang="ko-KR" altLang="en-US" sz="1400" dirty="0">
                <a:latin typeface="Franklin Gothic"/>
                <a:ea typeface="맑은 고딕"/>
              </a:rPr>
              <a:t> 필요성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=&gt; 가용영역 ap-northeast-2a의 </a:t>
            </a:r>
            <a:r>
              <a:rPr lang="ko-KR" altLang="en-US" sz="1400" dirty="0" err="1">
                <a:latin typeface="Franklin Gothic"/>
                <a:ea typeface="맑은 고딕"/>
              </a:rPr>
              <a:t>public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subnet에</a:t>
            </a:r>
            <a:r>
              <a:rPr lang="ko-KR" altLang="en-US" sz="1400" dirty="0">
                <a:latin typeface="Franklin Gothic"/>
                <a:ea typeface="맑은 고딕"/>
              </a:rPr>
              <a:t> NAT </a:t>
            </a:r>
            <a:r>
              <a:rPr lang="ko-KR" altLang="en-US" sz="1400" dirty="0" err="1">
                <a:latin typeface="Franklin Gothic"/>
                <a:ea typeface="맑은 고딕"/>
              </a:rPr>
              <a:t>gateway를</a:t>
            </a:r>
            <a:r>
              <a:rPr lang="ko-KR" altLang="en-US" sz="1400" dirty="0">
                <a:latin typeface="Franklin Gothic"/>
                <a:ea typeface="맑은 고딕"/>
              </a:rPr>
              <a:t> 생성하여 </a:t>
            </a:r>
            <a:r>
              <a:rPr lang="ko-KR" altLang="en-US" sz="1400" dirty="0" err="1">
                <a:latin typeface="Franklin Gothic"/>
                <a:ea typeface="맑은 고딕"/>
              </a:rPr>
              <a:t>private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subnet이</a:t>
            </a:r>
            <a:r>
              <a:rPr lang="ko-KR" altLang="en-US" sz="1400" dirty="0">
                <a:latin typeface="Franklin Gothic"/>
                <a:ea typeface="맑은 고딕"/>
              </a:rPr>
              <a:t> 외부와 통신할 수 있도록 하고, </a:t>
            </a:r>
            <a:r>
              <a:rPr lang="ko-KR" altLang="en-US" sz="1400" dirty="0" err="1">
                <a:latin typeface="Franklin Gothic"/>
                <a:ea typeface="맑은 고딕"/>
              </a:rPr>
              <a:t>백엔드</a:t>
            </a:r>
            <a:r>
              <a:rPr lang="ko-KR" altLang="en-US" sz="1400" dirty="0">
                <a:latin typeface="Franklin Gothic"/>
                <a:ea typeface="맑은 고딕"/>
              </a:rPr>
              <a:t> 프로그램을 </a:t>
            </a:r>
            <a:r>
              <a:rPr lang="ko-KR" altLang="en-US" sz="1400" dirty="0" err="1">
                <a:latin typeface="Franklin Gothic"/>
                <a:ea typeface="맑은 고딕"/>
              </a:rPr>
              <a:t>private</a:t>
            </a:r>
            <a:r>
              <a:rPr lang="ko-KR" altLang="en-US" sz="1400" dirty="0">
                <a:latin typeface="Franklin Gothic"/>
                <a:ea typeface="맑은 고딕"/>
              </a:rPr>
              <a:t> </a:t>
            </a:r>
            <a:r>
              <a:rPr lang="ko-KR" altLang="en-US" sz="1400" dirty="0" err="1">
                <a:latin typeface="Franklin Gothic"/>
                <a:ea typeface="맑은 고딕"/>
              </a:rPr>
              <a:t>subnet의</a:t>
            </a:r>
            <a:r>
              <a:rPr lang="ko-KR" altLang="en-US" sz="1400" dirty="0">
                <a:latin typeface="Franklin Gothic"/>
                <a:ea typeface="맑은 고딕"/>
              </a:rPr>
              <a:t> EC2 인스턴스에서 실행할 수 있도록 구성하는 것이 보안 면에서 우수해 보임.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2. </a:t>
            </a:r>
            <a:r>
              <a:rPr lang="ko-KR" altLang="en-US" sz="1400" dirty="0" err="1">
                <a:latin typeface="Franklin Gothic"/>
                <a:ea typeface="맑은 고딕"/>
              </a:rPr>
              <a:t>프론트엔드</a:t>
            </a:r>
            <a:r>
              <a:rPr lang="ko-KR" altLang="en-US" sz="1400" dirty="0">
                <a:latin typeface="Franklin Gothic"/>
                <a:ea typeface="맑은 고딕"/>
              </a:rPr>
              <a:t> 및 </a:t>
            </a:r>
            <a:r>
              <a:rPr lang="ko-KR" altLang="en-US" sz="1400" dirty="0" err="1">
                <a:latin typeface="Franklin Gothic"/>
                <a:ea typeface="맑은 고딕"/>
              </a:rPr>
              <a:t>백엔드</a:t>
            </a:r>
            <a:r>
              <a:rPr lang="ko-KR" altLang="en-US" sz="1400" dirty="0">
                <a:latin typeface="Franklin Gothic"/>
                <a:ea typeface="맑은 고딕"/>
              </a:rPr>
              <a:t> 코드에 대한 단순함으로 인한 실행 인스턴스 간 통신 단순함</a:t>
            </a: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endParaRPr lang="ko-KR" altLang="en-US" sz="1400" dirty="0">
              <a:latin typeface="Franklin Gothic"/>
              <a:ea typeface="맑은 고딕"/>
            </a:endParaRPr>
          </a:p>
          <a:p>
            <a:r>
              <a:rPr lang="ko-KR" altLang="en-US" sz="1400" dirty="0">
                <a:latin typeface="Franklin Gothic"/>
                <a:ea typeface="맑은 고딕"/>
              </a:rPr>
              <a:t>3. 서비스가 과부화 될 때를 가정한 오토 스케일링 &amp; 로드밸런스 설정</a:t>
            </a:r>
          </a:p>
        </p:txBody>
      </p:sp>
    </p:spTree>
    <p:extLst>
      <p:ext uri="{BB962C8B-B14F-4D97-AF65-F5344CB8AC3E}">
        <p14:creationId xmlns:p14="http://schemas.microsoft.com/office/powerpoint/2010/main" val="256546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VPC 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E93B647-240E-DF28-4FC2-F6325645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5" y="854902"/>
            <a:ext cx="3368765" cy="5764060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4157FC9-AA9F-D189-099E-A55922EF8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33" y="854901"/>
            <a:ext cx="3434557" cy="57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F9628DA-74DD-463E-EE9B-8F7322CD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4" y="890588"/>
            <a:ext cx="11597013" cy="386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수정본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A281D7-4F3A-4D7E-7010-0D6AF2000DD1}"/>
              </a:ext>
            </a:extLst>
          </p:cNvPr>
          <p:cNvSpPr txBox="1"/>
          <p:nvPr/>
        </p:nvSpPr>
        <p:spPr>
          <a:xfrm>
            <a:off x="287421" y="4995708"/>
            <a:ext cx="116058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Franklin Gothic"/>
                <a:ea typeface="맑은 고딕"/>
              </a:rPr>
              <a:t>VPC 생성에서 설정한 것과 같은 </a:t>
            </a:r>
            <a:r>
              <a:rPr lang="ko-KR" altLang="en-US" sz="1600" dirty="0" err="1">
                <a:latin typeface="Franklin Gothic"/>
                <a:ea typeface="맑은 고딕"/>
              </a:rPr>
              <a:t>서브넷</a:t>
            </a:r>
            <a:r>
              <a:rPr lang="ko-KR" altLang="en-US" sz="1600" dirty="0">
                <a:latin typeface="Franklin Gothic"/>
                <a:ea typeface="맑은 고딕"/>
              </a:rPr>
              <a:t> 개수, 분배된 가용영역, 라우팅 테이블 개수, IGW 확인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3406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AA98A-A837-52F0-D870-747BEE9604D1}"/>
              </a:ext>
            </a:extLst>
          </p:cNvPr>
          <p:cNvSpPr txBox="1"/>
          <p:nvPr/>
        </p:nvSpPr>
        <p:spPr>
          <a:xfrm>
            <a:off x="96638" y="134327"/>
            <a:ext cx="11887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Franklin Gothic"/>
                <a:ea typeface="맑은 고딕"/>
              </a:rPr>
              <a:t>1. AWS 인프라 구축 - RDS 생성</a:t>
            </a:r>
            <a:endParaRPr 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14:cNvPr>
              <p14:cNvContentPartPr/>
              <p14:nvPr/>
            </p14:nvContentPartPr>
            <p14:xfrm>
              <a:off x="491289" y="350921"/>
              <a:ext cx="10026" cy="10026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F98FCF-DD84-AF9D-3B6B-1883DE6B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11" y="-150379"/>
                <a:ext cx="1002600" cy="100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F886B1-8D44-388A-1444-4D78F11DB7DB}"/>
              </a:ext>
            </a:extLst>
          </p:cNvPr>
          <p:cNvCxnSpPr/>
          <p:nvPr/>
        </p:nvCxnSpPr>
        <p:spPr>
          <a:xfrm>
            <a:off x="93645" y="639895"/>
            <a:ext cx="11876180" cy="146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C5951E-3F8C-EC92-0DDC-956386EDA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01" y="1074107"/>
            <a:ext cx="5627026" cy="5043814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4810CD0-BBD5-2307-5695-BAA4EF92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76" y="1074106"/>
            <a:ext cx="5907776" cy="50438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97FE7F-6BC4-71ED-C090-B624D5104E34}"/>
              </a:ext>
            </a:extLst>
          </p:cNvPr>
          <p:cNvSpPr/>
          <p:nvPr/>
        </p:nvSpPr>
        <p:spPr>
          <a:xfrm>
            <a:off x="501042" y="5125233"/>
            <a:ext cx="2713971" cy="91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931780-ACAB-7CDA-1156-DE82FFBB52FE}"/>
              </a:ext>
            </a:extLst>
          </p:cNvPr>
          <p:cNvSpPr/>
          <p:nvPr/>
        </p:nvSpPr>
        <p:spPr>
          <a:xfrm>
            <a:off x="-1868465" y="3434218"/>
            <a:ext cx="1075150" cy="8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226FE-6FB6-FED3-A9C1-22C497D4ED98}"/>
              </a:ext>
            </a:extLst>
          </p:cNvPr>
          <p:cNvSpPr/>
          <p:nvPr/>
        </p:nvSpPr>
        <p:spPr>
          <a:xfrm>
            <a:off x="10041699" y="5052163"/>
            <a:ext cx="1722328" cy="897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Theme</vt:lpstr>
      <vt:lpstr>SeSAC 금천 4기 미니프로젝트-3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1158</cp:revision>
  <dcterms:created xsi:type="dcterms:W3CDTF">2012-07-30T17:18:39Z</dcterms:created>
  <dcterms:modified xsi:type="dcterms:W3CDTF">2024-10-27T20:13:10Z</dcterms:modified>
</cp:coreProperties>
</file>