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5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84" r:id="rId13"/>
    <p:sldId id="266" r:id="rId14"/>
    <p:sldId id="267" r:id="rId15"/>
    <p:sldId id="268" r:id="rId16"/>
    <p:sldId id="286" r:id="rId17"/>
    <p:sldId id="271" r:id="rId18"/>
    <p:sldId id="272" r:id="rId19"/>
    <p:sldId id="273" r:id="rId20"/>
    <p:sldId id="274" r:id="rId21"/>
    <p:sldId id="275" r:id="rId22"/>
    <p:sldId id="276" r:id="rId23"/>
    <p:sldId id="283" r:id="rId24"/>
    <p:sldId id="270" r:id="rId25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uNo35dNe+2DEhRVUuXNGQ5wb6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698F"/>
    <a:srgbClr val="FFFF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F8031-C5F5-84D5-4EB2-2484D7B21FC6}" v="711" dt="2021-08-16T05:46:24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2" autoAdjust="0"/>
    <p:restoredTop sz="94660"/>
  </p:normalViewPr>
  <p:slideViewPr>
    <p:cSldViewPr snapToGrid="0">
      <p:cViewPr varScale="1">
        <p:scale>
          <a:sx n="50" d="100"/>
          <a:sy n="50" d="100"/>
        </p:scale>
        <p:origin x="1570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507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081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592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344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8142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001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4006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97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5985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userDrawn="1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4E9300-FF52-4120-BDC8-7C39C6C049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9188" y="2982913"/>
            <a:ext cx="8291512" cy="914400"/>
          </a:xfrm>
        </p:spPr>
        <p:txBody>
          <a:bodyPr/>
          <a:lstStyle>
            <a:lvl2pPr marL="508000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2690018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6061868" y="1993109"/>
            <a:ext cx="5851525" cy="241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150145" y="-338929"/>
            <a:ext cx="5851525" cy="707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782506" y="4406902"/>
            <a:ext cx="8420100" cy="13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Malgun Gothic"/>
              <a:buNone/>
              <a:defRPr sz="39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5032112" y="1535114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495300" y="273051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3872972" y="273052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495300" y="1435102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oons08.github.io/datascience/classification_score_basic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oons08.github.io/datascience/classification_score_roc_auc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632520" y="505689"/>
            <a:ext cx="8784976" cy="48723"/>
          </a:xfrm>
          <a:prstGeom prst="roundRect">
            <a:avLst>
              <a:gd name="adj" fmla="val 16667"/>
            </a:avLst>
          </a:prstGeom>
          <a:solidFill>
            <a:srgbClr val="7487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54538" y="6309320"/>
            <a:ext cx="8784976" cy="48723"/>
          </a:xfrm>
          <a:prstGeom prst="roundRect">
            <a:avLst>
              <a:gd name="adj" fmla="val 16667"/>
            </a:avLst>
          </a:prstGeom>
          <a:solidFill>
            <a:srgbClr val="7487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798596" y="3932837"/>
            <a:ext cx="6618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US" sz="2800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  <a:p>
            <a:pPr algn="ctr"/>
            <a:r>
              <a:rPr lang="en-US" sz="2800" dirty="0">
                <a:solidFill>
                  <a:schemeClr val="lt1"/>
                </a:solidFill>
              </a:rPr>
              <a:t>Evaluation Metrics</a:t>
            </a:r>
            <a:endParaRPr lang="en-US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0" y="6453336"/>
            <a:ext cx="9906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DATA&amp;ANALYTICS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54539" y="980729"/>
            <a:ext cx="2448272" cy="2448272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927336" y="2253586"/>
            <a:ext cx="2448272" cy="2448272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432720" y="1364055"/>
            <a:ext cx="2448272" cy="2448272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375608" y="2068307"/>
            <a:ext cx="661876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6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ML SESSION</a:t>
            </a:r>
            <a:endParaRPr sz="6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4;p4">
            <a:extLst>
              <a:ext uri="{FF2B5EF4-FFF2-40B4-BE49-F238E27FC236}">
                <a16:creationId xmlns:a16="http://schemas.microsoft.com/office/drawing/2014/main" id="{5C4C0CC5-B2FB-4ECD-9E04-B2119666CF1C}"/>
              </a:ext>
            </a:extLst>
          </p:cNvPr>
          <p:cNvSpPr/>
          <p:nvPr/>
        </p:nvSpPr>
        <p:spPr>
          <a:xfrm>
            <a:off x="850210" y="1922700"/>
            <a:ext cx="2397706" cy="230123"/>
          </a:xfrm>
          <a:prstGeom prst="flowChartInputOutput">
            <a:avLst/>
          </a:prstGeom>
          <a:solidFill>
            <a:srgbClr val="566A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38;p4">
            <a:extLst>
              <a:ext uri="{FF2B5EF4-FFF2-40B4-BE49-F238E27FC236}">
                <a16:creationId xmlns:a16="http://schemas.microsoft.com/office/drawing/2014/main" id="{E815D122-01F6-452C-8429-E4A97FC3147A}"/>
              </a:ext>
            </a:extLst>
          </p:cNvPr>
          <p:cNvSpPr/>
          <p:nvPr/>
        </p:nvSpPr>
        <p:spPr>
          <a:xfrm>
            <a:off x="776536" y="30356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39;p4">
            <a:extLst>
              <a:ext uri="{FF2B5EF4-FFF2-40B4-BE49-F238E27FC236}">
                <a16:creationId xmlns:a16="http://schemas.microsoft.com/office/drawing/2014/main" id="{07398473-002B-4738-9335-C9274E2A46F0}"/>
              </a:ext>
            </a:extLst>
          </p:cNvPr>
          <p:cNvSpPr/>
          <p:nvPr/>
        </p:nvSpPr>
        <p:spPr>
          <a:xfrm>
            <a:off x="416496" y="620688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40;p4">
            <a:extLst>
              <a:ext uri="{FF2B5EF4-FFF2-40B4-BE49-F238E27FC236}">
                <a16:creationId xmlns:a16="http://schemas.microsoft.com/office/drawing/2014/main" id="{592C39CF-9795-4624-A20A-479506F8537F}"/>
              </a:ext>
            </a:extLst>
          </p:cNvPr>
          <p:cNvSpPr txBox="1"/>
          <p:nvPr/>
        </p:nvSpPr>
        <p:spPr>
          <a:xfrm>
            <a:off x="596516" y="645216"/>
            <a:ext cx="1014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endParaRPr sz="4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8" name="Google Shape;141;p4">
            <a:extLst>
              <a:ext uri="{FF2B5EF4-FFF2-40B4-BE49-F238E27FC236}">
                <a16:creationId xmlns:a16="http://schemas.microsoft.com/office/drawing/2014/main" id="{39F8DC17-A29F-4C35-BAFB-9DB6B691A0F4}"/>
              </a:ext>
            </a:extLst>
          </p:cNvPr>
          <p:cNvSpPr txBox="1"/>
          <p:nvPr/>
        </p:nvSpPr>
        <p:spPr>
          <a:xfrm>
            <a:off x="1790622" y="631195"/>
            <a:ext cx="527307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400" dirty="0">
                <a:solidFill>
                  <a:schemeClr val="lt1"/>
                </a:solidFill>
                <a:latin typeface="+mj-ea"/>
                <a:ea typeface="+mj-ea"/>
              </a:rPr>
              <a:t>분류문제 평가지표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2A2FC7-4552-41D1-902F-4E79BA29F2ED}"/>
              </a:ext>
            </a:extLst>
          </p:cNvPr>
          <p:cNvSpPr txBox="1"/>
          <p:nvPr/>
        </p:nvSpPr>
        <p:spPr>
          <a:xfrm>
            <a:off x="1040693" y="1805373"/>
            <a:ext cx="239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Recall (</a:t>
            </a:r>
            <a:r>
              <a:rPr lang="ko-KR" altLang="en-US" sz="1600" dirty="0" err="1">
                <a:solidFill>
                  <a:schemeClr val="bg1"/>
                </a:solidFill>
                <a:latin typeface="+mj-ea"/>
                <a:ea typeface="+mj-ea"/>
              </a:rPr>
              <a:t>재현율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민감도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3">
            <a:extLst>
              <a:ext uri="{FF2B5EF4-FFF2-40B4-BE49-F238E27FC236}">
                <a16:creationId xmlns:a16="http://schemas.microsoft.com/office/drawing/2014/main" id="{D7E59A3F-2084-42A5-AF06-89762EF69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79627"/>
              </p:ext>
            </p:extLst>
          </p:nvPr>
        </p:nvGraphicFramePr>
        <p:xfrm>
          <a:off x="1271270" y="2853968"/>
          <a:ext cx="479755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148">
                  <a:extLst>
                    <a:ext uri="{9D8B030D-6E8A-4147-A177-3AD203B41FA5}">
                      <a16:colId xmlns:a16="http://schemas.microsoft.com/office/drawing/2014/main" val="1371942088"/>
                    </a:ext>
                  </a:extLst>
                </a:gridCol>
                <a:gridCol w="1708692">
                  <a:extLst>
                    <a:ext uri="{9D8B030D-6E8A-4147-A177-3AD203B41FA5}">
                      <a16:colId xmlns:a16="http://schemas.microsoft.com/office/drawing/2014/main" val="1645451511"/>
                    </a:ext>
                  </a:extLst>
                </a:gridCol>
                <a:gridCol w="1988713">
                  <a:extLst>
                    <a:ext uri="{9D8B030D-6E8A-4147-A177-3AD203B41FA5}">
                      <a16:colId xmlns:a16="http://schemas.microsoft.com/office/drawing/2014/main" val="1938954601"/>
                    </a:ext>
                  </a:extLst>
                </a:gridCol>
              </a:tblGrid>
              <a:tr h="23608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Negative(0)</a:t>
                      </a:r>
                      <a:endParaRPr lang="ko-KR" altLang="en-US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Positive(1)</a:t>
                      </a:r>
                      <a:endParaRPr lang="ko-KR" altLang="en-US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95530"/>
                  </a:ext>
                </a:extLst>
              </a:tr>
              <a:tr h="40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Negative(0)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TN</a:t>
                      </a:r>
                    </a:p>
                    <a:p>
                      <a:pPr algn="ctr" latinLnBrk="1"/>
                      <a:r>
                        <a:rPr lang="en-US" altLang="ko-KR" dirty="0"/>
                        <a:t>(True Negative)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(False Positive)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976020"/>
                  </a:ext>
                </a:extLst>
              </a:tr>
              <a:tr h="40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Positive(1)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(False Negative)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TP</a:t>
                      </a:r>
                    </a:p>
                    <a:p>
                      <a:pPr algn="ctr" latinLnBrk="1"/>
                      <a:r>
                        <a:rPr lang="en-US" altLang="ko-KR" dirty="0"/>
                        <a:t>(True Positive)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4448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D2340A-EBD9-4BD6-8EE0-DB05B59D7C43}"/>
                  </a:ext>
                </a:extLst>
              </p:cNvPr>
              <p:cNvSpPr txBox="1"/>
              <p:nvPr/>
            </p:nvSpPr>
            <p:spPr>
              <a:xfrm>
                <a:off x="6217920" y="2917738"/>
                <a:ext cx="3273552" cy="102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D2340A-EBD9-4BD6-8EE0-DB05B59D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2917738"/>
                <a:ext cx="3273552" cy="1022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CF44DB09-4044-4AB4-ACA0-057847B3464E}"/>
              </a:ext>
            </a:extLst>
          </p:cNvPr>
          <p:cNvSpPr txBox="1"/>
          <p:nvPr/>
        </p:nvSpPr>
        <p:spPr>
          <a:xfrm>
            <a:off x="2412739" y="2264240"/>
            <a:ext cx="2514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예측 클래스 </a:t>
            </a:r>
            <a:endParaRPr lang="en-US" altLang="ko-KR" sz="12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(Predicted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Class)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C0CAAD-BB03-4444-A068-7A1643A963FD}"/>
              </a:ext>
            </a:extLst>
          </p:cNvPr>
          <p:cNvSpPr txBox="1"/>
          <p:nvPr/>
        </p:nvSpPr>
        <p:spPr>
          <a:xfrm>
            <a:off x="29599" y="3175027"/>
            <a:ext cx="1977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실제 클래스</a:t>
            </a:r>
            <a:endParaRPr lang="en-US" altLang="ko-KR" sz="12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(Actual Class)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C02C22-4DFF-4A39-8A5C-B19E38883444}"/>
              </a:ext>
            </a:extLst>
          </p:cNvPr>
          <p:cNvSpPr/>
          <p:nvPr/>
        </p:nvSpPr>
        <p:spPr>
          <a:xfrm>
            <a:off x="2412739" y="3705690"/>
            <a:ext cx="3644009" cy="469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5CDF7F-8D59-4195-B8A0-BF772E6417D8}"/>
              </a:ext>
            </a:extLst>
          </p:cNvPr>
          <p:cNvSpPr txBox="1"/>
          <p:nvPr/>
        </p:nvSpPr>
        <p:spPr>
          <a:xfrm>
            <a:off x="822227" y="4496870"/>
            <a:ext cx="8561383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❖ 정의 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실제로 정답이 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True 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인 것들 중 분류기가 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True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로 예측한 비율</a:t>
            </a:r>
            <a:endParaRPr lang="en-US" altLang="ko-KR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데이터에서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True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가 발생하는 확률이 적을  때 사용하면 좋은 평가지표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❖ 단점 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남성 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10%, 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여성 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90%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의 불균형 데이터의 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분류 문제에서 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만약 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True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로만 답하는 분류기가 있다고 할 때 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남성의 경우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 Accuracy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는 낮지만 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Recall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은 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이 된다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. </a:t>
            </a:r>
          </a:p>
          <a:p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44;p4">
            <a:extLst>
              <a:ext uri="{FF2B5EF4-FFF2-40B4-BE49-F238E27FC236}">
                <a16:creationId xmlns:a16="http://schemas.microsoft.com/office/drawing/2014/main" id="{590023AA-3A04-4124-BA39-1BCC5B1709F8}"/>
              </a:ext>
            </a:extLst>
          </p:cNvPr>
          <p:cNvSpPr/>
          <p:nvPr/>
        </p:nvSpPr>
        <p:spPr>
          <a:xfrm>
            <a:off x="837770" y="2034118"/>
            <a:ext cx="1905704" cy="161828"/>
          </a:xfrm>
          <a:prstGeom prst="flowChartInputOutput">
            <a:avLst/>
          </a:prstGeom>
          <a:solidFill>
            <a:srgbClr val="566A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38;p4">
            <a:extLst>
              <a:ext uri="{FF2B5EF4-FFF2-40B4-BE49-F238E27FC236}">
                <a16:creationId xmlns:a16="http://schemas.microsoft.com/office/drawing/2014/main" id="{05B0B59D-499D-4D2E-AF45-474882914CC6}"/>
              </a:ext>
            </a:extLst>
          </p:cNvPr>
          <p:cNvSpPr/>
          <p:nvPr/>
        </p:nvSpPr>
        <p:spPr>
          <a:xfrm>
            <a:off x="776536" y="30356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39;p4">
            <a:extLst>
              <a:ext uri="{FF2B5EF4-FFF2-40B4-BE49-F238E27FC236}">
                <a16:creationId xmlns:a16="http://schemas.microsoft.com/office/drawing/2014/main" id="{82C41385-1D3A-403F-9D64-6D3B1A00098A}"/>
              </a:ext>
            </a:extLst>
          </p:cNvPr>
          <p:cNvSpPr/>
          <p:nvPr/>
        </p:nvSpPr>
        <p:spPr>
          <a:xfrm>
            <a:off x="416496" y="620688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40;p4">
            <a:extLst>
              <a:ext uri="{FF2B5EF4-FFF2-40B4-BE49-F238E27FC236}">
                <a16:creationId xmlns:a16="http://schemas.microsoft.com/office/drawing/2014/main" id="{CD892BB9-766B-4886-8142-F800D66A95AC}"/>
              </a:ext>
            </a:extLst>
          </p:cNvPr>
          <p:cNvSpPr txBox="1"/>
          <p:nvPr/>
        </p:nvSpPr>
        <p:spPr>
          <a:xfrm>
            <a:off x="596516" y="645216"/>
            <a:ext cx="1014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endParaRPr sz="4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" name="Google Shape;141;p4">
            <a:extLst>
              <a:ext uri="{FF2B5EF4-FFF2-40B4-BE49-F238E27FC236}">
                <a16:creationId xmlns:a16="http://schemas.microsoft.com/office/drawing/2014/main" id="{6EB8922B-2A0E-47AB-AF0E-4947E5A3A93F}"/>
              </a:ext>
            </a:extLst>
          </p:cNvPr>
          <p:cNvSpPr txBox="1"/>
          <p:nvPr/>
        </p:nvSpPr>
        <p:spPr>
          <a:xfrm>
            <a:off x="1790622" y="631195"/>
            <a:ext cx="527307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400" dirty="0">
                <a:solidFill>
                  <a:schemeClr val="lt1"/>
                </a:solidFill>
                <a:latin typeface="+mj-ea"/>
                <a:ea typeface="+mj-ea"/>
              </a:rPr>
              <a:t>분류문제 평가지표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B6A6FA-1192-463B-AEC0-D608827D4B50}"/>
              </a:ext>
            </a:extLst>
          </p:cNvPr>
          <p:cNvSpPr txBox="1"/>
          <p:nvPr/>
        </p:nvSpPr>
        <p:spPr>
          <a:xfrm>
            <a:off x="930710" y="1878823"/>
            <a:ext cx="18985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Precision (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정밀도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AEF50671-B05F-46F8-9CB3-4BB774CDC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495888"/>
              </p:ext>
            </p:extLst>
          </p:nvPr>
        </p:nvGraphicFramePr>
        <p:xfrm>
          <a:off x="1259195" y="2806866"/>
          <a:ext cx="479755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148">
                  <a:extLst>
                    <a:ext uri="{9D8B030D-6E8A-4147-A177-3AD203B41FA5}">
                      <a16:colId xmlns:a16="http://schemas.microsoft.com/office/drawing/2014/main" val="1371942088"/>
                    </a:ext>
                  </a:extLst>
                </a:gridCol>
                <a:gridCol w="1708692">
                  <a:extLst>
                    <a:ext uri="{9D8B030D-6E8A-4147-A177-3AD203B41FA5}">
                      <a16:colId xmlns:a16="http://schemas.microsoft.com/office/drawing/2014/main" val="1645451511"/>
                    </a:ext>
                  </a:extLst>
                </a:gridCol>
                <a:gridCol w="1988713">
                  <a:extLst>
                    <a:ext uri="{9D8B030D-6E8A-4147-A177-3AD203B41FA5}">
                      <a16:colId xmlns:a16="http://schemas.microsoft.com/office/drawing/2014/main" val="1938954601"/>
                    </a:ext>
                  </a:extLst>
                </a:gridCol>
              </a:tblGrid>
              <a:tr h="23608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Negative(0)</a:t>
                      </a:r>
                      <a:endParaRPr lang="ko-KR" altLang="en-US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Positive(1)</a:t>
                      </a:r>
                      <a:endParaRPr lang="ko-KR" altLang="en-US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95530"/>
                  </a:ext>
                </a:extLst>
              </a:tr>
              <a:tr h="40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Negative(0)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TN</a:t>
                      </a:r>
                    </a:p>
                    <a:p>
                      <a:pPr algn="ctr" latinLnBrk="1"/>
                      <a:r>
                        <a:rPr lang="en-US" altLang="ko-KR" dirty="0"/>
                        <a:t>(True Negative)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(False Positive)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976020"/>
                  </a:ext>
                </a:extLst>
              </a:tr>
              <a:tr h="40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Positive(1)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(False Negative)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TP</a:t>
                      </a:r>
                    </a:p>
                    <a:p>
                      <a:pPr algn="ctr" latinLnBrk="1"/>
                      <a:r>
                        <a:rPr lang="en-US" altLang="ko-KR" dirty="0"/>
                        <a:t>(True Positive)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4448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FBB75-1936-485D-A1C6-DC86E4865B68}"/>
                  </a:ext>
                </a:extLst>
              </p:cNvPr>
              <p:cNvSpPr txBox="1"/>
              <p:nvPr/>
            </p:nvSpPr>
            <p:spPr>
              <a:xfrm>
                <a:off x="6217920" y="2917738"/>
                <a:ext cx="3273552" cy="102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FBB75-1936-485D-A1C6-DC86E4865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2917738"/>
                <a:ext cx="3273552" cy="1022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4761617-A010-4990-837C-5D06D966E2AF}"/>
              </a:ext>
            </a:extLst>
          </p:cNvPr>
          <p:cNvSpPr txBox="1"/>
          <p:nvPr/>
        </p:nvSpPr>
        <p:spPr>
          <a:xfrm>
            <a:off x="2412739" y="2264240"/>
            <a:ext cx="2514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예측 클래스 </a:t>
            </a:r>
            <a:endParaRPr lang="en-US" altLang="ko-KR" sz="12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(Predicted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Class)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66748A-635F-4CCB-9BB7-1447586B14A1}"/>
              </a:ext>
            </a:extLst>
          </p:cNvPr>
          <p:cNvSpPr txBox="1"/>
          <p:nvPr/>
        </p:nvSpPr>
        <p:spPr>
          <a:xfrm>
            <a:off x="29599" y="3175027"/>
            <a:ext cx="1977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실제 클래스</a:t>
            </a:r>
            <a:endParaRPr lang="en-US" altLang="ko-KR" sz="12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(Actual Class)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6D9D6C-D2E5-45E0-A670-E2CFDFF62199}"/>
              </a:ext>
            </a:extLst>
          </p:cNvPr>
          <p:cNvSpPr/>
          <p:nvPr/>
        </p:nvSpPr>
        <p:spPr>
          <a:xfrm>
            <a:off x="4079516" y="3121797"/>
            <a:ext cx="1977232" cy="1022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2EE41D-840C-4A4D-B8C1-2FABCC9240C0}"/>
              </a:ext>
            </a:extLst>
          </p:cNvPr>
          <p:cNvSpPr txBox="1"/>
          <p:nvPr/>
        </p:nvSpPr>
        <p:spPr>
          <a:xfrm>
            <a:off x="776536" y="4453915"/>
            <a:ext cx="8561383" cy="1938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❖ 정의 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: True 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로 예측한 것들 중 실제 정답이 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True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인  비율</a:t>
            </a:r>
            <a:endParaRPr lang="en-US" altLang="ko-KR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즉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언제나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True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만 답하는 분류기는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Recall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은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이지만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precision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은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에 가깝다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❖ 단점 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: Recall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의 장점이 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Precision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의 단점이 된다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두 지표는 서로 반대의 개념이기 </a:t>
            </a:r>
            <a:endParaRPr lang="en-US" altLang="ko-KR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     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때문이다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p4">
            <a:extLst>
              <a:ext uri="{FF2B5EF4-FFF2-40B4-BE49-F238E27FC236}">
                <a16:creationId xmlns:a16="http://schemas.microsoft.com/office/drawing/2014/main" id="{57E7F42B-D33E-43DD-AE05-CEC77FFB4190}"/>
              </a:ext>
            </a:extLst>
          </p:cNvPr>
          <p:cNvSpPr/>
          <p:nvPr/>
        </p:nvSpPr>
        <p:spPr>
          <a:xfrm>
            <a:off x="776536" y="30356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39;p4">
            <a:extLst>
              <a:ext uri="{FF2B5EF4-FFF2-40B4-BE49-F238E27FC236}">
                <a16:creationId xmlns:a16="http://schemas.microsoft.com/office/drawing/2014/main" id="{A56D6003-B501-48DA-896F-09CE33A36B9B}"/>
              </a:ext>
            </a:extLst>
          </p:cNvPr>
          <p:cNvSpPr/>
          <p:nvPr/>
        </p:nvSpPr>
        <p:spPr>
          <a:xfrm>
            <a:off x="416496" y="620688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40;p4">
            <a:extLst>
              <a:ext uri="{FF2B5EF4-FFF2-40B4-BE49-F238E27FC236}">
                <a16:creationId xmlns:a16="http://schemas.microsoft.com/office/drawing/2014/main" id="{5EB0A3F8-FD9E-414B-B889-71BA5DC03EB0}"/>
              </a:ext>
            </a:extLst>
          </p:cNvPr>
          <p:cNvSpPr txBox="1"/>
          <p:nvPr/>
        </p:nvSpPr>
        <p:spPr>
          <a:xfrm>
            <a:off x="596516" y="645216"/>
            <a:ext cx="1014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endParaRPr sz="4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Google Shape;141;p4">
            <a:extLst>
              <a:ext uri="{FF2B5EF4-FFF2-40B4-BE49-F238E27FC236}">
                <a16:creationId xmlns:a16="http://schemas.microsoft.com/office/drawing/2014/main" id="{1A476E75-B3D0-477D-A083-FF7FDC42073B}"/>
              </a:ext>
            </a:extLst>
          </p:cNvPr>
          <p:cNvSpPr txBox="1"/>
          <p:nvPr/>
        </p:nvSpPr>
        <p:spPr>
          <a:xfrm>
            <a:off x="1790622" y="631195"/>
            <a:ext cx="634036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400" dirty="0">
                <a:solidFill>
                  <a:schemeClr val="lt1"/>
                </a:solidFill>
                <a:latin typeface="+mj-ea"/>
                <a:ea typeface="+mj-ea"/>
              </a:rPr>
              <a:t>분류모델 평가지표</a:t>
            </a:r>
          </a:p>
        </p:txBody>
      </p:sp>
      <p:sp>
        <p:nvSpPr>
          <p:cNvPr id="6" name="Google Shape;144;p4">
            <a:extLst>
              <a:ext uri="{FF2B5EF4-FFF2-40B4-BE49-F238E27FC236}">
                <a16:creationId xmlns:a16="http://schemas.microsoft.com/office/drawing/2014/main" id="{74CC661C-4E79-4CF4-A549-4BD14B1F8C8C}"/>
              </a:ext>
            </a:extLst>
          </p:cNvPr>
          <p:cNvSpPr/>
          <p:nvPr/>
        </p:nvSpPr>
        <p:spPr>
          <a:xfrm>
            <a:off x="1070477" y="2024410"/>
            <a:ext cx="1440289" cy="189338"/>
          </a:xfrm>
          <a:prstGeom prst="flowChartInputOutput">
            <a:avLst/>
          </a:prstGeom>
          <a:solidFill>
            <a:srgbClr val="566A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D713A-DB54-4C15-9977-2AA5142CC00F}"/>
              </a:ext>
            </a:extLst>
          </p:cNvPr>
          <p:cNvSpPr txBox="1"/>
          <p:nvPr/>
        </p:nvSpPr>
        <p:spPr>
          <a:xfrm>
            <a:off x="1217416" y="1884901"/>
            <a:ext cx="114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Threshold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9" name="그래픽 8" descr="배지 5 윤곽선">
            <a:extLst>
              <a:ext uri="{FF2B5EF4-FFF2-40B4-BE49-F238E27FC236}">
                <a16:creationId xmlns:a16="http://schemas.microsoft.com/office/drawing/2014/main" id="{54633FE2-CF47-4BE8-BBCE-B5B208F5B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947" y="4105100"/>
            <a:ext cx="703740" cy="765830"/>
          </a:xfrm>
          <a:prstGeom prst="rect">
            <a:avLst/>
          </a:prstGeom>
        </p:spPr>
      </p:pic>
      <p:pic>
        <p:nvPicPr>
          <p:cNvPr id="11" name="그래픽 10" descr="배지 6 윤곽선">
            <a:extLst>
              <a:ext uri="{FF2B5EF4-FFF2-40B4-BE49-F238E27FC236}">
                <a16:creationId xmlns:a16="http://schemas.microsoft.com/office/drawing/2014/main" id="{BF2FFC8E-7B78-40CA-98A4-C2290FAC9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2282" y="4105100"/>
            <a:ext cx="703740" cy="765830"/>
          </a:xfrm>
          <a:prstGeom prst="rect">
            <a:avLst/>
          </a:prstGeom>
        </p:spPr>
      </p:pic>
      <p:pic>
        <p:nvPicPr>
          <p:cNvPr id="13" name="그래픽 12" descr="배지 9 윤곽선">
            <a:extLst>
              <a:ext uri="{FF2B5EF4-FFF2-40B4-BE49-F238E27FC236}">
                <a16:creationId xmlns:a16="http://schemas.microsoft.com/office/drawing/2014/main" id="{075F85F2-F6F8-4B00-8D47-306C89E75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9363" y="4105100"/>
            <a:ext cx="703740" cy="765830"/>
          </a:xfrm>
          <a:prstGeom prst="rect">
            <a:avLst/>
          </a:prstGeom>
        </p:spPr>
      </p:pic>
      <p:pic>
        <p:nvPicPr>
          <p:cNvPr id="15" name="그래픽 14" descr="배지 윤곽선">
            <a:extLst>
              <a:ext uri="{FF2B5EF4-FFF2-40B4-BE49-F238E27FC236}">
                <a16:creationId xmlns:a16="http://schemas.microsoft.com/office/drawing/2014/main" id="{A38CE018-71BD-4FAE-BD76-9E98CAF41C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32531" y="4105100"/>
            <a:ext cx="703740" cy="765830"/>
          </a:xfrm>
          <a:prstGeom prst="rect">
            <a:avLst/>
          </a:prstGeom>
        </p:spPr>
      </p:pic>
      <p:pic>
        <p:nvPicPr>
          <p:cNvPr id="17" name="그래픽 16" descr="배지 3 윤곽선">
            <a:extLst>
              <a:ext uri="{FF2B5EF4-FFF2-40B4-BE49-F238E27FC236}">
                <a16:creationId xmlns:a16="http://schemas.microsoft.com/office/drawing/2014/main" id="{FE03C7F5-947D-4D59-A660-DC36CAEABA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2779" y="4108672"/>
            <a:ext cx="703740" cy="765830"/>
          </a:xfrm>
          <a:prstGeom prst="rect">
            <a:avLst/>
          </a:prstGeom>
        </p:spPr>
      </p:pic>
      <p:pic>
        <p:nvPicPr>
          <p:cNvPr id="19" name="그래픽 18" descr="배지 7 윤곽선">
            <a:extLst>
              <a:ext uri="{FF2B5EF4-FFF2-40B4-BE49-F238E27FC236}">
                <a16:creationId xmlns:a16="http://schemas.microsoft.com/office/drawing/2014/main" id="{6EBE8805-8F2A-4FA6-A66F-51FB29809D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06195" y="4105100"/>
            <a:ext cx="703740" cy="765830"/>
          </a:xfrm>
          <a:prstGeom prst="rect">
            <a:avLst/>
          </a:prstGeom>
        </p:spPr>
      </p:pic>
      <p:pic>
        <p:nvPicPr>
          <p:cNvPr id="21" name="그래픽 20" descr="배지 8 윤곽선">
            <a:extLst>
              <a:ext uri="{FF2B5EF4-FFF2-40B4-BE49-F238E27FC236}">
                <a16:creationId xmlns:a16="http://schemas.microsoft.com/office/drawing/2014/main" id="{EF9B5FB2-17E3-4C71-9C76-4708A71DCA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7914" y="4105100"/>
            <a:ext cx="703740" cy="765830"/>
          </a:xfrm>
          <a:prstGeom prst="rect">
            <a:avLst/>
          </a:prstGeom>
        </p:spPr>
      </p:pic>
      <p:pic>
        <p:nvPicPr>
          <p:cNvPr id="22" name="그래픽 21" descr="배지 5 윤곽선">
            <a:extLst>
              <a:ext uri="{FF2B5EF4-FFF2-40B4-BE49-F238E27FC236}">
                <a16:creationId xmlns:a16="http://schemas.microsoft.com/office/drawing/2014/main" id="{0298E7A8-23F6-49AE-9A42-C7167C75B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9115" y="4105100"/>
            <a:ext cx="703740" cy="765830"/>
          </a:xfrm>
          <a:prstGeom prst="rect">
            <a:avLst/>
          </a:prstGeom>
        </p:spPr>
      </p:pic>
      <p:pic>
        <p:nvPicPr>
          <p:cNvPr id="23" name="그래픽 22" descr="배지 5 윤곽선">
            <a:extLst>
              <a:ext uri="{FF2B5EF4-FFF2-40B4-BE49-F238E27FC236}">
                <a16:creationId xmlns:a16="http://schemas.microsoft.com/office/drawing/2014/main" id="{C713FFC6-6AD5-452A-B6C4-15EE59DA7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5698" y="4105100"/>
            <a:ext cx="703740" cy="765830"/>
          </a:xfrm>
          <a:prstGeom prst="rect">
            <a:avLst/>
          </a:prstGeom>
        </p:spPr>
      </p:pic>
      <p:pic>
        <p:nvPicPr>
          <p:cNvPr id="25" name="그래픽 24" descr="배지 5 윤곽선">
            <a:extLst>
              <a:ext uri="{FF2B5EF4-FFF2-40B4-BE49-F238E27FC236}">
                <a16:creationId xmlns:a16="http://schemas.microsoft.com/office/drawing/2014/main" id="{F65EDEA1-1104-4783-80D5-2B834CC1A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8866" y="4105100"/>
            <a:ext cx="703740" cy="765830"/>
          </a:xfrm>
          <a:prstGeom prst="rect">
            <a:avLst/>
          </a:prstGeom>
        </p:spPr>
      </p:pic>
      <p:pic>
        <p:nvPicPr>
          <p:cNvPr id="26" name="그래픽 25" descr="배지 5 윤곽선">
            <a:extLst>
              <a:ext uri="{FF2B5EF4-FFF2-40B4-BE49-F238E27FC236}">
                <a16:creationId xmlns:a16="http://schemas.microsoft.com/office/drawing/2014/main" id="{8D543312-339C-4017-A1C3-9EE934F54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2034" y="4105100"/>
            <a:ext cx="703740" cy="765830"/>
          </a:xfrm>
          <a:prstGeom prst="rect">
            <a:avLst/>
          </a:prstGeom>
        </p:spPr>
      </p:pic>
      <p:pic>
        <p:nvPicPr>
          <p:cNvPr id="27" name="그래픽 26" descr="배지 5 윤곽선">
            <a:extLst>
              <a:ext uri="{FF2B5EF4-FFF2-40B4-BE49-F238E27FC236}">
                <a16:creationId xmlns:a16="http://schemas.microsoft.com/office/drawing/2014/main" id="{2EF777BA-2B3A-4897-AB76-6837D1BF8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5450" y="4105100"/>
            <a:ext cx="703740" cy="76583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ED42CD1-7C1E-499F-96F8-76A2C736E467}"/>
              </a:ext>
            </a:extLst>
          </p:cNvPr>
          <p:cNvSpPr txBox="1"/>
          <p:nvPr/>
        </p:nvSpPr>
        <p:spPr>
          <a:xfrm>
            <a:off x="416496" y="5067331"/>
            <a:ext cx="2450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Negative prediction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B2A122-50FC-48B6-AB17-BC3FC1B9A261}"/>
              </a:ext>
            </a:extLst>
          </p:cNvPr>
          <p:cNvSpPr txBox="1"/>
          <p:nvPr/>
        </p:nvSpPr>
        <p:spPr>
          <a:xfrm>
            <a:off x="7494115" y="5067331"/>
            <a:ext cx="1995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Positive prediction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화살표: 왼쪽 31">
            <a:extLst>
              <a:ext uri="{FF2B5EF4-FFF2-40B4-BE49-F238E27FC236}">
                <a16:creationId xmlns:a16="http://schemas.microsoft.com/office/drawing/2014/main" id="{95A2475B-C5C8-4C6A-BB68-45A309BF636F}"/>
              </a:ext>
            </a:extLst>
          </p:cNvPr>
          <p:cNvSpPr/>
          <p:nvPr/>
        </p:nvSpPr>
        <p:spPr>
          <a:xfrm>
            <a:off x="596516" y="5414048"/>
            <a:ext cx="1532535" cy="307777"/>
          </a:xfrm>
          <a:prstGeom prst="leftArrow">
            <a:avLst/>
          </a:prstGeom>
          <a:solidFill>
            <a:srgbClr val="566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7C2BE7E2-AD0E-4009-8E60-580CDC8B235A}"/>
              </a:ext>
            </a:extLst>
          </p:cNvPr>
          <p:cNvSpPr/>
          <p:nvPr/>
        </p:nvSpPr>
        <p:spPr>
          <a:xfrm rot="10800000">
            <a:off x="7591369" y="5414048"/>
            <a:ext cx="1532535" cy="307777"/>
          </a:xfrm>
          <a:prstGeom prst="leftArrow">
            <a:avLst/>
          </a:prstGeom>
          <a:solidFill>
            <a:srgbClr val="566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4FE9D37-F1C2-4CAE-99EC-0B0D88E88C95}"/>
              </a:ext>
            </a:extLst>
          </p:cNvPr>
          <p:cNvGrpSpPr/>
          <p:nvPr/>
        </p:nvGrpSpPr>
        <p:grpSpPr>
          <a:xfrm>
            <a:off x="6718617" y="3551821"/>
            <a:ext cx="1146412" cy="1371354"/>
            <a:chOff x="4382044" y="2079643"/>
            <a:chExt cx="1146412" cy="1371354"/>
          </a:xfrm>
        </p:grpSpPr>
        <p:sp>
          <p:nvSpPr>
            <p:cNvPr id="34" name="화살표: 아래쪽 33">
              <a:extLst>
                <a:ext uri="{FF2B5EF4-FFF2-40B4-BE49-F238E27FC236}">
                  <a16:creationId xmlns:a16="http://schemas.microsoft.com/office/drawing/2014/main" id="{FD854A0C-12E0-4FFE-8F2C-744DD27DFF23}"/>
                </a:ext>
              </a:extLst>
            </p:cNvPr>
            <p:cNvSpPr/>
            <p:nvPr/>
          </p:nvSpPr>
          <p:spPr>
            <a:xfrm>
              <a:off x="4820637" y="2387982"/>
              <a:ext cx="186850" cy="106301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52A2BB-4C8B-438F-850C-819531A1D95B}"/>
                </a:ext>
              </a:extLst>
            </p:cNvPr>
            <p:cNvSpPr txBox="1"/>
            <p:nvPr/>
          </p:nvSpPr>
          <p:spPr>
            <a:xfrm>
              <a:off x="4382044" y="2079643"/>
              <a:ext cx="1146412" cy="30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+mj-ea"/>
                  <a:ea typeface="+mj-ea"/>
                </a:rPr>
                <a:t>Threshold</a:t>
              </a:r>
              <a:endParaRPr lang="ko-KR" altLang="en-US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1BAB6C6-8714-4E78-943B-7DDE3D6A5B33}"/>
              </a:ext>
            </a:extLst>
          </p:cNvPr>
          <p:cNvSpPr txBox="1"/>
          <p:nvPr/>
        </p:nvSpPr>
        <p:spPr>
          <a:xfrm>
            <a:off x="1103559" y="5975702"/>
            <a:ext cx="8519034" cy="70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❖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Threshold :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모델이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0,1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을 나누는 기준 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     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예를들어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모델의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Threshold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0.5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이면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0.5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보다 작으면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0,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크면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로 예측한다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. 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C4A660-5539-4E78-A197-AA8285935B5D}"/>
              </a:ext>
            </a:extLst>
          </p:cNvPr>
          <p:cNvSpPr txBox="1"/>
          <p:nvPr/>
        </p:nvSpPr>
        <p:spPr>
          <a:xfrm>
            <a:off x="1022316" y="2335265"/>
            <a:ext cx="6756890" cy="702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* </a:t>
            </a:r>
            <a:r>
              <a:rPr lang="ko-KR" altLang="en-US" sz="1400" dirty="0" err="1">
                <a:solidFill>
                  <a:schemeClr val="bg1"/>
                </a:solidFill>
                <a:latin typeface="+mj-ea"/>
                <a:ea typeface="+mj-ea"/>
              </a:rPr>
              <a:t>재현율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Recall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) :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실제로 정답이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True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인 것들 중 분류기가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True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로 예측한 비율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*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정밀도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Precision)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True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로 예측한 것들 중 실제 정답이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True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인  비율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645E4-1783-4ABF-8CED-9ED77D5E57B8}"/>
              </a:ext>
            </a:extLst>
          </p:cNvPr>
          <p:cNvSpPr txBox="1"/>
          <p:nvPr/>
        </p:nvSpPr>
        <p:spPr>
          <a:xfrm>
            <a:off x="7128514" y="3036335"/>
            <a:ext cx="199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재현율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: 3/6 = 50%</a:t>
            </a:r>
          </a:p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정밀도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: 3/3 = 100%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C09464-E18E-4A39-987E-C841599D1543}"/>
              </a:ext>
            </a:extLst>
          </p:cNvPr>
          <p:cNvSpPr txBox="1"/>
          <p:nvPr/>
        </p:nvSpPr>
        <p:spPr>
          <a:xfrm>
            <a:off x="4864387" y="5041053"/>
            <a:ext cx="199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재현율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: 4/6 = 67%</a:t>
            </a:r>
          </a:p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정밀도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: 4/5 = 80%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F4B84E-9842-45E7-AA6B-BF438A2FB43E}"/>
              </a:ext>
            </a:extLst>
          </p:cNvPr>
          <p:cNvSpPr txBox="1"/>
          <p:nvPr/>
        </p:nvSpPr>
        <p:spPr>
          <a:xfrm>
            <a:off x="293911" y="3440715"/>
            <a:ext cx="199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재현율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: 6/6 = 100%</a:t>
            </a:r>
          </a:p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정밀도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: 6/8 = 80%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18AD2F4-BBF3-4280-A48A-F2E1A9C5A84F}"/>
              </a:ext>
            </a:extLst>
          </p:cNvPr>
          <p:cNvGrpSpPr/>
          <p:nvPr/>
        </p:nvGrpSpPr>
        <p:grpSpPr>
          <a:xfrm>
            <a:off x="5192255" y="3551821"/>
            <a:ext cx="1146412" cy="1371354"/>
            <a:chOff x="4382044" y="2079643"/>
            <a:chExt cx="1146412" cy="1371354"/>
          </a:xfrm>
        </p:grpSpPr>
        <p:sp>
          <p:nvSpPr>
            <p:cNvPr id="44" name="화살표: 아래쪽 43">
              <a:extLst>
                <a:ext uri="{FF2B5EF4-FFF2-40B4-BE49-F238E27FC236}">
                  <a16:creationId xmlns:a16="http://schemas.microsoft.com/office/drawing/2014/main" id="{261EE213-C7AB-4F12-A892-0B73C080B916}"/>
                </a:ext>
              </a:extLst>
            </p:cNvPr>
            <p:cNvSpPr/>
            <p:nvPr/>
          </p:nvSpPr>
          <p:spPr>
            <a:xfrm>
              <a:off x="4820637" y="2387982"/>
              <a:ext cx="186850" cy="106301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BF45E5E-C295-4E8C-B395-F4864C81B26B}"/>
                </a:ext>
              </a:extLst>
            </p:cNvPr>
            <p:cNvSpPr txBox="1"/>
            <p:nvPr/>
          </p:nvSpPr>
          <p:spPr>
            <a:xfrm>
              <a:off x="4382044" y="2079643"/>
              <a:ext cx="1146412" cy="30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+mj-ea"/>
                  <a:ea typeface="+mj-ea"/>
                </a:rPr>
                <a:t>Threshold</a:t>
              </a:r>
              <a:endParaRPr lang="ko-KR" altLang="en-US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1DDB26-C588-4BE8-B3CE-B89FBD3DD262}"/>
              </a:ext>
            </a:extLst>
          </p:cNvPr>
          <p:cNvGrpSpPr/>
          <p:nvPr/>
        </p:nvGrpSpPr>
        <p:grpSpPr>
          <a:xfrm>
            <a:off x="2171574" y="3533729"/>
            <a:ext cx="1146412" cy="1371354"/>
            <a:chOff x="4382044" y="2079643"/>
            <a:chExt cx="1146412" cy="1371354"/>
          </a:xfrm>
        </p:grpSpPr>
        <p:sp>
          <p:nvSpPr>
            <p:cNvPr id="47" name="화살표: 아래쪽 46">
              <a:extLst>
                <a:ext uri="{FF2B5EF4-FFF2-40B4-BE49-F238E27FC236}">
                  <a16:creationId xmlns:a16="http://schemas.microsoft.com/office/drawing/2014/main" id="{E43EDF34-7A65-4513-A62D-216F8FE5E24D}"/>
                </a:ext>
              </a:extLst>
            </p:cNvPr>
            <p:cNvSpPr/>
            <p:nvPr/>
          </p:nvSpPr>
          <p:spPr>
            <a:xfrm>
              <a:off x="4820637" y="2387982"/>
              <a:ext cx="186850" cy="106301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A323B90-0661-4EEC-919D-40D61BA5268C}"/>
                </a:ext>
              </a:extLst>
            </p:cNvPr>
            <p:cNvSpPr txBox="1"/>
            <p:nvPr/>
          </p:nvSpPr>
          <p:spPr>
            <a:xfrm>
              <a:off x="4382044" y="2079643"/>
              <a:ext cx="1146412" cy="30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+mj-ea"/>
                  <a:ea typeface="+mj-ea"/>
                </a:rPr>
                <a:t>Threshold</a:t>
              </a:r>
              <a:endParaRPr lang="ko-KR" altLang="en-US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8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4">
            <a:extLst>
              <a:ext uri="{FF2B5EF4-FFF2-40B4-BE49-F238E27FC236}">
                <a16:creationId xmlns:a16="http://schemas.microsoft.com/office/drawing/2014/main" id="{5F66A3B3-270F-4639-8D09-B1599F1684B8}"/>
              </a:ext>
            </a:extLst>
          </p:cNvPr>
          <p:cNvSpPr/>
          <p:nvPr/>
        </p:nvSpPr>
        <p:spPr>
          <a:xfrm>
            <a:off x="776536" y="30356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39;p4">
            <a:extLst>
              <a:ext uri="{FF2B5EF4-FFF2-40B4-BE49-F238E27FC236}">
                <a16:creationId xmlns:a16="http://schemas.microsoft.com/office/drawing/2014/main" id="{69899CFC-DE37-4A11-A1FF-8F9B84EB0ABD}"/>
              </a:ext>
            </a:extLst>
          </p:cNvPr>
          <p:cNvSpPr/>
          <p:nvPr/>
        </p:nvSpPr>
        <p:spPr>
          <a:xfrm>
            <a:off x="416496" y="620688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40;p4">
            <a:extLst>
              <a:ext uri="{FF2B5EF4-FFF2-40B4-BE49-F238E27FC236}">
                <a16:creationId xmlns:a16="http://schemas.microsoft.com/office/drawing/2014/main" id="{9287B2FA-2736-44EB-AF23-9479136F91A4}"/>
              </a:ext>
            </a:extLst>
          </p:cNvPr>
          <p:cNvSpPr txBox="1"/>
          <p:nvPr/>
        </p:nvSpPr>
        <p:spPr>
          <a:xfrm>
            <a:off x="596516" y="645216"/>
            <a:ext cx="1014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endParaRPr sz="4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" name="Google Shape;141;p4">
            <a:extLst>
              <a:ext uri="{FF2B5EF4-FFF2-40B4-BE49-F238E27FC236}">
                <a16:creationId xmlns:a16="http://schemas.microsoft.com/office/drawing/2014/main" id="{F953A7FE-7555-45E4-B8EF-346EFB290AAB}"/>
              </a:ext>
            </a:extLst>
          </p:cNvPr>
          <p:cNvSpPr txBox="1"/>
          <p:nvPr/>
        </p:nvSpPr>
        <p:spPr>
          <a:xfrm>
            <a:off x="1790622" y="631195"/>
            <a:ext cx="527307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400" dirty="0">
                <a:solidFill>
                  <a:schemeClr val="lt1"/>
                </a:solidFill>
                <a:latin typeface="+mj-ea"/>
                <a:ea typeface="+mj-ea"/>
              </a:rPr>
              <a:t>분류문제 평가지표 </a:t>
            </a:r>
          </a:p>
        </p:txBody>
      </p:sp>
      <p:sp>
        <p:nvSpPr>
          <p:cNvPr id="19" name="Google Shape;144;p4">
            <a:extLst>
              <a:ext uri="{FF2B5EF4-FFF2-40B4-BE49-F238E27FC236}">
                <a16:creationId xmlns:a16="http://schemas.microsoft.com/office/drawing/2014/main" id="{A05AF3F4-2EB2-44B6-9AD3-5A7D19FE456D}"/>
              </a:ext>
            </a:extLst>
          </p:cNvPr>
          <p:cNvSpPr/>
          <p:nvPr/>
        </p:nvSpPr>
        <p:spPr>
          <a:xfrm>
            <a:off x="822228" y="2103670"/>
            <a:ext cx="1184604" cy="92275"/>
          </a:xfrm>
          <a:prstGeom prst="flowChartInputOutput">
            <a:avLst/>
          </a:prstGeom>
          <a:solidFill>
            <a:srgbClr val="566A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61B9AB-578C-4096-93DC-D7075F70C5A9}"/>
              </a:ext>
            </a:extLst>
          </p:cNvPr>
          <p:cNvSpPr txBox="1"/>
          <p:nvPr/>
        </p:nvSpPr>
        <p:spPr>
          <a:xfrm>
            <a:off x="884983" y="1912172"/>
            <a:ext cx="1123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F1 Score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73BC94-602D-4B91-B3FC-ACDDCDC6D1CA}"/>
                  </a:ext>
                </a:extLst>
              </p:cNvPr>
              <p:cNvSpPr txBox="1"/>
              <p:nvPr/>
            </p:nvSpPr>
            <p:spPr>
              <a:xfrm>
                <a:off x="1283579" y="2241761"/>
                <a:ext cx="6860677" cy="1035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73BC94-602D-4B91-B3FC-ACDDCDC6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579" y="2241761"/>
                <a:ext cx="6860677" cy="1035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0625F82-F8D2-41AB-B5C2-DA60E91A1BAA}"/>
              </a:ext>
            </a:extLst>
          </p:cNvPr>
          <p:cNvSpPr txBox="1"/>
          <p:nvPr/>
        </p:nvSpPr>
        <p:spPr>
          <a:xfrm>
            <a:off x="797867" y="3627917"/>
            <a:ext cx="8561383" cy="3057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❖ 정의 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: Precision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과 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Recall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의 조화평균 </a:t>
            </a:r>
            <a:endParaRPr lang="en-US" altLang="ko-KR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반대 개념인 두 지표를 모두 균형 있게 반영하기 위함이다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이 지표는 어느 한쪽에 치우치지 않았을 때 높은 값이 가지게 된다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2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❖ 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Example 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   : Recall 1, Precision 0.01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의 값을 가지는 분류기가 있다고 하자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산술평균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: (1 + 0.01) / 2 = 0.505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조화평균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: 2 * (1 * 0.01) / (1 + 0.01) = 0.019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38;p4">
            <a:extLst>
              <a:ext uri="{FF2B5EF4-FFF2-40B4-BE49-F238E27FC236}">
                <a16:creationId xmlns:a16="http://schemas.microsoft.com/office/drawing/2014/main" id="{2DDF0171-E2BC-4984-A56A-35E50ABB2F94}"/>
              </a:ext>
            </a:extLst>
          </p:cNvPr>
          <p:cNvSpPr/>
          <p:nvPr/>
        </p:nvSpPr>
        <p:spPr>
          <a:xfrm>
            <a:off x="776536" y="30356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39;p4">
            <a:extLst>
              <a:ext uri="{FF2B5EF4-FFF2-40B4-BE49-F238E27FC236}">
                <a16:creationId xmlns:a16="http://schemas.microsoft.com/office/drawing/2014/main" id="{61FA9A96-E81B-43B7-8E47-085A3F75433F}"/>
              </a:ext>
            </a:extLst>
          </p:cNvPr>
          <p:cNvSpPr/>
          <p:nvPr/>
        </p:nvSpPr>
        <p:spPr>
          <a:xfrm>
            <a:off x="416496" y="620688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40;p4">
            <a:extLst>
              <a:ext uri="{FF2B5EF4-FFF2-40B4-BE49-F238E27FC236}">
                <a16:creationId xmlns:a16="http://schemas.microsoft.com/office/drawing/2014/main" id="{0F0DBCF3-8741-48CE-914F-EC6D174B102E}"/>
              </a:ext>
            </a:extLst>
          </p:cNvPr>
          <p:cNvSpPr txBox="1"/>
          <p:nvPr/>
        </p:nvSpPr>
        <p:spPr>
          <a:xfrm>
            <a:off x="596516" y="645216"/>
            <a:ext cx="1014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endParaRPr sz="4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1" name="Google Shape;141;p4">
            <a:extLst>
              <a:ext uri="{FF2B5EF4-FFF2-40B4-BE49-F238E27FC236}">
                <a16:creationId xmlns:a16="http://schemas.microsoft.com/office/drawing/2014/main" id="{78CCEE4A-5311-4631-935B-08A19EE378D3}"/>
              </a:ext>
            </a:extLst>
          </p:cNvPr>
          <p:cNvSpPr txBox="1"/>
          <p:nvPr/>
        </p:nvSpPr>
        <p:spPr>
          <a:xfrm>
            <a:off x="1790622" y="631195"/>
            <a:ext cx="527307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400" dirty="0">
                <a:solidFill>
                  <a:schemeClr val="lt1"/>
                </a:solidFill>
                <a:latin typeface="+mj-ea"/>
                <a:ea typeface="+mj-ea"/>
              </a:rPr>
              <a:t>분류문제 평가지표 </a:t>
            </a:r>
          </a:p>
        </p:txBody>
      </p:sp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7BECBC5E-BD11-4A03-8F0A-9D8BB2FDD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43246"/>
              </p:ext>
            </p:extLst>
          </p:nvPr>
        </p:nvGraphicFramePr>
        <p:xfrm>
          <a:off x="1130803" y="2378964"/>
          <a:ext cx="4151193" cy="107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929">
                  <a:extLst>
                    <a:ext uri="{9D8B030D-6E8A-4147-A177-3AD203B41FA5}">
                      <a16:colId xmlns:a16="http://schemas.microsoft.com/office/drawing/2014/main" val="1371942088"/>
                    </a:ext>
                  </a:extLst>
                </a:gridCol>
                <a:gridCol w="1478485">
                  <a:extLst>
                    <a:ext uri="{9D8B030D-6E8A-4147-A177-3AD203B41FA5}">
                      <a16:colId xmlns:a16="http://schemas.microsoft.com/office/drawing/2014/main" val="1645451511"/>
                    </a:ext>
                  </a:extLst>
                </a:gridCol>
                <a:gridCol w="1720779">
                  <a:extLst>
                    <a:ext uri="{9D8B030D-6E8A-4147-A177-3AD203B41FA5}">
                      <a16:colId xmlns:a16="http://schemas.microsoft.com/office/drawing/2014/main" val="1938954601"/>
                    </a:ext>
                  </a:extLst>
                </a:gridCol>
              </a:tblGrid>
              <a:tr h="23608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Negative(0)</a:t>
                      </a:r>
                      <a:endParaRPr lang="ko-KR" altLang="en-US" sz="1050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Positive(1)</a:t>
                      </a:r>
                      <a:endParaRPr lang="ko-KR" altLang="en-US" sz="1050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95530"/>
                  </a:ext>
                </a:extLst>
              </a:tr>
              <a:tr h="40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Negative(0)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TN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(True Negative)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(False Positive)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976020"/>
                  </a:ext>
                </a:extLst>
              </a:tr>
              <a:tr h="40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Positive(1)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(False Negative)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TP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(True Positive)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44486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C506732-92F0-4230-A89F-DE587872C3FD}"/>
              </a:ext>
            </a:extLst>
          </p:cNvPr>
          <p:cNvSpPr txBox="1"/>
          <p:nvPr/>
        </p:nvSpPr>
        <p:spPr>
          <a:xfrm>
            <a:off x="2046979" y="1908845"/>
            <a:ext cx="2514617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+mj-ea"/>
                <a:ea typeface="+mj-ea"/>
              </a:rPr>
              <a:t>예측 클래스 </a:t>
            </a:r>
            <a:endParaRPr lang="en-US" altLang="ko-KR" sz="10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j-ea"/>
                <a:ea typeface="+mj-ea"/>
              </a:rPr>
              <a:t>(Predicted</a:t>
            </a:r>
            <a:r>
              <a:rPr lang="ko-KR" altLang="en-US" sz="10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latin typeface="+mj-ea"/>
                <a:ea typeface="+mj-ea"/>
              </a:rPr>
              <a:t>Class)</a:t>
            </a:r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970C0C-AA79-4245-9761-60414A1434AE}"/>
              </a:ext>
            </a:extLst>
          </p:cNvPr>
          <p:cNvSpPr txBox="1"/>
          <p:nvPr/>
        </p:nvSpPr>
        <p:spPr>
          <a:xfrm>
            <a:off x="99880" y="2744684"/>
            <a:ext cx="12295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ko-KR" altLang="en-US" sz="1050" dirty="0">
                <a:solidFill>
                  <a:schemeClr val="bg1"/>
                </a:solidFill>
                <a:latin typeface="+mj-ea"/>
                <a:ea typeface="+mj-ea"/>
              </a:rPr>
              <a:t>실제 클래스</a:t>
            </a:r>
            <a:endParaRPr lang="en-US" altLang="ko-KR" sz="105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050" dirty="0">
                <a:solidFill>
                  <a:schemeClr val="bg1"/>
                </a:solidFill>
                <a:latin typeface="+mj-ea"/>
                <a:ea typeface="+mj-ea"/>
              </a:rPr>
              <a:t>(Actual Class)</a:t>
            </a:r>
            <a:endParaRPr lang="ko-KR" altLang="en-US" sz="11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1E1AC-F8E3-4AA1-9F50-CCCBB12BF9FB}"/>
              </a:ext>
            </a:extLst>
          </p:cNvPr>
          <p:cNvSpPr txBox="1"/>
          <p:nvPr/>
        </p:nvSpPr>
        <p:spPr>
          <a:xfrm>
            <a:off x="5417558" y="2199036"/>
            <a:ext cx="5877436" cy="1385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○ </a:t>
            </a:r>
            <a:r>
              <a:rPr lang="en-US" altLang="ko-KR" dirty="0">
                <a:solidFill>
                  <a:schemeClr val="bg1"/>
                </a:solidFill>
              </a:rPr>
              <a:t>True Positive </a:t>
            </a:r>
            <a:r>
              <a:rPr lang="en-US" altLang="ko-KR" dirty="0">
                <a:solidFill>
                  <a:srgbClr val="FF0000"/>
                </a:solidFill>
              </a:rPr>
              <a:t>( truth = 1, guess = 1 )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○ </a:t>
            </a:r>
            <a:r>
              <a:rPr lang="en-US" altLang="ko-KR" dirty="0">
                <a:solidFill>
                  <a:schemeClr val="bg1"/>
                </a:solidFill>
              </a:rPr>
              <a:t>True Negative </a:t>
            </a:r>
            <a:r>
              <a:rPr lang="en-US" altLang="ko-KR" dirty="0">
                <a:solidFill>
                  <a:srgbClr val="FF0000"/>
                </a:solidFill>
              </a:rPr>
              <a:t>( truth = 0, guess = 0 )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○ </a:t>
            </a:r>
            <a:r>
              <a:rPr lang="en-US" altLang="ko-KR" dirty="0">
                <a:solidFill>
                  <a:schemeClr val="bg1"/>
                </a:solidFill>
              </a:rPr>
              <a:t>False Positive </a:t>
            </a:r>
            <a:r>
              <a:rPr lang="en-US" altLang="ko-KR" dirty="0">
                <a:solidFill>
                  <a:srgbClr val="FF0000"/>
                </a:solidFill>
              </a:rPr>
              <a:t>( truth = 0, guess = 1 )   </a:t>
            </a:r>
            <a:r>
              <a:rPr lang="en-US" altLang="ko-KR" sz="1050" i="1" dirty="0">
                <a:solidFill>
                  <a:schemeClr val="bg1"/>
                </a:solidFill>
              </a:rPr>
              <a:t>- Type I error</a:t>
            </a:r>
            <a:r>
              <a:rPr lang="en-US" altLang="ko-KR" sz="1050" i="1" dirty="0">
                <a:solidFill>
                  <a:srgbClr val="FF0000"/>
                </a:solidFill>
              </a:rPr>
              <a:t> </a:t>
            </a:r>
            <a:endParaRPr lang="en-US" altLang="ko-KR" sz="105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○ </a:t>
            </a:r>
            <a:r>
              <a:rPr lang="en-US" altLang="ko-KR" dirty="0">
                <a:solidFill>
                  <a:schemeClr val="bg1"/>
                </a:solidFill>
              </a:rPr>
              <a:t>False Negative </a:t>
            </a:r>
            <a:r>
              <a:rPr lang="en-US" altLang="ko-KR" dirty="0">
                <a:solidFill>
                  <a:srgbClr val="FF0000"/>
                </a:solidFill>
              </a:rPr>
              <a:t>( truth = 1, guess = 0 )  </a:t>
            </a:r>
            <a:r>
              <a:rPr lang="en-US" altLang="ko-KR" sz="1050" i="1" dirty="0">
                <a:solidFill>
                  <a:schemeClr val="bg1"/>
                </a:solidFill>
              </a:rPr>
              <a:t>- Type II error</a:t>
            </a:r>
            <a:r>
              <a:rPr lang="en-US" altLang="ko-KR" sz="1050" i="1" dirty="0">
                <a:solidFill>
                  <a:srgbClr val="FF0000"/>
                </a:solidFill>
              </a:rPr>
              <a:t> 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9C3B10-7E1A-4BD5-9C14-B69F6B347081}"/>
                  </a:ext>
                </a:extLst>
              </p:cNvPr>
              <p:cNvSpPr txBox="1"/>
              <p:nvPr/>
            </p:nvSpPr>
            <p:spPr>
              <a:xfrm>
                <a:off x="623238" y="3877551"/>
                <a:ext cx="9448800" cy="2188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▷ 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Accuracy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: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+mn-ea"/>
                    <a:ea typeface="+mn-ea"/>
                  </a:rPr>
                  <a:t>분류기가 정답을 맞춘 비율 </a:t>
                </a:r>
                <a:endParaRPr lang="en-US" altLang="ko-KR" sz="16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▷ 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Recall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ko-KR" altLang="en-US" sz="200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   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+mn-ea"/>
                    <a:ea typeface="+mn-ea"/>
                    <a:sym typeface="Wingdings" panose="05000000000000000000" pitchFamily="2" charset="2"/>
                  </a:rPr>
                  <a:t>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+mn-ea"/>
                    <a:ea typeface="+mn-ea"/>
                    <a:sym typeface="Wingdings" panose="05000000000000000000" pitchFamily="2" charset="2"/>
                  </a:rPr>
                  <a:t>즉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+mn-ea"/>
                    <a:ea typeface="+mn-ea"/>
                    <a:sym typeface="Wingdings" panose="05000000000000000000" pitchFamily="2" charset="2"/>
                  </a:rPr>
                  <a:t>, </a:t>
                </a:r>
                <a:r>
                  <a:rPr lang="en-US" altLang="ko-KR" sz="16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+mn-ea"/>
                    <a:ea typeface="+mn-ea"/>
                    <a:sym typeface="Wingdings" panose="05000000000000000000" pitchFamily="2" charset="2"/>
                  </a:rPr>
                  <a:t>Type II error </a:t>
                </a:r>
                <a:r>
                  <a:rPr lang="ko-KR" altLang="en-US" sz="16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+mn-ea"/>
                    <a:ea typeface="+mn-ea"/>
                    <a:sym typeface="Wingdings" panose="05000000000000000000" pitchFamily="2" charset="2"/>
                  </a:rPr>
                  <a:t>가 더 중요할 경우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+mn-ea"/>
                    <a:ea typeface="+mn-ea"/>
                    <a:sym typeface="Wingdings" panose="05000000000000000000" pitchFamily="2" charset="2"/>
                  </a:rPr>
                  <a:t>에 살펴봐야 할 평가지표이다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+mn-ea"/>
                    <a:ea typeface="+mn-ea"/>
                    <a:sym typeface="Wingdings" panose="05000000000000000000" pitchFamily="2" charset="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▷ 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Precision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ko-KR" alt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+mn-ea"/>
                    <a:ea typeface="+mn-ea"/>
                    <a:sym typeface="Wingdings" panose="05000000000000000000" pitchFamily="2" charset="2"/>
                  </a:rPr>
                  <a:t>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+mn-ea"/>
                    <a:ea typeface="+mn-ea"/>
                    <a:sym typeface="Wingdings" panose="05000000000000000000" pitchFamily="2" charset="2"/>
                  </a:rPr>
                  <a:t>즉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+mn-ea"/>
                    <a:ea typeface="+mn-ea"/>
                    <a:sym typeface="Wingdings" panose="05000000000000000000" pitchFamily="2" charset="2"/>
                  </a:rPr>
                  <a:t>, </a:t>
                </a:r>
                <a:r>
                  <a:rPr lang="en-US" altLang="ko-KR" sz="16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+mn-ea"/>
                    <a:ea typeface="+mn-ea"/>
                    <a:sym typeface="Wingdings" panose="05000000000000000000" pitchFamily="2" charset="2"/>
                  </a:rPr>
                  <a:t>Type I error</a:t>
                </a:r>
                <a:r>
                  <a:rPr lang="ko-KR" altLang="en-US" sz="16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+mn-ea"/>
                    <a:ea typeface="+mn-ea"/>
                    <a:sym typeface="Wingdings" panose="05000000000000000000" pitchFamily="2" charset="2"/>
                  </a:rPr>
                  <a:t> 가 더 중요할 경우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+mn-ea"/>
                    <a:ea typeface="+mn-ea"/>
                    <a:sym typeface="Wingdings" panose="05000000000000000000" pitchFamily="2" charset="2"/>
                  </a:rPr>
                  <a:t>에 살펴봐야 할 평가지표이다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+mn-ea"/>
                    <a:ea typeface="+mn-ea"/>
                    <a:sym typeface="Wingdings" panose="05000000000000000000" pitchFamily="2" charset="2"/>
                  </a:rPr>
                  <a:t>. 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en-US" sz="1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▷ 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F1 Score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+mn-ea"/>
                    <a:ea typeface="+mn-ea"/>
                  </a:rPr>
                  <a:t>재현율과 정밀도 모두를 조화롭게 살펴볼 때 측정하는 평가지표이다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+mn-ea"/>
                    <a:ea typeface="+mn-ea"/>
                  </a:rPr>
                  <a:t>. </a:t>
                </a:r>
                <a:endParaRPr lang="ko-KR" altLang="en-US" sz="16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9C3B10-7E1A-4BD5-9C14-B69F6B347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8" y="3877551"/>
                <a:ext cx="9448800" cy="2188291"/>
              </a:xfrm>
              <a:prstGeom prst="rect">
                <a:avLst/>
              </a:prstGeom>
              <a:blipFill>
                <a:blip r:embed="rId3"/>
                <a:stretch>
                  <a:fillRect l="-323" b="-30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38;p4">
            <a:extLst>
              <a:ext uri="{FF2B5EF4-FFF2-40B4-BE49-F238E27FC236}">
                <a16:creationId xmlns:a16="http://schemas.microsoft.com/office/drawing/2014/main" id="{4945C276-E262-4C6F-A816-5ABC3B2F14A7}"/>
              </a:ext>
            </a:extLst>
          </p:cNvPr>
          <p:cNvSpPr/>
          <p:nvPr/>
        </p:nvSpPr>
        <p:spPr>
          <a:xfrm>
            <a:off x="776536" y="30356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39;p4">
            <a:extLst>
              <a:ext uri="{FF2B5EF4-FFF2-40B4-BE49-F238E27FC236}">
                <a16:creationId xmlns:a16="http://schemas.microsoft.com/office/drawing/2014/main" id="{EFBF7899-6E35-4EC7-94DE-B220CC99AF9E}"/>
              </a:ext>
            </a:extLst>
          </p:cNvPr>
          <p:cNvSpPr/>
          <p:nvPr/>
        </p:nvSpPr>
        <p:spPr>
          <a:xfrm>
            <a:off x="416496" y="620688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40;p4">
            <a:extLst>
              <a:ext uri="{FF2B5EF4-FFF2-40B4-BE49-F238E27FC236}">
                <a16:creationId xmlns:a16="http://schemas.microsoft.com/office/drawing/2014/main" id="{A300B421-F79B-4DC7-8A6D-C6CF06177243}"/>
              </a:ext>
            </a:extLst>
          </p:cNvPr>
          <p:cNvSpPr txBox="1"/>
          <p:nvPr/>
        </p:nvSpPr>
        <p:spPr>
          <a:xfrm>
            <a:off x="596516" y="645216"/>
            <a:ext cx="1014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endParaRPr sz="4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" name="Google Shape;141;p4">
            <a:extLst>
              <a:ext uri="{FF2B5EF4-FFF2-40B4-BE49-F238E27FC236}">
                <a16:creationId xmlns:a16="http://schemas.microsoft.com/office/drawing/2014/main" id="{13B456D2-619D-481F-AD91-3B21506215BE}"/>
              </a:ext>
            </a:extLst>
          </p:cNvPr>
          <p:cNvSpPr txBox="1"/>
          <p:nvPr/>
        </p:nvSpPr>
        <p:spPr>
          <a:xfrm>
            <a:off x="1790622" y="631195"/>
            <a:ext cx="527307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400" dirty="0">
                <a:solidFill>
                  <a:schemeClr val="lt1"/>
                </a:solidFill>
                <a:latin typeface="+mj-ea"/>
                <a:ea typeface="+mj-ea"/>
              </a:rPr>
              <a:t>분류문제 평가지표 </a:t>
            </a:r>
          </a:p>
        </p:txBody>
      </p:sp>
      <p:sp>
        <p:nvSpPr>
          <p:cNvPr id="15" name="Google Shape;144;p4">
            <a:extLst>
              <a:ext uri="{FF2B5EF4-FFF2-40B4-BE49-F238E27FC236}">
                <a16:creationId xmlns:a16="http://schemas.microsoft.com/office/drawing/2014/main" id="{69AFF428-7FE2-4437-A404-93C752782CCD}"/>
              </a:ext>
            </a:extLst>
          </p:cNvPr>
          <p:cNvSpPr/>
          <p:nvPr/>
        </p:nvSpPr>
        <p:spPr>
          <a:xfrm>
            <a:off x="799318" y="2100626"/>
            <a:ext cx="2584705" cy="120438"/>
          </a:xfrm>
          <a:prstGeom prst="flowChartInputOutput">
            <a:avLst/>
          </a:prstGeom>
          <a:solidFill>
            <a:srgbClr val="566A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72AC1-2E94-4CB4-80E8-5808A799EC75}"/>
              </a:ext>
            </a:extLst>
          </p:cNvPr>
          <p:cNvSpPr txBox="1"/>
          <p:nvPr/>
        </p:nvSpPr>
        <p:spPr>
          <a:xfrm>
            <a:off x="905627" y="1916134"/>
            <a:ext cx="32023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ROC-AUC :  ROC curve 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6EDC3-5627-46F7-A2E8-FBEB1D9031C7}"/>
              </a:ext>
            </a:extLst>
          </p:cNvPr>
          <p:cNvSpPr txBox="1"/>
          <p:nvPr/>
        </p:nvSpPr>
        <p:spPr>
          <a:xfrm>
            <a:off x="771515" y="2426208"/>
            <a:ext cx="8652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보통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binary classification (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이진분류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나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 medical application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에서 많이 쓰는 평가 지표이다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74D34E-9F83-4B42-8710-60A089720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15" y="3280260"/>
            <a:ext cx="3518611" cy="2593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CFE880-9AB4-457D-B8DA-9C37EC63F728}"/>
              </a:ext>
            </a:extLst>
          </p:cNvPr>
          <p:cNvSpPr txBox="1"/>
          <p:nvPr/>
        </p:nvSpPr>
        <p:spPr>
          <a:xfrm>
            <a:off x="4547615" y="3280260"/>
            <a:ext cx="27675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▷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x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축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: 1-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특이도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(Specificity)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▷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y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축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재현율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(Recall)</a:t>
            </a:r>
          </a:p>
          <a:p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*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특이도란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</a:p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727F4E99-C0CF-41E4-8305-E1330A995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04278"/>
              </p:ext>
            </p:extLst>
          </p:nvPr>
        </p:nvGraphicFramePr>
        <p:xfrm>
          <a:off x="4773470" y="4452609"/>
          <a:ext cx="3565031" cy="107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405">
                  <a:extLst>
                    <a:ext uri="{9D8B030D-6E8A-4147-A177-3AD203B41FA5}">
                      <a16:colId xmlns:a16="http://schemas.microsoft.com/office/drawing/2014/main" val="1371942088"/>
                    </a:ext>
                  </a:extLst>
                </a:gridCol>
                <a:gridCol w="1206456">
                  <a:extLst>
                    <a:ext uri="{9D8B030D-6E8A-4147-A177-3AD203B41FA5}">
                      <a16:colId xmlns:a16="http://schemas.microsoft.com/office/drawing/2014/main" val="1645451511"/>
                    </a:ext>
                  </a:extLst>
                </a:gridCol>
                <a:gridCol w="1404170">
                  <a:extLst>
                    <a:ext uri="{9D8B030D-6E8A-4147-A177-3AD203B41FA5}">
                      <a16:colId xmlns:a16="http://schemas.microsoft.com/office/drawing/2014/main" val="1938954601"/>
                    </a:ext>
                  </a:extLst>
                </a:gridCol>
              </a:tblGrid>
              <a:tr h="20950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Negative(0)</a:t>
                      </a:r>
                      <a:endParaRPr lang="ko-KR" altLang="en-US" sz="1050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Positive(1)</a:t>
                      </a:r>
                      <a:endParaRPr lang="ko-KR" altLang="en-US" sz="1050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95530"/>
                  </a:ext>
                </a:extLst>
              </a:tr>
              <a:tr h="342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Negative(0)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TN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(True Negative)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(False Positive)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976020"/>
                  </a:ext>
                </a:extLst>
              </a:tr>
              <a:tr h="386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Positive(1)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(False Negative)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TP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(True Positive)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4448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79576-AF6E-4DBC-B674-0D04B62174CF}"/>
                  </a:ext>
                </a:extLst>
              </p:cNvPr>
              <p:cNvSpPr txBox="1"/>
              <p:nvPr/>
            </p:nvSpPr>
            <p:spPr>
              <a:xfrm>
                <a:off x="8460710" y="4664541"/>
                <a:ext cx="1007633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79576-AF6E-4DBC-B674-0D04B6217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710" y="4664541"/>
                <a:ext cx="1007633" cy="673711"/>
              </a:xfrm>
              <a:prstGeom prst="rect">
                <a:avLst/>
              </a:prstGeom>
              <a:blipFill>
                <a:blip r:embed="rId4"/>
                <a:stretch>
                  <a:fillRect r="-48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63D536-75FF-4C08-A5F1-9C26DC33882E}"/>
              </a:ext>
            </a:extLst>
          </p:cNvPr>
          <p:cNvSpPr/>
          <p:nvPr/>
        </p:nvSpPr>
        <p:spPr>
          <a:xfrm>
            <a:off x="5725672" y="4699169"/>
            <a:ext cx="2612829" cy="418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E639F-DDC1-48AC-B0CA-3E3AE5B4E352}"/>
              </a:ext>
            </a:extLst>
          </p:cNvPr>
          <p:cNvSpPr txBox="1"/>
          <p:nvPr/>
        </p:nvSpPr>
        <p:spPr>
          <a:xfrm>
            <a:off x="771515" y="6038259"/>
            <a:ext cx="7468493" cy="702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 Threshold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를 다르게 했을 때 성능변화를 그래프로 그린 것으로 모델의 성능을 평가하거나 최적의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Threshold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를 찾을 수 있다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.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p4">
            <a:extLst>
              <a:ext uri="{FF2B5EF4-FFF2-40B4-BE49-F238E27FC236}">
                <a16:creationId xmlns:a16="http://schemas.microsoft.com/office/drawing/2014/main" id="{600EBF8E-54B2-45E5-9458-6093DD07E29A}"/>
              </a:ext>
            </a:extLst>
          </p:cNvPr>
          <p:cNvSpPr/>
          <p:nvPr/>
        </p:nvSpPr>
        <p:spPr>
          <a:xfrm>
            <a:off x="776536" y="30356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39;p4">
            <a:extLst>
              <a:ext uri="{FF2B5EF4-FFF2-40B4-BE49-F238E27FC236}">
                <a16:creationId xmlns:a16="http://schemas.microsoft.com/office/drawing/2014/main" id="{E4C207AA-1CBA-4A13-ABE2-596BDACEF6DA}"/>
              </a:ext>
            </a:extLst>
          </p:cNvPr>
          <p:cNvSpPr/>
          <p:nvPr/>
        </p:nvSpPr>
        <p:spPr>
          <a:xfrm>
            <a:off x="416496" y="620688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40;p4">
            <a:extLst>
              <a:ext uri="{FF2B5EF4-FFF2-40B4-BE49-F238E27FC236}">
                <a16:creationId xmlns:a16="http://schemas.microsoft.com/office/drawing/2014/main" id="{AA30ED32-BEA9-451B-BB53-9787F6513BE5}"/>
              </a:ext>
            </a:extLst>
          </p:cNvPr>
          <p:cNvSpPr txBox="1"/>
          <p:nvPr/>
        </p:nvSpPr>
        <p:spPr>
          <a:xfrm>
            <a:off x="596516" y="645216"/>
            <a:ext cx="1014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endParaRPr sz="4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Google Shape;141;p4">
            <a:extLst>
              <a:ext uri="{FF2B5EF4-FFF2-40B4-BE49-F238E27FC236}">
                <a16:creationId xmlns:a16="http://schemas.microsoft.com/office/drawing/2014/main" id="{49CA9348-0CDD-4DCB-B80A-60EA0910997D}"/>
              </a:ext>
            </a:extLst>
          </p:cNvPr>
          <p:cNvSpPr txBox="1"/>
          <p:nvPr/>
        </p:nvSpPr>
        <p:spPr>
          <a:xfrm>
            <a:off x="1790622" y="631195"/>
            <a:ext cx="527307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400" dirty="0">
                <a:solidFill>
                  <a:schemeClr val="lt1"/>
                </a:solidFill>
                <a:latin typeface="+mj-ea"/>
                <a:ea typeface="+mj-ea"/>
              </a:rPr>
              <a:t>분류문제 평가지표 </a:t>
            </a:r>
          </a:p>
        </p:txBody>
      </p:sp>
      <p:sp>
        <p:nvSpPr>
          <p:cNvPr id="6" name="Google Shape;144;p4">
            <a:extLst>
              <a:ext uri="{FF2B5EF4-FFF2-40B4-BE49-F238E27FC236}">
                <a16:creationId xmlns:a16="http://schemas.microsoft.com/office/drawing/2014/main" id="{85E569CD-D631-4295-AA40-DF79955687FD}"/>
              </a:ext>
            </a:extLst>
          </p:cNvPr>
          <p:cNvSpPr/>
          <p:nvPr/>
        </p:nvSpPr>
        <p:spPr>
          <a:xfrm>
            <a:off x="799319" y="2100626"/>
            <a:ext cx="1379106" cy="132630"/>
          </a:xfrm>
          <a:prstGeom prst="flowChartInputOutput">
            <a:avLst/>
          </a:prstGeom>
          <a:solidFill>
            <a:srgbClr val="566A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EF81A-9C97-42AE-88FB-22AB45B9193F}"/>
              </a:ext>
            </a:extLst>
          </p:cNvPr>
          <p:cNvSpPr txBox="1"/>
          <p:nvPr/>
        </p:nvSpPr>
        <p:spPr>
          <a:xfrm>
            <a:off x="905627" y="1916134"/>
            <a:ext cx="11831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ROC-AUC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94E00CB-64E4-4C92-8381-8377A1DA01B8}"/>
              </a:ext>
            </a:extLst>
          </p:cNvPr>
          <p:cNvGrpSpPr/>
          <p:nvPr/>
        </p:nvGrpSpPr>
        <p:grpSpPr>
          <a:xfrm>
            <a:off x="3213340" y="3123298"/>
            <a:ext cx="3885304" cy="3070416"/>
            <a:chOff x="3716292" y="3234467"/>
            <a:chExt cx="3800484" cy="2881368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F155A04-40D2-4A5E-A828-6D01CC4EA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6292" y="3314196"/>
              <a:ext cx="3800484" cy="2801639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B7BDCEF-2BA4-4CEF-94E4-6E45AFE35B12}"/>
                </a:ext>
              </a:extLst>
            </p:cNvPr>
            <p:cNvSpPr/>
            <p:nvPr/>
          </p:nvSpPr>
          <p:spPr>
            <a:xfrm>
              <a:off x="3916680" y="5440680"/>
              <a:ext cx="56388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CADDFA1-6F56-4D84-B053-A8C50A83DC4C}"/>
                </a:ext>
              </a:extLst>
            </p:cNvPr>
            <p:cNvSpPr/>
            <p:nvPr/>
          </p:nvSpPr>
          <p:spPr>
            <a:xfrm>
              <a:off x="6952896" y="3303551"/>
              <a:ext cx="56388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1EB63B6-A1A7-4C39-9F1F-9661C13DB4FD}"/>
                </a:ext>
              </a:extLst>
            </p:cNvPr>
            <p:cNvSpPr/>
            <p:nvPr/>
          </p:nvSpPr>
          <p:spPr>
            <a:xfrm>
              <a:off x="3916680" y="3234467"/>
              <a:ext cx="56388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092379F-033B-4C91-88A2-65B84FD03797}"/>
              </a:ext>
            </a:extLst>
          </p:cNvPr>
          <p:cNvSpPr txBox="1"/>
          <p:nvPr/>
        </p:nvSpPr>
        <p:spPr>
          <a:xfrm>
            <a:off x="1560759" y="2799528"/>
            <a:ext cx="3506898" cy="702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잘못 예측한 것 없이 모두  맞춘 경우로 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완벽한 모델인 경우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04104C-1C30-48DD-937A-AF1F45A2177D}"/>
              </a:ext>
            </a:extLst>
          </p:cNvPr>
          <p:cNvSpPr txBox="1"/>
          <p:nvPr/>
        </p:nvSpPr>
        <p:spPr>
          <a:xfrm>
            <a:off x="2067802" y="5828820"/>
            <a:ext cx="3506898" cy="702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모든 예측을 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Negative(0)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으로 한 경우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BEF0F0-1298-48FE-B3EB-27F6E542757C}"/>
              </a:ext>
            </a:extLst>
          </p:cNvPr>
          <p:cNvSpPr txBox="1"/>
          <p:nvPr/>
        </p:nvSpPr>
        <p:spPr>
          <a:xfrm>
            <a:off x="6291814" y="2767281"/>
            <a:ext cx="2070585" cy="702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모든 예측을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Positive(1)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              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으로 한 경우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9F9706-C7E8-423F-8821-B4024D73AE86}"/>
              </a:ext>
            </a:extLst>
          </p:cNvPr>
          <p:cNvSpPr txBox="1"/>
          <p:nvPr/>
        </p:nvSpPr>
        <p:spPr>
          <a:xfrm>
            <a:off x="2636825" y="1889379"/>
            <a:ext cx="6363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 ROC curve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아래 면적을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AUC(Area Under the Curve)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라고 부른다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아래 면적이 넓을 수록 좋은 성능을 가진 모델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1227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p4">
            <a:extLst>
              <a:ext uri="{FF2B5EF4-FFF2-40B4-BE49-F238E27FC236}">
                <a16:creationId xmlns:a16="http://schemas.microsoft.com/office/drawing/2014/main" id="{C35051AD-AD4D-4E2A-9F19-76479D668C2F}"/>
              </a:ext>
            </a:extLst>
          </p:cNvPr>
          <p:cNvSpPr/>
          <p:nvPr/>
        </p:nvSpPr>
        <p:spPr>
          <a:xfrm>
            <a:off x="776536" y="30356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39;p4">
            <a:extLst>
              <a:ext uri="{FF2B5EF4-FFF2-40B4-BE49-F238E27FC236}">
                <a16:creationId xmlns:a16="http://schemas.microsoft.com/office/drawing/2014/main" id="{01B51DD2-A3FB-40B0-B0C2-3FB3B15407C8}"/>
              </a:ext>
            </a:extLst>
          </p:cNvPr>
          <p:cNvSpPr/>
          <p:nvPr/>
        </p:nvSpPr>
        <p:spPr>
          <a:xfrm>
            <a:off x="416496" y="620688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40;p4">
            <a:extLst>
              <a:ext uri="{FF2B5EF4-FFF2-40B4-BE49-F238E27FC236}">
                <a16:creationId xmlns:a16="http://schemas.microsoft.com/office/drawing/2014/main" id="{CA201FE3-AC4D-41FE-BBC8-BFB5D1A21F7A}"/>
              </a:ext>
            </a:extLst>
          </p:cNvPr>
          <p:cNvSpPr txBox="1"/>
          <p:nvPr/>
        </p:nvSpPr>
        <p:spPr>
          <a:xfrm>
            <a:off x="596516" y="645216"/>
            <a:ext cx="1014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endParaRPr sz="4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Google Shape;141;p4">
            <a:extLst>
              <a:ext uri="{FF2B5EF4-FFF2-40B4-BE49-F238E27FC236}">
                <a16:creationId xmlns:a16="http://schemas.microsoft.com/office/drawing/2014/main" id="{EBABADBC-3BE3-4B0B-87A8-FB956E30D48F}"/>
              </a:ext>
            </a:extLst>
          </p:cNvPr>
          <p:cNvSpPr txBox="1"/>
          <p:nvPr/>
        </p:nvSpPr>
        <p:spPr>
          <a:xfrm>
            <a:off x="1790622" y="631195"/>
            <a:ext cx="527307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400" dirty="0">
                <a:solidFill>
                  <a:schemeClr val="lt1"/>
                </a:solidFill>
                <a:latin typeface="+mj-ea"/>
                <a:ea typeface="+mj-ea"/>
              </a:rPr>
              <a:t>분류문제 평가지표 </a:t>
            </a:r>
          </a:p>
        </p:txBody>
      </p:sp>
      <p:sp>
        <p:nvSpPr>
          <p:cNvPr id="7" name="Google Shape;144;p4">
            <a:extLst>
              <a:ext uri="{FF2B5EF4-FFF2-40B4-BE49-F238E27FC236}">
                <a16:creationId xmlns:a16="http://schemas.microsoft.com/office/drawing/2014/main" id="{686D5D19-85AC-4CD8-A417-82D94C44E775}"/>
              </a:ext>
            </a:extLst>
          </p:cNvPr>
          <p:cNvSpPr/>
          <p:nvPr/>
        </p:nvSpPr>
        <p:spPr>
          <a:xfrm>
            <a:off x="646918" y="4198369"/>
            <a:ext cx="2150070" cy="132630"/>
          </a:xfrm>
          <a:prstGeom prst="flowChartInputOutput">
            <a:avLst/>
          </a:prstGeom>
          <a:solidFill>
            <a:srgbClr val="566A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FA65A-AC51-40FB-A07F-111F39F462F2}"/>
              </a:ext>
            </a:extLst>
          </p:cNvPr>
          <p:cNvSpPr txBox="1"/>
          <p:nvPr/>
        </p:nvSpPr>
        <p:spPr>
          <a:xfrm>
            <a:off x="753226" y="4013877"/>
            <a:ext cx="18106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+mj-ea"/>
                <a:ea typeface="+mj-ea"/>
              </a:rPr>
              <a:t>다중분류 평가지표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CACA23-86CF-48D5-BFC8-DB351EF79E82}"/>
              </a:ext>
            </a:extLst>
          </p:cNvPr>
          <p:cNvSpPr txBox="1"/>
          <p:nvPr/>
        </p:nvSpPr>
        <p:spPr>
          <a:xfrm>
            <a:off x="1073620" y="5330790"/>
            <a:ext cx="7152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/>
            <a:r>
              <a:rPr lang="ko-KR" altLang="en-US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https://moons08.github.io/datascience/classification_score_basic/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A5887-0EA9-4E13-A0AE-37375EC23152}"/>
              </a:ext>
            </a:extLst>
          </p:cNvPr>
          <p:cNvSpPr txBox="1"/>
          <p:nvPr/>
        </p:nvSpPr>
        <p:spPr>
          <a:xfrm>
            <a:off x="799319" y="4608787"/>
            <a:ext cx="4796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❖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다중분류 평가지표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기본편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    : Accuracy, Recall, Precision, F-score , Fall-out</a:t>
            </a: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E8EB62-1CDA-41A6-B76D-C5399E682012}"/>
              </a:ext>
            </a:extLst>
          </p:cNvPr>
          <p:cNvSpPr txBox="1"/>
          <p:nvPr/>
        </p:nvSpPr>
        <p:spPr>
          <a:xfrm>
            <a:off x="1073620" y="6079992"/>
            <a:ext cx="7001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https://moons08.github.io/datascience/classification_score_roc_auc/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6DC18A-A126-4C82-8034-824529F748EA}"/>
              </a:ext>
            </a:extLst>
          </p:cNvPr>
          <p:cNvSpPr txBox="1"/>
          <p:nvPr/>
        </p:nvSpPr>
        <p:spPr>
          <a:xfrm>
            <a:off x="817249" y="5715172"/>
            <a:ext cx="479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❖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다중분류 평가지표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ROC_AUC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편 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ko-KR" altLang="en-US" dirty="0"/>
          </a:p>
        </p:txBody>
      </p:sp>
      <p:sp>
        <p:nvSpPr>
          <p:cNvPr id="14" name="Google Shape;144;p4">
            <a:extLst>
              <a:ext uri="{FF2B5EF4-FFF2-40B4-BE49-F238E27FC236}">
                <a16:creationId xmlns:a16="http://schemas.microsoft.com/office/drawing/2014/main" id="{F1547EE8-29F5-4341-BDAE-E3E4D999B7B2}"/>
              </a:ext>
            </a:extLst>
          </p:cNvPr>
          <p:cNvSpPr/>
          <p:nvPr/>
        </p:nvSpPr>
        <p:spPr>
          <a:xfrm>
            <a:off x="655881" y="2010979"/>
            <a:ext cx="1810679" cy="132630"/>
          </a:xfrm>
          <a:prstGeom prst="flowChartInputOutput">
            <a:avLst/>
          </a:prstGeom>
          <a:solidFill>
            <a:srgbClr val="566A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48F2A6-6960-4900-A609-164471164B48}"/>
              </a:ext>
            </a:extLst>
          </p:cNvPr>
          <p:cNvSpPr txBox="1"/>
          <p:nvPr/>
        </p:nvSpPr>
        <p:spPr>
          <a:xfrm>
            <a:off x="762189" y="1826487"/>
            <a:ext cx="18106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그 외 평가지표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63E385-4684-4BF5-81D1-0E51DFFB720F}"/>
              </a:ext>
            </a:extLst>
          </p:cNvPr>
          <p:cNvSpPr txBox="1"/>
          <p:nvPr/>
        </p:nvSpPr>
        <p:spPr>
          <a:xfrm>
            <a:off x="762189" y="2328101"/>
            <a:ext cx="68545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❖ 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Log Loss 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    :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모델이 예측한 확률 값을 음의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log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함수에 넣어 변환시킨 값으로 평가를 진행한다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    :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잘못된 분류에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패널티를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적용하여 모델의 정확도를 향상시킨다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    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즉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, 0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에 가까울 수록 좋은 모델이다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77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p4">
            <a:extLst>
              <a:ext uri="{FF2B5EF4-FFF2-40B4-BE49-F238E27FC236}">
                <a16:creationId xmlns:a16="http://schemas.microsoft.com/office/drawing/2014/main" id="{065CE2F4-417B-4AEF-93F8-ED4479611771}"/>
              </a:ext>
            </a:extLst>
          </p:cNvPr>
          <p:cNvSpPr/>
          <p:nvPr/>
        </p:nvSpPr>
        <p:spPr>
          <a:xfrm>
            <a:off x="776536" y="30356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39;p4">
            <a:extLst>
              <a:ext uri="{FF2B5EF4-FFF2-40B4-BE49-F238E27FC236}">
                <a16:creationId xmlns:a16="http://schemas.microsoft.com/office/drawing/2014/main" id="{53E78F55-BE25-4FE7-8C29-1923CA378404}"/>
              </a:ext>
            </a:extLst>
          </p:cNvPr>
          <p:cNvSpPr/>
          <p:nvPr/>
        </p:nvSpPr>
        <p:spPr>
          <a:xfrm>
            <a:off x="416496" y="620688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40;p4">
            <a:extLst>
              <a:ext uri="{FF2B5EF4-FFF2-40B4-BE49-F238E27FC236}">
                <a16:creationId xmlns:a16="http://schemas.microsoft.com/office/drawing/2014/main" id="{83475664-723E-4828-823C-AF75EA23DDA7}"/>
              </a:ext>
            </a:extLst>
          </p:cNvPr>
          <p:cNvSpPr txBox="1"/>
          <p:nvPr/>
        </p:nvSpPr>
        <p:spPr>
          <a:xfrm>
            <a:off x="596516" y="645216"/>
            <a:ext cx="1014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</a:rPr>
              <a:t>3</a:t>
            </a:r>
            <a:endParaRPr sz="4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Google Shape;141;p4">
            <a:extLst>
              <a:ext uri="{FF2B5EF4-FFF2-40B4-BE49-F238E27FC236}">
                <a16:creationId xmlns:a16="http://schemas.microsoft.com/office/drawing/2014/main" id="{E31ACADF-8044-440F-9CD5-88AF0D9030BA}"/>
              </a:ext>
            </a:extLst>
          </p:cNvPr>
          <p:cNvSpPr txBox="1"/>
          <p:nvPr/>
        </p:nvSpPr>
        <p:spPr>
          <a:xfrm>
            <a:off x="1790622" y="631195"/>
            <a:ext cx="527307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400" dirty="0">
                <a:solidFill>
                  <a:schemeClr val="lt1"/>
                </a:solidFill>
                <a:latin typeface="+mj-ea"/>
                <a:ea typeface="+mj-ea"/>
              </a:rPr>
              <a:t>회귀문제 평가지표 </a:t>
            </a:r>
          </a:p>
        </p:txBody>
      </p:sp>
      <p:sp>
        <p:nvSpPr>
          <p:cNvPr id="6" name="Google Shape;144;p4">
            <a:extLst>
              <a:ext uri="{FF2B5EF4-FFF2-40B4-BE49-F238E27FC236}">
                <a16:creationId xmlns:a16="http://schemas.microsoft.com/office/drawing/2014/main" id="{4CAF3E55-E978-406B-B425-A6C5763C6DA0}"/>
              </a:ext>
            </a:extLst>
          </p:cNvPr>
          <p:cNvSpPr/>
          <p:nvPr/>
        </p:nvSpPr>
        <p:spPr>
          <a:xfrm>
            <a:off x="463816" y="2162933"/>
            <a:ext cx="3256712" cy="131031"/>
          </a:xfrm>
          <a:prstGeom prst="flowChartInputOutput">
            <a:avLst/>
          </a:prstGeom>
          <a:solidFill>
            <a:srgbClr val="566A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824C9-620A-4FF9-8B07-6DBEB6162D75}"/>
              </a:ext>
            </a:extLst>
          </p:cNvPr>
          <p:cNvSpPr txBox="1"/>
          <p:nvPr/>
        </p:nvSpPr>
        <p:spPr>
          <a:xfrm>
            <a:off x="564950" y="1994957"/>
            <a:ext cx="3934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MAE (Mean Absolute Error)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A08A91-119E-4725-82AF-0D70ED7F613A}"/>
                  </a:ext>
                </a:extLst>
              </p:cNvPr>
              <p:cNvSpPr txBox="1"/>
              <p:nvPr/>
            </p:nvSpPr>
            <p:spPr>
              <a:xfrm>
                <a:off x="68848" y="2575184"/>
                <a:ext cx="3651680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altLang="ko-KR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A08A91-119E-4725-82AF-0D70ED7F6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8" y="2575184"/>
                <a:ext cx="3651680" cy="871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220CCC-D715-4C6A-9BAE-582D2B4035F5}"/>
                  </a:ext>
                </a:extLst>
              </p:cNvPr>
              <p:cNvSpPr txBox="1"/>
              <p:nvPr/>
            </p:nvSpPr>
            <p:spPr>
              <a:xfrm>
                <a:off x="195819" y="5031575"/>
                <a:ext cx="3651680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220CCC-D715-4C6A-9BAE-582D2B403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19" y="5031575"/>
                <a:ext cx="3651680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144;p4">
            <a:extLst>
              <a:ext uri="{FF2B5EF4-FFF2-40B4-BE49-F238E27FC236}">
                <a16:creationId xmlns:a16="http://schemas.microsoft.com/office/drawing/2014/main" id="{579E443B-8533-474A-93FD-8FE9BCDE4445}"/>
              </a:ext>
            </a:extLst>
          </p:cNvPr>
          <p:cNvSpPr/>
          <p:nvPr/>
        </p:nvSpPr>
        <p:spPr>
          <a:xfrm>
            <a:off x="469588" y="4634951"/>
            <a:ext cx="3256712" cy="131031"/>
          </a:xfrm>
          <a:prstGeom prst="flowChartInputOutput">
            <a:avLst/>
          </a:prstGeom>
          <a:solidFill>
            <a:srgbClr val="566A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74B91B-C375-41D4-80E1-FE8346FCAAF3}"/>
              </a:ext>
            </a:extLst>
          </p:cNvPr>
          <p:cNvSpPr txBox="1"/>
          <p:nvPr/>
        </p:nvSpPr>
        <p:spPr>
          <a:xfrm>
            <a:off x="673256" y="4469216"/>
            <a:ext cx="3934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MSE (Mean Squared Error)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8CBB2-2229-4BFE-8FE9-E672194FCC99}"/>
              </a:ext>
            </a:extLst>
          </p:cNvPr>
          <p:cNvSpPr txBox="1"/>
          <p:nvPr/>
        </p:nvSpPr>
        <p:spPr>
          <a:xfrm>
            <a:off x="3847499" y="2676568"/>
            <a:ext cx="5836024" cy="70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예측값과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실제값의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 차이의 절댓값을 모두 더해 평균한 값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에러의 절댓값 그 자체이기 때문에 낮을수록 좋은 값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20B7D-EC58-4B19-BB49-E07AF8A4EE28}"/>
              </a:ext>
            </a:extLst>
          </p:cNvPr>
          <p:cNvSpPr txBox="1"/>
          <p:nvPr/>
        </p:nvSpPr>
        <p:spPr>
          <a:xfrm>
            <a:off x="3847499" y="4654423"/>
            <a:ext cx="5773269" cy="196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예측값과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실제값을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 제곱하여 평균한 값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제곱을 하기 때문에 큰 오차가 강조되는 효과를 가진다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▷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단점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   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에러를 제곱하기 때문에 </a:t>
            </a: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1 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미만의 에러는 작아지고</a:t>
            </a: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그 이상의 에러는 커지는  </a:t>
            </a:r>
            <a:endParaRPr lang="en-US" altLang="ko-KR" sz="1200" dirty="0">
              <a:solidFill>
                <a:schemeClr val="bg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      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값의 왜곡이 발생</a:t>
            </a:r>
            <a:endParaRPr lang="en-US" altLang="ko-KR" sz="1200" dirty="0">
              <a:solidFill>
                <a:schemeClr val="bg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    </a:t>
            </a: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MAE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에 비해 이상치에 민감하다</a:t>
            </a: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4870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p4">
            <a:extLst>
              <a:ext uri="{FF2B5EF4-FFF2-40B4-BE49-F238E27FC236}">
                <a16:creationId xmlns:a16="http://schemas.microsoft.com/office/drawing/2014/main" id="{A76E9CC8-ADA9-4E25-845C-C397F1A9620E}"/>
              </a:ext>
            </a:extLst>
          </p:cNvPr>
          <p:cNvSpPr/>
          <p:nvPr/>
        </p:nvSpPr>
        <p:spPr>
          <a:xfrm>
            <a:off x="776536" y="30356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39;p4">
            <a:extLst>
              <a:ext uri="{FF2B5EF4-FFF2-40B4-BE49-F238E27FC236}">
                <a16:creationId xmlns:a16="http://schemas.microsoft.com/office/drawing/2014/main" id="{17628193-866B-4C00-9B4A-EF95CA9FCABA}"/>
              </a:ext>
            </a:extLst>
          </p:cNvPr>
          <p:cNvSpPr/>
          <p:nvPr/>
        </p:nvSpPr>
        <p:spPr>
          <a:xfrm>
            <a:off x="416496" y="620688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40;p4">
            <a:extLst>
              <a:ext uri="{FF2B5EF4-FFF2-40B4-BE49-F238E27FC236}">
                <a16:creationId xmlns:a16="http://schemas.microsoft.com/office/drawing/2014/main" id="{A6EA4D45-8277-48BD-88D6-01EB1CCAAEC1}"/>
              </a:ext>
            </a:extLst>
          </p:cNvPr>
          <p:cNvSpPr txBox="1"/>
          <p:nvPr/>
        </p:nvSpPr>
        <p:spPr>
          <a:xfrm>
            <a:off x="596516" y="645216"/>
            <a:ext cx="1014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</a:rPr>
              <a:t>3</a:t>
            </a:r>
            <a:endParaRPr sz="4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Google Shape;141;p4">
            <a:extLst>
              <a:ext uri="{FF2B5EF4-FFF2-40B4-BE49-F238E27FC236}">
                <a16:creationId xmlns:a16="http://schemas.microsoft.com/office/drawing/2014/main" id="{EB3CA902-D15A-464D-A89A-38F45EAA5FAC}"/>
              </a:ext>
            </a:extLst>
          </p:cNvPr>
          <p:cNvSpPr txBox="1"/>
          <p:nvPr/>
        </p:nvSpPr>
        <p:spPr>
          <a:xfrm>
            <a:off x="1790622" y="631195"/>
            <a:ext cx="527307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400" dirty="0">
                <a:solidFill>
                  <a:schemeClr val="lt1"/>
                </a:solidFill>
                <a:latin typeface="+mj-ea"/>
                <a:ea typeface="+mj-ea"/>
              </a:rPr>
              <a:t>회귀문제 평가지표 </a:t>
            </a:r>
          </a:p>
        </p:txBody>
      </p:sp>
      <p:sp>
        <p:nvSpPr>
          <p:cNvPr id="6" name="Google Shape;144;p4">
            <a:extLst>
              <a:ext uri="{FF2B5EF4-FFF2-40B4-BE49-F238E27FC236}">
                <a16:creationId xmlns:a16="http://schemas.microsoft.com/office/drawing/2014/main" id="{B6CF085E-0A18-46AE-A818-8DE43566B2DF}"/>
              </a:ext>
            </a:extLst>
          </p:cNvPr>
          <p:cNvSpPr/>
          <p:nvPr/>
        </p:nvSpPr>
        <p:spPr>
          <a:xfrm>
            <a:off x="463815" y="2162933"/>
            <a:ext cx="3651679" cy="131031"/>
          </a:xfrm>
          <a:prstGeom prst="flowChartInputOutput">
            <a:avLst/>
          </a:prstGeom>
          <a:solidFill>
            <a:srgbClr val="566A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4D0F4-A00B-481D-9DB7-AA8946F40C8D}"/>
              </a:ext>
            </a:extLst>
          </p:cNvPr>
          <p:cNvSpPr txBox="1"/>
          <p:nvPr/>
        </p:nvSpPr>
        <p:spPr>
          <a:xfrm>
            <a:off x="564950" y="1994957"/>
            <a:ext cx="3934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RMSE (Root Mean Squared Error)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Google Shape;144;p4">
            <a:extLst>
              <a:ext uri="{FF2B5EF4-FFF2-40B4-BE49-F238E27FC236}">
                <a16:creationId xmlns:a16="http://schemas.microsoft.com/office/drawing/2014/main" id="{70367578-3E2E-4E36-91C0-B41DF2726964}"/>
              </a:ext>
            </a:extLst>
          </p:cNvPr>
          <p:cNvSpPr/>
          <p:nvPr/>
        </p:nvSpPr>
        <p:spPr>
          <a:xfrm>
            <a:off x="469588" y="4634951"/>
            <a:ext cx="4326530" cy="131031"/>
          </a:xfrm>
          <a:prstGeom prst="flowChartInputOutput">
            <a:avLst/>
          </a:prstGeom>
          <a:solidFill>
            <a:srgbClr val="566A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BCDBDE-6DC9-4E6C-9BF6-6ED57702FEA6}"/>
              </a:ext>
            </a:extLst>
          </p:cNvPr>
          <p:cNvSpPr txBox="1"/>
          <p:nvPr/>
        </p:nvSpPr>
        <p:spPr>
          <a:xfrm>
            <a:off x="673256" y="4469216"/>
            <a:ext cx="3934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RMSLE (Root Mean Squared Log Error)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847385-F253-4DE5-8591-D8BED2BEB306}"/>
              </a:ext>
            </a:extLst>
          </p:cNvPr>
          <p:cNvSpPr txBox="1"/>
          <p:nvPr/>
        </p:nvSpPr>
        <p:spPr>
          <a:xfrm>
            <a:off x="5137311" y="2666447"/>
            <a:ext cx="4699841" cy="702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 MSE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에 루트를 씌운 평가 지표 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루트로 인해 에러를 제곱하여 생기는 값의 왜곡이 완화 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1E4F06-1877-487C-BC1A-76E01F7B751C}"/>
              </a:ext>
            </a:extLst>
          </p:cNvPr>
          <p:cNvSpPr txBox="1"/>
          <p:nvPr/>
        </p:nvSpPr>
        <p:spPr>
          <a:xfrm>
            <a:off x="5137311" y="5016387"/>
            <a:ext cx="5055560" cy="137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 RMSE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에 로그를 추가한 평가지표 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 RMSLE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는 예측 값이 실제 값보다 작을 경우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더 높은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패널티가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 주어진다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200000"/>
              </a:lnSpc>
            </a:pP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0AFA1D-3982-4712-B62A-E033C0D6D67A}"/>
                  </a:ext>
                </a:extLst>
              </p:cNvPr>
              <p:cNvSpPr txBox="1"/>
              <p:nvPr/>
            </p:nvSpPr>
            <p:spPr>
              <a:xfrm>
                <a:off x="68848" y="2575184"/>
                <a:ext cx="3651680" cy="1050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ko-KR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0AFA1D-3982-4712-B62A-E033C0D6D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8" y="2575184"/>
                <a:ext cx="3651680" cy="1050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B500AF-22DD-4809-ABE7-DD5D5E838BFE}"/>
                  </a:ext>
                </a:extLst>
              </p:cNvPr>
              <p:cNvSpPr txBox="1"/>
              <p:nvPr/>
            </p:nvSpPr>
            <p:spPr>
              <a:xfrm>
                <a:off x="416496" y="5016387"/>
                <a:ext cx="4821399" cy="1050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𝑅𝑀𝑆𝐿𝐸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en-US" altLang="ko-K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ko-K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ko-K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altLang="ko-K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ko-KR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B500AF-22DD-4809-ABE7-DD5D5E838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6" y="5016387"/>
                <a:ext cx="4821399" cy="1050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65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3152800" y="332656"/>
            <a:ext cx="1440160" cy="1440160"/>
          </a:xfrm>
          <a:prstGeom prst="flowChartConnector">
            <a:avLst/>
          </a:prstGeom>
          <a:solidFill>
            <a:srgbClr val="566A90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2648744" y="764704"/>
            <a:ext cx="1440160" cy="1440160"/>
          </a:xfrm>
          <a:prstGeom prst="flowChartConnector">
            <a:avLst/>
          </a:prstGeom>
          <a:solidFill>
            <a:srgbClr val="566A90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424608" y="1043349"/>
            <a:ext cx="661876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2552342" y="2618552"/>
            <a:ext cx="5182453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r>
              <a:rPr lang="en-US" sz="4800" baseline="300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st</a:t>
            </a:r>
            <a:r>
              <a:rPr lang="en-US" sz="4400" baseline="30000" dirty="0">
                <a:solidFill>
                  <a:schemeClr val="lt1"/>
                </a:solidFill>
                <a:latin typeface="+mj-ea"/>
                <a:ea typeface="+mj-ea"/>
              </a:rPr>
              <a:t>  </a:t>
            </a:r>
            <a:r>
              <a:rPr lang="ko-KR" altLang="en-US" sz="4400" baseline="30000" dirty="0">
                <a:solidFill>
                  <a:schemeClr val="lt1"/>
                </a:solidFill>
                <a:latin typeface="+mj-ea"/>
                <a:ea typeface="+mj-ea"/>
              </a:rPr>
              <a:t>여러가지 평가지표</a:t>
            </a:r>
            <a:endParaRPr lang="en-US" altLang="ko-KR" sz="4400" baseline="30000" dirty="0">
              <a:solidFill>
                <a:schemeClr val="lt1"/>
              </a:solidFill>
              <a:latin typeface="+mj-ea"/>
              <a:ea typeface="+mj-ea"/>
              <a:cs typeface="Arial"/>
            </a:endParaRPr>
          </a:p>
          <a:p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r>
              <a:rPr lang="en-US" sz="4800" baseline="300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nd</a:t>
            </a:r>
            <a:r>
              <a:rPr lang="en-US" sz="4400" baseline="30000" dirty="0">
                <a:solidFill>
                  <a:schemeClr val="lt1"/>
                </a:solidFill>
                <a:latin typeface="+mj-ea"/>
                <a:ea typeface="+mj-ea"/>
              </a:rPr>
              <a:t> </a:t>
            </a:r>
            <a:r>
              <a:rPr lang="ko-KR" altLang="en-US" sz="4400" baseline="30000" dirty="0">
                <a:solidFill>
                  <a:schemeClr val="lt1"/>
                </a:solidFill>
                <a:latin typeface="+mj-ea"/>
                <a:ea typeface="+mj-ea"/>
              </a:rPr>
              <a:t>분류문제</a:t>
            </a:r>
            <a:r>
              <a:rPr lang="en-US" sz="4400" baseline="30000" dirty="0">
                <a:solidFill>
                  <a:schemeClr val="lt1"/>
                </a:solidFill>
                <a:latin typeface="+mj-ea"/>
                <a:ea typeface="+mj-ea"/>
              </a:rPr>
              <a:t> </a:t>
            </a:r>
            <a:r>
              <a:rPr lang="ko-KR" altLang="en-US" sz="4400" baseline="30000" dirty="0">
                <a:solidFill>
                  <a:schemeClr val="lt1"/>
                </a:solidFill>
                <a:latin typeface="+mj-ea"/>
                <a:ea typeface="+mj-ea"/>
              </a:rPr>
              <a:t>평가지표</a:t>
            </a:r>
            <a:endParaRPr lang="ko-KR" altLang="en-US" sz="4400" baseline="30000" dirty="0">
              <a:solidFill>
                <a:schemeClr val="lt1"/>
              </a:solidFill>
              <a:latin typeface="+mj-ea"/>
              <a:ea typeface="+mj-ea"/>
              <a:cs typeface="Arial"/>
            </a:endParaRPr>
          </a:p>
          <a:p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3</a:t>
            </a:r>
            <a:r>
              <a:rPr lang="en-US" sz="4800" baseline="300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rd</a:t>
            </a:r>
            <a:r>
              <a:rPr lang="en-US" sz="4400" baseline="30000" dirty="0">
                <a:solidFill>
                  <a:schemeClr val="lt1"/>
                </a:solidFill>
                <a:latin typeface="+mj-ea"/>
                <a:ea typeface="+mj-ea"/>
              </a:rPr>
              <a:t>  </a:t>
            </a:r>
            <a:r>
              <a:rPr lang="ko-KR" altLang="en-US" sz="4400" baseline="30000" dirty="0">
                <a:solidFill>
                  <a:schemeClr val="lt1"/>
                </a:solidFill>
                <a:latin typeface="+mj-ea"/>
                <a:ea typeface="+mj-ea"/>
              </a:rPr>
              <a:t>회귀문제</a:t>
            </a:r>
            <a:r>
              <a:rPr lang="en-US" altLang="ko-KR" sz="4400" baseline="30000" dirty="0">
                <a:solidFill>
                  <a:schemeClr val="lt1"/>
                </a:solidFill>
                <a:latin typeface="+mj-ea"/>
                <a:ea typeface="+mj-ea"/>
              </a:rPr>
              <a:t> </a:t>
            </a:r>
            <a:r>
              <a:rPr lang="en-US" altLang="ko-KR" sz="4400" baseline="30000" dirty="0" err="1">
                <a:solidFill>
                  <a:schemeClr val="lt1"/>
                </a:solidFill>
                <a:latin typeface="+mj-ea"/>
                <a:ea typeface="+mj-ea"/>
              </a:rPr>
              <a:t>평가지표</a:t>
            </a:r>
            <a:endParaRPr lang="en-US" sz="4400" baseline="30000" dirty="0" err="1">
              <a:solidFill>
                <a:schemeClr val="lt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2552342" y="4840126"/>
            <a:ext cx="488099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4</a:t>
            </a:r>
            <a:r>
              <a:rPr lang="en-US" sz="4800" baseline="300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th</a:t>
            </a:r>
            <a:r>
              <a:rPr lang="en-US" sz="4400" baseline="30000" dirty="0">
                <a:solidFill>
                  <a:schemeClr val="lt1"/>
                </a:solidFill>
                <a:latin typeface="+mj-ea"/>
                <a:ea typeface="+mj-ea"/>
              </a:rPr>
              <a:t>  </a:t>
            </a:r>
            <a:r>
              <a:rPr lang="ko-KR" altLang="en-US" sz="4400" baseline="30000" dirty="0">
                <a:solidFill>
                  <a:schemeClr val="lt1"/>
                </a:solidFill>
                <a:latin typeface="+mj-ea"/>
                <a:ea typeface="+mj-ea"/>
              </a:rPr>
              <a:t>비지도학습의 평가</a:t>
            </a:r>
            <a:r>
              <a:rPr lang="en-US" sz="4400" baseline="30000" dirty="0">
                <a:solidFill>
                  <a:schemeClr val="lt1"/>
                </a:solidFill>
                <a:latin typeface="+mj-ea"/>
                <a:ea typeface="+mj-ea"/>
              </a:rPr>
              <a:t> </a:t>
            </a:r>
            <a:endParaRPr sz="44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p4">
            <a:extLst>
              <a:ext uri="{FF2B5EF4-FFF2-40B4-BE49-F238E27FC236}">
                <a16:creationId xmlns:a16="http://schemas.microsoft.com/office/drawing/2014/main" id="{9BD25B99-12D2-4C55-8388-5948C0DE3797}"/>
              </a:ext>
            </a:extLst>
          </p:cNvPr>
          <p:cNvSpPr/>
          <p:nvPr/>
        </p:nvSpPr>
        <p:spPr>
          <a:xfrm>
            <a:off x="776536" y="30356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39;p4">
            <a:extLst>
              <a:ext uri="{FF2B5EF4-FFF2-40B4-BE49-F238E27FC236}">
                <a16:creationId xmlns:a16="http://schemas.microsoft.com/office/drawing/2014/main" id="{1D10C71C-2540-4E5C-81A4-D83569B894EC}"/>
              </a:ext>
            </a:extLst>
          </p:cNvPr>
          <p:cNvSpPr/>
          <p:nvPr/>
        </p:nvSpPr>
        <p:spPr>
          <a:xfrm>
            <a:off x="416496" y="620688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40;p4">
            <a:extLst>
              <a:ext uri="{FF2B5EF4-FFF2-40B4-BE49-F238E27FC236}">
                <a16:creationId xmlns:a16="http://schemas.microsoft.com/office/drawing/2014/main" id="{DBD3CB46-F731-430B-ACC4-EF9B1EBF87EC}"/>
              </a:ext>
            </a:extLst>
          </p:cNvPr>
          <p:cNvSpPr txBox="1"/>
          <p:nvPr/>
        </p:nvSpPr>
        <p:spPr>
          <a:xfrm>
            <a:off x="596516" y="645216"/>
            <a:ext cx="1014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</a:rPr>
              <a:t>3</a:t>
            </a:r>
            <a:endParaRPr sz="4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Google Shape;141;p4">
            <a:extLst>
              <a:ext uri="{FF2B5EF4-FFF2-40B4-BE49-F238E27FC236}">
                <a16:creationId xmlns:a16="http://schemas.microsoft.com/office/drawing/2014/main" id="{2F7CACA4-029C-4AC1-8E85-B6EE22B76235}"/>
              </a:ext>
            </a:extLst>
          </p:cNvPr>
          <p:cNvSpPr txBox="1"/>
          <p:nvPr/>
        </p:nvSpPr>
        <p:spPr>
          <a:xfrm>
            <a:off x="1790622" y="631195"/>
            <a:ext cx="527307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400" dirty="0">
                <a:solidFill>
                  <a:schemeClr val="lt1"/>
                </a:solidFill>
                <a:latin typeface="+mj-ea"/>
                <a:ea typeface="+mj-ea"/>
              </a:rPr>
              <a:t>회귀문제 평가지표 </a:t>
            </a:r>
          </a:p>
        </p:txBody>
      </p:sp>
      <p:sp>
        <p:nvSpPr>
          <p:cNvPr id="6" name="Google Shape;144;p4">
            <a:extLst>
              <a:ext uri="{FF2B5EF4-FFF2-40B4-BE49-F238E27FC236}">
                <a16:creationId xmlns:a16="http://schemas.microsoft.com/office/drawing/2014/main" id="{F7F740C4-29C8-47DB-9145-510D5BB16752}"/>
              </a:ext>
            </a:extLst>
          </p:cNvPr>
          <p:cNvSpPr/>
          <p:nvPr/>
        </p:nvSpPr>
        <p:spPr>
          <a:xfrm>
            <a:off x="469588" y="2220935"/>
            <a:ext cx="4483412" cy="151387"/>
          </a:xfrm>
          <a:prstGeom prst="flowChartInputOutput">
            <a:avLst/>
          </a:prstGeom>
          <a:solidFill>
            <a:srgbClr val="566A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4BB44-8C18-4083-835D-29535DFCBCDD}"/>
              </a:ext>
            </a:extLst>
          </p:cNvPr>
          <p:cNvSpPr txBox="1"/>
          <p:nvPr/>
        </p:nvSpPr>
        <p:spPr>
          <a:xfrm>
            <a:off x="673256" y="2055200"/>
            <a:ext cx="4122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MAPE (Mean Absolute Percentage Error)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D319E-5C84-4BC0-8069-697D9E4D298F}"/>
                  </a:ext>
                </a:extLst>
              </p:cNvPr>
              <p:cNvSpPr txBox="1"/>
              <p:nvPr/>
            </p:nvSpPr>
            <p:spPr>
              <a:xfrm>
                <a:off x="673256" y="2749018"/>
                <a:ext cx="3632316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D319E-5C84-4BC0-8069-697D9E4D2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56" y="2749018"/>
                <a:ext cx="3632316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0C7202-0D4B-443E-95AB-AF03D228B448}"/>
                  </a:ext>
                </a:extLst>
              </p:cNvPr>
              <p:cNvSpPr txBox="1"/>
              <p:nvPr/>
            </p:nvSpPr>
            <p:spPr>
              <a:xfrm>
                <a:off x="4847570" y="2624015"/>
                <a:ext cx="5068297" cy="1779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bg1"/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>
                    <a:solidFill>
                      <a:schemeClr val="bg1"/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평균 절대 백분율 오차 </a:t>
                </a:r>
                <a:endParaRPr lang="en-US" altLang="ko-KR" dirty="0">
                  <a:solidFill>
                    <a:schemeClr val="bg1"/>
                  </a:solidFill>
                  <a:latin typeface="+mj-ea"/>
                  <a:ea typeface="+mj-ea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는</a:t>
                </a:r>
                <a:r>
                  <a:rPr lang="en-US" altLang="ko-KR" dirty="0">
                    <a:solidFill>
                      <a:schemeClr val="bg1"/>
                    </a:solidFill>
                    <a:latin typeface="+mj-ea"/>
                    <a:ea typeface="+mj-ea"/>
                  </a:rPr>
                  <a:t> 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실제값</a:t>
                </a:r>
                <a:r>
                  <a:rPr lang="en-US" altLang="ko-KR" dirty="0">
                    <a:solidFill>
                      <a:schemeClr val="bg1"/>
                    </a:solidFill>
                    <a:latin typeface="+mj-ea"/>
                    <a:ea typeface="+mj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latin typeface="+mj-ea"/>
                    <a:ea typeface="+mj-ea"/>
                  </a:rPr>
                  <a:t> 는 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예측값이다</a:t>
                </a:r>
                <a:r>
                  <a:rPr lang="en-US" altLang="ko-KR" dirty="0">
                    <a:solidFill>
                      <a:schemeClr val="bg1"/>
                    </a:solidFill>
                    <a:latin typeface="+mj-ea"/>
                    <a:ea typeface="+mj-ea"/>
                  </a:rPr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ko-KR" dirty="0">
                    <a:solidFill>
                      <a:schemeClr val="bg1"/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▷</a:t>
                </a:r>
                <a:r>
                  <a:rPr lang="en-US" altLang="ko-KR" dirty="0">
                    <a:solidFill>
                      <a:schemeClr val="bg1"/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solidFill>
                      <a:schemeClr val="bg1"/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단점</a:t>
                </a:r>
                <a:endParaRPr lang="en-US" altLang="ko-KR" dirty="0">
                  <a:solidFill>
                    <a:schemeClr val="bg1"/>
                  </a:solidFill>
                  <a:latin typeface="+mj-ea"/>
                  <a:ea typeface="+mj-ea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bg1"/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  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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실제 값이 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1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보다 작을 경우 무한대로 값이 발산할 수 있다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bg1"/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  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실제 값이 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0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이라면 해당 지표는 사용할 수 없다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.</a:t>
                </a:r>
                <a:endParaRPr lang="en-US" altLang="ko-KR" sz="1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0C7202-0D4B-443E-95AB-AF03D228B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570" y="2624015"/>
                <a:ext cx="5068297" cy="1779141"/>
              </a:xfrm>
              <a:prstGeom prst="rect">
                <a:avLst/>
              </a:prstGeom>
              <a:blipFill>
                <a:blip r:embed="rId4"/>
                <a:stretch>
                  <a:fillRect l="-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144;p4">
            <a:extLst>
              <a:ext uri="{FF2B5EF4-FFF2-40B4-BE49-F238E27FC236}">
                <a16:creationId xmlns:a16="http://schemas.microsoft.com/office/drawing/2014/main" id="{FD6ECF4C-A078-4F47-AA3A-35E9C02EC16D}"/>
              </a:ext>
            </a:extLst>
          </p:cNvPr>
          <p:cNvSpPr/>
          <p:nvPr/>
        </p:nvSpPr>
        <p:spPr>
          <a:xfrm>
            <a:off x="553284" y="4685511"/>
            <a:ext cx="1526526" cy="138091"/>
          </a:xfrm>
          <a:prstGeom prst="flowChartInputOutput">
            <a:avLst/>
          </a:prstGeom>
          <a:solidFill>
            <a:srgbClr val="566A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DD615A-C967-4612-800D-DF4DEC3BE5F1}"/>
              </a:ext>
            </a:extLst>
          </p:cNvPr>
          <p:cNvSpPr txBox="1"/>
          <p:nvPr/>
        </p:nvSpPr>
        <p:spPr>
          <a:xfrm>
            <a:off x="696722" y="4520908"/>
            <a:ext cx="15265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R-Squared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ADFDE-E56B-47A1-8BEC-F99E9E07C40A}"/>
              </a:ext>
            </a:extLst>
          </p:cNvPr>
          <p:cNvSpPr txBox="1"/>
          <p:nvPr/>
        </p:nvSpPr>
        <p:spPr>
          <a:xfrm>
            <a:off x="776536" y="5098832"/>
            <a:ext cx="8883120" cy="102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실제 값의 분산 대비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예측값의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 분산 비율을 지표로 평가하며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에 가까울 수록 예측 정확도가 높다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다른 회귀 성능지표인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RMSE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나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MAE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는 데이터의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Scale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에 따라 값이 매우 다르지만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, r-squared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의 경우 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     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상대적인 성능이기 때문에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+mj-ea"/>
                <a:ea typeface="+mj-ea"/>
                <a:sym typeface="Wingdings" panose="05000000000000000000" pitchFamily="2" charset="2"/>
              </a:rPr>
              <a:t>직관적으로 성능을 판단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할 수 있다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7671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p4">
            <a:extLst>
              <a:ext uri="{FF2B5EF4-FFF2-40B4-BE49-F238E27FC236}">
                <a16:creationId xmlns:a16="http://schemas.microsoft.com/office/drawing/2014/main" id="{4DCFBA32-FF87-49BF-83B2-3A50AF12E590}"/>
              </a:ext>
            </a:extLst>
          </p:cNvPr>
          <p:cNvSpPr/>
          <p:nvPr/>
        </p:nvSpPr>
        <p:spPr>
          <a:xfrm>
            <a:off x="776536" y="30356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39;p4">
            <a:extLst>
              <a:ext uri="{FF2B5EF4-FFF2-40B4-BE49-F238E27FC236}">
                <a16:creationId xmlns:a16="http://schemas.microsoft.com/office/drawing/2014/main" id="{E08410AC-6889-47FA-AD4C-2510CE503849}"/>
              </a:ext>
            </a:extLst>
          </p:cNvPr>
          <p:cNvSpPr/>
          <p:nvPr/>
        </p:nvSpPr>
        <p:spPr>
          <a:xfrm>
            <a:off x="416496" y="620688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40;p4">
            <a:extLst>
              <a:ext uri="{FF2B5EF4-FFF2-40B4-BE49-F238E27FC236}">
                <a16:creationId xmlns:a16="http://schemas.microsoft.com/office/drawing/2014/main" id="{AADFCF67-AB40-461B-999C-95569BBE98AA}"/>
              </a:ext>
            </a:extLst>
          </p:cNvPr>
          <p:cNvSpPr txBox="1"/>
          <p:nvPr/>
        </p:nvSpPr>
        <p:spPr>
          <a:xfrm>
            <a:off x="596516" y="645216"/>
            <a:ext cx="1014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</a:rPr>
              <a:t>3</a:t>
            </a:r>
            <a:endParaRPr sz="4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Google Shape;141;p4">
            <a:extLst>
              <a:ext uri="{FF2B5EF4-FFF2-40B4-BE49-F238E27FC236}">
                <a16:creationId xmlns:a16="http://schemas.microsoft.com/office/drawing/2014/main" id="{3209A311-13AD-4F5A-B9E1-AB8655767618}"/>
              </a:ext>
            </a:extLst>
          </p:cNvPr>
          <p:cNvSpPr txBox="1"/>
          <p:nvPr/>
        </p:nvSpPr>
        <p:spPr>
          <a:xfrm>
            <a:off x="1790622" y="631195"/>
            <a:ext cx="527307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400" dirty="0">
                <a:solidFill>
                  <a:schemeClr val="lt1"/>
                </a:solidFill>
                <a:latin typeface="+mj-ea"/>
                <a:ea typeface="+mj-ea"/>
              </a:rPr>
              <a:t>회귀문제 평가지표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44FF4-0D68-484B-BC66-61F0A14FA71C}"/>
              </a:ext>
            </a:extLst>
          </p:cNvPr>
          <p:cNvSpPr txBox="1"/>
          <p:nvPr/>
        </p:nvSpPr>
        <p:spPr>
          <a:xfrm>
            <a:off x="571682" y="2081644"/>
            <a:ext cx="9334318" cy="3674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※ </a:t>
            </a:r>
            <a:r>
              <a:rPr lang="en-US" altLang="ko-KR" sz="1800" b="1" i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cross_val_score</a:t>
            </a:r>
            <a:r>
              <a:rPr lang="en-US" altLang="ko-KR" sz="1800" b="1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800" b="1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와 같은 </a:t>
            </a:r>
            <a:r>
              <a:rPr lang="en-US" altLang="ko-KR" sz="1800" b="1" i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sklearn</a:t>
            </a:r>
            <a:r>
              <a:rPr lang="ko-KR" altLang="en-US" sz="1800" b="1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의 </a:t>
            </a:r>
            <a:r>
              <a:rPr lang="en-US" altLang="ko-KR" sz="1800" b="1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Scoring </a:t>
            </a:r>
            <a:r>
              <a:rPr lang="ko-KR" altLang="en-US" sz="1800" b="1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함수에 회귀 평가 적용시 주의할 점</a:t>
            </a:r>
            <a:endParaRPr lang="en-US" altLang="ko-KR" sz="1800" b="1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algn="l"/>
            <a:endParaRPr lang="en-US" altLang="ko-KR" b="1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algn="l"/>
            <a:endParaRPr lang="ko-KR" altLang="en-US" b="0" i="0" dirty="0">
              <a:solidFill>
                <a:srgbClr val="303030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scoring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함수에 회귀 평가 지표를 적용 할 때는 </a:t>
            </a:r>
            <a:endParaRPr lang="en-US" altLang="ko-KR" b="0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algn="l"/>
            <a:endParaRPr lang="ko-KR" altLang="en-US" b="0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MAE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'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neg_mean_absolute_error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‘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MSE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'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neg_mean_squared_error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’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R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-Square :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‘r2’</a:t>
            </a:r>
          </a:p>
          <a:p>
            <a:pPr algn="l"/>
            <a:endParaRPr lang="en-US" altLang="ko-KR" b="0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로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scor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ing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파라미터에 적어주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어야 함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. 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l"/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▷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Sklearn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에서는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score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값이 클수록 좋은 평가 결과로 자동 </a:t>
            </a:r>
            <a:r>
              <a:rPr lang="ko-KR" altLang="en-US" b="0" i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평가해버리기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 때문에 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-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을 곱해서 반대의 의미로 </a:t>
            </a:r>
            <a:endParaRPr lang="en-US" altLang="ko-KR" b="0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    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만들어 적용된다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. 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71E53B2-67DD-4A50-B9FD-3372E685DFD2}"/>
              </a:ext>
            </a:extLst>
          </p:cNvPr>
          <p:cNvSpPr/>
          <p:nvPr/>
        </p:nvSpPr>
        <p:spPr>
          <a:xfrm>
            <a:off x="562718" y="3112695"/>
            <a:ext cx="3283142" cy="1118646"/>
          </a:xfrm>
          <a:prstGeom prst="roundRect">
            <a:avLst/>
          </a:prstGeom>
          <a:noFill/>
          <a:ln>
            <a:solidFill>
              <a:srgbClr val="566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90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p4">
            <a:extLst>
              <a:ext uri="{FF2B5EF4-FFF2-40B4-BE49-F238E27FC236}">
                <a16:creationId xmlns:a16="http://schemas.microsoft.com/office/drawing/2014/main" id="{75C649C3-9363-4A5D-A853-162FE469A610}"/>
              </a:ext>
            </a:extLst>
          </p:cNvPr>
          <p:cNvSpPr/>
          <p:nvPr/>
        </p:nvSpPr>
        <p:spPr>
          <a:xfrm>
            <a:off x="776536" y="30356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39;p4">
            <a:extLst>
              <a:ext uri="{FF2B5EF4-FFF2-40B4-BE49-F238E27FC236}">
                <a16:creationId xmlns:a16="http://schemas.microsoft.com/office/drawing/2014/main" id="{57814C5E-5FA7-47AE-BF6B-6C78E6087373}"/>
              </a:ext>
            </a:extLst>
          </p:cNvPr>
          <p:cNvSpPr/>
          <p:nvPr/>
        </p:nvSpPr>
        <p:spPr>
          <a:xfrm>
            <a:off x="416496" y="620688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40;p4">
            <a:extLst>
              <a:ext uri="{FF2B5EF4-FFF2-40B4-BE49-F238E27FC236}">
                <a16:creationId xmlns:a16="http://schemas.microsoft.com/office/drawing/2014/main" id="{6CBB46E5-B8B5-4EEC-827C-4F02E10B5F52}"/>
              </a:ext>
            </a:extLst>
          </p:cNvPr>
          <p:cNvSpPr txBox="1"/>
          <p:nvPr/>
        </p:nvSpPr>
        <p:spPr>
          <a:xfrm>
            <a:off x="596516" y="645216"/>
            <a:ext cx="1014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4</a:t>
            </a:r>
            <a:endParaRPr sz="4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Google Shape;141;p4">
            <a:extLst>
              <a:ext uri="{FF2B5EF4-FFF2-40B4-BE49-F238E27FC236}">
                <a16:creationId xmlns:a16="http://schemas.microsoft.com/office/drawing/2014/main" id="{33ECAFE9-A0DD-4582-99EB-1E86A0D68DCE}"/>
              </a:ext>
            </a:extLst>
          </p:cNvPr>
          <p:cNvSpPr txBox="1"/>
          <p:nvPr/>
        </p:nvSpPr>
        <p:spPr>
          <a:xfrm>
            <a:off x="1790622" y="631195"/>
            <a:ext cx="634036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400" dirty="0">
                <a:solidFill>
                  <a:schemeClr val="lt1"/>
                </a:solidFill>
                <a:latin typeface="+mj-ea"/>
                <a:ea typeface="+mj-ea"/>
              </a:rPr>
              <a:t>비지도학습의 평가</a:t>
            </a:r>
          </a:p>
        </p:txBody>
      </p:sp>
      <p:sp>
        <p:nvSpPr>
          <p:cNvPr id="6" name="Google Shape;144;p4">
            <a:extLst>
              <a:ext uri="{FF2B5EF4-FFF2-40B4-BE49-F238E27FC236}">
                <a16:creationId xmlns:a16="http://schemas.microsoft.com/office/drawing/2014/main" id="{29831B36-D4C7-4AE3-BBA3-A882A2103874}"/>
              </a:ext>
            </a:extLst>
          </p:cNvPr>
          <p:cNvSpPr/>
          <p:nvPr/>
        </p:nvSpPr>
        <p:spPr>
          <a:xfrm>
            <a:off x="469588" y="2220935"/>
            <a:ext cx="4066553" cy="172819"/>
          </a:xfrm>
          <a:prstGeom prst="flowChartInputOutput">
            <a:avLst/>
          </a:prstGeom>
          <a:solidFill>
            <a:srgbClr val="566A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73020-E126-462B-8748-56131AA07B2E}"/>
              </a:ext>
            </a:extLst>
          </p:cNvPr>
          <p:cNvSpPr txBox="1"/>
          <p:nvPr/>
        </p:nvSpPr>
        <p:spPr>
          <a:xfrm>
            <a:off x="753941" y="2064165"/>
            <a:ext cx="36566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타깃 값으로 군집 평가하기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: ARI,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NMI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4E079-EBA0-41A0-AFA7-74F07B5A66A1}"/>
              </a:ext>
            </a:extLst>
          </p:cNvPr>
          <p:cNvSpPr txBox="1"/>
          <p:nvPr/>
        </p:nvSpPr>
        <p:spPr>
          <a:xfrm>
            <a:off x="776536" y="2758511"/>
            <a:ext cx="6340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위 두가지 평가지표는 실제 정답 클러스터를 알고 있는 경우 사용할 수 있다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최적의 분류일 경우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1,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무작위적인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 분류일 경우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에 가까운 값으로 나타난다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.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Google Shape;144;p4">
            <a:extLst>
              <a:ext uri="{FF2B5EF4-FFF2-40B4-BE49-F238E27FC236}">
                <a16:creationId xmlns:a16="http://schemas.microsoft.com/office/drawing/2014/main" id="{E3A5952E-AD34-4814-B49B-4160492EBCE1}"/>
              </a:ext>
            </a:extLst>
          </p:cNvPr>
          <p:cNvSpPr/>
          <p:nvPr/>
        </p:nvSpPr>
        <p:spPr>
          <a:xfrm>
            <a:off x="469583" y="4453149"/>
            <a:ext cx="4066553" cy="172819"/>
          </a:xfrm>
          <a:prstGeom prst="flowChartInputOutput">
            <a:avLst/>
          </a:prstGeom>
          <a:solidFill>
            <a:srgbClr val="566A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8F0BA-BC6A-494A-8A86-A610D23B11B7}"/>
              </a:ext>
            </a:extLst>
          </p:cNvPr>
          <p:cNvSpPr txBox="1"/>
          <p:nvPr/>
        </p:nvSpPr>
        <p:spPr>
          <a:xfrm>
            <a:off x="614986" y="4294970"/>
            <a:ext cx="39346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타깃 값 없이 군집 평가하기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실루엣 계수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689883-22DA-4308-AF8D-26CD555850CC}"/>
              </a:ext>
            </a:extLst>
          </p:cNvPr>
          <p:cNvSpPr txBox="1"/>
          <p:nvPr/>
        </p:nvSpPr>
        <p:spPr>
          <a:xfrm>
            <a:off x="776535" y="5061987"/>
            <a:ext cx="7004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실루엣 계수는 클러스터의 밀집 정도를 계산하는 것으로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에 가까운 값일 수록 좋다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하지만 실제로 잘 동작하지는 않는다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. 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0550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p4">
            <a:extLst>
              <a:ext uri="{FF2B5EF4-FFF2-40B4-BE49-F238E27FC236}">
                <a16:creationId xmlns:a16="http://schemas.microsoft.com/office/drawing/2014/main" id="{57E7F42B-D33E-43DD-AE05-CEC77FFB4190}"/>
              </a:ext>
            </a:extLst>
          </p:cNvPr>
          <p:cNvSpPr/>
          <p:nvPr/>
        </p:nvSpPr>
        <p:spPr>
          <a:xfrm>
            <a:off x="776536" y="30356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39;p4">
            <a:extLst>
              <a:ext uri="{FF2B5EF4-FFF2-40B4-BE49-F238E27FC236}">
                <a16:creationId xmlns:a16="http://schemas.microsoft.com/office/drawing/2014/main" id="{A56D6003-B501-48DA-896F-09CE33A36B9B}"/>
              </a:ext>
            </a:extLst>
          </p:cNvPr>
          <p:cNvSpPr/>
          <p:nvPr/>
        </p:nvSpPr>
        <p:spPr>
          <a:xfrm>
            <a:off x="416496" y="620688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40;p4">
            <a:extLst>
              <a:ext uri="{FF2B5EF4-FFF2-40B4-BE49-F238E27FC236}">
                <a16:creationId xmlns:a16="http://schemas.microsoft.com/office/drawing/2014/main" id="{5EB0A3F8-FD9E-414B-B889-71BA5DC03EB0}"/>
              </a:ext>
            </a:extLst>
          </p:cNvPr>
          <p:cNvSpPr txBox="1"/>
          <p:nvPr/>
        </p:nvSpPr>
        <p:spPr>
          <a:xfrm>
            <a:off x="596516" y="645216"/>
            <a:ext cx="1014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</a:rPr>
              <a:t>5</a:t>
            </a:r>
            <a:endParaRPr sz="4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Google Shape;141;p4">
            <a:extLst>
              <a:ext uri="{FF2B5EF4-FFF2-40B4-BE49-F238E27FC236}">
                <a16:creationId xmlns:a16="http://schemas.microsoft.com/office/drawing/2014/main" id="{1A476E75-B3D0-477D-A083-FF7FDC42073B}"/>
              </a:ext>
            </a:extLst>
          </p:cNvPr>
          <p:cNvSpPr txBox="1"/>
          <p:nvPr/>
        </p:nvSpPr>
        <p:spPr>
          <a:xfrm>
            <a:off x="1790622" y="631195"/>
            <a:ext cx="634036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400" dirty="0">
                <a:solidFill>
                  <a:schemeClr val="lt1"/>
                </a:solidFill>
                <a:latin typeface="+mj-ea"/>
                <a:ea typeface="+mj-ea"/>
              </a:rPr>
              <a:t>과제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D807C-C824-439B-A5BB-190B380205C7}"/>
              </a:ext>
            </a:extLst>
          </p:cNvPr>
          <p:cNvSpPr txBox="1"/>
          <p:nvPr/>
        </p:nvSpPr>
        <p:spPr>
          <a:xfrm>
            <a:off x="286603" y="2263032"/>
            <a:ext cx="9728579" cy="2256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+mn-ea"/>
                <a:ea typeface="+mn-ea"/>
              </a:rPr>
              <a:t>1. </a:t>
            </a:r>
            <a:r>
              <a:rPr lang="ko-KR" altLang="en-US" sz="2800" dirty="0" err="1">
                <a:solidFill>
                  <a:schemeClr val="bg1"/>
                </a:solidFill>
                <a:latin typeface="+mn-ea"/>
                <a:ea typeface="+mn-ea"/>
              </a:rPr>
              <a:t>하이퍼파라미터</a:t>
            </a:r>
            <a:r>
              <a:rPr lang="ko-KR" altLang="en-US" sz="2800" dirty="0">
                <a:solidFill>
                  <a:schemeClr val="bg1"/>
                </a:solidFill>
                <a:latin typeface="+mn-ea"/>
                <a:ea typeface="+mn-ea"/>
              </a:rPr>
              <a:t> 튜닝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ea typeface="+mn-ea"/>
              </a:rPr>
              <a:t>(Grid search, Random search) </a:t>
            </a:r>
            <a:r>
              <a:rPr lang="ko-KR" altLang="en-US" sz="2800" dirty="0">
                <a:solidFill>
                  <a:schemeClr val="bg1"/>
                </a:solidFill>
                <a:latin typeface="+mn-ea"/>
                <a:ea typeface="+mn-ea"/>
              </a:rPr>
              <a:t>과 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n-ea"/>
                <a:ea typeface="+mn-ea"/>
              </a:rPr>
              <a:t>CV</a:t>
            </a:r>
            <a:r>
              <a:rPr lang="ko-KR" altLang="en-US" sz="2800" dirty="0">
                <a:solidFill>
                  <a:schemeClr val="bg1"/>
                </a:solidFill>
                <a:latin typeface="+mn-ea"/>
                <a:ea typeface="+mn-ea"/>
              </a:rPr>
              <a:t>를 사용하여 성능 올리기 </a:t>
            </a:r>
            <a:endParaRPr lang="en-US" altLang="ko-KR" sz="2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 Submission</a:t>
            </a:r>
            <a:r>
              <a:rPr lang="ko-KR" altLang="en-US" sz="2000" dirty="0"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은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각 조 멘토에게 두 번</a:t>
            </a:r>
            <a:r>
              <a:rPr lang="ko-KR" altLang="en-US" sz="2000" dirty="0"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까지 제출할 수 있습니다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제출양식과 기한은 지난주와 동일합니다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6CB68-15CB-48B5-A418-454A90946FA8}"/>
              </a:ext>
            </a:extLst>
          </p:cNvPr>
          <p:cNvSpPr txBox="1"/>
          <p:nvPr/>
        </p:nvSpPr>
        <p:spPr>
          <a:xfrm>
            <a:off x="286602" y="4650290"/>
            <a:ext cx="9728579" cy="1313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+mn-ea"/>
                <a:ea typeface="+mn-ea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+mn-ea"/>
                <a:ea typeface="+mn-ea"/>
              </a:rPr>
              <a:t>여러가지 분류 평가지표를 사용하여 성능을  검증해보고</a:t>
            </a:r>
            <a:endParaRPr lang="en-US" altLang="ko-KR" sz="2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+mn-ea"/>
                <a:ea typeface="+mn-ea"/>
              </a:rPr>
              <a:t>현재 데이터에 가장 적합한 평가지표가 무엇인지 토론해보기 </a:t>
            </a:r>
            <a:endParaRPr lang="en-US" altLang="ko-KR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0931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/>
          <p:nvPr/>
        </p:nvSpPr>
        <p:spPr>
          <a:xfrm>
            <a:off x="6863882" y="3212976"/>
            <a:ext cx="753414" cy="753414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6488979" y="3414221"/>
            <a:ext cx="753414" cy="753414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15"/>
          <p:cNvSpPr txBox="1"/>
          <p:nvPr/>
        </p:nvSpPr>
        <p:spPr>
          <a:xfrm>
            <a:off x="0" y="2924944"/>
            <a:ext cx="9906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THANK YOU</a:t>
            </a:r>
            <a:endParaRPr sz="60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3">
            <a:extLst>
              <a:ext uri="{FF2B5EF4-FFF2-40B4-BE49-F238E27FC236}">
                <a16:creationId xmlns:a16="http://schemas.microsoft.com/office/drawing/2014/main" id="{C94424A1-38F9-46F1-AB1C-E882DB692A60}"/>
              </a:ext>
            </a:extLst>
          </p:cNvPr>
          <p:cNvSpPr/>
          <p:nvPr/>
        </p:nvSpPr>
        <p:spPr>
          <a:xfrm>
            <a:off x="776536" y="30356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10;p3">
            <a:extLst>
              <a:ext uri="{FF2B5EF4-FFF2-40B4-BE49-F238E27FC236}">
                <a16:creationId xmlns:a16="http://schemas.microsoft.com/office/drawing/2014/main" id="{35F61B47-8B70-4B79-8EAB-F0430EEFDC30}"/>
              </a:ext>
            </a:extLst>
          </p:cNvPr>
          <p:cNvSpPr txBox="1"/>
          <p:nvPr/>
        </p:nvSpPr>
        <p:spPr>
          <a:xfrm>
            <a:off x="1790621" y="666714"/>
            <a:ext cx="695759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>
                <a:solidFill>
                  <a:schemeClr val="lt1"/>
                </a:solidFill>
                <a:latin typeface="+mj-ea"/>
                <a:ea typeface="+mj-ea"/>
              </a:rPr>
              <a:t>평가지표의 사용단계</a:t>
            </a:r>
            <a:endParaRPr lang="en-US" altLang="ko-KR" sz="4400" dirty="0">
              <a:solidFill>
                <a:schemeClr val="lt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4" name="Google Shape;111;p3">
            <a:extLst>
              <a:ext uri="{FF2B5EF4-FFF2-40B4-BE49-F238E27FC236}">
                <a16:creationId xmlns:a16="http://schemas.microsoft.com/office/drawing/2014/main" id="{5DD8903A-3FF7-4CC5-91D6-DE8B56102EDE}"/>
              </a:ext>
            </a:extLst>
          </p:cNvPr>
          <p:cNvSpPr/>
          <p:nvPr/>
        </p:nvSpPr>
        <p:spPr>
          <a:xfrm>
            <a:off x="416496" y="620688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12;p3">
            <a:extLst>
              <a:ext uri="{FF2B5EF4-FFF2-40B4-BE49-F238E27FC236}">
                <a16:creationId xmlns:a16="http://schemas.microsoft.com/office/drawing/2014/main" id="{BD969D0C-C810-45B0-847F-AF773062BC5C}"/>
              </a:ext>
            </a:extLst>
          </p:cNvPr>
          <p:cNvSpPr txBox="1"/>
          <p:nvPr/>
        </p:nvSpPr>
        <p:spPr>
          <a:xfrm>
            <a:off x="596516" y="645216"/>
            <a:ext cx="1014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+mj-lt"/>
              </a:rPr>
              <a:t>0</a:t>
            </a:r>
            <a:endParaRPr sz="48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94B6ED-224D-41CD-9371-49DAD6AAA6A5}"/>
              </a:ext>
            </a:extLst>
          </p:cNvPr>
          <p:cNvSpPr/>
          <p:nvPr/>
        </p:nvSpPr>
        <p:spPr>
          <a:xfrm>
            <a:off x="220520" y="3330731"/>
            <a:ext cx="1568395" cy="830997"/>
          </a:xfrm>
          <a:prstGeom prst="roundRect">
            <a:avLst>
              <a:gd name="adj" fmla="val 7956"/>
            </a:avLst>
          </a:prstGeom>
          <a:solidFill>
            <a:srgbClr val="416FA9"/>
          </a:solidFill>
          <a:ln w="28575"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1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6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6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1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/>
              <a:t>Domain</a:t>
            </a:r>
          </a:p>
          <a:p>
            <a:pPr algn="ctr"/>
            <a:r>
              <a:rPr lang="en-US" altLang="ko-KR" sz="1400" dirty="0"/>
              <a:t>Understanding</a:t>
            </a:r>
          </a:p>
          <a:p>
            <a:pPr algn="ctr"/>
            <a:r>
              <a:rPr lang="en-US" altLang="ko-KR" sz="1400" dirty="0"/>
              <a:t>And </a:t>
            </a:r>
          </a:p>
          <a:p>
            <a:pPr algn="ctr"/>
            <a:r>
              <a:rPr lang="en-US" altLang="ko-KR" sz="1400" dirty="0"/>
              <a:t>Data Collection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02DFDE4-5CC2-47E2-9F6F-D97B81744267}"/>
              </a:ext>
            </a:extLst>
          </p:cNvPr>
          <p:cNvSpPr/>
          <p:nvPr/>
        </p:nvSpPr>
        <p:spPr>
          <a:xfrm>
            <a:off x="1788915" y="3330734"/>
            <a:ext cx="1568395" cy="830997"/>
          </a:xfrm>
          <a:prstGeom prst="roundRect">
            <a:avLst>
              <a:gd name="adj" fmla="val 8107"/>
            </a:avLst>
          </a:prstGeom>
          <a:solidFill>
            <a:srgbClr val="416FA9"/>
          </a:solidFill>
          <a:ln w="28575"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1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6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6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1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/>
              <a:t>Data Preprocessing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5CBED13-5D20-4745-A5A6-04689033600F}"/>
              </a:ext>
            </a:extLst>
          </p:cNvPr>
          <p:cNvSpPr/>
          <p:nvPr/>
        </p:nvSpPr>
        <p:spPr>
          <a:xfrm>
            <a:off x="3357310" y="3330733"/>
            <a:ext cx="1568395" cy="830997"/>
          </a:xfrm>
          <a:prstGeom prst="roundRect">
            <a:avLst>
              <a:gd name="adj" fmla="val 8873"/>
            </a:avLst>
          </a:prstGeom>
          <a:solidFill>
            <a:srgbClr val="416FA9"/>
          </a:solidFill>
          <a:ln w="28575"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1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6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6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1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/>
              <a:t>Modeling</a:t>
            </a:r>
          </a:p>
          <a:p>
            <a:pPr algn="ctr"/>
            <a:r>
              <a:rPr lang="en-US" altLang="ko-KR" sz="1400" dirty="0"/>
              <a:t>And </a:t>
            </a:r>
          </a:p>
          <a:p>
            <a:pPr algn="ctr"/>
            <a:r>
              <a:rPr lang="en-US" altLang="ko-KR" sz="1400" dirty="0"/>
              <a:t>Ensemble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D13256-B2AB-462A-8CCF-6523064D02DA}"/>
              </a:ext>
            </a:extLst>
          </p:cNvPr>
          <p:cNvSpPr/>
          <p:nvPr/>
        </p:nvSpPr>
        <p:spPr>
          <a:xfrm>
            <a:off x="4925705" y="3330732"/>
            <a:ext cx="1568395" cy="830997"/>
          </a:xfrm>
          <a:prstGeom prst="roundRect">
            <a:avLst>
              <a:gd name="adj" fmla="val 7039"/>
            </a:avLst>
          </a:prstGeom>
          <a:solidFill>
            <a:srgbClr val="416FA9"/>
          </a:solidFill>
          <a:ln w="28575"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1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6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6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1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/>
              <a:t>Prediction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8B12DB-CB3A-4DDC-B6A5-B421FE2DB149}"/>
              </a:ext>
            </a:extLst>
          </p:cNvPr>
          <p:cNvSpPr/>
          <p:nvPr/>
        </p:nvSpPr>
        <p:spPr>
          <a:xfrm>
            <a:off x="6494100" y="3330732"/>
            <a:ext cx="1568395" cy="830997"/>
          </a:xfrm>
          <a:prstGeom prst="roundRect">
            <a:avLst>
              <a:gd name="adj" fmla="val 7803"/>
            </a:avLst>
          </a:prstGeom>
          <a:solidFill>
            <a:srgbClr val="416FA9"/>
          </a:solidFill>
          <a:ln w="28575"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1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6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6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1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/>
              <a:t>Evaluation</a:t>
            </a:r>
            <a:endParaRPr lang="ko-KR" altLang="en-US" sz="1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559688C-BC94-49FF-9B01-7D98DAC5189B}"/>
              </a:ext>
            </a:extLst>
          </p:cNvPr>
          <p:cNvSpPr/>
          <p:nvPr/>
        </p:nvSpPr>
        <p:spPr>
          <a:xfrm>
            <a:off x="8030934" y="3330731"/>
            <a:ext cx="1568395" cy="830997"/>
          </a:xfrm>
          <a:prstGeom prst="roundRect">
            <a:avLst>
              <a:gd name="adj" fmla="val 8185"/>
            </a:avLst>
          </a:prstGeom>
          <a:solidFill>
            <a:srgbClr val="416FA9"/>
          </a:solidFill>
          <a:ln w="28575"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1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6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6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1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/>
              <a:t>Development</a:t>
            </a: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E59880E3-492F-4649-809C-B7513EA8A701}"/>
              </a:ext>
            </a:extLst>
          </p:cNvPr>
          <p:cNvSpPr txBox="1"/>
          <p:nvPr/>
        </p:nvSpPr>
        <p:spPr>
          <a:xfrm>
            <a:off x="220519" y="2996519"/>
            <a:ext cx="1568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1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6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6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1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 1 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7FDA0946-F2F4-48E3-AED7-3E918F09D338}"/>
              </a:ext>
            </a:extLst>
          </p:cNvPr>
          <p:cNvSpPr txBox="1"/>
          <p:nvPr/>
        </p:nvSpPr>
        <p:spPr>
          <a:xfrm>
            <a:off x="1788914" y="2996519"/>
            <a:ext cx="1568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1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6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6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1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 2 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FC990B33-239E-4950-8F54-18EBAE86C682}"/>
              </a:ext>
            </a:extLst>
          </p:cNvPr>
          <p:cNvSpPr txBox="1"/>
          <p:nvPr/>
        </p:nvSpPr>
        <p:spPr>
          <a:xfrm>
            <a:off x="4925703" y="2996519"/>
            <a:ext cx="1568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1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6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6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1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 4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463E5118-C8B8-4632-A1FB-2A6E24D01F88}"/>
              </a:ext>
            </a:extLst>
          </p:cNvPr>
          <p:cNvSpPr txBox="1"/>
          <p:nvPr/>
        </p:nvSpPr>
        <p:spPr>
          <a:xfrm>
            <a:off x="3357308" y="2996519"/>
            <a:ext cx="1568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1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6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6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1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 3 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050C9758-DCB3-4CB1-9BF4-03C24324100F}"/>
              </a:ext>
            </a:extLst>
          </p:cNvPr>
          <p:cNvSpPr txBox="1"/>
          <p:nvPr/>
        </p:nvSpPr>
        <p:spPr>
          <a:xfrm>
            <a:off x="6494097" y="3003067"/>
            <a:ext cx="1568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1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6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6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1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 5 </a:t>
            </a:r>
            <a:endParaRPr lang="ko-KR" altLang="en-US" sz="1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1AC98D93-1403-4922-8603-2D1AA2ABE0EC}"/>
              </a:ext>
            </a:extLst>
          </p:cNvPr>
          <p:cNvSpPr txBox="1"/>
          <p:nvPr/>
        </p:nvSpPr>
        <p:spPr>
          <a:xfrm>
            <a:off x="8062492" y="3008175"/>
            <a:ext cx="1568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1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6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6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1" algn="l" defTabSz="914331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 6 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A138BA-9C93-47F4-B16A-A4707E35BFB1}"/>
              </a:ext>
            </a:extLst>
          </p:cNvPr>
          <p:cNvSpPr/>
          <p:nvPr/>
        </p:nvSpPr>
        <p:spPr>
          <a:xfrm>
            <a:off x="6494097" y="3429000"/>
            <a:ext cx="1505273" cy="667610"/>
          </a:xfrm>
          <a:prstGeom prst="rect">
            <a:avLst/>
          </a:prstGeom>
          <a:noFill/>
          <a:ln w="381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1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6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6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1" algn="l" defTabSz="914331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1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776536" y="30356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1790622" y="666714"/>
            <a:ext cx="48245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solidFill>
                  <a:schemeClr val="lt1"/>
                </a:solidFill>
                <a:latin typeface="+mj-ea"/>
                <a:ea typeface="+mj-ea"/>
              </a:rPr>
              <a:t>여러가지 평가지표</a:t>
            </a:r>
            <a:endParaRPr lang="en-US" altLang="ko-KR" sz="4400" dirty="0">
              <a:solidFill>
                <a:schemeClr val="lt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416496" y="620688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596516" y="645216"/>
            <a:ext cx="1014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48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42460" y="3389415"/>
            <a:ext cx="1572228" cy="627041"/>
          </a:xfrm>
          <a:prstGeom prst="roundRect">
            <a:avLst>
              <a:gd name="adj" fmla="val 16667"/>
            </a:avLst>
          </a:prstGeom>
          <a:solidFill>
            <a:srgbClr val="566A9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1958366" y="2277317"/>
            <a:ext cx="1554146" cy="640316"/>
          </a:xfrm>
          <a:prstGeom prst="roundRect">
            <a:avLst>
              <a:gd name="adj" fmla="val 16667"/>
            </a:avLst>
          </a:prstGeom>
          <a:solidFill>
            <a:srgbClr val="566A9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4555509" y="1870921"/>
            <a:ext cx="1656184" cy="451276"/>
          </a:xfrm>
          <a:prstGeom prst="roundRect">
            <a:avLst>
              <a:gd name="adj" fmla="val 16667"/>
            </a:avLst>
          </a:prstGeom>
          <a:solidFill>
            <a:srgbClr val="566A9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924168" y="4279225"/>
            <a:ext cx="1554146" cy="640316"/>
          </a:xfrm>
          <a:prstGeom prst="roundRect">
            <a:avLst>
              <a:gd name="adj" fmla="val 16667"/>
            </a:avLst>
          </a:prstGeom>
          <a:solidFill>
            <a:srgbClr val="566A9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4555509" y="3131229"/>
            <a:ext cx="1656184" cy="451276"/>
          </a:xfrm>
          <a:prstGeom prst="roundRect">
            <a:avLst>
              <a:gd name="adj" fmla="val 16667"/>
            </a:avLst>
          </a:prstGeom>
          <a:solidFill>
            <a:srgbClr val="566A9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4542297" y="4358503"/>
            <a:ext cx="1656184" cy="451276"/>
          </a:xfrm>
          <a:prstGeom prst="roundRect">
            <a:avLst>
              <a:gd name="adj" fmla="val 16667"/>
            </a:avLst>
          </a:prstGeom>
          <a:solidFill>
            <a:srgbClr val="566A9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4542297" y="5560167"/>
            <a:ext cx="1656184" cy="451276"/>
          </a:xfrm>
          <a:prstGeom prst="roundRect">
            <a:avLst>
              <a:gd name="adj" fmla="val 16667"/>
            </a:avLst>
          </a:prstGeom>
          <a:solidFill>
            <a:srgbClr val="566A9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cxnSp>
        <p:nvCxnSpPr>
          <p:cNvPr id="120" name="Google Shape;120;p3"/>
          <p:cNvCxnSpPr>
            <a:cxnSpLocks/>
          </p:cNvCxnSpPr>
          <p:nvPr/>
        </p:nvCxnSpPr>
        <p:spPr>
          <a:xfrm flipV="1">
            <a:off x="1714688" y="2585956"/>
            <a:ext cx="198081" cy="111685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1" name="Google Shape;121;p3"/>
          <p:cNvCxnSpPr>
            <a:cxnSpLocks/>
          </p:cNvCxnSpPr>
          <p:nvPr/>
        </p:nvCxnSpPr>
        <p:spPr>
          <a:xfrm>
            <a:off x="1714688" y="3702936"/>
            <a:ext cx="198081" cy="89644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Google Shape;122;p3"/>
          <p:cNvCxnSpPr>
            <a:cxnSpLocks/>
          </p:cNvCxnSpPr>
          <p:nvPr/>
        </p:nvCxnSpPr>
        <p:spPr>
          <a:xfrm flipV="1">
            <a:off x="3512512" y="2096467"/>
            <a:ext cx="1008800" cy="5009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" name="Google Shape;123;p3"/>
          <p:cNvCxnSpPr>
            <a:cxnSpLocks/>
          </p:cNvCxnSpPr>
          <p:nvPr/>
        </p:nvCxnSpPr>
        <p:spPr>
          <a:xfrm>
            <a:off x="3512512" y="2597475"/>
            <a:ext cx="1008800" cy="7593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125;p3"/>
          <p:cNvCxnSpPr>
            <a:cxnSpLocks/>
          </p:cNvCxnSpPr>
          <p:nvPr/>
        </p:nvCxnSpPr>
        <p:spPr>
          <a:xfrm>
            <a:off x="3457186" y="4562415"/>
            <a:ext cx="1098323" cy="12109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6" name="Google Shape;126;p3"/>
          <p:cNvSpPr txBox="1"/>
          <p:nvPr/>
        </p:nvSpPr>
        <p:spPr>
          <a:xfrm>
            <a:off x="148514" y="3510575"/>
            <a:ext cx="15661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머신러닝</a:t>
            </a:r>
            <a:endParaRPr sz="20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2211455" y="2410980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지도학습</a:t>
            </a:r>
            <a:endParaRPr lang="ko-KR" altLang="en-US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2042002" y="4415464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비지도학습</a:t>
            </a:r>
            <a:endParaRPr>
              <a:latin typeface="+mj-ea"/>
              <a:ea typeface="+mj-ea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4849515" y="1919377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분류문제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4849515" y="3177433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회귀문제</a:t>
            </a:r>
            <a:endParaRPr>
              <a:latin typeface="+mj-ea"/>
              <a:ea typeface="+mj-ea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4792812" y="4421139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군집</a:t>
            </a:r>
            <a:r>
              <a:rPr lang="en-US" sz="1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4792812" y="5624864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차원</a:t>
            </a:r>
            <a:r>
              <a:rPr lang="en-US" sz="1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축소</a:t>
            </a:r>
            <a:endParaRPr dirty="0">
              <a:latin typeface="+mj-ea"/>
              <a:ea typeface="+mj-ea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B727C14-698D-4919-9146-CDA0565A7B3D}"/>
              </a:ext>
            </a:extLst>
          </p:cNvPr>
          <p:cNvCxnSpPr/>
          <p:nvPr/>
        </p:nvCxnSpPr>
        <p:spPr>
          <a:xfrm>
            <a:off x="3435664" y="4566683"/>
            <a:ext cx="1085389" cy="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37504C-0485-48EE-B3A3-E7D603B0ED01}"/>
              </a:ext>
            </a:extLst>
          </p:cNvPr>
          <p:cNvSpPr txBox="1"/>
          <p:nvPr/>
        </p:nvSpPr>
        <p:spPr>
          <a:xfrm>
            <a:off x="6300519" y="1873704"/>
            <a:ext cx="3495554" cy="6987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</a:rPr>
              <a:t>: 정확도, 정밀도, </a:t>
            </a:r>
            <a:r>
              <a:rPr lang="ko-KR" altLang="en-US" dirty="0" err="1">
                <a:solidFill>
                  <a:srgbClr val="FFFFFF"/>
                </a:solidFill>
                <a:latin typeface="+mj-ea"/>
                <a:ea typeface="+mj-ea"/>
              </a:rPr>
              <a:t>재현율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</a:rPr>
              <a:t>(민감도), 특이도, </a:t>
            </a:r>
            <a:endParaRPr lang="ko-KR" altLang="en-US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</a:rPr>
              <a:t> F1 </a:t>
            </a:r>
            <a:r>
              <a:rPr lang="ko-KR" altLang="en-US" dirty="0" err="1">
                <a:solidFill>
                  <a:srgbClr val="FFFFFF"/>
                </a:solidFill>
                <a:latin typeface="+mj-ea"/>
                <a:ea typeface="+mj-ea"/>
              </a:rPr>
              <a:t>score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</a:rPr>
              <a:t>, ROC-AUC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</a:rPr>
              <a:t>, Log Loss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22915-0F3C-4FAA-A642-E2A2BE179535}"/>
              </a:ext>
            </a:extLst>
          </p:cNvPr>
          <p:cNvSpPr txBox="1"/>
          <p:nvPr/>
        </p:nvSpPr>
        <p:spPr>
          <a:xfrm>
            <a:off x="6296304" y="3201639"/>
            <a:ext cx="3495554" cy="3795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</a:rPr>
              <a:t>: MAE, MSE, RMSE, MSLE, RMSLE, 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DD4A0A-28AE-4765-BC58-8C4A93D1D4CB}"/>
              </a:ext>
            </a:extLst>
          </p:cNvPr>
          <p:cNvSpPr txBox="1"/>
          <p:nvPr/>
        </p:nvSpPr>
        <p:spPr>
          <a:xfrm>
            <a:off x="6296304" y="5596027"/>
            <a:ext cx="3495554" cy="3795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</a:rPr>
              <a:t>특별한 평가지표가 존재하지 않는다.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D81A42-B32B-4423-9911-4A9AC234AA8D}"/>
              </a:ext>
            </a:extLst>
          </p:cNvPr>
          <p:cNvSpPr txBox="1"/>
          <p:nvPr/>
        </p:nvSpPr>
        <p:spPr>
          <a:xfrm>
            <a:off x="6289674" y="4352509"/>
            <a:ext cx="3849407" cy="3795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</a:rPr>
              <a:t>: ARI, NMI, 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</a:rPr>
              <a:t>실루엣계수</a:t>
            </a:r>
            <a:r>
              <a:rPr lang="en-US" altLang="ko-KR" sz="1200" dirty="0">
                <a:solidFill>
                  <a:srgbClr val="FFFFFF"/>
                </a:solidFill>
                <a:latin typeface="+mj-ea"/>
                <a:ea typeface="+mj-ea"/>
              </a:rPr>
              <a:t>(</a:t>
            </a:r>
            <a:r>
              <a:rPr lang="en-US" altLang="ko-KR" sz="1200" dirty="0" err="1">
                <a:solidFill>
                  <a:srgbClr val="FFFFFF"/>
                </a:solidFill>
                <a:latin typeface="+mj-ea"/>
                <a:ea typeface="+mj-ea"/>
              </a:rPr>
              <a:t>silhouete</a:t>
            </a:r>
            <a:r>
              <a:rPr lang="en-US" altLang="ko-KR" sz="1200" dirty="0">
                <a:solidFill>
                  <a:srgbClr val="FFFFFF"/>
                </a:solidFill>
                <a:latin typeface="+mj-ea"/>
                <a:ea typeface="+mj-ea"/>
              </a:rPr>
              <a:t> coefficient)</a:t>
            </a:r>
            <a:endParaRPr lang="ko-KR" altLang="en-US" dirty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/>
          <p:nvPr/>
        </p:nvSpPr>
        <p:spPr>
          <a:xfrm>
            <a:off x="776536" y="30356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416496" y="620688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596516" y="645216"/>
            <a:ext cx="1014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endParaRPr sz="4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790622" y="631195"/>
            <a:ext cx="527307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400" dirty="0">
                <a:solidFill>
                  <a:schemeClr val="lt1"/>
                </a:solidFill>
                <a:latin typeface="+mj-ea"/>
                <a:ea typeface="+mj-ea"/>
              </a:rPr>
              <a:t>분류문제 평가지표 </a:t>
            </a:r>
          </a:p>
        </p:txBody>
      </p:sp>
      <p:sp>
        <p:nvSpPr>
          <p:cNvPr id="144" name="Google Shape;144;p4"/>
          <p:cNvSpPr/>
          <p:nvPr/>
        </p:nvSpPr>
        <p:spPr>
          <a:xfrm>
            <a:off x="923539" y="2034117"/>
            <a:ext cx="1433015" cy="238494"/>
          </a:xfrm>
          <a:prstGeom prst="flowChartInputOutput">
            <a:avLst/>
          </a:prstGeom>
          <a:solidFill>
            <a:srgbClr val="566A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1112698" y="1886375"/>
            <a:ext cx="19772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lt1"/>
                </a:solidFill>
                <a:latin typeface="+mj-ea"/>
                <a:ea typeface="+mj-ea"/>
              </a:rPr>
              <a:t>오차행렬</a:t>
            </a:r>
            <a:endParaRPr lang="en-US" sz="1800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47ED079-D566-479D-9261-9835D0850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721595"/>
              </p:ext>
            </p:extLst>
          </p:nvPr>
        </p:nvGraphicFramePr>
        <p:xfrm>
          <a:off x="2092175" y="3008435"/>
          <a:ext cx="7307857" cy="20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206">
                  <a:extLst>
                    <a:ext uri="{9D8B030D-6E8A-4147-A177-3AD203B41FA5}">
                      <a16:colId xmlns:a16="http://schemas.microsoft.com/office/drawing/2014/main" val="1371942088"/>
                    </a:ext>
                  </a:extLst>
                </a:gridCol>
                <a:gridCol w="2741350">
                  <a:extLst>
                    <a:ext uri="{9D8B030D-6E8A-4147-A177-3AD203B41FA5}">
                      <a16:colId xmlns:a16="http://schemas.microsoft.com/office/drawing/2014/main" val="1645451511"/>
                    </a:ext>
                  </a:extLst>
                </a:gridCol>
                <a:gridCol w="3029301">
                  <a:extLst>
                    <a:ext uri="{9D8B030D-6E8A-4147-A177-3AD203B41FA5}">
                      <a16:colId xmlns:a16="http://schemas.microsoft.com/office/drawing/2014/main" val="1938954601"/>
                    </a:ext>
                  </a:extLst>
                </a:gridCol>
              </a:tblGrid>
              <a:tr h="3792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Negative(0)</a:t>
                      </a:r>
                      <a:endParaRPr lang="ko-KR" altLang="en-US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Positive(1)</a:t>
                      </a:r>
                      <a:endParaRPr lang="ko-KR" altLang="en-US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95530"/>
                  </a:ext>
                </a:extLst>
              </a:tr>
              <a:tr h="781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Negative(0)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TN</a:t>
                      </a:r>
                    </a:p>
                    <a:p>
                      <a:pPr algn="ctr" latinLnBrk="1"/>
                      <a:r>
                        <a:rPr lang="en-US" altLang="ko-KR" dirty="0"/>
                        <a:t>(True Negative)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FP</a:t>
                      </a:r>
                    </a:p>
                    <a:p>
                      <a:pPr algn="ctr" latinLnBrk="1"/>
                      <a:r>
                        <a:rPr lang="en-US" altLang="ko-KR" dirty="0"/>
                        <a:t>(False Positive)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976020"/>
                  </a:ext>
                </a:extLst>
              </a:tr>
              <a:tr h="859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Positive(1)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FN</a:t>
                      </a:r>
                    </a:p>
                    <a:p>
                      <a:pPr algn="ctr" latinLnBrk="1"/>
                      <a:r>
                        <a:rPr lang="en-US" altLang="ko-KR" dirty="0"/>
                        <a:t>(False Negative)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TP</a:t>
                      </a:r>
                    </a:p>
                    <a:p>
                      <a:pPr algn="ctr" latinLnBrk="1"/>
                      <a:r>
                        <a:rPr lang="en-US" altLang="ko-KR" dirty="0"/>
                        <a:t>(True Positive)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4448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7D6CD2E-934F-41F6-984F-7444C110AC12}"/>
              </a:ext>
            </a:extLst>
          </p:cNvPr>
          <p:cNvSpPr txBox="1"/>
          <p:nvPr/>
        </p:nvSpPr>
        <p:spPr>
          <a:xfrm>
            <a:off x="4585654" y="2091889"/>
            <a:ext cx="3063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예측 클래스 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(Predicted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Class)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76043-605C-417B-9472-FBEA1798E426}"/>
              </a:ext>
            </a:extLst>
          </p:cNvPr>
          <p:cNvSpPr txBox="1"/>
          <p:nvPr/>
        </p:nvSpPr>
        <p:spPr>
          <a:xfrm>
            <a:off x="124082" y="3814647"/>
            <a:ext cx="1977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  실제 클래스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(Actual Class)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3E55B-1D03-4033-9E75-A825C9599D9D}"/>
              </a:ext>
            </a:extLst>
          </p:cNvPr>
          <p:cNvSpPr txBox="1"/>
          <p:nvPr/>
        </p:nvSpPr>
        <p:spPr>
          <a:xfrm>
            <a:off x="416496" y="5682264"/>
            <a:ext cx="944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❖ 이때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긍정과 부정에 상관없이 </a:t>
            </a:r>
            <a:r>
              <a:rPr lang="ko-KR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+mj-ea"/>
                <a:ea typeface="+mj-ea"/>
              </a:rPr>
              <a:t>우리가 관심있는 결과가 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  <a:latin typeface="+mj-ea"/>
                <a:ea typeface="+mj-ea"/>
              </a:rPr>
              <a:t>Positive</a:t>
            </a:r>
            <a:r>
              <a:rPr lang="ko-KR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+mj-ea"/>
                <a:ea typeface="+mj-ea"/>
              </a:rPr>
              <a:t>가 됨을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명심하자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8;p4">
            <a:extLst>
              <a:ext uri="{FF2B5EF4-FFF2-40B4-BE49-F238E27FC236}">
                <a16:creationId xmlns:a16="http://schemas.microsoft.com/office/drawing/2014/main" id="{83768255-58C1-4E63-AD0F-576D2991944E}"/>
              </a:ext>
            </a:extLst>
          </p:cNvPr>
          <p:cNvSpPr/>
          <p:nvPr/>
        </p:nvSpPr>
        <p:spPr>
          <a:xfrm>
            <a:off x="776536" y="30356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39;p4">
            <a:extLst>
              <a:ext uri="{FF2B5EF4-FFF2-40B4-BE49-F238E27FC236}">
                <a16:creationId xmlns:a16="http://schemas.microsoft.com/office/drawing/2014/main" id="{1F20CB9E-50FE-4549-BF49-59EF77ED9031}"/>
              </a:ext>
            </a:extLst>
          </p:cNvPr>
          <p:cNvSpPr/>
          <p:nvPr/>
        </p:nvSpPr>
        <p:spPr>
          <a:xfrm>
            <a:off x="416496" y="620688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40;p4">
            <a:extLst>
              <a:ext uri="{FF2B5EF4-FFF2-40B4-BE49-F238E27FC236}">
                <a16:creationId xmlns:a16="http://schemas.microsoft.com/office/drawing/2014/main" id="{BB300256-0A70-4401-8D10-205C819787B3}"/>
              </a:ext>
            </a:extLst>
          </p:cNvPr>
          <p:cNvSpPr txBox="1"/>
          <p:nvPr/>
        </p:nvSpPr>
        <p:spPr>
          <a:xfrm>
            <a:off x="596516" y="645216"/>
            <a:ext cx="1014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endParaRPr sz="4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" name="Google Shape;141;p4">
            <a:extLst>
              <a:ext uri="{FF2B5EF4-FFF2-40B4-BE49-F238E27FC236}">
                <a16:creationId xmlns:a16="http://schemas.microsoft.com/office/drawing/2014/main" id="{8456AB58-85C6-478D-BC63-5CA530B80DD2}"/>
              </a:ext>
            </a:extLst>
          </p:cNvPr>
          <p:cNvSpPr txBox="1"/>
          <p:nvPr/>
        </p:nvSpPr>
        <p:spPr>
          <a:xfrm>
            <a:off x="1790622" y="631195"/>
            <a:ext cx="527307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400" dirty="0">
                <a:solidFill>
                  <a:schemeClr val="lt1"/>
                </a:solidFill>
                <a:latin typeface="+mj-ea"/>
                <a:ea typeface="+mj-ea"/>
              </a:rPr>
              <a:t>분류문제 평가지표 </a:t>
            </a:r>
          </a:p>
        </p:txBody>
      </p:sp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820F2C06-DB59-4E4E-8959-1A430BD5A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549965"/>
              </p:ext>
            </p:extLst>
          </p:nvPr>
        </p:nvGraphicFramePr>
        <p:xfrm>
          <a:off x="2817611" y="2509106"/>
          <a:ext cx="5363221" cy="155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52">
                  <a:extLst>
                    <a:ext uri="{9D8B030D-6E8A-4147-A177-3AD203B41FA5}">
                      <a16:colId xmlns:a16="http://schemas.microsoft.com/office/drawing/2014/main" val="1371942088"/>
                    </a:ext>
                  </a:extLst>
                </a:gridCol>
                <a:gridCol w="2011871">
                  <a:extLst>
                    <a:ext uri="{9D8B030D-6E8A-4147-A177-3AD203B41FA5}">
                      <a16:colId xmlns:a16="http://schemas.microsoft.com/office/drawing/2014/main" val="1645451511"/>
                    </a:ext>
                  </a:extLst>
                </a:gridCol>
                <a:gridCol w="2223198">
                  <a:extLst>
                    <a:ext uri="{9D8B030D-6E8A-4147-A177-3AD203B41FA5}">
                      <a16:colId xmlns:a16="http://schemas.microsoft.com/office/drawing/2014/main" val="1938954601"/>
                    </a:ext>
                  </a:extLst>
                </a:gridCol>
              </a:tblGrid>
              <a:tr h="2888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Negative(0)</a:t>
                      </a:r>
                      <a:endParaRPr lang="ko-KR" altLang="en-US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Positive(1)</a:t>
                      </a:r>
                      <a:endParaRPr lang="ko-KR" altLang="en-US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95530"/>
                  </a:ext>
                </a:extLst>
              </a:tr>
              <a:tr h="595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Negative(0)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TN</a:t>
                      </a:r>
                    </a:p>
                    <a:p>
                      <a:pPr algn="ctr" latinLnBrk="1"/>
                      <a:r>
                        <a:rPr lang="en-US" altLang="ko-KR" dirty="0"/>
                        <a:t>(True Negative)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FP</a:t>
                      </a:r>
                    </a:p>
                    <a:p>
                      <a:pPr algn="ctr" latinLnBrk="1"/>
                      <a:r>
                        <a:rPr lang="en-US" altLang="ko-KR" dirty="0"/>
                        <a:t>(False Positive)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976020"/>
                  </a:ext>
                </a:extLst>
              </a:tr>
              <a:tr h="654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Positive(1)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FN</a:t>
                      </a:r>
                    </a:p>
                    <a:p>
                      <a:pPr algn="ctr" latinLnBrk="1"/>
                      <a:r>
                        <a:rPr lang="en-US" altLang="ko-KR" dirty="0"/>
                        <a:t>(False Negative)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TP</a:t>
                      </a:r>
                    </a:p>
                    <a:p>
                      <a:pPr algn="ctr" latinLnBrk="1"/>
                      <a:r>
                        <a:rPr lang="en-US" altLang="ko-KR" dirty="0"/>
                        <a:t>(True Positive)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44486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3AE9DA5-719E-4AFC-A650-9EB471FD181D}"/>
              </a:ext>
            </a:extLst>
          </p:cNvPr>
          <p:cNvSpPr txBox="1"/>
          <p:nvPr/>
        </p:nvSpPr>
        <p:spPr>
          <a:xfrm>
            <a:off x="4658806" y="1869991"/>
            <a:ext cx="2514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예측 클래스 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(Predicted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Class)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EEBA2-9DCD-407F-BC15-697D0E333B0F}"/>
              </a:ext>
            </a:extLst>
          </p:cNvPr>
          <p:cNvSpPr txBox="1"/>
          <p:nvPr/>
        </p:nvSpPr>
        <p:spPr>
          <a:xfrm>
            <a:off x="1319984" y="3023687"/>
            <a:ext cx="1977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실제 클래스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(Actual Class)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676A51-8E12-4E15-B8C6-77DA2C006AE3}"/>
              </a:ext>
            </a:extLst>
          </p:cNvPr>
          <p:cNvSpPr txBox="1"/>
          <p:nvPr/>
        </p:nvSpPr>
        <p:spPr>
          <a:xfrm>
            <a:off x="923539" y="4596384"/>
            <a:ext cx="89254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◯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TP(True Positive) :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실제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Positive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인 정답을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Positive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라고 예측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(True)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◯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TN(True Negative) :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실제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Negative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인 정답을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Negative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라고 예측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(True)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◯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 FP(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False Positive)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실제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Negative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인 정답을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Positive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라고 예측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+mj-lt"/>
              </a:rPr>
              <a:t>(False) – </a:t>
            </a:r>
            <a:r>
              <a:rPr lang="en-US" altLang="ko-KR" sz="1600" b="0" i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Type I error </a:t>
            </a:r>
            <a:endParaRPr lang="en-US" altLang="ko-KR" sz="1600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◯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FN(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False Negative)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실제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Positive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인 정답을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Negative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라고 예측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(False) – </a:t>
            </a:r>
            <a:r>
              <a:rPr lang="en-US" altLang="ko-KR" sz="1600" b="0" i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Type II error</a:t>
            </a:r>
            <a:endParaRPr lang="en-US" altLang="ko-KR" sz="1600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+mj-ea"/>
              <a:ea typeface="+mj-ea"/>
            </a:endParaRPr>
          </a:p>
          <a:p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44;p4">
            <a:extLst>
              <a:ext uri="{FF2B5EF4-FFF2-40B4-BE49-F238E27FC236}">
                <a16:creationId xmlns:a16="http://schemas.microsoft.com/office/drawing/2014/main" id="{A37A0A3B-5A77-4619-9CBB-3DE511126089}"/>
              </a:ext>
            </a:extLst>
          </p:cNvPr>
          <p:cNvSpPr/>
          <p:nvPr/>
        </p:nvSpPr>
        <p:spPr>
          <a:xfrm>
            <a:off x="776536" y="2022232"/>
            <a:ext cx="2104979" cy="170286"/>
          </a:xfrm>
          <a:prstGeom prst="flowChartInputOutput">
            <a:avLst/>
          </a:prstGeom>
          <a:solidFill>
            <a:srgbClr val="566A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38;p4">
            <a:extLst>
              <a:ext uri="{FF2B5EF4-FFF2-40B4-BE49-F238E27FC236}">
                <a16:creationId xmlns:a16="http://schemas.microsoft.com/office/drawing/2014/main" id="{9BD773DB-E77B-47CD-813B-93C979C8CDAB}"/>
              </a:ext>
            </a:extLst>
          </p:cNvPr>
          <p:cNvSpPr/>
          <p:nvPr/>
        </p:nvSpPr>
        <p:spPr>
          <a:xfrm>
            <a:off x="776536" y="30356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39;p4">
            <a:extLst>
              <a:ext uri="{FF2B5EF4-FFF2-40B4-BE49-F238E27FC236}">
                <a16:creationId xmlns:a16="http://schemas.microsoft.com/office/drawing/2014/main" id="{931075B6-E781-4471-8F30-0CEE83CD68F6}"/>
              </a:ext>
            </a:extLst>
          </p:cNvPr>
          <p:cNvSpPr/>
          <p:nvPr/>
        </p:nvSpPr>
        <p:spPr>
          <a:xfrm>
            <a:off x="416496" y="620688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40;p4">
            <a:extLst>
              <a:ext uri="{FF2B5EF4-FFF2-40B4-BE49-F238E27FC236}">
                <a16:creationId xmlns:a16="http://schemas.microsoft.com/office/drawing/2014/main" id="{C346CB7F-6125-4523-BD4B-C1788172C4B8}"/>
              </a:ext>
            </a:extLst>
          </p:cNvPr>
          <p:cNvSpPr txBox="1"/>
          <p:nvPr/>
        </p:nvSpPr>
        <p:spPr>
          <a:xfrm>
            <a:off x="596516" y="645216"/>
            <a:ext cx="1014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endParaRPr sz="4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0" name="Google Shape;141;p4">
            <a:extLst>
              <a:ext uri="{FF2B5EF4-FFF2-40B4-BE49-F238E27FC236}">
                <a16:creationId xmlns:a16="http://schemas.microsoft.com/office/drawing/2014/main" id="{E9ED6D9B-512C-45FB-AADD-B67AD6BFCD8C}"/>
              </a:ext>
            </a:extLst>
          </p:cNvPr>
          <p:cNvSpPr txBox="1"/>
          <p:nvPr/>
        </p:nvSpPr>
        <p:spPr>
          <a:xfrm>
            <a:off x="1790622" y="631195"/>
            <a:ext cx="527307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400" dirty="0">
                <a:solidFill>
                  <a:schemeClr val="lt1"/>
                </a:solidFill>
                <a:latin typeface="+mj-ea"/>
                <a:ea typeface="+mj-ea"/>
              </a:rPr>
              <a:t>분류문제 평가지표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DCF90E-9D9C-4D77-84DC-7A61A4E8EF2B}"/>
              </a:ext>
            </a:extLst>
          </p:cNvPr>
          <p:cNvSpPr txBox="1"/>
          <p:nvPr/>
        </p:nvSpPr>
        <p:spPr>
          <a:xfrm>
            <a:off x="955094" y="1878823"/>
            <a:ext cx="18985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Accuracy (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정확도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3" name="표 3">
            <a:extLst>
              <a:ext uri="{FF2B5EF4-FFF2-40B4-BE49-F238E27FC236}">
                <a16:creationId xmlns:a16="http://schemas.microsoft.com/office/drawing/2014/main" id="{F04E1E95-A6DB-4CF7-B4E5-6AD4066D2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57131"/>
              </p:ext>
            </p:extLst>
          </p:nvPr>
        </p:nvGraphicFramePr>
        <p:xfrm>
          <a:off x="1259195" y="2806866"/>
          <a:ext cx="479755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148">
                  <a:extLst>
                    <a:ext uri="{9D8B030D-6E8A-4147-A177-3AD203B41FA5}">
                      <a16:colId xmlns:a16="http://schemas.microsoft.com/office/drawing/2014/main" val="1371942088"/>
                    </a:ext>
                  </a:extLst>
                </a:gridCol>
                <a:gridCol w="1708692">
                  <a:extLst>
                    <a:ext uri="{9D8B030D-6E8A-4147-A177-3AD203B41FA5}">
                      <a16:colId xmlns:a16="http://schemas.microsoft.com/office/drawing/2014/main" val="1645451511"/>
                    </a:ext>
                  </a:extLst>
                </a:gridCol>
                <a:gridCol w="1988713">
                  <a:extLst>
                    <a:ext uri="{9D8B030D-6E8A-4147-A177-3AD203B41FA5}">
                      <a16:colId xmlns:a16="http://schemas.microsoft.com/office/drawing/2014/main" val="1938954601"/>
                    </a:ext>
                  </a:extLst>
                </a:gridCol>
              </a:tblGrid>
              <a:tr h="23608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Negative(0)</a:t>
                      </a:r>
                      <a:endParaRPr lang="ko-KR" altLang="en-US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Positive(1)</a:t>
                      </a:r>
                      <a:endParaRPr lang="ko-KR" altLang="en-US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95530"/>
                  </a:ext>
                </a:extLst>
              </a:tr>
              <a:tr h="40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Negative(0)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TN</a:t>
                      </a:r>
                    </a:p>
                    <a:p>
                      <a:pPr algn="ctr" latinLnBrk="1"/>
                      <a:r>
                        <a:rPr lang="en-US" altLang="ko-KR" dirty="0"/>
                        <a:t>(True Negative)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(False Positive)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976020"/>
                  </a:ext>
                </a:extLst>
              </a:tr>
              <a:tr h="40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Positive(1)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(False Negative)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TP</a:t>
                      </a:r>
                    </a:p>
                    <a:p>
                      <a:pPr algn="ctr" latinLnBrk="1"/>
                      <a:r>
                        <a:rPr lang="en-US" altLang="ko-KR" dirty="0"/>
                        <a:t>(True Positive)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4448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BFE72C-3BFB-4147-9E8F-A61F383E1B85}"/>
                  </a:ext>
                </a:extLst>
              </p:cNvPr>
              <p:cNvSpPr txBox="1"/>
              <p:nvPr/>
            </p:nvSpPr>
            <p:spPr>
              <a:xfrm>
                <a:off x="5701021" y="3057046"/>
                <a:ext cx="4412243" cy="789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BFE72C-3BFB-4147-9E8F-A61F383E1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021" y="3057046"/>
                <a:ext cx="4412243" cy="789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DD2EB0C-2188-4071-8F8D-680BE7B194A8}"/>
              </a:ext>
            </a:extLst>
          </p:cNvPr>
          <p:cNvSpPr txBox="1"/>
          <p:nvPr/>
        </p:nvSpPr>
        <p:spPr>
          <a:xfrm>
            <a:off x="2412739" y="2264240"/>
            <a:ext cx="2514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예측 클래스 </a:t>
            </a:r>
            <a:endParaRPr lang="en-US" altLang="ko-KR" sz="12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(Predicted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Class)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989795-A3B2-402D-AD72-DBA6669BD6AC}"/>
              </a:ext>
            </a:extLst>
          </p:cNvPr>
          <p:cNvSpPr txBox="1"/>
          <p:nvPr/>
        </p:nvSpPr>
        <p:spPr>
          <a:xfrm>
            <a:off x="29599" y="3175027"/>
            <a:ext cx="1977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실제 클래스</a:t>
            </a:r>
            <a:endParaRPr lang="en-US" altLang="ko-KR" sz="12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(Actual Class)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34CD3-04ED-491C-AD6F-5AB0E771A682}"/>
              </a:ext>
            </a:extLst>
          </p:cNvPr>
          <p:cNvSpPr txBox="1"/>
          <p:nvPr/>
        </p:nvSpPr>
        <p:spPr>
          <a:xfrm>
            <a:off x="1103559" y="4466388"/>
            <a:ext cx="7624387" cy="189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❖ 정의 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전체 예측 건수에서 정답을 맞춘 건수의 비율</a:t>
            </a:r>
            <a:endParaRPr lang="en-US" altLang="ko-KR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❖ 단점 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데이터의 불균형이 심할 경우 정확한 성능을 측정하기 어려움</a:t>
            </a:r>
            <a:endParaRPr lang="en-US" altLang="ko-KR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만약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성별분류 문제에서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데이터의 정답이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90%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가 남성이고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10%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가 여성일 경우 모델이 모든 데이터를 남성으로 예측한다고 해도 정확도가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90%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이므로 제대로 된 평가를 할 수 없다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  <a:sym typeface="Wingdings" panose="05000000000000000000" pitchFamily="2" charset="2"/>
              </a:rPr>
              <a:t>. </a:t>
            </a:r>
            <a:endParaRPr lang="ko-KR" alt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7882FBE-5EA3-4122-B56A-EE80D913B580}"/>
              </a:ext>
            </a:extLst>
          </p:cNvPr>
          <p:cNvSpPr/>
          <p:nvPr/>
        </p:nvSpPr>
        <p:spPr>
          <a:xfrm>
            <a:off x="2412739" y="3107229"/>
            <a:ext cx="1659389" cy="5539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2D8BBCD-329A-4584-9238-AEBB99749AD9}"/>
              </a:ext>
            </a:extLst>
          </p:cNvPr>
          <p:cNvSpPr/>
          <p:nvPr/>
        </p:nvSpPr>
        <p:spPr>
          <a:xfrm>
            <a:off x="4204980" y="3612027"/>
            <a:ext cx="1659389" cy="5539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44;p4">
            <a:extLst>
              <a:ext uri="{FF2B5EF4-FFF2-40B4-BE49-F238E27FC236}">
                <a16:creationId xmlns:a16="http://schemas.microsoft.com/office/drawing/2014/main" id="{279598F0-1478-4704-BA14-C885C7F0111A}"/>
              </a:ext>
            </a:extLst>
          </p:cNvPr>
          <p:cNvSpPr/>
          <p:nvPr/>
        </p:nvSpPr>
        <p:spPr>
          <a:xfrm>
            <a:off x="923539" y="2034117"/>
            <a:ext cx="1433015" cy="238494"/>
          </a:xfrm>
          <a:prstGeom prst="flowChartInputOutput">
            <a:avLst/>
          </a:prstGeom>
          <a:solidFill>
            <a:srgbClr val="566A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38;p4">
            <a:extLst>
              <a:ext uri="{FF2B5EF4-FFF2-40B4-BE49-F238E27FC236}">
                <a16:creationId xmlns:a16="http://schemas.microsoft.com/office/drawing/2014/main" id="{7BD26750-3F02-4B64-B0CC-271187D7BB40}"/>
              </a:ext>
            </a:extLst>
          </p:cNvPr>
          <p:cNvSpPr/>
          <p:nvPr/>
        </p:nvSpPr>
        <p:spPr>
          <a:xfrm>
            <a:off x="776536" y="30356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39;p4">
            <a:extLst>
              <a:ext uri="{FF2B5EF4-FFF2-40B4-BE49-F238E27FC236}">
                <a16:creationId xmlns:a16="http://schemas.microsoft.com/office/drawing/2014/main" id="{AC39BED9-698D-4E1B-8FCB-486122C751A3}"/>
              </a:ext>
            </a:extLst>
          </p:cNvPr>
          <p:cNvSpPr/>
          <p:nvPr/>
        </p:nvSpPr>
        <p:spPr>
          <a:xfrm>
            <a:off x="416496" y="620688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40;p4">
            <a:extLst>
              <a:ext uri="{FF2B5EF4-FFF2-40B4-BE49-F238E27FC236}">
                <a16:creationId xmlns:a16="http://schemas.microsoft.com/office/drawing/2014/main" id="{E842BE58-42C8-4E6D-85B6-B33DDF644173}"/>
              </a:ext>
            </a:extLst>
          </p:cNvPr>
          <p:cNvSpPr txBox="1"/>
          <p:nvPr/>
        </p:nvSpPr>
        <p:spPr>
          <a:xfrm>
            <a:off x="596516" y="645216"/>
            <a:ext cx="1014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endParaRPr sz="4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" name="Google Shape;141;p4">
            <a:extLst>
              <a:ext uri="{FF2B5EF4-FFF2-40B4-BE49-F238E27FC236}">
                <a16:creationId xmlns:a16="http://schemas.microsoft.com/office/drawing/2014/main" id="{FC1B22AD-C297-4C5F-ADBB-87400D2A05E7}"/>
              </a:ext>
            </a:extLst>
          </p:cNvPr>
          <p:cNvSpPr txBox="1"/>
          <p:nvPr/>
        </p:nvSpPr>
        <p:spPr>
          <a:xfrm>
            <a:off x="1790622" y="631195"/>
            <a:ext cx="527307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400" dirty="0">
                <a:solidFill>
                  <a:schemeClr val="lt1"/>
                </a:solidFill>
                <a:latin typeface="+mj-ea"/>
                <a:ea typeface="+mj-ea"/>
              </a:rPr>
              <a:t>분류문제 평가지표 </a:t>
            </a:r>
          </a:p>
        </p:txBody>
      </p: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C8DF42F3-1758-4C35-B3CD-80B620A8E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346091"/>
              </p:ext>
            </p:extLst>
          </p:nvPr>
        </p:nvGraphicFramePr>
        <p:xfrm>
          <a:off x="2817611" y="2509106"/>
          <a:ext cx="5363221" cy="155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52">
                  <a:extLst>
                    <a:ext uri="{9D8B030D-6E8A-4147-A177-3AD203B41FA5}">
                      <a16:colId xmlns:a16="http://schemas.microsoft.com/office/drawing/2014/main" val="1371942088"/>
                    </a:ext>
                  </a:extLst>
                </a:gridCol>
                <a:gridCol w="2011871">
                  <a:extLst>
                    <a:ext uri="{9D8B030D-6E8A-4147-A177-3AD203B41FA5}">
                      <a16:colId xmlns:a16="http://schemas.microsoft.com/office/drawing/2014/main" val="1645451511"/>
                    </a:ext>
                  </a:extLst>
                </a:gridCol>
                <a:gridCol w="2223198">
                  <a:extLst>
                    <a:ext uri="{9D8B030D-6E8A-4147-A177-3AD203B41FA5}">
                      <a16:colId xmlns:a16="http://schemas.microsoft.com/office/drawing/2014/main" val="1938954601"/>
                    </a:ext>
                  </a:extLst>
                </a:gridCol>
              </a:tblGrid>
              <a:tr h="2888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Negative(0)</a:t>
                      </a:r>
                      <a:endParaRPr lang="ko-KR" altLang="en-US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Positive(1)</a:t>
                      </a:r>
                      <a:endParaRPr lang="ko-KR" altLang="en-US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95530"/>
                  </a:ext>
                </a:extLst>
              </a:tr>
              <a:tr h="595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Negative(0)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TN</a:t>
                      </a:r>
                    </a:p>
                    <a:p>
                      <a:pPr algn="ctr" latinLnBrk="1"/>
                      <a:r>
                        <a:rPr lang="en-US" altLang="ko-KR" dirty="0"/>
                        <a:t>(True Negative)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FP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(False Positive)</a:t>
                      </a:r>
                      <a:endParaRPr lang="ko-KR" altLang="en-US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976020"/>
                  </a:ext>
                </a:extLst>
              </a:tr>
              <a:tr h="654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Positive(1)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FN</a:t>
                      </a:r>
                    </a:p>
                    <a:p>
                      <a:pPr algn="ctr" latinLnBrk="1"/>
                      <a:r>
                        <a:rPr lang="en-US" altLang="ko-KR" dirty="0"/>
                        <a:t>(False Negative)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TP</a:t>
                      </a:r>
                    </a:p>
                    <a:p>
                      <a:pPr algn="ctr" latinLnBrk="1"/>
                      <a:r>
                        <a:rPr lang="en-US" altLang="ko-KR" dirty="0"/>
                        <a:t>(True Positive)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44486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8F29BCD-A1A5-414A-9987-CA48500A98E9}"/>
              </a:ext>
            </a:extLst>
          </p:cNvPr>
          <p:cNvSpPr txBox="1"/>
          <p:nvPr/>
        </p:nvSpPr>
        <p:spPr>
          <a:xfrm>
            <a:off x="4658806" y="1869991"/>
            <a:ext cx="2514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예측 클래스 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(Predicted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Class)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5DEB5-C476-4E1E-B7F0-DCE1C16329A6}"/>
              </a:ext>
            </a:extLst>
          </p:cNvPr>
          <p:cNvSpPr txBox="1"/>
          <p:nvPr/>
        </p:nvSpPr>
        <p:spPr>
          <a:xfrm>
            <a:off x="1319984" y="3023687"/>
            <a:ext cx="1977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실제 클래스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(Actual Class)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175F78-C2F9-4974-A780-DD5166C6EFB1}"/>
              </a:ext>
            </a:extLst>
          </p:cNvPr>
          <p:cNvSpPr txBox="1"/>
          <p:nvPr/>
        </p:nvSpPr>
        <p:spPr>
          <a:xfrm>
            <a:off x="990761" y="1915217"/>
            <a:ext cx="14610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chemeClr val="bg1"/>
                </a:solidFill>
                <a:effectLst/>
                <a:latin typeface="+mj-lt"/>
              </a:rPr>
              <a:t>Type I error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그래픽 4" descr="자동차 윤곽선">
            <a:extLst>
              <a:ext uri="{FF2B5EF4-FFF2-40B4-BE49-F238E27FC236}">
                <a16:creationId xmlns:a16="http://schemas.microsoft.com/office/drawing/2014/main" id="{E3BAD385-78FE-44F7-8C2C-5C8D4C5C1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516" y="5251704"/>
            <a:ext cx="914400" cy="914400"/>
          </a:xfrm>
          <a:prstGeom prst="rect">
            <a:avLst/>
          </a:prstGeom>
        </p:spPr>
      </p:pic>
      <p:pic>
        <p:nvPicPr>
          <p:cNvPr id="7" name="그림 6" descr="슬픈 벌">
            <a:extLst>
              <a:ext uri="{FF2B5EF4-FFF2-40B4-BE49-F238E27FC236}">
                <a16:creationId xmlns:a16="http://schemas.microsoft.com/office/drawing/2014/main" id="{0FD11290-AA8C-4E61-B1C9-6AF9D6E0B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230" y="4821580"/>
            <a:ext cx="1338642" cy="1338642"/>
          </a:xfrm>
          <a:prstGeom prst="rect">
            <a:avLst/>
          </a:prstGeom>
        </p:spPr>
      </p:pic>
      <p:pic>
        <p:nvPicPr>
          <p:cNvPr id="9" name="그래픽 8" descr="운전 금지 단색으로 채워진">
            <a:extLst>
              <a:ext uri="{FF2B5EF4-FFF2-40B4-BE49-F238E27FC236}">
                <a16:creationId xmlns:a16="http://schemas.microsoft.com/office/drawing/2014/main" id="{78C34B59-B8C2-4AE5-944E-E55C9ED46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64454" y="5251704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1167B0-B166-405A-A23E-120E96298D4D}"/>
              </a:ext>
            </a:extLst>
          </p:cNvPr>
          <p:cNvSpPr txBox="1"/>
          <p:nvPr/>
        </p:nvSpPr>
        <p:spPr>
          <a:xfrm>
            <a:off x="405924" y="6160222"/>
            <a:ext cx="153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예측 클래스 </a:t>
            </a:r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: Positive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  -&gt; </a:t>
            </a:r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좋은 자동차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5529FA-881C-406C-B559-5361F2984101}"/>
              </a:ext>
            </a:extLst>
          </p:cNvPr>
          <p:cNvSpPr txBox="1"/>
          <p:nvPr/>
        </p:nvSpPr>
        <p:spPr>
          <a:xfrm>
            <a:off x="2308600" y="6160222"/>
            <a:ext cx="153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실제 클래스 </a:t>
            </a:r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: Negative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나쁜 자동차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8BC4720-A196-4A65-A7B2-05B0D040EE07}"/>
              </a:ext>
            </a:extLst>
          </p:cNvPr>
          <p:cNvSpPr/>
          <p:nvPr/>
        </p:nvSpPr>
        <p:spPr>
          <a:xfrm>
            <a:off x="1721281" y="5663184"/>
            <a:ext cx="673832" cy="134112"/>
          </a:xfrm>
          <a:prstGeom prst="rightArrow">
            <a:avLst/>
          </a:prstGeom>
          <a:ln>
            <a:solidFill>
              <a:srgbClr val="566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래픽 31" descr="운전 금지 단색으로 채워진">
            <a:extLst>
              <a:ext uri="{FF2B5EF4-FFF2-40B4-BE49-F238E27FC236}">
                <a16:creationId xmlns:a16="http://schemas.microsoft.com/office/drawing/2014/main" id="{0B73C596-FEB5-46C9-B0AF-916BC0292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754" y="5245822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F48FB19-A2E8-4020-8AB4-8D562B5DD6CB}"/>
              </a:ext>
            </a:extLst>
          </p:cNvPr>
          <p:cNvSpPr txBox="1"/>
          <p:nvPr/>
        </p:nvSpPr>
        <p:spPr>
          <a:xfrm>
            <a:off x="5337649" y="6160222"/>
            <a:ext cx="153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예측 클래스 </a:t>
            </a:r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: Negative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  -&gt; </a:t>
            </a:r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나쁜 자동차 </a:t>
            </a:r>
          </a:p>
        </p:txBody>
      </p:sp>
      <p:pic>
        <p:nvPicPr>
          <p:cNvPr id="34" name="그래픽 33" descr="자동차 윤곽선">
            <a:extLst>
              <a:ext uri="{FF2B5EF4-FFF2-40B4-BE49-F238E27FC236}">
                <a16:creationId xmlns:a16="http://schemas.microsoft.com/office/drawing/2014/main" id="{6981FAE5-3599-46F8-B4CF-D74D9FF5C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2686" y="5245822"/>
            <a:ext cx="914400" cy="914400"/>
          </a:xfrm>
          <a:prstGeom prst="rect">
            <a:avLst/>
          </a:prstGeom>
        </p:spPr>
      </p:pic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90147A7-08AB-49C4-B144-24D75368006C}"/>
              </a:ext>
            </a:extLst>
          </p:cNvPr>
          <p:cNvSpPr/>
          <p:nvPr/>
        </p:nvSpPr>
        <p:spPr>
          <a:xfrm>
            <a:off x="6658504" y="5663184"/>
            <a:ext cx="673832" cy="134112"/>
          </a:xfrm>
          <a:prstGeom prst="rightArrow">
            <a:avLst/>
          </a:prstGeom>
          <a:ln>
            <a:solidFill>
              <a:srgbClr val="566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행복한 벌">
            <a:extLst>
              <a:ext uri="{FF2B5EF4-FFF2-40B4-BE49-F238E27FC236}">
                <a16:creationId xmlns:a16="http://schemas.microsoft.com/office/drawing/2014/main" id="{D9E78F29-5D38-44FF-9564-1D49C45A9E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2587" y="4821580"/>
            <a:ext cx="1338642" cy="133864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608C834-68FD-4EF8-9B7B-80FDF8609C39}"/>
              </a:ext>
            </a:extLst>
          </p:cNvPr>
          <p:cNvSpPr txBox="1"/>
          <p:nvPr/>
        </p:nvSpPr>
        <p:spPr>
          <a:xfrm>
            <a:off x="7344319" y="6160222"/>
            <a:ext cx="153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실제 클래스 </a:t>
            </a:r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: Positive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좋은 자동차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114725-C6C4-4E78-8E1B-083B367DD793}"/>
              </a:ext>
            </a:extLst>
          </p:cNvPr>
          <p:cNvSpPr txBox="1"/>
          <p:nvPr/>
        </p:nvSpPr>
        <p:spPr>
          <a:xfrm>
            <a:off x="2940428" y="4194262"/>
            <a:ext cx="4956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* 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실제 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Negative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인 정답을 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Positive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라고 예측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+mj-lt"/>
              </a:rPr>
              <a:t>(False) 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4;p4">
            <a:extLst>
              <a:ext uri="{FF2B5EF4-FFF2-40B4-BE49-F238E27FC236}">
                <a16:creationId xmlns:a16="http://schemas.microsoft.com/office/drawing/2014/main" id="{71DC12B0-1E72-48C1-B04F-4CE862BBEF24}"/>
              </a:ext>
            </a:extLst>
          </p:cNvPr>
          <p:cNvSpPr/>
          <p:nvPr/>
        </p:nvSpPr>
        <p:spPr>
          <a:xfrm>
            <a:off x="1103559" y="1951896"/>
            <a:ext cx="1433015" cy="238494"/>
          </a:xfrm>
          <a:prstGeom prst="flowChartInputOutput">
            <a:avLst/>
          </a:prstGeom>
          <a:solidFill>
            <a:srgbClr val="566A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38;p4">
            <a:extLst>
              <a:ext uri="{FF2B5EF4-FFF2-40B4-BE49-F238E27FC236}">
                <a16:creationId xmlns:a16="http://schemas.microsoft.com/office/drawing/2014/main" id="{4956A8A1-8AF5-4286-B012-05D768C30627}"/>
              </a:ext>
            </a:extLst>
          </p:cNvPr>
          <p:cNvSpPr/>
          <p:nvPr/>
        </p:nvSpPr>
        <p:spPr>
          <a:xfrm>
            <a:off x="776536" y="30356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39;p4">
            <a:extLst>
              <a:ext uri="{FF2B5EF4-FFF2-40B4-BE49-F238E27FC236}">
                <a16:creationId xmlns:a16="http://schemas.microsoft.com/office/drawing/2014/main" id="{E9F44BD4-1CEF-4738-872C-BAFE918B9F20}"/>
              </a:ext>
            </a:extLst>
          </p:cNvPr>
          <p:cNvSpPr/>
          <p:nvPr/>
        </p:nvSpPr>
        <p:spPr>
          <a:xfrm>
            <a:off x="416496" y="620688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40;p4">
            <a:extLst>
              <a:ext uri="{FF2B5EF4-FFF2-40B4-BE49-F238E27FC236}">
                <a16:creationId xmlns:a16="http://schemas.microsoft.com/office/drawing/2014/main" id="{EF6CD62E-1ED7-4DAB-822C-A9971A99FF61}"/>
              </a:ext>
            </a:extLst>
          </p:cNvPr>
          <p:cNvSpPr txBox="1"/>
          <p:nvPr/>
        </p:nvSpPr>
        <p:spPr>
          <a:xfrm>
            <a:off x="596516" y="645216"/>
            <a:ext cx="1014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endParaRPr sz="4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" name="Google Shape;141;p4">
            <a:extLst>
              <a:ext uri="{FF2B5EF4-FFF2-40B4-BE49-F238E27FC236}">
                <a16:creationId xmlns:a16="http://schemas.microsoft.com/office/drawing/2014/main" id="{F76E836F-B172-49C0-8296-57210A5C88BB}"/>
              </a:ext>
            </a:extLst>
          </p:cNvPr>
          <p:cNvSpPr txBox="1"/>
          <p:nvPr/>
        </p:nvSpPr>
        <p:spPr>
          <a:xfrm>
            <a:off x="1790622" y="631195"/>
            <a:ext cx="527307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4400" dirty="0">
                <a:solidFill>
                  <a:schemeClr val="lt1"/>
                </a:solidFill>
                <a:latin typeface="+mj-ea"/>
                <a:ea typeface="+mj-ea"/>
              </a:rPr>
              <a:t>분류문제 평가지표 </a:t>
            </a:r>
          </a:p>
        </p:txBody>
      </p:sp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43D2E289-7B2C-47F2-B9DA-39A8FBCD4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83373"/>
              </p:ext>
            </p:extLst>
          </p:nvPr>
        </p:nvGraphicFramePr>
        <p:xfrm>
          <a:off x="2817611" y="2509106"/>
          <a:ext cx="5363221" cy="155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52">
                  <a:extLst>
                    <a:ext uri="{9D8B030D-6E8A-4147-A177-3AD203B41FA5}">
                      <a16:colId xmlns:a16="http://schemas.microsoft.com/office/drawing/2014/main" val="1371942088"/>
                    </a:ext>
                  </a:extLst>
                </a:gridCol>
                <a:gridCol w="2011871">
                  <a:extLst>
                    <a:ext uri="{9D8B030D-6E8A-4147-A177-3AD203B41FA5}">
                      <a16:colId xmlns:a16="http://schemas.microsoft.com/office/drawing/2014/main" val="1645451511"/>
                    </a:ext>
                  </a:extLst>
                </a:gridCol>
                <a:gridCol w="2223198">
                  <a:extLst>
                    <a:ext uri="{9D8B030D-6E8A-4147-A177-3AD203B41FA5}">
                      <a16:colId xmlns:a16="http://schemas.microsoft.com/office/drawing/2014/main" val="1938954601"/>
                    </a:ext>
                  </a:extLst>
                </a:gridCol>
              </a:tblGrid>
              <a:tr h="2888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Negative(0)</a:t>
                      </a:r>
                      <a:endParaRPr lang="ko-KR" altLang="en-US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Positive(1)</a:t>
                      </a:r>
                      <a:endParaRPr lang="ko-KR" altLang="en-US" dirty="0"/>
                    </a:p>
                  </a:txBody>
                  <a:tcPr>
                    <a:solidFill>
                      <a:srgbClr val="5669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95530"/>
                  </a:ext>
                </a:extLst>
              </a:tr>
              <a:tr h="595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Negative(0)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TN</a:t>
                      </a:r>
                    </a:p>
                    <a:p>
                      <a:pPr algn="ctr" latinLnBrk="1"/>
                      <a:r>
                        <a:rPr lang="en-US" altLang="ko-KR" dirty="0"/>
                        <a:t>(True Negative)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(False Positive)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976020"/>
                  </a:ext>
                </a:extLst>
              </a:tr>
              <a:tr h="654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Positive(1)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669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FN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(False Negative)</a:t>
                      </a:r>
                      <a:endParaRPr lang="ko-KR" altLang="en-US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TP</a:t>
                      </a:r>
                    </a:p>
                    <a:p>
                      <a:pPr algn="ctr" latinLnBrk="1"/>
                      <a:r>
                        <a:rPr lang="en-US" altLang="ko-KR" dirty="0"/>
                        <a:t>(True Positive)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44486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45AB46C-27A6-4F47-8A2D-FDE853ADCD45}"/>
              </a:ext>
            </a:extLst>
          </p:cNvPr>
          <p:cNvSpPr txBox="1"/>
          <p:nvPr/>
        </p:nvSpPr>
        <p:spPr>
          <a:xfrm>
            <a:off x="4658806" y="1869991"/>
            <a:ext cx="2514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예측 클래스 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(Predicted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Class)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AD5386-43B1-4E36-B6FD-C8E9DD5ABF20}"/>
              </a:ext>
            </a:extLst>
          </p:cNvPr>
          <p:cNvSpPr txBox="1"/>
          <p:nvPr/>
        </p:nvSpPr>
        <p:spPr>
          <a:xfrm>
            <a:off x="1319984" y="3023687"/>
            <a:ext cx="1977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실제 클래스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(Actual Class)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9E051-240F-4C6B-A075-CDF9CA52E3EC}"/>
              </a:ext>
            </a:extLst>
          </p:cNvPr>
          <p:cNvSpPr txBox="1"/>
          <p:nvPr/>
        </p:nvSpPr>
        <p:spPr>
          <a:xfrm>
            <a:off x="1198235" y="1856617"/>
            <a:ext cx="14610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Type II error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3" name="그래픽 2" descr="입원 환자 윤곽선">
            <a:extLst>
              <a:ext uri="{FF2B5EF4-FFF2-40B4-BE49-F238E27FC236}">
                <a16:creationId xmlns:a16="http://schemas.microsoft.com/office/drawing/2014/main" id="{655E70BF-F0CD-44F6-BFE4-52795B3F3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218" y="5036739"/>
            <a:ext cx="1014086" cy="1014086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3AE45D5-9022-47D6-97AB-01916CEC5018}"/>
              </a:ext>
            </a:extLst>
          </p:cNvPr>
          <p:cNvSpPr/>
          <p:nvPr/>
        </p:nvSpPr>
        <p:spPr>
          <a:xfrm>
            <a:off x="1924482" y="5476726"/>
            <a:ext cx="673832" cy="134112"/>
          </a:xfrm>
          <a:prstGeom prst="rightArrow">
            <a:avLst/>
          </a:prstGeom>
          <a:ln>
            <a:solidFill>
              <a:srgbClr val="566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 descr="혼란스러운 사람 윤곽선">
            <a:extLst>
              <a:ext uri="{FF2B5EF4-FFF2-40B4-BE49-F238E27FC236}">
                <a16:creationId xmlns:a16="http://schemas.microsoft.com/office/drawing/2014/main" id="{E9708CF8-3AD5-4F27-A1C9-0F4AA21BF3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6886" y="5097770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F9CB503-65E3-41A2-A708-D697E5E2D786}"/>
              </a:ext>
            </a:extLst>
          </p:cNvPr>
          <p:cNvSpPr txBox="1"/>
          <p:nvPr/>
        </p:nvSpPr>
        <p:spPr>
          <a:xfrm>
            <a:off x="535556" y="6012170"/>
            <a:ext cx="153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예측 클래스 </a:t>
            </a:r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: Positive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  -&gt; </a:t>
            </a:r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암 환자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275F1C-3619-4C68-B78F-8FFF88573A41}"/>
              </a:ext>
            </a:extLst>
          </p:cNvPr>
          <p:cNvSpPr txBox="1"/>
          <p:nvPr/>
        </p:nvSpPr>
        <p:spPr>
          <a:xfrm>
            <a:off x="2279680" y="6013684"/>
            <a:ext cx="153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실제 클래스 </a:t>
            </a:r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: Negative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건강한 사람</a:t>
            </a:r>
          </a:p>
        </p:txBody>
      </p:sp>
      <p:pic>
        <p:nvPicPr>
          <p:cNvPr id="7" name="그림 6" descr="혼란스러운 벌">
            <a:extLst>
              <a:ext uri="{FF2B5EF4-FFF2-40B4-BE49-F238E27FC236}">
                <a16:creationId xmlns:a16="http://schemas.microsoft.com/office/drawing/2014/main" id="{8D265264-B99B-4B7C-A5C8-A6395F530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9006" y="4837240"/>
            <a:ext cx="1278972" cy="1278972"/>
          </a:xfrm>
          <a:prstGeom prst="rect">
            <a:avLst/>
          </a:prstGeom>
        </p:spPr>
      </p:pic>
      <p:pic>
        <p:nvPicPr>
          <p:cNvPr id="29" name="그래픽 28" descr="혼란스러운 사람 윤곽선">
            <a:extLst>
              <a:ext uri="{FF2B5EF4-FFF2-40B4-BE49-F238E27FC236}">
                <a16:creationId xmlns:a16="http://schemas.microsoft.com/office/drawing/2014/main" id="{C9234F25-14A3-4485-A5A4-9C80576675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3570" y="5086582"/>
            <a:ext cx="914400" cy="914400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2A7531F5-5212-48C0-8C4C-72A9FDB52A50}"/>
              </a:ext>
            </a:extLst>
          </p:cNvPr>
          <p:cNvSpPr/>
          <p:nvPr/>
        </p:nvSpPr>
        <p:spPr>
          <a:xfrm>
            <a:off x="6414247" y="5471889"/>
            <a:ext cx="673832" cy="134112"/>
          </a:xfrm>
          <a:prstGeom prst="rightArrow">
            <a:avLst/>
          </a:prstGeom>
          <a:ln>
            <a:solidFill>
              <a:srgbClr val="566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래픽 30" descr="입원 환자 윤곽선">
            <a:extLst>
              <a:ext uri="{FF2B5EF4-FFF2-40B4-BE49-F238E27FC236}">
                <a16:creationId xmlns:a16="http://schemas.microsoft.com/office/drawing/2014/main" id="{EB8BE799-07D1-44CF-86B6-9B320BAF3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4356" y="4986896"/>
            <a:ext cx="1014086" cy="10140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3463270-B925-4EC9-B865-64238DA1F533}"/>
              </a:ext>
            </a:extLst>
          </p:cNvPr>
          <p:cNvSpPr txBox="1"/>
          <p:nvPr/>
        </p:nvSpPr>
        <p:spPr>
          <a:xfrm>
            <a:off x="5121866" y="6055243"/>
            <a:ext cx="153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예측 클래스 </a:t>
            </a:r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: Negative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  -&gt; </a:t>
            </a:r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건강한 사람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7D1A06-D6B8-45AC-A0AD-CA66835E158A}"/>
              </a:ext>
            </a:extLst>
          </p:cNvPr>
          <p:cNvSpPr txBox="1"/>
          <p:nvPr/>
        </p:nvSpPr>
        <p:spPr>
          <a:xfrm>
            <a:off x="7185218" y="6055243"/>
            <a:ext cx="153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실제 클래스 </a:t>
            </a:r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: Positive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암환자</a:t>
            </a:r>
          </a:p>
        </p:txBody>
      </p:sp>
      <p:pic>
        <p:nvPicPr>
          <p:cNvPr id="20" name="그림 19" descr="OMG 벌">
            <a:extLst>
              <a:ext uri="{FF2B5EF4-FFF2-40B4-BE49-F238E27FC236}">
                <a16:creationId xmlns:a16="http://schemas.microsoft.com/office/drawing/2014/main" id="{AC30A221-9654-485F-88AB-8F629E56DB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4862" y="4832403"/>
            <a:ext cx="1278972" cy="127897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7CDFC6F-7E23-46F2-BAC8-B94732821F40}"/>
              </a:ext>
            </a:extLst>
          </p:cNvPr>
          <p:cNvSpPr txBox="1"/>
          <p:nvPr/>
        </p:nvSpPr>
        <p:spPr>
          <a:xfrm>
            <a:off x="2895546" y="4163913"/>
            <a:ext cx="4956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* 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실제 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Positive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인 정답을 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Negative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라고 예측 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(False)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에스코어 드림 5 Medium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1904</Words>
  <Application>Microsoft Office PowerPoint</Application>
  <PresentationFormat>A4 용지(210x297mm)</PresentationFormat>
  <Paragraphs>388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맑은 고딕</vt:lpstr>
      <vt:lpstr>맑은 고딕</vt:lpstr>
      <vt:lpstr>에스코어 드림 4 Regular</vt:lpstr>
      <vt:lpstr>에스코어 드림 5 Medium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A2165</cp:lastModifiedBy>
  <cp:revision>112</cp:revision>
  <dcterms:created xsi:type="dcterms:W3CDTF">2019-12-22T20:30:00Z</dcterms:created>
  <dcterms:modified xsi:type="dcterms:W3CDTF">2021-09-23T05:32:29Z</dcterms:modified>
</cp:coreProperties>
</file>