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55" r:id="rId4"/>
    <p:sldId id="361" r:id="rId5"/>
    <p:sldId id="258" r:id="rId6"/>
    <p:sldId id="287" r:id="rId7"/>
    <p:sldId id="284" r:id="rId8"/>
    <p:sldId id="363" r:id="rId9"/>
    <p:sldId id="285" r:id="rId10"/>
    <p:sldId id="360" r:id="rId11"/>
    <p:sldId id="359" r:id="rId12"/>
    <p:sldId id="364" r:id="rId13"/>
    <p:sldId id="362" r:id="rId1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eb8j7561ZOo7X6TCq+595JOgo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m50660@gmail.com" initials="j" lastIdx="2" clrIdx="0">
    <p:extLst>
      <p:ext uri="{19B8F6BF-5375-455C-9EA6-DF929625EA0E}">
        <p15:presenceInfo xmlns:p15="http://schemas.microsoft.com/office/powerpoint/2012/main" userId="fe6e9bf65efa1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1218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B23E4B-4827-4415-B49F-F97BFA4AA4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42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38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010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2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A25DF-2273-4AE2-876D-78C06DCCC1E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93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6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66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16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13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22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5032112" y="1535114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495300" y="273051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3872972" y="273052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495300" y="1435102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061868" y="1993109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150145" y="-338929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632520" y="505689"/>
            <a:ext cx="8784976" cy="48723"/>
          </a:xfrm>
          <a:prstGeom prst="roundRect">
            <a:avLst>
              <a:gd name="adj" fmla="val 16667"/>
            </a:avLst>
          </a:prstGeom>
          <a:solidFill>
            <a:srgbClr val="7487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54538" y="6309320"/>
            <a:ext cx="8784976" cy="48723"/>
          </a:xfrm>
          <a:prstGeom prst="roundRect">
            <a:avLst>
              <a:gd name="adj" fmla="val 16667"/>
            </a:avLst>
          </a:prstGeom>
          <a:solidFill>
            <a:srgbClr val="7487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6453336"/>
            <a:ext cx="990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DATA&amp;ANALYTICS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54539" y="980729"/>
            <a:ext cx="2448272" cy="2448272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927336" y="2253586"/>
            <a:ext cx="2448272" cy="2448272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432720" y="1364055"/>
            <a:ext cx="2448272" cy="2448272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050857" y="2588191"/>
            <a:ext cx="661876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0" i="0" u="none" strike="noStrike" cap="none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Arial"/>
              </a:rPr>
              <a:t>ML</a:t>
            </a:r>
            <a:r>
              <a:rPr lang="ko-KR" sz="6000" b="0" i="0" u="none" strike="noStrike" cap="none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Arial"/>
              </a:rPr>
              <a:t> SESSION</a:t>
            </a:r>
            <a:endParaRPr sz="6000" dirty="0">
              <a:solidFill>
                <a:schemeClr val="l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726105" y="3678172"/>
            <a:ext cx="661876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#</a:t>
            </a:r>
            <a:r>
              <a:rPr lang="en-US" altLang="ko-KR" sz="28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8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Ensemble</a:t>
            </a:r>
            <a:endParaRPr sz="2800" dirty="0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3;p4">
            <a:extLst>
              <a:ext uri="{FF2B5EF4-FFF2-40B4-BE49-F238E27FC236}">
                <a16:creationId xmlns:a16="http://schemas.microsoft.com/office/drawing/2014/main" id="{566D126D-0E40-4AF8-9ADD-12A2FB788979}"/>
              </a:ext>
            </a:extLst>
          </p:cNvPr>
          <p:cNvSpPr/>
          <p:nvPr/>
        </p:nvSpPr>
        <p:spPr>
          <a:xfrm>
            <a:off x="905497" y="1904344"/>
            <a:ext cx="2660664" cy="99023"/>
          </a:xfrm>
          <a:prstGeom prst="parallelogram">
            <a:avLst>
              <a:gd name="adj" fmla="val 25000"/>
            </a:avLst>
          </a:prstGeom>
          <a:solidFill>
            <a:srgbClr val="6A7EA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27154" y="145624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541240" y="484097"/>
            <a:ext cx="26113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Stacking</a:t>
            </a:r>
            <a:endParaRPr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7114" y="46274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7134" y="487274"/>
            <a:ext cx="10140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4</a:t>
            </a:r>
            <a:endParaRPr sz="4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8" name="Google Shape;114;p3">
            <a:extLst>
              <a:ext uri="{FF2B5EF4-FFF2-40B4-BE49-F238E27FC236}">
                <a16:creationId xmlns:a16="http://schemas.microsoft.com/office/drawing/2014/main" id="{888DFEC4-E3EA-4D00-A82A-F1964628E15F}"/>
              </a:ext>
            </a:extLst>
          </p:cNvPr>
          <p:cNvSpPr txBox="1"/>
          <p:nvPr/>
        </p:nvSpPr>
        <p:spPr>
          <a:xfrm>
            <a:off x="998008" y="1587670"/>
            <a:ext cx="64942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Meta </a:t>
            </a:r>
            <a:r>
              <a:rPr lang="ko-KR" altLang="en-US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모델의 활용</a:t>
            </a:r>
            <a:endParaRPr lang="en-US" altLang="ko-KR" sz="24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5BF6A07-7482-4CFC-9A6C-CF49B533FB74}"/>
              </a:ext>
            </a:extLst>
          </p:cNvPr>
          <p:cNvGrpSpPr/>
          <p:nvPr/>
        </p:nvGrpSpPr>
        <p:grpSpPr>
          <a:xfrm>
            <a:off x="884275" y="2203452"/>
            <a:ext cx="3745467" cy="4430104"/>
            <a:chOff x="4953000" y="1910331"/>
            <a:chExt cx="4531475" cy="4579949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4519D02D-7D67-41C9-AC1B-462D6504A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910331"/>
              <a:ext cx="4531475" cy="4579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0381C79-E091-43C2-9710-66F10CD370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" t="44779" r="75002" b="36835"/>
            <a:stretch/>
          </p:blipFill>
          <p:spPr bwMode="auto">
            <a:xfrm>
              <a:off x="5384971" y="3524596"/>
              <a:ext cx="1057048" cy="51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24667C9A-CD5E-4A17-A9C9-35861B9709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87" t="44919" r="24825" b="39481"/>
            <a:stretch/>
          </p:blipFill>
          <p:spPr bwMode="auto">
            <a:xfrm>
              <a:off x="6673545" y="3524596"/>
              <a:ext cx="1057048" cy="511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D260C02E-0C18-43B5-9D05-CF72A06AAD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74" t="44919" r="54307" b="36277"/>
            <a:stretch/>
          </p:blipFill>
          <p:spPr bwMode="auto">
            <a:xfrm>
              <a:off x="7962119" y="3524596"/>
              <a:ext cx="1057048" cy="51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36D438AD-BBBB-4AA8-A198-39ABC97054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44" t="44919" r="2437" b="36277"/>
            <a:stretch/>
          </p:blipFill>
          <p:spPr bwMode="auto">
            <a:xfrm>
              <a:off x="6765028" y="5170516"/>
              <a:ext cx="1057048" cy="553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그래픽 27" descr="배지 윤곽선">
            <a:extLst>
              <a:ext uri="{FF2B5EF4-FFF2-40B4-BE49-F238E27FC236}">
                <a16:creationId xmlns:a16="http://schemas.microsoft.com/office/drawing/2014/main" id="{D16463DC-62BC-474D-9A49-0B619E629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3295" y="3925711"/>
            <a:ext cx="399066" cy="399066"/>
          </a:xfrm>
          <a:prstGeom prst="rect">
            <a:avLst/>
          </a:prstGeom>
        </p:spPr>
      </p:pic>
      <p:pic>
        <p:nvPicPr>
          <p:cNvPr id="29" name="그래픽 28" descr="배지 3 윤곽선">
            <a:extLst>
              <a:ext uri="{FF2B5EF4-FFF2-40B4-BE49-F238E27FC236}">
                <a16:creationId xmlns:a16="http://schemas.microsoft.com/office/drawing/2014/main" id="{A80ADAE3-DE43-440B-BA56-7FE4480F5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3295" y="4612351"/>
            <a:ext cx="399066" cy="399066"/>
          </a:xfrm>
          <a:prstGeom prst="rect">
            <a:avLst/>
          </a:prstGeom>
        </p:spPr>
      </p:pic>
      <p:pic>
        <p:nvPicPr>
          <p:cNvPr id="30" name="그래픽 29" descr="배지 1 윤곽선">
            <a:extLst>
              <a:ext uri="{FF2B5EF4-FFF2-40B4-BE49-F238E27FC236}">
                <a16:creationId xmlns:a16="http://schemas.microsoft.com/office/drawing/2014/main" id="{0B71D70A-68AF-4B3E-BF95-580A72F33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3296" y="3239071"/>
            <a:ext cx="399066" cy="399066"/>
          </a:xfrm>
          <a:prstGeom prst="rect">
            <a:avLst/>
          </a:prstGeom>
        </p:spPr>
      </p:pic>
      <p:sp>
        <p:nvSpPr>
          <p:cNvPr id="31" name="Google Shape;114;p3">
            <a:extLst>
              <a:ext uri="{FF2B5EF4-FFF2-40B4-BE49-F238E27FC236}">
                <a16:creationId xmlns:a16="http://schemas.microsoft.com/office/drawing/2014/main" id="{237EF3E6-0757-4EBD-8D26-16B38F53B8A1}"/>
              </a:ext>
            </a:extLst>
          </p:cNvPr>
          <p:cNvSpPr txBox="1"/>
          <p:nvPr/>
        </p:nvSpPr>
        <p:spPr>
          <a:xfrm>
            <a:off x="5432361" y="3284736"/>
            <a:ext cx="33762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Meta Model 1 : 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성능 좋은 단일 모델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Google Shape;114;p3">
            <a:extLst>
              <a:ext uri="{FF2B5EF4-FFF2-40B4-BE49-F238E27FC236}">
                <a16:creationId xmlns:a16="http://schemas.microsoft.com/office/drawing/2014/main" id="{4829EFD8-2A1F-4C88-9930-B13F005783D0}"/>
              </a:ext>
            </a:extLst>
          </p:cNvPr>
          <p:cNvSpPr txBox="1"/>
          <p:nvPr/>
        </p:nvSpPr>
        <p:spPr>
          <a:xfrm>
            <a:off x="5432362" y="3971376"/>
            <a:ext cx="23483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Meta Model 2 : Voting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Google Shape;114;p3">
            <a:extLst>
              <a:ext uri="{FF2B5EF4-FFF2-40B4-BE49-F238E27FC236}">
                <a16:creationId xmlns:a16="http://schemas.microsoft.com/office/drawing/2014/main" id="{89908320-E025-47D3-816D-8BE6241F3A44}"/>
              </a:ext>
            </a:extLst>
          </p:cNvPr>
          <p:cNvSpPr txBox="1"/>
          <p:nvPr/>
        </p:nvSpPr>
        <p:spPr>
          <a:xfrm>
            <a:off x="5432361" y="4658016"/>
            <a:ext cx="23483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Meta Model 3 : Stacking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5A1832-50E7-4B16-88E3-F890C70F9A8F}"/>
              </a:ext>
            </a:extLst>
          </p:cNvPr>
          <p:cNvSpPr/>
          <p:nvPr/>
        </p:nvSpPr>
        <p:spPr>
          <a:xfrm>
            <a:off x="2259962" y="5199637"/>
            <a:ext cx="1117768" cy="625690"/>
          </a:xfrm>
          <a:prstGeom prst="rect">
            <a:avLst/>
          </a:prstGeom>
          <a:noFill/>
          <a:ln w="381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F5728DB-8DD7-4C7F-8808-75D1AA0FE285}"/>
              </a:ext>
            </a:extLst>
          </p:cNvPr>
          <p:cNvCxnSpPr>
            <a:stCxn id="32" idx="3"/>
            <a:endCxn id="33" idx="3"/>
          </p:cNvCxnSpPr>
          <p:nvPr/>
        </p:nvCxnSpPr>
        <p:spPr>
          <a:xfrm flipH="1">
            <a:off x="7780713" y="4125244"/>
            <a:ext cx="1" cy="68664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14;p3">
            <a:extLst>
              <a:ext uri="{FF2B5EF4-FFF2-40B4-BE49-F238E27FC236}">
                <a16:creationId xmlns:a16="http://schemas.microsoft.com/office/drawing/2014/main" id="{22CBDB9F-2F01-4A66-811B-D0BF1E2E8778}"/>
              </a:ext>
            </a:extLst>
          </p:cNvPr>
          <p:cNvSpPr txBox="1"/>
          <p:nvPr/>
        </p:nvSpPr>
        <p:spPr>
          <a:xfrm>
            <a:off x="8138215" y="4324777"/>
            <a:ext cx="23025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 Layers Ensemble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23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527154" y="145624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541240" y="487274"/>
            <a:ext cx="56172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Submission Ensemble</a:t>
            </a:r>
            <a:endParaRPr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7114" y="46274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7134" y="487274"/>
            <a:ext cx="10140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5</a:t>
            </a:r>
            <a:endParaRPr sz="4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BACD53-0BE1-484B-9AAE-89D57C38B5A3}"/>
              </a:ext>
            </a:extLst>
          </p:cNvPr>
          <p:cNvSpPr/>
          <p:nvPr/>
        </p:nvSpPr>
        <p:spPr>
          <a:xfrm>
            <a:off x="326722" y="1646475"/>
            <a:ext cx="5617207" cy="42564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0D9A25-1E46-422E-8C2B-22D803F67547}"/>
              </a:ext>
            </a:extLst>
          </p:cNvPr>
          <p:cNvSpPr/>
          <p:nvPr/>
        </p:nvSpPr>
        <p:spPr>
          <a:xfrm>
            <a:off x="2229270" y="2468668"/>
            <a:ext cx="1268635" cy="5364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submission_1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성능 </a:t>
            </a:r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0.725</a:t>
            </a:r>
            <a:endParaRPr lang="ko-KR" altLang="en-US" sz="12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AA70FA-ABE3-4AAB-96D2-574A6C64A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623918" y="2396478"/>
            <a:ext cx="751089" cy="6808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F41795-3257-4C1D-AE92-F99D971ED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615631" y="3564188"/>
            <a:ext cx="751089" cy="6808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E70211E-C1CF-48C2-9B77-9FCD55BB6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616424" y="4763395"/>
            <a:ext cx="751089" cy="68081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57C039C-CAE0-437A-B373-F691CBE07A0B}"/>
              </a:ext>
            </a:extLst>
          </p:cNvPr>
          <p:cNvSpPr/>
          <p:nvPr/>
        </p:nvSpPr>
        <p:spPr>
          <a:xfrm>
            <a:off x="2221543" y="3668925"/>
            <a:ext cx="1276361" cy="5364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submission_2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성능 </a:t>
            </a:r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0.712</a:t>
            </a:r>
            <a:endParaRPr lang="ko-KR" altLang="en-US" sz="12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2F9BED9-61F2-4FDC-A5EA-8F6CC5BD07DD}"/>
              </a:ext>
            </a:extLst>
          </p:cNvPr>
          <p:cNvSpPr/>
          <p:nvPr/>
        </p:nvSpPr>
        <p:spPr>
          <a:xfrm>
            <a:off x="2223141" y="4835585"/>
            <a:ext cx="1276360" cy="5364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submission_3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성능 </a:t>
            </a:r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0.709</a:t>
            </a:r>
            <a:endParaRPr lang="ko-KR" altLang="en-US" sz="12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F1AE11E-144E-4BB1-9911-28351073A480}"/>
              </a:ext>
            </a:extLst>
          </p:cNvPr>
          <p:cNvCxnSpPr>
            <a:cxnSpLocks/>
          </p:cNvCxnSpPr>
          <p:nvPr/>
        </p:nvCxnSpPr>
        <p:spPr>
          <a:xfrm>
            <a:off x="1748566" y="2737733"/>
            <a:ext cx="3887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7E34EB6-0BBA-4DAB-A8F7-E68A88F4C366}"/>
              </a:ext>
            </a:extLst>
          </p:cNvPr>
          <p:cNvCxnSpPr>
            <a:cxnSpLocks/>
          </p:cNvCxnSpPr>
          <p:nvPr/>
        </p:nvCxnSpPr>
        <p:spPr>
          <a:xfrm>
            <a:off x="1748566" y="3937141"/>
            <a:ext cx="3887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F97FF3-6CBE-43DD-AB13-4E26E067C485}"/>
              </a:ext>
            </a:extLst>
          </p:cNvPr>
          <p:cNvCxnSpPr>
            <a:cxnSpLocks/>
          </p:cNvCxnSpPr>
          <p:nvPr/>
        </p:nvCxnSpPr>
        <p:spPr>
          <a:xfrm>
            <a:off x="1718086" y="5128983"/>
            <a:ext cx="3887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14;p3">
            <a:extLst>
              <a:ext uri="{FF2B5EF4-FFF2-40B4-BE49-F238E27FC236}">
                <a16:creationId xmlns:a16="http://schemas.microsoft.com/office/drawing/2014/main" id="{E068C6CF-AAB9-4E36-AFCF-70AFBFD0B269}"/>
              </a:ext>
            </a:extLst>
          </p:cNvPr>
          <p:cNvSpPr txBox="1"/>
          <p:nvPr/>
        </p:nvSpPr>
        <p:spPr>
          <a:xfrm>
            <a:off x="496646" y="2124921"/>
            <a:ext cx="98905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Model_1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Google Shape;114;p3">
            <a:extLst>
              <a:ext uri="{FF2B5EF4-FFF2-40B4-BE49-F238E27FC236}">
                <a16:creationId xmlns:a16="http://schemas.microsoft.com/office/drawing/2014/main" id="{D2822140-8D7B-4A35-A5A3-DD80F6B22E28}"/>
              </a:ext>
            </a:extLst>
          </p:cNvPr>
          <p:cNvSpPr txBox="1"/>
          <p:nvPr/>
        </p:nvSpPr>
        <p:spPr>
          <a:xfrm>
            <a:off x="496646" y="3302599"/>
            <a:ext cx="98905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Model_2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Google Shape;114;p3">
            <a:extLst>
              <a:ext uri="{FF2B5EF4-FFF2-40B4-BE49-F238E27FC236}">
                <a16:creationId xmlns:a16="http://schemas.microsoft.com/office/drawing/2014/main" id="{80486ABA-CA28-4F40-ACC0-1D48C98B2C70}"/>
              </a:ext>
            </a:extLst>
          </p:cNvPr>
          <p:cNvSpPr txBox="1"/>
          <p:nvPr/>
        </p:nvSpPr>
        <p:spPr>
          <a:xfrm>
            <a:off x="496646" y="4506589"/>
            <a:ext cx="98905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Model_3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56823CD-7843-485F-87ED-6FC0B821A8C6}"/>
              </a:ext>
            </a:extLst>
          </p:cNvPr>
          <p:cNvCxnSpPr>
            <a:cxnSpLocks/>
          </p:cNvCxnSpPr>
          <p:nvPr/>
        </p:nvCxnSpPr>
        <p:spPr>
          <a:xfrm>
            <a:off x="3617653" y="2654268"/>
            <a:ext cx="554900" cy="4230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B040089-299F-42FA-AA3A-B1A7C7FBFE80}"/>
              </a:ext>
            </a:extLst>
          </p:cNvPr>
          <p:cNvCxnSpPr>
            <a:cxnSpLocks/>
          </p:cNvCxnSpPr>
          <p:nvPr/>
        </p:nvCxnSpPr>
        <p:spPr>
          <a:xfrm>
            <a:off x="3611160" y="3937140"/>
            <a:ext cx="47870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9FC43E0-80F9-43C5-B031-FE357FD73DA2}"/>
              </a:ext>
            </a:extLst>
          </p:cNvPr>
          <p:cNvCxnSpPr>
            <a:cxnSpLocks/>
          </p:cNvCxnSpPr>
          <p:nvPr/>
        </p:nvCxnSpPr>
        <p:spPr>
          <a:xfrm flipV="1">
            <a:off x="3611160" y="4660457"/>
            <a:ext cx="545204" cy="4680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5D7CB706-D51E-44DE-AC17-7506CAD5D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250" y="3096661"/>
            <a:ext cx="1532890" cy="1469931"/>
          </a:xfrm>
          <a:prstGeom prst="rect">
            <a:avLst/>
          </a:prstGeom>
        </p:spPr>
      </p:pic>
      <p:sp>
        <p:nvSpPr>
          <p:cNvPr id="40" name="Google Shape;114;p3">
            <a:extLst>
              <a:ext uri="{FF2B5EF4-FFF2-40B4-BE49-F238E27FC236}">
                <a16:creationId xmlns:a16="http://schemas.microsoft.com/office/drawing/2014/main" id="{3D12DC49-9CF6-435F-AC8B-01440269F9F2}"/>
              </a:ext>
            </a:extLst>
          </p:cNvPr>
          <p:cNvSpPr txBox="1"/>
          <p:nvPr/>
        </p:nvSpPr>
        <p:spPr>
          <a:xfrm>
            <a:off x="1942955" y="2180142"/>
            <a:ext cx="174408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※ Prediction = submission</a:t>
            </a:r>
            <a:endParaRPr sz="9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Google Shape;114;p3">
            <a:extLst>
              <a:ext uri="{FF2B5EF4-FFF2-40B4-BE49-F238E27FC236}">
                <a16:creationId xmlns:a16="http://schemas.microsoft.com/office/drawing/2014/main" id="{7BDF8EFE-375C-4FCE-8311-8FDC91AF242D}"/>
              </a:ext>
            </a:extLst>
          </p:cNvPr>
          <p:cNvSpPr txBox="1"/>
          <p:nvPr/>
        </p:nvSpPr>
        <p:spPr>
          <a:xfrm>
            <a:off x="3908141" y="4864079"/>
            <a:ext cx="22433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 외 가중평균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멱 평균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E16D956-49EF-4BEF-9B77-38A2B56057DF}"/>
              </a:ext>
            </a:extLst>
          </p:cNvPr>
          <p:cNvSpPr/>
          <p:nvPr/>
        </p:nvSpPr>
        <p:spPr>
          <a:xfrm>
            <a:off x="4301714" y="2540859"/>
            <a:ext cx="1495962" cy="5364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submission_En</a:t>
            </a:r>
            <a:endParaRPr lang="en-US" altLang="ko-KR" sz="1200" b="1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성능 </a:t>
            </a:r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0.734</a:t>
            </a:r>
            <a:endParaRPr lang="ko-KR" altLang="en-US" sz="12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Google Shape;114;p3">
            <a:extLst>
              <a:ext uri="{FF2B5EF4-FFF2-40B4-BE49-F238E27FC236}">
                <a16:creationId xmlns:a16="http://schemas.microsoft.com/office/drawing/2014/main" id="{B59A63A8-D792-4A66-A453-AB8A42DFD64F}"/>
              </a:ext>
            </a:extLst>
          </p:cNvPr>
          <p:cNvSpPr txBox="1"/>
          <p:nvPr/>
        </p:nvSpPr>
        <p:spPr>
          <a:xfrm>
            <a:off x="918832" y="6209788"/>
            <a:ext cx="44329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※ 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성능이 어느 정도 비슷한 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끼리 해야함 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8" name="Google Shape;114;p3">
            <a:extLst>
              <a:ext uri="{FF2B5EF4-FFF2-40B4-BE49-F238E27FC236}">
                <a16:creationId xmlns:a16="http://schemas.microsoft.com/office/drawing/2014/main" id="{BFC9A0D4-992D-4555-8E53-F5BBED870EFE}"/>
              </a:ext>
            </a:extLst>
          </p:cNvPr>
          <p:cNvSpPr txBox="1"/>
          <p:nvPr/>
        </p:nvSpPr>
        <p:spPr>
          <a:xfrm>
            <a:off x="5746552" y="2346528"/>
            <a:ext cx="443298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※ Submission Ensemble</a:t>
            </a: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잘 작동하려면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Google Shape;114;p3">
            <a:extLst>
              <a:ext uri="{FF2B5EF4-FFF2-40B4-BE49-F238E27FC236}">
                <a16:creationId xmlns:a16="http://schemas.microsoft.com/office/drawing/2014/main" id="{DE8375CC-4D07-4BB9-BDEE-8EBA21E8B405}"/>
              </a:ext>
            </a:extLst>
          </p:cNvPr>
          <p:cNvSpPr txBox="1"/>
          <p:nvPr/>
        </p:nvSpPr>
        <p:spPr>
          <a:xfrm>
            <a:off x="6151515" y="2785206"/>
            <a:ext cx="4432986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모델들이 학습한 데이터가 조금씩 달라야 함</a:t>
            </a:r>
            <a:endParaRPr lang="en-US" altLang="ko-KR" sz="13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ko-KR" altLang="en-US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학습하는 모델들이 알고리즘적으로 </a:t>
            </a:r>
            <a:endParaRPr lang="en-US" altLang="ko-KR" sz="13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서로 다름</a:t>
            </a:r>
            <a:endParaRPr lang="en-US" altLang="ko-KR" sz="13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ko-KR" altLang="en-US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학습할 데이터도 조금씩 다르고</a:t>
            </a:r>
            <a:endParaRPr lang="en-US" altLang="ko-KR" sz="13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모델들도 알고리즘적으로 서로 다름</a:t>
            </a:r>
            <a:r>
              <a:rPr lang="en-US" altLang="ko-KR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13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en-US" altLang="ko-KR" sz="1300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ML_submission</a:t>
            </a:r>
            <a:r>
              <a:rPr lang="en-US" altLang="ko-KR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sz="1300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DL_submission</a:t>
            </a:r>
            <a:r>
              <a:rPr lang="ko-KR" altLang="en-US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</a:t>
            </a:r>
            <a:endParaRPr lang="en-US" altLang="ko-KR" sz="13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</a:t>
            </a:r>
            <a:r>
              <a:rPr lang="ko-KR" altLang="en-US" sz="13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모두 활용하기도 함</a:t>
            </a:r>
            <a:endParaRPr sz="13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7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23;p4">
            <a:extLst>
              <a:ext uri="{FF2B5EF4-FFF2-40B4-BE49-F238E27FC236}">
                <a16:creationId xmlns:a16="http://schemas.microsoft.com/office/drawing/2014/main" id="{21A59843-B280-4026-BEB3-C22989E645CA}"/>
              </a:ext>
            </a:extLst>
          </p:cNvPr>
          <p:cNvSpPr/>
          <p:nvPr/>
        </p:nvSpPr>
        <p:spPr>
          <a:xfrm>
            <a:off x="905497" y="1904345"/>
            <a:ext cx="881567" cy="90174"/>
          </a:xfrm>
          <a:prstGeom prst="parallelogram">
            <a:avLst>
              <a:gd name="adj" fmla="val 25000"/>
            </a:avLst>
          </a:prstGeom>
          <a:solidFill>
            <a:srgbClr val="6A7EA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27154" y="145624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541240" y="487274"/>
            <a:ext cx="56172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Submission Ensemble</a:t>
            </a:r>
            <a:endParaRPr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7114" y="46274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7134" y="487274"/>
            <a:ext cx="10140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5</a:t>
            </a:r>
            <a:endParaRPr sz="4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6" name="Google Shape;114;p3">
            <a:extLst>
              <a:ext uri="{FF2B5EF4-FFF2-40B4-BE49-F238E27FC236}">
                <a16:creationId xmlns:a16="http://schemas.microsoft.com/office/drawing/2014/main" id="{B59A63A8-D792-4A66-A453-AB8A42DFD64F}"/>
              </a:ext>
            </a:extLst>
          </p:cNvPr>
          <p:cNvSpPr txBox="1"/>
          <p:nvPr/>
        </p:nvSpPr>
        <p:spPr>
          <a:xfrm>
            <a:off x="-855273" y="1677396"/>
            <a:ext cx="44329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정리</a:t>
            </a:r>
            <a:endParaRPr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798F1A-27D8-47DB-837E-6D2E9CA02551}"/>
              </a:ext>
            </a:extLst>
          </p:cNvPr>
          <p:cNvSpPr/>
          <p:nvPr/>
        </p:nvSpPr>
        <p:spPr>
          <a:xfrm>
            <a:off x="1276327" y="2454148"/>
            <a:ext cx="7353345" cy="34936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BE6C6B-AA91-4B75-8D28-67D3FE32B916}"/>
              </a:ext>
            </a:extLst>
          </p:cNvPr>
          <p:cNvGrpSpPr/>
          <p:nvPr/>
        </p:nvGrpSpPr>
        <p:grpSpPr>
          <a:xfrm>
            <a:off x="1787064" y="3149447"/>
            <a:ext cx="5844020" cy="2370057"/>
            <a:chOff x="1787064" y="2721842"/>
            <a:chExt cx="4600129" cy="210303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CA2E44B-7227-4823-9366-571C8DFE7A21}"/>
                </a:ext>
              </a:extLst>
            </p:cNvPr>
            <p:cNvSpPr/>
            <p:nvPr/>
          </p:nvSpPr>
          <p:spPr>
            <a:xfrm>
              <a:off x="3262035" y="2721845"/>
              <a:ext cx="1374845" cy="5703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Bagging</a:t>
              </a:r>
              <a:endPara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1E422FF-77A9-4AB4-A19F-C4B8D5CDFD4F}"/>
                </a:ext>
              </a:extLst>
            </p:cNvPr>
            <p:cNvSpPr/>
            <p:nvPr/>
          </p:nvSpPr>
          <p:spPr>
            <a:xfrm>
              <a:off x="5012348" y="2721842"/>
              <a:ext cx="1374845" cy="5703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Boosting</a:t>
              </a:r>
              <a:endPara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B6BB60-5431-4787-834D-485779B639BE}"/>
                </a:ext>
              </a:extLst>
            </p:cNvPr>
            <p:cNvSpPr txBox="1"/>
            <p:nvPr/>
          </p:nvSpPr>
          <p:spPr>
            <a:xfrm>
              <a:off x="1787064" y="3619472"/>
              <a:ext cx="10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Ensemble</a:t>
              </a:r>
              <a:endParaRPr lang="ko-KR" altLang="en-US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EB621AB-C2F2-4FEC-88C2-953264F86617}"/>
                </a:ext>
              </a:extLst>
            </p:cNvPr>
            <p:cNvSpPr/>
            <p:nvPr/>
          </p:nvSpPr>
          <p:spPr>
            <a:xfrm>
              <a:off x="3262033" y="3488185"/>
              <a:ext cx="1374845" cy="5703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Voting</a:t>
              </a:r>
              <a:endPara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F9D6B78-40A8-4905-8D70-A71C491025F4}"/>
                </a:ext>
              </a:extLst>
            </p:cNvPr>
            <p:cNvSpPr/>
            <p:nvPr/>
          </p:nvSpPr>
          <p:spPr>
            <a:xfrm>
              <a:off x="5012347" y="3488183"/>
              <a:ext cx="1374845" cy="5703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Stacking</a:t>
              </a:r>
              <a:endPara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30FCE8C-B5D5-4680-A6FF-A2EDCE5A0EA7}"/>
                </a:ext>
              </a:extLst>
            </p:cNvPr>
            <p:cNvSpPr/>
            <p:nvPr/>
          </p:nvSpPr>
          <p:spPr>
            <a:xfrm>
              <a:off x="3262034" y="4254526"/>
              <a:ext cx="1974986" cy="5703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Submission Ensemble</a:t>
              </a:r>
              <a:endParaRPr lang="ko-KR" altLang="en-US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F959B9EA-423A-4322-9D25-9B8C6D1439C8}"/>
                </a:ext>
              </a:extLst>
            </p:cNvPr>
            <p:cNvCxnSpPr>
              <a:cxnSpLocks/>
              <a:stCxn id="41" idx="3"/>
              <a:endCxn id="32" idx="1"/>
            </p:cNvCxnSpPr>
            <p:nvPr/>
          </p:nvCxnSpPr>
          <p:spPr>
            <a:xfrm flipV="1">
              <a:off x="2851266" y="3007023"/>
              <a:ext cx="410769" cy="76633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9FF5D1BB-01BE-4E0D-A0F4-6377AE8D8AF3}"/>
                </a:ext>
              </a:extLst>
            </p:cNvPr>
            <p:cNvCxnSpPr>
              <a:endCxn id="42" idx="1"/>
            </p:cNvCxnSpPr>
            <p:nvPr/>
          </p:nvCxnSpPr>
          <p:spPr>
            <a:xfrm>
              <a:off x="2925091" y="3773361"/>
              <a:ext cx="336942" cy="2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2C37B66C-DC2F-4B83-B856-9838144BE78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851262" y="3773360"/>
              <a:ext cx="410769" cy="76633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9BA4128E-73C8-4709-935E-60EFF50C33ED}"/>
                </a:ext>
              </a:extLst>
            </p:cNvPr>
            <p:cNvCxnSpPr>
              <a:stCxn id="37" idx="1"/>
              <a:endCxn id="32" idx="3"/>
            </p:cNvCxnSpPr>
            <p:nvPr/>
          </p:nvCxnSpPr>
          <p:spPr>
            <a:xfrm rot="10800000" flipV="1">
              <a:off x="4636880" y="3007019"/>
              <a:ext cx="375468" cy="3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8BE79AB-79FC-4EB9-80C3-30382BA3EC53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rot="10800000" flipV="1">
              <a:off x="4636879" y="3773361"/>
              <a:ext cx="375469" cy="2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배지 체크 표시1 단색으로 채워진">
              <a:extLst>
                <a:ext uri="{FF2B5EF4-FFF2-40B4-BE49-F238E27FC236}">
                  <a16:creationId xmlns:a16="http://schemas.microsoft.com/office/drawing/2014/main" id="{DE97C7C2-A5B0-4E27-BA1D-567884F5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1601" y="3394080"/>
              <a:ext cx="366588" cy="366588"/>
            </a:xfrm>
            <a:prstGeom prst="rect">
              <a:avLst/>
            </a:prstGeom>
          </p:spPr>
        </p:pic>
        <p:pic>
          <p:nvPicPr>
            <p:cNvPr id="51" name="그래픽 50" descr="배지 체크 표시1 단색으로 채워진">
              <a:extLst>
                <a:ext uri="{FF2B5EF4-FFF2-40B4-BE49-F238E27FC236}">
                  <a16:creationId xmlns:a16="http://schemas.microsoft.com/office/drawing/2014/main" id="{1CEC7BE3-E5C7-4777-8508-AEECEBED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22973" y="4154701"/>
              <a:ext cx="366588" cy="366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293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"/>
          <p:cNvSpPr/>
          <p:nvPr/>
        </p:nvSpPr>
        <p:spPr>
          <a:xfrm>
            <a:off x="6863882" y="3212976"/>
            <a:ext cx="753414" cy="753414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6488979" y="3414221"/>
            <a:ext cx="753414" cy="753414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 txBox="1"/>
          <p:nvPr/>
        </p:nvSpPr>
        <p:spPr>
          <a:xfrm>
            <a:off x="0" y="2924944"/>
            <a:ext cx="9906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THANK</a:t>
            </a:r>
            <a:r>
              <a:rPr lang="ko-KR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sz="6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65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632520" y="505689"/>
            <a:ext cx="8784976" cy="48723"/>
          </a:xfrm>
          <a:prstGeom prst="roundRect">
            <a:avLst>
              <a:gd name="adj" fmla="val 16667"/>
            </a:avLst>
          </a:prstGeom>
          <a:solidFill>
            <a:srgbClr val="7487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54538" y="6309320"/>
            <a:ext cx="8784976" cy="48723"/>
          </a:xfrm>
          <a:prstGeom prst="roundRect">
            <a:avLst>
              <a:gd name="adj" fmla="val 16667"/>
            </a:avLst>
          </a:prstGeom>
          <a:solidFill>
            <a:srgbClr val="7487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0" y="6453336"/>
            <a:ext cx="990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DATA&amp;ANALYTICS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637645" y="1062654"/>
            <a:ext cx="661876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dirty="0">
                <a:solidFill>
                  <a:schemeClr val="l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Arial"/>
              </a:rPr>
              <a:t>INDEX</a:t>
            </a:r>
            <a:endParaRPr sz="5000" dirty="0">
              <a:solidFill>
                <a:schemeClr val="l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433195" y="2593380"/>
            <a:ext cx="562259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1</a:t>
            </a:r>
            <a:r>
              <a:rPr lang="ko-KR" sz="4800" baseline="30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st</a:t>
            </a:r>
            <a:r>
              <a:rPr lang="en-US" altLang="ko-KR" sz="4800" baseline="30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Ensemble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2</a:t>
            </a:r>
            <a:r>
              <a:rPr lang="en-US" altLang="ko-KR" sz="4800" baseline="30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nd Voting</a:t>
            </a:r>
          </a:p>
          <a:p>
            <a:r>
              <a:rPr lang="ko-KR" sz="4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3</a:t>
            </a:r>
            <a:r>
              <a:rPr lang="ko-KR" sz="4800" baseline="30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nd</a:t>
            </a:r>
            <a:r>
              <a:rPr lang="en-US" altLang="ko-KR" sz="4800" baseline="30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 Stacking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4</a:t>
            </a:r>
            <a:r>
              <a:rPr lang="ko-KR" sz="4800" baseline="30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rd </a:t>
            </a:r>
            <a:r>
              <a:rPr lang="en-US" altLang="ko-KR" sz="4800" baseline="30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Submission Ensemble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1AA5BDD-8436-4AB8-A0C1-9BB25F33E865}"/>
              </a:ext>
            </a:extLst>
          </p:cNvPr>
          <p:cNvSpPr/>
          <p:nvPr/>
        </p:nvSpPr>
        <p:spPr>
          <a:xfrm>
            <a:off x="776536" y="303566"/>
            <a:ext cx="1014086" cy="1014086"/>
          </a:xfrm>
          <a:prstGeom prst="flowChartConnector">
            <a:avLst/>
          </a:prstGeom>
          <a:solidFill>
            <a:srgbClr val="7487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3BB2FC-7B98-4534-8B84-53F87BBEEFBF}"/>
              </a:ext>
            </a:extLst>
          </p:cNvPr>
          <p:cNvSpPr/>
          <p:nvPr/>
        </p:nvSpPr>
        <p:spPr>
          <a:xfrm>
            <a:off x="416496" y="620688"/>
            <a:ext cx="1014086" cy="1014086"/>
          </a:xfrm>
          <a:prstGeom prst="flowChartConnector">
            <a:avLst/>
          </a:prstGeom>
          <a:solidFill>
            <a:srgbClr val="7487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E95E7-5FDC-409B-AE0F-D290BE1AAB75}"/>
              </a:ext>
            </a:extLst>
          </p:cNvPr>
          <p:cNvSpPr txBox="1"/>
          <p:nvPr/>
        </p:nvSpPr>
        <p:spPr>
          <a:xfrm>
            <a:off x="596516" y="645216"/>
            <a:ext cx="101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endParaRPr lang="ko-KR" altLang="en-US" sz="4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21AD65-FF0E-4D43-B7F7-FC2CB5847257}"/>
              </a:ext>
            </a:extLst>
          </p:cNvPr>
          <p:cNvSpPr txBox="1"/>
          <p:nvPr/>
        </p:nvSpPr>
        <p:spPr>
          <a:xfrm>
            <a:off x="1244778" y="644875"/>
            <a:ext cx="2971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 FLOW</a:t>
            </a:r>
            <a:endParaRPr lang="ko-KR" altLang="en-US" sz="4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D0F69B-499B-4ABF-8C77-DE4A46095411}"/>
              </a:ext>
            </a:extLst>
          </p:cNvPr>
          <p:cNvSpPr/>
          <p:nvPr/>
        </p:nvSpPr>
        <p:spPr>
          <a:xfrm>
            <a:off x="303471" y="2342548"/>
            <a:ext cx="1568395" cy="830997"/>
          </a:xfrm>
          <a:prstGeom prst="round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Domain Understanding</a:t>
            </a:r>
          </a:p>
          <a:p>
            <a:pPr algn="ctr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And</a:t>
            </a:r>
          </a:p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Collection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DC87B4-594E-4ED5-BB60-E2999A7ABC17}"/>
              </a:ext>
            </a:extLst>
          </p:cNvPr>
          <p:cNvSpPr/>
          <p:nvPr/>
        </p:nvSpPr>
        <p:spPr>
          <a:xfrm>
            <a:off x="1871866" y="2336251"/>
            <a:ext cx="1568395" cy="830997"/>
          </a:xfrm>
          <a:prstGeom prst="round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Preprocessing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0DBC5A4-BE70-425A-8927-6E0F11FA3193}"/>
              </a:ext>
            </a:extLst>
          </p:cNvPr>
          <p:cNvSpPr/>
          <p:nvPr/>
        </p:nvSpPr>
        <p:spPr>
          <a:xfrm>
            <a:off x="3440261" y="2336250"/>
            <a:ext cx="1568395" cy="830997"/>
          </a:xfrm>
          <a:prstGeom prst="round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Modeling</a:t>
            </a:r>
          </a:p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And</a:t>
            </a:r>
          </a:p>
          <a:p>
            <a:pPr algn="ctr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Ensemble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6310B98-03CD-40F4-AE61-E7345E99DCF9}"/>
              </a:ext>
            </a:extLst>
          </p:cNvPr>
          <p:cNvSpPr/>
          <p:nvPr/>
        </p:nvSpPr>
        <p:spPr>
          <a:xfrm>
            <a:off x="5008656" y="2336249"/>
            <a:ext cx="1568395" cy="830997"/>
          </a:xfrm>
          <a:prstGeom prst="round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D38F0C2-1F00-4427-8823-601477941306}"/>
              </a:ext>
            </a:extLst>
          </p:cNvPr>
          <p:cNvSpPr/>
          <p:nvPr/>
        </p:nvSpPr>
        <p:spPr>
          <a:xfrm>
            <a:off x="6578656" y="2342629"/>
            <a:ext cx="1568395" cy="830997"/>
          </a:xfrm>
          <a:prstGeom prst="round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Evaluation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F57609-B300-4EE1-B3AA-6EF4F4DC8E08}"/>
              </a:ext>
            </a:extLst>
          </p:cNvPr>
          <p:cNvSpPr/>
          <p:nvPr/>
        </p:nvSpPr>
        <p:spPr>
          <a:xfrm>
            <a:off x="8145446" y="2342629"/>
            <a:ext cx="1568395" cy="830997"/>
          </a:xfrm>
          <a:prstGeom prst="roundRect">
            <a:avLst/>
          </a:prstGeom>
          <a:solidFill>
            <a:srgbClr val="4F81B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81863-0FD4-4B11-AE2F-B9AE49051ECD}"/>
              </a:ext>
            </a:extLst>
          </p:cNvPr>
          <p:cNvSpPr txBox="1"/>
          <p:nvPr/>
        </p:nvSpPr>
        <p:spPr>
          <a:xfrm>
            <a:off x="784849" y="2085700"/>
            <a:ext cx="777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stage 1 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B16E57-99A5-4D85-A849-154EC6BBF75E}"/>
              </a:ext>
            </a:extLst>
          </p:cNvPr>
          <p:cNvSpPr txBox="1"/>
          <p:nvPr/>
        </p:nvSpPr>
        <p:spPr>
          <a:xfrm>
            <a:off x="2354046" y="2059251"/>
            <a:ext cx="777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stage 2 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B29AEB-EE04-4C07-B515-4AD63F93CC31}"/>
              </a:ext>
            </a:extLst>
          </p:cNvPr>
          <p:cNvSpPr txBox="1"/>
          <p:nvPr/>
        </p:nvSpPr>
        <p:spPr>
          <a:xfrm>
            <a:off x="5458849" y="2080787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stage 4</a:t>
            </a:r>
            <a:endParaRPr lang="ko-KR" altLang="en-US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C2A155-CEEA-4560-9129-E6F2F1F30BE9}"/>
              </a:ext>
            </a:extLst>
          </p:cNvPr>
          <p:cNvSpPr txBox="1"/>
          <p:nvPr/>
        </p:nvSpPr>
        <p:spPr>
          <a:xfrm>
            <a:off x="3889652" y="2059251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stage 3 </a:t>
            </a:r>
            <a:endParaRPr lang="ko-KR" altLang="en-US" sz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30E8DD-7FA8-4E07-BD57-C405BE0ADF22}"/>
              </a:ext>
            </a:extLst>
          </p:cNvPr>
          <p:cNvSpPr txBox="1"/>
          <p:nvPr/>
        </p:nvSpPr>
        <p:spPr>
          <a:xfrm>
            <a:off x="7034338" y="208733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stage 5 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E08B85-9133-472B-B6E9-62B1585D9EFB}"/>
              </a:ext>
            </a:extLst>
          </p:cNvPr>
          <p:cNvSpPr txBox="1"/>
          <p:nvPr/>
        </p:nvSpPr>
        <p:spPr>
          <a:xfrm>
            <a:off x="8589156" y="2092443"/>
            <a:ext cx="777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stage 6 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A1A4F71-D5BA-4759-9817-5A054F1E11AF}"/>
              </a:ext>
            </a:extLst>
          </p:cNvPr>
          <p:cNvCxnSpPr>
            <a:cxnSpLocks/>
          </p:cNvCxnSpPr>
          <p:nvPr/>
        </p:nvCxnSpPr>
        <p:spPr>
          <a:xfrm>
            <a:off x="6507547" y="3162761"/>
            <a:ext cx="721902" cy="811785"/>
          </a:xfrm>
          <a:prstGeom prst="line">
            <a:avLst/>
          </a:prstGeom>
          <a:ln w="28575">
            <a:solidFill>
              <a:srgbClr val="7487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B402B67-924A-438E-96E5-3694CB7B8CE6}"/>
              </a:ext>
            </a:extLst>
          </p:cNvPr>
          <p:cNvSpPr/>
          <p:nvPr/>
        </p:nvSpPr>
        <p:spPr>
          <a:xfrm>
            <a:off x="2568460" y="4020248"/>
            <a:ext cx="5037513" cy="24568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B7CDBC-AFC0-4E05-A016-0A644FFCD88C}"/>
              </a:ext>
            </a:extLst>
          </p:cNvPr>
          <p:cNvSpPr/>
          <p:nvPr/>
        </p:nvSpPr>
        <p:spPr>
          <a:xfrm>
            <a:off x="3506554" y="2399195"/>
            <a:ext cx="3000993" cy="717864"/>
          </a:xfrm>
          <a:prstGeom prst="rect">
            <a:avLst/>
          </a:prstGeom>
          <a:noFill/>
          <a:ln w="381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520DE09-0608-4F30-AB6C-783FFD77604F}"/>
              </a:ext>
            </a:extLst>
          </p:cNvPr>
          <p:cNvSpPr/>
          <p:nvPr/>
        </p:nvSpPr>
        <p:spPr>
          <a:xfrm>
            <a:off x="4043431" y="4268059"/>
            <a:ext cx="1374845" cy="570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Bagging</a:t>
            </a:r>
            <a:endParaRPr lang="ko-KR" altLang="en-US" sz="12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CA57F0F-6782-4213-A11A-CEA86631859B}"/>
              </a:ext>
            </a:extLst>
          </p:cNvPr>
          <p:cNvSpPr/>
          <p:nvPr/>
        </p:nvSpPr>
        <p:spPr>
          <a:xfrm>
            <a:off x="5793744" y="4268056"/>
            <a:ext cx="1374845" cy="570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Boosting</a:t>
            </a:r>
            <a:endParaRPr lang="ko-KR" altLang="en-US" sz="12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B5CF4-2582-465A-BD16-419D5931C27B}"/>
              </a:ext>
            </a:extLst>
          </p:cNvPr>
          <p:cNvSpPr txBox="1"/>
          <p:nvPr/>
        </p:nvSpPr>
        <p:spPr>
          <a:xfrm>
            <a:off x="2568460" y="5165686"/>
            <a:ext cx="10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Ensemble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EBE2C0-C899-4445-B9E1-7DE37B0CEE58}"/>
              </a:ext>
            </a:extLst>
          </p:cNvPr>
          <p:cNvCxnSpPr>
            <a:cxnSpLocks/>
          </p:cNvCxnSpPr>
          <p:nvPr/>
        </p:nvCxnSpPr>
        <p:spPr>
          <a:xfrm flipH="1">
            <a:off x="2830363" y="3162888"/>
            <a:ext cx="659664" cy="811533"/>
          </a:xfrm>
          <a:prstGeom prst="line">
            <a:avLst/>
          </a:prstGeom>
          <a:ln w="28575">
            <a:solidFill>
              <a:srgbClr val="7487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E506F6A-C17B-4B41-9A4F-9DD908D0F380}"/>
              </a:ext>
            </a:extLst>
          </p:cNvPr>
          <p:cNvSpPr/>
          <p:nvPr/>
        </p:nvSpPr>
        <p:spPr>
          <a:xfrm>
            <a:off x="4043429" y="5034399"/>
            <a:ext cx="1374845" cy="570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Voting</a:t>
            </a:r>
            <a:endParaRPr lang="ko-KR" altLang="en-US" sz="12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364F1E4-D08D-4A69-8A5C-C62CE79F7E51}"/>
              </a:ext>
            </a:extLst>
          </p:cNvPr>
          <p:cNvSpPr/>
          <p:nvPr/>
        </p:nvSpPr>
        <p:spPr>
          <a:xfrm>
            <a:off x="5793743" y="5034397"/>
            <a:ext cx="1374845" cy="570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Stacking</a:t>
            </a:r>
            <a:endParaRPr lang="ko-KR" altLang="en-US" sz="12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0D71485-4DF1-4451-9C47-490FC2EE7639}"/>
              </a:ext>
            </a:extLst>
          </p:cNvPr>
          <p:cNvSpPr/>
          <p:nvPr/>
        </p:nvSpPr>
        <p:spPr>
          <a:xfrm>
            <a:off x="4043430" y="5800740"/>
            <a:ext cx="1974986" cy="570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Submission Ensemble</a:t>
            </a:r>
            <a:endParaRPr lang="ko-KR" altLang="en-US" sz="1200" b="1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56FFF7-DF1F-4495-A8E6-DEBCCCA849D5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3632662" y="4553237"/>
            <a:ext cx="410769" cy="76633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20E7A4F-69B4-4452-AC22-EA5E02CE57CF}"/>
              </a:ext>
            </a:extLst>
          </p:cNvPr>
          <p:cNvCxnSpPr>
            <a:endCxn id="43" idx="1"/>
          </p:cNvCxnSpPr>
          <p:nvPr/>
        </p:nvCxnSpPr>
        <p:spPr>
          <a:xfrm>
            <a:off x="3706487" y="5319575"/>
            <a:ext cx="336942" cy="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9A19C00-0AF3-45D1-AB31-F7435B2DB24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632658" y="5319574"/>
            <a:ext cx="410769" cy="76633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BAB1BDE-F568-43F0-B1A0-0F87A6799B36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rot="10800000" flipV="1">
            <a:off x="5418276" y="4553233"/>
            <a:ext cx="375468" cy="3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22042DF-1D86-4A88-8511-8CF075688854}"/>
              </a:ext>
            </a:extLst>
          </p:cNvPr>
          <p:cNvCxnSpPr>
            <a:stCxn id="50" idx="1"/>
            <a:endCxn id="43" idx="3"/>
          </p:cNvCxnSpPr>
          <p:nvPr/>
        </p:nvCxnSpPr>
        <p:spPr>
          <a:xfrm rot="10800000" flipV="1">
            <a:off x="5418275" y="5319575"/>
            <a:ext cx="375469" cy="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배지 체크 표시1 단색으로 채워진">
            <a:extLst>
              <a:ext uri="{FF2B5EF4-FFF2-40B4-BE49-F238E27FC236}">
                <a16:creationId xmlns:a16="http://schemas.microsoft.com/office/drawing/2014/main" id="{33F3900E-B2A4-4E0F-9789-E2755F6F5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2997" y="4940294"/>
            <a:ext cx="366588" cy="366588"/>
          </a:xfrm>
          <a:prstGeom prst="rect">
            <a:avLst/>
          </a:prstGeom>
        </p:spPr>
      </p:pic>
      <p:pic>
        <p:nvPicPr>
          <p:cNvPr id="48" name="그래픽 47" descr="배지 체크 표시1 단색으로 채워진">
            <a:extLst>
              <a:ext uri="{FF2B5EF4-FFF2-40B4-BE49-F238E27FC236}">
                <a16:creationId xmlns:a16="http://schemas.microsoft.com/office/drawing/2014/main" id="{CC146246-18DA-4745-87FC-2DCB00D35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4369" y="5700915"/>
            <a:ext cx="366588" cy="3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3;p4">
            <a:extLst>
              <a:ext uri="{FF2B5EF4-FFF2-40B4-BE49-F238E27FC236}">
                <a16:creationId xmlns:a16="http://schemas.microsoft.com/office/drawing/2014/main" id="{F9E12B5C-ACF9-485E-AF65-9078000C4A9C}"/>
              </a:ext>
            </a:extLst>
          </p:cNvPr>
          <p:cNvSpPr/>
          <p:nvPr/>
        </p:nvSpPr>
        <p:spPr>
          <a:xfrm>
            <a:off x="854177" y="1934374"/>
            <a:ext cx="2321285" cy="146746"/>
          </a:xfrm>
          <a:prstGeom prst="parallelogram">
            <a:avLst>
              <a:gd name="adj" fmla="val 25000"/>
            </a:avLst>
          </a:prstGeom>
          <a:solidFill>
            <a:srgbClr val="6A7EA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27154" y="145624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7114" y="46274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7134" y="487274"/>
            <a:ext cx="10140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1</a:t>
            </a:r>
            <a:endParaRPr sz="4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8" name="Google Shape;114;p3">
            <a:extLst>
              <a:ext uri="{FF2B5EF4-FFF2-40B4-BE49-F238E27FC236}">
                <a16:creationId xmlns:a16="http://schemas.microsoft.com/office/drawing/2014/main" id="{603B404E-447D-4FCA-B0A8-74F1D7116A51}"/>
              </a:ext>
            </a:extLst>
          </p:cNvPr>
          <p:cNvSpPr txBox="1"/>
          <p:nvPr/>
        </p:nvSpPr>
        <p:spPr>
          <a:xfrm>
            <a:off x="854177" y="1619496"/>
            <a:ext cx="232128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Ensemble</a:t>
            </a:r>
            <a:r>
              <a:rPr lang="ko-KR" altLang="en-US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이란</a:t>
            </a: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Google Shape;114;p3">
            <a:extLst>
              <a:ext uri="{FF2B5EF4-FFF2-40B4-BE49-F238E27FC236}">
                <a16:creationId xmlns:a16="http://schemas.microsoft.com/office/drawing/2014/main" id="{01C4CBA3-4D81-4414-89EB-1CC4DCAE5D72}"/>
              </a:ext>
            </a:extLst>
          </p:cNvPr>
          <p:cNvSpPr txBox="1"/>
          <p:nvPr/>
        </p:nvSpPr>
        <p:spPr>
          <a:xfrm>
            <a:off x="1541240" y="484097"/>
            <a:ext cx="49118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Ensemble</a:t>
            </a:r>
            <a:endParaRPr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114;p3">
            <a:extLst>
              <a:ext uri="{FF2B5EF4-FFF2-40B4-BE49-F238E27FC236}">
                <a16:creationId xmlns:a16="http://schemas.microsoft.com/office/drawing/2014/main" id="{BD07379D-52EB-49B6-862E-01D47061FA25}"/>
              </a:ext>
            </a:extLst>
          </p:cNvPr>
          <p:cNvSpPr txBox="1"/>
          <p:nvPr/>
        </p:nvSpPr>
        <p:spPr>
          <a:xfrm>
            <a:off x="1361220" y="2218734"/>
            <a:ext cx="54524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하나가 아닌 여러 모델을 써서 </a:t>
            </a:r>
            <a:r>
              <a:rPr lang="ko-KR" altLang="en-US" sz="1600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예측력을 높이는 것</a:t>
            </a:r>
            <a:endParaRPr sz="1600" dirty="0">
              <a:solidFill>
                <a:srgbClr val="FFC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Google Shape;114;p3">
            <a:extLst>
              <a:ext uri="{FF2B5EF4-FFF2-40B4-BE49-F238E27FC236}">
                <a16:creationId xmlns:a16="http://schemas.microsoft.com/office/drawing/2014/main" id="{A00E7736-51E9-4055-8F83-F1EB42A4D3F7}"/>
              </a:ext>
            </a:extLst>
          </p:cNvPr>
          <p:cNvSpPr txBox="1"/>
          <p:nvPr/>
        </p:nvSpPr>
        <p:spPr>
          <a:xfrm>
            <a:off x="1361220" y="3456283"/>
            <a:ext cx="608153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하나가 아닌 여러 모델을 써서 </a:t>
            </a:r>
            <a:r>
              <a:rPr lang="ko-KR" altLang="en-US" sz="1600" dirty="0">
                <a:solidFill>
                  <a:srgbClr val="FFC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과적합을 막을 수 있음</a:t>
            </a:r>
            <a:endParaRPr sz="1600" dirty="0">
              <a:solidFill>
                <a:srgbClr val="FFC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Google Shape;114;p3">
            <a:extLst>
              <a:ext uri="{FF2B5EF4-FFF2-40B4-BE49-F238E27FC236}">
                <a16:creationId xmlns:a16="http://schemas.microsoft.com/office/drawing/2014/main" id="{A9991248-138D-4CE8-9058-8AE59F853C3F}"/>
              </a:ext>
            </a:extLst>
          </p:cNvPr>
          <p:cNvSpPr txBox="1"/>
          <p:nvPr/>
        </p:nvSpPr>
        <p:spPr>
          <a:xfrm>
            <a:off x="2046775" y="2663321"/>
            <a:ext cx="54524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단일 모델보다 성능이 좋음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Google Shape;114;p3">
            <a:extLst>
              <a:ext uri="{FF2B5EF4-FFF2-40B4-BE49-F238E27FC236}">
                <a16:creationId xmlns:a16="http://schemas.microsoft.com/office/drawing/2014/main" id="{8D9FDD1E-8AE1-4D3D-85EF-5DA81D921F92}"/>
              </a:ext>
            </a:extLst>
          </p:cNvPr>
          <p:cNvSpPr txBox="1"/>
          <p:nvPr/>
        </p:nvSpPr>
        <p:spPr>
          <a:xfrm>
            <a:off x="2046775" y="3900870"/>
            <a:ext cx="54524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다양한 관점으로 바라보고 조합함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0" name="그래픽 19" descr="재생 윤곽선">
            <a:extLst>
              <a:ext uri="{FF2B5EF4-FFF2-40B4-BE49-F238E27FC236}">
                <a16:creationId xmlns:a16="http://schemas.microsoft.com/office/drawing/2014/main" id="{B818CD2E-0C5A-4817-A5C7-BADC3AFD6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4800" y="2680578"/>
            <a:ext cx="334779" cy="334779"/>
          </a:xfrm>
          <a:prstGeom prst="rect">
            <a:avLst/>
          </a:prstGeom>
        </p:spPr>
      </p:pic>
      <p:pic>
        <p:nvPicPr>
          <p:cNvPr id="21" name="그래픽 20" descr="재생 윤곽선">
            <a:extLst>
              <a:ext uri="{FF2B5EF4-FFF2-40B4-BE49-F238E27FC236}">
                <a16:creationId xmlns:a16="http://schemas.microsoft.com/office/drawing/2014/main" id="{E27698BC-8128-4017-B8D9-9306DE311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4800" y="3900870"/>
            <a:ext cx="334779" cy="334779"/>
          </a:xfrm>
          <a:prstGeom prst="rect">
            <a:avLst/>
          </a:prstGeom>
        </p:spPr>
      </p:pic>
      <p:sp>
        <p:nvSpPr>
          <p:cNvPr id="22" name="Google Shape;114;p3">
            <a:extLst>
              <a:ext uri="{FF2B5EF4-FFF2-40B4-BE49-F238E27FC236}">
                <a16:creationId xmlns:a16="http://schemas.microsoft.com/office/drawing/2014/main" id="{C1729894-271A-4ED2-A643-7B7C4140D334}"/>
              </a:ext>
            </a:extLst>
          </p:cNvPr>
          <p:cNvSpPr txBox="1"/>
          <p:nvPr/>
        </p:nvSpPr>
        <p:spPr>
          <a:xfrm>
            <a:off x="2046775" y="4306510"/>
            <a:ext cx="54524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 나은 일반화를 가능케함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3" name="그래픽 22" descr="재생 윤곽선">
            <a:extLst>
              <a:ext uri="{FF2B5EF4-FFF2-40B4-BE49-F238E27FC236}">
                <a16:creationId xmlns:a16="http://schemas.microsoft.com/office/drawing/2014/main" id="{D8166260-D8EB-476D-8B60-9FCF60126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0384" y="5426095"/>
            <a:ext cx="334779" cy="334779"/>
          </a:xfrm>
          <a:prstGeom prst="rect">
            <a:avLst/>
          </a:prstGeom>
        </p:spPr>
      </p:pic>
      <p:sp>
        <p:nvSpPr>
          <p:cNvPr id="24" name="Google Shape;114;p3">
            <a:extLst>
              <a:ext uri="{FF2B5EF4-FFF2-40B4-BE49-F238E27FC236}">
                <a16:creationId xmlns:a16="http://schemas.microsoft.com/office/drawing/2014/main" id="{4224F243-1D88-495B-B1BA-40114BF03673}"/>
              </a:ext>
            </a:extLst>
          </p:cNvPr>
          <p:cNvSpPr txBox="1"/>
          <p:nvPr/>
        </p:nvSpPr>
        <p:spPr>
          <a:xfrm>
            <a:off x="2046775" y="3032330"/>
            <a:ext cx="54524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단일 모델의 약점을 보완</a:t>
            </a:r>
            <a:r>
              <a:rPr lang="en-US" altLang="ko-KR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단일 알고리즘의 약점을 보완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5" name="그래픽 24" descr="재생 윤곽선">
            <a:extLst>
              <a:ext uri="{FF2B5EF4-FFF2-40B4-BE49-F238E27FC236}">
                <a16:creationId xmlns:a16="http://schemas.microsoft.com/office/drawing/2014/main" id="{9E73412A-EAA7-40BC-825B-BD86D912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4800" y="3049587"/>
            <a:ext cx="334779" cy="334779"/>
          </a:xfrm>
          <a:prstGeom prst="rect">
            <a:avLst/>
          </a:prstGeom>
        </p:spPr>
      </p:pic>
      <p:sp>
        <p:nvSpPr>
          <p:cNvPr id="27" name="Google Shape;114;p3">
            <a:extLst>
              <a:ext uri="{FF2B5EF4-FFF2-40B4-BE49-F238E27FC236}">
                <a16:creationId xmlns:a16="http://schemas.microsoft.com/office/drawing/2014/main" id="{3C1BEC80-2C96-469B-BA4D-6A391F071D19}"/>
              </a:ext>
            </a:extLst>
          </p:cNvPr>
          <p:cNvSpPr txBox="1"/>
          <p:nvPr/>
        </p:nvSpPr>
        <p:spPr>
          <a:xfrm>
            <a:off x="1361221" y="5447513"/>
            <a:ext cx="369916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여러 모델을 사용하는 경우</a:t>
            </a:r>
            <a:endParaRPr lang="en-US" altLang="ko-KR" sz="16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Google Shape;123;p4">
            <a:extLst>
              <a:ext uri="{FF2B5EF4-FFF2-40B4-BE49-F238E27FC236}">
                <a16:creationId xmlns:a16="http://schemas.microsoft.com/office/drawing/2014/main" id="{7473B568-8285-4D27-A561-AA09C68615D3}"/>
              </a:ext>
            </a:extLst>
          </p:cNvPr>
          <p:cNvSpPr/>
          <p:nvPr/>
        </p:nvSpPr>
        <p:spPr>
          <a:xfrm>
            <a:off x="854177" y="5155146"/>
            <a:ext cx="1664579" cy="146746"/>
          </a:xfrm>
          <a:prstGeom prst="parallelogram">
            <a:avLst>
              <a:gd name="adj" fmla="val 25000"/>
            </a:avLst>
          </a:prstGeom>
          <a:solidFill>
            <a:srgbClr val="6A7EA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30" name="Google Shape;114;p3">
            <a:extLst>
              <a:ext uri="{FF2B5EF4-FFF2-40B4-BE49-F238E27FC236}">
                <a16:creationId xmlns:a16="http://schemas.microsoft.com/office/drawing/2014/main" id="{4AC4FA32-8DC7-49EF-A13F-71CCA826F4CD}"/>
              </a:ext>
            </a:extLst>
          </p:cNvPr>
          <p:cNvSpPr txBox="1"/>
          <p:nvPr/>
        </p:nvSpPr>
        <p:spPr>
          <a:xfrm>
            <a:off x="854178" y="4840268"/>
            <a:ext cx="160639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여러 모델</a:t>
            </a: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Google Shape;114;p3">
            <a:extLst>
              <a:ext uri="{FF2B5EF4-FFF2-40B4-BE49-F238E27FC236}">
                <a16:creationId xmlns:a16="http://schemas.microsoft.com/office/drawing/2014/main" id="{00B27084-D4A6-4E94-B822-23E9B590DF17}"/>
              </a:ext>
            </a:extLst>
          </p:cNvPr>
          <p:cNvSpPr txBox="1"/>
          <p:nvPr/>
        </p:nvSpPr>
        <p:spPr>
          <a:xfrm>
            <a:off x="5395163" y="5422360"/>
            <a:ext cx="369916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Bagging, Boosting</a:t>
            </a:r>
          </a:p>
        </p:txBody>
      </p:sp>
      <p:sp>
        <p:nvSpPr>
          <p:cNvPr id="32" name="Google Shape;114;p3">
            <a:extLst>
              <a:ext uri="{FF2B5EF4-FFF2-40B4-BE49-F238E27FC236}">
                <a16:creationId xmlns:a16="http://schemas.microsoft.com/office/drawing/2014/main" id="{E02B67C0-CDA7-41E8-942B-DB0315AC42D4}"/>
              </a:ext>
            </a:extLst>
          </p:cNvPr>
          <p:cNvSpPr txBox="1"/>
          <p:nvPr/>
        </p:nvSpPr>
        <p:spPr>
          <a:xfrm>
            <a:off x="1361221" y="5830337"/>
            <a:ext cx="369916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여러 모델을 사용하는 경우</a:t>
            </a:r>
            <a:endParaRPr lang="en-US" altLang="ko-KR" sz="16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3" name="그래픽 32" descr="재생 윤곽선">
            <a:extLst>
              <a:ext uri="{FF2B5EF4-FFF2-40B4-BE49-F238E27FC236}">
                <a16:creationId xmlns:a16="http://schemas.microsoft.com/office/drawing/2014/main" id="{6FB84133-8BDB-4EA3-84A8-7006A42A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0384" y="5828000"/>
            <a:ext cx="334779" cy="334779"/>
          </a:xfrm>
          <a:prstGeom prst="rect">
            <a:avLst/>
          </a:prstGeom>
        </p:spPr>
      </p:pic>
      <p:sp>
        <p:nvSpPr>
          <p:cNvPr id="34" name="Google Shape;114;p3">
            <a:extLst>
              <a:ext uri="{FF2B5EF4-FFF2-40B4-BE49-F238E27FC236}">
                <a16:creationId xmlns:a16="http://schemas.microsoft.com/office/drawing/2014/main" id="{DCE53018-ABF4-4BFA-845B-2747077BD846}"/>
              </a:ext>
            </a:extLst>
          </p:cNvPr>
          <p:cNvSpPr txBox="1"/>
          <p:nvPr/>
        </p:nvSpPr>
        <p:spPr>
          <a:xfrm>
            <a:off x="5395162" y="5832512"/>
            <a:ext cx="369916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Voting, Stacking</a:t>
            </a:r>
          </a:p>
        </p:txBody>
      </p:sp>
      <p:pic>
        <p:nvPicPr>
          <p:cNvPr id="35" name="그래픽 34" descr="배지 체크 표시1 단색으로 채워진">
            <a:extLst>
              <a:ext uri="{FF2B5EF4-FFF2-40B4-BE49-F238E27FC236}">
                <a16:creationId xmlns:a16="http://schemas.microsoft.com/office/drawing/2014/main" id="{5B97A431-CD80-4249-A9EC-97ABD6C43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0270" y="5848734"/>
            <a:ext cx="366588" cy="366588"/>
          </a:xfrm>
          <a:prstGeom prst="rect">
            <a:avLst/>
          </a:prstGeom>
        </p:spPr>
      </p:pic>
      <p:pic>
        <p:nvPicPr>
          <p:cNvPr id="36" name="그래픽 35" descr="재생 윤곽선">
            <a:extLst>
              <a:ext uri="{FF2B5EF4-FFF2-40B4-BE49-F238E27FC236}">
                <a16:creationId xmlns:a16="http://schemas.microsoft.com/office/drawing/2014/main" id="{3E052C44-9DAC-48B6-837E-95FF76D3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4799" y="4304356"/>
            <a:ext cx="334779" cy="3347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E95ED7-D1E1-4F1A-84C5-444E7ED75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371" y="3561437"/>
            <a:ext cx="3246578" cy="17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3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3;p4">
            <a:extLst>
              <a:ext uri="{FF2B5EF4-FFF2-40B4-BE49-F238E27FC236}">
                <a16:creationId xmlns:a16="http://schemas.microsoft.com/office/drawing/2014/main" id="{F9E12B5C-ACF9-485E-AF65-9078000C4A9C}"/>
              </a:ext>
            </a:extLst>
          </p:cNvPr>
          <p:cNvSpPr/>
          <p:nvPr/>
        </p:nvSpPr>
        <p:spPr>
          <a:xfrm>
            <a:off x="762737" y="1863245"/>
            <a:ext cx="3900702" cy="146746"/>
          </a:xfrm>
          <a:prstGeom prst="parallelogram">
            <a:avLst>
              <a:gd name="adj" fmla="val 25000"/>
            </a:avLst>
          </a:prstGeom>
          <a:solidFill>
            <a:srgbClr val="6A7EA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27154" y="145624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7114" y="46274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7134" y="487274"/>
            <a:ext cx="10140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sz="4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CEBCA-DB0A-4CE0-8668-C6BE1F5A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7" y="2505496"/>
            <a:ext cx="5632577" cy="3930798"/>
          </a:xfrm>
          <a:prstGeom prst="rect">
            <a:avLst/>
          </a:prstGeom>
        </p:spPr>
      </p:pic>
      <p:sp>
        <p:nvSpPr>
          <p:cNvPr id="8" name="Google Shape;114;p3">
            <a:extLst>
              <a:ext uri="{FF2B5EF4-FFF2-40B4-BE49-F238E27FC236}">
                <a16:creationId xmlns:a16="http://schemas.microsoft.com/office/drawing/2014/main" id="{603B404E-447D-4FCA-B0A8-74F1D7116A51}"/>
              </a:ext>
            </a:extLst>
          </p:cNvPr>
          <p:cNvSpPr txBox="1"/>
          <p:nvPr/>
        </p:nvSpPr>
        <p:spPr>
          <a:xfrm>
            <a:off x="854177" y="1619496"/>
            <a:ext cx="47070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여러 모델을 사용하는 경우</a:t>
            </a:r>
            <a:endParaRPr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552D20-7C3A-4895-A83A-CE59811DA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4" r="32879" b="64291"/>
          <a:stretch/>
        </p:blipFill>
        <p:spPr bwMode="auto">
          <a:xfrm>
            <a:off x="8555738" y="2505496"/>
            <a:ext cx="872837" cy="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41176F-C24C-4B3B-A5FB-37008C975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6631344" y="2505497"/>
            <a:ext cx="739832" cy="923504"/>
          </a:xfrm>
          <a:prstGeom prst="rect">
            <a:avLst/>
          </a:prstGeom>
        </p:spPr>
      </p:pic>
      <p:sp>
        <p:nvSpPr>
          <p:cNvPr id="11" name="Google Shape;114;p3">
            <a:extLst>
              <a:ext uri="{FF2B5EF4-FFF2-40B4-BE49-F238E27FC236}">
                <a16:creationId xmlns:a16="http://schemas.microsoft.com/office/drawing/2014/main" id="{535751A6-E5CE-43A8-9E87-419061198B48}"/>
              </a:ext>
            </a:extLst>
          </p:cNvPr>
          <p:cNvSpPr txBox="1"/>
          <p:nvPr/>
        </p:nvSpPr>
        <p:spPr>
          <a:xfrm>
            <a:off x="7727868" y="2736436"/>
            <a:ext cx="4711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FE613113-F84C-4CCE-A363-14263F6CC3A3}"/>
              </a:ext>
            </a:extLst>
          </p:cNvPr>
          <p:cNvSpPr txBox="1"/>
          <p:nvPr/>
        </p:nvSpPr>
        <p:spPr>
          <a:xfrm>
            <a:off x="6165565" y="3856900"/>
            <a:ext cx="390070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앙상블을 구성하는 모델들이 모두 같다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Google Shape;114;p3">
            <a:extLst>
              <a:ext uri="{FF2B5EF4-FFF2-40B4-BE49-F238E27FC236}">
                <a16:creationId xmlns:a16="http://schemas.microsoft.com/office/drawing/2014/main" id="{47D21688-B28C-4733-97DB-F6769106D4C3}"/>
              </a:ext>
            </a:extLst>
          </p:cNvPr>
          <p:cNvSpPr txBox="1"/>
          <p:nvPr/>
        </p:nvSpPr>
        <p:spPr>
          <a:xfrm>
            <a:off x="6013104" y="4432122"/>
            <a:ext cx="390070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트리계열 모델들이 앙상블 되어</a:t>
            </a:r>
            <a:endParaRPr lang="en-US" altLang="ko-KR" sz="16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최종 모델을 구성하고 있다</a:t>
            </a:r>
            <a:r>
              <a:rPr lang="en-US" altLang="ko-KR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Google Shape;114;p3">
            <a:extLst>
              <a:ext uri="{FF2B5EF4-FFF2-40B4-BE49-F238E27FC236}">
                <a16:creationId xmlns:a16="http://schemas.microsoft.com/office/drawing/2014/main" id="{01C4CBA3-4D81-4414-89EB-1CC4DCAE5D72}"/>
              </a:ext>
            </a:extLst>
          </p:cNvPr>
          <p:cNvSpPr txBox="1"/>
          <p:nvPr/>
        </p:nvSpPr>
        <p:spPr>
          <a:xfrm>
            <a:off x="1541240" y="484097"/>
            <a:ext cx="49118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Ensemble</a:t>
            </a:r>
            <a:endParaRPr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Google Shape;114;p3">
            <a:extLst>
              <a:ext uri="{FF2B5EF4-FFF2-40B4-BE49-F238E27FC236}">
                <a16:creationId xmlns:a16="http://schemas.microsoft.com/office/drawing/2014/main" id="{C3DB1396-D0A4-4566-A791-DC4C790A6361}"/>
              </a:ext>
            </a:extLst>
          </p:cNvPr>
          <p:cNvSpPr txBox="1"/>
          <p:nvPr/>
        </p:nvSpPr>
        <p:spPr>
          <a:xfrm>
            <a:off x="5975696" y="5278282"/>
            <a:ext cx="39755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Bagging : </a:t>
            </a:r>
            <a:r>
              <a:rPr lang="en-US" altLang="ko-KR" sz="1600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RandomForest</a:t>
            </a:r>
            <a:r>
              <a:rPr lang="en-US" altLang="ko-KR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sz="1600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ExtraTrees</a:t>
            </a:r>
            <a:endParaRPr lang="en-US" altLang="ko-KR" sz="16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Boosting : AdaBoost, GBM, XGB, LGBM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23;p4">
            <a:extLst>
              <a:ext uri="{FF2B5EF4-FFF2-40B4-BE49-F238E27FC236}">
                <a16:creationId xmlns:a16="http://schemas.microsoft.com/office/drawing/2014/main" id="{67F0926F-0227-410C-BCE6-256DEE78C8B9}"/>
              </a:ext>
            </a:extLst>
          </p:cNvPr>
          <p:cNvSpPr/>
          <p:nvPr/>
        </p:nvSpPr>
        <p:spPr>
          <a:xfrm>
            <a:off x="878705" y="1889688"/>
            <a:ext cx="3926051" cy="113709"/>
          </a:xfrm>
          <a:prstGeom prst="parallelogram">
            <a:avLst>
              <a:gd name="adj" fmla="val 25000"/>
            </a:avLst>
          </a:prstGeom>
          <a:solidFill>
            <a:srgbClr val="6A7EA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27154" y="145624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7114" y="46274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7134" y="487274"/>
            <a:ext cx="10140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2</a:t>
            </a:r>
            <a:endParaRPr sz="4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24" name="Google Shape;114;p3">
            <a:extLst>
              <a:ext uri="{FF2B5EF4-FFF2-40B4-BE49-F238E27FC236}">
                <a16:creationId xmlns:a16="http://schemas.microsoft.com/office/drawing/2014/main" id="{6B361B12-2997-4768-B968-9B330E3C1C48}"/>
              </a:ext>
            </a:extLst>
          </p:cNvPr>
          <p:cNvSpPr txBox="1"/>
          <p:nvPr/>
        </p:nvSpPr>
        <p:spPr>
          <a:xfrm>
            <a:off x="854177" y="1622673"/>
            <a:ext cx="48433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여러 모델들을 사용하는 경우</a:t>
            </a:r>
            <a:endParaRPr lang="en-US" altLang="ko-KR" sz="2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C4D87B9-7216-4A5B-96A0-497C031C6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6882168" y="2939918"/>
            <a:ext cx="739832" cy="723867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B3B17204-1299-4A85-9260-84DCF6E3F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44" t="44919" r="2437" b="36277"/>
          <a:stretch/>
        </p:blipFill>
        <p:spPr bwMode="auto">
          <a:xfrm>
            <a:off x="8512288" y="4815224"/>
            <a:ext cx="739832" cy="7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4682DD4E-C84E-4D62-B038-B4A555C39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4" t="44919" r="54307" b="36277"/>
          <a:stretch/>
        </p:blipFill>
        <p:spPr bwMode="auto">
          <a:xfrm>
            <a:off x="8512289" y="3897284"/>
            <a:ext cx="739832" cy="73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27ADAAA7-34B8-4AAD-A74A-12E185C28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44919" r="76477" b="36277"/>
          <a:stretch/>
        </p:blipFill>
        <p:spPr bwMode="auto">
          <a:xfrm>
            <a:off x="8512288" y="2940237"/>
            <a:ext cx="739833" cy="73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114;p3">
            <a:extLst>
              <a:ext uri="{FF2B5EF4-FFF2-40B4-BE49-F238E27FC236}">
                <a16:creationId xmlns:a16="http://schemas.microsoft.com/office/drawing/2014/main" id="{556F9B3E-4A42-43E4-B711-687BFE31BEB6}"/>
              </a:ext>
            </a:extLst>
          </p:cNvPr>
          <p:cNvSpPr txBox="1"/>
          <p:nvPr/>
        </p:nvSpPr>
        <p:spPr>
          <a:xfrm>
            <a:off x="6400083" y="5804816"/>
            <a:ext cx="3900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앙상블을 구성하는 모델들이 모두 다르다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Google Shape;114;p3">
            <a:extLst>
              <a:ext uri="{FF2B5EF4-FFF2-40B4-BE49-F238E27FC236}">
                <a16:creationId xmlns:a16="http://schemas.microsoft.com/office/drawing/2014/main" id="{ED7D4CED-899E-4E7D-866F-1F373A6FB868}"/>
              </a:ext>
            </a:extLst>
          </p:cNvPr>
          <p:cNvSpPr txBox="1"/>
          <p:nvPr/>
        </p:nvSpPr>
        <p:spPr>
          <a:xfrm>
            <a:off x="1541240" y="484097"/>
            <a:ext cx="49118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Ensemble</a:t>
            </a:r>
            <a:endParaRPr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9AD136A-5D78-4FF1-AB12-C57776A93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4" r="32879" b="64291"/>
          <a:stretch/>
        </p:blipFill>
        <p:spPr bwMode="auto">
          <a:xfrm>
            <a:off x="4842250" y="2946752"/>
            <a:ext cx="739832" cy="7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BF25DE4-E248-4A71-BFB3-5DDEA3242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3432661" y="2936753"/>
            <a:ext cx="739832" cy="730198"/>
          </a:xfrm>
          <a:prstGeom prst="rect">
            <a:avLst/>
          </a:prstGeom>
        </p:spPr>
      </p:pic>
      <p:sp>
        <p:nvSpPr>
          <p:cNvPr id="35" name="Google Shape;114;p3">
            <a:extLst>
              <a:ext uri="{FF2B5EF4-FFF2-40B4-BE49-F238E27FC236}">
                <a16:creationId xmlns:a16="http://schemas.microsoft.com/office/drawing/2014/main" id="{96B7DBD6-91B9-422A-A660-8FBCA22DC2AF}"/>
              </a:ext>
            </a:extLst>
          </p:cNvPr>
          <p:cNvSpPr txBox="1"/>
          <p:nvPr/>
        </p:nvSpPr>
        <p:spPr>
          <a:xfrm>
            <a:off x="4250957" y="3148201"/>
            <a:ext cx="4711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A78D7B0-7997-4890-A90F-7C68C57B3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66" r="54439" b="17641"/>
          <a:stretch/>
        </p:blipFill>
        <p:spPr>
          <a:xfrm>
            <a:off x="386771" y="2959953"/>
            <a:ext cx="2566246" cy="2605504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D3825D1-79B4-43DC-BAD3-7609A807C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4" r="32879" b="64291"/>
          <a:stretch/>
        </p:blipFill>
        <p:spPr bwMode="auto">
          <a:xfrm>
            <a:off x="4842250" y="3907283"/>
            <a:ext cx="739832" cy="7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1377959-22B0-40CD-A877-28AF72DB8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3432661" y="3897284"/>
            <a:ext cx="739832" cy="730198"/>
          </a:xfrm>
          <a:prstGeom prst="rect">
            <a:avLst/>
          </a:prstGeom>
        </p:spPr>
      </p:pic>
      <p:sp>
        <p:nvSpPr>
          <p:cNvPr id="40" name="Google Shape;114;p3">
            <a:extLst>
              <a:ext uri="{FF2B5EF4-FFF2-40B4-BE49-F238E27FC236}">
                <a16:creationId xmlns:a16="http://schemas.microsoft.com/office/drawing/2014/main" id="{E9F4D095-0F62-4650-B326-BFD9AD36D8D0}"/>
              </a:ext>
            </a:extLst>
          </p:cNvPr>
          <p:cNvSpPr txBox="1"/>
          <p:nvPr/>
        </p:nvSpPr>
        <p:spPr>
          <a:xfrm>
            <a:off x="4250957" y="4108732"/>
            <a:ext cx="4711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821D132A-6FD9-4720-BC91-3382ED75B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4" r="32879" b="64291"/>
          <a:stretch/>
        </p:blipFill>
        <p:spPr bwMode="auto">
          <a:xfrm>
            <a:off x="4842250" y="4822058"/>
            <a:ext cx="739832" cy="7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A3DC008-CC65-4785-8D3D-A98C79032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3432661" y="4812059"/>
            <a:ext cx="739832" cy="730198"/>
          </a:xfrm>
          <a:prstGeom prst="rect">
            <a:avLst/>
          </a:prstGeom>
        </p:spPr>
      </p:pic>
      <p:sp>
        <p:nvSpPr>
          <p:cNvPr id="43" name="Google Shape;114;p3">
            <a:extLst>
              <a:ext uri="{FF2B5EF4-FFF2-40B4-BE49-F238E27FC236}">
                <a16:creationId xmlns:a16="http://schemas.microsoft.com/office/drawing/2014/main" id="{4A5D5D29-FCBD-437A-B98E-9073C3209098}"/>
              </a:ext>
            </a:extLst>
          </p:cNvPr>
          <p:cNvSpPr txBox="1"/>
          <p:nvPr/>
        </p:nvSpPr>
        <p:spPr>
          <a:xfrm>
            <a:off x="4250957" y="5023507"/>
            <a:ext cx="4711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EA4322B-B9C7-4A88-8B49-3547F7BE7063}"/>
              </a:ext>
            </a:extLst>
          </p:cNvPr>
          <p:cNvSpPr/>
          <p:nvPr/>
        </p:nvSpPr>
        <p:spPr>
          <a:xfrm>
            <a:off x="5926975" y="4108732"/>
            <a:ext cx="465512" cy="388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2459DBA-1FC4-46EC-A679-15E06D86C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6882168" y="3900449"/>
            <a:ext cx="739832" cy="72386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CCA260E-D63A-4D47-A851-A73A39A3C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t="22480" r="70800" b="63541"/>
          <a:stretch/>
        </p:blipFill>
        <p:spPr>
          <a:xfrm>
            <a:off x="6882168" y="4807360"/>
            <a:ext cx="739832" cy="723867"/>
          </a:xfrm>
          <a:prstGeom prst="rect">
            <a:avLst/>
          </a:prstGeom>
        </p:spPr>
      </p:pic>
      <p:sp>
        <p:nvSpPr>
          <p:cNvPr id="46" name="Google Shape;114;p3">
            <a:extLst>
              <a:ext uri="{FF2B5EF4-FFF2-40B4-BE49-F238E27FC236}">
                <a16:creationId xmlns:a16="http://schemas.microsoft.com/office/drawing/2014/main" id="{820F98A7-9330-4D99-9675-780842D4E950}"/>
              </a:ext>
            </a:extLst>
          </p:cNvPr>
          <p:cNvSpPr txBox="1"/>
          <p:nvPr/>
        </p:nvSpPr>
        <p:spPr>
          <a:xfrm>
            <a:off x="7831555" y="3150259"/>
            <a:ext cx="4711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7" name="Google Shape;114;p3">
            <a:extLst>
              <a:ext uri="{FF2B5EF4-FFF2-40B4-BE49-F238E27FC236}">
                <a16:creationId xmlns:a16="http://schemas.microsoft.com/office/drawing/2014/main" id="{0F1E4656-AEDE-435D-A1C4-B89D728B7C8E}"/>
              </a:ext>
            </a:extLst>
          </p:cNvPr>
          <p:cNvSpPr txBox="1"/>
          <p:nvPr/>
        </p:nvSpPr>
        <p:spPr>
          <a:xfrm>
            <a:off x="7831555" y="4072146"/>
            <a:ext cx="4711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8" name="Google Shape;114;p3">
            <a:extLst>
              <a:ext uri="{FF2B5EF4-FFF2-40B4-BE49-F238E27FC236}">
                <a16:creationId xmlns:a16="http://schemas.microsoft.com/office/drawing/2014/main" id="{83ADD5BD-D778-4454-861C-81EA241C5A2F}"/>
              </a:ext>
            </a:extLst>
          </p:cNvPr>
          <p:cNvSpPr txBox="1"/>
          <p:nvPr/>
        </p:nvSpPr>
        <p:spPr>
          <a:xfrm>
            <a:off x="7829872" y="4938481"/>
            <a:ext cx="47117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78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23;p4">
            <a:extLst>
              <a:ext uri="{FF2B5EF4-FFF2-40B4-BE49-F238E27FC236}">
                <a16:creationId xmlns:a16="http://schemas.microsoft.com/office/drawing/2014/main" id="{AFEF2F8D-412B-4D73-BFDF-AB687B5BAD5A}"/>
              </a:ext>
            </a:extLst>
          </p:cNvPr>
          <p:cNvSpPr/>
          <p:nvPr/>
        </p:nvSpPr>
        <p:spPr>
          <a:xfrm>
            <a:off x="865707" y="1935741"/>
            <a:ext cx="2886244" cy="126906"/>
          </a:xfrm>
          <a:prstGeom prst="parallelogram">
            <a:avLst>
              <a:gd name="adj" fmla="val 25000"/>
            </a:avLst>
          </a:prstGeom>
          <a:solidFill>
            <a:srgbClr val="6A7EA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27154" y="145624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541240" y="462746"/>
            <a:ext cx="26113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Voting</a:t>
            </a:r>
            <a:endParaRPr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7114" y="46274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7134" y="487274"/>
            <a:ext cx="10140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3</a:t>
            </a:r>
            <a:endParaRPr sz="4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5CBD2D-49C6-4565-8312-B3D36D4C9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23" r="54451" b="18595"/>
          <a:stretch/>
        </p:blipFill>
        <p:spPr>
          <a:xfrm>
            <a:off x="250241" y="2839896"/>
            <a:ext cx="3238674" cy="3427306"/>
          </a:xfrm>
          <a:prstGeom prst="rect">
            <a:avLst/>
          </a:prstGeom>
        </p:spPr>
      </p:pic>
      <p:sp>
        <p:nvSpPr>
          <p:cNvPr id="19" name="Google Shape;114;p3">
            <a:extLst>
              <a:ext uri="{FF2B5EF4-FFF2-40B4-BE49-F238E27FC236}">
                <a16:creationId xmlns:a16="http://schemas.microsoft.com/office/drawing/2014/main" id="{C96BFE97-F3C0-4AF1-9233-B3DF1F9D07C8}"/>
              </a:ext>
            </a:extLst>
          </p:cNvPr>
          <p:cNvSpPr txBox="1"/>
          <p:nvPr/>
        </p:nvSpPr>
        <p:spPr>
          <a:xfrm>
            <a:off x="865707" y="1600275"/>
            <a:ext cx="31493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Bagging vs Voting</a:t>
            </a:r>
            <a:endParaRPr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Google Shape;114;p3">
            <a:extLst>
              <a:ext uri="{FF2B5EF4-FFF2-40B4-BE49-F238E27FC236}">
                <a16:creationId xmlns:a16="http://schemas.microsoft.com/office/drawing/2014/main" id="{8E101495-3C58-4771-9EB1-4FF726AB3A5D}"/>
              </a:ext>
            </a:extLst>
          </p:cNvPr>
          <p:cNvSpPr txBox="1"/>
          <p:nvPr/>
        </p:nvSpPr>
        <p:spPr>
          <a:xfrm>
            <a:off x="1171705" y="2522774"/>
            <a:ext cx="139574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Bagging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Google Shape;114;p3">
            <a:extLst>
              <a:ext uri="{FF2B5EF4-FFF2-40B4-BE49-F238E27FC236}">
                <a16:creationId xmlns:a16="http://schemas.microsoft.com/office/drawing/2014/main" id="{65349B72-CA85-450A-96E9-92C21CFD1165}"/>
              </a:ext>
            </a:extLst>
          </p:cNvPr>
          <p:cNvSpPr txBox="1"/>
          <p:nvPr/>
        </p:nvSpPr>
        <p:spPr>
          <a:xfrm>
            <a:off x="7185460" y="3433156"/>
            <a:ext cx="23243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공통점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Aggregation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분류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최빈값</a:t>
            </a:r>
            <a:endParaRPr lang="en-US" altLang="ko-KR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회귀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평균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Google Shape;114;p3">
            <a:extLst>
              <a:ext uri="{FF2B5EF4-FFF2-40B4-BE49-F238E27FC236}">
                <a16:creationId xmlns:a16="http://schemas.microsoft.com/office/drawing/2014/main" id="{BA487C06-8D30-4BB9-8B3F-1B396D157A49}"/>
              </a:ext>
            </a:extLst>
          </p:cNvPr>
          <p:cNvSpPr txBox="1"/>
          <p:nvPr/>
        </p:nvSpPr>
        <p:spPr>
          <a:xfrm>
            <a:off x="7185460" y="4553549"/>
            <a:ext cx="222454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차이점 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종류</a:t>
            </a:r>
            <a:endParaRPr lang="en-US" altLang="ko-KR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Bagging 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모델</a:t>
            </a:r>
            <a:endParaRPr lang="en-US" altLang="ko-KR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Voting: 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다른 모델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0AF85C-BE3B-4670-85F7-1DB56004DB6C}"/>
              </a:ext>
            </a:extLst>
          </p:cNvPr>
          <p:cNvGrpSpPr/>
          <p:nvPr/>
        </p:nvGrpSpPr>
        <p:grpSpPr>
          <a:xfrm>
            <a:off x="3751951" y="2522774"/>
            <a:ext cx="3238674" cy="3759098"/>
            <a:chOff x="3751951" y="2522774"/>
            <a:chExt cx="3238674" cy="3759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C8829D-3E14-491A-8EEB-43781E4C509C}"/>
                    </a:ext>
                  </a:extLst>
                </p:cNvPr>
                <p:cNvSpPr txBox="1"/>
                <p:nvPr/>
              </p:nvSpPr>
              <p:spPr>
                <a:xfrm>
                  <a:off x="5149432" y="5974095"/>
                  <a:ext cx="44371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ko-KR" altLang="en-US" dirty="0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C8829D-3E14-491A-8EEB-43781E4C5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9432" y="5974095"/>
                  <a:ext cx="443712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F6B2D22-69EE-44B3-8697-36C53F908E78}"/>
                    </a:ext>
                  </a:extLst>
                </p:cNvPr>
                <p:cNvSpPr txBox="1"/>
                <p:nvPr/>
              </p:nvSpPr>
              <p:spPr>
                <a:xfrm>
                  <a:off x="6528956" y="5959425"/>
                  <a:ext cx="44371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ko-KR" altLang="en-US" dirty="0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F6B2D22-69EE-44B3-8697-36C53F908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956" y="5959425"/>
                  <a:ext cx="44371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29F9CF5-9C9E-49B5-B884-75808DDA2CB3}"/>
                </a:ext>
              </a:extLst>
            </p:cNvPr>
            <p:cNvGrpSpPr/>
            <p:nvPr/>
          </p:nvGrpSpPr>
          <p:grpSpPr>
            <a:xfrm>
              <a:off x="3751951" y="2839896"/>
              <a:ext cx="3238674" cy="3441976"/>
              <a:chOff x="748970" y="1910330"/>
              <a:chExt cx="3590273" cy="457994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67E55EAB-2559-482E-9CA3-65D1B6D8F6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1611" r="55853" b="19599"/>
              <a:stretch/>
            </p:blipFill>
            <p:spPr>
              <a:xfrm>
                <a:off x="748970" y="1910330"/>
                <a:ext cx="3590273" cy="4579949"/>
              </a:xfrm>
              <a:prstGeom prst="rect">
                <a:avLst/>
              </a:prstGeom>
            </p:spPr>
          </p:pic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970BE90D-F779-4018-AA38-31FA9C3D1F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2" t="44919" r="76477" b="36277"/>
              <a:stretch/>
            </p:blipFill>
            <p:spPr bwMode="auto">
              <a:xfrm>
                <a:off x="2643447" y="2011680"/>
                <a:ext cx="523701" cy="1030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E94D6988-5472-4552-95DB-805B9F9796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74" t="44919" r="54307" b="36277"/>
              <a:stretch/>
            </p:blipFill>
            <p:spPr bwMode="auto">
              <a:xfrm>
                <a:off x="2643447" y="3684915"/>
                <a:ext cx="523701" cy="1030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2D0A26BD-4374-48A0-8A62-8DE8455FF6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44" t="44919" r="2437" b="36277"/>
              <a:stretch/>
            </p:blipFill>
            <p:spPr bwMode="auto">
              <a:xfrm>
                <a:off x="2643446" y="5251684"/>
                <a:ext cx="523702" cy="1030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Google Shape;114;p3">
              <a:extLst>
                <a:ext uri="{FF2B5EF4-FFF2-40B4-BE49-F238E27FC236}">
                  <a16:creationId xmlns:a16="http://schemas.microsoft.com/office/drawing/2014/main" id="{FD09B1B1-B084-4E3B-8C5E-6E23407DDEC7}"/>
                </a:ext>
              </a:extLst>
            </p:cNvPr>
            <p:cNvSpPr txBox="1"/>
            <p:nvPr/>
          </p:nvSpPr>
          <p:spPr>
            <a:xfrm>
              <a:off x="4673415" y="2522774"/>
              <a:ext cx="139574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Voting</a:t>
              </a: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65AF50FF-937E-4F04-AFBD-9305EB841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44" t="44919" r="2437" b="36277"/>
            <a:stretch/>
          </p:blipFill>
          <p:spPr bwMode="auto">
            <a:xfrm>
              <a:off x="5460899" y="5360030"/>
              <a:ext cx="739832" cy="87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684D79B0-B6F3-4F7C-BBB3-FCF9E5AD22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74" t="44919" r="54307" b="36277"/>
            <a:stretch/>
          </p:blipFill>
          <p:spPr bwMode="auto">
            <a:xfrm>
              <a:off x="5460899" y="4131590"/>
              <a:ext cx="608261" cy="87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368D8D2A-F99B-4B75-8028-54521D4BA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" t="44919" r="76477" b="36277"/>
            <a:stretch/>
          </p:blipFill>
          <p:spPr bwMode="auto">
            <a:xfrm>
              <a:off x="5460899" y="2846450"/>
              <a:ext cx="608261" cy="87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716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53ADDA9-4B4C-4B8B-A84B-3783425FF6CF}"/>
              </a:ext>
            </a:extLst>
          </p:cNvPr>
          <p:cNvSpPr/>
          <p:nvPr/>
        </p:nvSpPr>
        <p:spPr>
          <a:xfrm>
            <a:off x="7724314" y="2593301"/>
            <a:ext cx="1395745" cy="36661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27154" y="145624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541240" y="484097"/>
            <a:ext cx="26113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Stacking</a:t>
            </a:r>
            <a:endParaRPr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7114" y="46274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7134" y="487274"/>
            <a:ext cx="10140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4</a:t>
            </a:r>
            <a:endParaRPr sz="4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A7BF51-D30E-46EB-B26C-2FFAE4FE6D47}"/>
              </a:ext>
            </a:extLst>
          </p:cNvPr>
          <p:cNvGrpSpPr/>
          <p:nvPr/>
        </p:nvGrpSpPr>
        <p:grpSpPr>
          <a:xfrm>
            <a:off x="600786" y="2542906"/>
            <a:ext cx="3238674" cy="3759098"/>
            <a:chOff x="3751951" y="2522774"/>
            <a:chExt cx="3238674" cy="3759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EA77A0B-2DA2-43AD-9FA2-AAFD206F31BC}"/>
                    </a:ext>
                  </a:extLst>
                </p:cNvPr>
                <p:cNvSpPr txBox="1"/>
                <p:nvPr/>
              </p:nvSpPr>
              <p:spPr>
                <a:xfrm>
                  <a:off x="5149432" y="5974095"/>
                  <a:ext cx="44371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ko-KR" altLang="en-US" dirty="0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EA77A0B-2DA2-43AD-9FA2-AAFD206F3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9432" y="5974095"/>
                  <a:ext cx="44371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990FB98-C2C1-4E78-B098-D6311B4CFEE9}"/>
                    </a:ext>
                  </a:extLst>
                </p:cNvPr>
                <p:cNvSpPr txBox="1"/>
                <p:nvPr/>
              </p:nvSpPr>
              <p:spPr>
                <a:xfrm>
                  <a:off x="6528956" y="5959425"/>
                  <a:ext cx="44371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ko-KR" altLang="en-US" dirty="0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990FB98-C2C1-4E78-B098-D6311B4CF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956" y="5959425"/>
                  <a:ext cx="443712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5A95926-FDEC-41DD-95D6-84421F6BAFDE}"/>
                </a:ext>
              </a:extLst>
            </p:cNvPr>
            <p:cNvGrpSpPr/>
            <p:nvPr/>
          </p:nvGrpSpPr>
          <p:grpSpPr>
            <a:xfrm>
              <a:off x="3751951" y="2839896"/>
              <a:ext cx="3238674" cy="3441976"/>
              <a:chOff x="748970" y="1910330"/>
              <a:chExt cx="3590273" cy="4579949"/>
            </a:xfrm>
          </p:grpSpPr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287FF79C-8A6F-4BB5-AF22-6F6604576B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1611" r="55853" b="19599"/>
              <a:stretch/>
            </p:blipFill>
            <p:spPr>
              <a:xfrm>
                <a:off x="748970" y="1910330"/>
                <a:ext cx="3590273" cy="4579949"/>
              </a:xfrm>
              <a:prstGeom prst="rect">
                <a:avLst/>
              </a:prstGeom>
            </p:spPr>
          </p:pic>
          <p:pic>
            <p:nvPicPr>
              <p:cNvPr id="68" name="Picture 4">
                <a:extLst>
                  <a:ext uri="{FF2B5EF4-FFF2-40B4-BE49-F238E27FC236}">
                    <a16:creationId xmlns:a16="http://schemas.microsoft.com/office/drawing/2014/main" id="{B9F55925-1D90-4BD9-A2A4-636AFBF73A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2" t="44919" r="76477" b="36277"/>
              <a:stretch/>
            </p:blipFill>
            <p:spPr bwMode="auto">
              <a:xfrm>
                <a:off x="2643447" y="2011680"/>
                <a:ext cx="523701" cy="1030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>
                <a:extLst>
                  <a:ext uri="{FF2B5EF4-FFF2-40B4-BE49-F238E27FC236}">
                    <a16:creationId xmlns:a16="http://schemas.microsoft.com/office/drawing/2014/main" id="{91A65B2A-203F-4BFF-BA59-0DF3CFC978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74" t="44919" r="54307" b="36277"/>
              <a:stretch/>
            </p:blipFill>
            <p:spPr bwMode="auto">
              <a:xfrm>
                <a:off x="2643447" y="3684915"/>
                <a:ext cx="523701" cy="1030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4">
                <a:extLst>
                  <a:ext uri="{FF2B5EF4-FFF2-40B4-BE49-F238E27FC236}">
                    <a16:creationId xmlns:a16="http://schemas.microsoft.com/office/drawing/2014/main" id="{512D6285-ED20-453D-B03D-9F3F8AADE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44" t="44919" r="2437" b="36277"/>
              <a:stretch/>
            </p:blipFill>
            <p:spPr bwMode="auto">
              <a:xfrm>
                <a:off x="2643446" y="5251684"/>
                <a:ext cx="523702" cy="1030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" name="Google Shape;114;p3">
              <a:extLst>
                <a:ext uri="{FF2B5EF4-FFF2-40B4-BE49-F238E27FC236}">
                  <a16:creationId xmlns:a16="http://schemas.microsoft.com/office/drawing/2014/main" id="{80707288-393B-4C2A-BBAE-4D71C813B77F}"/>
                </a:ext>
              </a:extLst>
            </p:cNvPr>
            <p:cNvSpPr txBox="1"/>
            <p:nvPr/>
          </p:nvSpPr>
          <p:spPr>
            <a:xfrm>
              <a:off x="4673415" y="2522774"/>
              <a:ext cx="139574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Voting</a:t>
              </a: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053845A4-FF96-4B9F-BB3F-5C8359CB39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44" t="44919" r="2437" b="36277"/>
            <a:stretch/>
          </p:blipFill>
          <p:spPr bwMode="auto">
            <a:xfrm>
              <a:off x="5460899" y="5360030"/>
              <a:ext cx="739832" cy="87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68331686-95C9-490E-80EC-E358A3176C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74" t="44919" r="54307" b="36277"/>
            <a:stretch/>
          </p:blipFill>
          <p:spPr bwMode="auto">
            <a:xfrm>
              <a:off x="5460899" y="4131590"/>
              <a:ext cx="608261" cy="87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id="{44A76973-DB21-437E-AD8D-FBE3D07071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" t="44919" r="76477" b="36277"/>
            <a:stretch/>
          </p:blipFill>
          <p:spPr bwMode="auto">
            <a:xfrm>
              <a:off x="5460899" y="2846450"/>
              <a:ext cx="608261" cy="87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4BD031-EE77-40BC-B06D-4FA4A7398EF0}"/>
              </a:ext>
            </a:extLst>
          </p:cNvPr>
          <p:cNvGrpSpPr/>
          <p:nvPr/>
        </p:nvGrpSpPr>
        <p:grpSpPr>
          <a:xfrm>
            <a:off x="4460204" y="2860028"/>
            <a:ext cx="2448780" cy="3441976"/>
            <a:chOff x="4929370" y="2259753"/>
            <a:chExt cx="2448780" cy="3441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F5CDD4F-94A8-489C-A347-22ABD377E753}"/>
                    </a:ext>
                  </a:extLst>
                </p:cNvPr>
                <p:cNvSpPr txBox="1"/>
                <p:nvPr/>
              </p:nvSpPr>
              <p:spPr>
                <a:xfrm>
                  <a:off x="6326851" y="5393952"/>
                  <a:ext cx="44371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ko-KR" altLang="en-US" dirty="0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ko-KR" altLang="en-US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F5CDD4F-94A8-489C-A347-22ABD377E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851" y="5393952"/>
                  <a:ext cx="44371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7181B36-AAE6-4CE8-A45E-1C81153916A8}"/>
                </a:ext>
              </a:extLst>
            </p:cNvPr>
            <p:cNvGrpSpPr/>
            <p:nvPr/>
          </p:nvGrpSpPr>
          <p:grpSpPr>
            <a:xfrm>
              <a:off x="4929370" y="2259753"/>
              <a:ext cx="2448780" cy="3441976"/>
              <a:chOff x="748970" y="1910330"/>
              <a:chExt cx="2714627" cy="4579949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EF2F21EF-8B7E-4BD1-8B5B-9E7D64E1CF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1611" r="66620" b="19599"/>
              <a:stretch/>
            </p:blipFill>
            <p:spPr>
              <a:xfrm>
                <a:off x="748970" y="1910330"/>
                <a:ext cx="2714627" cy="4579949"/>
              </a:xfrm>
              <a:prstGeom prst="rect">
                <a:avLst/>
              </a:prstGeom>
            </p:spPr>
          </p:pic>
          <p:pic>
            <p:nvPicPr>
              <p:cNvPr id="80" name="Picture 4">
                <a:extLst>
                  <a:ext uri="{FF2B5EF4-FFF2-40B4-BE49-F238E27FC236}">
                    <a16:creationId xmlns:a16="http://schemas.microsoft.com/office/drawing/2014/main" id="{720B39B9-7F26-4F49-B092-371F102B0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2" t="44919" r="76477" b="36277"/>
              <a:stretch/>
            </p:blipFill>
            <p:spPr bwMode="auto">
              <a:xfrm>
                <a:off x="2643447" y="2011680"/>
                <a:ext cx="523701" cy="1030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4">
                <a:extLst>
                  <a:ext uri="{FF2B5EF4-FFF2-40B4-BE49-F238E27FC236}">
                    <a16:creationId xmlns:a16="http://schemas.microsoft.com/office/drawing/2014/main" id="{BC3C6D0B-D671-49BA-9CCC-3C0B104D88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74" t="44919" r="54307" b="36277"/>
              <a:stretch/>
            </p:blipFill>
            <p:spPr bwMode="auto">
              <a:xfrm>
                <a:off x="2643447" y="3684915"/>
                <a:ext cx="523701" cy="1030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4">
                <a:extLst>
                  <a:ext uri="{FF2B5EF4-FFF2-40B4-BE49-F238E27FC236}">
                    <a16:creationId xmlns:a16="http://schemas.microsoft.com/office/drawing/2014/main" id="{50247A8E-8074-4DED-B4F1-D14CA2142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44" t="44919" r="2437" b="36277"/>
              <a:stretch/>
            </p:blipFill>
            <p:spPr bwMode="auto">
              <a:xfrm>
                <a:off x="2643446" y="5251684"/>
                <a:ext cx="523702" cy="1030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FB2125F6-7DB2-4248-91D5-AD9805B8C9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44" t="44919" r="2437" b="36277"/>
            <a:stretch/>
          </p:blipFill>
          <p:spPr bwMode="auto">
            <a:xfrm>
              <a:off x="6638318" y="4688379"/>
              <a:ext cx="739832" cy="970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id="{8FA4A09D-13F0-4FF8-84A3-93EE93884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74" t="44919" r="54307" b="36277"/>
            <a:stretch/>
          </p:blipFill>
          <p:spPr bwMode="auto">
            <a:xfrm>
              <a:off x="6638318" y="3551447"/>
              <a:ext cx="739832" cy="879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>
              <a:extLst>
                <a:ext uri="{FF2B5EF4-FFF2-40B4-BE49-F238E27FC236}">
                  <a16:creationId xmlns:a16="http://schemas.microsoft.com/office/drawing/2014/main" id="{31B1F6D5-2510-4F93-B06E-97F57C1229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" t="44919" r="76477" b="36277"/>
            <a:stretch/>
          </p:blipFill>
          <p:spPr bwMode="auto">
            <a:xfrm>
              <a:off x="6638318" y="2259753"/>
              <a:ext cx="739832" cy="94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DCB164-8B1C-43B9-9F12-1638F2B7F6BB}"/>
              </a:ext>
            </a:extLst>
          </p:cNvPr>
          <p:cNvCxnSpPr>
            <a:cxnSpLocks/>
          </p:cNvCxnSpPr>
          <p:nvPr/>
        </p:nvCxnSpPr>
        <p:spPr>
          <a:xfrm>
            <a:off x="7082444" y="3323527"/>
            <a:ext cx="5320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8C69EE-0730-430E-BD58-502B06E3B2E6}"/>
              </a:ext>
            </a:extLst>
          </p:cNvPr>
          <p:cNvCxnSpPr>
            <a:cxnSpLocks/>
          </p:cNvCxnSpPr>
          <p:nvPr/>
        </p:nvCxnSpPr>
        <p:spPr>
          <a:xfrm>
            <a:off x="7082444" y="4464638"/>
            <a:ext cx="5320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5DDA87-8E11-41FE-A6F8-C0A53980FF4A}"/>
              </a:ext>
            </a:extLst>
          </p:cNvPr>
          <p:cNvCxnSpPr>
            <a:cxnSpLocks/>
          </p:cNvCxnSpPr>
          <p:nvPr/>
        </p:nvCxnSpPr>
        <p:spPr>
          <a:xfrm>
            <a:off x="7046422" y="5639503"/>
            <a:ext cx="5320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6219222-56AB-46F9-ABE1-9CA2E4441055}"/>
              </a:ext>
            </a:extLst>
          </p:cNvPr>
          <p:cNvSpPr/>
          <p:nvPr/>
        </p:nvSpPr>
        <p:spPr>
          <a:xfrm>
            <a:off x="7818039" y="2834954"/>
            <a:ext cx="1145859" cy="94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Prediction_1</a:t>
            </a:r>
            <a:endParaRPr lang="ko-KR" altLang="en-US" sz="11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53AD812-C032-4EA3-AA63-4924F98B4367}"/>
              </a:ext>
            </a:extLst>
          </p:cNvPr>
          <p:cNvSpPr/>
          <p:nvPr/>
        </p:nvSpPr>
        <p:spPr>
          <a:xfrm>
            <a:off x="7818039" y="3993375"/>
            <a:ext cx="1145859" cy="94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Prediction_2</a:t>
            </a:r>
            <a:endParaRPr lang="ko-KR" altLang="en-US" sz="11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F3DC421-6E2F-4925-A120-C88BDF90DD13}"/>
              </a:ext>
            </a:extLst>
          </p:cNvPr>
          <p:cNvSpPr/>
          <p:nvPr/>
        </p:nvSpPr>
        <p:spPr>
          <a:xfrm>
            <a:off x="7818038" y="5168240"/>
            <a:ext cx="1145859" cy="94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Prediction_n</a:t>
            </a:r>
            <a:endParaRPr lang="ko-KR" altLang="en-US" sz="11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2" name="Google Shape;123;p4">
            <a:extLst>
              <a:ext uri="{FF2B5EF4-FFF2-40B4-BE49-F238E27FC236}">
                <a16:creationId xmlns:a16="http://schemas.microsoft.com/office/drawing/2014/main" id="{1A568A94-A5B0-4554-A37C-D922EE7876F5}"/>
              </a:ext>
            </a:extLst>
          </p:cNvPr>
          <p:cNvSpPr/>
          <p:nvPr/>
        </p:nvSpPr>
        <p:spPr>
          <a:xfrm>
            <a:off x="865706" y="1935740"/>
            <a:ext cx="2973753" cy="136163"/>
          </a:xfrm>
          <a:prstGeom prst="parallelogram">
            <a:avLst>
              <a:gd name="adj" fmla="val 25000"/>
            </a:avLst>
          </a:prstGeom>
          <a:solidFill>
            <a:srgbClr val="6A7EA8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93" name="Google Shape;114;p3">
            <a:extLst>
              <a:ext uri="{FF2B5EF4-FFF2-40B4-BE49-F238E27FC236}">
                <a16:creationId xmlns:a16="http://schemas.microsoft.com/office/drawing/2014/main" id="{C84F062E-38D1-4F64-BC68-0C2429508378}"/>
              </a:ext>
            </a:extLst>
          </p:cNvPr>
          <p:cNvSpPr txBox="1"/>
          <p:nvPr/>
        </p:nvSpPr>
        <p:spPr>
          <a:xfrm>
            <a:off x="867309" y="1645999"/>
            <a:ext cx="314934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Stacking</a:t>
            </a:r>
            <a:r>
              <a:rPr lang="ko-KR" altLang="en-US" sz="24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아이디어</a:t>
            </a:r>
            <a:endParaRPr lang="en-US" altLang="ko-KR" sz="24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4" name="Google Shape;114;p3">
            <a:extLst>
              <a:ext uri="{FF2B5EF4-FFF2-40B4-BE49-F238E27FC236}">
                <a16:creationId xmlns:a16="http://schemas.microsoft.com/office/drawing/2014/main" id="{376867F7-5297-49E8-89F6-490F628AEF6C}"/>
              </a:ext>
            </a:extLst>
          </p:cNvPr>
          <p:cNvSpPr txBox="1"/>
          <p:nvPr/>
        </p:nvSpPr>
        <p:spPr>
          <a:xfrm>
            <a:off x="6149289" y="1056208"/>
            <a:ext cx="33374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들을 이용하여</a:t>
            </a:r>
            <a:endParaRPr lang="en-US" altLang="ko-KR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앙상블 할 수 없을까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E2E8D313-4DFA-4C68-A769-67F805A630AC}"/>
              </a:ext>
            </a:extLst>
          </p:cNvPr>
          <p:cNvCxnSpPr/>
          <p:nvPr/>
        </p:nvCxnSpPr>
        <p:spPr>
          <a:xfrm rot="16200000" flipV="1">
            <a:off x="7693781" y="1786293"/>
            <a:ext cx="896907" cy="6483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527154" y="145624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541240" y="484097"/>
            <a:ext cx="26113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Stacking</a:t>
            </a:r>
            <a:endParaRPr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7114" y="462746"/>
            <a:ext cx="1014086" cy="1014086"/>
          </a:xfrm>
          <a:prstGeom prst="flowChartConnector">
            <a:avLst/>
          </a:prstGeom>
          <a:solidFill>
            <a:srgbClr val="7487B2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7134" y="487274"/>
            <a:ext cx="10140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rPr>
              <a:t>4</a:t>
            </a:r>
            <a:endParaRPr sz="4000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5BE8E7-9A04-4B34-B3AB-05E9CD325930}"/>
              </a:ext>
            </a:extLst>
          </p:cNvPr>
          <p:cNvGrpSpPr/>
          <p:nvPr/>
        </p:nvGrpSpPr>
        <p:grpSpPr>
          <a:xfrm>
            <a:off x="1048643" y="1476832"/>
            <a:ext cx="4149020" cy="5234470"/>
            <a:chOff x="4953000" y="1910331"/>
            <a:chExt cx="4531475" cy="457994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E3235AD-96EF-48C9-8CDA-24984C30D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910331"/>
              <a:ext cx="4531475" cy="4579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E2AF771-108A-4B7C-BBF1-44C883EF1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" t="44779" r="75002" b="36835"/>
            <a:stretch/>
          </p:blipFill>
          <p:spPr bwMode="auto">
            <a:xfrm>
              <a:off x="5384971" y="3524596"/>
              <a:ext cx="1057048" cy="51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C58DE3A9-9DF2-4E52-B3E6-7FE7B9C2A8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87" t="44919" r="24825" b="39481"/>
            <a:stretch/>
          </p:blipFill>
          <p:spPr bwMode="auto">
            <a:xfrm>
              <a:off x="6673545" y="3524596"/>
              <a:ext cx="1057048" cy="511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98F6A10-A56C-413B-B91B-482167D3A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74" t="44919" r="54307" b="36277"/>
            <a:stretch/>
          </p:blipFill>
          <p:spPr bwMode="auto">
            <a:xfrm>
              <a:off x="7962119" y="3524596"/>
              <a:ext cx="1057048" cy="51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26D968D9-D698-4DB4-82BA-E505E00DD7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44" t="44919" r="2437" b="36277"/>
            <a:stretch/>
          </p:blipFill>
          <p:spPr bwMode="auto">
            <a:xfrm>
              <a:off x="6765028" y="5170516"/>
              <a:ext cx="1057048" cy="553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Google Shape;114;p3">
            <a:extLst>
              <a:ext uri="{FF2B5EF4-FFF2-40B4-BE49-F238E27FC236}">
                <a16:creationId xmlns:a16="http://schemas.microsoft.com/office/drawing/2014/main" id="{26AEDE51-64B0-4AF5-BC33-DC873F0B31D7}"/>
              </a:ext>
            </a:extLst>
          </p:cNvPr>
          <p:cNvSpPr txBox="1"/>
          <p:nvPr/>
        </p:nvSpPr>
        <p:spPr>
          <a:xfrm>
            <a:off x="2492475" y="1222680"/>
            <a:ext cx="126135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Stacking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114;p3">
            <a:extLst>
              <a:ext uri="{FF2B5EF4-FFF2-40B4-BE49-F238E27FC236}">
                <a16:creationId xmlns:a16="http://schemas.microsoft.com/office/drawing/2014/main" id="{CA5E5C97-F122-44E9-9B4D-60576C10C65B}"/>
              </a:ext>
            </a:extLst>
          </p:cNvPr>
          <p:cNvSpPr txBox="1"/>
          <p:nvPr/>
        </p:nvSpPr>
        <p:spPr>
          <a:xfrm>
            <a:off x="5741219" y="6152301"/>
            <a:ext cx="369736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※ </a:t>
            </a:r>
            <a:r>
              <a:rPr lang="ko-KR" altLang="en-US" sz="11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마지막 모델을 일반적으로 </a:t>
            </a:r>
            <a:r>
              <a:rPr lang="en-US" altLang="ko-KR" sz="11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Meta Model</a:t>
            </a:r>
            <a:r>
              <a:rPr lang="ko-KR" altLang="en-US" sz="1100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 부름</a:t>
            </a:r>
            <a:endParaRPr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F7B0CE-D4C1-4ACB-BB6F-BD6AA02E83AA}"/>
              </a:ext>
            </a:extLst>
          </p:cNvPr>
          <p:cNvSpPr/>
          <p:nvPr/>
        </p:nvSpPr>
        <p:spPr>
          <a:xfrm>
            <a:off x="2954732" y="4817115"/>
            <a:ext cx="395297" cy="1705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0" name="그래픽 19" descr="배지 윤곽선">
            <a:extLst>
              <a:ext uri="{FF2B5EF4-FFF2-40B4-BE49-F238E27FC236}">
                <a16:creationId xmlns:a16="http://schemas.microsoft.com/office/drawing/2014/main" id="{10613587-AE46-48A3-A6D4-89B4C2E3E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3176" y="2588518"/>
            <a:ext cx="399066" cy="399066"/>
          </a:xfrm>
          <a:prstGeom prst="rect">
            <a:avLst/>
          </a:prstGeom>
        </p:spPr>
      </p:pic>
      <p:pic>
        <p:nvPicPr>
          <p:cNvPr id="22" name="그래픽 21" descr="배지 3 윤곽선">
            <a:extLst>
              <a:ext uri="{FF2B5EF4-FFF2-40B4-BE49-F238E27FC236}">
                <a16:creationId xmlns:a16="http://schemas.microsoft.com/office/drawing/2014/main" id="{F2C10075-6C0B-4F83-9F3D-02B3ECB1B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3176" y="3275158"/>
            <a:ext cx="399066" cy="399066"/>
          </a:xfrm>
          <a:prstGeom prst="rect">
            <a:avLst/>
          </a:prstGeom>
        </p:spPr>
      </p:pic>
      <p:pic>
        <p:nvPicPr>
          <p:cNvPr id="26" name="그래픽 25" descr="배지 4 윤곽선">
            <a:extLst>
              <a:ext uri="{FF2B5EF4-FFF2-40B4-BE49-F238E27FC236}">
                <a16:creationId xmlns:a16="http://schemas.microsoft.com/office/drawing/2014/main" id="{DBC64417-4A95-4C98-B33D-AB085155A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83619" y="5458089"/>
            <a:ext cx="399066" cy="399066"/>
          </a:xfrm>
          <a:prstGeom prst="rect">
            <a:avLst/>
          </a:prstGeom>
        </p:spPr>
      </p:pic>
      <p:pic>
        <p:nvPicPr>
          <p:cNvPr id="28" name="그래픽 27" descr="배지 1 윤곽선">
            <a:extLst>
              <a:ext uri="{FF2B5EF4-FFF2-40B4-BE49-F238E27FC236}">
                <a16:creationId xmlns:a16="http://schemas.microsoft.com/office/drawing/2014/main" id="{81EAF72A-6F32-47D1-AF7B-4E64E35AD1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93177" y="1901878"/>
            <a:ext cx="399066" cy="399066"/>
          </a:xfrm>
          <a:prstGeom prst="rect">
            <a:avLst/>
          </a:prstGeom>
        </p:spPr>
      </p:pic>
      <p:sp>
        <p:nvSpPr>
          <p:cNvPr id="33" name="Google Shape;114;p3">
            <a:extLst>
              <a:ext uri="{FF2B5EF4-FFF2-40B4-BE49-F238E27FC236}">
                <a16:creationId xmlns:a16="http://schemas.microsoft.com/office/drawing/2014/main" id="{989008D9-F245-48AC-87BE-9C243F2DB92F}"/>
              </a:ext>
            </a:extLst>
          </p:cNvPr>
          <p:cNvSpPr txBox="1"/>
          <p:nvPr/>
        </p:nvSpPr>
        <p:spPr>
          <a:xfrm>
            <a:off x="5992242" y="1947543"/>
            <a:ext cx="321443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앙상블 시킬 다양한 모델들을 가져옴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Google Shape;114;p3">
            <a:extLst>
              <a:ext uri="{FF2B5EF4-FFF2-40B4-BE49-F238E27FC236}">
                <a16:creationId xmlns:a16="http://schemas.microsoft.com/office/drawing/2014/main" id="{FD592D85-F423-421D-9D8E-FEF54CB935F8}"/>
              </a:ext>
            </a:extLst>
          </p:cNvPr>
          <p:cNvSpPr txBox="1"/>
          <p:nvPr/>
        </p:nvSpPr>
        <p:spPr>
          <a:xfrm>
            <a:off x="5992242" y="2634183"/>
            <a:ext cx="321443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모델들을 학습시켜 </a:t>
            </a: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Predictions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찍음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5" name="Google Shape;114;p3">
            <a:extLst>
              <a:ext uri="{FF2B5EF4-FFF2-40B4-BE49-F238E27FC236}">
                <a16:creationId xmlns:a16="http://schemas.microsoft.com/office/drawing/2014/main" id="{06A3D2D0-BA72-45EA-BB16-6741176BDA73}"/>
              </a:ext>
            </a:extLst>
          </p:cNvPr>
          <p:cNvSpPr txBox="1"/>
          <p:nvPr/>
        </p:nvSpPr>
        <p:spPr>
          <a:xfrm>
            <a:off x="5992242" y="3320823"/>
            <a:ext cx="414902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Predictions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모아서 새로운 </a:t>
            </a:r>
            <a:r>
              <a:rPr lang="en-US" altLang="ko-KR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TrainSet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만듦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Google Shape;114;p3">
            <a:extLst>
              <a:ext uri="{FF2B5EF4-FFF2-40B4-BE49-F238E27FC236}">
                <a16:creationId xmlns:a16="http://schemas.microsoft.com/office/drawing/2014/main" id="{3BA82D5E-AE79-47BF-867C-EC2432CE7D2E}"/>
              </a:ext>
            </a:extLst>
          </p:cNvPr>
          <p:cNvSpPr txBox="1"/>
          <p:nvPr/>
        </p:nvSpPr>
        <p:spPr>
          <a:xfrm>
            <a:off x="5982685" y="5507018"/>
            <a:ext cx="414902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마지막으로 설정한 모델로</a:t>
            </a:r>
            <a:endParaRPr lang="en-US" altLang="ko-KR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</a:t>
            </a:r>
            <a:r>
              <a:rPr lang="en-US" altLang="ko-KR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TrainSet</a:t>
            </a:r>
            <a:r>
              <a:rPr lang="ko-KR" altLang="en-US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학습 및 예측</a:t>
            </a:r>
            <a:endParaRPr lang="en-US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9BBD9BC-50AC-4518-ABA4-FBC6AF643E38}"/>
              </a:ext>
            </a:extLst>
          </p:cNvPr>
          <p:cNvSpPr/>
          <p:nvPr/>
        </p:nvSpPr>
        <p:spPr>
          <a:xfrm>
            <a:off x="5982685" y="3793903"/>
            <a:ext cx="3643453" cy="15729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A5AC83-9B53-4636-B2EE-0A096F2BB8B6}"/>
              </a:ext>
            </a:extLst>
          </p:cNvPr>
          <p:cNvSpPr/>
          <p:nvPr/>
        </p:nvSpPr>
        <p:spPr>
          <a:xfrm>
            <a:off x="6087959" y="4077180"/>
            <a:ext cx="1145859" cy="1272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Prediction_1</a:t>
            </a:r>
            <a:endParaRPr lang="ko-KR" altLang="en-US" sz="11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F022771-6E2F-46F7-8C32-E583C7DD77B9}"/>
              </a:ext>
            </a:extLst>
          </p:cNvPr>
          <p:cNvSpPr/>
          <p:nvPr/>
        </p:nvSpPr>
        <p:spPr>
          <a:xfrm>
            <a:off x="7233818" y="4080780"/>
            <a:ext cx="1145859" cy="1272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Prediction_2</a:t>
            </a:r>
            <a:endParaRPr lang="ko-KR" altLang="en-US" sz="11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1C23596-1CF7-4636-B2CC-5F81F56F23EE}"/>
              </a:ext>
            </a:extLst>
          </p:cNvPr>
          <p:cNvSpPr/>
          <p:nvPr/>
        </p:nvSpPr>
        <p:spPr>
          <a:xfrm>
            <a:off x="8379677" y="4079539"/>
            <a:ext cx="1145859" cy="1272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Prediction_n</a:t>
            </a:r>
            <a:endParaRPr lang="ko-KR" altLang="en-US" sz="110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4" name="Google Shape;114;p3">
            <a:extLst>
              <a:ext uri="{FF2B5EF4-FFF2-40B4-BE49-F238E27FC236}">
                <a16:creationId xmlns:a16="http://schemas.microsoft.com/office/drawing/2014/main" id="{A3A70959-3BD4-458A-91AF-0D60B6B732F2}"/>
              </a:ext>
            </a:extLst>
          </p:cNvPr>
          <p:cNvSpPr txBox="1"/>
          <p:nvPr/>
        </p:nvSpPr>
        <p:spPr>
          <a:xfrm>
            <a:off x="5871861" y="3794005"/>
            <a:ext cx="1576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New_TrainSet</a:t>
            </a:r>
            <a:endParaRPr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57567DE-2724-4182-9E86-EF2C220C0E37}"/>
              </a:ext>
            </a:extLst>
          </p:cNvPr>
          <p:cNvSpPr/>
          <p:nvPr/>
        </p:nvSpPr>
        <p:spPr>
          <a:xfrm>
            <a:off x="3350029" y="3665913"/>
            <a:ext cx="2419004" cy="1762298"/>
          </a:xfrm>
          <a:custGeom>
            <a:avLst/>
            <a:gdLst>
              <a:gd name="connsiteX0" fmla="*/ 0 w 2419004"/>
              <a:gd name="connsiteY0" fmla="*/ 1280160 h 1762298"/>
              <a:gd name="connsiteX1" fmla="*/ 8313 w 2419004"/>
              <a:gd name="connsiteY1" fmla="*/ 1321723 h 1762298"/>
              <a:gd name="connsiteX2" fmla="*/ 191193 w 2419004"/>
              <a:gd name="connsiteY2" fmla="*/ 1529542 h 1762298"/>
              <a:gd name="connsiteX3" fmla="*/ 357447 w 2419004"/>
              <a:gd name="connsiteY3" fmla="*/ 1612669 h 1762298"/>
              <a:gd name="connsiteX4" fmla="*/ 1005840 w 2419004"/>
              <a:gd name="connsiteY4" fmla="*/ 1762298 h 1762298"/>
              <a:gd name="connsiteX5" fmla="*/ 1504604 w 2419004"/>
              <a:gd name="connsiteY5" fmla="*/ 1720734 h 1762298"/>
              <a:gd name="connsiteX6" fmla="*/ 1654233 w 2419004"/>
              <a:gd name="connsiteY6" fmla="*/ 1662545 h 1762298"/>
              <a:gd name="connsiteX7" fmla="*/ 1895302 w 2419004"/>
              <a:gd name="connsiteY7" fmla="*/ 1554480 h 1762298"/>
              <a:gd name="connsiteX8" fmla="*/ 2128058 w 2419004"/>
              <a:gd name="connsiteY8" fmla="*/ 1271847 h 1762298"/>
              <a:gd name="connsiteX9" fmla="*/ 2177935 w 2419004"/>
              <a:gd name="connsiteY9" fmla="*/ 1155469 h 1762298"/>
              <a:gd name="connsiteX10" fmla="*/ 2211186 w 2419004"/>
              <a:gd name="connsiteY10" fmla="*/ 989214 h 1762298"/>
              <a:gd name="connsiteX11" fmla="*/ 2227811 w 2419004"/>
              <a:gd name="connsiteY11" fmla="*/ 839585 h 1762298"/>
              <a:gd name="connsiteX12" fmla="*/ 2236124 w 2419004"/>
              <a:gd name="connsiteY12" fmla="*/ 648392 h 1762298"/>
              <a:gd name="connsiteX13" fmla="*/ 2261062 w 2419004"/>
              <a:gd name="connsiteY13" fmla="*/ 374072 h 1762298"/>
              <a:gd name="connsiteX14" fmla="*/ 2269375 w 2419004"/>
              <a:gd name="connsiteY14" fmla="*/ 216131 h 1762298"/>
              <a:gd name="connsiteX15" fmla="*/ 2286000 w 2419004"/>
              <a:gd name="connsiteY15" fmla="*/ 124691 h 1762298"/>
              <a:gd name="connsiteX16" fmla="*/ 2294313 w 2419004"/>
              <a:gd name="connsiteY16" fmla="*/ 33251 h 1762298"/>
              <a:gd name="connsiteX17" fmla="*/ 2194560 w 2419004"/>
              <a:gd name="connsiteY17" fmla="*/ 41563 h 1762298"/>
              <a:gd name="connsiteX18" fmla="*/ 2152996 w 2419004"/>
              <a:gd name="connsiteY18" fmla="*/ 83127 h 1762298"/>
              <a:gd name="connsiteX19" fmla="*/ 2294313 w 2419004"/>
              <a:gd name="connsiteY19" fmla="*/ 133003 h 1762298"/>
              <a:gd name="connsiteX20" fmla="*/ 2319251 w 2419004"/>
              <a:gd name="connsiteY20" fmla="*/ 141316 h 1762298"/>
              <a:gd name="connsiteX21" fmla="*/ 2360815 w 2419004"/>
              <a:gd name="connsiteY21" fmla="*/ 166254 h 1762298"/>
              <a:gd name="connsiteX22" fmla="*/ 2410691 w 2419004"/>
              <a:gd name="connsiteY22" fmla="*/ 191192 h 1762298"/>
              <a:gd name="connsiteX23" fmla="*/ 2419004 w 2419004"/>
              <a:gd name="connsiteY23" fmla="*/ 157942 h 1762298"/>
              <a:gd name="connsiteX24" fmla="*/ 2385753 w 2419004"/>
              <a:gd name="connsiteY24" fmla="*/ 49876 h 1762298"/>
              <a:gd name="connsiteX25" fmla="*/ 2344189 w 2419004"/>
              <a:gd name="connsiteY25" fmla="*/ 33251 h 1762298"/>
              <a:gd name="connsiteX26" fmla="*/ 2327564 w 2419004"/>
              <a:gd name="connsiteY26" fmla="*/ 0 h 176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9004" h="1762298">
                <a:moveTo>
                  <a:pt x="0" y="1280160"/>
                </a:moveTo>
                <a:cubicBezTo>
                  <a:pt x="2771" y="1294014"/>
                  <a:pt x="1386" y="1309409"/>
                  <a:pt x="8313" y="1321723"/>
                </a:cubicBezTo>
                <a:cubicBezTo>
                  <a:pt x="43008" y="1383402"/>
                  <a:pt x="141436" y="1494420"/>
                  <a:pt x="191193" y="1529542"/>
                </a:cubicBezTo>
                <a:cubicBezTo>
                  <a:pt x="241812" y="1565273"/>
                  <a:pt x="300222" y="1588915"/>
                  <a:pt x="357447" y="1612669"/>
                </a:cubicBezTo>
                <a:cubicBezTo>
                  <a:pt x="678299" y="1745853"/>
                  <a:pt x="628007" y="1711921"/>
                  <a:pt x="1005840" y="1762298"/>
                </a:cubicBezTo>
                <a:cubicBezTo>
                  <a:pt x="1172095" y="1748443"/>
                  <a:pt x="1339713" y="1746102"/>
                  <a:pt x="1504604" y="1720734"/>
                </a:cubicBezTo>
                <a:cubicBezTo>
                  <a:pt x="1557497" y="1712597"/>
                  <a:pt x="1603940" y="1680833"/>
                  <a:pt x="1654233" y="1662545"/>
                </a:cubicBezTo>
                <a:cubicBezTo>
                  <a:pt x="1743318" y="1630151"/>
                  <a:pt x="1820422" y="1618960"/>
                  <a:pt x="1895302" y="1554480"/>
                </a:cubicBezTo>
                <a:cubicBezTo>
                  <a:pt x="2023125" y="1444410"/>
                  <a:pt x="2067074" y="1398896"/>
                  <a:pt x="2128058" y="1271847"/>
                </a:cubicBezTo>
                <a:cubicBezTo>
                  <a:pt x="2146322" y="1233798"/>
                  <a:pt x="2161309" y="1194262"/>
                  <a:pt x="2177935" y="1155469"/>
                </a:cubicBezTo>
                <a:cubicBezTo>
                  <a:pt x="2189019" y="1100051"/>
                  <a:pt x="2206070" y="1045498"/>
                  <a:pt x="2211186" y="989214"/>
                </a:cubicBezTo>
                <a:cubicBezTo>
                  <a:pt x="2221272" y="878261"/>
                  <a:pt x="2215170" y="928072"/>
                  <a:pt x="2227811" y="839585"/>
                </a:cubicBezTo>
                <a:cubicBezTo>
                  <a:pt x="2230582" y="775854"/>
                  <a:pt x="2232485" y="712079"/>
                  <a:pt x="2236124" y="648392"/>
                </a:cubicBezTo>
                <a:cubicBezTo>
                  <a:pt x="2241362" y="556724"/>
                  <a:pt x="2256236" y="465762"/>
                  <a:pt x="2261062" y="374072"/>
                </a:cubicBezTo>
                <a:cubicBezTo>
                  <a:pt x="2263833" y="321425"/>
                  <a:pt x="2264129" y="268589"/>
                  <a:pt x="2269375" y="216131"/>
                </a:cubicBezTo>
                <a:cubicBezTo>
                  <a:pt x="2272458" y="185305"/>
                  <a:pt x="2281814" y="155387"/>
                  <a:pt x="2286000" y="124691"/>
                </a:cubicBezTo>
                <a:cubicBezTo>
                  <a:pt x="2290135" y="94366"/>
                  <a:pt x="2291542" y="63731"/>
                  <a:pt x="2294313" y="33251"/>
                </a:cubicBezTo>
                <a:cubicBezTo>
                  <a:pt x="2251056" y="26041"/>
                  <a:pt x="2235571" y="15465"/>
                  <a:pt x="2194560" y="41563"/>
                </a:cubicBezTo>
                <a:cubicBezTo>
                  <a:pt x="2178030" y="52082"/>
                  <a:pt x="2152996" y="83127"/>
                  <a:pt x="2152996" y="83127"/>
                </a:cubicBezTo>
                <a:cubicBezTo>
                  <a:pt x="2289535" y="124088"/>
                  <a:pt x="2185317" y="89404"/>
                  <a:pt x="2294313" y="133003"/>
                </a:cubicBezTo>
                <a:cubicBezTo>
                  <a:pt x="2302449" y="136257"/>
                  <a:pt x="2311414" y="137397"/>
                  <a:pt x="2319251" y="141316"/>
                </a:cubicBezTo>
                <a:cubicBezTo>
                  <a:pt x="2333702" y="148542"/>
                  <a:pt x="2346631" y="158517"/>
                  <a:pt x="2360815" y="166254"/>
                </a:cubicBezTo>
                <a:cubicBezTo>
                  <a:pt x="2377133" y="175155"/>
                  <a:pt x="2394066" y="182879"/>
                  <a:pt x="2410691" y="191192"/>
                </a:cubicBezTo>
                <a:cubicBezTo>
                  <a:pt x="2413462" y="180109"/>
                  <a:pt x="2419004" y="169366"/>
                  <a:pt x="2419004" y="157942"/>
                </a:cubicBezTo>
                <a:cubicBezTo>
                  <a:pt x="2419004" y="124315"/>
                  <a:pt x="2414723" y="75225"/>
                  <a:pt x="2385753" y="49876"/>
                </a:cubicBezTo>
                <a:cubicBezTo>
                  <a:pt x="2374523" y="40050"/>
                  <a:pt x="2358044" y="38793"/>
                  <a:pt x="2344189" y="33251"/>
                </a:cubicBezTo>
                <a:cubicBezTo>
                  <a:pt x="2326027" y="6007"/>
                  <a:pt x="2327564" y="18303"/>
                  <a:pt x="23275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67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에스코어 드림 6 Bold"/>
        <a:ea typeface="에스코어 드림 6 Bold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441</Words>
  <Application>Microsoft Office PowerPoint</Application>
  <PresentationFormat>A4 용지(210x297mm)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Malgun Gothic</vt:lpstr>
      <vt:lpstr>에스코어 드림 4 Regular</vt:lpstr>
      <vt:lpstr>에스코어 드림 5 Medium</vt:lpstr>
      <vt:lpstr>에스코어 드림 6 Bold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jsm50660@gmail.com</cp:lastModifiedBy>
  <cp:revision>153</cp:revision>
  <dcterms:created xsi:type="dcterms:W3CDTF">2019-12-22T20:30:00Z</dcterms:created>
  <dcterms:modified xsi:type="dcterms:W3CDTF">2021-08-25T00:27:35Z</dcterms:modified>
</cp:coreProperties>
</file>