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94" r:id="rId3"/>
    <p:sldId id="267" r:id="rId4"/>
    <p:sldId id="269" r:id="rId5"/>
    <p:sldId id="305" r:id="rId6"/>
    <p:sldId id="307" r:id="rId7"/>
    <p:sldId id="308" r:id="rId8"/>
    <p:sldId id="309" r:id="rId9"/>
    <p:sldId id="306" r:id="rId10"/>
    <p:sldId id="315" r:id="rId11"/>
    <p:sldId id="314" r:id="rId12"/>
    <p:sldId id="318" r:id="rId13"/>
    <p:sldId id="310" r:id="rId14"/>
    <p:sldId id="316" r:id="rId15"/>
    <p:sldId id="313" r:id="rId16"/>
    <p:sldId id="317" r:id="rId17"/>
    <p:sldId id="319" r:id="rId18"/>
    <p:sldId id="278" r:id="rId19"/>
    <p:sldId id="286" r:id="rId20"/>
    <p:sldId id="321" r:id="rId21"/>
    <p:sldId id="32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03" autoAdjust="0"/>
  </p:normalViewPr>
  <p:slideViewPr>
    <p:cSldViewPr snapToGrid="0" showGuides="1">
      <p:cViewPr varScale="1">
        <p:scale>
          <a:sx n="79" d="100"/>
          <a:sy n="79" d="100"/>
        </p:scale>
        <p:origin x="850" y="4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2021-04-29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4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4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6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217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9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4EC-1016-46E9-9D2D-570DA7C56F96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1.(YTN ,[</a:t>
            </a:r>
            <a:r>
              <a:rPr lang="ko-KR" altLang="en-US"/>
              <a:t>와이파일</a:t>
            </a:r>
            <a:r>
              <a:rPr lang="en-US" altLang="ko-KR"/>
              <a:t>] ‘Maskne’ (</a:t>
            </a:r>
            <a:r>
              <a:rPr lang="ko-KR" altLang="en-US"/>
              <a:t>마스크</a:t>
            </a:r>
            <a:r>
              <a:rPr lang="en-US" altLang="ko-KR"/>
              <a:t>+</a:t>
            </a:r>
            <a:r>
              <a:rPr lang="ko-KR" altLang="en-US"/>
              <a:t>여드름</a:t>
            </a:r>
            <a:r>
              <a:rPr lang="en-US" altLang="ko-KR"/>
              <a:t>) </a:t>
            </a:r>
            <a:r>
              <a:rPr lang="ko-KR" altLang="en-US"/>
              <a:t>증가</a:t>
            </a:r>
            <a:r>
              <a:rPr lang="en-US" altLang="ko-KR"/>
              <a:t>…</a:t>
            </a:r>
            <a:r>
              <a:rPr lang="ko-KR" altLang="en-US"/>
              <a:t>이유 있었다</a:t>
            </a:r>
            <a:r>
              <a:rPr lang="en-US" altLang="ko-KR"/>
              <a:t>! ,2021)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F31C-0EEF-47F0-AE3A-C6F117EBA8EC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1.(YTN ,[</a:t>
            </a:r>
            <a:r>
              <a:rPr lang="ko-KR" altLang="en-US"/>
              <a:t>와이파일</a:t>
            </a:r>
            <a:r>
              <a:rPr lang="en-US" altLang="ko-KR"/>
              <a:t>] ‘Maskne’ (</a:t>
            </a:r>
            <a:r>
              <a:rPr lang="ko-KR" altLang="en-US"/>
              <a:t>마스크</a:t>
            </a:r>
            <a:r>
              <a:rPr lang="en-US" altLang="ko-KR"/>
              <a:t>+</a:t>
            </a:r>
            <a:r>
              <a:rPr lang="ko-KR" altLang="en-US"/>
              <a:t>여드름</a:t>
            </a:r>
            <a:r>
              <a:rPr lang="en-US" altLang="ko-KR"/>
              <a:t>) </a:t>
            </a:r>
            <a:r>
              <a:rPr lang="ko-KR" altLang="en-US"/>
              <a:t>증가</a:t>
            </a:r>
            <a:r>
              <a:rPr lang="en-US" altLang="ko-KR"/>
              <a:t>…</a:t>
            </a:r>
            <a:r>
              <a:rPr lang="ko-KR" altLang="en-US"/>
              <a:t>이유 있었다</a:t>
            </a:r>
            <a:r>
              <a:rPr lang="en-US" altLang="ko-KR"/>
              <a:t>! ,2021)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5FCA-7384-4283-8817-252BB9757522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1.(YTN ,[</a:t>
            </a:r>
            <a:r>
              <a:rPr lang="ko-KR" altLang="en-US"/>
              <a:t>와이파일</a:t>
            </a:r>
            <a:r>
              <a:rPr lang="en-US" altLang="ko-KR"/>
              <a:t>] ‘Maskne’ (</a:t>
            </a:r>
            <a:r>
              <a:rPr lang="ko-KR" altLang="en-US"/>
              <a:t>마스크</a:t>
            </a:r>
            <a:r>
              <a:rPr lang="en-US" altLang="ko-KR"/>
              <a:t>+</a:t>
            </a:r>
            <a:r>
              <a:rPr lang="ko-KR" altLang="en-US"/>
              <a:t>여드름</a:t>
            </a:r>
            <a:r>
              <a:rPr lang="en-US" altLang="ko-KR"/>
              <a:t>) </a:t>
            </a:r>
            <a:r>
              <a:rPr lang="ko-KR" altLang="en-US"/>
              <a:t>증가</a:t>
            </a:r>
            <a:r>
              <a:rPr lang="en-US" altLang="ko-KR"/>
              <a:t>…</a:t>
            </a:r>
            <a:r>
              <a:rPr lang="ko-KR" altLang="en-US"/>
              <a:t>이유 있었다</a:t>
            </a:r>
            <a:r>
              <a:rPr lang="en-US" altLang="ko-KR"/>
              <a:t>! ,2021)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572F-8D25-4D39-95C5-B3CAE35285FA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1.(YTN ,[</a:t>
            </a:r>
            <a:r>
              <a:rPr lang="ko-KR" altLang="en-US"/>
              <a:t>와이파일</a:t>
            </a:r>
            <a:r>
              <a:rPr lang="en-US" altLang="ko-KR"/>
              <a:t>] ‘Maskne’ (</a:t>
            </a:r>
            <a:r>
              <a:rPr lang="ko-KR" altLang="en-US"/>
              <a:t>마스크</a:t>
            </a:r>
            <a:r>
              <a:rPr lang="en-US" altLang="ko-KR"/>
              <a:t>+</a:t>
            </a:r>
            <a:r>
              <a:rPr lang="ko-KR" altLang="en-US"/>
              <a:t>여드름</a:t>
            </a:r>
            <a:r>
              <a:rPr lang="en-US" altLang="ko-KR"/>
              <a:t>) </a:t>
            </a:r>
            <a:r>
              <a:rPr lang="ko-KR" altLang="en-US"/>
              <a:t>증가</a:t>
            </a:r>
            <a:r>
              <a:rPr lang="en-US" altLang="ko-KR"/>
              <a:t>…</a:t>
            </a:r>
            <a:r>
              <a:rPr lang="ko-KR" altLang="en-US"/>
              <a:t>이유 있었다</a:t>
            </a:r>
            <a:r>
              <a:rPr lang="en-US" altLang="ko-KR"/>
              <a:t>! ,2021)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868-7789-49C8-8F6A-D2BBD9C30749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1.(YTN ,[</a:t>
            </a:r>
            <a:r>
              <a:rPr lang="ko-KR" altLang="en-US"/>
              <a:t>와이파일</a:t>
            </a:r>
            <a:r>
              <a:rPr lang="en-US" altLang="ko-KR"/>
              <a:t>] ‘Maskne’ (</a:t>
            </a:r>
            <a:r>
              <a:rPr lang="ko-KR" altLang="en-US"/>
              <a:t>마스크</a:t>
            </a:r>
            <a:r>
              <a:rPr lang="en-US" altLang="ko-KR"/>
              <a:t>+</a:t>
            </a:r>
            <a:r>
              <a:rPr lang="ko-KR" altLang="en-US"/>
              <a:t>여드름</a:t>
            </a:r>
            <a:r>
              <a:rPr lang="en-US" altLang="ko-KR"/>
              <a:t>) </a:t>
            </a:r>
            <a:r>
              <a:rPr lang="ko-KR" altLang="en-US"/>
              <a:t>증가</a:t>
            </a:r>
            <a:r>
              <a:rPr lang="en-US" altLang="ko-KR"/>
              <a:t>…</a:t>
            </a:r>
            <a:r>
              <a:rPr lang="ko-KR" altLang="en-US"/>
              <a:t>이유 있었다</a:t>
            </a:r>
            <a:r>
              <a:rPr lang="en-US" altLang="ko-KR"/>
              <a:t>! ,2021)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B62D-3E28-4787-8D6A-1F60E78831CC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1.(YTN ,[</a:t>
            </a:r>
            <a:r>
              <a:rPr lang="ko-KR" altLang="en-US"/>
              <a:t>와이파일</a:t>
            </a:r>
            <a:r>
              <a:rPr lang="en-US" altLang="ko-KR"/>
              <a:t>] ‘Maskne’ (</a:t>
            </a:r>
            <a:r>
              <a:rPr lang="ko-KR" altLang="en-US"/>
              <a:t>마스크</a:t>
            </a:r>
            <a:r>
              <a:rPr lang="en-US" altLang="ko-KR"/>
              <a:t>+</a:t>
            </a:r>
            <a:r>
              <a:rPr lang="ko-KR" altLang="en-US"/>
              <a:t>여드름</a:t>
            </a:r>
            <a:r>
              <a:rPr lang="en-US" altLang="ko-KR"/>
              <a:t>) </a:t>
            </a:r>
            <a:r>
              <a:rPr lang="ko-KR" altLang="en-US"/>
              <a:t>증가</a:t>
            </a:r>
            <a:r>
              <a:rPr lang="en-US" altLang="ko-KR"/>
              <a:t>…</a:t>
            </a:r>
            <a:r>
              <a:rPr lang="ko-KR" altLang="en-US"/>
              <a:t>이유 있었다</a:t>
            </a:r>
            <a:r>
              <a:rPr lang="en-US" altLang="ko-KR"/>
              <a:t>! ,2021)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F30F-1D14-431F-8869-D26B89941626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1.(YTN ,[</a:t>
            </a:r>
            <a:r>
              <a:rPr lang="ko-KR" altLang="en-US"/>
              <a:t>와이파일</a:t>
            </a:r>
            <a:r>
              <a:rPr lang="en-US" altLang="ko-KR"/>
              <a:t>] ‘Maskne’ (</a:t>
            </a:r>
            <a:r>
              <a:rPr lang="ko-KR" altLang="en-US"/>
              <a:t>마스크</a:t>
            </a:r>
            <a:r>
              <a:rPr lang="en-US" altLang="ko-KR"/>
              <a:t>+</a:t>
            </a:r>
            <a:r>
              <a:rPr lang="ko-KR" altLang="en-US"/>
              <a:t>여드름</a:t>
            </a:r>
            <a:r>
              <a:rPr lang="en-US" altLang="ko-KR"/>
              <a:t>) </a:t>
            </a:r>
            <a:r>
              <a:rPr lang="ko-KR" altLang="en-US"/>
              <a:t>증가</a:t>
            </a:r>
            <a:r>
              <a:rPr lang="en-US" altLang="ko-KR"/>
              <a:t>…</a:t>
            </a:r>
            <a:r>
              <a:rPr lang="ko-KR" altLang="en-US"/>
              <a:t>이유 있었다</a:t>
            </a:r>
            <a:r>
              <a:rPr lang="en-US" altLang="ko-KR"/>
              <a:t>! ,2021)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4A9C-B9D8-4A2A-A755-AE05D64017B3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1.(YTN ,[</a:t>
            </a:r>
            <a:r>
              <a:rPr lang="ko-KR" altLang="en-US"/>
              <a:t>와이파일</a:t>
            </a:r>
            <a:r>
              <a:rPr lang="en-US" altLang="ko-KR"/>
              <a:t>] ‘Maskne’ (</a:t>
            </a:r>
            <a:r>
              <a:rPr lang="ko-KR" altLang="en-US"/>
              <a:t>마스크</a:t>
            </a:r>
            <a:r>
              <a:rPr lang="en-US" altLang="ko-KR"/>
              <a:t>+</a:t>
            </a:r>
            <a:r>
              <a:rPr lang="ko-KR" altLang="en-US"/>
              <a:t>여드름</a:t>
            </a:r>
            <a:r>
              <a:rPr lang="en-US" altLang="ko-KR"/>
              <a:t>) </a:t>
            </a:r>
            <a:r>
              <a:rPr lang="ko-KR" altLang="en-US"/>
              <a:t>증가</a:t>
            </a:r>
            <a:r>
              <a:rPr lang="en-US" altLang="ko-KR"/>
              <a:t>…</a:t>
            </a:r>
            <a:r>
              <a:rPr lang="ko-KR" altLang="en-US"/>
              <a:t>이유 있었다</a:t>
            </a:r>
            <a:r>
              <a:rPr lang="en-US" altLang="ko-KR"/>
              <a:t>! ,2021)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80EC-5A19-4BCB-8A3A-755E27BB0EE3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1.(YTN ,[</a:t>
            </a:r>
            <a:r>
              <a:rPr lang="ko-KR" altLang="en-US"/>
              <a:t>와이파일</a:t>
            </a:r>
            <a:r>
              <a:rPr lang="en-US" altLang="ko-KR"/>
              <a:t>] ‘Maskne’ (</a:t>
            </a:r>
            <a:r>
              <a:rPr lang="ko-KR" altLang="en-US"/>
              <a:t>마스크</a:t>
            </a:r>
            <a:r>
              <a:rPr lang="en-US" altLang="ko-KR"/>
              <a:t>+</a:t>
            </a:r>
            <a:r>
              <a:rPr lang="ko-KR" altLang="en-US"/>
              <a:t>여드름</a:t>
            </a:r>
            <a:r>
              <a:rPr lang="en-US" altLang="ko-KR"/>
              <a:t>) </a:t>
            </a:r>
            <a:r>
              <a:rPr lang="ko-KR" altLang="en-US"/>
              <a:t>증가</a:t>
            </a:r>
            <a:r>
              <a:rPr lang="en-US" altLang="ko-KR"/>
              <a:t>…</a:t>
            </a:r>
            <a:r>
              <a:rPr lang="ko-KR" altLang="en-US"/>
              <a:t>이유 있었다</a:t>
            </a:r>
            <a:r>
              <a:rPr lang="en-US" altLang="ko-KR"/>
              <a:t>! ,2021)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1DD9-782C-4426-996C-752D97C61A85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1.(YTN ,[</a:t>
            </a:r>
            <a:r>
              <a:rPr lang="ko-KR" altLang="en-US"/>
              <a:t>와이파일</a:t>
            </a:r>
            <a:r>
              <a:rPr lang="en-US" altLang="ko-KR"/>
              <a:t>] ‘Maskne’ (</a:t>
            </a:r>
            <a:r>
              <a:rPr lang="ko-KR" altLang="en-US"/>
              <a:t>마스크</a:t>
            </a:r>
            <a:r>
              <a:rPr lang="en-US" altLang="ko-KR"/>
              <a:t>+</a:t>
            </a:r>
            <a:r>
              <a:rPr lang="ko-KR" altLang="en-US"/>
              <a:t>여드름</a:t>
            </a:r>
            <a:r>
              <a:rPr lang="en-US" altLang="ko-KR"/>
              <a:t>) </a:t>
            </a:r>
            <a:r>
              <a:rPr lang="ko-KR" altLang="en-US"/>
              <a:t>증가</a:t>
            </a:r>
            <a:r>
              <a:rPr lang="en-US" altLang="ko-KR"/>
              <a:t>…</a:t>
            </a:r>
            <a:r>
              <a:rPr lang="ko-KR" altLang="en-US"/>
              <a:t>이유 있었다</a:t>
            </a:r>
            <a:r>
              <a:rPr lang="en-US" altLang="ko-KR"/>
              <a:t>! ,2021)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7C8B-1378-4BA2-86BE-6EDA050D352C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1.(YTN ,[</a:t>
            </a:r>
            <a:r>
              <a:rPr lang="ko-KR" altLang="en-US"/>
              <a:t>와이파일</a:t>
            </a:r>
            <a:r>
              <a:rPr lang="en-US" altLang="ko-KR"/>
              <a:t>] ‘Maskne’ (</a:t>
            </a:r>
            <a:r>
              <a:rPr lang="ko-KR" altLang="en-US"/>
              <a:t>마스크</a:t>
            </a:r>
            <a:r>
              <a:rPr lang="en-US" altLang="ko-KR"/>
              <a:t>+</a:t>
            </a:r>
            <a:r>
              <a:rPr lang="ko-KR" altLang="en-US"/>
              <a:t>여드름</a:t>
            </a:r>
            <a:r>
              <a:rPr lang="en-US" altLang="ko-KR"/>
              <a:t>) </a:t>
            </a:r>
            <a:r>
              <a:rPr lang="ko-KR" altLang="en-US"/>
              <a:t>증가</a:t>
            </a:r>
            <a:r>
              <a:rPr lang="en-US" altLang="ko-KR"/>
              <a:t>…</a:t>
            </a:r>
            <a:r>
              <a:rPr lang="ko-KR" altLang="en-US"/>
              <a:t>이유 있었다</a:t>
            </a:r>
            <a:r>
              <a:rPr lang="en-US" altLang="ko-KR"/>
              <a:t>! ,2021)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328A-8A8C-4BD0-9EE6-47488DFB8AC5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1.(YTN ,[</a:t>
            </a:r>
            <a:r>
              <a:rPr lang="ko-KR" altLang="en-US"/>
              <a:t>와이파일</a:t>
            </a:r>
            <a:r>
              <a:rPr lang="en-US" altLang="ko-KR"/>
              <a:t>] ‘Maskne’ (</a:t>
            </a:r>
            <a:r>
              <a:rPr lang="ko-KR" altLang="en-US"/>
              <a:t>마스크</a:t>
            </a:r>
            <a:r>
              <a:rPr lang="en-US" altLang="ko-KR"/>
              <a:t>+</a:t>
            </a:r>
            <a:r>
              <a:rPr lang="ko-KR" altLang="en-US"/>
              <a:t>여드름</a:t>
            </a:r>
            <a:r>
              <a:rPr lang="en-US" altLang="ko-KR"/>
              <a:t>) </a:t>
            </a:r>
            <a:r>
              <a:rPr lang="ko-KR" altLang="en-US"/>
              <a:t>증가</a:t>
            </a:r>
            <a:r>
              <a:rPr lang="en-US" altLang="ko-KR"/>
              <a:t>…</a:t>
            </a:r>
            <a:r>
              <a:rPr lang="ko-KR" altLang="en-US"/>
              <a:t>이유 있었다</a:t>
            </a:r>
            <a:r>
              <a:rPr lang="en-US" altLang="ko-KR"/>
              <a:t>! ,2021)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veyoung.co.k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72A4C-A86A-47C7-B792-6235B810298F}"/>
              </a:ext>
            </a:extLst>
          </p:cNvPr>
          <p:cNvSpPr txBox="1"/>
          <p:nvPr/>
        </p:nvSpPr>
        <p:spPr>
          <a:xfrm>
            <a:off x="816349" y="922732"/>
            <a:ext cx="105593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 err="1">
                <a:solidFill>
                  <a:schemeClr val="accent1"/>
                </a:solidFill>
              </a:rPr>
              <a:t>텍데분</a:t>
            </a:r>
            <a:r>
              <a:rPr lang="ko-KR" altLang="en-US" sz="7000" b="1" dirty="0">
                <a:solidFill>
                  <a:schemeClr val="accent1"/>
                </a:solidFill>
              </a:rPr>
              <a:t> 중간고사 프로젝트</a:t>
            </a:r>
            <a:endParaRPr lang="en-US" altLang="ko-KR" sz="7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DEA65-E2B6-4958-9E84-54573A4CCABC}"/>
              </a:ext>
            </a:extLst>
          </p:cNvPr>
          <p:cNvSpPr txBox="1"/>
          <p:nvPr/>
        </p:nvSpPr>
        <p:spPr>
          <a:xfrm>
            <a:off x="4305284" y="5121318"/>
            <a:ext cx="35814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빅데이터 경영통계</a:t>
            </a:r>
            <a:endParaRPr lang="en-US" altLang="ko-KR" sz="3200" b="1" dirty="0"/>
          </a:p>
          <a:p>
            <a:pPr algn="ctr"/>
            <a:r>
              <a:rPr lang="en-US" altLang="ko-KR" sz="3200" b="1" dirty="0"/>
              <a:t>20172857 </a:t>
            </a:r>
            <a:r>
              <a:rPr lang="ko-KR" altLang="en-US" sz="3200" b="1" dirty="0"/>
              <a:t>조문주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494FD-4A0D-4709-9145-F769F5746B48}"/>
              </a:ext>
            </a:extLst>
          </p:cNvPr>
          <p:cNvSpPr txBox="1"/>
          <p:nvPr/>
        </p:nvSpPr>
        <p:spPr>
          <a:xfrm>
            <a:off x="2100308" y="2921168"/>
            <a:ext cx="8900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나에게 맞는 화장품 찾기</a:t>
            </a: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감정분석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스킨</a:t>
              </a:r>
              <a:r>
                <a:rPr lang="en-US" altLang="ko-KR" sz="2200" dirty="0"/>
                <a:t>/</a:t>
              </a:r>
              <a:r>
                <a:rPr lang="ko-KR" altLang="en-US" sz="2200" dirty="0"/>
                <a:t>토너 감정분석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076486A-B987-4D13-AD7B-A86AC8344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62431"/>
            <a:ext cx="5768543" cy="28047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7BCAD8E-6F59-4059-8FBC-334AF75D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8569" y="1460877"/>
            <a:ext cx="5767200" cy="280477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031E34A-9DA0-44A7-85C9-1E50A5079706}"/>
              </a:ext>
            </a:extLst>
          </p:cNvPr>
          <p:cNvSpPr txBox="1"/>
          <p:nvPr/>
        </p:nvSpPr>
        <p:spPr>
          <a:xfrm>
            <a:off x="1157900" y="999212"/>
            <a:ext cx="374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스킨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토너 부정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843D98-75B2-44B3-A203-9AB9EC40553C}"/>
              </a:ext>
            </a:extLst>
          </p:cNvPr>
          <p:cNvSpPr txBox="1"/>
          <p:nvPr/>
        </p:nvSpPr>
        <p:spPr>
          <a:xfrm>
            <a:off x="7201682" y="1012248"/>
            <a:ext cx="374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스킨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토너 긍정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E97E94-5CCE-4238-B186-FC1EED972E32}"/>
              </a:ext>
            </a:extLst>
          </p:cNvPr>
          <p:cNvSpPr txBox="1"/>
          <p:nvPr/>
        </p:nvSpPr>
        <p:spPr>
          <a:xfrm>
            <a:off x="71120" y="4265647"/>
            <a:ext cx="11652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스킨</a:t>
            </a:r>
            <a:r>
              <a:rPr lang="en-US" altLang="ko-KR" dirty="0"/>
              <a:t>/</a:t>
            </a:r>
            <a:r>
              <a:rPr lang="ko-KR" altLang="en-US" dirty="0"/>
              <a:t>토너 감정분석 결과 마찬가지로 위의 그래프처럼 나타났다</a:t>
            </a:r>
            <a:r>
              <a:rPr lang="en-US" altLang="ko-KR" dirty="0"/>
              <a:t>. </a:t>
            </a:r>
            <a:r>
              <a:rPr lang="ko-KR" altLang="en-US" dirty="0"/>
              <a:t>우선 부정단어의 경우 </a:t>
            </a:r>
            <a:r>
              <a:rPr lang="en-US" altLang="ko-KR" dirty="0"/>
              <a:t>'</a:t>
            </a:r>
            <a:r>
              <a:rPr lang="ko-KR" altLang="en-US" dirty="0"/>
              <a:t>모양</a:t>
            </a:r>
            <a:r>
              <a:rPr lang="en-US" altLang="ko-KR" dirty="0"/>
              <a:t>’, '</a:t>
            </a:r>
            <a:r>
              <a:rPr lang="ko-KR" altLang="en-US" dirty="0"/>
              <a:t>온도</a:t>
            </a:r>
            <a:r>
              <a:rPr lang="en-US" altLang="ko-KR" dirty="0"/>
              <a:t>’, ‘</a:t>
            </a:r>
            <a:r>
              <a:rPr lang="ko-KR" altLang="en-US" dirty="0"/>
              <a:t>디렉터</a:t>
            </a:r>
            <a:r>
              <a:rPr lang="en-US" altLang="ko-KR" dirty="0"/>
              <a:t>’, ‘</a:t>
            </a:r>
            <a:r>
              <a:rPr lang="ko-KR" altLang="en-US" dirty="0"/>
              <a:t>오돌토돌</a:t>
            </a:r>
            <a:r>
              <a:rPr lang="en-US" altLang="ko-KR" dirty="0"/>
              <a:t>’, '</a:t>
            </a:r>
            <a:r>
              <a:rPr lang="ko-KR" altLang="en-US" dirty="0"/>
              <a:t>지성</a:t>
            </a:r>
            <a:r>
              <a:rPr lang="en-US" altLang="ko-KR" dirty="0"/>
              <a:t>’, ‘</a:t>
            </a:r>
            <a:r>
              <a:rPr lang="ko-KR" altLang="en-US" dirty="0"/>
              <a:t>알콜</a:t>
            </a:r>
            <a:r>
              <a:rPr lang="en-US" altLang="ko-KR" dirty="0"/>
              <a:t>’, ‘</a:t>
            </a:r>
            <a:r>
              <a:rPr lang="ko-KR" altLang="en-US" dirty="0" err="1"/>
              <a:t>펌핑</a:t>
            </a:r>
            <a:r>
              <a:rPr lang="en-US" altLang="ko-KR" dirty="0"/>
              <a:t>’ </a:t>
            </a:r>
            <a:r>
              <a:rPr lang="ko-KR" altLang="en-US" dirty="0"/>
              <a:t>단어들을 봤을 때</a:t>
            </a:r>
            <a:r>
              <a:rPr lang="en-US" altLang="ko-KR" dirty="0"/>
              <a:t>, 1. </a:t>
            </a:r>
            <a:r>
              <a:rPr lang="ko-KR" altLang="en-US" dirty="0"/>
              <a:t>온도</a:t>
            </a:r>
            <a:r>
              <a:rPr lang="en-US" altLang="ko-KR" dirty="0"/>
              <a:t>.</a:t>
            </a:r>
            <a:r>
              <a:rPr lang="ko-KR" altLang="en-US" dirty="0"/>
              <a:t> 세안 후 또는 외부에서의 자극으로 오른 피부의 온도를 스킨이 낮춰주는 기능을 하지만 그러지 못했을 경우</a:t>
            </a:r>
            <a:r>
              <a:rPr lang="en-US" altLang="ko-KR" dirty="0"/>
              <a:t> 2. </a:t>
            </a:r>
            <a:r>
              <a:rPr lang="ko-KR" altLang="en-US" dirty="0"/>
              <a:t>지성</a:t>
            </a:r>
            <a:r>
              <a:rPr lang="en-US" altLang="ko-KR" dirty="0"/>
              <a:t>, </a:t>
            </a:r>
            <a:r>
              <a:rPr lang="ko-KR" altLang="en-US" dirty="0"/>
              <a:t>오돌토돌</a:t>
            </a:r>
            <a:r>
              <a:rPr lang="en-US" altLang="ko-KR" dirty="0"/>
              <a:t>.</a:t>
            </a:r>
            <a:r>
              <a:rPr lang="ko-KR" altLang="en-US" dirty="0"/>
              <a:t> 자신의 피부타입과 맞지 않아 트러블이 발생하는 경우 </a:t>
            </a:r>
            <a:r>
              <a:rPr lang="en-US" altLang="ko-KR" dirty="0"/>
              <a:t>3. </a:t>
            </a:r>
            <a:r>
              <a:rPr lang="ko-KR" altLang="en-US" dirty="0"/>
              <a:t>디렉터</a:t>
            </a:r>
            <a:r>
              <a:rPr lang="en-US" altLang="ko-KR" dirty="0"/>
              <a:t>. </a:t>
            </a:r>
            <a:r>
              <a:rPr lang="ko-KR" altLang="en-US" dirty="0"/>
              <a:t>타인의 추천으로 구매했으나 만족하지 못하는 경우</a:t>
            </a:r>
            <a:r>
              <a:rPr lang="en-US" altLang="ko-KR" dirty="0"/>
              <a:t> 4. </a:t>
            </a:r>
            <a:r>
              <a:rPr lang="ko-KR" altLang="en-US" dirty="0"/>
              <a:t>알콜</a:t>
            </a:r>
            <a:r>
              <a:rPr lang="en-US" altLang="ko-KR" dirty="0"/>
              <a:t>, </a:t>
            </a:r>
            <a:r>
              <a:rPr lang="ko-KR" altLang="en-US" dirty="0" err="1"/>
              <a:t>펌핑</a:t>
            </a:r>
            <a:r>
              <a:rPr lang="en-US" altLang="ko-KR" dirty="0"/>
              <a:t>. </a:t>
            </a:r>
            <a:r>
              <a:rPr lang="ko-KR" altLang="en-US" dirty="0"/>
              <a:t>제품의 향</a:t>
            </a:r>
            <a:r>
              <a:rPr lang="en-US" altLang="ko-KR" dirty="0"/>
              <a:t>, </a:t>
            </a:r>
            <a:r>
              <a:rPr lang="ko-KR" altLang="en-US" dirty="0"/>
              <a:t>성분</a:t>
            </a:r>
            <a:r>
              <a:rPr lang="en-US" altLang="ko-KR" dirty="0"/>
              <a:t>, </a:t>
            </a:r>
            <a:r>
              <a:rPr lang="ko-KR" altLang="en-US" dirty="0"/>
              <a:t>사용방법이 자신과 맞지 않는 경우 부정적인 반응을 보이는 것을 볼 수 있었다</a:t>
            </a:r>
            <a:r>
              <a:rPr lang="en-US" altLang="ko-KR" dirty="0"/>
              <a:t>. </a:t>
            </a:r>
            <a:r>
              <a:rPr lang="ko-KR" altLang="en-US" dirty="0"/>
              <a:t>다음으로 긍정단어의 경우</a:t>
            </a:r>
            <a:r>
              <a:rPr lang="en-US" altLang="ko-KR" dirty="0"/>
              <a:t> '</a:t>
            </a:r>
            <a:r>
              <a:rPr lang="ko-KR" altLang="en-US" dirty="0"/>
              <a:t>피부염</a:t>
            </a:r>
            <a:r>
              <a:rPr lang="en-US" altLang="ko-KR" dirty="0"/>
              <a:t>’, ‘</a:t>
            </a:r>
            <a:r>
              <a:rPr lang="ko-KR" altLang="en-US" dirty="0"/>
              <a:t>축소</a:t>
            </a:r>
            <a:r>
              <a:rPr lang="en-US" altLang="ko-KR" dirty="0"/>
              <a:t>’, ‘</a:t>
            </a:r>
            <a:r>
              <a:rPr lang="ko-KR" altLang="en-US" dirty="0"/>
              <a:t>궁합</a:t>
            </a:r>
            <a:r>
              <a:rPr lang="en-US" altLang="ko-KR" dirty="0"/>
              <a:t>’,  ‘</a:t>
            </a:r>
            <a:r>
              <a:rPr lang="ko-KR" altLang="en-US" dirty="0" err="1"/>
              <a:t>심플</a:t>
            </a:r>
            <a:r>
              <a:rPr lang="en-US" altLang="ko-KR" dirty="0"/>
              <a:t>’  </a:t>
            </a:r>
            <a:r>
              <a:rPr lang="ko-KR" altLang="en-US" dirty="0"/>
              <a:t>단어들을 봤을 때</a:t>
            </a:r>
            <a:r>
              <a:rPr lang="en-US" altLang="ko-KR" dirty="0"/>
              <a:t>, 1. </a:t>
            </a:r>
            <a:r>
              <a:rPr lang="ko-KR" altLang="en-US" dirty="0"/>
              <a:t>피부염</a:t>
            </a:r>
            <a:r>
              <a:rPr lang="en-US" altLang="ko-KR" dirty="0"/>
              <a:t>, </a:t>
            </a:r>
            <a:r>
              <a:rPr lang="ko-KR" altLang="en-US" dirty="0"/>
              <a:t>축소</a:t>
            </a:r>
            <a:r>
              <a:rPr lang="en-US" altLang="ko-KR" dirty="0"/>
              <a:t>. </a:t>
            </a:r>
            <a:r>
              <a:rPr lang="ko-KR" altLang="en-US" dirty="0"/>
              <a:t>피부염의 완화</a:t>
            </a:r>
            <a:r>
              <a:rPr lang="en-US" altLang="ko-KR" dirty="0"/>
              <a:t>, </a:t>
            </a:r>
            <a:r>
              <a:rPr lang="ko-KR" altLang="en-US" dirty="0"/>
              <a:t>모공의 축소처럼 스킨의 기능으로 좋은 효과를 받았을 경우 </a:t>
            </a:r>
            <a:r>
              <a:rPr lang="en-US" altLang="ko-KR" dirty="0"/>
              <a:t>2. </a:t>
            </a:r>
            <a:r>
              <a:rPr lang="ko-KR" altLang="en-US" dirty="0"/>
              <a:t>궁합</a:t>
            </a:r>
            <a:r>
              <a:rPr lang="en-US" altLang="ko-KR" dirty="0"/>
              <a:t>. </a:t>
            </a:r>
            <a:r>
              <a:rPr lang="ko-KR" altLang="en-US" dirty="0"/>
              <a:t>스킨은 스킨케어의 가장 기초단계이기 때문에 다른 제품과 사용할 때 궁합이 좋을 경우 </a:t>
            </a:r>
            <a:r>
              <a:rPr lang="en-US" altLang="ko-KR" dirty="0"/>
              <a:t>3. </a:t>
            </a:r>
            <a:r>
              <a:rPr lang="ko-KR" altLang="en-US" dirty="0" err="1"/>
              <a:t>심플</a:t>
            </a:r>
            <a:r>
              <a:rPr lang="en-US" altLang="ko-KR" dirty="0"/>
              <a:t>. </a:t>
            </a:r>
            <a:r>
              <a:rPr lang="ko-KR" altLang="en-US" dirty="0"/>
              <a:t>소비자들은 스킨은 과한 것보다는 심플한 것을 선호하는 것을</a:t>
            </a:r>
            <a:r>
              <a:rPr lang="en-US" altLang="ko-KR" dirty="0"/>
              <a:t> </a:t>
            </a:r>
            <a:r>
              <a:rPr lang="ko-KR" altLang="en-US" dirty="0"/>
              <a:t>알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392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감정분석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로션 감정분석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031E34A-9DA0-44A7-85C9-1E50A5079706}"/>
              </a:ext>
            </a:extLst>
          </p:cNvPr>
          <p:cNvSpPr txBox="1"/>
          <p:nvPr/>
        </p:nvSpPr>
        <p:spPr>
          <a:xfrm>
            <a:off x="1157900" y="999212"/>
            <a:ext cx="374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로션 부정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843D98-75B2-44B3-A203-9AB9EC40553C}"/>
              </a:ext>
            </a:extLst>
          </p:cNvPr>
          <p:cNvSpPr txBox="1"/>
          <p:nvPr/>
        </p:nvSpPr>
        <p:spPr>
          <a:xfrm>
            <a:off x="7320788" y="954713"/>
            <a:ext cx="374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로션 긍정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E97E94-5CCE-4238-B186-FC1EED972E32}"/>
              </a:ext>
            </a:extLst>
          </p:cNvPr>
          <p:cNvSpPr txBox="1"/>
          <p:nvPr/>
        </p:nvSpPr>
        <p:spPr>
          <a:xfrm>
            <a:off x="71120" y="4226432"/>
            <a:ext cx="116521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마지막으로 로션에 대한 감정분석을 진행해본 결과 위의 그래프처럼 나왔다</a:t>
            </a:r>
            <a:r>
              <a:rPr lang="en-US" altLang="ko-KR" dirty="0"/>
              <a:t>. </a:t>
            </a:r>
            <a:r>
              <a:rPr lang="ko-KR" altLang="en-US" dirty="0"/>
              <a:t>부정단어의 경우 </a:t>
            </a:r>
            <a:r>
              <a:rPr lang="en-US" altLang="ko-KR" dirty="0"/>
              <a:t>‘</a:t>
            </a:r>
            <a:r>
              <a:rPr lang="ko-KR" altLang="en-US" dirty="0"/>
              <a:t>조카</a:t>
            </a:r>
            <a:r>
              <a:rPr lang="en-US" altLang="ko-KR" dirty="0"/>
              <a:t>’, ‘</a:t>
            </a:r>
            <a:r>
              <a:rPr lang="ko-KR" altLang="en-US" dirty="0"/>
              <a:t>좁쌀</a:t>
            </a:r>
            <a:r>
              <a:rPr lang="en-US" altLang="ko-KR" dirty="0"/>
              <a:t>’, ‘</a:t>
            </a:r>
            <a:r>
              <a:rPr lang="ko-KR" altLang="en-US" dirty="0"/>
              <a:t>고생</a:t>
            </a:r>
            <a:r>
              <a:rPr lang="en-US" altLang="ko-KR" dirty="0"/>
              <a:t>’, ‘</a:t>
            </a:r>
            <a:r>
              <a:rPr lang="ko-KR" altLang="en-US" dirty="0"/>
              <a:t>소문</a:t>
            </a:r>
            <a:r>
              <a:rPr lang="en-US" altLang="ko-KR" dirty="0"/>
              <a:t>’, ‘ '</a:t>
            </a:r>
            <a:r>
              <a:rPr lang="ko-KR" altLang="en-US" dirty="0"/>
              <a:t>뚜껑</a:t>
            </a:r>
            <a:r>
              <a:rPr lang="en-US" altLang="ko-KR" dirty="0"/>
              <a:t>’, ‘</a:t>
            </a:r>
            <a:r>
              <a:rPr lang="ko-KR" altLang="en-US" dirty="0"/>
              <a:t>당김</a:t>
            </a:r>
            <a:r>
              <a:rPr lang="en-US" altLang="ko-KR" dirty="0"/>
              <a:t>’ </a:t>
            </a:r>
            <a:r>
              <a:rPr lang="ko-KR" altLang="en-US" dirty="0"/>
              <a:t>이란 단어들을 봤을 때</a:t>
            </a:r>
            <a:r>
              <a:rPr lang="en-US" altLang="ko-KR" dirty="0"/>
              <a:t>, 1. </a:t>
            </a:r>
            <a:r>
              <a:rPr lang="ko-KR" altLang="en-US" dirty="0"/>
              <a:t>조카</a:t>
            </a:r>
            <a:r>
              <a:rPr lang="en-US" altLang="ko-KR" dirty="0"/>
              <a:t>, </a:t>
            </a:r>
            <a:r>
              <a:rPr lang="ko-KR" altLang="en-US" dirty="0"/>
              <a:t>소문</a:t>
            </a:r>
            <a:r>
              <a:rPr lang="en-US" altLang="ko-KR" dirty="0"/>
              <a:t>. </a:t>
            </a:r>
            <a:r>
              <a:rPr lang="ko-KR" altLang="en-US" dirty="0"/>
              <a:t>지인의 추천</a:t>
            </a:r>
            <a:r>
              <a:rPr lang="en-US" altLang="ko-KR" dirty="0"/>
              <a:t>, </a:t>
            </a:r>
            <a:r>
              <a:rPr lang="ko-KR" altLang="en-US" dirty="0"/>
              <a:t>좋다는 소문을 듣고 제품을 구매해봤지만 자신에게 맞지 않았을 경우 </a:t>
            </a:r>
            <a:r>
              <a:rPr lang="en-US" altLang="ko-KR" dirty="0"/>
              <a:t>2. </a:t>
            </a:r>
            <a:r>
              <a:rPr lang="ko-KR" altLang="en-US" dirty="0"/>
              <a:t>좁쌀</a:t>
            </a:r>
            <a:r>
              <a:rPr lang="en-US" altLang="ko-KR" dirty="0"/>
              <a:t>, </a:t>
            </a:r>
            <a:r>
              <a:rPr lang="ko-KR" altLang="en-US" dirty="0"/>
              <a:t>고생</a:t>
            </a:r>
            <a:r>
              <a:rPr lang="en-US" altLang="ko-KR" dirty="0"/>
              <a:t>. </a:t>
            </a:r>
            <a:r>
              <a:rPr lang="ko-KR" altLang="en-US" dirty="0"/>
              <a:t>로션을 사용해 좁쌀 여드름이나 트러블이 올라와 고생한 경우 </a:t>
            </a:r>
            <a:r>
              <a:rPr lang="en-US" altLang="ko-KR" dirty="0"/>
              <a:t>3. </a:t>
            </a:r>
            <a:r>
              <a:rPr lang="ko-KR" altLang="en-US" dirty="0"/>
              <a:t>당김</a:t>
            </a:r>
            <a:r>
              <a:rPr lang="en-US" altLang="ko-KR" dirty="0"/>
              <a:t>. </a:t>
            </a:r>
            <a:r>
              <a:rPr lang="ko-KR" altLang="en-US" dirty="0"/>
              <a:t>로션을 사용했으나 피부 보습이 제대로 되지 않고 피부가 당길 경우 </a:t>
            </a:r>
            <a:r>
              <a:rPr lang="en-US" altLang="ko-KR" dirty="0"/>
              <a:t>4. </a:t>
            </a:r>
            <a:r>
              <a:rPr lang="ko-KR" altLang="en-US" dirty="0"/>
              <a:t>뚜껑</a:t>
            </a:r>
            <a:r>
              <a:rPr lang="en-US" altLang="ko-KR" dirty="0"/>
              <a:t>. </a:t>
            </a:r>
            <a:r>
              <a:rPr lang="ko-KR" altLang="en-US" dirty="0"/>
              <a:t>제품의 형태</a:t>
            </a:r>
            <a:r>
              <a:rPr lang="en-US" altLang="ko-KR" dirty="0"/>
              <a:t>, </a:t>
            </a:r>
            <a:r>
              <a:rPr lang="ko-KR" altLang="en-US" dirty="0"/>
              <a:t>사용방식이 마음에 들지 않을 경우</a:t>
            </a:r>
            <a:r>
              <a:rPr lang="en-US" altLang="ko-KR" dirty="0"/>
              <a:t> </a:t>
            </a:r>
            <a:r>
              <a:rPr lang="ko-KR" altLang="en-US" dirty="0"/>
              <a:t>부정적인 반응을 보인다</a:t>
            </a:r>
            <a:r>
              <a:rPr lang="en-US" altLang="ko-KR" dirty="0"/>
              <a:t>. </a:t>
            </a:r>
            <a:r>
              <a:rPr lang="ko-KR" altLang="en-US" dirty="0"/>
              <a:t>긍정 단어의 경우 </a:t>
            </a:r>
            <a:r>
              <a:rPr lang="en-US" altLang="ko-KR" dirty="0"/>
              <a:t>'</a:t>
            </a:r>
            <a:r>
              <a:rPr lang="ko-KR" altLang="en-US" dirty="0"/>
              <a:t>공급</a:t>
            </a:r>
            <a:r>
              <a:rPr lang="en-US" altLang="ko-KR" dirty="0"/>
              <a:t>’, ‘</a:t>
            </a:r>
            <a:r>
              <a:rPr lang="ko-KR" altLang="en-US" dirty="0"/>
              <a:t>겨울철</a:t>
            </a:r>
            <a:r>
              <a:rPr lang="en-US" altLang="ko-KR" dirty="0"/>
              <a:t>’, ‘</a:t>
            </a:r>
            <a:r>
              <a:rPr lang="ko-KR" altLang="en-US" dirty="0"/>
              <a:t>디자인</a:t>
            </a:r>
            <a:r>
              <a:rPr lang="en-US" altLang="ko-KR" dirty="0"/>
              <a:t>’, ‘</a:t>
            </a:r>
            <a:r>
              <a:rPr lang="ko-KR" altLang="en-US" dirty="0"/>
              <a:t>폭발</a:t>
            </a:r>
            <a:r>
              <a:rPr lang="en-US" altLang="ko-KR" dirty="0"/>
              <a:t>’, ‘</a:t>
            </a:r>
            <a:r>
              <a:rPr lang="ko-KR" altLang="en-US" dirty="0" err="1"/>
              <a:t>보습력</a:t>
            </a:r>
            <a:r>
              <a:rPr lang="en-US" altLang="ko-KR" dirty="0"/>
              <a:t>’, ‘</a:t>
            </a:r>
            <a:r>
              <a:rPr lang="ko-KR" altLang="en-US" dirty="0"/>
              <a:t>건조</a:t>
            </a:r>
            <a:r>
              <a:rPr lang="en-US" altLang="ko-KR" dirty="0"/>
              <a:t>’, ‘</a:t>
            </a:r>
            <a:r>
              <a:rPr lang="ko-KR" altLang="en-US" dirty="0"/>
              <a:t>자극</a:t>
            </a:r>
            <a:r>
              <a:rPr lang="en-US" altLang="ko-KR" dirty="0"/>
              <a:t>’ </a:t>
            </a:r>
            <a:r>
              <a:rPr lang="ko-KR" altLang="en-US" dirty="0"/>
              <a:t>단어들을 봤을 때</a:t>
            </a:r>
            <a:r>
              <a:rPr lang="en-US" altLang="ko-KR" dirty="0"/>
              <a:t>, 1. </a:t>
            </a:r>
            <a:r>
              <a:rPr lang="ko-KR" altLang="en-US" dirty="0"/>
              <a:t>겨울철</a:t>
            </a:r>
            <a:r>
              <a:rPr lang="en-US" altLang="ko-KR" dirty="0"/>
              <a:t>, </a:t>
            </a:r>
            <a:r>
              <a:rPr lang="ko-KR" altLang="en-US" dirty="0"/>
              <a:t>건조</a:t>
            </a:r>
            <a:r>
              <a:rPr lang="en-US" altLang="ko-KR" dirty="0"/>
              <a:t>, </a:t>
            </a:r>
            <a:r>
              <a:rPr lang="ko-KR" altLang="en-US" dirty="0"/>
              <a:t>폭발</a:t>
            </a:r>
            <a:r>
              <a:rPr lang="en-US" altLang="ko-KR" dirty="0"/>
              <a:t>. </a:t>
            </a:r>
            <a:r>
              <a:rPr lang="ko-KR" altLang="en-US" dirty="0"/>
              <a:t>계절에 따라 달라지는 피부상태에 따라 피부가 건조해지거나 트러블이 폭발한 사람들이 </a:t>
            </a:r>
            <a:r>
              <a:rPr lang="en-US" altLang="ko-KR" dirty="0"/>
              <a:t>2.</a:t>
            </a:r>
            <a:r>
              <a:rPr lang="ko-KR" altLang="en-US" dirty="0"/>
              <a:t>공급</a:t>
            </a:r>
            <a:r>
              <a:rPr lang="en-US" altLang="ko-KR" dirty="0"/>
              <a:t>, </a:t>
            </a:r>
            <a:r>
              <a:rPr lang="ko-KR" altLang="en-US" dirty="0" err="1"/>
              <a:t>보습력</a:t>
            </a:r>
            <a:r>
              <a:rPr lang="en-US" altLang="ko-KR" dirty="0"/>
              <a:t>. </a:t>
            </a:r>
            <a:r>
              <a:rPr lang="ko-KR" altLang="en-US" dirty="0"/>
              <a:t>로션의 수분공급과 보습 기능으로 좋은 효과를 얻었다는 것을 알 수 있다</a:t>
            </a:r>
            <a:r>
              <a:rPr lang="en-US" altLang="ko-KR" dirty="0"/>
              <a:t>. 3. </a:t>
            </a:r>
            <a:r>
              <a:rPr lang="ko-KR" altLang="en-US" dirty="0"/>
              <a:t>디자인</a:t>
            </a:r>
            <a:r>
              <a:rPr lang="en-US" altLang="ko-KR" dirty="0"/>
              <a:t>. </a:t>
            </a:r>
            <a:r>
              <a:rPr lang="ko-KR" altLang="en-US" dirty="0"/>
              <a:t>앞서 본 제품들과 같이 역시 소비자들은 제품의 </a:t>
            </a:r>
            <a:r>
              <a:rPr lang="ko-KR" altLang="en-US" dirty="0" err="1"/>
              <a:t>기능뿐만</a:t>
            </a:r>
            <a:r>
              <a:rPr lang="ko-KR" altLang="en-US" dirty="0"/>
              <a:t> 아니라 제품의 향</a:t>
            </a:r>
            <a:r>
              <a:rPr lang="en-US" altLang="ko-KR" dirty="0"/>
              <a:t>, </a:t>
            </a:r>
            <a:r>
              <a:rPr lang="ko-KR" altLang="en-US" dirty="0"/>
              <a:t>디자인 등 다양한 요소를 고려해 제품을 구매하고 평가한다는 것을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5D04EF-F7F9-43B7-A6B3-48CF31078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1334942"/>
            <a:ext cx="6024880" cy="29404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185BE5-146B-4DC8-BFA6-28E3D1413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76" y="1345611"/>
            <a:ext cx="6026400" cy="29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381114" y="31001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241593" cy="660429"/>
            <a:chOff x="1188881" y="351819"/>
            <a:chExt cx="324159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감정분석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2415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감정분석 종합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6451370-85E3-47E5-8B1C-F77FED8A643E}"/>
              </a:ext>
            </a:extLst>
          </p:cNvPr>
          <p:cNvSpPr txBox="1"/>
          <p:nvPr/>
        </p:nvSpPr>
        <p:spPr>
          <a:xfrm>
            <a:off x="172720" y="1008826"/>
            <a:ext cx="1168258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단어빈도 분석의 공통점을 요약하자면 </a:t>
            </a:r>
            <a:r>
              <a:rPr lang="en-US" altLang="ko-KR" dirty="0"/>
              <a:t>1.</a:t>
            </a:r>
            <a:r>
              <a:rPr lang="ko-KR" altLang="en-US" dirty="0"/>
              <a:t> 제품마다 제품의 기능이 자주 언급되지만</a:t>
            </a:r>
            <a:r>
              <a:rPr lang="en-US" altLang="ko-KR" dirty="0"/>
              <a:t>, </a:t>
            </a:r>
            <a:r>
              <a:rPr lang="ko-KR" altLang="en-US" dirty="0"/>
              <a:t>제품마다 다른 기능들이 언급되고 있는 것을 보아 소비자들은 화장품마다 다른 효과를 원하고 제품의 기능을 중요하게 하게 생각한다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2. </a:t>
            </a:r>
            <a:r>
              <a:rPr lang="ko-KR" altLang="en-US" dirty="0"/>
              <a:t>소비자들은 자극에 예민하고 성분에 신경을 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각 제품들은 사람들의 피부타입에 따라 맞는 제품이 있다</a:t>
            </a:r>
            <a:r>
              <a:rPr lang="en-US" altLang="ko-KR" dirty="0"/>
              <a:t>. 4.</a:t>
            </a:r>
            <a:r>
              <a:rPr lang="ko-KR" altLang="en-US" dirty="0"/>
              <a:t>소비자들은 제품의 기능 외에도 느낌</a:t>
            </a:r>
            <a:r>
              <a:rPr lang="en-US" altLang="ko-KR" dirty="0"/>
              <a:t>, </a:t>
            </a:r>
            <a:r>
              <a:rPr lang="ko-KR" altLang="en-US" dirty="0"/>
              <a:t>향</a:t>
            </a:r>
            <a:r>
              <a:rPr lang="en-US" altLang="ko-KR" dirty="0"/>
              <a:t>, </a:t>
            </a:r>
            <a:r>
              <a:rPr lang="ko-KR" altLang="en-US" dirty="0"/>
              <a:t>디자인 같은 세부적인 요소들을 </a:t>
            </a:r>
            <a:r>
              <a:rPr lang="ko-KR" altLang="en-US" dirty="0" err="1"/>
              <a:t>신경쓴다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단어빈도 분석을 참고해 스킨케어 제품의 감정분석 단어들을 종합해보면 제품들의 몇가지 공통점이 보인다</a:t>
            </a:r>
            <a:r>
              <a:rPr lang="en-US" altLang="ko-KR" dirty="0"/>
              <a:t>. </a:t>
            </a:r>
            <a:r>
              <a:rPr lang="ko-KR" altLang="en-US" dirty="0"/>
              <a:t>첫번째 공통점은 제품을 사용했을 때</a:t>
            </a:r>
            <a:r>
              <a:rPr lang="en-US" altLang="ko-KR" dirty="0"/>
              <a:t>, </a:t>
            </a:r>
            <a:r>
              <a:rPr lang="ko-KR" altLang="en-US" dirty="0"/>
              <a:t>자신의 피부와 제품이 맞지 않아 트러블이 발생했을 경우 부정적인 반응을</a:t>
            </a:r>
            <a:r>
              <a:rPr lang="en-US" altLang="ko-KR" dirty="0"/>
              <a:t>, </a:t>
            </a:r>
            <a:r>
              <a:rPr lang="ko-KR" altLang="en-US" dirty="0"/>
              <a:t>제품을 사용해서 트러블이 진정됐다면 긍정적인 반응을 보이는 것이다</a:t>
            </a:r>
            <a:r>
              <a:rPr lang="en-US" altLang="ko-KR" dirty="0"/>
              <a:t>. </a:t>
            </a:r>
            <a:r>
              <a:rPr lang="ko-KR" altLang="en-US" dirty="0"/>
              <a:t>여기에서 확인할 수 있는 것은 아무리 좋은 제품이라도 사람마다 자신의 피부에 맞는 화장품이 있다는 것을 알 수 있다</a:t>
            </a:r>
            <a:r>
              <a:rPr lang="en-US" altLang="ko-KR" dirty="0"/>
              <a:t>. </a:t>
            </a:r>
            <a:r>
              <a:rPr lang="ko-KR" altLang="en-US" dirty="0"/>
              <a:t>두번째 공통점은 첫번째 공통점을 주장을 뒷받침 할 수 있는 근거가 되는데</a:t>
            </a:r>
            <a:r>
              <a:rPr lang="en-US" altLang="ko-KR" dirty="0"/>
              <a:t>, </a:t>
            </a:r>
            <a:r>
              <a:rPr lang="ko-KR" altLang="en-US" dirty="0"/>
              <a:t>제품들의 부정단어에 보면 지인</a:t>
            </a:r>
            <a:r>
              <a:rPr lang="en-US" altLang="ko-KR" dirty="0"/>
              <a:t>, </a:t>
            </a:r>
            <a:r>
              <a:rPr lang="ko-KR" altLang="en-US" dirty="0"/>
              <a:t>디렉터</a:t>
            </a:r>
            <a:r>
              <a:rPr lang="en-US" altLang="ko-KR" dirty="0"/>
              <a:t>, </a:t>
            </a:r>
            <a:r>
              <a:rPr lang="ko-KR" altLang="en-US" dirty="0"/>
              <a:t>조카라는 단어가 있다</a:t>
            </a:r>
            <a:r>
              <a:rPr lang="en-US" altLang="ko-KR" dirty="0"/>
              <a:t>. </a:t>
            </a:r>
            <a:r>
              <a:rPr lang="ko-KR" altLang="en-US" dirty="0"/>
              <a:t>이는 주변사람들의 유명한 사람들의 추천으로 제품을 구매해 사용해봤지만</a:t>
            </a:r>
            <a:r>
              <a:rPr lang="en-US" altLang="ko-KR" dirty="0"/>
              <a:t>, </a:t>
            </a:r>
            <a:r>
              <a:rPr lang="ko-KR" altLang="en-US" dirty="0"/>
              <a:t>자신과 맞지 않을 경우 부정적인 반응을 보이는 것으로 첫번째 공통점 사람마다 자신의 피부에 맞는 화장품이 있다는 주장을 뒷받침 할 수 있다</a:t>
            </a:r>
            <a:r>
              <a:rPr lang="en-US" altLang="ko-KR" dirty="0"/>
              <a:t>.</a:t>
            </a:r>
            <a:r>
              <a:rPr lang="ko-KR" altLang="en-US" dirty="0"/>
              <a:t> 세번째 공통점은 제품들의 </a:t>
            </a:r>
            <a:r>
              <a:rPr lang="ko-KR" altLang="en-US" dirty="0" err="1"/>
              <a:t>긍</a:t>
            </a:r>
            <a:r>
              <a:rPr lang="en-US" altLang="ko-KR" dirty="0"/>
              <a:t>, </a:t>
            </a:r>
            <a:r>
              <a:rPr lang="ko-KR" altLang="en-US" dirty="0"/>
              <a:t>부정 단어를 살펴보면 화학</a:t>
            </a:r>
            <a:r>
              <a:rPr lang="en-US" altLang="ko-KR" dirty="0"/>
              <a:t>, </a:t>
            </a:r>
            <a:r>
              <a:rPr lang="ko-KR" altLang="en-US" dirty="0"/>
              <a:t>알콜</a:t>
            </a:r>
            <a:r>
              <a:rPr lang="en-US" altLang="ko-KR" dirty="0"/>
              <a:t> </a:t>
            </a:r>
            <a:r>
              <a:rPr lang="ko-KR" altLang="en-US" dirty="0"/>
              <a:t>비타민 </a:t>
            </a:r>
            <a:r>
              <a:rPr lang="en-US" altLang="ko-KR" dirty="0"/>
              <a:t>,</a:t>
            </a:r>
            <a:r>
              <a:rPr lang="ko-KR" altLang="en-US" dirty="0"/>
              <a:t>레몬 등 제품을 구성하는 성분들의 단어가 보인다</a:t>
            </a:r>
            <a:r>
              <a:rPr lang="en-US" altLang="ko-KR" dirty="0"/>
              <a:t>. </a:t>
            </a:r>
            <a:r>
              <a:rPr lang="ko-KR" altLang="en-US" dirty="0"/>
              <a:t>이는 소비자들은 제품을 구매할 때</a:t>
            </a:r>
            <a:r>
              <a:rPr lang="en-US" altLang="ko-KR" dirty="0"/>
              <a:t>, </a:t>
            </a:r>
            <a:r>
              <a:rPr lang="ko-KR" altLang="en-US" dirty="0"/>
              <a:t>제품의 성분이 나에게 맞는지</a:t>
            </a:r>
            <a:r>
              <a:rPr lang="en-US" altLang="ko-KR" dirty="0"/>
              <a:t>, </a:t>
            </a:r>
            <a:r>
              <a:rPr lang="ko-KR" altLang="en-US" dirty="0"/>
              <a:t>성분이 </a:t>
            </a:r>
            <a:r>
              <a:rPr lang="ko-KR" altLang="en-US" dirty="0" err="1"/>
              <a:t>좋은지</a:t>
            </a:r>
            <a:r>
              <a:rPr lang="ko-KR" altLang="en-US" dirty="0"/>
              <a:t> </a:t>
            </a:r>
            <a:r>
              <a:rPr lang="ko-KR" altLang="en-US" dirty="0" err="1"/>
              <a:t>신경쓴다는</a:t>
            </a:r>
            <a:r>
              <a:rPr lang="ko-KR" altLang="en-US" dirty="0"/>
              <a:t> 사실을 알 수 있다</a:t>
            </a:r>
            <a:r>
              <a:rPr lang="en-US" altLang="ko-KR" dirty="0"/>
              <a:t>. </a:t>
            </a:r>
            <a:r>
              <a:rPr lang="ko-KR" altLang="en-US" dirty="0"/>
              <a:t>네번째 공통점은 제품의 향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느낌</a:t>
            </a:r>
            <a:r>
              <a:rPr lang="en-US" altLang="ko-KR" dirty="0"/>
              <a:t>, </a:t>
            </a:r>
            <a:r>
              <a:rPr lang="ko-KR" altLang="en-US" dirty="0"/>
              <a:t>사용방법에 따라 </a:t>
            </a:r>
            <a:r>
              <a:rPr lang="ko-KR" altLang="en-US" dirty="0" err="1"/>
              <a:t>호불호가</a:t>
            </a:r>
            <a:r>
              <a:rPr lang="ko-KR" altLang="en-US" dirty="0"/>
              <a:t> 갈리고 </a:t>
            </a:r>
            <a:r>
              <a:rPr lang="ko-KR" altLang="en-US" dirty="0" err="1"/>
              <a:t>신경을쓴다는</a:t>
            </a:r>
            <a:r>
              <a:rPr lang="ko-KR" altLang="en-US" dirty="0"/>
              <a:t> 것을 알 수 있다</a:t>
            </a:r>
            <a:r>
              <a:rPr lang="en-US" altLang="ko-KR" dirty="0"/>
              <a:t>. </a:t>
            </a:r>
            <a:r>
              <a:rPr lang="ko-KR" altLang="en-US" dirty="0"/>
              <a:t>그렇기 때문에 제품의 세부적인 요소들도 고려해 제품을 구매하는 것이 좋은 방법이라고 할 수 있다</a:t>
            </a:r>
            <a:r>
              <a:rPr lang="en-US" altLang="ko-KR" dirty="0"/>
              <a:t>. </a:t>
            </a:r>
            <a:r>
              <a:rPr lang="ko-KR" altLang="en-US" dirty="0"/>
              <a:t>내용을 종합해보면 소비자들은 각 제품을 구매할 때 좋다고 소문나거나 타인의 추천만을 받고 제품을 구매하지 말고</a:t>
            </a:r>
            <a:r>
              <a:rPr lang="en-US" altLang="ko-KR" dirty="0"/>
              <a:t> </a:t>
            </a:r>
            <a:r>
              <a:rPr lang="ko-KR" altLang="en-US" dirty="0"/>
              <a:t>제품의 성분은 자극적이지 않고 내 피부에 맞는가</a:t>
            </a:r>
            <a:r>
              <a:rPr lang="en-US" altLang="ko-KR" dirty="0"/>
              <a:t>?(</a:t>
            </a:r>
            <a:r>
              <a:rPr lang="ko-KR" altLang="en-US" dirty="0"/>
              <a:t>특정 성분 </a:t>
            </a:r>
            <a:r>
              <a:rPr lang="ko-KR" altLang="en-US" dirty="0" err="1"/>
              <a:t>알러지</a:t>
            </a:r>
            <a:r>
              <a:rPr lang="ko-KR" altLang="en-US" dirty="0"/>
              <a:t> 고려</a:t>
            </a:r>
            <a:r>
              <a:rPr lang="en-US" altLang="ko-KR" dirty="0"/>
              <a:t>) </a:t>
            </a:r>
            <a:r>
              <a:rPr lang="ko-KR" altLang="en-US" dirty="0"/>
              <a:t>제품의 기능이 나에게 필요한 것인가</a:t>
            </a:r>
            <a:r>
              <a:rPr lang="en-US" altLang="ko-KR" dirty="0"/>
              <a:t>? </a:t>
            </a:r>
            <a:r>
              <a:rPr lang="ko-KR" altLang="en-US" dirty="0"/>
              <a:t>제품의 기능만을 보고 제품을 구매하지 말고 자신의 피부타입에 맞는 제품인가</a:t>
            </a:r>
            <a:r>
              <a:rPr lang="en-US" altLang="ko-KR" dirty="0"/>
              <a:t>? </a:t>
            </a:r>
            <a:r>
              <a:rPr lang="ko-KR" altLang="en-US" dirty="0"/>
              <a:t>제품의 디자인</a:t>
            </a:r>
            <a:r>
              <a:rPr lang="en-US" altLang="ko-KR" dirty="0"/>
              <a:t>, </a:t>
            </a:r>
            <a:r>
              <a:rPr lang="ko-KR" altLang="en-US" dirty="0"/>
              <a:t>향</a:t>
            </a:r>
            <a:r>
              <a:rPr lang="en-US" altLang="ko-KR" dirty="0"/>
              <a:t>, </a:t>
            </a:r>
            <a:r>
              <a:rPr lang="ko-KR" altLang="en-US" dirty="0"/>
              <a:t>느낌과 같은 세부적인 요소들이 나에게 맞는가</a:t>
            </a:r>
            <a:r>
              <a:rPr lang="en-US" altLang="ko-KR" dirty="0"/>
              <a:t>? </a:t>
            </a:r>
            <a:r>
              <a:rPr lang="ko-KR" altLang="en-US" dirty="0"/>
              <a:t>이러한 질문을 고려해 제품을 구매한다면 나에게 맞는 화장품을 찾을 수 있는 확률이 올라갈 것이다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1. </a:t>
            </a:r>
            <a:r>
              <a:rPr lang="ko-KR" altLang="en-US" sz="2000" b="1" dirty="0">
                <a:solidFill>
                  <a:schemeClr val="accent1"/>
                </a:solidFill>
              </a:rPr>
              <a:t>제품의 기능 </a:t>
            </a:r>
            <a:r>
              <a:rPr lang="en-US" altLang="ko-KR" sz="2000" b="1" dirty="0">
                <a:solidFill>
                  <a:schemeClr val="accent1"/>
                </a:solidFill>
              </a:rPr>
              <a:t>2. </a:t>
            </a:r>
            <a:r>
              <a:rPr lang="ko-KR" altLang="en-US" sz="2000" b="1" dirty="0">
                <a:solidFill>
                  <a:schemeClr val="accent1"/>
                </a:solidFill>
              </a:rPr>
              <a:t>제품의 성분 </a:t>
            </a:r>
            <a:r>
              <a:rPr lang="en-US" altLang="ko-KR" sz="2000" b="1" dirty="0">
                <a:solidFill>
                  <a:schemeClr val="accent1"/>
                </a:solidFill>
              </a:rPr>
              <a:t>3. </a:t>
            </a:r>
            <a:r>
              <a:rPr lang="ko-KR" altLang="en-US" sz="2000" b="1" dirty="0">
                <a:solidFill>
                  <a:schemeClr val="accent1"/>
                </a:solidFill>
              </a:rPr>
              <a:t>피부타입 </a:t>
            </a:r>
            <a:r>
              <a:rPr lang="en-US" altLang="ko-KR" sz="2000" b="1" dirty="0">
                <a:solidFill>
                  <a:schemeClr val="accent1"/>
                </a:solidFill>
              </a:rPr>
              <a:t>4. </a:t>
            </a:r>
            <a:r>
              <a:rPr lang="ko-KR" altLang="en-US" sz="2000" b="1" dirty="0">
                <a:solidFill>
                  <a:schemeClr val="accent1"/>
                </a:solidFill>
              </a:rPr>
              <a:t>제품의 세부적인 요소</a:t>
            </a:r>
            <a:r>
              <a:rPr lang="en-US" altLang="ko-KR" sz="2000" b="1" dirty="0">
                <a:solidFill>
                  <a:schemeClr val="accent1"/>
                </a:solidFill>
              </a:rPr>
              <a:t>(</a:t>
            </a:r>
            <a:r>
              <a:rPr lang="ko-KR" altLang="en-US" sz="2000" b="1" dirty="0">
                <a:solidFill>
                  <a:schemeClr val="accent1"/>
                </a:solidFill>
              </a:rPr>
              <a:t>디자인</a:t>
            </a:r>
            <a:r>
              <a:rPr lang="en-US" altLang="ko-KR" sz="2000" b="1" dirty="0">
                <a:solidFill>
                  <a:schemeClr val="accent1"/>
                </a:solidFill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</a:rPr>
              <a:t>향</a:t>
            </a:r>
            <a:r>
              <a:rPr lang="en-US" altLang="ko-KR" sz="2000" b="1" dirty="0">
                <a:solidFill>
                  <a:schemeClr val="accent1"/>
                </a:solidFill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</a:rPr>
              <a:t>느낌</a:t>
            </a:r>
            <a:r>
              <a:rPr lang="en-US" altLang="ko-KR" sz="2000" b="1" dirty="0">
                <a:solidFill>
                  <a:schemeClr val="accent1"/>
                </a:solidFill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259173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>
            <a:cxnSpLocks/>
          </p:cNvCxnSpPr>
          <p:nvPr/>
        </p:nvCxnSpPr>
        <p:spPr>
          <a:xfrm>
            <a:off x="3714048" y="2248694"/>
            <a:ext cx="413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주제분석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주제분석 방법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DFCEF71-619B-4356-8571-C176165D872A}"/>
              </a:ext>
            </a:extLst>
          </p:cNvPr>
          <p:cNvSpPr txBox="1"/>
          <p:nvPr/>
        </p:nvSpPr>
        <p:spPr>
          <a:xfrm>
            <a:off x="208406" y="3086130"/>
            <a:ext cx="35059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▲</a:t>
            </a:r>
            <a:r>
              <a:rPr lang="en-US" altLang="ko-KR" sz="900" b="0" i="0" dirty="0">
                <a:solidFill>
                  <a:srgbClr val="808080"/>
                </a:solidFill>
                <a:effectLst/>
                <a:latin typeface="맑은고딕"/>
              </a:rPr>
              <a:t>SVD</a:t>
            </a:r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를 활용한 최적의 차원의 수 찾기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0B69AF-760C-4289-BA16-CC4B947B1BF9}"/>
              </a:ext>
            </a:extLst>
          </p:cNvPr>
          <p:cNvSpPr txBox="1"/>
          <p:nvPr/>
        </p:nvSpPr>
        <p:spPr>
          <a:xfrm>
            <a:off x="153149" y="3316962"/>
            <a:ext cx="36251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2"/>
                </a:solidFill>
              </a:rPr>
              <a:t>SVD</a:t>
            </a:r>
            <a:r>
              <a:rPr lang="ko-KR" altLang="en-US" dirty="0">
                <a:solidFill>
                  <a:schemeClr val="tx2"/>
                </a:solidFill>
              </a:rPr>
              <a:t>를 통해 차원의 수를 몇으로 하는게 좋을지 알아보기 위해 병렬분석을 진행해봤다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그 결과 </a:t>
            </a:r>
            <a:r>
              <a:rPr lang="en-US" altLang="ko-KR" dirty="0">
                <a:solidFill>
                  <a:schemeClr val="tx2"/>
                </a:solidFill>
              </a:rPr>
              <a:t>3</a:t>
            </a:r>
            <a:r>
              <a:rPr lang="ko-KR" altLang="en-US" dirty="0">
                <a:solidFill>
                  <a:schemeClr val="tx2"/>
                </a:solidFill>
              </a:rPr>
              <a:t>이라는 결과가 나와서 차원의 수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토픽의 수를 </a:t>
            </a:r>
            <a:r>
              <a:rPr lang="en-US" altLang="ko-KR" dirty="0">
                <a:solidFill>
                  <a:schemeClr val="tx2"/>
                </a:solidFill>
              </a:rPr>
              <a:t>3</a:t>
            </a:r>
            <a:r>
              <a:rPr lang="ko-KR" altLang="en-US" dirty="0">
                <a:solidFill>
                  <a:schemeClr val="tx2"/>
                </a:solidFill>
              </a:rPr>
              <a:t>으로 지정하기에는 너무 적은 값이라고 생각해 </a:t>
            </a:r>
            <a:r>
              <a:rPr lang="en-US" altLang="ko-KR" dirty="0">
                <a:solidFill>
                  <a:schemeClr val="tx2"/>
                </a:solidFill>
              </a:rPr>
              <a:t>LDA</a:t>
            </a:r>
            <a:r>
              <a:rPr lang="ko-KR" altLang="en-US" dirty="0">
                <a:solidFill>
                  <a:schemeClr val="tx2"/>
                </a:solidFill>
              </a:rPr>
              <a:t>모델로 주제분석을 진행하기로 결정했다</a:t>
            </a:r>
            <a:r>
              <a:rPr lang="en-US" altLang="ko-KR" dirty="0">
                <a:solidFill>
                  <a:schemeClr val="tx2"/>
                </a:solidFill>
              </a:rPr>
              <a:t>. LDA</a:t>
            </a:r>
            <a:r>
              <a:rPr lang="ko-KR" altLang="en-US" dirty="0">
                <a:solidFill>
                  <a:schemeClr val="tx2"/>
                </a:solidFill>
              </a:rPr>
              <a:t>모델에서 최적의 토픽의 수를 찾기 위해 응집도와 혼란도 그리고 주제 다양도를 비교해 최적의 토픽을 찾아보기로 하겠다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188772-3A94-48B2-AE42-9CE969C4DB01}"/>
              </a:ext>
            </a:extLst>
          </p:cNvPr>
          <p:cNvSpPr txBox="1"/>
          <p:nvPr/>
        </p:nvSpPr>
        <p:spPr>
          <a:xfrm>
            <a:off x="4333944" y="3159300"/>
            <a:ext cx="35059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▲</a:t>
            </a:r>
            <a:r>
              <a:rPr lang="en-US" altLang="ko-KR" sz="900" b="0" i="0" dirty="0">
                <a:solidFill>
                  <a:srgbClr val="808080"/>
                </a:solidFill>
                <a:effectLst/>
                <a:latin typeface="맑은고딕"/>
              </a:rPr>
              <a:t>LDA</a:t>
            </a:r>
            <a:r>
              <a:rPr lang="ko-KR" altLang="en-US" sz="900" dirty="0">
                <a:solidFill>
                  <a:srgbClr val="808080"/>
                </a:solidFill>
                <a:latin typeface="맑은고딕"/>
              </a:rPr>
              <a:t> 분석을 위한 데이터 생성</a:t>
            </a:r>
            <a:endParaRPr lang="ko-KR" altLang="en-US" sz="9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BA7C2E7-9377-4657-BDED-D7907FAF6697}"/>
              </a:ext>
            </a:extLst>
          </p:cNvPr>
          <p:cNvCxnSpPr>
            <a:cxnSpLocks/>
          </p:cNvCxnSpPr>
          <p:nvPr/>
        </p:nvCxnSpPr>
        <p:spPr>
          <a:xfrm>
            <a:off x="7751394" y="2302657"/>
            <a:ext cx="413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E205C03-0BD1-470B-B427-FDE47F59533F}"/>
              </a:ext>
            </a:extLst>
          </p:cNvPr>
          <p:cNvSpPr txBox="1"/>
          <p:nvPr/>
        </p:nvSpPr>
        <p:spPr>
          <a:xfrm>
            <a:off x="8268299" y="3255393"/>
            <a:ext cx="35059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▲왼쪽부터 응집도</a:t>
            </a:r>
            <a:r>
              <a:rPr lang="en-US" altLang="ko-KR" sz="900" b="0" i="0" dirty="0">
                <a:solidFill>
                  <a:srgbClr val="808080"/>
                </a:solidFill>
                <a:effectLst/>
                <a:latin typeface="맑은고딕"/>
              </a:rPr>
              <a:t>, </a:t>
            </a:r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혼란도</a:t>
            </a:r>
            <a:r>
              <a:rPr lang="en-US" altLang="ko-KR" sz="900" b="0" i="0" dirty="0">
                <a:solidFill>
                  <a:srgbClr val="808080"/>
                </a:solidFill>
                <a:effectLst/>
                <a:latin typeface="맑은고딕"/>
              </a:rPr>
              <a:t>, </a:t>
            </a:r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주제다양성</a:t>
            </a:r>
            <a:endParaRPr lang="ko-KR" altLang="en-US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BF94F9-3CC8-42F9-B3A5-A7DAC2CE94D7}"/>
              </a:ext>
            </a:extLst>
          </p:cNvPr>
          <p:cNvSpPr txBox="1"/>
          <p:nvPr/>
        </p:nvSpPr>
        <p:spPr>
          <a:xfrm>
            <a:off x="7958143" y="3476870"/>
            <a:ext cx="42338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앞에서 만들어진 데이터로 </a:t>
            </a:r>
            <a:r>
              <a:rPr lang="en-US" altLang="ko-KR" dirty="0">
                <a:solidFill>
                  <a:schemeClr val="tx2"/>
                </a:solidFill>
              </a:rPr>
              <a:t>LDA</a:t>
            </a:r>
            <a:r>
              <a:rPr lang="ko-KR" altLang="en-US" dirty="0">
                <a:solidFill>
                  <a:schemeClr val="tx2"/>
                </a:solidFill>
              </a:rPr>
              <a:t>모델의  최적 토픽 수를 정하기 위해 왼쪽부터 모델의 응집도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혼란도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주제다양성에 대해  </a:t>
            </a:r>
            <a:r>
              <a:rPr lang="en-US" altLang="ko-KR" dirty="0">
                <a:solidFill>
                  <a:schemeClr val="tx2"/>
                </a:solidFill>
              </a:rPr>
              <a:t>range(2,50,3)</a:t>
            </a:r>
            <a:r>
              <a:rPr lang="ko-KR" altLang="en-US" dirty="0">
                <a:solidFill>
                  <a:schemeClr val="tx2"/>
                </a:solidFill>
              </a:rPr>
              <a:t>로 토픽의 수를 바꿔가면서 비교해본 결과 토픽이 </a:t>
            </a:r>
            <a:r>
              <a:rPr lang="en-US" altLang="ko-KR" dirty="0">
                <a:solidFill>
                  <a:schemeClr val="tx2"/>
                </a:solidFill>
              </a:rPr>
              <a:t>14</a:t>
            </a:r>
            <a:r>
              <a:rPr lang="ko-KR" altLang="en-US" dirty="0">
                <a:solidFill>
                  <a:schemeClr val="tx2"/>
                </a:solidFill>
              </a:rPr>
              <a:t>개일 때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최적 값이라 생각했다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그리하여 </a:t>
            </a:r>
            <a:r>
              <a:rPr lang="en-US" altLang="ko-KR" dirty="0">
                <a:solidFill>
                  <a:schemeClr val="tx2"/>
                </a:solidFill>
              </a:rPr>
              <a:t>LDA</a:t>
            </a:r>
            <a:r>
              <a:rPr lang="ko-KR" altLang="en-US" dirty="0">
                <a:solidFill>
                  <a:schemeClr val="tx2"/>
                </a:solidFill>
              </a:rPr>
              <a:t>모델의 토픽 수를 </a:t>
            </a:r>
            <a:r>
              <a:rPr lang="en-US" altLang="ko-KR" dirty="0">
                <a:solidFill>
                  <a:schemeClr val="tx2"/>
                </a:solidFill>
              </a:rPr>
              <a:t>14</a:t>
            </a:r>
            <a:r>
              <a:rPr lang="ko-KR" altLang="en-US" dirty="0">
                <a:solidFill>
                  <a:schemeClr val="tx2"/>
                </a:solidFill>
              </a:rPr>
              <a:t>로 지정해주고 </a:t>
            </a:r>
            <a:r>
              <a:rPr lang="en-US" altLang="ko-KR" dirty="0">
                <a:solidFill>
                  <a:schemeClr val="tx2"/>
                </a:solidFill>
              </a:rPr>
              <a:t>passes</a:t>
            </a:r>
            <a:r>
              <a:rPr lang="ko-KR" altLang="en-US" dirty="0">
                <a:solidFill>
                  <a:schemeClr val="tx2"/>
                </a:solidFill>
              </a:rPr>
              <a:t>로 모델의 학습을 </a:t>
            </a:r>
            <a:r>
              <a:rPr lang="en-US" altLang="ko-KR" dirty="0">
                <a:solidFill>
                  <a:schemeClr val="tx2"/>
                </a:solidFill>
              </a:rPr>
              <a:t>10</a:t>
            </a:r>
            <a:r>
              <a:rPr lang="ko-KR" altLang="en-US" dirty="0">
                <a:solidFill>
                  <a:schemeClr val="tx2"/>
                </a:solidFill>
              </a:rPr>
              <a:t>번 해줬다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이 후 </a:t>
            </a:r>
            <a:r>
              <a:rPr lang="en-US" altLang="ko-KR" dirty="0" err="1">
                <a:solidFill>
                  <a:schemeClr val="tx2"/>
                </a:solidFill>
              </a:rPr>
              <a:t>pyLDAvis</a:t>
            </a:r>
            <a:r>
              <a:rPr lang="ko-KR" altLang="en-US" dirty="0">
                <a:solidFill>
                  <a:schemeClr val="tx2"/>
                </a:solidFill>
              </a:rPr>
              <a:t>로 확인해본 결과 토픽 수를 많이 했을 때에 비해 확연하게 주제분석이 </a:t>
            </a:r>
            <a:r>
              <a:rPr lang="ko-KR" altLang="en-US" dirty="0" err="1">
                <a:solidFill>
                  <a:schemeClr val="tx2"/>
                </a:solidFill>
              </a:rPr>
              <a:t>용이해졌다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6B6DD5-0754-4552-86CE-1CA166E6FDED}"/>
              </a:ext>
            </a:extLst>
          </p:cNvPr>
          <p:cNvSpPr txBox="1"/>
          <p:nvPr/>
        </p:nvSpPr>
        <p:spPr>
          <a:xfrm>
            <a:off x="27822" y="960613"/>
            <a:ext cx="398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Step1 : SVD </a:t>
            </a:r>
            <a:r>
              <a:rPr lang="ko-KR" altLang="en-US" sz="2400" b="1" dirty="0"/>
              <a:t>차원의 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2DE47C-4292-484A-AB5C-0A63030122E7}"/>
              </a:ext>
            </a:extLst>
          </p:cNvPr>
          <p:cNvSpPr txBox="1"/>
          <p:nvPr/>
        </p:nvSpPr>
        <p:spPr>
          <a:xfrm>
            <a:off x="4189780" y="970312"/>
            <a:ext cx="398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Step2 : </a:t>
            </a:r>
            <a:r>
              <a:rPr lang="ko-KR" altLang="en-US" sz="2400" b="1" dirty="0"/>
              <a:t>데이터 생성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52C760-11AC-4327-942D-77034C0D2891}"/>
              </a:ext>
            </a:extLst>
          </p:cNvPr>
          <p:cNvSpPr txBox="1"/>
          <p:nvPr/>
        </p:nvSpPr>
        <p:spPr>
          <a:xfrm>
            <a:off x="8201461" y="927447"/>
            <a:ext cx="376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Step3 </a:t>
            </a:r>
            <a:r>
              <a:rPr lang="en-US" altLang="ko-KR" sz="2400" b="1"/>
              <a:t>: </a:t>
            </a:r>
            <a:r>
              <a:rPr lang="ko-KR" altLang="en-US" sz="2400" b="1" dirty="0"/>
              <a:t> 최적 토픽 수 찾기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AEE0C8-1694-4554-A977-3DF511D92DA4}"/>
              </a:ext>
            </a:extLst>
          </p:cNvPr>
          <p:cNvSpPr txBox="1"/>
          <p:nvPr/>
        </p:nvSpPr>
        <p:spPr>
          <a:xfrm>
            <a:off x="4162004" y="3338370"/>
            <a:ext cx="3525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주제분석에 앞서 주제분석에 필요한 데이터를 만들어주는 작업부터 시작했다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en-US" altLang="ko-KR" dirty="0" err="1">
                <a:solidFill>
                  <a:schemeClr val="tx2"/>
                </a:solidFill>
              </a:rPr>
              <a:t>Clean_df</a:t>
            </a:r>
            <a:r>
              <a:rPr lang="ko-KR" altLang="en-US" dirty="0">
                <a:solidFill>
                  <a:schemeClr val="tx2"/>
                </a:solidFill>
              </a:rPr>
              <a:t>의 리뷰데이터를 앞서 정의한 </a:t>
            </a:r>
            <a:r>
              <a:rPr lang="en-US" altLang="ko-KR" dirty="0">
                <a:solidFill>
                  <a:schemeClr val="tx2"/>
                </a:solidFill>
              </a:rPr>
              <a:t>tokenizer </a:t>
            </a:r>
            <a:r>
              <a:rPr lang="ko-KR" altLang="en-US" dirty="0">
                <a:solidFill>
                  <a:schemeClr val="tx2"/>
                </a:solidFill>
              </a:rPr>
              <a:t>함수로 전처리를 해주고 </a:t>
            </a:r>
            <a:r>
              <a:rPr lang="en-US" altLang="ko-KR" dirty="0">
                <a:solidFill>
                  <a:schemeClr val="tx2"/>
                </a:solidFill>
              </a:rPr>
              <a:t>docs </a:t>
            </a:r>
            <a:r>
              <a:rPr lang="ko-KR" altLang="en-US" dirty="0">
                <a:solidFill>
                  <a:schemeClr val="tx2"/>
                </a:solidFill>
              </a:rPr>
              <a:t>리스트에 넣어준 뒤 사전으로 만들어줬다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필터 </a:t>
            </a:r>
            <a:r>
              <a:rPr lang="ko-KR" altLang="en-US" dirty="0" err="1">
                <a:solidFill>
                  <a:schemeClr val="tx2"/>
                </a:solidFill>
              </a:rPr>
              <a:t>익스트림을</a:t>
            </a:r>
            <a:r>
              <a:rPr lang="ko-KR" altLang="en-US" dirty="0">
                <a:solidFill>
                  <a:schemeClr val="tx2"/>
                </a:solidFill>
              </a:rPr>
              <a:t> 통해 전처리를 진행했으나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오히려 진행했을 때 더 좋지 않은 결과가 나온 제품도 있어서 상황에 맞춰 사용했다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마지막으로 </a:t>
            </a:r>
            <a:r>
              <a:rPr lang="en-US" altLang="ko-KR" dirty="0">
                <a:solidFill>
                  <a:schemeClr val="tx2"/>
                </a:solidFill>
              </a:rPr>
              <a:t>corpus</a:t>
            </a:r>
            <a:r>
              <a:rPr lang="ko-KR" altLang="en-US" dirty="0">
                <a:solidFill>
                  <a:schemeClr val="tx2"/>
                </a:solidFill>
              </a:rPr>
              <a:t>형식으로 변환해줬다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47081B-2CE2-4E39-9BAC-4D606505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260" y="1358248"/>
            <a:ext cx="3388812" cy="16994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4C7DF5-98AF-44DC-8251-B785FE5FA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9" y="1358248"/>
            <a:ext cx="3560899" cy="17354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8D5279-6FCA-4293-AFA7-627B7DA71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84" y="1298536"/>
            <a:ext cx="3976588" cy="20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381114" y="31001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43441" y="135086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440" y="68684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9789" y="135086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43441" y="135086"/>
            <a:ext cx="3241593" cy="660429"/>
            <a:chOff x="1188881" y="351819"/>
            <a:chExt cx="324159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주제분석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2415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 err="1"/>
                <a:t>클렌징폼</a:t>
              </a:r>
              <a:r>
                <a:rPr lang="ko-KR" altLang="en-US" sz="2200" dirty="0"/>
                <a:t> 주제분석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7164FD2-D767-4BFA-B32D-E534C7AFB2F5}"/>
              </a:ext>
            </a:extLst>
          </p:cNvPr>
          <p:cNvSpPr txBox="1"/>
          <p:nvPr/>
        </p:nvSpPr>
        <p:spPr>
          <a:xfrm>
            <a:off x="-7675" y="4689694"/>
            <a:ext cx="12121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우선 </a:t>
            </a:r>
            <a:r>
              <a:rPr lang="en-US" altLang="ko-KR" dirty="0"/>
              <a:t>12</a:t>
            </a:r>
            <a:r>
              <a:rPr lang="ko-KR" altLang="en-US" dirty="0"/>
              <a:t>번 </a:t>
            </a:r>
            <a:r>
              <a:rPr lang="ko-KR" altLang="en-US" dirty="0" err="1"/>
              <a:t>토픽을보면</a:t>
            </a:r>
            <a:r>
              <a:rPr lang="ko-KR" altLang="en-US" dirty="0"/>
              <a:t> 서론에서 소개한 현황을 볼 </a:t>
            </a:r>
            <a:r>
              <a:rPr lang="ko-KR" altLang="en-US" dirty="0" err="1"/>
              <a:t>수있다</a:t>
            </a:r>
            <a:r>
              <a:rPr lang="en-US" altLang="ko-KR" dirty="0"/>
              <a:t>. </a:t>
            </a:r>
            <a:r>
              <a:rPr lang="ko-KR" altLang="en-US" dirty="0"/>
              <a:t>코로나로 인한 마스크 트러블의 증가로 </a:t>
            </a:r>
            <a:r>
              <a:rPr lang="ko-KR" altLang="en-US" dirty="0" err="1"/>
              <a:t>클렌징폼을</a:t>
            </a:r>
            <a:r>
              <a:rPr lang="ko-KR" altLang="en-US" dirty="0"/>
              <a:t> </a:t>
            </a:r>
            <a:r>
              <a:rPr lang="ko-KR" altLang="en-US" dirty="0" err="1"/>
              <a:t>찾는사람들이</a:t>
            </a:r>
            <a:r>
              <a:rPr lang="ko-KR" altLang="en-US" dirty="0"/>
              <a:t> 늘어났다는 것을 알 수 있다</a:t>
            </a:r>
            <a:r>
              <a:rPr lang="en-US" altLang="ko-KR" dirty="0"/>
              <a:t>. </a:t>
            </a:r>
            <a:r>
              <a:rPr lang="ko-KR" altLang="en-US" dirty="0" err="1"/>
              <a:t>클렌징폼</a:t>
            </a:r>
            <a:r>
              <a:rPr lang="ko-KR" altLang="en-US" dirty="0"/>
              <a:t> 리뷰의 가장 높은 비율의 </a:t>
            </a:r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 토픽은 피부타입에 따른 제품 선택과 자신에게 맞는 제품 사용에 대한 주제다</a:t>
            </a:r>
            <a:r>
              <a:rPr lang="en-US" altLang="ko-KR" dirty="0"/>
              <a:t>. </a:t>
            </a:r>
            <a:r>
              <a:rPr lang="ko-KR" altLang="en-US" dirty="0"/>
              <a:t>이는 많은 사람들이 제품 </a:t>
            </a:r>
            <a:r>
              <a:rPr lang="ko-KR" altLang="en-US" dirty="0" err="1"/>
              <a:t>선택시</a:t>
            </a:r>
            <a:r>
              <a:rPr lang="ko-KR" altLang="en-US" dirty="0"/>
              <a:t> 자신의 피부에 제품이 맞는지를 고려한다는 것을 알 수 있다</a:t>
            </a:r>
            <a:r>
              <a:rPr lang="en-US" altLang="ko-KR" dirty="0"/>
              <a:t>. </a:t>
            </a:r>
            <a:r>
              <a:rPr lang="ko-KR" altLang="en-US" dirty="0"/>
              <a:t>더불어 </a:t>
            </a:r>
            <a:r>
              <a:rPr lang="en-US" altLang="ko-KR" dirty="0"/>
              <a:t>9</a:t>
            </a:r>
            <a:r>
              <a:rPr lang="ko-KR" altLang="en-US" dirty="0"/>
              <a:t>번 토픽 재구매 여부를 보면 자신에게 맞는 제품을 찾은 소비자들은 같은 제품을 재구매 한다는 것을 확인했다</a:t>
            </a:r>
            <a:r>
              <a:rPr lang="en-US" altLang="ko-KR" dirty="0"/>
              <a:t>. 5</a:t>
            </a:r>
            <a:r>
              <a:rPr lang="ko-KR" altLang="en-US" dirty="0"/>
              <a:t>번</a:t>
            </a:r>
            <a:r>
              <a:rPr lang="en-US" altLang="ko-KR" dirty="0"/>
              <a:t>, 7</a:t>
            </a:r>
            <a:r>
              <a:rPr lang="ko-KR" altLang="en-US" dirty="0"/>
              <a:t>번 토픽을 보면 </a:t>
            </a:r>
            <a:r>
              <a:rPr lang="ko-KR" altLang="en-US" dirty="0" err="1"/>
              <a:t>클렌징폼</a:t>
            </a:r>
            <a:r>
              <a:rPr lang="ko-KR" altLang="en-US" dirty="0"/>
              <a:t> 사용시 트러블 진정효과</a:t>
            </a:r>
            <a:r>
              <a:rPr lang="en-US" altLang="ko-KR" dirty="0"/>
              <a:t>, </a:t>
            </a:r>
            <a:r>
              <a:rPr lang="ko-KR" altLang="en-US" dirty="0"/>
              <a:t>세정력을 고려해서 제품을 구매한다는 것을 알 수 있다</a:t>
            </a:r>
            <a:r>
              <a:rPr lang="en-US" altLang="ko-KR" dirty="0"/>
              <a:t>. 6</a:t>
            </a:r>
            <a:r>
              <a:rPr lang="ko-KR" altLang="en-US" dirty="0"/>
              <a:t>번 토픽 </a:t>
            </a:r>
            <a:r>
              <a:rPr lang="ko-KR" altLang="en-US" dirty="0" err="1"/>
              <a:t>클렌징폼의</a:t>
            </a:r>
            <a:r>
              <a:rPr lang="ko-KR" altLang="en-US" dirty="0"/>
              <a:t> 성분 또한 제품 </a:t>
            </a:r>
            <a:r>
              <a:rPr lang="ko-KR" altLang="en-US" dirty="0" err="1"/>
              <a:t>구매시</a:t>
            </a:r>
            <a:r>
              <a:rPr lang="ko-KR" altLang="en-US" dirty="0"/>
              <a:t> 고려하는 </a:t>
            </a:r>
            <a:r>
              <a:rPr lang="ko-KR" altLang="en-US" dirty="0" err="1"/>
              <a:t>요소중</a:t>
            </a:r>
            <a:r>
              <a:rPr lang="ko-KR" altLang="en-US" dirty="0"/>
              <a:t> 하나이며</a:t>
            </a:r>
            <a:r>
              <a:rPr lang="en-US" altLang="ko-KR" dirty="0"/>
              <a:t>, 8</a:t>
            </a:r>
            <a:r>
              <a:rPr lang="ko-KR" altLang="en-US" dirty="0"/>
              <a:t>번 토픽</a:t>
            </a:r>
            <a:r>
              <a:rPr lang="en-US" altLang="ko-KR" dirty="0"/>
              <a:t>, 13</a:t>
            </a:r>
            <a:r>
              <a:rPr lang="ko-KR" altLang="en-US" dirty="0"/>
              <a:t>번 토픽을 보면 제품의 향과 느낌</a:t>
            </a:r>
            <a:r>
              <a:rPr lang="en-US" altLang="ko-KR" dirty="0"/>
              <a:t> </a:t>
            </a:r>
            <a:r>
              <a:rPr lang="ko-KR" altLang="en-US" dirty="0"/>
              <a:t>그리고 구성도 소비자들이 제품을 선택할 때 고려 요소 중 하나인 것을 알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1E4BFFD-52E8-4AEA-B9F8-7B14AD093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25695"/>
              </p:ext>
            </p:extLst>
          </p:nvPr>
        </p:nvGraphicFramePr>
        <p:xfrm>
          <a:off x="0" y="795515"/>
          <a:ext cx="12192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1743440046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1252018652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1058675506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1917651102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612700642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361337394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2429827537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1383217866"/>
                    </a:ext>
                  </a:extLst>
                </a:gridCol>
              </a:tblGrid>
              <a:tr h="621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토픽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(13.4%)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(10.3%)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(8.1%)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(8%)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(7.8%)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(7.8%)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(7.7%)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21815"/>
                  </a:ext>
                </a:extLst>
              </a:tr>
              <a:tr h="51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느낌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건조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피부건성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수분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클렌징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제품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사용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세안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사용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자극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닥터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크림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클렌저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트러블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사용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기대</a:t>
                      </a:r>
                      <a:r>
                        <a:rPr lang="en-US" altLang="ko-KR" sz="1400" dirty="0"/>
                        <a:t>,(</a:t>
                      </a:r>
                      <a:r>
                        <a:rPr lang="ko-KR" altLang="en-US" sz="1400" dirty="0"/>
                        <a:t>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정력</a:t>
                      </a:r>
                      <a:r>
                        <a:rPr lang="en-US" altLang="ko-KR" sz="1400" dirty="0"/>
                        <a:t>,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클렌징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라운드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약산성</a:t>
                      </a:r>
                      <a:r>
                        <a:rPr lang="en-US" altLang="ko-KR" sz="1400" dirty="0"/>
                        <a:t>,(</a:t>
                      </a:r>
                      <a:r>
                        <a:rPr lang="ko-KR" altLang="en-US" sz="1400" dirty="0"/>
                        <a:t>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정력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여드름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피부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효과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진정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좁쌀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36418"/>
                  </a:ext>
                </a:extLst>
              </a:tr>
              <a:tr h="621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피부에 따른 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제품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자신에게 맞는 제품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클렌징폼</a:t>
                      </a:r>
                      <a:r>
                        <a:rPr lang="ko-KR" altLang="en-US" sz="1600" b="1" dirty="0"/>
                        <a:t> 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사용 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특정 브랜드 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제품라인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클렌징폼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기대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클렌징폼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성분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클렌징폼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트러블 진정효과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503687"/>
                  </a:ext>
                </a:extLst>
              </a:tr>
            </a:tbl>
          </a:graphicData>
        </a:graphic>
      </p:graphicFrame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582A76C-1DF7-4990-98F2-CBBEA8D5D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71190"/>
              </p:ext>
            </p:extLst>
          </p:nvPr>
        </p:nvGraphicFramePr>
        <p:xfrm>
          <a:off x="0" y="2703713"/>
          <a:ext cx="12192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1743440046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1252018652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1058675506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1917651102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612700642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361337394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2429827537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1383217866"/>
                    </a:ext>
                  </a:extLst>
                </a:gridCol>
              </a:tblGrid>
              <a:tr h="621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토픽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(7.7%)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(6.7%)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(5.2%)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(4.9%)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(4.3%)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(4.1%)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(3.9%)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21815"/>
                  </a:ext>
                </a:extLst>
              </a:tr>
              <a:tr h="51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거품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용량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만족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쫀쫀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구매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의사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다음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예정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얼굴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뽀드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클렌징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친구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최고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지인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요즘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마스크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뾰루지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향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버블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행사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펌프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화해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구성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세일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상품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배송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기간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주문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36418"/>
                  </a:ext>
                </a:extLst>
              </a:tr>
              <a:tr h="621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클렌징폼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긍정 평가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재구매 여부</a:t>
                      </a:r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클렌징폼</a:t>
                      </a:r>
                      <a:r>
                        <a:rPr lang="ko-KR" altLang="en-US" sz="1600" b="1" dirty="0"/>
                        <a:t> 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클렌징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제품 추천으로 인한 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코로나로 인한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마스크 트러블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제품구매에 </a:t>
                      </a:r>
                      <a:r>
                        <a:rPr lang="ko-KR" altLang="en-US" sz="1600" b="1" dirty="0" err="1"/>
                        <a:t>영향미치는</a:t>
                      </a:r>
                      <a:r>
                        <a:rPr lang="ko-KR" altLang="en-US" sz="1600" b="1" dirty="0"/>
                        <a:t>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세일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50368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69B0F1E-4FCB-41FA-9C48-DCC13704F4B1}"/>
              </a:ext>
            </a:extLst>
          </p:cNvPr>
          <p:cNvSpPr txBox="1"/>
          <p:nvPr/>
        </p:nvSpPr>
        <p:spPr>
          <a:xfrm>
            <a:off x="4542817" y="273585"/>
            <a:ext cx="28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클렌징폼</a:t>
            </a:r>
            <a:r>
              <a:rPr lang="ko-KR" altLang="en-US" b="1" dirty="0"/>
              <a:t> </a:t>
            </a:r>
            <a:r>
              <a:rPr lang="en-US" altLang="ko-KR" b="1" dirty="0" err="1"/>
              <a:t>pyLDAvis</a:t>
            </a:r>
            <a:r>
              <a:rPr lang="en-US" altLang="ko-KR" b="1" dirty="0"/>
              <a:t> </a:t>
            </a:r>
            <a:r>
              <a:rPr lang="ko-KR" altLang="en-US" b="1" dirty="0"/>
              <a:t>참고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1606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381114" y="31001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43441" y="63966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B759F9-95F4-4F35-A92B-12727222A11D}"/>
              </a:ext>
            </a:extLst>
          </p:cNvPr>
          <p:cNvGrpSpPr/>
          <p:nvPr/>
        </p:nvGrpSpPr>
        <p:grpSpPr>
          <a:xfrm>
            <a:off x="19280" y="0"/>
            <a:ext cx="800218" cy="639617"/>
            <a:chOff x="29440" y="68684"/>
            <a:chExt cx="720000" cy="774434"/>
          </a:xfrm>
        </p:grpSpPr>
        <p:sp>
          <p:nvSpPr>
            <p:cNvPr id="13" name="직사각형 12"/>
            <p:cNvSpPr/>
            <p:nvPr/>
          </p:nvSpPr>
          <p:spPr>
            <a:xfrm>
              <a:off x="29440" y="68684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9789" y="135085"/>
              <a:ext cx="259302" cy="708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6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92641" y="63966"/>
            <a:ext cx="3241593" cy="619789"/>
            <a:chOff x="1188881" y="351819"/>
            <a:chExt cx="3241593" cy="61978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주제분석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40721"/>
              <a:ext cx="32415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스킨</a:t>
              </a:r>
              <a:r>
                <a:rPr lang="en-US" altLang="ko-KR" sz="2200" dirty="0"/>
                <a:t>/</a:t>
              </a:r>
              <a:r>
                <a:rPr lang="ko-KR" altLang="en-US" sz="2200" dirty="0"/>
                <a:t>토너 주제분석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7164FD2-D767-4BFA-B32D-E534C7AFB2F5}"/>
              </a:ext>
            </a:extLst>
          </p:cNvPr>
          <p:cNvSpPr txBox="1"/>
          <p:nvPr/>
        </p:nvSpPr>
        <p:spPr>
          <a:xfrm>
            <a:off x="-10160" y="4368801"/>
            <a:ext cx="12121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12</a:t>
            </a:r>
            <a:r>
              <a:rPr lang="ko-KR" altLang="en-US" dirty="0"/>
              <a:t>번 주제를 보면 코로나로 인한 마스크 트러블의 증가로 스킨을 찾는 사람이 </a:t>
            </a:r>
            <a:r>
              <a:rPr lang="ko-KR" altLang="en-US" dirty="0" err="1"/>
              <a:t>많아졌음을</a:t>
            </a:r>
            <a:r>
              <a:rPr lang="ko-KR" altLang="en-US" dirty="0"/>
              <a:t> 알 </a:t>
            </a:r>
            <a:r>
              <a:rPr lang="ko-KR" altLang="en-US" dirty="0" err="1"/>
              <a:t>수있다</a:t>
            </a:r>
            <a:r>
              <a:rPr lang="en-US" altLang="ko-KR" dirty="0"/>
              <a:t>. 9</a:t>
            </a:r>
            <a:r>
              <a:rPr lang="ko-KR" altLang="en-US" dirty="0"/>
              <a:t>번 주제의 단어를 보면 다양한 제품들이 나오는데 이는 토너가 세안 후 가장 먼저 사용하는 기초 제품이기 때문임을 알 수 있다</a:t>
            </a:r>
            <a:r>
              <a:rPr lang="en-US" altLang="ko-KR" dirty="0"/>
              <a:t>.</a:t>
            </a:r>
            <a:r>
              <a:rPr lang="ko-KR" altLang="en-US" dirty="0"/>
              <a:t> 그렇기 때문에 </a:t>
            </a:r>
            <a:r>
              <a:rPr lang="en-US" altLang="ko-KR" dirty="0"/>
              <a:t>1</a:t>
            </a:r>
            <a:r>
              <a:rPr lang="ko-KR" altLang="en-US" dirty="0"/>
              <a:t>번 주제의 토너의 피부 정돈효과를 고려해 제품을 구매해야 한다</a:t>
            </a:r>
            <a:r>
              <a:rPr lang="en-US" altLang="ko-KR" dirty="0"/>
              <a:t>.  2</a:t>
            </a:r>
            <a:r>
              <a:rPr lang="ko-KR" altLang="en-US" dirty="0"/>
              <a:t>번</a:t>
            </a:r>
            <a:r>
              <a:rPr lang="en-US" altLang="ko-KR" dirty="0"/>
              <a:t>, 14</a:t>
            </a:r>
            <a:r>
              <a:rPr lang="ko-KR" altLang="en-US" dirty="0"/>
              <a:t>번 주제를 보면 소비자들은 제품의 향에 관심을 갖고 있는 것을 볼 수 있다</a:t>
            </a:r>
            <a:r>
              <a:rPr lang="en-US" altLang="ko-KR" dirty="0"/>
              <a:t>. 3</a:t>
            </a:r>
            <a:r>
              <a:rPr lang="ko-KR" altLang="en-US" dirty="0"/>
              <a:t>번</a:t>
            </a:r>
            <a:r>
              <a:rPr lang="en-US" altLang="ko-KR" dirty="0"/>
              <a:t>, 16</a:t>
            </a:r>
            <a:r>
              <a:rPr lang="ko-KR" altLang="en-US" dirty="0"/>
              <a:t>번 토픽을 보면 특정 브랜드마다 제품의 특징이 다르다는 것을 알 수 있다</a:t>
            </a:r>
            <a:r>
              <a:rPr lang="en-US" altLang="ko-KR" dirty="0"/>
              <a:t>. 4</a:t>
            </a:r>
            <a:r>
              <a:rPr lang="ko-KR" altLang="en-US" dirty="0"/>
              <a:t>번</a:t>
            </a:r>
            <a:r>
              <a:rPr lang="en-US" altLang="ko-KR" dirty="0"/>
              <a:t>, 7</a:t>
            </a:r>
            <a:r>
              <a:rPr lang="ko-KR" altLang="en-US" dirty="0"/>
              <a:t>번 주제를 보면 사람에 따라 토너의 사용 방식도 다른 것을 알 수 있다</a:t>
            </a:r>
            <a:r>
              <a:rPr lang="en-US" altLang="ko-KR" dirty="0"/>
              <a:t>. 5</a:t>
            </a:r>
            <a:r>
              <a:rPr lang="ko-KR" altLang="en-US" dirty="0"/>
              <a:t>번 주제를 보면 계절에 따라 피부의 상태가 달라짐을 알 수 있다</a:t>
            </a:r>
            <a:r>
              <a:rPr lang="en-US" altLang="ko-KR" dirty="0"/>
              <a:t>. 8</a:t>
            </a:r>
            <a:r>
              <a:rPr lang="ko-KR" altLang="en-US" dirty="0"/>
              <a:t>번</a:t>
            </a:r>
            <a:r>
              <a:rPr lang="en-US" altLang="ko-KR" dirty="0"/>
              <a:t>, 10</a:t>
            </a:r>
            <a:r>
              <a:rPr lang="ko-KR" altLang="en-US" dirty="0"/>
              <a:t>번 주제를 보면 피부타입에 따라 제품을 선택하고</a:t>
            </a:r>
            <a:r>
              <a:rPr lang="en-US" altLang="ko-KR" dirty="0"/>
              <a:t>, </a:t>
            </a:r>
            <a:r>
              <a:rPr lang="ko-KR" altLang="en-US" dirty="0"/>
              <a:t>자신에게 맞는 제품을 정착해서 사용함을 알 수 있다</a:t>
            </a:r>
            <a:r>
              <a:rPr lang="en-US" altLang="ko-KR" dirty="0"/>
              <a:t>. 11</a:t>
            </a:r>
            <a:r>
              <a:rPr lang="ko-KR" altLang="en-US" dirty="0"/>
              <a:t>번</a:t>
            </a:r>
            <a:r>
              <a:rPr lang="en-US" altLang="ko-KR" dirty="0"/>
              <a:t>, 13</a:t>
            </a:r>
            <a:r>
              <a:rPr lang="ko-KR" altLang="en-US" dirty="0"/>
              <a:t>번 주제를 보면 토너의 기능</a:t>
            </a:r>
            <a:r>
              <a:rPr lang="en-US" altLang="ko-KR" dirty="0"/>
              <a:t>(</a:t>
            </a:r>
            <a:r>
              <a:rPr lang="ko-KR" altLang="en-US" dirty="0"/>
              <a:t>효과</a:t>
            </a:r>
            <a:r>
              <a:rPr lang="en-US" altLang="ko-KR" dirty="0"/>
              <a:t>)</a:t>
            </a:r>
            <a:r>
              <a:rPr lang="ko-KR" altLang="en-US" dirty="0"/>
              <a:t>에 대해 확인할 수 있었다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번</a:t>
            </a:r>
            <a:r>
              <a:rPr lang="en-US" altLang="ko-KR" dirty="0"/>
              <a:t>,15</a:t>
            </a:r>
            <a:r>
              <a:rPr lang="ko-KR" altLang="en-US" dirty="0"/>
              <a:t>번 주제를 보면 토너 역시 제품의 성분이 자극적이지 않은 것을 선호함을 알 수 있고 </a:t>
            </a:r>
            <a:r>
              <a:rPr lang="en-US" altLang="ko-KR" dirty="0"/>
              <a:t>17</a:t>
            </a:r>
            <a:r>
              <a:rPr lang="ko-KR" altLang="en-US" dirty="0"/>
              <a:t>번 주제를 보면 매장직원</a:t>
            </a:r>
            <a:r>
              <a:rPr lang="en-US" altLang="ko-KR" dirty="0"/>
              <a:t>, </a:t>
            </a:r>
            <a:r>
              <a:rPr lang="ko-KR" altLang="en-US" dirty="0"/>
              <a:t>지인의 추천으로 제품을 처음 구매해보는 사람이 많음을 확인할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1E4BFFD-52E8-4AEA-B9F8-7B14AD093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988360"/>
              </p:ext>
            </p:extLst>
          </p:nvPr>
        </p:nvGraphicFramePr>
        <p:xfrm>
          <a:off x="9120" y="600593"/>
          <a:ext cx="1218287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55">
                  <a:extLst>
                    <a:ext uri="{9D8B030D-6E8A-4147-A177-3AD203B41FA5}">
                      <a16:colId xmlns:a16="http://schemas.microsoft.com/office/drawing/2014/main" val="1743440046"/>
                    </a:ext>
                  </a:extLst>
                </a:gridCol>
                <a:gridCol w="1314447">
                  <a:extLst>
                    <a:ext uri="{9D8B030D-6E8A-4147-A177-3AD203B41FA5}">
                      <a16:colId xmlns:a16="http://schemas.microsoft.com/office/drawing/2014/main" val="1252018652"/>
                    </a:ext>
                  </a:extLst>
                </a:gridCol>
                <a:gridCol w="1314447">
                  <a:extLst>
                    <a:ext uri="{9D8B030D-6E8A-4147-A177-3AD203B41FA5}">
                      <a16:colId xmlns:a16="http://schemas.microsoft.com/office/drawing/2014/main" val="1058675506"/>
                    </a:ext>
                  </a:extLst>
                </a:gridCol>
                <a:gridCol w="1347451">
                  <a:extLst>
                    <a:ext uri="{9D8B030D-6E8A-4147-A177-3AD203B41FA5}">
                      <a16:colId xmlns:a16="http://schemas.microsoft.com/office/drawing/2014/main" val="19176511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612700642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361337394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2429827537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1383217866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3622376303"/>
                    </a:ext>
                  </a:extLst>
                </a:gridCol>
                <a:gridCol w="1706878">
                  <a:extLst>
                    <a:ext uri="{9D8B030D-6E8A-4147-A177-3AD203B41FA5}">
                      <a16:colId xmlns:a16="http://schemas.microsoft.com/office/drawing/2014/main" val="3134514280"/>
                    </a:ext>
                  </a:extLst>
                </a:gridCol>
              </a:tblGrid>
              <a:tr h="621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토픽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(7.6%)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(7.5%)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(7.4%)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(7.1%)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(7.1%)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(7%)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(6.5%)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(6.4%)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(6.2%)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21815"/>
                  </a:ext>
                </a:extLst>
              </a:tr>
              <a:tr h="309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피부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세안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정돈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정리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유명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냄새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이유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브링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브랜드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채소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닥터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패드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모공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집게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뚜껑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보습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건조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흡수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사계절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구매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세일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의사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행사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용량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가성비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닦토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건성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지성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복합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크림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로션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앰플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라인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에센스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36418"/>
                  </a:ext>
                </a:extLst>
              </a:tr>
              <a:tr h="621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토너의 피부 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정돈 효과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좋다고 소문난 토너 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특정 브랜드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언급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토너패드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제품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계절에 따른 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피부변화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세일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ko-KR" altLang="en-US" sz="1600" b="1" dirty="0"/>
                        <a:t>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토너의 사용방식 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ko-KR" altLang="en-US" sz="1600" b="1" dirty="0"/>
                        <a:t>가성비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피부타입제품선택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토너와 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 err="1"/>
                        <a:t>함께쓰는</a:t>
                      </a:r>
                      <a:r>
                        <a:rPr lang="ko-KR" altLang="en-US" sz="1600" b="1" dirty="0"/>
                        <a:t> 제품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503687"/>
                  </a:ext>
                </a:extLst>
              </a:tr>
            </a:tbl>
          </a:graphicData>
        </a:graphic>
      </p:graphicFrame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582A76C-1DF7-4990-98F2-CBBEA8D5D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6601"/>
              </p:ext>
            </p:extLst>
          </p:nvPr>
        </p:nvGraphicFramePr>
        <p:xfrm>
          <a:off x="1" y="2438401"/>
          <a:ext cx="1219199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63">
                  <a:extLst>
                    <a:ext uri="{9D8B030D-6E8A-4147-A177-3AD203B41FA5}">
                      <a16:colId xmlns:a16="http://schemas.microsoft.com/office/drawing/2014/main" val="1743440046"/>
                    </a:ext>
                  </a:extLst>
                </a:gridCol>
                <a:gridCol w="1481605">
                  <a:extLst>
                    <a:ext uri="{9D8B030D-6E8A-4147-A177-3AD203B41FA5}">
                      <a16:colId xmlns:a16="http://schemas.microsoft.com/office/drawing/2014/main" val="1252018652"/>
                    </a:ext>
                  </a:extLst>
                </a:gridCol>
                <a:gridCol w="1541151">
                  <a:extLst>
                    <a:ext uri="{9D8B030D-6E8A-4147-A177-3AD203B41FA5}">
                      <a16:colId xmlns:a16="http://schemas.microsoft.com/office/drawing/2014/main" val="1058675506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917651102"/>
                    </a:ext>
                  </a:extLst>
                </a:gridCol>
                <a:gridCol w="1584959">
                  <a:extLst>
                    <a:ext uri="{9D8B030D-6E8A-4147-A177-3AD203B41FA5}">
                      <a16:colId xmlns:a16="http://schemas.microsoft.com/office/drawing/2014/main" val="612700642"/>
                    </a:ext>
                  </a:extLst>
                </a:gridCol>
                <a:gridCol w="1574799">
                  <a:extLst>
                    <a:ext uri="{9D8B030D-6E8A-4147-A177-3AD203B41FA5}">
                      <a16:colId xmlns:a16="http://schemas.microsoft.com/office/drawing/2014/main" val="36133739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29827537"/>
                    </a:ext>
                  </a:extLst>
                </a:gridCol>
                <a:gridCol w="1415037">
                  <a:extLst>
                    <a:ext uri="{9D8B030D-6E8A-4147-A177-3AD203B41FA5}">
                      <a16:colId xmlns:a16="http://schemas.microsoft.com/office/drawing/2014/main" val="1383217866"/>
                    </a:ext>
                  </a:extLst>
                </a:gridCol>
                <a:gridCol w="1481605">
                  <a:extLst>
                    <a:ext uri="{9D8B030D-6E8A-4147-A177-3AD203B41FA5}">
                      <a16:colId xmlns:a16="http://schemas.microsoft.com/office/drawing/2014/main" val="3109899560"/>
                    </a:ext>
                  </a:extLst>
                </a:gridCol>
              </a:tblGrid>
              <a:tr h="612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토픽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(5.8%)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(5.5%)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(4.7%)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(3.7%)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(3.4%)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(2.9%)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21815"/>
                  </a:ext>
                </a:extLst>
              </a:tr>
              <a:tr h="51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토너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정착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독도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여드름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진정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효과좁쌀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뾰루지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트러블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아침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저녁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마스크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요즘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부족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세수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충전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주문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아이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향기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좋아서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후기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티트리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각질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제거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독도토너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세트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친구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직원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매장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36418"/>
                  </a:ext>
                </a:extLst>
              </a:tr>
              <a:tr h="621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자신에게 맞는 제품 정착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토너의 트러블 진정효과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코로나로 인한 마스크 트러블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토너의 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수분공급 효과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자극적이지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않은 제품 선호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제품의 성분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독도토너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매장직원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ko-KR" altLang="en-US" sz="1600" b="1" dirty="0"/>
                        <a:t>지인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제품추천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50368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D673CAE-E243-4692-A426-D4CFD4B74DAE}"/>
              </a:ext>
            </a:extLst>
          </p:cNvPr>
          <p:cNvSpPr txBox="1"/>
          <p:nvPr/>
        </p:nvSpPr>
        <p:spPr>
          <a:xfrm>
            <a:off x="4852262" y="136981"/>
            <a:ext cx="613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스킨</a:t>
            </a:r>
            <a:r>
              <a:rPr lang="en-US" altLang="ko-KR" b="1" dirty="0"/>
              <a:t>/</a:t>
            </a:r>
            <a:r>
              <a:rPr lang="ko-KR" altLang="en-US" b="1" dirty="0"/>
              <a:t>토너 </a:t>
            </a:r>
            <a:r>
              <a:rPr lang="en-US" altLang="ko-KR" b="1" dirty="0" err="1"/>
              <a:t>pyLDAvis</a:t>
            </a:r>
            <a:r>
              <a:rPr lang="en-US" altLang="ko-KR" b="1" dirty="0"/>
              <a:t> </a:t>
            </a:r>
            <a:r>
              <a:rPr lang="ko-KR" altLang="en-US" b="1" dirty="0"/>
              <a:t>참고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465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381114" y="31001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43441" y="135086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440" y="68684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9789" y="135086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43441" y="135086"/>
            <a:ext cx="3241593" cy="660429"/>
            <a:chOff x="1188881" y="351819"/>
            <a:chExt cx="324159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주제분석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2415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로션 주제분석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7164FD2-D767-4BFA-B32D-E534C7AFB2F5}"/>
              </a:ext>
            </a:extLst>
          </p:cNvPr>
          <p:cNvSpPr txBox="1"/>
          <p:nvPr/>
        </p:nvSpPr>
        <p:spPr>
          <a:xfrm>
            <a:off x="0" y="4618574"/>
            <a:ext cx="12121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로션에서도 </a:t>
            </a:r>
            <a:r>
              <a:rPr lang="en-US" altLang="ko-KR" dirty="0"/>
              <a:t>5</a:t>
            </a:r>
            <a:r>
              <a:rPr lang="ko-KR" altLang="en-US" dirty="0"/>
              <a:t>번 주제를 보면 코로나로 인한 마스크 트러블의 증가로 로션을 찾는 사람이 많아 졌음을 알 수 있다</a:t>
            </a:r>
            <a:r>
              <a:rPr lang="en-US" altLang="ko-KR" dirty="0"/>
              <a:t>. 1</a:t>
            </a:r>
            <a:r>
              <a:rPr lang="ko-KR" altLang="en-US" dirty="0"/>
              <a:t>번과 </a:t>
            </a:r>
            <a:r>
              <a:rPr lang="en-US" altLang="ko-KR" dirty="0"/>
              <a:t>8</a:t>
            </a:r>
            <a:r>
              <a:rPr lang="ko-KR" altLang="en-US" dirty="0"/>
              <a:t>번 주제를 보면 로션의 보습 효과와 트러블 진정 효과와 같은 로션의 기능이 제품을 구매할 때 고려해야할 요인 중 하나이다</a:t>
            </a:r>
            <a:r>
              <a:rPr lang="en-US" altLang="ko-KR" dirty="0"/>
              <a:t>. 2</a:t>
            </a:r>
            <a:r>
              <a:rPr lang="ko-KR" altLang="en-US" dirty="0"/>
              <a:t>번 주제에서는 피부타입에 따라 자신에게 맞는 로션을 선택하는 것이 중요하다는 것을 알 </a:t>
            </a:r>
            <a:r>
              <a:rPr lang="ko-KR" altLang="en-US" dirty="0" err="1"/>
              <a:t>수있다</a:t>
            </a:r>
            <a:r>
              <a:rPr lang="en-US" altLang="ko-KR" dirty="0"/>
              <a:t>. 3</a:t>
            </a:r>
            <a:r>
              <a:rPr lang="ko-KR" altLang="en-US" dirty="0"/>
              <a:t>번 주제를 보면 로션도 스킨케어 기초단계에 해당하는 제품이며</a:t>
            </a:r>
            <a:r>
              <a:rPr lang="en-US" altLang="ko-KR" dirty="0"/>
              <a:t>, </a:t>
            </a:r>
            <a:r>
              <a:rPr lang="ko-KR" altLang="en-US" dirty="0"/>
              <a:t>화장 메이크업 전 단계에 사용하는 것을 알 </a:t>
            </a:r>
            <a:r>
              <a:rPr lang="ko-KR" altLang="en-US" dirty="0" err="1"/>
              <a:t>수있다</a:t>
            </a:r>
            <a:r>
              <a:rPr lang="en-US" altLang="ko-KR" dirty="0"/>
              <a:t>. 4</a:t>
            </a:r>
            <a:r>
              <a:rPr lang="ko-KR" altLang="en-US" dirty="0"/>
              <a:t>번 주제를 보면 제품을 선물 받거나 </a:t>
            </a:r>
            <a:r>
              <a:rPr lang="ko-KR" altLang="en-US" dirty="0" err="1"/>
              <a:t>유명하다해서</a:t>
            </a:r>
            <a:r>
              <a:rPr lang="ko-KR" altLang="en-US" dirty="0"/>
              <a:t> 제품을 구입해봤는데 자신과 잘 맞을 경우 제품 재구매 의사를 보임을 알 수 있다</a:t>
            </a:r>
            <a:r>
              <a:rPr lang="en-US" altLang="ko-KR" dirty="0"/>
              <a:t>. 6</a:t>
            </a:r>
            <a:r>
              <a:rPr lang="ko-KR" altLang="en-US" dirty="0"/>
              <a:t>번과 </a:t>
            </a:r>
            <a:r>
              <a:rPr lang="en-US" altLang="ko-KR" dirty="0"/>
              <a:t>7</a:t>
            </a:r>
            <a:r>
              <a:rPr lang="ko-KR" altLang="en-US" dirty="0"/>
              <a:t>번주제는 </a:t>
            </a:r>
            <a:r>
              <a:rPr lang="ko-KR" altLang="en-US" dirty="0" err="1"/>
              <a:t>피지오겔</a:t>
            </a:r>
            <a:r>
              <a:rPr lang="ko-KR" altLang="en-US" dirty="0"/>
              <a:t> 제품과 </a:t>
            </a:r>
            <a:r>
              <a:rPr lang="ko-KR" altLang="en-US" dirty="0" err="1"/>
              <a:t>라운드랩</a:t>
            </a:r>
            <a:r>
              <a:rPr lang="ko-KR" altLang="en-US" dirty="0"/>
              <a:t> 독도로션 제품에 대한 주제이다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번 주제를 보면 계절에 따라 피부 변화가 생겨 자신의 피부 상태에 따라 로션을 구매하는 것이 좋다</a:t>
            </a:r>
            <a:r>
              <a:rPr lang="en-US" altLang="ko-KR" dirty="0"/>
              <a:t>. 10</a:t>
            </a:r>
            <a:r>
              <a:rPr lang="ko-KR" altLang="en-US" dirty="0"/>
              <a:t>번 주제는 세일에 관련된 주제이며 </a:t>
            </a:r>
            <a:r>
              <a:rPr lang="en-US" altLang="ko-KR" dirty="0"/>
              <a:t>11</a:t>
            </a:r>
            <a:r>
              <a:rPr lang="ko-KR" altLang="en-US" dirty="0"/>
              <a:t>번 토픽은 다른 제품들과 마찬가지로 소비자들은 제품의 기능 외에도 향과 디자인에 신경을 쓰는 것을 알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1E4BFFD-52E8-4AEA-B9F8-7B14AD093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79534"/>
              </p:ext>
            </p:extLst>
          </p:nvPr>
        </p:nvGraphicFramePr>
        <p:xfrm>
          <a:off x="843441" y="783473"/>
          <a:ext cx="1050544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1743440046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1252018652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1058675506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1917651102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612700642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361337394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2429827537"/>
                    </a:ext>
                  </a:extLst>
                </a:gridCol>
              </a:tblGrid>
              <a:tr h="621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토픽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(14.7%)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(13.2%)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(11.7%)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(10%)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(8,4%)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(8.2%)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21815"/>
                  </a:ext>
                </a:extLst>
              </a:tr>
              <a:tr h="51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부족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수부지</a:t>
                      </a:r>
                      <a:r>
                        <a:rPr lang="ko-KR" altLang="en-US" sz="1400" dirty="0"/>
                        <a:t> 건성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로션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보습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복합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건성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유분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흡수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메이크업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아침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기초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선물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의사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할인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유명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화해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마스크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요즘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피부염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여드름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피지오겔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아이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아토피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36418"/>
                  </a:ext>
                </a:extLst>
              </a:tr>
              <a:tr h="621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로션의 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수분 보습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피부 타입에 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따른 로션 선택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기초 단계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로션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제품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재구매 의사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코로나로 인한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마스크 트러블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피지오겔</a:t>
                      </a:r>
                      <a:r>
                        <a:rPr lang="ko-KR" altLang="en-US" sz="1600" b="1" dirty="0"/>
                        <a:t> 제품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503687"/>
                  </a:ext>
                </a:extLst>
              </a:tr>
            </a:tbl>
          </a:graphicData>
        </a:graphic>
      </p:graphicFrame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582A76C-1DF7-4990-98F2-CBBEA8D5D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57513"/>
              </p:ext>
            </p:extLst>
          </p:nvPr>
        </p:nvGraphicFramePr>
        <p:xfrm>
          <a:off x="1767211" y="2670474"/>
          <a:ext cx="88188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1743440046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1252018652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1058675506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1917651102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612700642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361337394"/>
                    </a:ext>
                  </a:extLst>
                </a:gridCol>
              </a:tblGrid>
              <a:tr h="621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토픽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(7.6%)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(7.1%)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(6.7%)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(6.7%)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번 토픽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(5.7%)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21815"/>
                  </a:ext>
                </a:extLst>
              </a:tr>
              <a:tr h="51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독도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용기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라운드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무향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펌프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트러블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진정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효과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겨울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여름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건조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보습력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가격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냄새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데일리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심플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36418"/>
                  </a:ext>
                </a:extLst>
              </a:tr>
              <a:tr h="621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라운드랩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독도로션 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로션의 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트러블 진정효과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계절에 따른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피부변화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세일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로션의 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향과 디자인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50368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503225-D992-4C86-B0B8-E067D3906C9C}"/>
              </a:ext>
            </a:extLst>
          </p:cNvPr>
          <p:cNvSpPr txBox="1"/>
          <p:nvPr/>
        </p:nvSpPr>
        <p:spPr>
          <a:xfrm>
            <a:off x="4422231" y="244065"/>
            <a:ext cx="6118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로션 </a:t>
            </a:r>
            <a:r>
              <a:rPr lang="en-US" altLang="ko-KR" b="1" dirty="0" err="1"/>
              <a:t>pyLDAvis</a:t>
            </a:r>
            <a:r>
              <a:rPr lang="en-US" altLang="ko-KR" b="1" dirty="0"/>
              <a:t> </a:t>
            </a:r>
            <a:r>
              <a:rPr lang="ko-KR" altLang="en-US" b="1" dirty="0"/>
              <a:t>참고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44360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381114" y="31001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62789" y="19645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440" y="19645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9789" y="87257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49440" y="49429"/>
            <a:ext cx="3241593" cy="660429"/>
            <a:chOff x="1188881" y="351819"/>
            <a:chExt cx="324159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주제분석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2415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주제분석 종합</a:t>
              </a: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7DDF8E9-01AE-48B5-AECE-A7B65BB3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55301"/>
              </p:ext>
            </p:extLst>
          </p:nvPr>
        </p:nvGraphicFramePr>
        <p:xfrm>
          <a:off x="29440" y="739644"/>
          <a:ext cx="1219199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360">
                  <a:extLst>
                    <a:ext uri="{9D8B030D-6E8A-4147-A177-3AD203B41FA5}">
                      <a16:colId xmlns:a16="http://schemas.microsoft.com/office/drawing/2014/main" val="588725358"/>
                    </a:ext>
                  </a:extLst>
                </a:gridCol>
                <a:gridCol w="4053840">
                  <a:extLst>
                    <a:ext uri="{9D8B030D-6E8A-4147-A177-3AD203B41FA5}">
                      <a16:colId xmlns:a16="http://schemas.microsoft.com/office/drawing/2014/main" val="2432868124"/>
                    </a:ext>
                  </a:extLst>
                </a:gridCol>
                <a:gridCol w="3992880">
                  <a:extLst>
                    <a:ext uri="{9D8B030D-6E8A-4147-A177-3AD203B41FA5}">
                      <a16:colId xmlns:a16="http://schemas.microsoft.com/office/drawing/2014/main" val="3263842492"/>
                    </a:ext>
                  </a:extLst>
                </a:gridCol>
                <a:gridCol w="3423918">
                  <a:extLst>
                    <a:ext uri="{9D8B030D-6E8A-4147-A177-3AD203B41FA5}">
                      <a16:colId xmlns:a16="http://schemas.microsoft.com/office/drawing/2014/main" val="1715648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클렌징폼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스킨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토너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5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클렌징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세정력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트러블 진정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피부 정돈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트러블 진정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수분 공급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유수분</a:t>
                      </a:r>
                      <a:r>
                        <a:rPr lang="ko-KR" altLang="en-US" dirty="0"/>
                        <a:t> 보습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트러블 진정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04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피부타입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상태</a:t>
                      </a:r>
                      <a:r>
                        <a:rPr lang="en-US" altLang="ko-KR" sz="1800" dirty="0"/>
                        <a:t>), </a:t>
                      </a:r>
                      <a:r>
                        <a:rPr lang="ko-KR" altLang="en-US" sz="1800" dirty="0"/>
                        <a:t>성분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자극 </a:t>
                      </a:r>
                      <a:r>
                        <a:rPr lang="en-US" altLang="ko-KR" sz="1800" dirty="0"/>
                        <a:t>x =</a:t>
                      </a:r>
                      <a:r>
                        <a:rPr lang="ko-KR" altLang="en-US" sz="1800" dirty="0"/>
                        <a:t>약산성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거품이 잘나는가</a:t>
                      </a:r>
                      <a:r>
                        <a:rPr lang="en-US" altLang="ko-KR" sz="1800" dirty="0"/>
                        <a:t>? </a:t>
                      </a:r>
                      <a:r>
                        <a:rPr lang="ko-KR" altLang="en-US" sz="1800" dirty="0"/>
                        <a:t>향이 만족스러운가</a:t>
                      </a:r>
                      <a:r>
                        <a:rPr lang="en-US" altLang="ko-KR" sz="1800" dirty="0"/>
                        <a:t>?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1800" dirty="0"/>
                        <a:t>제품의 형태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디자인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사용방법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계절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피부타입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상태</a:t>
                      </a:r>
                      <a:r>
                        <a:rPr lang="en-US" altLang="ko-KR" sz="1800" dirty="0"/>
                        <a:t>), </a:t>
                      </a:r>
                      <a:r>
                        <a:rPr lang="ko-KR" altLang="en-US" sz="1800" dirty="0"/>
                        <a:t>성분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향이 만족스러운가</a:t>
                      </a:r>
                      <a:r>
                        <a:rPr lang="en-US" altLang="ko-KR" sz="1800" dirty="0"/>
                        <a:t>? </a:t>
                      </a:r>
                      <a:r>
                        <a:rPr lang="ko-KR" altLang="en-US" sz="1800" dirty="0"/>
                        <a:t>흡수가 잘되는가</a:t>
                      </a:r>
                      <a:r>
                        <a:rPr lang="en-US" altLang="ko-KR" sz="1800" dirty="0"/>
                        <a:t>?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제품의 형태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패드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닦토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용기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계절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피부타입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상태</a:t>
                      </a:r>
                      <a:r>
                        <a:rPr lang="en-US" altLang="ko-KR" sz="1800" dirty="0"/>
                        <a:t>), </a:t>
                      </a:r>
                      <a:r>
                        <a:rPr lang="ko-KR" altLang="en-US" sz="1800" dirty="0"/>
                        <a:t>성분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향이 만족스러운가</a:t>
                      </a:r>
                      <a:r>
                        <a:rPr lang="en-US" altLang="ko-KR" sz="1800" dirty="0"/>
                        <a:t>?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제품의 형태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디자인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사용방법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49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긍정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세일 유무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제품의 구성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세트</a:t>
                      </a:r>
                      <a:r>
                        <a:rPr lang="en-US" altLang="ko-KR" sz="1800" dirty="0"/>
                        <a:t>), </a:t>
                      </a:r>
                      <a:r>
                        <a:rPr lang="ko-KR" altLang="en-US" sz="1800" dirty="0"/>
                        <a:t>행사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552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ABC2776-7620-449F-81E1-0B2A1964A147}"/>
              </a:ext>
            </a:extLst>
          </p:cNvPr>
          <p:cNvSpPr txBox="1"/>
          <p:nvPr/>
        </p:nvSpPr>
        <p:spPr>
          <a:xfrm>
            <a:off x="0" y="2766564"/>
            <a:ext cx="12121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주제분석을 통해 같은 스킨케어 제품이지만 화장품마다 기능이 다르다는 것을 확인할 수 있었다</a:t>
            </a:r>
            <a:r>
              <a:rPr lang="en-US" altLang="ko-KR" dirty="0"/>
              <a:t>. </a:t>
            </a:r>
            <a:r>
              <a:rPr lang="ko-KR" altLang="en-US" dirty="0"/>
              <a:t>그렇기 때문에 자신이 필요한 화장품의 기능을 확인하고 구매하는 것이 필요하다</a:t>
            </a:r>
            <a:r>
              <a:rPr lang="en-US" altLang="ko-KR" dirty="0"/>
              <a:t>. </a:t>
            </a:r>
            <a:r>
              <a:rPr lang="ko-KR" altLang="en-US" dirty="0"/>
              <a:t>제품마다 고려사항은 비슷하지만 다른 점을 설명하자면</a:t>
            </a:r>
            <a:r>
              <a:rPr lang="en-US" altLang="ko-KR" dirty="0"/>
              <a:t>, </a:t>
            </a:r>
            <a:r>
              <a:rPr lang="ko-KR" altLang="en-US" dirty="0" err="1"/>
              <a:t>클렌징폼의</a:t>
            </a:r>
            <a:r>
              <a:rPr lang="ko-KR" altLang="en-US" dirty="0"/>
              <a:t> 경우 화장을 지우는 등 강한 세정력이 필요한 제품</a:t>
            </a:r>
            <a:r>
              <a:rPr lang="en-US" altLang="ko-KR" dirty="0"/>
              <a:t>, </a:t>
            </a:r>
            <a:r>
              <a:rPr lang="ko-KR" altLang="en-US" dirty="0"/>
              <a:t>트러블로 인해 피부의 자극을 줄이기 위한 약산성 제품 이렇게 성분과 원하는 기능을 고려해서 구매하는 것이 도움이 될 것이다</a:t>
            </a:r>
            <a:r>
              <a:rPr lang="en-US" altLang="ko-KR" dirty="0"/>
              <a:t>. </a:t>
            </a:r>
            <a:r>
              <a:rPr lang="ko-KR" altLang="en-US" dirty="0"/>
              <a:t>스킨의 경우 제품 흡수가 잘되는지도 중요한데 스킨은 다른 제품을 사용하기전 사용하는 제품이기 때문에 흡수가 잘되는지 안되는지가 중요하다</a:t>
            </a:r>
            <a:r>
              <a:rPr lang="en-US" altLang="ko-KR" dirty="0"/>
              <a:t>. </a:t>
            </a:r>
            <a:r>
              <a:rPr lang="ko-KR" altLang="en-US" dirty="0"/>
              <a:t>로션의 경우 계절에 따른 피부변화</a:t>
            </a:r>
            <a:r>
              <a:rPr lang="en-US" altLang="ko-KR" dirty="0"/>
              <a:t>, </a:t>
            </a:r>
            <a:r>
              <a:rPr lang="ko-KR" altLang="en-US" dirty="0"/>
              <a:t>피부타입이 다른 제품에 비해 영향을 많이 받는 것을 볼 수 있다</a:t>
            </a:r>
            <a:r>
              <a:rPr lang="en-US" altLang="ko-KR" dirty="0"/>
              <a:t>. </a:t>
            </a:r>
            <a:r>
              <a:rPr lang="ko-KR" altLang="en-US" dirty="0"/>
              <a:t>로션 주제들의 단어를 보면 </a:t>
            </a:r>
            <a:r>
              <a:rPr lang="ko-KR" altLang="en-US" dirty="0" err="1"/>
              <a:t>유분을</a:t>
            </a:r>
            <a:r>
              <a:rPr lang="ko-KR" altLang="en-US" dirty="0"/>
              <a:t> 보습해주는 제품</a:t>
            </a:r>
            <a:r>
              <a:rPr lang="en-US" altLang="ko-KR" dirty="0"/>
              <a:t>, </a:t>
            </a:r>
            <a:r>
              <a:rPr lang="ko-KR" altLang="en-US" dirty="0"/>
              <a:t>수분을 보충해주는 제품</a:t>
            </a:r>
            <a:r>
              <a:rPr lang="en-US" altLang="ko-KR" dirty="0"/>
              <a:t>, </a:t>
            </a:r>
            <a:r>
              <a:rPr lang="ko-KR" altLang="en-US" dirty="0"/>
              <a:t>유수분을 복합적으로 보습해주는 제품들이 있는 것으로 보인다</a:t>
            </a:r>
            <a:r>
              <a:rPr lang="en-US" altLang="ko-KR" dirty="0"/>
              <a:t>. </a:t>
            </a:r>
            <a:r>
              <a:rPr lang="ko-KR" altLang="en-US" dirty="0"/>
              <a:t>그렇기 때문에 로션의 경우 자신의 피부상태를 확인하고 구입하는 것이 훨씬 더 중요하다고 할 수 있다</a:t>
            </a:r>
            <a:r>
              <a:rPr lang="en-US" altLang="ko-KR" dirty="0"/>
              <a:t>.  </a:t>
            </a:r>
            <a:r>
              <a:rPr lang="ko-KR" altLang="en-US" dirty="0"/>
              <a:t>그 외에는 공통적인 고려 사항이다</a:t>
            </a:r>
            <a:r>
              <a:rPr lang="en-US" altLang="ko-KR" dirty="0"/>
              <a:t>. </a:t>
            </a:r>
            <a:r>
              <a:rPr lang="ko-KR" altLang="en-US" dirty="0"/>
              <a:t>앞서 감정분석에서 나온 분석결과처럼 제품의 기능이 나에게 필요한 것인지</a:t>
            </a:r>
            <a:r>
              <a:rPr lang="en-US" altLang="ko-KR" dirty="0"/>
              <a:t>? </a:t>
            </a:r>
            <a:r>
              <a:rPr lang="ko-KR" altLang="en-US" dirty="0"/>
              <a:t>제품의 성분이 내 피부에 맞는지</a:t>
            </a:r>
            <a:r>
              <a:rPr lang="en-US" altLang="ko-KR" dirty="0"/>
              <a:t>? </a:t>
            </a:r>
            <a:r>
              <a:rPr lang="ko-KR" altLang="en-US" dirty="0"/>
              <a:t>자신의 피부타입에 맞는 제품인지</a:t>
            </a:r>
            <a:r>
              <a:rPr lang="en-US" altLang="ko-KR" dirty="0"/>
              <a:t>?</a:t>
            </a:r>
            <a:r>
              <a:rPr lang="ko-KR" altLang="en-US" b="1" dirty="0"/>
              <a:t> </a:t>
            </a:r>
            <a:r>
              <a:rPr lang="ko-KR" altLang="en-US" dirty="0"/>
              <a:t>제품의 세부적인 요소</a:t>
            </a:r>
            <a:r>
              <a:rPr lang="en-US" altLang="ko-KR" dirty="0"/>
              <a:t>(</a:t>
            </a:r>
            <a:r>
              <a:rPr lang="ko-KR" altLang="en-US" dirty="0"/>
              <a:t>향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사용방법</a:t>
            </a:r>
            <a:r>
              <a:rPr lang="en-US" altLang="ko-KR" dirty="0"/>
              <a:t>,</a:t>
            </a:r>
            <a:r>
              <a:rPr lang="ko-KR" altLang="en-US" dirty="0"/>
              <a:t>거품</a:t>
            </a:r>
            <a:r>
              <a:rPr lang="en-US" altLang="ko-KR" dirty="0"/>
              <a:t>)</a:t>
            </a:r>
            <a:r>
              <a:rPr lang="ko-KR" altLang="en-US" dirty="0"/>
              <a:t>가 나에게 맞는지</a:t>
            </a:r>
            <a:r>
              <a:rPr lang="en-US" altLang="ko-KR" dirty="0"/>
              <a:t>?</a:t>
            </a:r>
            <a:r>
              <a:rPr lang="ko-KR" altLang="en-US" dirty="0"/>
              <a:t>를 고려해 제품을 구매하는 것이 중요하다</a:t>
            </a:r>
            <a:r>
              <a:rPr lang="en-US" altLang="ko-KR" dirty="0"/>
              <a:t>. </a:t>
            </a:r>
            <a:r>
              <a:rPr lang="ko-KR" altLang="en-US" dirty="0"/>
              <a:t>거기에 각 품의 </a:t>
            </a:r>
            <a:r>
              <a:rPr lang="ko-KR" altLang="en-US" dirty="0" err="1"/>
              <a:t>주제들에서</a:t>
            </a:r>
            <a:r>
              <a:rPr lang="ko-KR" altLang="en-US" dirty="0"/>
              <a:t> 특정 브랜드와 브랜드의 제품들이 주제로 나타났다</a:t>
            </a:r>
            <a:r>
              <a:rPr lang="en-US" altLang="ko-KR" dirty="0"/>
              <a:t>. </a:t>
            </a:r>
            <a:r>
              <a:rPr lang="ko-KR" altLang="en-US" dirty="0"/>
              <a:t>이는 같은 종류의 스킨케어 제품 중에서도 브랜드마다 세부적인 효과와 다른 제품에 비해 </a:t>
            </a:r>
            <a:r>
              <a:rPr lang="ko-KR" altLang="en-US" dirty="0" err="1"/>
              <a:t>특출난</a:t>
            </a:r>
            <a:r>
              <a:rPr lang="ko-KR" altLang="en-US" dirty="0"/>
              <a:t> 효과를 내세워 마케팅을 하고 있다고 판단했다</a:t>
            </a:r>
            <a:r>
              <a:rPr lang="en-US" altLang="ko-KR" dirty="0"/>
              <a:t>. </a:t>
            </a:r>
            <a:r>
              <a:rPr lang="ko-KR" altLang="en-US" dirty="0"/>
              <a:t>그렇기 때문에 같은 종류의 제품 내에서도 다시 위의 사항들을 고려해서 자신에게 맞는 화장품을 구매하는 것이 좋다</a:t>
            </a:r>
            <a:r>
              <a:rPr lang="en-US" altLang="ko-KR" dirty="0"/>
              <a:t>. </a:t>
            </a:r>
            <a:r>
              <a:rPr lang="ko-KR" altLang="en-US" dirty="0"/>
              <a:t>마지막으로 세일</a:t>
            </a:r>
            <a:r>
              <a:rPr lang="en-US" altLang="ko-KR" dirty="0"/>
              <a:t>, </a:t>
            </a:r>
            <a:r>
              <a:rPr lang="ko-KR" altLang="en-US" dirty="0"/>
              <a:t>행사</a:t>
            </a:r>
            <a:r>
              <a:rPr lang="en-US" altLang="ko-KR" dirty="0"/>
              <a:t>, </a:t>
            </a:r>
            <a:r>
              <a:rPr lang="ko-KR" altLang="en-US" dirty="0"/>
              <a:t>제품의 좋은 구성은 긍정적인 효과를 볼 수 있는 수단이라고 판단했다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50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4809330" cy="660429"/>
            <a:chOff x="1188881" y="351819"/>
            <a:chExt cx="4809330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결론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48093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스킨케어 제품 </a:t>
              </a:r>
              <a:r>
                <a:rPr lang="ko-KR" altLang="en-US" sz="2200" dirty="0" err="1"/>
                <a:t>구매시</a:t>
              </a:r>
              <a:r>
                <a:rPr lang="ko-KR" altLang="en-US" sz="2200" dirty="0"/>
                <a:t> 고려해야할 점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C1063BC-77FC-47D6-BA96-29AC0E84EC60}"/>
              </a:ext>
            </a:extLst>
          </p:cNvPr>
          <p:cNvSpPr txBox="1"/>
          <p:nvPr/>
        </p:nvSpPr>
        <p:spPr>
          <a:xfrm>
            <a:off x="-23455" y="3640348"/>
            <a:ext cx="12238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서론에서 코로나 </a:t>
            </a:r>
            <a:r>
              <a:rPr lang="en-US" altLang="ko-KR" dirty="0"/>
              <a:t>19</a:t>
            </a:r>
            <a:r>
              <a:rPr lang="ko-KR" altLang="en-US" dirty="0"/>
              <a:t>로 인한 마스크 트러블의 증가로 스킨케어에 대한 관심이 올라가면서</a:t>
            </a:r>
            <a:r>
              <a:rPr lang="en-US" altLang="ko-KR" dirty="0"/>
              <a:t> </a:t>
            </a:r>
            <a:r>
              <a:rPr lang="ko-KR" altLang="en-US" dirty="0"/>
              <a:t>제품의 효과</a:t>
            </a:r>
            <a:r>
              <a:rPr lang="en-US" altLang="ko-KR" dirty="0"/>
              <a:t>/ </a:t>
            </a:r>
            <a:r>
              <a:rPr lang="ko-KR" altLang="en-US" dirty="0"/>
              <a:t>효능보다는 나의 피부에 맞는 스킨케어 제품을 찾는 사람들이 많아졌으나 화장품을 구매할 때 어떤 점을 고려해 구매해야 할지 모르는 사람들이 많이 있었다</a:t>
            </a:r>
            <a:r>
              <a:rPr lang="en-US" altLang="ko-KR" dirty="0"/>
              <a:t>.</a:t>
            </a:r>
            <a:r>
              <a:rPr lang="ko-KR" altLang="en-US" dirty="0"/>
              <a:t> 그래서 분석을 통해 코로나로 인한 스킨케어에 대한 관심의 증가와 나에게 맞는 화장품의 중요성과 추천으로 제품을 구매했으나 자신과 맞지 않아 부정적인 리뷰를 남기는 사람들을 실제 분석을 통해 확인할 수 있었고</a:t>
            </a:r>
            <a:r>
              <a:rPr lang="en-US" altLang="ko-KR" dirty="0"/>
              <a:t>, </a:t>
            </a:r>
            <a:r>
              <a:rPr lang="ko-KR" altLang="en-US" dirty="0" err="1"/>
              <a:t>그외에도</a:t>
            </a:r>
            <a:r>
              <a:rPr lang="ko-KR" altLang="en-US" dirty="0"/>
              <a:t> 스킨케어 제품별 특징과</a:t>
            </a:r>
            <a:r>
              <a:rPr lang="en-US" altLang="ko-KR" dirty="0"/>
              <a:t>, </a:t>
            </a:r>
            <a:r>
              <a:rPr lang="ko-KR" altLang="en-US" dirty="0"/>
              <a:t>제품 </a:t>
            </a:r>
            <a:r>
              <a:rPr lang="ko-KR" altLang="en-US" dirty="0" err="1"/>
              <a:t>구매시</a:t>
            </a:r>
            <a:r>
              <a:rPr lang="ko-KR" altLang="en-US" dirty="0"/>
              <a:t> 고려해야할 점들을 찾아냈다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소비자들은 주제분석에서 다룬 스킨케어 제품마다 고려해야할 다른 점들과 표로 정리한 각 제품들의 기능과 위의 고려사항을 참고해 제품을 구매한다면 단지 좋다는 소문만 듣고</a:t>
            </a:r>
            <a:r>
              <a:rPr lang="en-US" altLang="ko-KR" dirty="0"/>
              <a:t>, </a:t>
            </a:r>
            <a:r>
              <a:rPr lang="ko-KR" altLang="en-US" dirty="0"/>
              <a:t>누군가의 추천으로 제품을 구매했을 때보다 훨씬 더 좋은 결과를 얻을 수 있고 흔히 말하는 </a:t>
            </a:r>
            <a:r>
              <a:rPr lang="en-US" altLang="ko-KR" dirty="0"/>
              <a:t>‘</a:t>
            </a:r>
            <a:r>
              <a:rPr lang="ko-KR" altLang="en-US" dirty="0" err="1"/>
              <a:t>인생템</a:t>
            </a:r>
            <a:r>
              <a:rPr lang="en-US" altLang="ko-KR" dirty="0"/>
              <a:t>’</a:t>
            </a:r>
            <a:r>
              <a:rPr lang="ko-KR" altLang="en-US" dirty="0"/>
              <a:t>을 쉽게 찾을 수 있을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화장품을 만드는 기업 입장에서는 이 분석 내용은 소비자들의 리뷰데이터를 기반으로 분석했기 때문에 소비자들이 제품을 사용하면서 부정적인 반응을 보이는 부분</a:t>
            </a:r>
            <a:r>
              <a:rPr lang="en-US" altLang="ko-KR" dirty="0"/>
              <a:t>(</a:t>
            </a:r>
            <a:r>
              <a:rPr lang="ko-KR" altLang="en-US" dirty="0"/>
              <a:t>제품의 향</a:t>
            </a:r>
            <a:r>
              <a:rPr lang="en-US" altLang="ko-KR" dirty="0"/>
              <a:t>, </a:t>
            </a:r>
            <a:r>
              <a:rPr lang="ko-KR" altLang="en-US" dirty="0"/>
              <a:t>느낌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성분 등</a:t>
            </a:r>
            <a:r>
              <a:rPr lang="en-US" altLang="ko-KR" dirty="0"/>
              <a:t>) </a:t>
            </a:r>
            <a:r>
              <a:rPr lang="ko-KR" altLang="en-US" dirty="0"/>
              <a:t>긍정적인 반응을 보이는 부분을 고려해서 제품을 보완한다면 소비자들이 원하는 니즈</a:t>
            </a:r>
            <a:r>
              <a:rPr lang="en-US" altLang="ko-KR" dirty="0"/>
              <a:t>(needs)</a:t>
            </a:r>
            <a:r>
              <a:rPr lang="ko-KR" altLang="en-US" dirty="0"/>
              <a:t>와 </a:t>
            </a:r>
            <a:r>
              <a:rPr lang="ko-KR" altLang="en-US" dirty="0" err="1"/>
              <a:t>원츠</a:t>
            </a:r>
            <a:r>
              <a:rPr lang="en-US" altLang="ko-KR" dirty="0"/>
              <a:t>(wants)</a:t>
            </a:r>
            <a:r>
              <a:rPr lang="ko-KR" altLang="en-US" dirty="0"/>
              <a:t>를 충족시키는데 도움이 될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  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7F57349-7716-47C0-A867-11856A6FD809}"/>
              </a:ext>
            </a:extLst>
          </p:cNvPr>
          <p:cNvSpPr/>
          <p:nvPr/>
        </p:nvSpPr>
        <p:spPr>
          <a:xfrm>
            <a:off x="102878" y="1050457"/>
            <a:ext cx="11932906" cy="25039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제품마다 화장품의 기능이 다르기 때문에 제품의 기능을 고려해서 제품을 구매한다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제품의 성분이 자신에게 맞으면서 필요한 성분인지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유해하지 않은 성분인지 고려해서 제품을 구매한다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자신의 피부상태와 피부타입을 고려해서 제품을 구매한다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b="1" dirty="0">
                <a:solidFill>
                  <a:schemeClr val="tx1"/>
                </a:solidFill>
              </a:rPr>
              <a:t>제품의 세부적인 요소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향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느낌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디자인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등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이 나의 취향인지 고려해서 제품을 구매한다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b="1" dirty="0">
                <a:solidFill>
                  <a:schemeClr val="tx1"/>
                </a:solidFill>
              </a:rPr>
              <a:t>같은 종류의 스킨케어 제품내에서도 </a:t>
            </a:r>
            <a:r>
              <a:rPr lang="ko-KR" altLang="en-US" b="1" dirty="0" err="1">
                <a:solidFill>
                  <a:schemeClr val="tx1"/>
                </a:solidFill>
              </a:rPr>
              <a:t>특출난</a:t>
            </a:r>
            <a:r>
              <a:rPr lang="ko-KR" altLang="en-US" b="1" dirty="0">
                <a:solidFill>
                  <a:schemeClr val="tx1"/>
                </a:solidFill>
              </a:rPr>
              <a:t> 효과들이 있기 때문에 나에게 필요한 효과를 가진 제품을 구매한다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1595309" cy="660429"/>
            <a:chOff x="1188881" y="351819"/>
            <a:chExt cx="1595309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자기평가표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1595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자기평가표</a:t>
              </a:r>
            </a:p>
          </p:txBody>
        </p: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17E8576-AB11-4261-BEED-FE9FFA59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1.(YTN ,[</a:t>
            </a:r>
            <a:r>
              <a:rPr lang="ko-KR" altLang="en-US"/>
              <a:t>와이파일</a:t>
            </a:r>
            <a:r>
              <a:rPr lang="en-US" altLang="ko-KR"/>
              <a:t>] ‘Maskne’ (</a:t>
            </a:r>
            <a:r>
              <a:rPr lang="ko-KR" altLang="en-US"/>
              <a:t>마스크</a:t>
            </a:r>
            <a:r>
              <a:rPr lang="en-US" altLang="ko-KR"/>
              <a:t>+</a:t>
            </a:r>
            <a:r>
              <a:rPr lang="ko-KR" altLang="en-US"/>
              <a:t>여드름</a:t>
            </a:r>
            <a:r>
              <a:rPr lang="en-US" altLang="ko-KR"/>
              <a:t>) </a:t>
            </a:r>
            <a:r>
              <a:rPr lang="ko-KR" altLang="en-US"/>
              <a:t>증가</a:t>
            </a:r>
            <a:r>
              <a:rPr lang="en-US" altLang="ko-KR"/>
              <a:t>…</a:t>
            </a:r>
            <a:r>
              <a:rPr lang="ko-KR" altLang="en-US"/>
              <a:t>이유 있었다</a:t>
            </a:r>
            <a:r>
              <a:rPr lang="en-US" altLang="ko-KR"/>
              <a:t>! ,2021)</a:t>
            </a: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F5BBBBA-FEA3-432A-B79B-88F6AB1CD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342988"/>
              </p:ext>
            </p:extLst>
          </p:nvPr>
        </p:nvGraphicFramePr>
        <p:xfrm>
          <a:off x="265814" y="1114053"/>
          <a:ext cx="11589488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06">
                  <a:extLst>
                    <a:ext uri="{9D8B030D-6E8A-4147-A177-3AD203B41FA5}">
                      <a16:colId xmlns:a16="http://schemas.microsoft.com/office/drawing/2014/main" val="129795135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664180676"/>
                    </a:ext>
                  </a:extLst>
                </a:gridCol>
                <a:gridCol w="9355942">
                  <a:extLst>
                    <a:ext uri="{9D8B030D-6E8A-4147-A177-3AD203B41FA5}">
                      <a16:colId xmlns:a16="http://schemas.microsoft.com/office/drawing/2014/main" val="2883036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평가근거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다루고자 하는 현황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문제점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주제를 순서대로 나열하였습니다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9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수집과정에서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번코드의 </a:t>
                      </a:r>
                      <a:r>
                        <a:rPr lang="en-US" altLang="ko-KR" dirty="0"/>
                        <a:t>1-1</a:t>
                      </a:r>
                      <a:r>
                        <a:rPr lang="ko-KR" altLang="en-US" dirty="0"/>
                        <a:t>번 코드를 통해 제품의 </a:t>
                      </a:r>
                      <a:r>
                        <a:rPr lang="en-US" altLang="ko-KR" dirty="0" err="1"/>
                        <a:t>url</a:t>
                      </a:r>
                      <a:r>
                        <a:rPr lang="ko-KR" altLang="en-US" dirty="0"/>
                        <a:t>을 따로 저장해 </a:t>
                      </a:r>
                      <a:r>
                        <a:rPr lang="ko-KR" altLang="en-US" dirty="0" err="1"/>
                        <a:t>셀레늄에</a:t>
                      </a:r>
                      <a:r>
                        <a:rPr lang="ko-KR" altLang="en-US" dirty="0"/>
                        <a:t> 브라우저에서 제품정보가 담긴 </a:t>
                      </a:r>
                      <a:r>
                        <a:rPr lang="en-US" altLang="ko-KR" dirty="0" err="1"/>
                        <a:t>url</a:t>
                      </a:r>
                      <a:r>
                        <a:rPr lang="ko-KR" altLang="en-US" dirty="0"/>
                        <a:t>로 </a:t>
                      </a:r>
                      <a:r>
                        <a:rPr lang="ko-KR" altLang="en-US" dirty="0" err="1"/>
                        <a:t>바로들어가도록</a:t>
                      </a:r>
                      <a:r>
                        <a:rPr lang="ko-KR" altLang="en-US" dirty="0"/>
                        <a:t> 코드를 짰습니다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이는 </a:t>
                      </a:r>
                      <a:r>
                        <a:rPr lang="ko-KR" altLang="en-US" dirty="0" err="1"/>
                        <a:t>셀레늄으로</a:t>
                      </a:r>
                      <a:r>
                        <a:rPr lang="ko-KR" altLang="en-US" dirty="0"/>
                        <a:t> 하나씩 제품의 제품정보에 접근하면 시간이 </a:t>
                      </a:r>
                      <a:r>
                        <a:rPr lang="ko-KR" altLang="en-US" dirty="0" err="1"/>
                        <a:t>오래걸리고</a:t>
                      </a:r>
                      <a:r>
                        <a:rPr lang="ko-KR" altLang="en-US" dirty="0"/>
                        <a:t> 오류가 나는 경우가 많기 </a:t>
                      </a:r>
                      <a:r>
                        <a:rPr lang="ko-KR" altLang="en-US" dirty="0" err="1"/>
                        <a:t>때문이였습니다</a:t>
                      </a:r>
                      <a:r>
                        <a:rPr lang="en-US" altLang="ko-KR" dirty="0"/>
                        <a:t>. 1-3</a:t>
                      </a:r>
                      <a:r>
                        <a:rPr lang="ko-KR" altLang="en-US" dirty="0"/>
                        <a:t>번 코드를 </a:t>
                      </a:r>
                      <a:r>
                        <a:rPr lang="ko-KR" altLang="en-US" dirty="0" err="1"/>
                        <a:t>실행할때</a:t>
                      </a:r>
                      <a:r>
                        <a:rPr lang="ko-KR" altLang="en-US" dirty="0"/>
                        <a:t> 코드가 잘 돌아가다가 오류가 계속 생겨서 이부분을 해결하기 위해 </a:t>
                      </a:r>
                      <a:r>
                        <a:rPr lang="en-US" altLang="ko-KR" dirty="0" err="1"/>
                        <a:t>timesleep</a:t>
                      </a:r>
                      <a:r>
                        <a:rPr lang="ko-KR" altLang="en-US" dirty="0"/>
                        <a:t> 시간을 조정해주면서 문제없이 실행되도록 하였습니다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그리고 </a:t>
                      </a:r>
                      <a:r>
                        <a:rPr lang="en-US" altLang="ko-KR" dirty="0"/>
                        <a:t>1-2</a:t>
                      </a:r>
                      <a:r>
                        <a:rPr lang="ko-KR" altLang="en-US" dirty="0"/>
                        <a:t>번 코드를 보면 제품 리뷰 페이지를 넘기는 코드를 따로 함수로 정의해줬는데 올리브영의 리뷰페이지 </a:t>
                      </a:r>
                      <a:r>
                        <a:rPr lang="en-US" altLang="ko-KR" dirty="0"/>
                        <a:t>selector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1~10</a:t>
                      </a:r>
                      <a:r>
                        <a:rPr lang="ko-KR" altLang="en-US" dirty="0"/>
                        <a:t>페이지와 </a:t>
                      </a:r>
                      <a:r>
                        <a:rPr lang="en-US" altLang="ko-KR" dirty="0"/>
                        <a:t>11~</a:t>
                      </a:r>
                      <a:r>
                        <a:rPr lang="ko-KR" altLang="en-US" dirty="0"/>
                        <a:t>끝 까지의 </a:t>
                      </a:r>
                      <a:r>
                        <a:rPr lang="ko-KR" altLang="en-US" dirty="0" err="1"/>
                        <a:t>페이지랑</a:t>
                      </a:r>
                      <a:r>
                        <a:rPr lang="ko-KR" altLang="en-US" dirty="0"/>
                        <a:t> 조금 달라서 반복문으로 돌리는 것이 불가능했습니다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그래서 추가적인 방법으로 페이지의 텍스트의 정보로 키를 보내 클릭하는 방식과 한제품의 데이터만 너무 많이 </a:t>
                      </a:r>
                      <a:r>
                        <a:rPr lang="ko-KR" altLang="en-US" dirty="0" err="1"/>
                        <a:t>수집하지않도록</a:t>
                      </a:r>
                      <a:r>
                        <a:rPr lang="ko-KR" altLang="en-US" dirty="0"/>
                        <a:t> 페이지 </a:t>
                      </a:r>
                      <a:r>
                        <a:rPr lang="ko-KR" altLang="en-US" dirty="0" err="1"/>
                        <a:t>리뷰수를</a:t>
                      </a:r>
                      <a:r>
                        <a:rPr lang="ko-KR" altLang="en-US" dirty="0"/>
                        <a:t> 조정하는 코드까지 추가해 사용하였습니다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3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전처리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리뷰데이터 분석에서 오류가 발생하는 경우가 종종 있었는데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외국인이 쓴 리뷰데이터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텍스트가 아닌 이모티콘 같은 리뷰데이터가 있어서 발생하는 </a:t>
                      </a:r>
                      <a:r>
                        <a:rPr lang="ko-KR" altLang="en-US" dirty="0" err="1"/>
                        <a:t>오류들이였다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그래서 정규표현식을 활용해 이를 제거해주고 공백은 </a:t>
                      </a:r>
                      <a:r>
                        <a:rPr lang="en-US" altLang="ko-KR" dirty="0"/>
                        <a:t>nan</a:t>
                      </a:r>
                      <a:r>
                        <a:rPr lang="ko-KR" altLang="en-US" dirty="0"/>
                        <a:t>값으로 </a:t>
                      </a:r>
                      <a:r>
                        <a:rPr lang="ko-KR" altLang="en-US" dirty="0" err="1"/>
                        <a:t>변환해준뒤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na</a:t>
                      </a:r>
                      <a:r>
                        <a:rPr lang="ko-KR" altLang="en-US" dirty="0"/>
                        <a:t>값인 리뷰데이터를 모두 제거해줘 데이터를 깔끔하게 만들어 분석하기 쉽게 만들었다</a:t>
                      </a:r>
                      <a:r>
                        <a:rPr lang="en-US" altLang="ko-KR" dirty="0"/>
                        <a:t>.(2-1,2-2</a:t>
                      </a:r>
                      <a:r>
                        <a:rPr lang="ko-KR" altLang="en-US" dirty="0"/>
                        <a:t>코드 참조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형태소 분석 함수의 경우 불용어처리를 해주지 않으면 </a:t>
                      </a:r>
                      <a:r>
                        <a:rPr lang="ko-KR" altLang="en-US" dirty="0" err="1"/>
                        <a:t>필요없는</a:t>
                      </a:r>
                      <a:r>
                        <a:rPr lang="ko-KR" altLang="en-US" dirty="0"/>
                        <a:t> 단어가 </a:t>
                      </a:r>
                      <a:r>
                        <a:rPr lang="ko-KR" altLang="en-US" dirty="0" err="1"/>
                        <a:t>많이나와서</a:t>
                      </a:r>
                      <a:r>
                        <a:rPr lang="ko-KR" altLang="en-US" dirty="0"/>
                        <a:t> 불용어사전을 따로 정의해줬으며 정규표현식도 활용해 최대한 필요한 단어만을 뽑아냈고 동사단어의 경우 불필요한 단어가 많아 제외해줬다</a:t>
                      </a:r>
                      <a:r>
                        <a:rPr lang="en-US" altLang="ko-KR" dirty="0"/>
                        <a:t>.( 2-4</a:t>
                      </a:r>
                      <a:r>
                        <a:rPr lang="ko-KR" altLang="en-US" dirty="0"/>
                        <a:t>코드 참조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84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65035D5-43CE-46B9-A7B0-F5E59714A544}"/>
              </a:ext>
            </a:extLst>
          </p:cNvPr>
          <p:cNvGrpSpPr/>
          <p:nvPr/>
        </p:nvGrpSpPr>
        <p:grpSpPr>
          <a:xfrm>
            <a:off x="152400" y="1609088"/>
            <a:ext cx="10171755" cy="1044707"/>
            <a:chOff x="212651" y="3167821"/>
            <a:chExt cx="10171755" cy="10447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19A073-2CFA-4AF5-9012-0C15C32EE50A}"/>
                </a:ext>
              </a:extLst>
            </p:cNvPr>
            <p:cNvSpPr txBox="1"/>
            <p:nvPr/>
          </p:nvSpPr>
          <p:spPr>
            <a:xfrm>
              <a:off x="586180" y="3575889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나에게 맞는 화장품 찾기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DE4092-C7FB-4C20-94A4-0FAF61ECE60E}"/>
                </a:ext>
              </a:extLst>
            </p:cNvPr>
            <p:cNvSpPr txBox="1"/>
            <p:nvPr/>
          </p:nvSpPr>
          <p:spPr>
            <a:xfrm>
              <a:off x="4828086" y="3599353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데이터 </a:t>
              </a: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전처리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CA63B09-0BE9-4422-B41A-CECAEA5BAD3B}"/>
                </a:ext>
              </a:extLst>
            </p:cNvPr>
            <p:cNvGrpSpPr/>
            <p:nvPr/>
          </p:nvGrpSpPr>
          <p:grpSpPr>
            <a:xfrm>
              <a:off x="212651" y="3206557"/>
              <a:ext cx="1153201" cy="369332"/>
              <a:chOff x="212651" y="3255887"/>
              <a:chExt cx="1153201" cy="36933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1601B8-D6DA-4463-A195-C15D035460A5}"/>
                  </a:ext>
                </a:extLst>
              </p:cNvPr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AC30B0E-B812-4C9E-9A80-04BF5DC897C1}"/>
                  </a:ext>
                </a:extLst>
              </p:cNvPr>
              <p:cNvSpPr txBox="1"/>
              <p:nvPr/>
            </p:nvSpPr>
            <p:spPr>
              <a:xfrm>
                <a:off x="757993" y="325588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서론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460255E-433D-4C3E-BF4D-303225D07ECF}"/>
                </a:ext>
              </a:extLst>
            </p:cNvPr>
            <p:cNvGrpSpPr/>
            <p:nvPr/>
          </p:nvGrpSpPr>
          <p:grpSpPr>
            <a:xfrm>
              <a:off x="2438157" y="3206557"/>
              <a:ext cx="1818470" cy="369332"/>
              <a:chOff x="2438157" y="3206557"/>
              <a:chExt cx="1818470" cy="369332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C64CFE-C290-4180-A103-EEA15CB77F2F}"/>
                  </a:ext>
                </a:extLst>
              </p:cNvPr>
              <p:cNvSpPr txBox="1"/>
              <p:nvPr/>
            </p:nvSpPr>
            <p:spPr>
              <a:xfrm>
                <a:off x="243815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711AD1E-4F2A-41F0-8483-F6567CD568F3}"/>
                  </a:ext>
                </a:extLst>
              </p:cNvPr>
              <p:cNvSpPr txBox="1"/>
              <p:nvPr/>
            </p:nvSpPr>
            <p:spPr>
              <a:xfrm>
                <a:off x="3013979" y="3206557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데이터수집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3D914BD-540A-4DD4-ABC3-257C0BCC1BA4}"/>
                </a:ext>
              </a:extLst>
            </p:cNvPr>
            <p:cNvGrpSpPr/>
            <p:nvPr/>
          </p:nvGrpSpPr>
          <p:grpSpPr>
            <a:xfrm>
              <a:off x="4510531" y="3206557"/>
              <a:ext cx="1364797" cy="369332"/>
              <a:chOff x="4952427" y="3207822"/>
              <a:chExt cx="1364797" cy="36933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8D60F6-074F-4FCE-B526-925E28A3B0AC}"/>
                  </a:ext>
                </a:extLst>
              </p:cNvPr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4F552F-3EB5-40B4-92E5-583B2EF2538C}"/>
                  </a:ext>
                </a:extLst>
              </p:cNvPr>
              <p:cNvSpPr txBox="1"/>
              <p:nvPr/>
            </p:nvSpPr>
            <p:spPr>
              <a:xfrm>
                <a:off x="5497769" y="3207822"/>
                <a:ext cx="819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err="1">
                    <a:solidFill>
                      <a:schemeClr val="bg1"/>
                    </a:solidFill>
                  </a:rPr>
                  <a:t>전처리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28CD846-6F5A-4961-A6AA-A5AA4AF05D7E}"/>
                </a:ext>
              </a:extLst>
            </p:cNvPr>
            <p:cNvGrpSpPr/>
            <p:nvPr/>
          </p:nvGrpSpPr>
          <p:grpSpPr>
            <a:xfrm>
              <a:off x="6420670" y="3167821"/>
              <a:ext cx="1617915" cy="400432"/>
              <a:chOff x="6589594" y="3197916"/>
              <a:chExt cx="1617915" cy="4004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2D0A3C-EB5C-4FDC-B754-78D2DD8E6FBD}"/>
                  </a:ext>
                </a:extLst>
              </p:cNvPr>
              <p:cNvSpPr txBox="1"/>
              <p:nvPr/>
            </p:nvSpPr>
            <p:spPr>
              <a:xfrm>
                <a:off x="6589594" y="3197916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C036278-7578-4EC9-83D8-8CCFBBA41AE0}"/>
                  </a:ext>
                </a:extLst>
              </p:cNvPr>
              <p:cNvSpPr txBox="1"/>
              <p:nvPr/>
            </p:nvSpPr>
            <p:spPr>
              <a:xfrm>
                <a:off x="7176458" y="3229016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단어빈도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D7C276-475D-47E8-9194-51CA71B8C449}"/>
                </a:ext>
              </a:extLst>
            </p:cNvPr>
            <p:cNvSpPr txBox="1"/>
            <p:nvPr/>
          </p:nvSpPr>
          <p:spPr>
            <a:xfrm>
              <a:off x="2730406" y="3590883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올리브영 데이터수집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599075-4CF5-48B4-949E-46DED1B16DC8}"/>
                </a:ext>
              </a:extLst>
            </p:cNvPr>
            <p:cNvSpPr txBox="1"/>
            <p:nvPr/>
          </p:nvSpPr>
          <p:spPr>
            <a:xfrm>
              <a:off x="6843012" y="3630453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단어빈도 분석</a:t>
              </a:r>
              <a:endParaRPr lang="en-US" altLang="ko-KR" sz="1400" spc="-15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0F84864-3349-4444-B7A9-8800B154A71C}"/>
              </a:ext>
            </a:extLst>
          </p:cNvPr>
          <p:cNvGrpSpPr/>
          <p:nvPr/>
        </p:nvGrpSpPr>
        <p:grpSpPr>
          <a:xfrm>
            <a:off x="81280" y="3571102"/>
            <a:ext cx="10171755" cy="2165014"/>
            <a:chOff x="212651" y="3167821"/>
            <a:chExt cx="10171755" cy="216501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4FA3B8-30D7-4CC2-8AE8-F3486DADE087}"/>
                </a:ext>
              </a:extLst>
            </p:cNvPr>
            <p:cNvSpPr txBox="1"/>
            <p:nvPr/>
          </p:nvSpPr>
          <p:spPr>
            <a:xfrm>
              <a:off x="586180" y="3575889"/>
              <a:ext cx="3541394" cy="1461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감정분석 방법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클렌징폼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감정분석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스킨 </a:t>
              </a: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/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토너 감정분석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로션 감정분석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감정분석 종합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EEAD84-29F7-44B4-9202-5A60213BBF85}"/>
                </a:ext>
              </a:extLst>
            </p:cNvPr>
            <p:cNvSpPr txBox="1"/>
            <p:nvPr/>
          </p:nvSpPr>
          <p:spPr>
            <a:xfrm>
              <a:off x="4614726" y="3619673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제품 </a:t>
              </a: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구매시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고려해야할 점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7110094-9359-427C-9C0D-492EBF6508CF}"/>
                </a:ext>
              </a:extLst>
            </p:cNvPr>
            <p:cNvGrpSpPr/>
            <p:nvPr/>
          </p:nvGrpSpPr>
          <p:grpSpPr>
            <a:xfrm>
              <a:off x="212651" y="3206557"/>
              <a:ext cx="1576393" cy="369332"/>
              <a:chOff x="212651" y="3255887"/>
              <a:chExt cx="1576393" cy="36933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AE4C177-BF70-4B71-B28F-75134F227649}"/>
                  </a:ext>
                </a:extLst>
              </p:cNvPr>
              <p:cNvSpPr txBox="1"/>
              <p:nvPr/>
            </p:nvSpPr>
            <p:spPr>
              <a:xfrm>
                <a:off x="212651" y="3255887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005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30D584-33D7-4C94-9A5C-4B5225CD61F1}"/>
                  </a:ext>
                </a:extLst>
              </p:cNvPr>
              <p:cNvSpPr txBox="1"/>
              <p:nvPr/>
            </p:nvSpPr>
            <p:spPr>
              <a:xfrm>
                <a:off x="757993" y="3255887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감정분석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E903067-3B42-4489-B467-0CAB9F4E7199}"/>
                </a:ext>
              </a:extLst>
            </p:cNvPr>
            <p:cNvGrpSpPr/>
            <p:nvPr/>
          </p:nvGrpSpPr>
          <p:grpSpPr>
            <a:xfrm>
              <a:off x="2438157" y="3206557"/>
              <a:ext cx="1606873" cy="369332"/>
              <a:chOff x="2438157" y="3206557"/>
              <a:chExt cx="1606873" cy="3693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0E54794-ABFC-49F0-84BF-24AE307832B8}"/>
                  </a:ext>
                </a:extLst>
              </p:cNvPr>
              <p:cNvSpPr txBox="1"/>
              <p:nvPr/>
            </p:nvSpPr>
            <p:spPr>
              <a:xfrm>
                <a:off x="2438157" y="3206557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006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D420D5-3CFC-4A40-8A2D-02913BEA1BBF}"/>
                  </a:ext>
                </a:extLst>
              </p:cNvPr>
              <p:cNvSpPr txBox="1"/>
              <p:nvPr/>
            </p:nvSpPr>
            <p:spPr>
              <a:xfrm>
                <a:off x="3013979" y="3206557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주제분석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31D20E2-C6AE-499A-8CF0-64F3C6BA1CE7}"/>
                </a:ext>
              </a:extLst>
            </p:cNvPr>
            <p:cNvGrpSpPr/>
            <p:nvPr/>
          </p:nvGrpSpPr>
          <p:grpSpPr>
            <a:xfrm>
              <a:off x="4510531" y="3206557"/>
              <a:ext cx="1153201" cy="369332"/>
              <a:chOff x="4952427" y="3207822"/>
              <a:chExt cx="1153201" cy="36933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7A8777C-1D14-4D59-AED9-83A27BAF1072}"/>
                  </a:ext>
                </a:extLst>
              </p:cNvPr>
              <p:cNvSpPr txBox="1"/>
              <p:nvPr/>
            </p:nvSpPr>
            <p:spPr>
              <a:xfrm>
                <a:off x="4952427" y="3207822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007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C91B679-2B64-4360-A838-967208507FBA}"/>
                  </a:ext>
                </a:extLst>
              </p:cNvPr>
              <p:cNvSpPr txBox="1"/>
              <p:nvPr/>
            </p:nvSpPr>
            <p:spPr>
              <a:xfrm>
                <a:off x="5497769" y="3207822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4067BD-192F-4DD0-93A8-DB4DC479BB7F}"/>
                </a:ext>
              </a:extLst>
            </p:cNvPr>
            <p:cNvGrpSpPr/>
            <p:nvPr/>
          </p:nvGrpSpPr>
          <p:grpSpPr>
            <a:xfrm>
              <a:off x="6420670" y="3167821"/>
              <a:ext cx="1829512" cy="400432"/>
              <a:chOff x="6589594" y="3197916"/>
              <a:chExt cx="1829512" cy="40043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9F2C3E5-0622-4B75-BE93-B46FFE2BEA18}"/>
                  </a:ext>
                </a:extLst>
              </p:cNvPr>
              <p:cNvSpPr txBox="1"/>
              <p:nvPr/>
            </p:nvSpPr>
            <p:spPr>
              <a:xfrm>
                <a:off x="6589594" y="319791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008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1BACB6-0F9D-4AA9-90DD-125AE0F3790F}"/>
                  </a:ext>
                </a:extLst>
              </p:cNvPr>
              <p:cNvSpPr txBox="1"/>
              <p:nvPr/>
            </p:nvSpPr>
            <p:spPr>
              <a:xfrm>
                <a:off x="7176458" y="3229016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자기평가표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7A6D2D-C95E-400E-8F72-36BB2E61E531}"/>
                </a:ext>
              </a:extLst>
            </p:cNvPr>
            <p:cNvSpPr txBox="1"/>
            <p:nvPr/>
          </p:nvSpPr>
          <p:spPr>
            <a:xfrm>
              <a:off x="2730406" y="3590883"/>
              <a:ext cx="3541394" cy="174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주제분석 방법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클렌징폼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주제분석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스킨 </a:t>
              </a: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/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토너 주제분석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로션 주제분석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주제분석 종합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A13952-A7F3-4263-9613-500E56EA659F}"/>
                </a:ext>
              </a:extLst>
            </p:cNvPr>
            <p:cNvSpPr txBox="1"/>
            <p:nvPr/>
          </p:nvSpPr>
          <p:spPr>
            <a:xfrm>
              <a:off x="6843012" y="3630453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자기평가표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17E8576-AB11-4261-BEED-FE9FFA59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1.(YTN ,[</a:t>
            </a:r>
            <a:r>
              <a:rPr lang="ko-KR" altLang="en-US"/>
              <a:t>와이파일</a:t>
            </a:r>
            <a:r>
              <a:rPr lang="en-US" altLang="ko-KR"/>
              <a:t>] ‘Maskne’ (</a:t>
            </a:r>
            <a:r>
              <a:rPr lang="ko-KR" altLang="en-US"/>
              <a:t>마스크</a:t>
            </a:r>
            <a:r>
              <a:rPr lang="en-US" altLang="ko-KR"/>
              <a:t>+</a:t>
            </a:r>
            <a:r>
              <a:rPr lang="ko-KR" altLang="en-US"/>
              <a:t>여드름</a:t>
            </a:r>
            <a:r>
              <a:rPr lang="en-US" altLang="ko-KR"/>
              <a:t>) </a:t>
            </a:r>
            <a:r>
              <a:rPr lang="ko-KR" altLang="en-US"/>
              <a:t>증가</a:t>
            </a:r>
            <a:r>
              <a:rPr lang="en-US" altLang="ko-KR"/>
              <a:t>…</a:t>
            </a:r>
            <a:r>
              <a:rPr lang="ko-KR" altLang="en-US"/>
              <a:t>이유 있었다</a:t>
            </a:r>
            <a:r>
              <a:rPr lang="en-US" altLang="ko-KR"/>
              <a:t>! ,2021)</a:t>
            </a:r>
            <a:endParaRPr lang="ko-KR" altLang="en-US"/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CBD91C18-52B1-45F4-A7E2-9BA498660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34555"/>
              </p:ext>
            </p:extLst>
          </p:nvPr>
        </p:nvGraphicFramePr>
        <p:xfrm>
          <a:off x="265814" y="980368"/>
          <a:ext cx="11589488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06">
                  <a:extLst>
                    <a:ext uri="{9D8B030D-6E8A-4147-A177-3AD203B41FA5}">
                      <a16:colId xmlns:a16="http://schemas.microsoft.com/office/drawing/2014/main" val="4065706746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354799373"/>
                    </a:ext>
                  </a:extLst>
                </a:gridCol>
                <a:gridCol w="9355942">
                  <a:extLst>
                    <a:ext uri="{9D8B030D-6E8A-4147-A177-3AD203B41FA5}">
                      <a16:colId xmlns:a16="http://schemas.microsoft.com/office/drawing/2014/main" val="4025784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평가근거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0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단어 빈도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단어빈도 분석을 </a:t>
                      </a:r>
                      <a:r>
                        <a:rPr lang="ko-KR" altLang="en-US" dirty="0" err="1"/>
                        <a:t>할때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TFIDF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CountVectorizer</a:t>
                      </a:r>
                      <a:r>
                        <a:rPr lang="ko-KR" altLang="en-US" dirty="0"/>
                        <a:t>를 모두 활용했으나 리뷰데이터의 경우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화장품 리뷰 데이터의 경우 특정 단어가 많이 나오기 때문에 가중치를 주는 것이 더 좋은 결과를 보여줘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TFIDF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를 이용하였고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TFIDF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를 좀더 효과적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으로활용하기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위해 앞서 다양한 형태소분석 전처리를 진행해줬다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또한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TFIDF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파라미터에대해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알아보던 중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ngram_range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min_df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max_df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파라미터가 있어 이 파라미터를 활용해 다양한 분석을 진행해보고 가장 최적의 결과를 보여주는 것을 이용하였다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ngram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-range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 경우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(1,2)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 설정해 뒤의 단어를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보게되면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오히려 해석이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불편해져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1,1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 사용하였고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min_df,max_df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도 활용했으나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(3-1)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결국 가장 좋은 결과는 기본 방식으로 쓰고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tokenizer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을 바꿔주는 것에서 나타났다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번코드의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4-1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번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4-2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번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코드를보면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tokenizer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을 두가지 방식으로 나타냈는데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4-1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 단어빈도에 경우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글자 단어를 제외했기 때문에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4-2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코드의 단어빈도로 걸러진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한글자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짜리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중요한단어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과 같은 단어들을 사용하기 위해 두가지 결과를 제시했다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워드클라우드는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좀더 주제에 맞게 보여주고자 마스크 모형으로 나타내도록 해봤다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(4-3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번코드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4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감성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리뷰데이터에 </a:t>
                      </a:r>
                      <a:r>
                        <a:rPr lang="en-US" altLang="ko-KR" dirty="0"/>
                        <a:t>5~4</a:t>
                      </a:r>
                      <a:r>
                        <a:rPr lang="ko-KR" altLang="en-US" dirty="0"/>
                        <a:t>점은 긍정 </a:t>
                      </a:r>
                      <a:r>
                        <a:rPr lang="en-US" altLang="ko-KR" dirty="0"/>
                        <a:t>1~3</a:t>
                      </a:r>
                      <a:r>
                        <a:rPr lang="ko-KR" altLang="en-US" dirty="0"/>
                        <a:t>점은 부정 라벨링을 해줬다</a:t>
                      </a:r>
                      <a:r>
                        <a:rPr lang="en-US" altLang="ko-KR" dirty="0"/>
                        <a:t>(2-3</a:t>
                      </a:r>
                      <a:r>
                        <a:rPr lang="ko-KR" altLang="en-US" dirty="0" err="1"/>
                        <a:t>번코드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그러나 제품 리뷰데이터의 경우 </a:t>
                      </a:r>
                      <a:r>
                        <a:rPr lang="en-US" altLang="ko-KR" dirty="0"/>
                        <a:t>1~3</a:t>
                      </a:r>
                      <a:r>
                        <a:rPr lang="ko-KR" altLang="en-US" dirty="0"/>
                        <a:t>점의 비율이 너무 적어서 기존 데이터로 감정분석을 진행하면 데이터 불균형으로 편향된 수치가 나오고 </a:t>
                      </a:r>
                      <a:r>
                        <a:rPr lang="ko-KR" altLang="en-US" dirty="0" err="1"/>
                        <a:t>제대로된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긍부정</a:t>
                      </a:r>
                      <a:r>
                        <a:rPr lang="ko-KR" altLang="en-US" dirty="0"/>
                        <a:t> 단어를 뽑아내지 못했다 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그래서 </a:t>
                      </a:r>
                      <a:r>
                        <a:rPr lang="ko-KR" altLang="en-US" dirty="0" err="1"/>
                        <a:t>긍부정</a:t>
                      </a:r>
                      <a:r>
                        <a:rPr lang="ko-KR" altLang="en-US" dirty="0"/>
                        <a:t> 데이터 비율을 </a:t>
                      </a:r>
                      <a:r>
                        <a:rPr lang="en-US" altLang="ko-KR" dirty="0"/>
                        <a:t>7:3</a:t>
                      </a:r>
                      <a:r>
                        <a:rPr lang="ko-KR" altLang="en-US" dirty="0"/>
                        <a:t>으로 맞춰줬다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하지만 여기서 제품 데이터의 경우 한 제품의 리뷰를 순서대로 쌓고 다음 제품의 리뷰를 쌓기 때문에 여기에서는 한제품에 편향이 생긴다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그래서 우선 데이터 행을 랜덤으로 </a:t>
                      </a:r>
                      <a:r>
                        <a:rPr lang="ko-KR" altLang="en-US" dirty="0" err="1"/>
                        <a:t>한번섞어주고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7:3</a:t>
                      </a:r>
                      <a:r>
                        <a:rPr lang="ko-KR" altLang="en-US" dirty="0"/>
                        <a:t>비율로 다시 뽑아냈다</a:t>
                      </a:r>
                      <a:r>
                        <a:rPr lang="en-US" altLang="ko-KR" dirty="0"/>
                        <a:t>. (2-6</a:t>
                      </a:r>
                      <a:r>
                        <a:rPr lang="ko-KR" altLang="en-US" dirty="0" err="1"/>
                        <a:t>번코드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이후 데이터 수가 적어져 </a:t>
                      </a:r>
                      <a:r>
                        <a:rPr lang="en-US" altLang="ko-KR" dirty="0" err="1"/>
                        <a:t>tfidf</a:t>
                      </a:r>
                      <a:r>
                        <a:rPr lang="ko-KR" altLang="en-US" dirty="0"/>
                        <a:t>의 파라미터도 조정해줬다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뒷장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32793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B935BA52-04ED-4F3F-8D1E-9CFF365177CA}"/>
              </a:ext>
            </a:extLst>
          </p:cNvPr>
          <p:cNvGrpSpPr/>
          <p:nvPr/>
        </p:nvGrpSpPr>
        <p:grpSpPr>
          <a:xfrm>
            <a:off x="1188881" y="351819"/>
            <a:ext cx="1595309" cy="660429"/>
            <a:chOff x="1188881" y="351819"/>
            <a:chExt cx="1595309" cy="6604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45C42-28F3-47BE-A4E5-2681F880D841}"/>
                </a:ext>
              </a:extLst>
            </p:cNvPr>
            <p:cNvSpPr txBox="1"/>
            <p:nvPr/>
          </p:nvSpPr>
          <p:spPr>
            <a:xfrm>
              <a:off x="1188881" y="35181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자기평가표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E5CD13-CAB6-4715-B332-F8A83BB0EE23}"/>
                </a:ext>
              </a:extLst>
            </p:cNvPr>
            <p:cNvSpPr txBox="1"/>
            <p:nvPr/>
          </p:nvSpPr>
          <p:spPr>
            <a:xfrm>
              <a:off x="1188881" y="581361"/>
              <a:ext cx="1595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자기평가표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906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CBD91C18-52B1-45F4-A7E2-9BA498660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585530"/>
              </p:ext>
            </p:extLst>
          </p:nvPr>
        </p:nvGraphicFramePr>
        <p:xfrm>
          <a:off x="265814" y="980368"/>
          <a:ext cx="11589488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06">
                  <a:extLst>
                    <a:ext uri="{9D8B030D-6E8A-4147-A177-3AD203B41FA5}">
                      <a16:colId xmlns:a16="http://schemas.microsoft.com/office/drawing/2014/main" val="4065706746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354799373"/>
                    </a:ext>
                  </a:extLst>
                </a:gridCol>
                <a:gridCol w="9355942">
                  <a:extLst>
                    <a:ext uri="{9D8B030D-6E8A-4147-A177-3AD203B41FA5}">
                      <a16:colId xmlns:a16="http://schemas.microsoft.com/office/drawing/2014/main" val="4025784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평가근거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0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감성분석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이후 새로 만든 데이터를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텐서플로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모델로 학습을 시킬 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모델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성능을올려보기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위해 구글링으로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임베딩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model.add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층쌓기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 해봤지만 성능이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올라가지않거나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떨어지는 경우가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발생해사용하지않고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기존방식으로 사용했습니다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그리고 결과를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시각화할때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보기쉽게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만들기위해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(5-1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5-2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을 활용해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시각화했습니다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4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주제분석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수업시간에 진행한 </a:t>
                      </a:r>
                      <a:r>
                        <a:rPr lang="en-US" altLang="ko-KR" dirty="0"/>
                        <a:t>SVD</a:t>
                      </a:r>
                      <a:r>
                        <a:rPr lang="ko-KR" altLang="en-US" dirty="0"/>
                        <a:t>를 활용해 주제분석 최적 차원의 수를 찾았으나</a:t>
                      </a:r>
                      <a:r>
                        <a:rPr lang="en-US" altLang="ko-KR" dirty="0"/>
                        <a:t> 3</a:t>
                      </a:r>
                      <a:r>
                        <a:rPr lang="ko-KR" altLang="en-US" dirty="0"/>
                        <a:t>개의 차원으로 줄이는 것이 좋다는 결과가 나와서 </a:t>
                      </a:r>
                      <a:r>
                        <a:rPr lang="en-US" altLang="ko-KR" dirty="0"/>
                        <a:t>LDA</a:t>
                      </a:r>
                      <a:r>
                        <a:rPr lang="ko-KR" altLang="en-US" dirty="0"/>
                        <a:t>모델을 통해 분석하는 것이 좋다고 판단했습니다</a:t>
                      </a:r>
                      <a:r>
                        <a:rPr lang="en-US" altLang="ko-KR" dirty="0"/>
                        <a:t>.(6-2</a:t>
                      </a:r>
                      <a:r>
                        <a:rPr lang="ko-KR" altLang="en-US" dirty="0" err="1"/>
                        <a:t>번코드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LDA</a:t>
                      </a:r>
                      <a:r>
                        <a:rPr lang="ko-KR" altLang="en-US" dirty="0"/>
                        <a:t>모델에서 최적 토픽의 수를 </a:t>
                      </a:r>
                      <a:r>
                        <a:rPr lang="ko-KR" altLang="en-US" dirty="0" err="1"/>
                        <a:t>찾기위해</a:t>
                      </a:r>
                      <a:r>
                        <a:rPr lang="ko-KR" altLang="en-US" dirty="0"/>
                        <a:t> 응집도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혼란도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주제다양도를 반복문을 통해 수집해 시각화 했습니다</a:t>
                      </a:r>
                      <a:r>
                        <a:rPr lang="en-US" altLang="ko-KR" dirty="0"/>
                        <a:t>.(6</a:t>
                      </a:r>
                      <a:r>
                        <a:rPr lang="ko-KR" altLang="en-US" dirty="0" err="1"/>
                        <a:t>번코드</a:t>
                      </a:r>
                      <a:r>
                        <a:rPr lang="en-US" altLang="ko-KR" dirty="0"/>
                        <a:t>,6-3</a:t>
                      </a:r>
                      <a:r>
                        <a:rPr lang="ko-KR" altLang="en-US" dirty="0" err="1"/>
                        <a:t>번코드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이를 통해 최적 토픽의 수를 찾고 </a:t>
                      </a:r>
                      <a:r>
                        <a:rPr lang="en-US" altLang="ko-KR" dirty="0"/>
                        <a:t>LDA</a:t>
                      </a:r>
                      <a:r>
                        <a:rPr lang="ko-KR" altLang="en-US" dirty="0"/>
                        <a:t>모델의 파라미터를 조사해 </a:t>
                      </a:r>
                      <a:r>
                        <a:rPr lang="en-US" altLang="ko-KR" dirty="0"/>
                        <a:t>passes</a:t>
                      </a:r>
                      <a:r>
                        <a:rPr lang="ko-KR" altLang="en-US" dirty="0"/>
                        <a:t>를 통해 </a:t>
                      </a:r>
                      <a:r>
                        <a:rPr lang="ko-KR" altLang="en-US" dirty="0" err="1"/>
                        <a:t>학습을돌려서</a:t>
                      </a:r>
                      <a:r>
                        <a:rPr lang="ko-KR" altLang="en-US" dirty="0"/>
                        <a:t> 가장 좋은 결과를 보여주는 것을 비교해 사용했습니다</a:t>
                      </a:r>
                      <a:r>
                        <a:rPr lang="en-US" altLang="ko-KR" dirty="0"/>
                        <a:t>(6-4</a:t>
                      </a:r>
                      <a:r>
                        <a:rPr lang="ko-KR" altLang="en-US" dirty="0" err="1"/>
                        <a:t>번코드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3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서론에서의 코로나 마스크 트러블로 스킨케어 제품의 관심이 증가한 현황과 자신의 피부에 맞는 화장품을 찾지 못해 부정적인 리뷰를 남기는 사람들이 </a:t>
                      </a:r>
                      <a:r>
                        <a:rPr lang="ko-KR" altLang="en-US" dirty="0" err="1"/>
                        <a:t>많다라는</a:t>
                      </a:r>
                      <a:r>
                        <a:rPr lang="ko-KR" altLang="en-US" dirty="0"/>
                        <a:t> 문제점을 모두 분석과정에서 찾아냈으며 소비자들이 자신에게 맞는 화장품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인생템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쉽게 찾을 수 있도록 스킨케어 제품별 특징과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제품구매시 고려할 점을 분석결과를 통해 제시했다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기업입장에서의 분석결과 참고방향도 </a:t>
                      </a:r>
                      <a:r>
                        <a:rPr lang="ko-KR" altLang="en-US" dirty="0" err="1"/>
                        <a:t>적어놨다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0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전체적으로 각 항목마다 좀 더 결과를 좋게 </a:t>
                      </a:r>
                      <a:r>
                        <a:rPr lang="ko-KR" altLang="en-US" dirty="0" err="1"/>
                        <a:t>할수</a:t>
                      </a:r>
                      <a:r>
                        <a:rPr lang="ko-KR" altLang="en-US" dirty="0"/>
                        <a:t> 있는 방법이 무엇이 있을까 고민하면서 이것저것 해봤습니다</a:t>
                      </a:r>
                      <a:r>
                        <a:rPr lang="en-US" altLang="ko-KR" dirty="0"/>
                        <a:t>!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24340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2DC7CA-095D-4D35-8D02-A609A5AA2BD2}"/>
              </a:ext>
            </a:extLst>
          </p:cNvPr>
          <p:cNvGrpSpPr/>
          <p:nvPr/>
        </p:nvGrpSpPr>
        <p:grpSpPr>
          <a:xfrm>
            <a:off x="1188881" y="351819"/>
            <a:ext cx="1595309" cy="660429"/>
            <a:chOff x="1188881" y="351819"/>
            <a:chExt cx="1595309" cy="6604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C20ECF-44A5-4551-9D41-4B240C6A96B6}"/>
                </a:ext>
              </a:extLst>
            </p:cNvPr>
            <p:cNvSpPr txBox="1"/>
            <p:nvPr/>
          </p:nvSpPr>
          <p:spPr>
            <a:xfrm>
              <a:off x="1188881" y="35181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자기평가표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D00C77-0FE3-4E60-B6DA-84961999F6E5}"/>
                </a:ext>
              </a:extLst>
            </p:cNvPr>
            <p:cNvSpPr txBox="1"/>
            <p:nvPr/>
          </p:nvSpPr>
          <p:spPr>
            <a:xfrm>
              <a:off x="1188881" y="581361"/>
              <a:ext cx="1595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자기평가표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7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B1979D-3F9B-4AB9-A479-A917877B4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5" y="1079176"/>
            <a:ext cx="3355903" cy="2471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6DFDE-0241-4DE9-9D6A-F3089F97A9AF}"/>
              </a:ext>
            </a:extLst>
          </p:cNvPr>
          <p:cNvSpPr txBox="1"/>
          <p:nvPr/>
        </p:nvSpPr>
        <p:spPr>
          <a:xfrm>
            <a:off x="82389" y="3551118"/>
            <a:ext cx="5880537" cy="231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▲ 출처 </a:t>
            </a:r>
            <a:r>
              <a:rPr lang="en-US" altLang="ko-KR" sz="900" b="0" i="0" dirty="0">
                <a:solidFill>
                  <a:srgbClr val="808080"/>
                </a:solidFill>
                <a:effectLst/>
                <a:latin typeface="맑은고딕"/>
              </a:rPr>
              <a:t>: </a:t>
            </a:r>
            <a:r>
              <a:rPr lang="ko-KR" altLang="en-US" sz="900" dirty="0" err="1">
                <a:solidFill>
                  <a:srgbClr val="808080"/>
                </a:solidFill>
                <a:latin typeface="맑은고딕"/>
              </a:rPr>
              <a:t>글로벌희망나눔</a:t>
            </a:r>
            <a:r>
              <a:rPr lang="ko-KR" altLang="en-US" sz="900" dirty="0">
                <a:solidFill>
                  <a:srgbClr val="808080"/>
                </a:solidFill>
                <a:latin typeface="맑은고딕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맑은고딕"/>
              </a:rPr>
              <a:t>‘</a:t>
            </a:r>
            <a:r>
              <a:rPr lang="ko-KR" altLang="en-US" sz="900" dirty="0">
                <a:solidFill>
                  <a:srgbClr val="808080"/>
                </a:solidFill>
                <a:latin typeface="맑은고딕"/>
              </a:rPr>
              <a:t>코로나 마스크로 지친 피부를 달래는 </a:t>
            </a:r>
            <a:r>
              <a:rPr lang="en-US" altLang="ko-KR" sz="900" dirty="0">
                <a:solidFill>
                  <a:srgbClr val="808080"/>
                </a:solidFill>
                <a:latin typeface="맑은고딕"/>
              </a:rPr>
              <a:t>‘</a:t>
            </a:r>
            <a:r>
              <a:rPr lang="ko-KR" altLang="en-US" sz="900" dirty="0">
                <a:solidFill>
                  <a:srgbClr val="808080"/>
                </a:solidFill>
                <a:latin typeface="맑은고딕"/>
              </a:rPr>
              <a:t>피부진정</a:t>
            </a:r>
            <a:r>
              <a:rPr lang="en-US" altLang="ko-KR" sz="900" dirty="0">
                <a:solidFill>
                  <a:srgbClr val="808080"/>
                </a:solidFill>
                <a:latin typeface="맑은고딕"/>
              </a:rPr>
              <a:t> </a:t>
            </a:r>
            <a:r>
              <a:rPr lang="ko-KR" altLang="en-US" sz="900" dirty="0">
                <a:solidFill>
                  <a:srgbClr val="808080"/>
                </a:solidFill>
                <a:latin typeface="맑은고딕"/>
              </a:rPr>
              <a:t>솔루션</a:t>
            </a:r>
            <a:r>
              <a:rPr lang="en-US" altLang="ko-KR" sz="900" dirty="0">
                <a:solidFill>
                  <a:srgbClr val="808080"/>
                </a:solidFill>
                <a:latin typeface="맑은고딕"/>
              </a:rPr>
              <a:t>’ </a:t>
            </a:r>
            <a:r>
              <a:rPr lang="ko-KR" altLang="en-US" sz="900" dirty="0">
                <a:solidFill>
                  <a:srgbClr val="808080"/>
                </a:solidFill>
                <a:latin typeface="맑은고딕"/>
              </a:rPr>
              <a:t>인기</a:t>
            </a:r>
            <a:r>
              <a:rPr lang="en-US" altLang="ko-KR" sz="900" dirty="0">
                <a:solidFill>
                  <a:srgbClr val="808080"/>
                </a:solidFill>
                <a:latin typeface="맑은고딕"/>
              </a:rPr>
              <a:t>’ 2020</a:t>
            </a:r>
            <a:endParaRPr lang="ko-KR" altLang="en-US" sz="900" dirty="0"/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>
            <a:off x="6095992" y="1149797"/>
            <a:ext cx="0" cy="526131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62519" y="908019"/>
            <a:ext cx="60400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/>
              <a:t> 오늘 날</a:t>
            </a:r>
            <a:r>
              <a:rPr lang="en-US" altLang="ko-KR" spc="-100" dirty="0"/>
              <a:t>, </a:t>
            </a:r>
            <a:r>
              <a:rPr lang="ko-KR" altLang="en-US" spc="-100" dirty="0"/>
              <a:t>코로나 </a:t>
            </a:r>
            <a:r>
              <a:rPr lang="en-US" altLang="ko-KR" spc="-100" dirty="0"/>
              <a:t>19 </a:t>
            </a:r>
            <a:r>
              <a:rPr lang="ko-KR" altLang="en-US" spc="-100" dirty="0"/>
              <a:t>사태로 인해 마스크 사용이 일상화 되면서 많은 사람들이 마스크 착용으로 인해 나타나는 마스크 트러블로 인해 스킨케어에 대한 관심이 증가하고 있다</a:t>
            </a:r>
            <a:r>
              <a:rPr lang="en-US" altLang="ko-KR" spc="-100" dirty="0"/>
              <a:t>.</a:t>
            </a:r>
            <a:r>
              <a:rPr lang="ko-KR" altLang="en-US" spc="-100" dirty="0"/>
              <a:t> 실제로 </a:t>
            </a:r>
            <a:r>
              <a:rPr lang="ko-KR" altLang="en-US" b="0" i="0" spc="-100" dirty="0">
                <a:effectLst/>
                <a:latin typeface="+mj-ea"/>
                <a:ea typeface="+mj-ea"/>
              </a:rPr>
              <a:t>전문가들은 마스크 착용으로 인해 피부가 </a:t>
            </a:r>
            <a:r>
              <a:rPr lang="en-US" altLang="ko-KR" b="0" i="0" spc="-100" dirty="0">
                <a:effectLst/>
                <a:latin typeface="+mj-ea"/>
                <a:ea typeface="+mj-ea"/>
              </a:rPr>
              <a:t>‘</a:t>
            </a:r>
            <a:r>
              <a:rPr lang="ko-KR" altLang="en-US" b="0" i="0" spc="-100" dirty="0">
                <a:effectLst/>
                <a:latin typeface="+mj-ea"/>
                <a:ea typeface="+mj-ea"/>
              </a:rPr>
              <a:t>고온다습</a:t>
            </a:r>
            <a:r>
              <a:rPr lang="en-US" altLang="ko-KR" b="0" i="0" spc="-100" dirty="0">
                <a:effectLst/>
                <a:latin typeface="+mj-ea"/>
                <a:ea typeface="+mj-ea"/>
              </a:rPr>
              <a:t>’</a:t>
            </a:r>
            <a:r>
              <a:rPr lang="ko-KR" altLang="en-US" b="0" i="0" spc="-100" dirty="0">
                <a:effectLst/>
                <a:latin typeface="+mj-ea"/>
                <a:ea typeface="+mj-ea"/>
              </a:rPr>
              <a:t>한 환경에 장시간 노출되면서 세균이 증식하고 피부의 자연보호막이 파괴되는 데다</a:t>
            </a:r>
            <a:r>
              <a:rPr lang="en-US" altLang="ko-KR" b="0" i="0" spc="-100" dirty="0">
                <a:effectLst/>
                <a:latin typeface="+mj-ea"/>
                <a:ea typeface="+mj-ea"/>
              </a:rPr>
              <a:t>, </a:t>
            </a:r>
            <a:r>
              <a:rPr lang="ko-KR" altLang="en-US" b="0" i="0" spc="-100" dirty="0">
                <a:effectLst/>
                <a:latin typeface="+mj-ea"/>
                <a:ea typeface="+mj-ea"/>
              </a:rPr>
              <a:t>마스크와 피부가 직접 접촉하면서 자극과 압력이 증가하는 것 등이 모두 피부에 악영향을 미쳐 손상의 원인이 된다고 지적했습니다</a:t>
            </a:r>
            <a:r>
              <a:rPr lang="en-US" altLang="ko-KR" spc="-100" dirty="0">
                <a:latin typeface="+mj-ea"/>
                <a:ea typeface="+mj-ea"/>
              </a:rPr>
              <a:t>.</a:t>
            </a:r>
            <a:r>
              <a:rPr lang="en-US" altLang="ko-KR" spc="-100" baseline="30000" dirty="0">
                <a:latin typeface="+mj-ea"/>
                <a:ea typeface="+mj-ea"/>
              </a:rPr>
              <a:t>1</a:t>
            </a:r>
            <a:br>
              <a:rPr lang="ko-KR" altLang="en-US" spc="-100" dirty="0">
                <a:latin typeface="+mj-ea"/>
                <a:ea typeface="+mj-ea"/>
              </a:rPr>
            </a:br>
            <a:r>
              <a:rPr lang="ko-KR" altLang="en-US" spc="-100" dirty="0">
                <a:latin typeface="+mj-ea"/>
                <a:ea typeface="+mj-ea"/>
              </a:rPr>
              <a:t> </a:t>
            </a:r>
            <a:r>
              <a:rPr lang="ko-KR" altLang="en-US" b="0" i="0" spc="-100" dirty="0">
                <a:solidFill>
                  <a:srgbClr val="363636"/>
                </a:solidFill>
                <a:effectLst/>
                <a:latin typeface="맑은고딕"/>
              </a:rPr>
              <a:t>그로 인해 사람들의 피부 고민이 달라지고 스킨케어에 대한 관심이 높아진 가운데 제품 구매 시 주요 선택 </a:t>
            </a:r>
            <a:r>
              <a:rPr lang="ko-KR" altLang="en-US" spc="-100" dirty="0">
                <a:solidFill>
                  <a:srgbClr val="363636"/>
                </a:solidFill>
                <a:latin typeface="맑은고딕"/>
              </a:rPr>
              <a:t>요인으로 </a:t>
            </a:r>
            <a:r>
              <a:rPr lang="ko-KR" altLang="en-US" b="0" i="0" spc="-100" dirty="0">
                <a:solidFill>
                  <a:srgbClr val="363636"/>
                </a:solidFill>
                <a:effectLst/>
                <a:latin typeface="맑은고딕"/>
              </a:rPr>
              <a:t>‘내 피부에 맞는지</a:t>
            </a:r>
            <a:r>
              <a:rPr lang="en-US" altLang="ko-KR" b="0" i="0" spc="-100" dirty="0">
                <a:solidFill>
                  <a:srgbClr val="363636"/>
                </a:solidFill>
                <a:effectLst/>
                <a:latin typeface="맑은고딕"/>
              </a:rPr>
              <a:t>(53.2%)’</a:t>
            </a:r>
            <a:r>
              <a:rPr lang="ko-KR" altLang="en-US" b="0" i="0" spc="-100" dirty="0">
                <a:solidFill>
                  <a:srgbClr val="363636"/>
                </a:solidFill>
                <a:effectLst/>
                <a:latin typeface="맑은고딕"/>
              </a:rPr>
              <a:t> </a:t>
            </a:r>
            <a:r>
              <a:rPr lang="en-US" altLang="ko-KR" spc="-100" dirty="0">
                <a:solidFill>
                  <a:srgbClr val="363636"/>
                </a:solidFill>
                <a:latin typeface="맑은고딕"/>
              </a:rPr>
              <a:t>,</a:t>
            </a:r>
            <a:r>
              <a:rPr lang="ko-KR" altLang="en-US" spc="-100" dirty="0">
                <a:solidFill>
                  <a:srgbClr val="363636"/>
                </a:solidFill>
                <a:latin typeface="맑은고딕"/>
              </a:rPr>
              <a:t> </a:t>
            </a:r>
            <a:r>
              <a:rPr lang="en-US" altLang="ko-KR" b="0" i="0" spc="-100" dirty="0">
                <a:solidFill>
                  <a:srgbClr val="363636"/>
                </a:solidFill>
                <a:effectLst/>
                <a:latin typeface="맑은고딕"/>
              </a:rPr>
              <a:t>‘</a:t>
            </a:r>
            <a:r>
              <a:rPr lang="ko-KR" altLang="en-US" b="0" i="0" spc="-100" dirty="0">
                <a:solidFill>
                  <a:srgbClr val="363636"/>
                </a:solidFill>
                <a:effectLst/>
                <a:latin typeface="맑은고딕"/>
              </a:rPr>
              <a:t>효과</a:t>
            </a:r>
            <a:r>
              <a:rPr lang="en-US" altLang="ko-KR" b="0" i="0" spc="-100" dirty="0">
                <a:solidFill>
                  <a:srgbClr val="363636"/>
                </a:solidFill>
                <a:effectLst/>
                <a:latin typeface="맑은고딕"/>
              </a:rPr>
              <a:t>(’40.6%)’</a:t>
            </a:r>
            <a:r>
              <a:rPr lang="en-US" altLang="ko-KR" spc="-100" dirty="0">
                <a:solidFill>
                  <a:srgbClr val="363636"/>
                </a:solidFill>
                <a:latin typeface="맑은고딕"/>
              </a:rPr>
              <a:t>,</a:t>
            </a:r>
            <a:r>
              <a:rPr lang="ko-KR" altLang="en-US" b="0" i="0" spc="-100" dirty="0">
                <a:solidFill>
                  <a:srgbClr val="363636"/>
                </a:solidFill>
                <a:effectLst/>
                <a:latin typeface="맑은고딕"/>
              </a:rPr>
              <a:t> </a:t>
            </a:r>
            <a:r>
              <a:rPr lang="en-US" altLang="ko-KR" b="0" i="0" spc="-100" dirty="0">
                <a:solidFill>
                  <a:srgbClr val="363636"/>
                </a:solidFill>
                <a:effectLst/>
                <a:latin typeface="맑은고딕"/>
              </a:rPr>
              <a:t>‘</a:t>
            </a:r>
            <a:r>
              <a:rPr lang="ko-KR" altLang="en-US" b="0" i="0" spc="-100" dirty="0">
                <a:solidFill>
                  <a:srgbClr val="363636"/>
                </a:solidFill>
                <a:effectLst/>
                <a:latin typeface="맑은고딕"/>
              </a:rPr>
              <a:t>원료</a:t>
            </a:r>
            <a:r>
              <a:rPr lang="en-US" altLang="ko-KR" b="0" i="0" spc="-100" dirty="0">
                <a:solidFill>
                  <a:srgbClr val="363636"/>
                </a:solidFill>
                <a:effectLst/>
                <a:latin typeface="맑은고딕"/>
              </a:rPr>
              <a:t>(26%)</a:t>
            </a:r>
            <a:r>
              <a:rPr lang="ko-KR" altLang="en-US" b="0" i="0" spc="-100" dirty="0">
                <a:solidFill>
                  <a:srgbClr val="363636"/>
                </a:solidFill>
                <a:effectLst/>
                <a:latin typeface="맑은고딕"/>
              </a:rPr>
              <a:t>가 자리 잡았고</a:t>
            </a:r>
            <a:r>
              <a:rPr lang="en-US" altLang="ko-KR" b="0" i="0" spc="-100" dirty="0">
                <a:solidFill>
                  <a:srgbClr val="363636"/>
                </a:solidFill>
                <a:effectLst/>
                <a:latin typeface="맑은고딕"/>
              </a:rPr>
              <a:t>, </a:t>
            </a:r>
            <a:r>
              <a:rPr lang="ko-KR" altLang="en-US" b="0" i="0" spc="-100" dirty="0">
                <a:solidFill>
                  <a:srgbClr val="363636"/>
                </a:solidFill>
                <a:effectLst/>
                <a:latin typeface="맑은고딕"/>
              </a:rPr>
              <a:t>스킨</a:t>
            </a:r>
            <a:r>
              <a:rPr lang="en-US" altLang="ko-KR" spc="-100" dirty="0">
                <a:solidFill>
                  <a:srgbClr val="363636"/>
                </a:solidFill>
                <a:latin typeface="맑은고딕"/>
              </a:rPr>
              <a:t>/</a:t>
            </a:r>
            <a:r>
              <a:rPr lang="ko-KR" altLang="en-US" spc="-100" dirty="0">
                <a:solidFill>
                  <a:srgbClr val="363636"/>
                </a:solidFill>
                <a:latin typeface="맑은고딕"/>
              </a:rPr>
              <a:t>토너</a:t>
            </a:r>
            <a:r>
              <a:rPr lang="en-US" altLang="ko-KR" spc="-100" dirty="0">
                <a:solidFill>
                  <a:srgbClr val="363636"/>
                </a:solidFill>
                <a:latin typeface="맑은고딕"/>
              </a:rPr>
              <a:t>, </a:t>
            </a:r>
            <a:r>
              <a:rPr lang="ko-KR" altLang="en-US" spc="-100" dirty="0">
                <a:solidFill>
                  <a:srgbClr val="363636"/>
                </a:solidFill>
                <a:latin typeface="맑은고딕"/>
              </a:rPr>
              <a:t>클렌저</a:t>
            </a:r>
            <a:r>
              <a:rPr lang="en-US" altLang="ko-KR" spc="-100" dirty="0">
                <a:solidFill>
                  <a:srgbClr val="363636"/>
                </a:solidFill>
                <a:latin typeface="맑은고딕"/>
              </a:rPr>
              <a:t>, </a:t>
            </a:r>
            <a:r>
              <a:rPr lang="ko-KR" altLang="en-US" spc="-100" dirty="0">
                <a:solidFill>
                  <a:srgbClr val="363636"/>
                </a:solidFill>
                <a:latin typeface="맑은고딕"/>
              </a:rPr>
              <a:t>크림 등</a:t>
            </a:r>
            <a:r>
              <a:rPr lang="en-US" altLang="ko-KR" b="0" i="0" spc="-100" dirty="0">
                <a:solidFill>
                  <a:srgbClr val="363636"/>
                </a:solidFill>
                <a:effectLst/>
                <a:latin typeface="맑은고딕"/>
              </a:rPr>
              <a:t> </a:t>
            </a:r>
            <a:r>
              <a:rPr lang="ko-KR" altLang="en-US" b="0" i="0" spc="-100" dirty="0">
                <a:solidFill>
                  <a:srgbClr val="363636"/>
                </a:solidFill>
                <a:effectLst/>
                <a:latin typeface="맑은고딕"/>
              </a:rPr>
              <a:t>스킨케어 제품들의 소비가 증가하고 있다</a:t>
            </a:r>
            <a:r>
              <a:rPr lang="en-US" altLang="ko-KR" b="0" i="0" spc="-100" dirty="0">
                <a:solidFill>
                  <a:srgbClr val="363636"/>
                </a:solidFill>
                <a:effectLst/>
                <a:latin typeface="맑은고딕"/>
              </a:rPr>
              <a:t>. </a:t>
            </a:r>
            <a:r>
              <a:rPr lang="ko-KR" altLang="en-US" b="0" i="0" spc="-100" dirty="0">
                <a:solidFill>
                  <a:srgbClr val="363636"/>
                </a:solidFill>
                <a:effectLst/>
                <a:latin typeface="맑은고딕"/>
              </a:rPr>
              <a:t>하지만 소비가 증가한 만큼</a:t>
            </a:r>
            <a:r>
              <a:rPr lang="en-US" altLang="ko-KR" b="0" i="0" spc="-100" dirty="0">
                <a:solidFill>
                  <a:srgbClr val="363636"/>
                </a:solidFill>
                <a:effectLst/>
                <a:latin typeface="맑은고딕"/>
              </a:rPr>
              <a:t>, </a:t>
            </a:r>
            <a:r>
              <a:rPr lang="ko-KR" altLang="en-US" b="0" i="0" spc="-100" dirty="0">
                <a:solidFill>
                  <a:srgbClr val="363636"/>
                </a:solidFill>
                <a:effectLst/>
                <a:latin typeface="맑은고딕"/>
              </a:rPr>
              <a:t>제품 선택에 대한 고민도 늘어나고 있다</a:t>
            </a:r>
            <a:r>
              <a:rPr lang="en-US" altLang="ko-KR" b="0" i="0" spc="-100" dirty="0">
                <a:solidFill>
                  <a:srgbClr val="363636"/>
                </a:solidFill>
                <a:effectLst/>
                <a:latin typeface="맑은고딕"/>
              </a:rPr>
              <a:t>. </a:t>
            </a:r>
            <a:r>
              <a:rPr lang="ko-KR" altLang="en-US" b="0" i="0" spc="-100" dirty="0">
                <a:solidFill>
                  <a:srgbClr val="363636"/>
                </a:solidFill>
                <a:effectLst/>
                <a:latin typeface="맑은고딕"/>
              </a:rPr>
              <a:t>제품 리뷰를 살펴보면 </a:t>
            </a:r>
            <a:r>
              <a:rPr lang="en-US" altLang="ko-KR" b="0" i="0" spc="-100" dirty="0">
                <a:solidFill>
                  <a:srgbClr val="363636"/>
                </a:solidFill>
                <a:effectLst/>
                <a:latin typeface="맑은고딕"/>
              </a:rPr>
              <a:t>“</a:t>
            </a:r>
            <a:r>
              <a:rPr lang="ko-KR" altLang="en-US" spc="-100" dirty="0">
                <a:solidFill>
                  <a:srgbClr val="363636"/>
                </a:solidFill>
                <a:latin typeface="맑은고딕"/>
              </a:rPr>
              <a:t>좋다는 말을 듣고 샀는데 </a:t>
            </a:r>
            <a:r>
              <a:rPr lang="ko-KR" altLang="en-US" spc="-100" dirty="0" err="1">
                <a:solidFill>
                  <a:srgbClr val="363636"/>
                </a:solidFill>
                <a:latin typeface="맑은고딕"/>
              </a:rPr>
              <a:t>저한텐</a:t>
            </a:r>
            <a:r>
              <a:rPr lang="ko-KR" altLang="en-US" spc="-100" dirty="0">
                <a:solidFill>
                  <a:srgbClr val="363636"/>
                </a:solidFill>
                <a:latin typeface="맑은고딕"/>
              </a:rPr>
              <a:t> </a:t>
            </a:r>
            <a:r>
              <a:rPr lang="ko-KR" altLang="en-US" spc="-100" dirty="0" err="1">
                <a:solidFill>
                  <a:srgbClr val="363636"/>
                </a:solidFill>
                <a:latin typeface="맑은고딕"/>
              </a:rPr>
              <a:t>별로였어요</a:t>
            </a:r>
            <a:r>
              <a:rPr lang="en-US" altLang="ko-KR" spc="-100" dirty="0">
                <a:solidFill>
                  <a:srgbClr val="363636"/>
                </a:solidFill>
                <a:latin typeface="맑은고딕"/>
              </a:rPr>
              <a:t>.”</a:t>
            </a:r>
            <a:r>
              <a:rPr lang="ko-KR" altLang="en-US" spc="-100" dirty="0">
                <a:solidFill>
                  <a:srgbClr val="363636"/>
                </a:solidFill>
                <a:latin typeface="맑은고딕"/>
              </a:rPr>
              <a:t>라는 리뷰를 쉽게 찾아볼 수 있다</a:t>
            </a:r>
            <a:r>
              <a:rPr lang="en-US" altLang="ko-KR" spc="-100" dirty="0">
                <a:solidFill>
                  <a:srgbClr val="363636"/>
                </a:solidFill>
                <a:latin typeface="맑은고딕"/>
              </a:rPr>
              <a:t>. </a:t>
            </a:r>
            <a:r>
              <a:rPr lang="ko-KR" altLang="en-US" spc="-100" dirty="0">
                <a:solidFill>
                  <a:srgbClr val="363636"/>
                </a:solidFill>
                <a:latin typeface="맑은고딕"/>
              </a:rPr>
              <a:t>화장품에 대한 지식이 없는 사람들은 각 화장품의 역할을 알지 못하고 어떤 점을 고려해서 구매해야 내 피부에 잘 맞는지 알지 못하기 때문이다</a:t>
            </a:r>
            <a:r>
              <a:rPr lang="en-US" altLang="ko-KR" spc="-100" dirty="0">
                <a:solidFill>
                  <a:srgbClr val="363636"/>
                </a:solidFill>
                <a:latin typeface="맑은고딕"/>
              </a:rPr>
              <a:t>. </a:t>
            </a:r>
            <a:r>
              <a:rPr lang="ko-KR" altLang="en-US" spc="-100" dirty="0">
                <a:solidFill>
                  <a:srgbClr val="363636"/>
                </a:solidFill>
                <a:latin typeface="맑은고딕"/>
              </a:rPr>
              <a:t>그래서 이번 프로젝트를 통해서 위에서 언급한 스킨케어들을 제품을 구매할 때 어떤 점을 고려해야 나에게 맞는 화장품을 구매할 수 있을지 리뷰 데이터를 통해 분석해보도록 하겠다</a:t>
            </a:r>
            <a:r>
              <a:rPr lang="en-US" altLang="ko-KR" spc="-100" dirty="0">
                <a:solidFill>
                  <a:srgbClr val="363636"/>
                </a:solidFill>
                <a:latin typeface="맑은고딕"/>
              </a:rPr>
              <a:t>.</a:t>
            </a:r>
            <a:endParaRPr lang="ko-KR" altLang="en-US" spc="-100" dirty="0">
              <a:solidFill>
                <a:schemeClr val="tx2"/>
              </a:solidFill>
              <a:latin typeface="+mj-ea"/>
              <a:ea typeface="+mj-ea"/>
            </a:endParaRPr>
          </a:p>
          <a:p>
            <a:endParaRPr lang="ko-KR" altLang="en-US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241593" cy="660429"/>
            <a:chOff x="1188881" y="351819"/>
            <a:chExt cx="324159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서론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2415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나에게 맞는 화장품 찾기</a:t>
              </a:r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8B7B3CE-BC77-4F07-B69E-9CB5221E5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07" y="1079176"/>
            <a:ext cx="2611652" cy="2491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A47B2-B816-4537-95FD-5EAA147EAA8F}"/>
              </a:ext>
            </a:extLst>
          </p:cNvPr>
          <p:cNvSpPr txBox="1"/>
          <p:nvPr/>
        </p:nvSpPr>
        <p:spPr>
          <a:xfrm>
            <a:off x="147775" y="6013841"/>
            <a:ext cx="5061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▲ 출처 </a:t>
            </a:r>
            <a:r>
              <a:rPr lang="en-US" altLang="ko-KR" sz="900" b="0" i="0" dirty="0">
                <a:solidFill>
                  <a:srgbClr val="808080"/>
                </a:solidFill>
                <a:effectLst/>
                <a:latin typeface="맑은고딕"/>
              </a:rPr>
              <a:t>: </a:t>
            </a:r>
            <a:r>
              <a:rPr lang="ko-KR" altLang="en-US" sz="900" b="0" i="0" dirty="0" err="1">
                <a:solidFill>
                  <a:srgbClr val="808080"/>
                </a:solidFill>
                <a:effectLst/>
                <a:latin typeface="맑은고딕"/>
              </a:rPr>
              <a:t>오픈서베이</a:t>
            </a:r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 ‘여성 뷰티 카테고리 리포트 </a:t>
            </a:r>
            <a:r>
              <a:rPr lang="en-US" altLang="ko-KR" sz="900" b="0" i="0" dirty="0">
                <a:solidFill>
                  <a:srgbClr val="808080"/>
                </a:solidFill>
                <a:effectLst/>
                <a:latin typeface="맑은고딕"/>
              </a:rPr>
              <a:t>2020</a:t>
            </a:r>
            <a:endParaRPr lang="ko-KR" altLang="en-US" sz="90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EF0B1F-95DB-46A6-8982-A0787EF3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389" y="6424379"/>
            <a:ext cx="5679131" cy="365125"/>
          </a:xfrm>
        </p:spPr>
        <p:txBody>
          <a:bodyPr/>
          <a:lstStyle/>
          <a:p>
            <a:r>
              <a:rPr lang="en-US" altLang="ko-KR" sz="900" dirty="0"/>
              <a:t>1.(YTN ,[</a:t>
            </a:r>
            <a:r>
              <a:rPr lang="ko-KR" altLang="en-US" sz="900" dirty="0" err="1"/>
              <a:t>와이파일</a:t>
            </a:r>
            <a:r>
              <a:rPr lang="en-US" altLang="ko-KR" sz="900" dirty="0"/>
              <a:t>] ‘</a:t>
            </a:r>
            <a:r>
              <a:rPr lang="en-US" altLang="ko-KR" sz="900" dirty="0" err="1"/>
              <a:t>Maskne</a:t>
            </a:r>
            <a:r>
              <a:rPr lang="en-US" altLang="ko-KR" sz="900" dirty="0"/>
              <a:t>’ (</a:t>
            </a:r>
            <a:r>
              <a:rPr lang="ko-KR" altLang="en-US" sz="900" dirty="0"/>
              <a:t>마스크</a:t>
            </a:r>
            <a:r>
              <a:rPr lang="en-US" altLang="ko-KR" sz="900" dirty="0"/>
              <a:t>+</a:t>
            </a:r>
            <a:r>
              <a:rPr lang="ko-KR" altLang="en-US" sz="900" dirty="0"/>
              <a:t>여드름</a:t>
            </a:r>
            <a:r>
              <a:rPr lang="en-US" altLang="ko-KR" sz="900" dirty="0"/>
              <a:t>) </a:t>
            </a:r>
            <a:r>
              <a:rPr lang="ko-KR" altLang="en-US" sz="900" dirty="0"/>
              <a:t>증가</a:t>
            </a:r>
            <a:r>
              <a:rPr lang="en-US" altLang="ko-KR" sz="900" dirty="0"/>
              <a:t>…</a:t>
            </a:r>
            <a:r>
              <a:rPr lang="ko-KR" altLang="en-US" sz="900" dirty="0"/>
              <a:t>이유 있었다</a:t>
            </a:r>
            <a:r>
              <a:rPr lang="en-US" altLang="ko-KR" sz="900" dirty="0"/>
              <a:t>! ,2021)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3392396-4DB1-4F7F-83A1-DD0A298182BE}"/>
              </a:ext>
            </a:extLst>
          </p:cNvPr>
          <p:cNvGrpSpPr/>
          <p:nvPr/>
        </p:nvGrpSpPr>
        <p:grpSpPr>
          <a:xfrm>
            <a:off x="147776" y="4012232"/>
            <a:ext cx="5815156" cy="1962539"/>
            <a:chOff x="131534" y="1137561"/>
            <a:chExt cx="6885217" cy="196253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5A33C1-BC8F-4363-8E36-835F03201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160" y="1145590"/>
              <a:ext cx="3241591" cy="1954510"/>
            </a:xfrm>
            <a:prstGeom prst="rect">
              <a:avLst/>
            </a:prstGeom>
          </p:spPr>
        </p:pic>
        <p:pic>
          <p:nvPicPr>
            <p:cNvPr id="27" name="그림 26" descr="텍스트이(가) 표시된 사진&#10;&#10;자동 생성된 설명">
              <a:extLst>
                <a:ext uri="{FF2B5EF4-FFF2-40B4-BE49-F238E27FC236}">
                  <a16:creationId xmlns:a16="http://schemas.microsoft.com/office/drawing/2014/main" id="{5440A954-9A18-4F97-B277-1552D9CD4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34" y="1137561"/>
              <a:ext cx="3643626" cy="1954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>
            <a:cxnSpLocks/>
          </p:cNvCxnSpPr>
          <p:nvPr/>
        </p:nvCxnSpPr>
        <p:spPr>
          <a:xfrm>
            <a:off x="3889562" y="3103546"/>
            <a:ext cx="413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880917" cy="660429"/>
            <a:chOff x="1188881" y="351819"/>
            <a:chExt cx="2880917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 수집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8809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올리브영 데이터 수집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5395" y="923414"/>
            <a:ext cx="374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Step1 : </a:t>
            </a:r>
            <a:r>
              <a:rPr lang="ko-KR" altLang="en-US" sz="2400" b="1" dirty="0"/>
              <a:t>제품 </a:t>
            </a:r>
            <a:r>
              <a:rPr lang="en-US" altLang="ko-KR" sz="2400" b="1" dirty="0" err="1"/>
              <a:t>url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수집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28B8ACB-67CB-480B-88B4-DA97AAD63A6E}"/>
              </a:ext>
            </a:extLst>
          </p:cNvPr>
          <p:cNvGrpSpPr/>
          <p:nvPr/>
        </p:nvGrpSpPr>
        <p:grpSpPr>
          <a:xfrm>
            <a:off x="245395" y="1378749"/>
            <a:ext cx="3535976" cy="4981872"/>
            <a:chOff x="245395" y="1447304"/>
            <a:chExt cx="3535976" cy="4981872"/>
          </a:xfrm>
        </p:grpSpPr>
        <p:sp>
          <p:nvSpPr>
            <p:cNvPr id="22" name="TextBox 21"/>
            <p:cNvSpPr txBox="1"/>
            <p:nvPr/>
          </p:nvSpPr>
          <p:spPr>
            <a:xfrm>
              <a:off x="245395" y="3843853"/>
              <a:ext cx="352513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tx2"/>
                  </a:solidFill>
                </a:rPr>
                <a:t>각 화장품별 특징을 얻기 위한 데이터 수집은 올리브영 제품 소비자 리뷰에서 진행했다</a:t>
              </a:r>
              <a:r>
                <a:rPr lang="en-US" altLang="ko-KR" dirty="0">
                  <a:solidFill>
                    <a:schemeClr val="tx2"/>
                  </a:solidFill>
                </a:rPr>
                <a:t>. </a:t>
              </a:r>
              <a:r>
                <a:rPr lang="ko-KR" altLang="en-US" dirty="0">
                  <a:solidFill>
                    <a:schemeClr val="tx2"/>
                  </a:solidFill>
                </a:rPr>
                <a:t>분석을 원하는 화장품 카테고리로 </a:t>
              </a:r>
              <a:r>
                <a:rPr lang="ko-KR" altLang="en-US" dirty="0" err="1">
                  <a:solidFill>
                    <a:schemeClr val="tx2"/>
                  </a:solidFill>
                </a:rPr>
                <a:t>들어가인기순으로</a:t>
              </a:r>
              <a:r>
                <a:rPr lang="ko-KR" altLang="en-US" dirty="0">
                  <a:solidFill>
                    <a:schemeClr val="tx2"/>
                  </a:solidFill>
                </a:rPr>
                <a:t> </a:t>
              </a:r>
              <a:r>
                <a:rPr lang="en-US" altLang="ko-KR" dirty="0">
                  <a:solidFill>
                    <a:schemeClr val="tx2"/>
                  </a:solidFill>
                </a:rPr>
                <a:t>VIEW</a:t>
              </a:r>
              <a:r>
                <a:rPr lang="ko-KR" altLang="en-US" dirty="0">
                  <a:solidFill>
                    <a:schemeClr val="tx2"/>
                  </a:solidFill>
                </a:rPr>
                <a:t>를 </a:t>
              </a:r>
              <a:r>
                <a:rPr lang="en-US" altLang="ko-KR" dirty="0">
                  <a:solidFill>
                    <a:schemeClr val="tx2"/>
                  </a:solidFill>
                </a:rPr>
                <a:t>48</a:t>
              </a:r>
              <a:r>
                <a:rPr lang="ko-KR" altLang="en-US" dirty="0">
                  <a:solidFill>
                    <a:schemeClr val="tx2"/>
                  </a:solidFill>
                </a:rPr>
                <a:t>로 바꿔준 뒤 </a:t>
              </a:r>
              <a:r>
                <a:rPr lang="en-US" altLang="ko-KR" dirty="0">
                  <a:solidFill>
                    <a:schemeClr val="tx2"/>
                  </a:solidFill>
                </a:rPr>
                <a:t>2</a:t>
              </a:r>
              <a:r>
                <a:rPr lang="ko-KR" altLang="en-US" dirty="0">
                  <a:solidFill>
                    <a:schemeClr val="tx2"/>
                  </a:solidFill>
                </a:rPr>
                <a:t>페이지 분량의 모든 제품 </a:t>
              </a:r>
              <a:r>
                <a:rPr lang="en-US" altLang="ko-KR" dirty="0" err="1">
                  <a:solidFill>
                    <a:schemeClr val="tx2"/>
                  </a:solidFill>
                </a:rPr>
                <a:t>url</a:t>
              </a:r>
              <a:r>
                <a:rPr lang="ko-KR" altLang="en-US" dirty="0">
                  <a:solidFill>
                    <a:schemeClr val="tx2"/>
                  </a:solidFill>
                </a:rPr>
                <a:t> 주소를 하나씩 얻은 뒤 </a:t>
              </a:r>
              <a:r>
                <a:rPr lang="en-US" altLang="ko-KR" dirty="0" err="1">
                  <a:solidFill>
                    <a:schemeClr val="tx2"/>
                  </a:solidFill>
                </a:rPr>
                <a:t>urls</a:t>
              </a:r>
              <a:r>
                <a:rPr lang="ko-KR" altLang="en-US" dirty="0">
                  <a:solidFill>
                    <a:schemeClr val="tx2"/>
                  </a:solidFill>
                </a:rPr>
                <a:t> 리스트에</a:t>
              </a:r>
              <a:r>
                <a:rPr lang="en-US" altLang="ko-KR" dirty="0">
                  <a:solidFill>
                    <a:schemeClr val="tx2"/>
                  </a:solidFill>
                </a:rPr>
                <a:t> 96</a:t>
              </a:r>
              <a:r>
                <a:rPr lang="ko-KR" altLang="en-US" dirty="0">
                  <a:solidFill>
                    <a:schemeClr val="tx2"/>
                  </a:solidFill>
                </a:rPr>
                <a:t>개의 제품 주소를 추가했다</a:t>
              </a:r>
              <a:r>
                <a:rPr lang="en-US" altLang="ko-KR" dirty="0">
                  <a:solidFill>
                    <a:schemeClr val="tx2"/>
                  </a:solidFill>
                </a:rPr>
                <a:t>.(1</a:t>
              </a:r>
              <a:r>
                <a:rPr lang="ko-KR" altLang="en-US" dirty="0">
                  <a:solidFill>
                    <a:schemeClr val="tx2"/>
                  </a:solidFill>
                </a:rPr>
                <a:t>번 코드 참조</a:t>
              </a:r>
              <a:r>
                <a:rPr lang="en-US" altLang="ko-KR" dirty="0">
                  <a:solidFill>
                    <a:schemeClr val="tx2"/>
                  </a:solidFill>
                </a:rPr>
                <a:t>)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F610B6-9495-4936-BC75-8CA17D9AA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390" y="1447304"/>
              <a:ext cx="3505981" cy="216510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FCEF71-619B-4356-8571-C176165D872A}"/>
                </a:ext>
              </a:extLst>
            </p:cNvPr>
            <p:cNvSpPr txBox="1"/>
            <p:nvPr/>
          </p:nvSpPr>
          <p:spPr>
            <a:xfrm>
              <a:off x="245395" y="3645247"/>
              <a:ext cx="35059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b="0" i="0" dirty="0">
                  <a:solidFill>
                    <a:srgbClr val="808080"/>
                  </a:solidFill>
                  <a:effectLst/>
                  <a:latin typeface="맑은고딕"/>
                </a:rPr>
                <a:t>▲</a:t>
              </a:r>
              <a:r>
                <a:rPr lang="en-US" altLang="ko-KR" sz="900" b="0" i="0" dirty="0">
                  <a:solidFill>
                    <a:srgbClr val="808080"/>
                  </a:solidFill>
                  <a:effectLst/>
                  <a:latin typeface="맑은고딕"/>
                  <a:hlinkClick r:id="rId3"/>
                </a:rPr>
                <a:t>https://www.oliveyoung.co.kr/</a:t>
              </a:r>
              <a:r>
                <a:rPr lang="en-US" altLang="ko-KR" sz="900" b="0" i="0" dirty="0">
                  <a:solidFill>
                    <a:srgbClr val="808080"/>
                  </a:solidFill>
                  <a:effectLst/>
                  <a:latin typeface="맑은고딕"/>
                </a:rPr>
                <a:t> (</a:t>
              </a:r>
              <a:r>
                <a:rPr lang="ko-KR" altLang="en-US" sz="900" b="0" i="0" dirty="0">
                  <a:solidFill>
                    <a:srgbClr val="808080"/>
                  </a:solidFill>
                  <a:effectLst/>
                  <a:latin typeface="맑은고딕"/>
                </a:rPr>
                <a:t>올리브영</a:t>
              </a:r>
              <a:r>
                <a:rPr lang="en-US" altLang="ko-KR" sz="900" b="0" i="0" dirty="0">
                  <a:solidFill>
                    <a:srgbClr val="808080"/>
                  </a:solidFill>
                  <a:effectLst/>
                  <a:latin typeface="맑은고딕"/>
                </a:rPr>
                <a:t>)</a:t>
              </a:r>
              <a:endParaRPr lang="ko-KR" altLang="en-US" sz="900" dirty="0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1C9C1DE8-5628-4565-961A-FA112FBA173D}"/>
              </a:ext>
            </a:extLst>
          </p:cNvPr>
          <p:cNvSpPr/>
          <p:nvPr/>
        </p:nvSpPr>
        <p:spPr>
          <a:xfrm>
            <a:off x="2991645" y="2756811"/>
            <a:ext cx="439270" cy="445514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BF0ADD0-EDE6-4711-8D13-5070AE793FDF}"/>
              </a:ext>
            </a:extLst>
          </p:cNvPr>
          <p:cNvSpPr/>
          <p:nvPr/>
        </p:nvSpPr>
        <p:spPr>
          <a:xfrm>
            <a:off x="6497626" y="2534054"/>
            <a:ext cx="439270" cy="445514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BBCCC21-86F3-4183-AF4F-35366BDDDB61}"/>
              </a:ext>
            </a:extLst>
          </p:cNvPr>
          <p:cNvGrpSpPr/>
          <p:nvPr/>
        </p:nvGrpSpPr>
        <p:grpSpPr>
          <a:xfrm>
            <a:off x="4282979" y="1384549"/>
            <a:ext cx="3564734" cy="5558377"/>
            <a:chOff x="4297990" y="1447304"/>
            <a:chExt cx="3564734" cy="555837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1EB241F-B956-498F-BD76-3C7DF798B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6252" y="1447304"/>
              <a:ext cx="3436472" cy="216510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0B69AF-760C-4289-BA16-CC4B947B1BF9}"/>
                </a:ext>
              </a:extLst>
            </p:cNvPr>
            <p:cNvSpPr txBox="1"/>
            <p:nvPr/>
          </p:nvSpPr>
          <p:spPr>
            <a:xfrm>
              <a:off x="4297990" y="3866360"/>
              <a:ext cx="3525136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 err="1">
                  <a:solidFill>
                    <a:schemeClr val="tx2"/>
                  </a:solidFill>
                </a:rPr>
                <a:t>urls</a:t>
              </a:r>
              <a:r>
                <a:rPr lang="ko-KR" altLang="en-US" dirty="0">
                  <a:solidFill>
                    <a:schemeClr val="tx2"/>
                  </a:solidFill>
                </a:rPr>
                <a:t>에 저장된 제품 </a:t>
              </a:r>
              <a:r>
                <a:rPr lang="en-US" altLang="ko-KR" dirty="0" err="1">
                  <a:solidFill>
                    <a:schemeClr val="tx2"/>
                  </a:solidFill>
                </a:rPr>
                <a:t>url</a:t>
              </a:r>
              <a:r>
                <a:rPr lang="ko-KR" altLang="en-US" dirty="0">
                  <a:solidFill>
                    <a:schemeClr val="tx2"/>
                  </a:solidFill>
                </a:rPr>
                <a:t>을 돌면서 리뷰 데이터를 수집 하기 위해서는 리뷰창을 직접 클릭 </a:t>
              </a:r>
              <a:r>
                <a:rPr lang="ko-KR" altLang="en-US" dirty="0" err="1">
                  <a:solidFill>
                    <a:schemeClr val="tx2"/>
                  </a:solidFill>
                </a:rPr>
                <a:t>해줘야하는</a:t>
              </a:r>
              <a:r>
                <a:rPr lang="ko-KR" altLang="en-US" dirty="0">
                  <a:solidFill>
                    <a:schemeClr val="tx2"/>
                  </a:solidFill>
                </a:rPr>
                <a:t> 작업을 반복해야 하기 때문에 </a:t>
              </a:r>
              <a:r>
                <a:rPr lang="ko-KR" altLang="en-US" dirty="0" err="1">
                  <a:solidFill>
                    <a:schemeClr val="tx2"/>
                  </a:solidFill>
                </a:rPr>
                <a:t>셀레늄을</a:t>
              </a:r>
              <a:r>
                <a:rPr lang="ko-KR" altLang="en-US" dirty="0">
                  <a:solidFill>
                    <a:schemeClr val="tx2"/>
                  </a:solidFill>
                </a:rPr>
                <a:t> 이용해서 데이터 수집을 진행했다</a:t>
              </a:r>
              <a:r>
                <a:rPr lang="en-US" altLang="ko-KR" dirty="0">
                  <a:solidFill>
                    <a:schemeClr val="tx2"/>
                  </a:solidFill>
                </a:rPr>
                <a:t>. </a:t>
              </a:r>
              <a:r>
                <a:rPr lang="ko-KR" altLang="en-US" dirty="0">
                  <a:solidFill>
                    <a:schemeClr val="tx2"/>
                  </a:solidFill>
                </a:rPr>
                <a:t>이 후 한 리뷰 페이지 내의 소비자 리뷰에서 제품명</a:t>
              </a:r>
              <a:r>
                <a:rPr lang="en-US" altLang="ko-KR" dirty="0">
                  <a:solidFill>
                    <a:schemeClr val="tx2"/>
                  </a:solidFill>
                </a:rPr>
                <a:t>, </a:t>
              </a:r>
              <a:r>
                <a:rPr lang="ko-KR" altLang="en-US" dirty="0">
                  <a:solidFill>
                    <a:schemeClr val="tx2"/>
                  </a:solidFill>
                </a:rPr>
                <a:t>소비자 정보</a:t>
              </a:r>
              <a:r>
                <a:rPr lang="en-US" altLang="ko-KR" dirty="0">
                  <a:solidFill>
                    <a:schemeClr val="tx2"/>
                  </a:solidFill>
                </a:rPr>
                <a:t>, </a:t>
              </a:r>
              <a:r>
                <a:rPr lang="ko-KR" altLang="en-US" dirty="0">
                  <a:solidFill>
                    <a:schemeClr val="tx2"/>
                  </a:solidFill>
                </a:rPr>
                <a:t>리뷰 텍스트</a:t>
              </a:r>
              <a:r>
                <a:rPr lang="en-US" altLang="ko-KR" dirty="0">
                  <a:solidFill>
                    <a:schemeClr val="tx2"/>
                  </a:solidFill>
                </a:rPr>
                <a:t>, </a:t>
              </a:r>
              <a:r>
                <a:rPr lang="ko-KR" altLang="en-US" dirty="0" err="1">
                  <a:solidFill>
                    <a:schemeClr val="tx2"/>
                  </a:solidFill>
                </a:rPr>
                <a:t>별점을</a:t>
              </a:r>
              <a:r>
                <a:rPr lang="ko-KR" altLang="en-US" dirty="0">
                  <a:solidFill>
                    <a:schemeClr val="tx2"/>
                  </a:solidFill>
                </a:rPr>
                <a:t> 가져와 </a:t>
              </a:r>
              <a:r>
                <a:rPr lang="en-US" altLang="ko-KR" dirty="0">
                  <a:solidFill>
                    <a:schemeClr val="tx2"/>
                  </a:solidFill>
                </a:rPr>
                <a:t>goods, tag, text, star </a:t>
              </a:r>
              <a:r>
                <a:rPr lang="ko-KR" altLang="en-US" dirty="0">
                  <a:solidFill>
                    <a:schemeClr val="tx2"/>
                  </a:solidFill>
                </a:rPr>
                <a:t>리스트에 </a:t>
              </a:r>
              <a:r>
                <a:rPr lang="en-US" altLang="ko-KR" dirty="0">
                  <a:solidFill>
                    <a:schemeClr val="tx2"/>
                  </a:solidFill>
                </a:rPr>
                <a:t>append</a:t>
              </a:r>
              <a:r>
                <a:rPr lang="ko-KR" altLang="en-US" dirty="0">
                  <a:solidFill>
                    <a:schemeClr val="tx2"/>
                  </a:solidFill>
                </a:rPr>
                <a:t>했다</a:t>
              </a:r>
              <a:r>
                <a:rPr lang="en-US" altLang="ko-KR" dirty="0">
                  <a:solidFill>
                    <a:schemeClr val="tx2"/>
                  </a:solidFill>
                </a:rPr>
                <a:t>. </a:t>
              </a:r>
            </a:p>
            <a:p>
              <a:pPr algn="just"/>
              <a:r>
                <a:rPr lang="en-US" altLang="ko-KR" dirty="0">
                  <a:solidFill>
                    <a:schemeClr val="tx2"/>
                  </a:solidFill>
                </a:rPr>
                <a:t>(3</a:t>
              </a:r>
              <a:r>
                <a:rPr lang="ko-KR" altLang="en-US" dirty="0">
                  <a:solidFill>
                    <a:schemeClr val="tx2"/>
                  </a:solidFill>
                </a:rPr>
                <a:t>번 코드 참조</a:t>
              </a:r>
              <a:r>
                <a:rPr lang="en-US" altLang="ko-KR" dirty="0">
                  <a:solidFill>
                    <a:schemeClr val="tx2"/>
                  </a:solidFill>
                </a:rPr>
                <a:t>) 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188772-3A94-48B2-AE42-9CE969C4DB01}"/>
                </a:ext>
              </a:extLst>
            </p:cNvPr>
            <p:cNvSpPr txBox="1"/>
            <p:nvPr/>
          </p:nvSpPr>
          <p:spPr>
            <a:xfrm>
              <a:off x="4356743" y="3705075"/>
              <a:ext cx="35059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b="0" i="0" dirty="0">
                  <a:solidFill>
                    <a:srgbClr val="808080"/>
                  </a:solidFill>
                  <a:effectLst/>
                  <a:latin typeface="맑은고딕"/>
                </a:rPr>
                <a:t>▲올리브영 제품 </a:t>
              </a:r>
              <a:r>
                <a:rPr lang="ko-KR" altLang="en-US" sz="900" dirty="0">
                  <a:solidFill>
                    <a:srgbClr val="808080"/>
                  </a:solidFill>
                  <a:latin typeface="맑은고딕"/>
                </a:rPr>
                <a:t>정보</a:t>
              </a:r>
              <a:endParaRPr lang="ko-KR" altLang="en-US" sz="900" dirty="0"/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BA7C2E7-9377-4657-BDED-D7907FAF6697}"/>
              </a:ext>
            </a:extLst>
          </p:cNvPr>
          <p:cNvCxnSpPr>
            <a:cxnSpLocks/>
          </p:cNvCxnSpPr>
          <p:nvPr/>
        </p:nvCxnSpPr>
        <p:spPr>
          <a:xfrm>
            <a:off x="7934717" y="3048561"/>
            <a:ext cx="413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C5F556-D8E3-47E3-8574-9E54C98A12D4}"/>
              </a:ext>
            </a:extLst>
          </p:cNvPr>
          <p:cNvGrpSpPr/>
          <p:nvPr/>
        </p:nvGrpSpPr>
        <p:grpSpPr>
          <a:xfrm>
            <a:off x="8291741" y="1384549"/>
            <a:ext cx="3739076" cy="5258871"/>
            <a:chOff x="8291741" y="1447304"/>
            <a:chExt cx="3739076" cy="525887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41152AB-5EF6-4A27-BDC3-1B96520F6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0207" y="1447304"/>
              <a:ext cx="3610610" cy="217349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E205C03-0BD1-470B-B427-FDE47F59533F}"/>
                </a:ext>
              </a:extLst>
            </p:cNvPr>
            <p:cNvSpPr txBox="1"/>
            <p:nvPr/>
          </p:nvSpPr>
          <p:spPr>
            <a:xfrm>
              <a:off x="8349321" y="3650041"/>
              <a:ext cx="35059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b="0" i="0" dirty="0">
                  <a:solidFill>
                    <a:srgbClr val="808080"/>
                  </a:solidFill>
                  <a:effectLst/>
                  <a:latin typeface="맑은고딕"/>
                </a:rPr>
                <a:t>▲올리브영 리뷰 페이지</a:t>
              </a:r>
              <a:endParaRPr lang="ko-KR" altLang="en-US" sz="9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FBF94F9-3CC8-42F9-B3A5-A7DAC2CE94D7}"/>
                </a:ext>
              </a:extLst>
            </p:cNvPr>
            <p:cNvSpPr txBox="1"/>
            <p:nvPr/>
          </p:nvSpPr>
          <p:spPr>
            <a:xfrm>
              <a:off x="8291741" y="3843853"/>
              <a:ext cx="35251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tx2"/>
                  </a:solidFill>
                </a:rPr>
                <a:t>올리브영 제품 리뷰 페이지의 </a:t>
              </a:r>
              <a:r>
                <a:rPr lang="en-US" altLang="ko-KR" dirty="0">
                  <a:solidFill>
                    <a:schemeClr val="tx2"/>
                  </a:solidFill>
                </a:rPr>
                <a:t>selector</a:t>
              </a:r>
              <a:r>
                <a:rPr lang="ko-KR" altLang="en-US" dirty="0">
                  <a:solidFill>
                    <a:schemeClr val="tx2"/>
                  </a:solidFill>
                </a:rPr>
                <a:t>에 문제가 있어서 따로 페이지를 넘기는 함수를 정의해줘서 사용했다</a:t>
              </a:r>
              <a:r>
                <a:rPr lang="en-US" altLang="ko-KR" dirty="0">
                  <a:solidFill>
                    <a:schemeClr val="tx2"/>
                  </a:solidFill>
                </a:rPr>
                <a:t>.(2</a:t>
              </a:r>
              <a:r>
                <a:rPr lang="ko-KR" altLang="en-US" dirty="0">
                  <a:solidFill>
                    <a:schemeClr val="tx2"/>
                  </a:solidFill>
                </a:rPr>
                <a:t>번 코드 참조</a:t>
              </a:r>
              <a:r>
                <a:rPr lang="en-US" altLang="ko-KR" dirty="0">
                  <a:solidFill>
                    <a:schemeClr val="tx2"/>
                  </a:solidFill>
                </a:rPr>
                <a:t>) </a:t>
              </a:r>
              <a:r>
                <a:rPr lang="ko-KR" altLang="en-US" dirty="0">
                  <a:solidFill>
                    <a:schemeClr val="tx2"/>
                  </a:solidFill>
                </a:rPr>
                <a:t>이 함수를 </a:t>
              </a:r>
              <a:r>
                <a:rPr lang="en-US" altLang="ko-KR" dirty="0">
                  <a:solidFill>
                    <a:schemeClr val="tx2"/>
                  </a:solidFill>
                </a:rPr>
                <a:t>3</a:t>
              </a:r>
              <a:r>
                <a:rPr lang="ko-KR" altLang="en-US" dirty="0">
                  <a:solidFill>
                    <a:schemeClr val="tx2"/>
                  </a:solidFill>
                </a:rPr>
                <a:t>번코드에 사용하여 미리 수집한 제품 </a:t>
              </a:r>
              <a:r>
                <a:rPr lang="en-US" altLang="ko-KR" dirty="0" err="1">
                  <a:solidFill>
                    <a:schemeClr val="tx2"/>
                  </a:solidFill>
                </a:rPr>
                <a:t>urls</a:t>
              </a:r>
              <a:r>
                <a:rPr lang="ko-KR" altLang="en-US" dirty="0">
                  <a:solidFill>
                    <a:schemeClr val="tx2"/>
                  </a:solidFill>
                </a:rPr>
                <a:t>를 돌아가면서 제품 </a:t>
              </a:r>
              <a:r>
                <a:rPr lang="en-US" altLang="ko-KR" dirty="0" err="1">
                  <a:solidFill>
                    <a:schemeClr val="tx2"/>
                  </a:solidFill>
                </a:rPr>
                <a:t>url</a:t>
              </a:r>
              <a:r>
                <a:rPr lang="ko-KR" altLang="en-US" dirty="0">
                  <a:solidFill>
                    <a:schemeClr val="tx2"/>
                  </a:solidFill>
                </a:rPr>
                <a:t>마다 셀레늄 창을 열어 원하는 페이지만큼 데이터를 모은 뒤</a:t>
              </a:r>
              <a:r>
                <a:rPr lang="en-US" altLang="ko-KR" dirty="0">
                  <a:solidFill>
                    <a:schemeClr val="tx2"/>
                  </a:solidFill>
                </a:rPr>
                <a:t>, </a:t>
              </a:r>
              <a:r>
                <a:rPr lang="ko-KR" altLang="en-US" dirty="0">
                  <a:solidFill>
                    <a:schemeClr val="tx2"/>
                  </a:solidFill>
                </a:rPr>
                <a:t>다음 제품 </a:t>
              </a:r>
              <a:r>
                <a:rPr lang="en-US" altLang="ko-KR" dirty="0" err="1">
                  <a:solidFill>
                    <a:schemeClr val="tx2"/>
                  </a:solidFill>
                </a:rPr>
                <a:t>url</a:t>
              </a:r>
              <a:r>
                <a:rPr lang="ko-KR" altLang="en-US" dirty="0">
                  <a:solidFill>
                    <a:schemeClr val="tx2"/>
                  </a:solidFill>
                </a:rPr>
                <a:t>로 넘어가는 방식으로 데이터 수집을 진행했다</a:t>
              </a:r>
              <a:r>
                <a:rPr lang="en-US" altLang="ko-KR" dirty="0">
                  <a:solidFill>
                    <a:schemeClr val="tx2"/>
                  </a:solidFill>
                </a:rPr>
                <a:t>.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23ABB80E-3683-4497-BDFB-B89F537072A4}"/>
              </a:ext>
            </a:extLst>
          </p:cNvPr>
          <p:cNvSpPr/>
          <p:nvPr/>
        </p:nvSpPr>
        <p:spPr>
          <a:xfrm>
            <a:off x="9480897" y="3148723"/>
            <a:ext cx="1947908" cy="445514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7938A9-AB40-4D56-902B-785467AAFA33}"/>
              </a:ext>
            </a:extLst>
          </p:cNvPr>
          <p:cNvSpPr txBox="1"/>
          <p:nvPr/>
        </p:nvSpPr>
        <p:spPr>
          <a:xfrm>
            <a:off x="4338492" y="923414"/>
            <a:ext cx="374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Step2 : </a:t>
            </a:r>
            <a:r>
              <a:rPr lang="ko-KR" altLang="en-US" sz="2400" b="1" dirty="0"/>
              <a:t>리뷰데이터 수집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A2DFE5-6CF1-4A34-8F50-5178E567466D}"/>
              </a:ext>
            </a:extLst>
          </p:cNvPr>
          <p:cNvSpPr txBox="1"/>
          <p:nvPr/>
        </p:nvSpPr>
        <p:spPr>
          <a:xfrm>
            <a:off x="8420207" y="917084"/>
            <a:ext cx="374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Step3 : </a:t>
            </a:r>
            <a:r>
              <a:rPr lang="ko-KR" altLang="en-US" sz="2400" b="1" dirty="0"/>
              <a:t>페이지 넘기기</a:t>
            </a: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0E061D1-47E4-44C0-815E-E0236C09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21" y="1407902"/>
            <a:ext cx="1912047" cy="18500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8F7146-37BF-4688-B90D-5D27BFAA2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8" y="1392745"/>
            <a:ext cx="1791682" cy="1850064"/>
          </a:xfrm>
          <a:prstGeom prst="rect">
            <a:avLst/>
          </a:prstGeom>
        </p:spPr>
      </p:pic>
      <p:cxnSp>
        <p:nvCxnSpPr>
          <p:cNvPr id="3" name="직선 화살표 연결선 2"/>
          <p:cNvCxnSpPr>
            <a:cxnSpLocks/>
          </p:cNvCxnSpPr>
          <p:nvPr/>
        </p:nvCxnSpPr>
        <p:spPr>
          <a:xfrm>
            <a:off x="3928235" y="2471298"/>
            <a:ext cx="413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전처리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데이터 </a:t>
              </a:r>
              <a:r>
                <a:rPr lang="ko-KR" altLang="en-US" sz="2200" dirty="0" err="1"/>
                <a:t>전처리</a:t>
              </a:r>
              <a:endParaRPr lang="ko-KR" altLang="en-US" sz="2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DFCEF71-619B-4356-8571-C176165D872A}"/>
              </a:ext>
            </a:extLst>
          </p:cNvPr>
          <p:cNvSpPr txBox="1"/>
          <p:nvPr/>
        </p:nvSpPr>
        <p:spPr>
          <a:xfrm>
            <a:off x="217984" y="3285800"/>
            <a:ext cx="35059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▲수집된 제품의 데이터프레임</a:t>
            </a:r>
            <a:endParaRPr lang="ko-KR" altLang="en-US" sz="9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C9C1DE8-5628-4565-961A-FA112FBA173D}"/>
              </a:ext>
            </a:extLst>
          </p:cNvPr>
          <p:cNvSpPr/>
          <p:nvPr/>
        </p:nvSpPr>
        <p:spPr>
          <a:xfrm>
            <a:off x="831698" y="2690786"/>
            <a:ext cx="1073824" cy="423168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0B69AF-760C-4289-BA16-CC4B947B1BF9}"/>
              </a:ext>
            </a:extLst>
          </p:cNvPr>
          <p:cNvSpPr txBox="1"/>
          <p:nvPr/>
        </p:nvSpPr>
        <p:spPr>
          <a:xfrm>
            <a:off x="4332154" y="3509151"/>
            <a:ext cx="3525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다음은 </a:t>
            </a:r>
            <a:r>
              <a:rPr lang="en-US" altLang="ko-KR" dirty="0">
                <a:solidFill>
                  <a:schemeClr val="tx2"/>
                </a:solidFill>
              </a:rPr>
              <a:t>kiwi</a:t>
            </a:r>
            <a:r>
              <a:rPr lang="ko-KR" altLang="en-US" dirty="0">
                <a:solidFill>
                  <a:schemeClr val="tx2"/>
                </a:solidFill>
              </a:rPr>
              <a:t>를 이용한 형태소 분석으로 리뷰 데이터의 단어들을 분석했고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최대한 불필요한 단어들을 제거해주기 위해 정규표현식을 사용하고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en-US" altLang="ko-KR" dirty="0" err="1">
                <a:solidFill>
                  <a:schemeClr val="tx2"/>
                </a:solidFill>
              </a:rPr>
              <a:t>stopwords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 err="1">
                <a:solidFill>
                  <a:schemeClr val="tx2"/>
                </a:solidFill>
              </a:rPr>
              <a:t>불용어</a:t>
            </a:r>
            <a:r>
              <a:rPr lang="ko-KR" altLang="en-US" dirty="0">
                <a:solidFill>
                  <a:schemeClr val="tx2"/>
                </a:solidFill>
              </a:rPr>
              <a:t> 사전 리스트를 직접 만들어 사용했다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여러가지 형태소 분석 함수를 만들어 상황에 맞게 사용하도록 했으며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동사의 경우 </a:t>
            </a:r>
            <a:r>
              <a:rPr lang="ko-KR" altLang="en-US" dirty="0" err="1">
                <a:solidFill>
                  <a:schemeClr val="tx2"/>
                </a:solidFill>
              </a:rPr>
              <a:t>필요없는</a:t>
            </a:r>
            <a:r>
              <a:rPr lang="ko-KR" altLang="en-US" dirty="0">
                <a:solidFill>
                  <a:schemeClr val="tx2"/>
                </a:solidFill>
              </a:rPr>
              <a:t> 단어가 많이 </a:t>
            </a:r>
            <a:r>
              <a:rPr lang="ko-KR" altLang="en-US" dirty="0" err="1">
                <a:solidFill>
                  <a:schemeClr val="tx2"/>
                </a:solidFill>
              </a:rPr>
              <a:t>포함돼있어</a:t>
            </a:r>
            <a:r>
              <a:rPr lang="ko-KR" altLang="en-US" dirty="0">
                <a:solidFill>
                  <a:schemeClr val="tx2"/>
                </a:solidFill>
              </a:rPr>
              <a:t> 명사인 단어들만 뽑아내는 것으로 결정했다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188772-3A94-48B2-AE42-9CE969C4DB01}"/>
              </a:ext>
            </a:extLst>
          </p:cNvPr>
          <p:cNvSpPr txBox="1"/>
          <p:nvPr/>
        </p:nvSpPr>
        <p:spPr>
          <a:xfrm>
            <a:off x="4341732" y="3292374"/>
            <a:ext cx="35059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▲형태소 분석을 통한 </a:t>
            </a:r>
            <a:r>
              <a:rPr lang="ko-KR" altLang="en-US" sz="900" b="0" i="0" dirty="0" err="1">
                <a:solidFill>
                  <a:srgbClr val="808080"/>
                </a:solidFill>
                <a:effectLst/>
                <a:latin typeface="맑은고딕"/>
              </a:rPr>
              <a:t>전처리</a:t>
            </a:r>
            <a:r>
              <a:rPr lang="en-US" altLang="ko-KR" sz="900" dirty="0">
                <a:solidFill>
                  <a:srgbClr val="808080"/>
                </a:solidFill>
                <a:latin typeface="맑은고딕"/>
              </a:rPr>
              <a:t>(kiwi)</a:t>
            </a:r>
            <a:endParaRPr lang="ko-KR" altLang="en-US" sz="9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BA7C2E7-9377-4657-BDED-D7907FAF6697}"/>
              </a:ext>
            </a:extLst>
          </p:cNvPr>
          <p:cNvCxnSpPr>
            <a:cxnSpLocks/>
          </p:cNvCxnSpPr>
          <p:nvPr/>
        </p:nvCxnSpPr>
        <p:spPr>
          <a:xfrm>
            <a:off x="7935824" y="2471298"/>
            <a:ext cx="413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E205C03-0BD1-470B-B427-FDE47F59533F}"/>
              </a:ext>
            </a:extLst>
          </p:cNvPr>
          <p:cNvSpPr txBox="1"/>
          <p:nvPr/>
        </p:nvSpPr>
        <p:spPr>
          <a:xfrm>
            <a:off x="8349321" y="3322653"/>
            <a:ext cx="35059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▲데이터를 섞어준 제품 데이터 프레임</a:t>
            </a:r>
            <a:endParaRPr lang="ko-KR" altLang="en-US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BF94F9-3CC8-42F9-B3A5-A7DAC2CE94D7}"/>
              </a:ext>
            </a:extLst>
          </p:cNvPr>
          <p:cNvSpPr txBox="1"/>
          <p:nvPr/>
        </p:nvSpPr>
        <p:spPr>
          <a:xfrm>
            <a:off x="8291741" y="3781098"/>
            <a:ext cx="35251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제품별로 돌면서 제품의 리뷰를 수집 하기때문에 어쩔 수 없이 한 제품의 리뷰들부터 순서대로 쌓이게 된다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이는 단어 빈도 분석시는 문제가 없으나 감정분석시 문제가 생길 수 있으므로 행들을 랜덤으로 한번 섞어줬다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이는 뒤에 감정분석에서 이용할 예정이다</a:t>
            </a:r>
            <a:r>
              <a:rPr lang="en-US" altLang="ko-KR" dirty="0">
                <a:solidFill>
                  <a:schemeClr val="tx2"/>
                </a:solidFill>
              </a:rPr>
              <a:t>.(6</a:t>
            </a:r>
            <a:r>
              <a:rPr lang="ko-KR" altLang="en-US" dirty="0">
                <a:solidFill>
                  <a:schemeClr val="tx2"/>
                </a:solidFill>
              </a:rPr>
              <a:t>번 코드 참조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3ABB80E-3683-4497-BDFB-B89F537072A4}"/>
              </a:ext>
            </a:extLst>
          </p:cNvPr>
          <p:cNvSpPr/>
          <p:nvPr/>
        </p:nvSpPr>
        <p:spPr>
          <a:xfrm>
            <a:off x="1881595" y="1685971"/>
            <a:ext cx="388610" cy="37419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8B7C45-EF0B-4093-AFEC-97590921B37B}"/>
              </a:ext>
            </a:extLst>
          </p:cNvPr>
          <p:cNvSpPr txBox="1"/>
          <p:nvPr/>
        </p:nvSpPr>
        <p:spPr>
          <a:xfrm>
            <a:off x="217984" y="3512698"/>
            <a:ext cx="3525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수집된 </a:t>
            </a:r>
            <a:r>
              <a:rPr lang="en-US" altLang="ko-KR" dirty="0">
                <a:solidFill>
                  <a:schemeClr val="tx2"/>
                </a:solidFill>
              </a:rPr>
              <a:t>goods, type, text, star </a:t>
            </a:r>
            <a:r>
              <a:rPr lang="ko-KR" altLang="en-US" dirty="0">
                <a:solidFill>
                  <a:schemeClr val="tx2"/>
                </a:solidFill>
              </a:rPr>
              <a:t>데이터를 </a:t>
            </a:r>
            <a:r>
              <a:rPr lang="en-US" altLang="ko-KR" dirty="0" err="1">
                <a:solidFill>
                  <a:schemeClr val="tx2"/>
                </a:solidFill>
              </a:rPr>
              <a:t>concat</a:t>
            </a:r>
            <a:r>
              <a:rPr lang="ko-KR" altLang="en-US" dirty="0">
                <a:solidFill>
                  <a:schemeClr val="tx2"/>
                </a:solidFill>
              </a:rPr>
              <a:t>을 통해 하나의 데이터로 만들어준 데이터프레임을 보면 텍스트가 없는 부분은 </a:t>
            </a:r>
            <a:r>
              <a:rPr lang="en-US" altLang="ko-KR" dirty="0">
                <a:solidFill>
                  <a:schemeClr val="tx2"/>
                </a:solidFill>
              </a:rPr>
              <a:t>NAN</a:t>
            </a:r>
            <a:r>
              <a:rPr lang="ko-KR" altLang="en-US" dirty="0">
                <a:solidFill>
                  <a:schemeClr val="tx2"/>
                </a:solidFill>
              </a:rPr>
              <a:t>값으로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나타나며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리뷰데이터를 보면 </a:t>
            </a:r>
            <a:r>
              <a:rPr lang="ko-KR" altLang="en-US" dirty="0" err="1">
                <a:solidFill>
                  <a:schemeClr val="tx2"/>
                </a:solidFill>
              </a:rPr>
              <a:t>이모티콘들도</a:t>
            </a:r>
            <a:r>
              <a:rPr lang="ko-KR" altLang="en-US" dirty="0">
                <a:solidFill>
                  <a:schemeClr val="tx2"/>
                </a:solidFill>
              </a:rPr>
              <a:t> 간혹 보인다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그렇기 때문에</a:t>
            </a:r>
            <a:r>
              <a:rPr lang="en-US" altLang="ko-KR" dirty="0">
                <a:solidFill>
                  <a:schemeClr val="tx2"/>
                </a:solidFill>
              </a:rPr>
              <a:t>, 4</a:t>
            </a:r>
            <a:r>
              <a:rPr lang="ko-KR" altLang="en-US" dirty="0">
                <a:solidFill>
                  <a:schemeClr val="tx2"/>
                </a:solidFill>
              </a:rPr>
              <a:t>번 </a:t>
            </a:r>
            <a:r>
              <a:rPr lang="ko-KR" altLang="en-US" dirty="0" err="1">
                <a:solidFill>
                  <a:schemeClr val="tx2"/>
                </a:solidFill>
              </a:rPr>
              <a:t>전처리</a:t>
            </a:r>
            <a:r>
              <a:rPr lang="ko-KR" altLang="en-US" dirty="0">
                <a:solidFill>
                  <a:schemeClr val="tx2"/>
                </a:solidFill>
              </a:rPr>
              <a:t> 코드를 통해 지저분한 화장품 데이터를 분석하기 좋게 전처리를 진행했다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이 과정에서 감정분석을 위한 </a:t>
            </a:r>
            <a:r>
              <a:rPr lang="en-US" altLang="ko-KR" dirty="0">
                <a:solidFill>
                  <a:schemeClr val="tx2"/>
                </a:solidFill>
              </a:rPr>
              <a:t>0,1 </a:t>
            </a:r>
            <a:r>
              <a:rPr lang="ko-KR" altLang="en-US" dirty="0">
                <a:solidFill>
                  <a:schemeClr val="tx2"/>
                </a:solidFill>
              </a:rPr>
              <a:t>라벨링도 진행했다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dirty="0">
                <a:solidFill>
                  <a:schemeClr val="tx2"/>
                </a:solidFill>
              </a:rPr>
              <a:t>(4</a:t>
            </a:r>
            <a:r>
              <a:rPr lang="ko-KR" altLang="en-US" dirty="0">
                <a:solidFill>
                  <a:schemeClr val="tx2"/>
                </a:solidFill>
              </a:rPr>
              <a:t>번 코드 참조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6B6DD5-0754-4552-86CE-1CA166E6FDED}"/>
              </a:ext>
            </a:extLst>
          </p:cNvPr>
          <p:cNvSpPr txBox="1"/>
          <p:nvPr/>
        </p:nvSpPr>
        <p:spPr>
          <a:xfrm>
            <a:off x="138693" y="955255"/>
            <a:ext cx="374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Step1 : DF </a:t>
            </a:r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2DE47C-4292-484A-AB5C-0A63030122E7}"/>
              </a:ext>
            </a:extLst>
          </p:cNvPr>
          <p:cNvSpPr txBox="1"/>
          <p:nvPr/>
        </p:nvSpPr>
        <p:spPr>
          <a:xfrm>
            <a:off x="4279450" y="964548"/>
            <a:ext cx="367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Step2 : </a:t>
            </a:r>
            <a:r>
              <a:rPr lang="ko-KR" altLang="en-US" sz="2400" b="1" dirty="0"/>
              <a:t>형태소 분석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단어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5D159B-F805-408D-89EA-A2FE62ADB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668" y="1359320"/>
            <a:ext cx="3496045" cy="18834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6A27E9A-71C4-4685-8AFF-E392F0AD1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458" y="1392745"/>
            <a:ext cx="3432419" cy="19240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752C760-11AC-4327-942D-77034C0D2891}"/>
              </a:ext>
            </a:extLst>
          </p:cNvPr>
          <p:cNvSpPr txBox="1"/>
          <p:nvPr/>
        </p:nvSpPr>
        <p:spPr>
          <a:xfrm>
            <a:off x="8291741" y="927447"/>
            <a:ext cx="367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Step3 : </a:t>
            </a:r>
            <a:r>
              <a:rPr lang="ko-KR" altLang="en-US" sz="2400" b="1" dirty="0"/>
              <a:t>그 외 </a:t>
            </a:r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755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>
            <a:cxnSpLocks/>
          </p:cNvCxnSpPr>
          <p:nvPr/>
        </p:nvCxnSpPr>
        <p:spPr>
          <a:xfrm>
            <a:off x="6183768" y="3231669"/>
            <a:ext cx="0" cy="3626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78555" y="182392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D576185-F77C-4BBA-96D0-233263162CEE}"/>
              </a:ext>
            </a:extLst>
          </p:cNvPr>
          <p:cNvGrpSpPr/>
          <p:nvPr/>
        </p:nvGrpSpPr>
        <p:grpSpPr>
          <a:xfrm>
            <a:off x="307570" y="147891"/>
            <a:ext cx="720000" cy="720000"/>
            <a:chOff x="265814" y="244548"/>
            <a:chExt cx="720000" cy="720000"/>
          </a:xfrm>
        </p:grpSpPr>
        <p:sp>
          <p:nvSpPr>
            <p:cNvPr id="13" name="직사각형 12"/>
            <p:cNvSpPr/>
            <p:nvPr/>
          </p:nvSpPr>
          <p:spPr>
            <a:xfrm>
              <a:off x="265814" y="244548"/>
              <a:ext cx="72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0138" y="323244"/>
              <a:ext cx="25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56900" y="207462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단어빈도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단어빈도 분석</a:t>
              </a: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F3F3BB3-D3A4-43F7-AE41-F52DFCFCF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2" y="3807499"/>
            <a:ext cx="3835307" cy="2514246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97C96728-0EFA-48D9-94F2-51247CEF5DFB}"/>
              </a:ext>
            </a:extLst>
          </p:cNvPr>
          <p:cNvGrpSpPr/>
          <p:nvPr/>
        </p:nvGrpSpPr>
        <p:grpSpPr>
          <a:xfrm>
            <a:off x="3803977" y="3803746"/>
            <a:ext cx="2777823" cy="3062856"/>
            <a:chOff x="4494688" y="3966201"/>
            <a:chExt cx="2777823" cy="30628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2BA8F6-959A-4FF6-A6EB-0FB507D84075}"/>
                </a:ext>
              </a:extLst>
            </p:cNvPr>
            <p:cNvSpPr txBox="1"/>
            <p:nvPr/>
          </p:nvSpPr>
          <p:spPr>
            <a:xfrm>
              <a:off x="4683001" y="3966201"/>
              <a:ext cx="1994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클렌징폼</a:t>
              </a:r>
              <a:endParaRPr lang="en-US" altLang="ko-KR" dirty="0"/>
            </a:p>
            <a:p>
              <a:pPr algn="ctr"/>
              <a:r>
                <a:rPr lang="en-US" altLang="ko-KR" dirty="0"/>
                <a:t>KEY WORD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10C602-D84C-4BEC-AE78-6F915A22BD91}"/>
                </a:ext>
              </a:extLst>
            </p:cNvPr>
            <p:cNvSpPr txBox="1"/>
            <p:nvPr/>
          </p:nvSpPr>
          <p:spPr>
            <a:xfrm>
              <a:off x="4494688" y="4720733"/>
              <a:ext cx="277782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1.</a:t>
              </a:r>
              <a:r>
                <a:rPr lang="ko-KR" altLang="en-US" sz="1600" dirty="0"/>
                <a:t>성분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약산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성</a:t>
              </a:r>
              <a:r>
                <a:rPr lang="en-US" altLang="ko-KR" sz="1600" dirty="0"/>
                <a:t>), </a:t>
              </a:r>
              <a:r>
                <a:rPr lang="ko-KR" altLang="en-US" sz="1600" dirty="0"/>
                <a:t>자극</a:t>
              </a:r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2. </a:t>
              </a:r>
              <a:r>
                <a:rPr lang="ko-KR" altLang="en-US" sz="1600" dirty="0"/>
                <a:t>건성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지성</a:t>
              </a:r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3.(</a:t>
              </a:r>
              <a:r>
                <a:rPr lang="ko-KR" altLang="en-US" sz="1600" dirty="0"/>
                <a:t>세</a:t>
              </a:r>
              <a:r>
                <a:rPr lang="en-US" altLang="ko-KR" sz="1600" dirty="0"/>
                <a:t>)</a:t>
              </a:r>
              <a:r>
                <a:rPr lang="ko-KR" altLang="en-US" sz="1600" dirty="0"/>
                <a:t>정력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트러블</a:t>
              </a:r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4.</a:t>
              </a:r>
              <a:r>
                <a:rPr lang="ko-KR" altLang="en-US" sz="1600" dirty="0"/>
                <a:t>느낌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냄새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거품</a:t>
              </a:r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5. </a:t>
              </a:r>
              <a:r>
                <a:rPr lang="ko-KR" altLang="en-US" sz="1600" dirty="0"/>
                <a:t>당김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건조</a:t>
              </a:r>
              <a:endParaRPr lang="en-US" altLang="ko-KR" sz="16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5A94335-7201-4274-A1E8-D04C54893A01}"/>
              </a:ext>
            </a:extLst>
          </p:cNvPr>
          <p:cNvSpPr txBox="1"/>
          <p:nvPr/>
        </p:nvSpPr>
        <p:spPr>
          <a:xfrm>
            <a:off x="70072" y="6325498"/>
            <a:ext cx="5061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▲ </a:t>
            </a:r>
            <a:r>
              <a:rPr lang="en-US" altLang="ko-KR" sz="900" b="0" i="0" dirty="0">
                <a:solidFill>
                  <a:srgbClr val="808080"/>
                </a:solidFill>
                <a:effectLst/>
                <a:latin typeface="맑은고딕"/>
              </a:rPr>
              <a:t>TFIDF</a:t>
            </a:r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를</a:t>
            </a:r>
            <a:r>
              <a:rPr lang="en-US" altLang="ko-KR" sz="900" b="0" i="0" dirty="0">
                <a:solidFill>
                  <a:srgbClr val="808080"/>
                </a:solidFill>
                <a:effectLst/>
                <a:latin typeface="맑은고딕"/>
              </a:rPr>
              <a:t>(tokenizer)</a:t>
            </a:r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 이용한 </a:t>
            </a:r>
            <a:r>
              <a:rPr lang="ko-KR" altLang="en-US" sz="900" b="0" i="0" dirty="0" err="1">
                <a:solidFill>
                  <a:srgbClr val="808080"/>
                </a:solidFill>
                <a:effectLst/>
                <a:latin typeface="맑은고딕"/>
              </a:rPr>
              <a:t>클렌징폼</a:t>
            </a:r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 단어빈도 분석 </a:t>
            </a:r>
            <a:endParaRPr lang="ko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E454D8-700E-4AA5-B93D-CBF09394E820}"/>
              </a:ext>
            </a:extLst>
          </p:cNvPr>
          <p:cNvSpPr txBox="1"/>
          <p:nvPr/>
        </p:nvSpPr>
        <p:spPr>
          <a:xfrm>
            <a:off x="6183768" y="3217800"/>
            <a:ext cx="6089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클렌징폼</a:t>
            </a:r>
            <a:r>
              <a:rPr lang="ko-KR" altLang="en-US" dirty="0"/>
              <a:t> </a:t>
            </a:r>
            <a:r>
              <a:rPr lang="en-US" altLang="ko-KR" dirty="0"/>
              <a:t>DF</a:t>
            </a:r>
            <a:r>
              <a:rPr lang="ko-KR" altLang="en-US" dirty="0"/>
              <a:t>를 </a:t>
            </a:r>
            <a:r>
              <a:rPr lang="en-US" altLang="ko-KR" dirty="0"/>
              <a:t>TFIDF</a:t>
            </a:r>
            <a:r>
              <a:rPr lang="ko-KR" altLang="en-US" dirty="0"/>
              <a:t>를 통해 분석해 본 결과</a:t>
            </a:r>
            <a:r>
              <a:rPr lang="en-US" altLang="ko-KR" dirty="0"/>
              <a:t>, </a:t>
            </a:r>
            <a:r>
              <a:rPr lang="ko-KR" altLang="en-US" dirty="0"/>
              <a:t>왼쪽의 그래프의 키워드가 나왔다</a:t>
            </a:r>
            <a:r>
              <a:rPr lang="en-US" altLang="ko-KR" dirty="0"/>
              <a:t>. </a:t>
            </a:r>
            <a:r>
              <a:rPr lang="ko-KR" altLang="en-US" dirty="0"/>
              <a:t>우선 </a:t>
            </a:r>
            <a:r>
              <a:rPr lang="en-US" altLang="ko-KR" dirty="0"/>
              <a:t>1</a:t>
            </a:r>
            <a:r>
              <a:rPr lang="ko-KR" altLang="en-US" dirty="0"/>
              <a:t>번 단어를 보면 소비자들은 자극을 </a:t>
            </a:r>
            <a:r>
              <a:rPr lang="ko-KR" altLang="en-US" dirty="0" err="1"/>
              <a:t>신경쓰는</a:t>
            </a:r>
            <a:r>
              <a:rPr lang="ko-KR" altLang="en-US" dirty="0"/>
              <a:t> 것을 볼 수 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약산성같은</a:t>
            </a:r>
            <a:r>
              <a:rPr lang="ko-KR" altLang="en-US" dirty="0"/>
              <a:t> 성분은 </a:t>
            </a:r>
            <a:r>
              <a:rPr lang="ko-KR" altLang="en-US" dirty="0" err="1"/>
              <a:t>클렌징폼을</a:t>
            </a:r>
            <a:r>
              <a:rPr lang="ko-KR" altLang="en-US" dirty="0"/>
              <a:t> 선택할 때 중요한 기준이 된다</a:t>
            </a:r>
            <a:r>
              <a:rPr lang="en-US" altLang="ko-KR" dirty="0"/>
              <a:t>. 2</a:t>
            </a:r>
            <a:r>
              <a:rPr lang="ko-KR" altLang="en-US" dirty="0"/>
              <a:t>번 단어를 보면 피부타입별로 자신에게 맞는 제품이 있음을 알 수 있다</a:t>
            </a:r>
            <a:r>
              <a:rPr lang="en-US" altLang="ko-KR" dirty="0"/>
              <a:t>. </a:t>
            </a:r>
            <a:r>
              <a:rPr lang="ko-KR" altLang="en-US" dirty="0"/>
              <a:t>다음으로 </a:t>
            </a:r>
            <a:r>
              <a:rPr lang="en-US" altLang="ko-KR" dirty="0"/>
              <a:t>3</a:t>
            </a:r>
            <a:r>
              <a:rPr lang="ko-KR" altLang="en-US" dirty="0"/>
              <a:t>번 단어의 세정력과 트러블을 보면 제품의 기능 역시 중요하게 생각함을 알 수 있다</a:t>
            </a:r>
            <a:r>
              <a:rPr lang="en-US" altLang="ko-KR" dirty="0"/>
              <a:t>.</a:t>
            </a:r>
            <a:r>
              <a:rPr lang="ko-KR" altLang="en-US" dirty="0"/>
              <a:t> 또한 </a:t>
            </a:r>
            <a:r>
              <a:rPr lang="en-US" altLang="ko-KR" dirty="0"/>
              <a:t>4</a:t>
            </a:r>
            <a:r>
              <a:rPr lang="ko-KR" altLang="en-US" dirty="0"/>
              <a:t>번 단어를 보면 제품의 느낌과 향 그리고 세안 시 거품의 양처럼 소비자들은 </a:t>
            </a:r>
            <a:r>
              <a:rPr lang="ko-KR" altLang="en-US" dirty="0" err="1"/>
              <a:t>클렌징폼의</a:t>
            </a:r>
            <a:r>
              <a:rPr lang="ko-KR" altLang="en-US" dirty="0"/>
              <a:t> 기능만이 아닌 다른 세부적인 요인들을 고려한다는 것을 알 수 있다</a:t>
            </a:r>
            <a:r>
              <a:rPr lang="en-US" altLang="ko-KR" dirty="0"/>
              <a:t>.  5</a:t>
            </a:r>
            <a:r>
              <a:rPr lang="ko-KR" altLang="en-US" dirty="0"/>
              <a:t>번 단어를 보면 세안 후 피부 건조의 유무</a:t>
            </a:r>
            <a:r>
              <a:rPr lang="en-US" altLang="ko-KR" dirty="0"/>
              <a:t>, </a:t>
            </a:r>
            <a:r>
              <a:rPr lang="ko-KR" altLang="en-US" dirty="0" err="1"/>
              <a:t>속당김</a:t>
            </a:r>
            <a:r>
              <a:rPr lang="ko-KR" altLang="en-US" dirty="0"/>
              <a:t> 유무 역시 </a:t>
            </a:r>
            <a:r>
              <a:rPr lang="ko-KR" altLang="en-US" dirty="0" err="1"/>
              <a:t>클렌징폼</a:t>
            </a:r>
            <a:r>
              <a:rPr lang="ko-KR" altLang="en-US" dirty="0"/>
              <a:t> </a:t>
            </a:r>
            <a:r>
              <a:rPr lang="ko-KR" altLang="en-US" dirty="0" err="1"/>
              <a:t>구매시</a:t>
            </a:r>
            <a:r>
              <a:rPr lang="ko-KR" altLang="en-US" dirty="0"/>
              <a:t>  고려해야할 사항임을 알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BF669C1-D825-4D05-BB81-7C2DC0BBB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82" y="1189192"/>
            <a:ext cx="3441782" cy="20128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538D01E-5BA5-47C8-AC3A-048BBD08A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60" y="1197958"/>
            <a:ext cx="3441600" cy="200406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E2ECE8F-E1BB-4579-A331-1F37C026FBF0}"/>
              </a:ext>
            </a:extLst>
          </p:cNvPr>
          <p:cNvSpPr txBox="1"/>
          <p:nvPr/>
        </p:nvSpPr>
        <p:spPr>
          <a:xfrm>
            <a:off x="4116471" y="764363"/>
            <a:ext cx="374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스킨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토너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20A69A-32F5-441E-8603-A66FC08904FD}"/>
              </a:ext>
            </a:extLst>
          </p:cNvPr>
          <p:cNvSpPr txBox="1"/>
          <p:nvPr/>
        </p:nvSpPr>
        <p:spPr>
          <a:xfrm>
            <a:off x="164404" y="764364"/>
            <a:ext cx="374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클렌징폼</a:t>
            </a:r>
            <a:endParaRPr lang="ko-KR" altLang="en-US" sz="2400" b="1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6ECD09A-C265-4FF7-B726-3968BD1DE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918" y="1189192"/>
            <a:ext cx="3441600" cy="202860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1CFCE79-6042-4508-A434-9B4274D28D20}"/>
              </a:ext>
            </a:extLst>
          </p:cNvPr>
          <p:cNvSpPr txBox="1"/>
          <p:nvPr/>
        </p:nvSpPr>
        <p:spPr>
          <a:xfrm>
            <a:off x="8295230" y="803565"/>
            <a:ext cx="374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로션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66B724C-88C9-4C17-96C7-C9F1EBC98CEE}"/>
              </a:ext>
            </a:extLst>
          </p:cNvPr>
          <p:cNvCxnSpPr>
            <a:cxnSpLocks/>
          </p:cNvCxnSpPr>
          <p:nvPr/>
        </p:nvCxnSpPr>
        <p:spPr>
          <a:xfrm>
            <a:off x="206714" y="3231669"/>
            <a:ext cx="11758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2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>
            <a:cxnSpLocks/>
          </p:cNvCxnSpPr>
          <p:nvPr/>
        </p:nvCxnSpPr>
        <p:spPr>
          <a:xfrm>
            <a:off x="6522091" y="561083"/>
            <a:ext cx="0" cy="526131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08563" y="68395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0" y="16811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0349" y="59431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20000" y="119980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단어빈도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단어빈도 분석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88EA469-6A1A-4295-9AB7-6379D2F7E563}"/>
              </a:ext>
            </a:extLst>
          </p:cNvPr>
          <p:cNvSpPr txBox="1"/>
          <p:nvPr/>
        </p:nvSpPr>
        <p:spPr>
          <a:xfrm>
            <a:off x="6459001" y="59431"/>
            <a:ext cx="57060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스킨</a:t>
            </a:r>
            <a:r>
              <a:rPr lang="en-US" altLang="ko-KR" dirty="0"/>
              <a:t>/</a:t>
            </a:r>
            <a:r>
              <a:rPr lang="ko-KR" altLang="en-US" dirty="0"/>
              <a:t>토너의 경우 </a:t>
            </a:r>
            <a:r>
              <a:rPr lang="en-US" altLang="ko-KR" dirty="0"/>
              <a:t>1</a:t>
            </a:r>
            <a:r>
              <a:rPr lang="ko-KR" altLang="en-US" dirty="0"/>
              <a:t>번 단어를 보면 소비자들은 자극에 신경쓰기 때문에 제품의 성분을 고려한다는 것을 알 수 있다</a:t>
            </a:r>
            <a:r>
              <a:rPr lang="en-US" altLang="ko-KR" dirty="0"/>
              <a:t>.</a:t>
            </a:r>
            <a:r>
              <a:rPr lang="ko-KR" altLang="en-US" dirty="0"/>
              <a:t> 또한 트러블의 발생으로 피부고민을 진정 </a:t>
            </a:r>
            <a:r>
              <a:rPr lang="ko-KR" altLang="en-US" dirty="0" err="1"/>
              <a:t>시킬수</a:t>
            </a:r>
            <a:r>
              <a:rPr lang="ko-KR" altLang="en-US" dirty="0"/>
              <a:t> 있는 제품을 찾는다는 것을 볼 수 있다</a:t>
            </a:r>
            <a:r>
              <a:rPr lang="en-US" altLang="ko-KR" dirty="0"/>
              <a:t>. 2</a:t>
            </a:r>
            <a:r>
              <a:rPr lang="ko-KR" altLang="en-US" dirty="0"/>
              <a:t>번 단어는 피부타입별로 자신에게 맞는 제품이 있다는 것을 알 수 있다</a:t>
            </a:r>
            <a:r>
              <a:rPr lang="en-US" altLang="ko-KR" dirty="0"/>
              <a:t>. 3</a:t>
            </a:r>
            <a:r>
              <a:rPr lang="ko-KR" altLang="en-US" dirty="0"/>
              <a:t>번 단어를 보면 스킨은 피부에 수분을 공급하고 잘 흡수되는지가 중요하다는 것을 알 수 있었고</a:t>
            </a:r>
            <a:r>
              <a:rPr lang="en-US" altLang="ko-KR" dirty="0"/>
              <a:t>,</a:t>
            </a:r>
            <a:r>
              <a:rPr lang="ko-KR" altLang="en-US" dirty="0"/>
              <a:t> 이 기능을 통해 기초단계에서 크림과 화장처럼 다른 제품과 함께 쓰인다는 것을 알 수 있다</a:t>
            </a:r>
            <a:r>
              <a:rPr lang="en-US" altLang="ko-KR" dirty="0"/>
              <a:t>. 4</a:t>
            </a:r>
            <a:r>
              <a:rPr lang="ko-KR" altLang="en-US" dirty="0"/>
              <a:t>번 단어를 보면 소비자들은 제품의 기능 외에 느낌</a:t>
            </a:r>
            <a:r>
              <a:rPr lang="en-US" altLang="ko-KR" dirty="0"/>
              <a:t>, </a:t>
            </a:r>
            <a:r>
              <a:rPr lang="ko-KR" altLang="en-US" dirty="0"/>
              <a:t>용량</a:t>
            </a:r>
            <a:r>
              <a:rPr lang="en-US" altLang="ko-KR" dirty="0"/>
              <a:t>, </a:t>
            </a:r>
            <a:r>
              <a:rPr lang="ko-KR" altLang="en-US" dirty="0"/>
              <a:t>향 같은 요소들을 </a:t>
            </a:r>
            <a:r>
              <a:rPr lang="ko-KR" altLang="en-US" dirty="0" err="1"/>
              <a:t>신경쓴다</a:t>
            </a:r>
            <a:r>
              <a:rPr lang="en-US" altLang="ko-KR" dirty="0"/>
              <a:t>. </a:t>
            </a:r>
            <a:r>
              <a:rPr lang="ko-KR" altLang="en-US" dirty="0"/>
              <a:t>마지막으로 </a:t>
            </a:r>
            <a:r>
              <a:rPr lang="en-US" altLang="ko-KR" dirty="0"/>
              <a:t>5</a:t>
            </a:r>
            <a:r>
              <a:rPr lang="ko-KR" altLang="en-US" dirty="0"/>
              <a:t>번 단어는 제품을 사용할 때</a:t>
            </a:r>
            <a:r>
              <a:rPr lang="en-US" altLang="ko-KR" dirty="0"/>
              <a:t>, </a:t>
            </a:r>
            <a:r>
              <a:rPr lang="ko-KR" altLang="en-US" dirty="0"/>
              <a:t>솜을 이용한 </a:t>
            </a:r>
            <a:r>
              <a:rPr lang="ko-KR" altLang="en-US" dirty="0" err="1"/>
              <a:t>닦토</a:t>
            </a:r>
            <a:r>
              <a:rPr lang="ko-KR" altLang="en-US" dirty="0"/>
              <a:t> 방식을 사용하거나</a:t>
            </a:r>
            <a:r>
              <a:rPr lang="en-US" altLang="ko-KR" dirty="0"/>
              <a:t>, </a:t>
            </a:r>
            <a:r>
              <a:rPr lang="ko-KR" altLang="en-US" dirty="0"/>
              <a:t>패드 제품을 사용하여 토너의 다양한 사용방법이 있음을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534857-4E52-4859-91EB-9A777C19CB21}"/>
              </a:ext>
            </a:extLst>
          </p:cNvPr>
          <p:cNvGrpSpPr/>
          <p:nvPr/>
        </p:nvGrpSpPr>
        <p:grpSpPr>
          <a:xfrm>
            <a:off x="3932275" y="642421"/>
            <a:ext cx="2777823" cy="2895457"/>
            <a:chOff x="4455661" y="3320089"/>
            <a:chExt cx="2777823" cy="28954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2BA8F6-959A-4FF6-A6EB-0FB507D84075}"/>
                </a:ext>
              </a:extLst>
            </p:cNvPr>
            <p:cNvSpPr txBox="1"/>
            <p:nvPr/>
          </p:nvSpPr>
          <p:spPr>
            <a:xfrm>
              <a:off x="4847238" y="3320089"/>
              <a:ext cx="1994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스킨</a:t>
              </a:r>
              <a:r>
                <a:rPr lang="en-US" altLang="ko-KR" dirty="0"/>
                <a:t>/</a:t>
              </a:r>
              <a:r>
                <a:rPr lang="ko-KR" altLang="en-US" dirty="0"/>
                <a:t>토너</a:t>
              </a:r>
              <a:endParaRPr lang="en-US" altLang="ko-KR" dirty="0"/>
            </a:p>
            <a:p>
              <a:pPr algn="ctr"/>
              <a:r>
                <a:rPr lang="en-US" altLang="ko-KR" dirty="0"/>
                <a:t>KEY WORD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10C602-D84C-4BEC-AE78-6F915A22BD91}"/>
                </a:ext>
              </a:extLst>
            </p:cNvPr>
            <p:cNvSpPr txBox="1"/>
            <p:nvPr/>
          </p:nvSpPr>
          <p:spPr>
            <a:xfrm>
              <a:off x="4455661" y="3907222"/>
              <a:ext cx="277782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1.</a:t>
              </a:r>
              <a:r>
                <a:rPr lang="ko-KR" altLang="en-US" sz="1600" dirty="0"/>
                <a:t>자극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진정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트러블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성분</a:t>
              </a:r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2. </a:t>
              </a:r>
              <a:r>
                <a:rPr lang="ko-KR" altLang="en-US" sz="1600" dirty="0"/>
                <a:t>건성</a:t>
              </a:r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3.</a:t>
              </a:r>
              <a:r>
                <a:rPr lang="ko-KR" altLang="en-US" sz="1600" dirty="0"/>
                <a:t>화장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흡수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크림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수분</a:t>
              </a:r>
              <a:r>
                <a:rPr lang="en-US" altLang="ko-KR" sz="1600" dirty="0"/>
                <a:t> 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4.</a:t>
              </a:r>
              <a:r>
                <a:rPr lang="ko-KR" altLang="en-US" sz="1600" dirty="0"/>
                <a:t>느낌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용량</a:t>
              </a:r>
              <a:r>
                <a:rPr lang="en-US" altLang="ko-KR" sz="1600" dirty="0"/>
                <a:t>, (</a:t>
              </a:r>
              <a:r>
                <a:rPr lang="ko-KR" altLang="en-US" sz="1600" dirty="0"/>
                <a:t>향</a:t>
              </a:r>
              <a:r>
                <a:rPr lang="en-US" altLang="ko-KR" sz="1600" dirty="0"/>
                <a:t>), 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5. </a:t>
              </a:r>
              <a:r>
                <a:rPr lang="ko-KR" altLang="en-US" sz="1600" dirty="0"/>
                <a:t>패드</a:t>
              </a:r>
              <a:r>
                <a:rPr lang="en-US" altLang="ko-KR" sz="1600" dirty="0"/>
                <a:t>,(</a:t>
              </a:r>
              <a:r>
                <a:rPr lang="ko-KR" altLang="en-US" sz="1600" dirty="0"/>
                <a:t>솜</a:t>
              </a:r>
              <a:r>
                <a:rPr lang="en-US" altLang="ko-KR" sz="1600" dirty="0"/>
                <a:t>), </a:t>
              </a:r>
              <a:r>
                <a:rPr lang="ko-KR" altLang="en-US" sz="1600" dirty="0" err="1"/>
                <a:t>닦토</a:t>
              </a:r>
              <a:r>
                <a:rPr lang="en-US" altLang="ko-KR" sz="1600" dirty="0"/>
                <a:t> 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33B335-4C3B-4FF3-B050-88FA6F017B1B}"/>
              </a:ext>
            </a:extLst>
          </p:cNvPr>
          <p:cNvGrpSpPr/>
          <p:nvPr/>
        </p:nvGrpSpPr>
        <p:grpSpPr>
          <a:xfrm>
            <a:off x="-171594" y="778332"/>
            <a:ext cx="4892303" cy="2641428"/>
            <a:chOff x="-48142" y="930174"/>
            <a:chExt cx="5359334" cy="264142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DDC8F-AE9E-4EF3-B9B7-F7870BD81D48}"/>
                </a:ext>
              </a:extLst>
            </p:cNvPr>
            <p:cNvSpPr txBox="1"/>
            <p:nvPr/>
          </p:nvSpPr>
          <p:spPr>
            <a:xfrm>
              <a:off x="249747" y="3340770"/>
              <a:ext cx="5061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0" i="0" dirty="0">
                  <a:solidFill>
                    <a:srgbClr val="808080"/>
                  </a:solidFill>
                  <a:effectLst/>
                  <a:latin typeface="맑은고딕"/>
                </a:rPr>
                <a:t>▲ </a:t>
              </a:r>
              <a:r>
                <a:rPr lang="en-US" altLang="ko-KR" sz="900" b="0" i="0" dirty="0">
                  <a:solidFill>
                    <a:srgbClr val="808080"/>
                  </a:solidFill>
                  <a:effectLst/>
                  <a:latin typeface="맑은고딕"/>
                </a:rPr>
                <a:t>TFIDF (tokenizer)</a:t>
              </a:r>
              <a:r>
                <a:rPr lang="ko-KR" altLang="en-US" sz="900" b="0" i="0" dirty="0">
                  <a:solidFill>
                    <a:srgbClr val="808080"/>
                  </a:solidFill>
                  <a:effectLst/>
                  <a:latin typeface="맑은고딕"/>
                </a:rPr>
                <a:t>을 이용한 스킨</a:t>
              </a:r>
              <a:r>
                <a:rPr lang="en-US" altLang="ko-KR" sz="900" b="0" i="0" dirty="0">
                  <a:solidFill>
                    <a:srgbClr val="808080"/>
                  </a:solidFill>
                  <a:effectLst/>
                  <a:latin typeface="맑은고딕"/>
                </a:rPr>
                <a:t>/</a:t>
              </a:r>
              <a:r>
                <a:rPr lang="ko-KR" altLang="en-US" sz="900" b="0" i="0" dirty="0">
                  <a:solidFill>
                    <a:srgbClr val="808080"/>
                  </a:solidFill>
                  <a:effectLst/>
                  <a:latin typeface="맑은고딕"/>
                </a:rPr>
                <a:t>토너 단어빈도 분석</a:t>
              </a:r>
              <a:endParaRPr lang="en-US" altLang="ko-KR" sz="900" b="0" i="0" dirty="0">
                <a:solidFill>
                  <a:srgbClr val="808080"/>
                </a:solidFill>
                <a:effectLst/>
                <a:latin typeface="맑은고딕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321F8CA-4FEF-4027-B99B-D64CF338A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8142" y="930174"/>
              <a:ext cx="4563483" cy="2474356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DD2CF58-5628-43AE-99C5-3968D8070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59" y="3829026"/>
            <a:ext cx="4041934" cy="23740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E3FB39A-CD0F-4D5F-AC11-68FD69DE6345}"/>
              </a:ext>
            </a:extLst>
          </p:cNvPr>
          <p:cNvSpPr txBox="1"/>
          <p:nvPr/>
        </p:nvSpPr>
        <p:spPr>
          <a:xfrm>
            <a:off x="100336" y="6122104"/>
            <a:ext cx="46203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▲ </a:t>
            </a:r>
            <a:r>
              <a:rPr lang="en-US" altLang="ko-KR" sz="900" b="0" i="0" dirty="0">
                <a:solidFill>
                  <a:srgbClr val="808080"/>
                </a:solidFill>
                <a:effectLst/>
                <a:latin typeface="맑은고딕"/>
              </a:rPr>
              <a:t>TFIDF (tokenizer)</a:t>
            </a:r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을 이용한 로션 단어빈도 분석</a:t>
            </a:r>
            <a:endParaRPr lang="en-US" altLang="ko-KR" sz="900" b="0" i="0" dirty="0">
              <a:solidFill>
                <a:srgbClr val="808080"/>
              </a:solidFill>
              <a:effectLst/>
              <a:latin typeface="맑은고딕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9FCF09-F65E-4F2E-A49C-8ABB4E356771}"/>
              </a:ext>
            </a:extLst>
          </p:cNvPr>
          <p:cNvSpPr txBox="1"/>
          <p:nvPr/>
        </p:nvSpPr>
        <p:spPr>
          <a:xfrm>
            <a:off x="6485995" y="3752750"/>
            <a:ext cx="57060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로션의 경우도 </a:t>
            </a:r>
            <a:r>
              <a:rPr lang="en-US" altLang="ko-KR" dirty="0"/>
              <a:t>1</a:t>
            </a:r>
            <a:r>
              <a:rPr lang="ko-KR" altLang="en-US" dirty="0"/>
              <a:t>번 단어를 보면 다른 스킨케어 제품과 같이 자극에 </a:t>
            </a:r>
            <a:r>
              <a:rPr lang="ko-KR" altLang="en-US" dirty="0" err="1"/>
              <a:t>신경쓰고</a:t>
            </a:r>
            <a:r>
              <a:rPr lang="en-US" altLang="ko-KR" dirty="0"/>
              <a:t>, ‘</a:t>
            </a:r>
            <a:r>
              <a:rPr lang="ko-KR" altLang="en-US" dirty="0"/>
              <a:t>트러블</a:t>
            </a:r>
            <a:r>
              <a:rPr lang="en-US" altLang="ko-KR" dirty="0"/>
              <a:t>’</a:t>
            </a:r>
            <a:r>
              <a:rPr lang="ko-KR" altLang="en-US" dirty="0"/>
              <a:t>을 진정 시킬 수 있는지가 제품을 구매할 때 고려할 중요한 요소이다</a:t>
            </a:r>
            <a:r>
              <a:rPr lang="en-US" altLang="ko-KR" dirty="0"/>
              <a:t>. 2</a:t>
            </a:r>
            <a:r>
              <a:rPr lang="ko-KR" altLang="en-US" dirty="0"/>
              <a:t>번 단어를 보면 계절에 따라 피부의 상태</a:t>
            </a:r>
            <a:r>
              <a:rPr lang="en-US" altLang="ko-KR" dirty="0"/>
              <a:t>(</a:t>
            </a:r>
            <a:r>
              <a:rPr lang="ko-KR" altLang="en-US" dirty="0"/>
              <a:t>유분</a:t>
            </a:r>
            <a:r>
              <a:rPr lang="en-US" altLang="ko-KR" dirty="0"/>
              <a:t>,</a:t>
            </a:r>
            <a:r>
              <a:rPr lang="ko-KR" altLang="en-US" dirty="0"/>
              <a:t>건조</a:t>
            </a:r>
            <a:r>
              <a:rPr lang="en-US" altLang="ko-KR" dirty="0"/>
              <a:t>)</a:t>
            </a:r>
            <a:r>
              <a:rPr lang="ko-KR" altLang="en-US" dirty="0"/>
              <a:t>가 달라짐을 파악할 수 있다</a:t>
            </a:r>
            <a:r>
              <a:rPr lang="en-US" altLang="ko-KR" dirty="0"/>
              <a:t>. </a:t>
            </a:r>
            <a:r>
              <a:rPr lang="ko-KR" altLang="en-US" dirty="0"/>
              <a:t>그렇기 때문에 계절에 따라 피부의 상태에 따라 </a:t>
            </a:r>
            <a:r>
              <a:rPr lang="ko-KR" altLang="en-US" dirty="0" err="1"/>
              <a:t>유분을</a:t>
            </a:r>
            <a:r>
              <a:rPr lang="ko-KR" altLang="en-US" dirty="0"/>
              <a:t> 보습할지 수분을 보습할지 정하는 것이 로션 선택을 구매할 때 고려할 중요한 요소이다</a:t>
            </a:r>
            <a:r>
              <a:rPr lang="en-US" altLang="ko-KR" dirty="0"/>
              <a:t>. 3</a:t>
            </a:r>
            <a:r>
              <a:rPr lang="ko-KR" altLang="en-US" dirty="0"/>
              <a:t>번 단어를 통해 소비자들은 피부타입에 따라 자신에게 맞는 제품을 구매해야 한다</a:t>
            </a:r>
            <a:r>
              <a:rPr lang="en-US" altLang="ko-KR" dirty="0"/>
              <a:t>. 4</a:t>
            </a:r>
            <a:r>
              <a:rPr lang="ko-KR" altLang="en-US" dirty="0"/>
              <a:t>번 단어들을 통해 다른 제품과 마찬가지로 소비자들은 제품의 느낌과 향에 신경을 쓴다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FCAC774-ECBA-408D-B610-AA7CE8F7785E}"/>
              </a:ext>
            </a:extLst>
          </p:cNvPr>
          <p:cNvGrpSpPr/>
          <p:nvPr/>
        </p:nvGrpSpPr>
        <p:grpSpPr>
          <a:xfrm>
            <a:off x="3932274" y="3829026"/>
            <a:ext cx="2777823" cy="2649236"/>
            <a:chOff x="4455661" y="3320089"/>
            <a:chExt cx="2777823" cy="264923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0252F0-A4C9-483D-AAB9-23B5FC9A13C0}"/>
                </a:ext>
              </a:extLst>
            </p:cNvPr>
            <p:cNvSpPr txBox="1"/>
            <p:nvPr/>
          </p:nvSpPr>
          <p:spPr>
            <a:xfrm>
              <a:off x="4847238" y="3320089"/>
              <a:ext cx="1994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로션</a:t>
              </a:r>
              <a:endParaRPr lang="en-US" altLang="ko-KR" dirty="0"/>
            </a:p>
            <a:p>
              <a:pPr algn="ctr"/>
              <a:r>
                <a:rPr lang="en-US" altLang="ko-KR" dirty="0"/>
                <a:t>KEY WORD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6ADE85-F5E0-4874-BEB2-6FE44FBBD148}"/>
                </a:ext>
              </a:extLst>
            </p:cNvPr>
            <p:cNvSpPr txBox="1"/>
            <p:nvPr/>
          </p:nvSpPr>
          <p:spPr>
            <a:xfrm>
              <a:off x="4455661" y="3907222"/>
              <a:ext cx="2777823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1.</a:t>
              </a:r>
              <a:r>
                <a:rPr lang="ko-KR" altLang="en-US" sz="1600" dirty="0"/>
                <a:t>자극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트러블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진정</a:t>
              </a:r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2.</a:t>
              </a:r>
              <a:r>
                <a:rPr lang="ko-KR" altLang="en-US" sz="1600" dirty="0"/>
                <a:t>여름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겨울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유분</a:t>
              </a:r>
              <a:endParaRPr lang="en-US" altLang="ko-KR" sz="1600" dirty="0"/>
            </a:p>
            <a:p>
              <a:r>
                <a:rPr lang="en-US" altLang="ko-KR" sz="1600" dirty="0"/>
                <a:t>   </a:t>
              </a:r>
              <a:r>
                <a:rPr lang="ko-KR" altLang="en-US" sz="1600" dirty="0"/>
                <a:t>수분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건조</a:t>
              </a:r>
              <a:r>
                <a:rPr lang="en-US" altLang="ko-KR" sz="1600" dirty="0"/>
                <a:t> , </a:t>
              </a:r>
              <a:r>
                <a:rPr lang="ko-KR" altLang="en-US" sz="1600" dirty="0"/>
                <a:t>보습</a:t>
              </a:r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3.</a:t>
              </a:r>
              <a:r>
                <a:rPr lang="ko-KR" altLang="en-US" sz="1600" dirty="0"/>
                <a:t>건성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지성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복합</a:t>
              </a:r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4. </a:t>
              </a:r>
              <a:r>
                <a:rPr lang="ko-KR" altLang="en-US" sz="1600" dirty="0"/>
                <a:t>느낌</a:t>
              </a:r>
              <a:r>
                <a:rPr lang="en-US" altLang="ko-KR" sz="1600" dirty="0"/>
                <a:t>, (</a:t>
              </a:r>
              <a:r>
                <a:rPr lang="ko-KR" altLang="en-US" sz="1600" dirty="0"/>
                <a:t>향</a:t>
              </a:r>
              <a:r>
                <a:rPr lang="en-US" altLang="ko-KR" sz="1600" dirty="0"/>
                <a:t>) 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F4C6401-930A-4CAD-8413-4731EEFE84AE}"/>
              </a:ext>
            </a:extLst>
          </p:cNvPr>
          <p:cNvCxnSpPr>
            <a:cxnSpLocks/>
          </p:cNvCxnSpPr>
          <p:nvPr/>
        </p:nvCxnSpPr>
        <p:spPr>
          <a:xfrm>
            <a:off x="230349" y="3752750"/>
            <a:ext cx="11758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0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C8448C1-E684-4B2D-9CF0-AD29F2BD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944" y="1545145"/>
            <a:ext cx="3440535" cy="1619250"/>
          </a:xfrm>
          <a:prstGeom prst="rect">
            <a:avLst/>
          </a:prstGeom>
        </p:spPr>
      </p:pic>
      <p:cxnSp>
        <p:nvCxnSpPr>
          <p:cNvPr id="3" name="직선 화살표 연결선 2"/>
          <p:cNvCxnSpPr>
            <a:cxnSpLocks/>
          </p:cNvCxnSpPr>
          <p:nvPr/>
        </p:nvCxnSpPr>
        <p:spPr>
          <a:xfrm>
            <a:off x="3928235" y="2471298"/>
            <a:ext cx="413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감정분석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감정분석 방법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DFCEF71-619B-4356-8571-C176165D872A}"/>
              </a:ext>
            </a:extLst>
          </p:cNvPr>
          <p:cNvSpPr txBox="1"/>
          <p:nvPr/>
        </p:nvSpPr>
        <p:spPr>
          <a:xfrm>
            <a:off x="217983" y="3176958"/>
            <a:ext cx="35059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▲</a:t>
            </a:r>
            <a:r>
              <a:rPr lang="ko-KR" altLang="en-US" sz="900" b="0" i="0" dirty="0" err="1">
                <a:solidFill>
                  <a:srgbClr val="808080"/>
                </a:solidFill>
                <a:effectLst/>
                <a:latin typeface="맑은고딕"/>
              </a:rPr>
              <a:t>긍</a:t>
            </a:r>
            <a:r>
              <a:rPr lang="en-US" altLang="ko-KR" sz="900" b="0" i="0" dirty="0">
                <a:solidFill>
                  <a:srgbClr val="808080"/>
                </a:solidFill>
                <a:effectLst/>
                <a:latin typeface="맑은고딕"/>
              </a:rPr>
              <a:t>, </a:t>
            </a:r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부정 데이터 비율 조정한 데이터프레임 정보</a:t>
            </a:r>
            <a:endParaRPr lang="ko-KR" altLang="en-US" sz="9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C9C1DE8-5628-4565-961A-FA112FBA173D}"/>
              </a:ext>
            </a:extLst>
          </p:cNvPr>
          <p:cNvSpPr/>
          <p:nvPr/>
        </p:nvSpPr>
        <p:spPr>
          <a:xfrm>
            <a:off x="4376869" y="1545145"/>
            <a:ext cx="3397610" cy="74085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0B69AF-760C-4289-BA16-CC4B947B1BF9}"/>
              </a:ext>
            </a:extLst>
          </p:cNvPr>
          <p:cNvSpPr txBox="1"/>
          <p:nvPr/>
        </p:nvSpPr>
        <p:spPr>
          <a:xfrm>
            <a:off x="4322683" y="3486225"/>
            <a:ext cx="35059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화장품 리뷰 데이터의 경우 특정 단어가 많이 나오기 때문에 가중치를 주기 위해 </a:t>
            </a:r>
            <a:r>
              <a:rPr lang="en-US" altLang="ko-KR" dirty="0">
                <a:solidFill>
                  <a:schemeClr val="tx2"/>
                </a:solidFill>
              </a:rPr>
              <a:t>TFIDF</a:t>
            </a:r>
            <a:r>
              <a:rPr lang="ko-KR" altLang="en-US" dirty="0">
                <a:solidFill>
                  <a:schemeClr val="tx2"/>
                </a:solidFill>
              </a:rPr>
              <a:t>을 사용하기로 결정했다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이 후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tokenizer</a:t>
            </a:r>
            <a:r>
              <a:rPr lang="ko-KR" altLang="en-US" dirty="0">
                <a:solidFill>
                  <a:schemeClr val="tx2"/>
                </a:solidFill>
              </a:rPr>
              <a:t>과 </a:t>
            </a:r>
            <a:r>
              <a:rPr lang="en-US" altLang="ko-KR" dirty="0" err="1">
                <a:solidFill>
                  <a:schemeClr val="tx2"/>
                </a:solidFill>
              </a:rPr>
              <a:t>max_features</a:t>
            </a:r>
            <a:r>
              <a:rPr lang="ko-KR" altLang="en-US" dirty="0">
                <a:solidFill>
                  <a:schemeClr val="tx2"/>
                </a:solidFill>
              </a:rPr>
              <a:t>를 조정해가며 감정분석시 가장 좋은 결과를 보여주는 </a:t>
            </a:r>
            <a:r>
              <a:rPr lang="en-US" altLang="ko-KR" dirty="0" err="1">
                <a:solidFill>
                  <a:schemeClr val="tx2"/>
                </a:solidFill>
              </a:rPr>
              <a:t>max_features</a:t>
            </a:r>
            <a:r>
              <a:rPr lang="ko-KR" altLang="en-US" dirty="0">
                <a:solidFill>
                  <a:schemeClr val="tx2"/>
                </a:solidFill>
              </a:rPr>
              <a:t>과 앞서 정의한 형태소 분석 함수 </a:t>
            </a:r>
            <a:r>
              <a:rPr lang="en-US" altLang="ko-KR" dirty="0">
                <a:solidFill>
                  <a:schemeClr val="tx2"/>
                </a:solidFill>
              </a:rPr>
              <a:t>tokenizer</a:t>
            </a:r>
            <a:r>
              <a:rPr lang="ko-KR" altLang="en-US" dirty="0">
                <a:solidFill>
                  <a:schemeClr val="tx2"/>
                </a:solidFill>
              </a:rPr>
              <a:t>을 사용해줬다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추가로 각 제품마다 데이터의 수가 다르기 때문에 </a:t>
            </a:r>
            <a:r>
              <a:rPr lang="en-US" altLang="ko-KR" dirty="0" err="1">
                <a:solidFill>
                  <a:schemeClr val="tx2"/>
                </a:solidFill>
              </a:rPr>
              <a:t>max_features</a:t>
            </a:r>
            <a:r>
              <a:rPr lang="ko-KR" altLang="en-US" dirty="0">
                <a:solidFill>
                  <a:schemeClr val="tx2"/>
                </a:solidFill>
              </a:rPr>
              <a:t>를 조정해주면서 분석을 진행하였다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188772-3A94-48B2-AE42-9CE969C4DB01}"/>
              </a:ext>
            </a:extLst>
          </p:cNvPr>
          <p:cNvSpPr txBox="1"/>
          <p:nvPr/>
        </p:nvSpPr>
        <p:spPr>
          <a:xfrm>
            <a:off x="4333944" y="3159300"/>
            <a:ext cx="35059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▲</a:t>
            </a:r>
            <a:r>
              <a:rPr lang="en-US" altLang="ko-KR" sz="900" b="0" i="0" dirty="0">
                <a:solidFill>
                  <a:srgbClr val="808080"/>
                </a:solidFill>
                <a:effectLst/>
                <a:latin typeface="맑은고딕"/>
              </a:rPr>
              <a:t>TFIDF</a:t>
            </a:r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를 활용한 감정분석</a:t>
            </a:r>
            <a:endParaRPr lang="ko-KR" altLang="en-US" sz="9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BA7C2E7-9377-4657-BDED-D7907FAF6697}"/>
              </a:ext>
            </a:extLst>
          </p:cNvPr>
          <p:cNvCxnSpPr>
            <a:cxnSpLocks/>
          </p:cNvCxnSpPr>
          <p:nvPr/>
        </p:nvCxnSpPr>
        <p:spPr>
          <a:xfrm>
            <a:off x="7935824" y="2471298"/>
            <a:ext cx="413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E205C03-0BD1-470B-B427-FDE47F59533F}"/>
              </a:ext>
            </a:extLst>
          </p:cNvPr>
          <p:cNvSpPr txBox="1"/>
          <p:nvPr/>
        </p:nvSpPr>
        <p:spPr>
          <a:xfrm>
            <a:off x="8268299" y="3255393"/>
            <a:ext cx="35059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▲</a:t>
            </a:r>
            <a:r>
              <a:rPr lang="ko-KR" altLang="en-US" sz="900" b="0" i="0" dirty="0" err="1">
                <a:solidFill>
                  <a:srgbClr val="808080"/>
                </a:solidFill>
                <a:effectLst/>
                <a:latin typeface="맑은고딕"/>
              </a:rPr>
              <a:t>텐서플로</a:t>
            </a:r>
            <a:r>
              <a:rPr lang="ko-KR" altLang="en-US" sz="900" b="0" i="0" dirty="0">
                <a:solidFill>
                  <a:srgbClr val="808080"/>
                </a:solidFill>
                <a:effectLst/>
                <a:latin typeface="맑은고딕"/>
              </a:rPr>
              <a:t> 모델 </a:t>
            </a:r>
            <a:r>
              <a:rPr lang="en-US" altLang="ko-KR" sz="900" b="0" i="0" dirty="0">
                <a:solidFill>
                  <a:srgbClr val="808080"/>
                </a:solidFill>
                <a:effectLst/>
                <a:latin typeface="맑은고딕"/>
              </a:rPr>
              <a:t>Early stop</a:t>
            </a:r>
            <a:endParaRPr lang="ko-KR" altLang="en-US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BF94F9-3CC8-42F9-B3A5-A7DAC2CE94D7}"/>
              </a:ext>
            </a:extLst>
          </p:cNvPr>
          <p:cNvSpPr txBox="1"/>
          <p:nvPr/>
        </p:nvSpPr>
        <p:spPr>
          <a:xfrm>
            <a:off x="7958143" y="3476870"/>
            <a:ext cx="4233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다음으로는 데이터를 </a:t>
            </a:r>
            <a:r>
              <a:rPr lang="en-US" altLang="ko-KR" dirty="0" err="1">
                <a:solidFill>
                  <a:schemeClr val="tx2"/>
                </a:solidFill>
              </a:rPr>
              <a:t>test_size</a:t>
            </a:r>
            <a:r>
              <a:rPr lang="ko-KR" altLang="en-US" dirty="0">
                <a:solidFill>
                  <a:schemeClr val="tx2"/>
                </a:solidFill>
              </a:rPr>
              <a:t>를 </a:t>
            </a:r>
            <a:r>
              <a:rPr lang="en-US" altLang="ko-KR" dirty="0">
                <a:solidFill>
                  <a:schemeClr val="tx2"/>
                </a:solidFill>
              </a:rPr>
              <a:t>0.2</a:t>
            </a:r>
            <a:r>
              <a:rPr lang="ko-KR" altLang="en-US" dirty="0">
                <a:solidFill>
                  <a:schemeClr val="tx2"/>
                </a:solidFill>
              </a:rPr>
              <a:t>로 나눠준 뒤 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 err="1">
                <a:solidFill>
                  <a:schemeClr val="tx2"/>
                </a:solidFill>
              </a:rPr>
              <a:t>텐서플로의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ko-KR" altLang="en-US" dirty="0" err="1">
                <a:solidFill>
                  <a:schemeClr val="tx2"/>
                </a:solidFill>
              </a:rPr>
              <a:t>케라스</a:t>
            </a:r>
            <a:r>
              <a:rPr lang="ko-KR" altLang="en-US" dirty="0">
                <a:solidFill>
                  <a:schemeClr val="tx2"/>
                </a:solidFill>
              </a:rPr>
              <a:t> 모델을 사용했다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모델의 성능을 올리기 위해 층을 쌓고 해봤으나 결과적으로 모델 레이어의 </a:t>
            </a:r>
            <a:r>
              <a:rPr lang="en-US" altLang="ko-KR" dirty="0">
                <a:solidFill>
                  <a:schemeClr val="tx2"/>
                </a:solidFill>
              </a:rPr>
              <a:t>Dense</a:t>
            </a:r>
            <a:r>
              <a:rPr lang="ko-KR" altLang="en-US" dirty="0">
                <a:solidFill>
                  <a:schemeClr val="tx2"/>
                </a:solidFill>
              </a:rPr>
              <a:t>를 </a:t>
            </a:r>
            <a:r>
              <a:rPr lang="en-US" altLang="ko-KR" dirty="0">
                <a:solidFill>
                  <a:schemeClr val="tx2"/>
                </a:solidFill>
              </a:rPr>
              <a:t>1</a:t>
            </a:r>
            <a:r>
              <a:rPr lang="ko-KR" altLang="en-US" dirty="0">
                <a:solidFill>
                  <a:schemeClr val="tx2"/>
                </a:solidFill>
              </a:rPr>
              <a:t>로 </a:t>
            </a:r>
            <a:r>
              <a:rPr lang="en-US" altLang="ko-KR" dirty="0">
                <a:solidFill>
                  <a:schemeClr val="tx2"/>
                </a:solidFill>
              </a:rPr>
              <a:t>activation</a:t>
            </a:r>
            <a:r>
              <a:rPr lang="ko-KR" altLang="en-US" dirty="0">
                <a:solidFill>
                  <a:schemeClr val="tx2"/>
                </a:solidFill>
              </a:rPr>
              <a:t>은 </a:t>
            </a:r>
            <a:r>
              <a:rPr lang="en-US" altLang="ko-KR" dirty="0">
                <a:solidFill>
                  <a:schemeClr val="tx2"/>
                </a:solidFill>
              </a:rPr>
              <a:t>sigmoid</a:t>
            </a:r>
            <a:r>
              <a:rPr lang="ko-KR" altLang="en-US" dirty="0">
                <a:solidFill>
                  <a:schemeClr val="tx2"/>
                </a:solidFill>
              </a:rPr>
              <a:t>로 해주는 것이 가장 좋은 성능을 보여줬다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모델의 </a:t>
            </a:r>
            <a:r>
              <a:rPr lang="en-US" altLang="ko-KR" dirty="0">
                <a:solidFill>
                  <a:schemeClr val="tx2"/>
                </a:solidFill>
              </a:rPr>
              <a:t>compile</a:t>
            </a:r>
            <a:r>
              <a:rPr lang="ko-KR" altLang="en-US" dirty="0">
                <a:solidFill>
                  <a:schemeClr val="tx2"/>
                </a:solidFill>
              </a:rPr>
              <a:t>은 </a:t>
            </a:r>
            <a:r>
              <a:rPr lang="ko-KR" altLang="en-US" dirty="0" err="1">
                <a:solidFill>
                  <a:schemeClr val="tx2"/>
                </a:solidFill>
              </a:rPr>
              <a:t>옵티마이저는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 err="1">
                <a:solidFill>
                  <a:schemeClr val="tx2"/>
                </a:solidFill>
              </a:rPr>
              <a:t>adam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손실함수는 </a:t>
            </a:r>
            <a:r>
              <a:rPr lang="en-US" altLang="ko-KR" dirty="0">
                <a:solidFill>
                  <a:schemeClr val="tx2"/>
                </a:solidFill>
              </a:rPr>
              <a:t>0</a:t>
            </a:r>
            <a:r>
              <a:rPr lang="ko-KR" altLang="en-US" dirty="0">
                <a:solidFill>
                  <a:schemeClr val="tx2"/>
                </a:solidFill>
              </a:rPr>
              <a:t>과</a:t>
            </a:r>
            <a:r>
              <a:rPr lang="en-US" altLang="ko-KR" dirty="0">
                <a:solidFill>
                  <a:schemeClr val="tx2"/>
                </a:solidFill>
              </a:rPr>
              <a:t>1</a:t>
            </a:r>
            <a:r>
              <a:rPr lang="ko-KR" altLang="en-US" dirty="0">
                <a:solidFill>
                  <a:schemeClr val="tx2"/>
                </a:solidFill>
              </a:rPr>
              <a:t>을 분류하기 때문에 </a:t>
            </a:r>
            <a:r>
              <a:rPr lang="ko-KR" altLang="en-US" dirty="0" err="1">
                <a:solidFill>
                  <a:schemeClr val="tx2"/>
                </a:solidFill>
              </a:rPr>
              <a:t>교차앤트로피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성능은 </a:t>
            </a:r>
            <a:r>
              <a:rPr lang="en-US" altLang="ko-KR" dirty="0">
                <a:solidFill>
                  <a:schemeClr val="tx2"/>
                </a:solidFill>
              </a:rPr>
              <a:t>accuracy</a:t>
            </a:r>
            <a:r>
              <a:rPr lang="ko-KR" altLang="en-US" dirty="0">
                <a:solidFill>
                  <a:schemeClr val="tx2"/>
                </a:solidFill>
              </a:rPr>
              <a:t>을 사용했으며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en-US" altLang="ko-KR" dirty="0" err="1">
                <a:solidFill>
                  <a:schemeClr val="tx2"/>
                </a:solidFill>
              </a:rPr>
              <a:t>Earlystop</a:t>
            </a:r>
            <a:r>
              <a:rPr lang="ko-KR" altLang="en-US" dirty="0">
                <a:solidFill>
                  <a:schemeClr val="tx2"/>
                </a:solidFill>
              </a:rPr>
              <a:t>을 이용해 성능을 향상 시킨 후 모델의 가중치로 </a:t>
            </a:r>
            <a:r>
              <a:rPr lang="ko-KR" altLang="en-US" dirty="0" err="1">
                <a:solidFill>
                  <a:schemeClr val="tx2"/>
                </a:solidFill>
              </a:rPr>
              <a:t>긍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부정 단어를 분석했다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6B6DD5-0754-4552-86CE-1CA166E6FDED}"/>
              </a:ext>
            </a:extLst>
          </p:cNvPr>
          <p:cNvSpPr txBox="1"/>
          <p:nvPr/>
        </p:nvSpPr>
        <p:spPr>
          <a:xfrm>
            <a:off x="27822" y="960613"/>
            <a:ext cx="398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Step1 : </a:t>
            </a:r>
            <a:r>
              <a:rPr lang="ko-KR" altLang="en-US" sz="2400" b="1" dirty="0" err="1"/>
              <a:t>긍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부정 비율 조정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2DE47C-4292-484A-AB5C-0A63030122E7}"/>
              </a:ext>
            </a:extLst>
          </p:cNvPr>
          <p:cNvSpPr txBox="1"/>
          <p:nvPr/>
        </p:nvSpPr>
        <p:spPr>
          <a:xfrm>
            <a:off x="4279450" y="964548"/>
            <a:ext cx="367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Step2 : TFIDF</a:t>
            </a:r>
            <a:r>
              <a:rPr lang="ko-KR" altLang="en-US" sz="2400" b="1" dirty="0"/>
              <a:t> 사용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52C760-11AC-4327-942D-77034C0D2891}"/>
              </a:ext>
            </a:extLst>
          </p:cNvPr>
          <p:cNvSpPr txBox="1"/>
          <p:nvPr/>
        </p:nvSpPr>
        <p:spPr>
          <a:xfrm>
            <a:off x="8291741" y="927447"/>
            <a:ext cx="367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Step3 : </a:t>
            </a:r>
            <a:r>
              <a:rPr lang="ko-KR" altLang="en-US" sz="2400" b="1" dirty="0" err="1"/>
              <a:t>텐서플로</a:t>
            </a:r>
            <a:r>
              <a:rPr lang="ko-KR" altLang="en-US" sz="2400" b="1" dirty="0"/>
              <a:t> 모델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4D3B62-758A-458C-9248-A2FA42F3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93" y="1392746"/>
            <a:ext cx="3547631" cy="177164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AAEE0C8-1694-4554-A977-3DF511D92DA4}"/>
              </a:ext>
            </a:extLst>
          </p:cNvPr>
          <p:cNvSpPr txBox="1"/>
          <p:nvPr/>
        </p:nvSpPr>
        <p:spPr>
          <a:xfrm>
            <a:off x="208406" y="3529762"/>
            <a:ext cx="3525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화장품 리뷰 데이터의 경우 부정 리뷰보다는 긍정리뷰의 비율이 월등히 높게 나와 감정분석을 진행할 때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데이터 불균형으로 인해 모델의 성능이 편향되어 나오기 때문에 한번 데이터 프레임을 </a:t>
            </a:r>
            <a:r>
              <a:rPr lang="ko-KR" altLang="en-US" dirty="0" err="1">
                <a:solidFill>
                  <a:schemeClr val="tx2"/>
                </a:solidFill>
              </a:rPr>
              <a:t>무작윌로</a:t>
            </a:r>
            <a:r>
              <a:rPr lang="ko-KR" altLang="en-US" dirty="0">
                <a:solidFill>
                  <a:schemeClr val="tx2"/>
                </a:solidFill>
              </a:rPr>
              <a:t> 섞어준 뒤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 err="1">
                <a:solidFill>
                  <a:schemeClr val="tx2"/>
                </a:solidFill>
              </a:rPr>
              <a:t>긍</a:t>
            </a:r>
            <a:r>
              <a:rPr lang="ko-KR" altLang="en-US" dirty="0">
                <a:solidFill>
                  <a:schemeClr val="tx2"/>
                </a:solidFill>
              </a:rPr>
              <a:t> 부정의 비율을 </a:t>
            </a:r>
            <a:r>
              <a:rPr lang="en-US" altLang="ko-KR" dirty="0">
                <a:solidFill>
                  <a:schemeClr val="tx2"/>
                </a:solidFill>
              </a:rPr>
              <a:t>7:3</a:t>
            </a:r>
            <a:r>
              <a:rPr lang="ko-KR" altLang="en-US" dirty="0">
                <a:solidFill>
                  <a:schemeClr val="tx2"/>
                </a:solidFill>
              </a:rPr>
              <a:t>으로 맞춰 새로운 데이터 프레임을 만들어 감정분석을 진행 하였다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40B922-4380-4169-8E0B-E1FCC03E6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299" y="1428979"/>
            <a:ext cx="3702135" cy="173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7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520242" cy="660429"/>
            <a:chOff x="1188881" y="351819"/>
            <a:chExt cx="2520242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감정분석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5202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err="1"/>
                <a:t>클렌징폼</a:t>
              </a:r>
              <a:r>
                <a:rPr lang="ko-KR" altLang="en-US" sz="2200" dirty="0"/>
                <a:t> 감정분석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076486A-B987-4D13-AD7B-A86AC8344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9" y="1462431"/>
            <a:ext cx="5833259" cy="28758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7BCAD8E-6F59-4059-8FBC-334AF75D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541" y="1460877"/>
            <a:ext cx="5833259" cy="287588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031E34A-9DA0-44A7-85C9-1E50A5079706}"/>
              </a:ext>
            </a:extLst>
          </p:cNvPr>
          <p:cNvSpPr txBox="1"/>
          <p:nvPr/>
        </p:nvSpPr>
        <p:spPr>
          <a:xfrm>
            <a:off x="1157900" y="999212"/>
            <a:ext cx="374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클렌징폼</a:t>
            </a:r>
            <a:r>
              <a:rPr lang="ko-KR" altLang="en-US" sz="2400" b="1" dirty="0"/>
              <a:t> 부정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843D98-75B2-44B3-A203-9AB9EC40553C}"/>
              </a:ext>
            </a:extLst>
          </p:cNvPr>
          <p:cNvSpPr txBox="1"/>
          <p:nvPr/>
        </p:nvSpPr>
        <p:spPr>
          <a:xfrm>
            <a:off x="7201682" y="1012248"/>
            <a:ext cx="374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클렌징폼</a:t>
            </a:r>
            <a:r>
              <a:rPr lang="ko-KR" altLang="en-US" sz="2400" b="1" dirty="0"/>
              <a:t> 긍정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E97E94-5CCE-4238-B186-FC1EED972E32}"/>
              </a:ext>
            </a:extLst>
          </p:cNvPr>
          <p:cNvSpPr txBox="1"/>
          <p:nvPr/>
        </p:nvSpPr>
        <p:spPr>
          <a:xfrm>
            <a:off x="0" y="4226432"/>
            <a:ext cx="116521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설명한 방법으로 </a:t>
            </a:r>
            <a:r>
              <a:rPr lang="ko-KR" altLang="en-US" dirty="0" err="1"/>
              <a:t>클렌징폼의</a:t>
            </a:r>
            <a:r>
              <a:rPr lang="ko-KR" altLang="en-US" dirty="0"/>
              <a:t> 감정분석을 진행한 결과 위의 그래프처럼 나왔다</a:t>
            </a:r>
            <a:r>
              <a:rPr lang="en-US" altLang="ko-KR" dirty="0"/>
              <a:t>. </a:t>
            </a:r>
            <a:r>
              <a:rPr lang="ko-KR" altLang="en-US" dirty="0"/>
              <a:t>부정 그래프의 경우 가중치가 음수로 되어 있으므로 절대값을 씌워주고</a:t>
            </a:r>
            <a:r>
              <a:rPr lang="en-US" altLang="ko-KR" dirty="0"/>
              <a:t>, </a:t>
            </a:r>
            <a:r>
              <a:rPr lang="ko-KR" altLang="en-US" dirty="0"/>
              <a:t>긍정 그래프의 경우 내림차순으로 정렬해 두 그래프 모두 가중치가 큰 순서대로 보기 쉽게 표현했다</a:t>
            </a:r>
            <a:r>
              <a:rPr lang="en-US" altLang="ko-KR" dirty="0"/>
              <a:t>. </a:t>
            </a:r>
            <a:r>
              <a:rPr lang="ko-KR" altLang="en-US" dirty="0"/>
              <a:t>부정 그래프를 보면</a:t>
            </a:r>
            <a:r>
              <a:rPr lang="en-US" altLang="ko-KR" dirty="0"/>
              <a:t> ‘</a:t>
            </a:r>
            <a:r>
              <a:rPr lang="ko-KR" altLang="en-US" dirty="0"/>
              <a:t>화학</a:t>
            </a:r>
            <a:r>
              <a:rPr lang="en-US" altLang="ko-KR" dirty="0"/>
              <a:t>’, ‘</a:t>
            </a:r>
            <a:r>
              <a:rPr lang="ko-KR" altLang="en-US" dirty="0"/>
              <a:t>기름기</a:t>
            </a:r>
            <a:r>
              <a:rPr lang="en-US" altLang="ko-KR" dirty="0"/>
              <a:t>’,’</a:t>
            </a:r>
            <a:r>
              <a:rPr lang="ko-KR" altLang="en-US" dirty="0"/>
              <a:t>시국</a:t>
            </a:r>
            <a:r>
              <a:rPr lang="en-US" altLang="ko-KR" dirty="0"/>
              <a:t>’,’</a:t>
            </a:r>
            <a:r>
              <a:rPr lang="ko-KR" altLang="en-US" dirty="0"/>
              <a:t>패드</a:t>
            </a:r>
            <a:r>
              <a:rPr lang="en-US" altLang="ko-KR" dirty="0"/>
              <a:t>’, ’</a:t>
            </a:r>
            <a:r>
              <a:rPr lang="ko-KR" altLang="en-US" dirty="0"/>
              <a:t>튜브</a:t>
            </a:r>
            <a:r>
              <a:rPr lang="en-US" altLang="ko-KR" dirty="0"/>
              <a:t>’,  ‘</a:t>
            </a:r>
            <a:r>
              <a:rPr lang="ko-KR" altLang="en-US" dirty="0"/>
              <a:t>계절</a:t>
            </a:r>
            <a:r>
              <a:rPr lang="en-US" altLang="ko-KR" dirty="0"/>
              <a:t>’, ‘</a:t>
            </a:r>
            <a:r>
              <a:rPr lang="ko-KR" altLang="en-US" dirty="0"/>
              <a:t>지인</a:t>
            </a:r>
            <a:r>
              <a:rPr lang="en-US" altLang="ko-KR" dirty="0"/>
              <a:t>’ </a:t>
            </a:r>
            <a:r>
              <a:rPr lang="ko-KR" altLang="en-US" dirty="0"/>
              <a:t>단어들을 봤을 때</a:t>
            </a:r>
            <a:r>
              <a:rPr lang="en-US" altLang="ko-KR" dirty="0"/>
              <a:t>, 1.</a:t>
            </a:r>
            <a:r>
              <a:rPr lang="ko-KR" altLang="en-US" dirty="0"/>
              <a:t>화학</a:t>
            </a:r>
            <a:r>
              <a:rPr lang="en-US" altLang="ko-KR" dirty="0"/>
              <a:t>, </a:t>
            </a:r>
            <a:r>
              <a:rPr lang="ko-KR" altLang="en-US" dirty="0"/>
              <a:t>알로에</a:t>
            </a:r>
            <a:r>
              <a:rPr lang="en-US" altLang="ko-KR" dirty="0"/>
              <a:t>,</a:t>
            </a:r>
            <a:r>
              <a:rPr lang="ko-KR" altLang="en-US" dirty="0"/>
              <a:t>레몬</a:t>
            </a:r>
            <a:r>
              <a:rPr lang="en-US" altLang="ko-KR" dirty="0"/>
              <a:t>.</a:t>
            </a:r>
            <a:r>
              <a:rPr lang="ko-KR" altLang="en-US" dirty="0"/>
              <a:t> 성분과 관련된 단어들을 통해 제품의 성분과 자신의 피부가 맞지 않을 경우 </a:t>
            </a:r>
            <a:r>
              <a:rPr lang="en-US" altLang="ko-KR" dirty="0"/>
              <a:t>2. </a:t>
            </a:r>
            <a:r>
              <a:rPr lang="ko-KR" altLang="en-US" dirty="0"/>
              <a:t>패드와 튜브</a:t>
            </a:r>
            <a:r>
              <a:rPr lang="en-US" altLang="ko-KR" dirty="0"/>
              <a:t>, </a:t>
            </a:r>
            <a:r>
              <a:rPr lang="ko-KR" altLang="en-US" dirty="0" err="1"/>
              <a:t>버블폼</a:t>
            </a:r>
            <a:r>
              <a:rPr lang="en-US" altLang="ko-KR" dirty="0"/>
              <a:t>, </a:t>
            </a:r>
            <a:r>
              <a:rPr lang="ko-KR" altLang="en-US" dirty="0" err="1"/>
              <a:t>바디워시</a:t>
            </a:r>
            <a:r>
              <a:rPr lang="en-US" altLang="ko-KR" dirty="0"/>
              <a:t>. </a:t>
            </a:r>
            <a:r>
              <a:rPr lang="ko-KR" altLang="en-US" dirty="0"/>
              <a:t>클렌징 제품의 종류와 제품의 형태의 </a:t>
            </a:r>
            <a:r>
              <a:rPr lang="ko-KR" altLang="en-US" dirty="0" err="1"/>
              <a:t>호불호가</a:t>
            </a:r>
            <a:r>
              <a:rPr lang="ko-KR" altLang="en-US" dirty="0"/>
              <a:t> 갈릴 경우 </a:t>
            </a:r>
            <a:r>
              <a:rPr lang="en-US" altLang="ko-KR" dirty="0"/>
              <a:t>3. </a:t>
            </a:r>
            <a:r>
              <a:rPr lang="ko-KR" altLang="en-US" dirty="0"/>
              <a:t>기름기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.</a:t>
            </a:r>
            <a:r>
              <a:rPr lang="ko-KR" altLang="en-US" dirty="0"/>
              <a:t> 단어들을 보면 계절에 따른 피부 상태의 변화로 인한 트러블 발생의 경우 </a:t>
            </a:r>
            <a:r>
              <a:rPr lang="en-US" altLang="ko-KR" dirty="0"/>
              <a:t>4. </a:t>
            </a:r>
            <a:r>
              <a:rPr lang="ko-KR" altLang="en-US" dirty="0"/>
              <a:t>지인</a:t>
            </a:r>
            <a:r>
              <a:rPr lang="en-US" altLang="ko-KR" dirty="0"/>
              <a:t>. </a:t>
            </a:r>
            <a:r>
              <a:rPr lang="ko-KR" altLang="en-US" dirty="0"/>
              <a:t>지인의 추천을 받아 구매했지만 자신과 맞지 않는 경우 부정적인 반응을 보이는 것을 알 수 있다</a:t>
            </a:r>
            <a:r>
              <a:rPr lang="en-US" altLang="ko-KR" dirty="0"/>
              <a:t>.</a:t>
            </a:r>
            <a:r>
              <a:rPr lang="ko-KR" altLang="en-US" dirty="0"/>
              <a:t> 반대로 긍정 단어를 보면 </a:t>
            </a:r>
            <a:r>
              <a:rPr lang="en-US" altLang="ko-KR" dirty="0"/>
              <a:t>‘</a:t>
            </a:r>
            <a:r>
              <a:rPr lang="ko-KR" altLang="en-US" dirty="0" err="1"/>
              <a:t>쫀득</a:t>
            </a:r>
            <a:r>
              <a:rPr lang="en-US" altLang="ko-KR" dirty="0"/>
              <a:t>’, ‘</a:t>
            </a:r>
            <a:r>
              <a:rPr lang="ko-KR" altLang="en-US" dirty="0"/>
              <a:t>워터</a:t>
            </a:r>
            <a:r>
              <a:rPr lang="en-US" altLang="ko-KR" dirty="0"/>
              <a:t>’, ‘</a:t>
            </a:r>
            <a:r>
              <a:rPr lang="ko-KR" altLang="en-US" dirty="0"/>
              <a:t>구성</a:t>
            </a:r>
            <a:r>
              <a:rPr lang="en-US" altLang="ko-KR" dirty="0"/>
              <a:t>’, ‘</a:t>
            </a:r>
            <a:r>
              <a:rPr lang="ko-KR" altLang="en-US" dirty="0"/>
              <a:t>탄산수</a:t>
            </a:r>
            <a:r>
              <a:rPr lang="en-US" altLang="ko-KR" dirty="0"/>
              <a:t>’, ‘</a:t>
            </a:r>
            <a:r>
              <a:rPr lang="ko-KR" altLang="en-US" dirty="0"/>
              <a:t>세정력</a:t>
            </a:r>
            <a:r>
              <a:rPr lang="en-US" altLang="ko-KR" dirty="0"/>
              <a:t>’, ‘</a:t>
            </a:r>
            <a:r>
              <a:rPr lang="ko-KR" altLang="en-US" dirty="0"/>
              <a:t>질감</a:t>
            </a:r>
            <a:r>
              <a:rPr lang="en-US" altLang="ko-KR" dirty="0"/>
              <a:t>’ </a:t>
            </a:r>
            <a:r>
              <a:rPr lang="ko-KR" altLang="en-US" dirty="0"/>
              <a:t>단어들을 봤을 때</a:t>
            </a:r>
            <a:r>
              <a:rPr lang="en-US" altLang="ko-KR" dirty="0"/>
              <a:t>, 1.</a:t>
            </a:r>
            <a:r>
              <a:rPr lang="ko-KR" altLang="en-US" dirty="0" err="1"/>
              <a:t>쫀득</a:t>
            </a:r>
            <a:r>
              <a:rPr lang="en-US" altLang="ko-KR" dirty="0"/>
              <a:t>, </a:t>
            </a:r>
            <a:r>
              <a:rPr lang="ko-KR" altLang="en-US" dirty="0"/>
              <a:t>세정력</a:t>
            </a:r>
            <a:r>
              <a:rPr lang="en-US" altLang="ko-KR" dirty="0"/>
              <a:t>, </a:t>
            </a:r>
            <a:r>
              <a:rPr lang="ko-KR" altLang="en-US" dirty="0"/>
              <a:t>질감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클렌징폼</a:t>
            </a:r>
            <a:r>
              <a:rPr lang="ko-KR" altLang="en-US" dirty="0"/>
              <a:t> 사용시의 느낌과 효과가 좋았던 경우 </a:t>
            </a:r>
            <a:r>
              <a:rPr lang="en-US" altLang="ko-KR" dirty="0"/>
              <a:t>2. </a:t>
            </a:r>
            <a:r>
              <a:rPr lang="ko-KR" altLang="en-US" dirty="0"/>
              <a:t>구성</a:t>
            </a:r>
            <a:r>
              <a:rPr lang="en-US" altLang="ko-KR" dirty="0"/>
              <a:t>, </a:t>
            </a:r>
            <a:r>
              <a:rPr lang="ko-KR" altLang="en-US" dirty="0"/>
              <a:t>탄산수</a:t>
            </a:r>
            <a:r>
              <a:rPr lang="en-US" altLang="ko-KR" dirty="0"/>
              <a:t>, </a:t>
            </a:r>
            <a:r>
              <a:rPr lang="ko-KR" altLang="en-US" dirty="0"/>
              <a:t>워터</a:t>
            </a:r>
            <a:r>
              <a:rPr lang="en-US" altLang="ko-KR" dirty="0"/>
              <a:t>. </a:t>
            </a:r>
            <a:r>
              <a:rPr lang="ko-KR" altLang="en-US" dirty="0"/>
              <a:t>제품의 성분과 제품의 형태가 </a:t>
            </a:r>
            <a:r>
              <a:rPr lang="ko-KR" altLang="en-US" dirty="0" err="1"/>
              <a:t>클렌징폼</a:t>
            </a:r>
            <a:r>
              <a:rPr lang="ko-KR" altLang="en-US" dirty="0"/>
              <a:t> 긍정적인 반응을 보이는 것을 알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22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8707</TotalTime>
  <Words>5240</Words>
  <Application>Microsoft Office PowerPoint</Application>
  <PresentationFormat>와이드스크린</PresentationFormat>
  <Paragraphs>531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Noto Sans CJK KR Thin</vt:lpstr>
      <vt:lpstr>나눔스퀘어라운드 Regular</vt:lpstr>
      <vt:lpstr>맑은 고딕</vt:lpstr>
      <vt:lpstr>맑은고딕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조문주(학부생-빅데이터경영통계전공)</cp:lastModifiedBy>
  <cp:revision>287</cp:revision>
  <dcterms:created xsi:type="dcterms:W3CDTF">2015-01-21T11:35:38Z</dcterms:created>
  <dcterms:modified xsi:type="dcterms:W3CDTF">2021-04-29T04:39:29Z</dcterms:modified>
</cp:coreProperties>
</file>