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sus.gov/acs/www/" TargetMode="External"/><Relationship Id="rId4" Type="http://schemas.openxmlformats.org/officeDocument/2006/relationships/hyperlink" Target="http://www.fbi.gov/about-us/cjis/ucr/uc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2.ed.gov/about/inits/ed/edfacts/data-files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6893" y="2322711"/>
            <a:ext cx="9144000" cy="16414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Best place to  live in </a:t>
            </a:r>
            <a:br>
              <a:rPr lang="en-US" sz="6000" dirty="0" smtClean="0"/>
            </a:br>
            <a:r>
              <a:rPr lang="en-US" sz="6000" dirty="0" smtClean="0"/>
              <a:t>United  States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045" y="546062"/>
            <a:ext cx="9144000" cy="754025"/>
          </a:xfrm>
        </p:spPr>
        <p:txBody>
          <a:bodyPr/>
          <a:lstStyle/>
          <a:p>
            <a:pPr algn="l"/>
            <a:r>
              <a:rPr lang="en-US" dirty="0" smtClean="0"/>
              <a:t>Niche.com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02816" y="6210346"/>
            <a:ext cx="291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Moonsung Kang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4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school and house price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7873"/>
            <a:ext cx="6768748" cy="4351338"/>
          </a:xfrm>
        </p:spPr>
      </p:pic>
      <p:sp>
        <p:nvSpPr>
          <p:cNvPr id="6" name="TextBox 5"/>
          <p:cNvSpPr txBox="1"/>
          <p:nvPr/>
        </p:nvSpPr>
        <p:spPr>
          <a:xfrm>
            <a:off x="7977352" y="2077873"/>
            <a:ext cx="3376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we can see, There are many house prices under 300,000 but, </a:t>
            </a:r>
          </a:p>
          <a:p>
            <a:r>
              <a:rPr lang="en-US" dirty="0" smtClean="0"/>
              <a:t>As public school school level goes up, home value also goes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9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Safety Rating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8687"/>
            <a:ext cx="6768748" cy="4351338"/>
          </a:xfrm>
        </p:spPr>
      </p:pic>
      <p:sp>
        <p:nvSpPr>
          <p:cNvPr id="5" name="TextBox 4"/>
          <p:cNvSpPr txBox="1"/>
          <p:nvPr/>
        </p:nvSpPr>
        <p:spPr>
          <a:xfrm>
            <a:off x="7777655" y="1888687"/>
            <a:ext cx="3951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Overall, Crime safety rate in U.S was not so good.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Highest rate was about 54 out of 100.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But, top picks from previous graphs has high crime safety ratings.</a:t>
            </a:r>
          </a:p>
        </p:txBody>
      </p:sp>
    </p:spTree>
    <p:extLst>
      <p:ext uri="{BB962C8B-B14F-4D97-AF65-F5344CB8AC3E}">
        <p14:creationId xmlns:p14="http://schemas.microsoft.com/office/powerpoint/2010/main" val="163573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Salary and House Price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6373"/>
            <a:ext cx="6768748" cy="4383541"/>
          </a:xfrm>
        </p:spPr>
      </p:pic>
      <p:sp>
        <p:nvSpPr>
          <p:cNvPr id="5" name="TextBox 4"/>
          <p:cNvSpPr txBox="1"/>
          <p:nvPr/>
        </p:nvSpPr>
        <p:spPr>
          <a:xfrm>
            <a:off x="8033657" y="2006373"/>
            <a:ext cx="37882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Salary States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California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New Jersey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Colorado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Nevada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New Hampshire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South Dakota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Washington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Montana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Minnesota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Idaho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Massachusetts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Nebraska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Utah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Illinois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5891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Salary and House Price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3082"/>
            <a:ext cx="6768748" cy="4351338"/>
          </a:xfrm>
        </p:spPr>
      </p:pic>
      <p:sp>
        <p:nvSpPr>
          <p:cNvPr id="5" name="TextBox 4"/>
          <p:cNvSpPr txBox="1"/>
          <p:nvPr/>
        </p:nvSpPr>
        <p:spPr>
          <a:xfrm flipH="1">
            <a:off x="7805056" y="2163082"/>
            <a:ext cx="4082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see that, there is correlation between salary and the price of houses.</a:t>
            </a:r>
          </a:p>
          <a:p>
            <a:endParaRPr lang="en-US" dirty="0"/>
          </a:p>
          <a:p>
            <a:r>
              <a:rPr lang="en-US" dirty="0" smtClean="0"/>
              <a:t>When average salary goes up, home value also goes up</a:t>
            </a:r>
          </a:p>
        </p:txBody>
      </p:sp>
    </p:spTree>
    <p:extLst>
      <p:ext uri="{BB962C8B-B14F-4D97-AF65-F5344CB8AC3E}">
        <p14:creationId xmlns:p14="http://schemas.microsoft.com/office/powerpoint/2010/main" val="71415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living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0682"/>
            <a:ext cx="6768748" cy="4351338"/>
          </a:xfrm>
        </p:spPr>
      </p:pic>
      <p:sp>
        <p:nvSpPr>
          <p:cNvPr id="5" name="TextBox 4"/>
          <p:cNvSpPr txBox="1"/>
          <p:nvPr/>
        </p:nvSpPr>
        <p:spPr>
          <a:xfrm>
            <a:off x="7815943" y="2010682"/>
            <a:ext cx="3973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top states that have good cost of living</a:t>
            </a:r>
          </a:p>
          <a:p>
            <a:endParaRPr lang="en-US" dirty="0"/>
          </a:p>
          <a:p>
            <a:r>
              <a:rPr lang="en-US" dirty="0" smtClean="0"/>
              <a:t>Higher the number shows good cost of living.</a:t>
            </a:r>
          </a:p>
          <a:p>
            <a:endParaRPr lang="en-US" dirty="0"/>
          </a:p>
          <a:p>
            <a:r>
              <a:rPr lang="en-US" dirty="0" smtClean="0"/>
              <a:t>Most of the States are in mid U.S</a:t>
            </a:r>
          </a:p>
        </p:txBody>
      </p:sp>
    </p:spTree>
    <p:extLst>
      <p:ext uri="{BB962C8B-B14F-4D97-AF65-F5344CB8AC3E}">
        <p14:creationId xmlns:p14="http://schemas.microsoft.com/office/powerpoint/2010/main" val="1479106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3974"/>
            <a:ext cx="6768748" cy="4351338"/>
          </a:xfrm>
        </p:spPr>
      </p:pic>
    </p:spTree>
    <p:extLst>
      <p:ext uri="{BB962C8B-B14F-4D97-AF65-F5344CB8AC3E}">
        <p14:creationId xmlns:p14="http://schemas.microsoft.com/office/powerpoint/2010/main" val="620191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believe it will be good choice to buy house in mid U.S.</a:t>
            </a:r>
          </a:p>
          <a:p>
            <a:r>
              <a:rPr lang="en-US" dirty="0" smtClean="0"/>
              <a:t>The reasons are</a:t>
            </a:r>
          </a:p>
          <a:p>
            <a:pPr lvl="1"/>
            <a:r>
              <a:rPr lang="en-US" dirty="0" smtClean="0"/>
              <a:t>They have good cost of living</a:t>
            </a:r>
          </a:p>
          <a:p>
            <a:pPr lvl="1"/>
            <a:r>
              <a:rPr lang="en-US" dirty="0" smtClean="0"/>
              <a:t>They have higher crime safety rating</a:t>
            </a:r>
          </a:p>
          <a:p>
            <a:pPr lvl="1"/>
            <a:r>
              <a:rPr lang="en-US" dirty="0" smtClean="0"/>
              <a:t>Lower house price</a:t>
            </a:r>
          </a:p>
          <a:p>
            <a:pPr lvl="1"/>
            <a:r>
              <a:rPr lang="en-US" dirty="0" smtClean="0"/>
              <a:t>The salary range is still in high bracket</a:t>
            </a:r>
          </a:p>
          <a:p>
            <a:pPr lvl="1"/>
            <a:r>
              <a:rPr lang="en-US" dirty="0" smtClean="0"/>
              <a:t>Good public school level</a:t>
            </a:r>
          </a:p>
          <a:p>
            <a:pPr lvl="1"/>
            <a:r>
              <a:rPr lang="en-US" dirty="0" smtClean="0"/>
              <a:t>Good weather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I believe mid U.S house market is underpriced and because they have low diversity rates, it could be interesting to bring foreign item.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237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Niche.com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Niche.com is a website that helps us to learn about the schools and neighborhoods in U.S.</a:t>
            </a:r>
          </a:p>
          <a:p>
            <a:r>
              <a:rPr lang="en-US" dirty="0" smtClean="0"/>
              <a:t>I used ”top places to buy house” page for web scrapping.</a:t>
            </a:r>
          </a:p>
          <a:p>
            <a:r>
              <a:rPr lang="en-US" dirty="0" smtClean="0"/>
              <a:t>It is a well organized web site and there are a lot of resources to web scrape.</a:t>
            </a:r>
          </a:p>
          <a:p>
            <a:r>
              <a:rPr lang="en-US" dirty="0" smtClean="0"/>
              <a:t>The 2017 top places to buy house</a:t>
            </a:r>
            <a:r>
              <a:rPr lang="en-US" dirty="0"/>
              <a:t> </a:t>
            </a:r>
            <a:r>
              <a:rPr lang="en-US" dirty="0" smtClean="0"/>
              <a:t>ranking </a:t>
            </a:r>
            <a:r>
              <a:rPr lang="en-US" dirty="0"/>
              <a:t>provides a comprehensive assessment of the overall livability of an area. This grade takes into account several key factors of a location, including the quality of local schools, crime rates, housing trends, employment statistics, and access to amenities in an attempt to measure the overall quality of an area.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60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from the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use the most up-to-date data available from dozens of public data sources including the </a:t>
            </a:r>
            <a:r>
              <a:rPr lang="en-US" dirty="0">
                <a:hlinkClick r:id="rId2"/>
              </a:rPr>
              <a:t>Department of Education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U.S. Census</a:t>
            </a:r>
            <a:r>
              <a:rPr lang="en-US" dirty="0"/>
              <a:t>, </a:t>
            </a:r>
            <a:r>
              <a:rPr lang="en-US" dirty="0" smtClean="0">
                <a:hlinkClick r:id="rId4"/>
              </a:rPr>
              <a:t>IRS 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NCES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College Survey </a:t>
            </a:r>
            <a:r>
              <a:rPr lang="en-US" dirty="0" smtClean="0"/>
              <a:t>and</a:t>
            </a:r>
            <a:r>
              <a:rPr lang="en-US" dirty="0"/>
              <a:t> </a:t>
            </a:r>
            <a:r>
              <a:rPr lang="en-US" dirty="0" smtClean="0">
                <a:hlinkClick r:id="rId4"/>
              </a:rPr>
              <a:t>FBI</a:t>
            </a:r>
            <a:r>
              <a:rPr lang="en-US" dirty="0"/>
              <a:t> </a:t>
            </a:r>
            <a:r>
              <a:rPr lang="en-US" dirty="0" smtClean="0"/>
              <a:t>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2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199845"/>
              </p:ext>
            </p:extLst>
          </p:nvPr>
        </p:nvGraphicFramePr>
        <p:xfrm>
          <a:off x="420410" y="1879873"/>
          <a:ext cx="11351180" cy="914400"/>
        </p:xfrm>
        <a:graphic>
          <a:graphicData uri="http://schemas.openxmlformats.org/drawingml/2006/table">
            <a:tbl>
              <a:tblPr/>
              <a:tblGrid>
                <a:gridCol w="1135118"/>
                <a:gridCol w="1135118"/>
                <a:gridCol w="1135118"/>
                <a:gridCol w="1135118"/>
                <a:gridCol w="1135118"/>
                <a:gridCol w="1135118"/>
                <a:gridCol w="1135118"/>
                <a:gridCol w="1135118"/>
                <a:gridCol w="1135118"/>
                <a:gridCol w="1135118"/>
              </a:tblGrid>
              <a:tr h="914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Area_Feel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Population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Associate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Degree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Bachelor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Degree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Master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Degree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Jobs Level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Median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Home_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Value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Median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Rent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8849"/>
              </p:ext>
            </p:extLst>
          </p:nvPr>
        </p:nvGraphicFramePr>
        <p:xfrm>
          <a:off x="420410" y="3184635"/>
          <a:ext cx="11351180" cy="918912"/>
        </p:xfrm>
        <a:graphic>
          <a:graphicData uri="http://schemas.openxmlformats.org/drawingml/2006/table">
            <a:tbl>
              <a:tblPr/>
              <a:tblGrid>
                <a:gridCol w="1135118"/>
                <a:gridCol w="1135118"/>
                <a:gridCol w="1135118"/>
                <a:gridCol w="1135118"/>
                <a:gridCol w="1135118"/>
                <a:gridCol w="1135118"/>
                <a:gridCol w="1135118"/>
                <a:gridCol w="1135118"/>
                <a:gridCol w="1135118"/>
                <a:gridCol w="1135118"/>
              </a:tblGrid>
              <a:tr h="918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Cost_of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Living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Crime_Safty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Diversity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NightLife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Children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percent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Public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School_level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Outdoor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Activity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Weather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Review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ratings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Numberof</a:t>
                      </a:r>
                      <a:r>
                        <a:rPr lang="en-US" sz="1400" b="0" dirty="0" smtClean="0">
                          <a:effectLst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400" b="0" dirty="0" smtClean="0">
                          <a:effectLst/>
                        </a:rPr>
                        <a:t>reviews</a:t>
                      </a:r>
                      <a:endParaRPr lang="en-US" sz="14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4981903"/>
            <a:ext cx="7485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Scrapy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Plotly</a:t>
            </a:r>
          </a:p>
        </p:txBody>
      </p:sp>
    </p:spTree>
    <p:extLst>
      <p:ext uri="{BB962C8B-B14F-4D97-AF65-F5344CB8AC3E}">
        <p14:creationId xmlns:p14="http://schemas.microsoft.com/office/powerpoint/2010/main" val="110093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SCV File and My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data I collected from the website, </a:t>
            </a:r>
          </a:p>
          <a:p>
            <a:r>
              <a:rPr lang="en-US" dirty="0" smtClean="0"/>
              <a:t>I was able to see the highest in each column.</a:t>
            </a:r>
          </a:p>
          <a:p>
            <a:r>
              <a:rPr lang="en-US" dirty="0" smtClean="0"/>
              <a:t>I was able to compare columns by columns.</a:t>
            </a:r>
          </a:p>
          <a:p>
            <a:endParaRPr lang="en-US" dirty="0"/>
          </a:p>
          <a:p>
            <a:r>
              <a:rPr lang="en-US" dirty="0" smtClean="0"/>
              <a:t>My goal is to see the trends and find what factor changes the price the most.</a:t>
            </a:r>
          </a:p>
          <a:p>
            <a:r>
              <a:rPr lang="en-US" dirty="0" smtClean="0"/>
              <a:t>Also, find some insights in each area for potential different business types.</a:t>
            </a:r>
          </a:p>
          <a:p>
            <a:r>
              <a:rPr lang="en-US" dirty="0" smtClean="0"/>
              <a:t>Moreover, find underpriced housing market from the data.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700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popular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75945"/>
            <a:ext cx="7422931" cy="4708633"/>
          </a:xfrm>
        </p:spPr>
      </p:pic>
      <p:sp>
        <p:nvSpPr>
          <p:cNvPr id="5" name="TextBox 4"/>
          <p:cNvSpPr txBox="1"/>
          <p:nvPr/>
        </p:nvSpPr>
        <p:spPr>
          <a:xfrm>
            <a:off x="8261131" y="1975944"/>
            <a:ext cx="39308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This pie-chart shows California </a:t>
            </a:r>
          </a:p>
          <a:p>
            <a:r>
              <a:rPr lang="en-US" dirty="0" smtClean="0"/>
              <a:t>State is the most popular state among all.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34.2% of the data were cities in California.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Many popular States are in warmer area.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9708"/>
            <a:ext cx="6768748" cy="4351338"/>
          </a:xfrm>
        </p:spPr>
      </p:pic>
      <p:sp>
        <p:nvSpPr>
          <p:cNvPr id="7" name="TextBox 6"/>
          <p:cNvSpPr txBox="1"/>
          <p:nvPr/>
        </p:nvSpPr>
        <p:spPr>
          <a:xfrm>
            <a:off x="7851229" y="1909708"/>
            <a:ext cx="401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This is a bar-chart  weather ratings.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rating was from 0 to 100.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0 as not a good weather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100 as very good weather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This bar chart shows weather is relevant to the pie chart because the top rated states are in bar chart is also picked warmer areas in U.S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3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price of house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4" y="1876040"/>
            <a:ext cx="6926318" cy="4452633"/>
          </a:xfrm>
        </p:spPr>
      </p:pic>
      <p:sp>
        <p:nvSpPr>
          <p:cNvPr id="5" name="TextBox 4"/>
          <p:cNvSpPr txBox="1"/>
          <p:nvPr/>
        </p:nvSpPr>
        <p:spPr>
          <a:xfrm>
            <a:off x="8061435" y="1954925"/>
            <a:ext cx="35945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Median Home Values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California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New Jersey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Massachusetts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Colorado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Utah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Oregon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Washington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Nevada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New Hampshire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Arizona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Montana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Virginia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Idaho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Connecticut</a:t>
            </a:r>
          </a:p>
        </p:txBody>
      </p:sp>
    </p:spTree>
    <p:extLst>
      <p:ext uri="{BB962C8B-B14F-4D97-AF65-F5344CB8AC3E}">
        <p14:creationId xmlns:p14="http://schemas.microsoft.com/office/powerpoint/2010/main" val="170930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school and house price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5832"/>
            <a:ext cx="6768748" cy="4351338"/>
          </a:xfrm>
        </p:spPr>
      </p:pic>
      <p:sp>
        <p:nvSpPr>
          <p:cNvPr id="5" name="Rectangle 4"/>
          <p:cNvSpPr/>
          <p:nvPr/>
        </p:nvSpPr>
        <p:spPr>
          <a:xfrm>
            <a:off x="8019393" y="2035832"/>
            <a:ext cx="26380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Top picks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Colorado &lt; 300k 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Oregon  =250k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Nevada &lt; 250k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Arizona = 200k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Idaho &lt; 200k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920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163</TotalTime>
  <Words>568</Words>
  <Application>Microsoft Macintosh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Corbel</vt:lpstr>
      <vt:lpstr>Arial</vt:lpstr>
      <vt:lpstr>Depth</vt:lpstr>
      <vt:lpstr>Best place to  live in  United  States</vt:lpstr>
      <vt:lpstr>Niche.com</vt:lpstr>
      <vt:lpstr>Data from the website</vt:lpstr>
      <vt:lpstr>Columns</vt:lpstr>
      <vt:lpstr>My SCV File and My goal</vt:lpstr>
      <vt:lpstr>Most popular States</vt:lpstr>
      <vt:lpstr>Weather </vt:lpstr>
      <vt:lpstr>Median price of house</vt:lpstr>
      <vt:lpstr>Public school and house price</vt:lpstr>
      <vt:lpstr>Public school and house price</vt:lpstr>
      <vt:lpstr>Crime Safety Rating</vt:lpstr>
      <vt:lpstr>Salary and House Price</vt:lpstr>
      <vt:lpstr>Salary and House Price</vt:lpstr>
      <vt:lpstr>Cost of living</vt:lpstr>
      <vt:lpstr>Diversity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2018-02-14T10:19:07Z</dcterms:created>
  <dcterms:modified xsi:type="dcterms:W3CDTF">2018-02-14T13:03:01Z</dcterms:modified>
</cp:coreProperties>
</file>