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60" y="-120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D7D7D-C88A-4E76-AB36-5F0A63466CA3}" type="datetimeFigureOut">
              <a:rPr lang="en-US" smtClean="0"/>
              <a:t>4/28/2017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8CE43-F81A-4CD7-9127-34B5085FBFA0}" type="slidenum">
              <a:rPr lang="en-US" smtClean="0"/>
              <a:t>‹#›</a:t>
            </a:fld>
            <a:endParaRPr lang="en-US"/>
          </a:p>
        </p:txBody>
      </p:sp>
    </p:spTree>
    <p:extLst>
      <p:ext uri="{BB962C8B-B14F-4D97-AF65-F5344CB8AC3E}">
        <p14:creationId xmlns:p14="http://schemas.microsoft.com/office/powerpoint/2010/main" val="172152430"/>
      </p:ext>
    </p:extLst>
  </p:cSld>
  <p:clrMap bg1="lt1" tx1="dk1" bg2="lt2" tx2="dk2" accent1="accent1" accent2="accent2" accent3="accent3" accent4="accent4" accent5="accent5" accent6="accent6" hlink="hlink" folHlink="folHlink"/>
  <p:notesStyle>
    <a:lvl1pPr marL="0" algn="l" defTabSz="4388419" rtl="0" eaLnBrk="1" latinLnBrk="0" hangingPunct="1">
      <a:defRPr sz="5800" kern="1200">
        <a:solidFill>
          <a:schemeClr val="tx1"/>
        </a:solidFill>
        <a:latin typeface="+mn-lt"/>
        <a:ea typeface="+mn-ea"/>
        <a:cs typeface="+mn-cs"/>
      </a:defRPr>
    </a:lvl1pPr>
    <a:lvl2pPr marL="2194210" algn="l" defTabSz="4388419" rtl="0" eaLnBrk="1" latinLnBrk="0" hangingPunct="1">
      <a:defRPr sz="5800" kern="1200">
        <a:solidFill>
          <a:schemeClr val="tx1"/>
        </a:solidFill>
        <a:latin typeface="+mn-lt"/>
        <a:ea typeface="+mn-ea"/>
        <a:cs typeface="+mn-cs"/>
      </a:defRPr>
    </a:lvl2pPr>
    <a:lvl3pPr marL="4388419" algn="l" defTabSz="4388419" rtl="0" eaLnBrk="1" latinLnBrk="0" hangingPunct="1">
      <a:defRPr sz="5800" kern="1200">
        <a:solidFill>
          <a:schemeClr val="tx1"/>
        </a:solidFill>
        <a:latin typeface="+mn-lt"/>
        <a:ea typeface="+mn-ea"/>
        <a:cs typeface="+mn-cs"/>
      </a:defRPr>
    </a:lvl3pPr>
    <a:lvl4pPr marL="6582629" algn="l" defTabSz="4388419" rtl="0" eaLnBrk="1" latinLnBrk="0" hangingPunct="1">
      <a:defRPr sz="5800" kern="1200">
        <a:solidFill>
          <a:schemeClr val="tx1"/>
        </a:solidFill>
        <a:latin typeface="+mn-lt"/>
        <a:ea typeface="+mn-ea"/>
        <a:cs typeface="+mn-cs"/>
      </a:defRPr>
    </a:lvl4pPr>
    <a:lvl5pPr marL="8776834" algn="l" defTabSz="4388419" rtl="0" eaLnBrk="1" latinLnBrk="0" hangingPunct="1">
      <a:defRPr sz="5800" kern="1200">
        <a:solidFill>
          <a:schemeClr val="tx1"/>
        </a:solidFill>
        <a:latin typeface="+mn-lt"/>
        <a:ea typeface="+mn-ea"/>
        <a:cs typeface="+mn-cs"/>
      </a:defRPr>
    </a:lvl5pPr>
    <a:lvl6pPr marL="10971043" algn="l" defTabSz="4388419" rtl="0" eaLnBrk="1" latinLnBrk="0" hangingPunct="1">
      <a:defRPr sz="5800" kern="1200">
        <a:solidFill>
          <a:schemeClr val="tx1"/>
        </a:solidFill>
        <a:latin typeface="+mn-lt"/>
        <a:ea typeface="+mn-ea"/>
        <a:cs typeface="+mn-cs"/>
      </a:defRPr>
    </a:lvl6pPr>
    <a:lvl7pPr marL="13165253" algn="l" defTabSz="4388419" rtl="0" eaLnBrk="1" latinLnBrk="0" hangingPunct="1">
      <a:defRPr sz="5800" kern="1200">
        <a:solidFill>
          <a:schemeClr val="tx1"/>
        </a:solidFill>
        <a:latin typeface="+mn-lt"/>
        <a:ea typeface="+mn-ea"/>
        <a:cs typeface="+mn-cs"/>
      </a:defRPr>
    </a:lvl7pPr>
    <a:lvl8pPr marL="15359462" algn="l" defTabSz="4388419" rtl="0" eaLnBrk="1" latinLnBrk="0" hangingPunct="1">
      <a:defRPr sz="5800" kern="1200">
        <a:solidFill>
          <a:schemeClr val="tx1"/>
        </a:solidFill>
        <a:latin typeface="+mn-lt"/>
        <a:ea typeface="+mn-ea"/>
        <a:cs typeface="+mn-cs"/>
      </a:defRPr>
    </a:lvl8pPr>
    <a:lvl9pPr marL="17553672" algn="l" defTabSz="4388419"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5"/>
          <p:cNvSpPr txBox="1">
            <a:spLocks/>
          </p:cNvSpPr>
          <p:nvPr userDrawn="1"/>
        </p:nvSpPr>
        <p:spPr>
          <a:xfrm>
            <a:off x="1183640" y="9245600"/>
            <a:ext cx="13578840" cy="15392400"/>
          </a:xfrm>
          <a:prstGeom prst="rect">
            <a:avLst/>
          </a:prstGeom>
          <a:ln w="101600">
            <a:solidFill>
              <a:schemeClr val="tx1"/>
            </a:solidFill>
          </a:ln>
        </p:spPr>
        <p:txBody>
          <a:bodyPr/>
          <a:lst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a:lstStyle>
          <a:p>
            <a:pPr marL="0" indent="0">
              <a:buNone/>
            </a:pPr>
            <a:endParaRPr lang="en-US" sz="4000" dirty="0"/>
          </a:p>
        </p:txBody>
      </p:sp>
      <p:sp>
        <p:nvSpPr>
          <p:cNvPr id="7" name="Text Placeholder 9"/>
          <p:cNvSpPr txBox="1">
            <a:spLocks/>
          </p:cNvSpPr>
          <p:nvPr userDrawn="1"/>
        </p:nvSpPr>
        <p:spPr>
          <a:xfrm>
            <a:off x="1143000" y="24902160"/>
            <a:ext cx="32842200" cy="6949440"/>
          </a:xfrm>
          <a:prstGeom prst="rect">
            <a:avLst/>
          </a:prstGeom>
          <a:ln w="101600">
            <a:solidFill>
              <a:schemeClr val="tx1"/>
            </a:solidFill>
          </a:ln>
        </p:spPr>
        <p:txBody>
          <a:bodyPr/>
          <a:lst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a:lstStyle>
          <a:p>
            <a:pPr marL="0" indent="0">
              <a:buNone/>
            </a:pPr>
            <a:endParaRPr lang="en-US" sz="4000" dirty="0"/>
          </a:p>
        </p:txBody>
      </p:sp>
      <p:sp>
        <p:nvSpPr>
          <p:cNvPr id="8" name="Text Placeholder 5"/>
          <p:cNvSpPr txBox="1">
            <a:spLocks/>
          </p:cNvSpPr>
          <p:nvPr userDrawn="1"/>
        </p:nvSpPr>
        <p:spPr>
          <a:xfrm>
            <a:off x="29169360" y="9245600"/>
            <a:ext cx="13578840" cy="15392400"/>
          </a:xfrm>
          <a:prstGeom prst="rect">
            <a:avLst/>
          </a:prstGeom>
          <a:ln w="101600">
            <a:solidFill>
              <a:schemeClr val="tx1"/>
            </a:solidFill>
          </a:ln>
        </p:spPr>
        <p:txBody>
          <a:bodyPr/>
          <a:lst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a:lstStyle>
          <a:p>
            <a:pPr marL="0" indent="0">
              <a:buNone/>
            </a:pPr>
            <a:endParaRPr lang="en-US" sz="4400" dirty="0"/>
          </a:p>
        </p:txBody>
      </p:sp>
      <p:sp>
        <p:nvSpPr>
          <p:cNvPr id="9" name="Text Placeholder 5"/>
          <p:cNvSpPr txBox="1">
            <a:spLocks/>
          </p:cNvSpPr>
          <p:nvPr userDrawn="1"/>
        </p:nvSpPr>
        <p:spPr>
          <a:xfrm>
            <a:off x="15156180" y="9245600"/>
            <a:ext cx="13578840" cy="15392400"/>
          </a:xfrm>
          <a:prstGeom prst="rect">
            <a:avLst/>
          </a:prstGeom>
          <a:ln w="101600">
            <a:solidFill>
              <a:schemeClr val="tx1"/>
            </a:solidFill>
          </a:ln>
        </p:spPr>
        <p:txBody>
          <a:bodyPr/>
          <a:lst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a:lstStyle>
          <a:p>
            <a:pPr marL="0" indent="0">
              <a:buNone/>
            </a:pPr>
            <a:endParaRPr lang="en-US" sz="4000" dirty="0"/>
          </a:p>
        </p:txBody>
      </p:sp>
      <p:sp>
        <p:nvSpPr>
          <p:cNvPr id="13" name="Content Placeholder 12"/>
          <p:cNvSpPr>
            <a:spLocks noGrp="1"/>
          </p:cNvSpPr>
          <p:nvPr>
            <p:ph sz="quarter" idx="11"/>
          </p:nvPr>
        </p:nvSpPr>
        <p:spPr>
          <a:xfrm>
            <a:off x="3581400" y="1143000"/>
            <a:ext cx="36576000" cy="1676400"/>
          </a:xfrm>
          <a:prstGeom prst="rect">
            <a:avLst/>
          </a:prstGeom>
        </p:spPr>
        <p:txBody>
          <a:bodyPr/>
          <a:lstStyle>
            <a:lvl1pPr marL="0" indent="0" algn="ctr">
              <a:buNone/>
              <a:defRPr sz="8800"/>
            </a:lvl1pPr>
            <a:lvl2pPr marL="2194210" indent="0">
              <a:buNone/>
              <a:defRPr/>
            </a:lvl2pPr>
            <a:lvl3pPr marL="4388420" indent="0">
              <a:buNone/>
              <a:defRPr/>
            </a:lvl3pPr>
            <a:lvl4pPr marL="6582629" indent="0">
              <a:buNone/>
              <a:defRPr/>
            </a:lvl4pPr>
            <a:lvl5pPr marL="8776839" indent="0">
              <a:buNone/>
              <a:defRPr/>
            </a:lvl5pPr>
          </a:lstStyle>
          <a:p>
            <a:pPr lvl="0"/>
            <a:endParaRPr lang="en-US" dirty="0"/>
          </a:p>
        </p:txBody>
      </p:sp>
      <p:sp>
        <p:nvSpPr>
          <p:cNvPr id="14" name="Text Placeholder 9"/>
          <p:cNvSpPr txBox="1">
            <a:spLocks/>
          </p:cNvSpPr>
          <p:nvPr userDrawn="1"/>
        </p:nvSpPr>
        <p:spPr>
          <a:xfrm>
            <a:off x="1143000" y="5905500"/>
            <a:ext cx="41605200" cy="3086100"/>
          </a:xfrm>
          <a:prstGeom prst="rect">
            <a:avLst/>
          </a:prstGeom>
          <a:ln w="101600">
            <a:solidFill>
              <a:schemeClr val="tx1"/>
            </a:solidFill>
          </a:ln>
        </p:spPr>
        <p:txBody>
          <a:bodyPr/>
          <a:lst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a:lstStyle>
          <a:p>
            <a:pPr marL="0" indent="0">
              <a:buNone/>
            </a:pPr>
            <a:endParaRPr lang="en-US" sz="4000" dirty="0"/>
          </a:p>
        </p:txBody>
      </p:sp>
      <p:sp>
        <p:nvSpPr>
          <p:cNvPr id="16" name="Text Placeholder 9"/>
          <p:cNvSpPr txBox="1">
            <a:spLocks/>
          </p:cNvSpPr>
          <p:nvPr userDrawn="1"/>
        </p:nvSpPr>
        <p:spPr>
          <a:xfrm>
            <a:off x="34335720" y="24902160"/>
            <a:ext cx="8412480" cy="6949440"/>
          </a:xfrm>
          <a:prstGeom prst="rect">
            <a:avLst/>
          </a:prstGeom>
          <a:ln w="101600">
            <a:solidFill>
              <a:schemeClr val="tx1"/>
            </a:solidFill>
          </a:ln>
        </p:spPr>
        <p:txBody>
          <a:bodyPr/>
          <a:lst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a:lstStyle>
          <a:p>
            <a:pPr marL="0" indent="0">
              <a:buNone/>
            </a:pPr>
            <a:endParaRPr lang="en-US" sz="4000" dirty="0"/>
          </a:p>
        </p:txBody>
      </p:sp>
      <p:sp>
        <p:nvSpPr>
          <p:cNvPr id="18" name="Content Placeholder 17"/>
          <p:cNvSpPr>
            <a:spLocks noGrp="1"/>
          </p:cNvSpPr>
          <p:nvPr>
            <p:ph sz="quarter" idx="12"/>
          </p:nvPr>
        </p:nvSpPr>
        <p:spPr>
          <a:xfrm>
            <a:off x="12801600" y="2971800"/>
            <a:ext cx="18288000" cy="1600200"/>
          </a:xfrm>
          <a:prstGeom prst="rect">
            <a:avLst/>
          </a:prstGeom>
        </p:spPr>
        <p:txBody>
          <a:bodyPr/>
          <a:lstStyle>
            <a:lvl1pPr marL="0" indent="0" algn="ctr">
              <a:buNone/>
              <a:defRPr sz="6000"/>
            </a:lvl1pPr>
          </a:lstStyle>
          <a:p>
            <a:pPr lvl="0"/>
            <a:endParaRPr lang="en-US" dirty="0"/>
          </a:p>
        </p:txBody>
      </p:sp>
    </p:spTree>
    <p:extLst>
      <p:ext uri="{BB962C8B-B14F-4D97-AF65-F5344CB8AC3E}">
        <p14:creationId xmlns:p14="http://schemas.microsoft.com/office/powerpoint/2010/main" val="26859368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17"/>
          <p:cNvSpPr/>
          <p:nvPr userDrawn="1"/>
        </p:nvSpPr>
        <p:spPr>
          <a:xfrm>
            <a:off x="-25400" y="4746198"/>
            <a:ext cx="43891200" cy="914400"/>
          </a:xfrm>
          <a:prstGeom prst="rect">
            <a:avLst/>
          </a:prstGeom>
          <a:solidFill>
            <a:srgbClr val="C8102E"/>
          </a:solidFill>
          <a:ln>
            <a:solidFill>
              <a:srgbClr val="C81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ame 7"/>
          <p:cNvSpPr/>
          <p:nvPr userDrawn="1"/>
        </p:nvSpPr>
        <p:spPr>
          <a:xfrm>
            <a:off x="0" y="0"/>
            <a:ext cx="43891200" cy="32918400"/>
          </a:xfrm>
          <a:prstGeom prst="frame">
            <a:avLst>
              <a:gd name="adj1" fmla="val 2778"/>
            </a:avLst>
          </a:prstGeom>
          <a:solidFill>
            <a:srgbClr val="C8102E"/>
          </a:solidFill>
          <a:ln>
            <a:solidFill>
              <a:srgbClr val="C8102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19200" y="3352800"/>
            <a:ext cx="7406640" cy="1250538"/>
          </a:xfrm>
          <a:prstGeom prst="rect">
            <a:avLst/>
          </a:prstGeom>
        </p:spPr>
      </p:pic>
      <p:pic>
        <p:nvPicPr>
          <p:cNvPr id="2" name="Picture 1" descr="UH First Year Experienc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680400" y="3733800"/>
            <a:ext cx="9231086" cy="914400"/>
          </a:xfrm>
          <a:prstGeom prst="rect">
            <a:avLst/>
          </a:prstGeom>
        </p:spPr>
      </p:pic>
    </p:spTree>
    <p:extLst>
      <p:ext uri="{BB962C8B-B14F-4D97-AF65-F5344CB8AC3E}">
        <p14:creationId xmlns:p14="http://schemas.microsoft.com/office/powerpoint/2010/main" val="514245061"/>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4388419" rtl="0" eaLnBrk="1" latinLnBrk="0" hangingPunct="1">
        <a:spcBef>
          <a:spcPct val="0"/>
        </a:spcBef>
        <a:buNone/>
        <a:defRPr sz="88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6900" y="6196090"/>
            <a:ext cx="40995600" cy="2123658"/>
          </a:xfrm>
          <a:prstGeom prst="rect">
            <a:avLst/>
          </a:prstGeom>
          <a:noFill/>
        </p:spPr>
        <p:txBody>
          <a:bodyPr wrap="square" rtlCol="0">
            <a:spAutoFit/>
          </a:bodyPr>
          <a:lstStyle/>
          <a:p>
            <a:r>
              <a:rPr lang="en-US" sz="4400" dirty="0"/>
              <a:t>This project is designed to give students insight into the types of work that they will be doing in their future circuit analysis I and II classes. Designed with electrical and computer engineers in mind, the project requires using Ohm's Law and Kirchhoff's Loop rules and solving the given circuit for currents (I1, I2, I3). In addition to using Kirchhoff's laws to analyzing the circuit in order to calculate the currents in their respective resistors, the program also finds the allowable limits for the voltage using a system of linear equations.</a:t>
            </a:r>
          </a:p>
        </p:txBody>
      </p:sp>
      <p:sp>
        <p:nvSpPr>
          <p:cNvPr id="3" name="TextBox 2"/>
          <p:cNvSpPr txBox="1"/>
          <p:nvPr/>
        </p:nvSpPr>
        <p:spPr>
          <a:xfrm>
            <a:off x="1524000" y="9296400"/>
            <a:ext cx="13182600" cy="1938992"/>
          </a:xfrm>
          <a:prstGeom prst="rect">
            <a:avLst/>
          </a:prstGeom>
          <a:noFill/>
        </p:spPr>
        <p:txBody>
          <a:bodyPr wrap="square" rtlCol="0">
            <a:spAutoFit/>
          </a:bodyPr>
          <a:lstStyle/>
          <a:p>
            <a:r>
              <a:rPr lang="en-US" sz="6000" dirty="0"/>
              <a:t>Method/Algorithm</a:t>
            </a:r>
          </a:p>
          <a:p>
            <a:endParaRPr lang="en-US" sz="6000" dirty="0"/>
          </a:p>
        </p:txBody>
      </p:sp>
      <p:sp>
        <p:nvSpPr>
          <p:cNvPr id="4" name="TextBox 3"/>
          <p:cNvSpPr txBox="1"/>
          <p:nvPr/>
        </p:nvSpPr>
        <p:spPr>
          <a:xfrm>
            <a:off x="29184600" y="9448798"/>
            <a:ext cx="13182600" cy="12403395"/>
          </a:xfrm>
          <a:prstGeom prst="rect">
            <a:avLst/>
          </a:prstGeom>
          <a:noFill/>
        </p:spPr>
        <p:txBody>
          <a:bodyPr wrap="square" rtlCol="0">
            <a:spAutoFit/>
          </a:bodyPr>
          <a:lstStyle/>
          <a:p>
            <a:r>
              <a:rPr lang="en-US" sz="6000" dirty="0"/>
              <a:t>Results:</a:t>
            </a:r>
          </a:p>
          <a:p>
            <a:pPr marL="1143000" indent="-1143000">
              <a:buFont typeface="Arial" panose="020B0604020202020204" pitchFamily="34" charset="0"/>
              <a:buChar char="•"/>
            </a:pPr>
            <a:r>
              <a:rPr lang="en-US" sz="4000" dirty="0"/>
              <a:t>The first portion of the output displays an array listing the current voltage and resistance </a:t>
            </a:r>
          </a:p>
          <a:p>
            <a:pPr marL="1143000" indent="-1143000">
              <a:buFont typeface="Arial" panose="020B0604020202020204" pitchFamily="34" charset="0"/>
              <a:buChar char="•"/>
            </a:pPr>
            <a:endParaRPr lang="en-US" sz="4000" dirty="0"/>
          </a:p>
          <a:p>
            <a:pPr marL="1143000" indent="-1143000">
              <a:buFont typeface="Arial" panose="020B0604020202020204" pitchFamily="34" charset="0"/>
              <a:buChar char="•"/>
            </a:pPr>
            <a:endParaRPr lang="en-US" sz="4000" dirty="0"/>
          </a:p>
          <a:p>
            <a:pPr marL="1143000" indent="-1143000">
              <a:buFont typeface="Arial" panose="020B0604020202020204" pitchFamily="34" charset="0"/>
              <a:buChar char="•"/>
            </a:pPr>
            <a:endParaRPr lang="en-US" sz="4000" dirty="0"/>
          </a:p>
          <a:p>
            <a:pPr marL="1143000" indent="-1143000">
              <a:buFont typeface="Arial" panose="020B0604020202020204" pitchFamily="34" charset="0"/>
              <a:buChar char="•"/>
            </a:pPr>
            <a:endParaRPr lang="en-US" sz="4000" dirty="0"/>
          </a:p>
          <a:p>
            <a:endParaRPr lang="en-US" sz="4000" dirty="0"/>
          </a:p>
          <a:p>
            <a:pPr marL="1143000" indent="-1143000">
              <a:buFont typeface="Arial" panose="020B0604020202020204" pitchFamily="34" charset="0"/>
              <a:buChar char="•"/>
            </a:pPr>
            <a:r>
              <a:rPr lang="en-US" sz="4000" dirty="0"/>
              <a:t>The second portion of output is  the minimum and maximum Voltages with the given test case</a:t>
            </a:r>
          </a:p>
          <a:p>
            <a:pPr marL="1143000" indent="-1143000">
              <a:buFont typeface="Arial" panose="020B0604020202020204" pitchFamily="34" charset="0"/>
              <a:buChar char="•"/>
            </a:pPr>
            <a:endParaRPr lang="en-US" sz="4000" dirty="0"/>
          </a:p>
          <a:p>
            <a:pPr marL="1143000" indent="-1143000">
              <a:buFont typeface="Arial" panose="020B0604020202020204" pitchFamily="34" charset="0"/>
              <a:buChar char="•"/>
            </a:pPr>
            <a:endParaRPr lang="en-US" sz="4000" dirty="0"/>
          </a:p>
          <a:p>
            <a:pPr marL="1143000" indent="-1143000">
              <a:buFont typeface="Arial" panose="020B0604020202020204" pitchFamily="34" charset="0"/>
              <a:buChar char="•"/>
            </a:pPr>
            <a:endParaRPr lang="en-US" sz="4000" dirty="0"/>
          </a:p>
          <a:p>
            <a:endParaRPr lang="en-US" sz="4000" dirty="0"/>
          </a:p>
          <a:p>
            <a:pPr marL="1143000" indent="-1143000">
              <a:buFont typeface="Arial" panose="020B0604020202020204" pitchFamily="34" charset="0"/>
              <a:buChar char="•"/>
            </a:pPr>
            <a:r>
              <a:rPr lang="en-US" sz="4000" dirty="0"/>
              <a:t>The final portion of the output is the largest voltage the largest smallest and average voltages of the circuit based on the resistance as well as a graph displaying the relationship. </a:t>
            </a:r>
          </a:p>
          <a:p>
            <a:endParaRPr lang="en-US" sz="6000" dirty="0"/>
          </a:p>
        </p:txBody>
      </p:sp>
      <p:sp>
        <p:nvSpPr>
          <p:cNvPr id="5" name="TextBox 4"/>
          <p:cNvSpPr txBox="1"/>
          <p:nvPr/>
        </p:nvSpPr>
        <p:spPr>
          <a:xfrm>
            <a:off x="20326350" y="11635781"/>
            <a:ext cx="2933700" cy="1446550"/>
          </a:xfrm>
          <a:prstGeom prst="rect">
            <a:avLst/>
          </a:prstGeom>
          <a:noFill/>
        </p:spPr>
        <p:txBody>
          <a:bodyPr wrap="square" rtlCol="0">
            <a:spAutoFit/>
          </a:bodyPr>
          <a:lstStyle/>
          <a:p>
            <a:r>
              <a:rPr lang="en-US" sz="4400" dirty="0"/>
              <a:t>Test Case 1:</a:t>
            </a:r>
          </a:p>
          <a:p>
            <a:endParaRPr lang="en-US" sz="4400" dirty="0"/>
          </a:p>
        </p:txBody>
      </p:sp>
      <p:sp>
        <p:nvSpPr>
          <p:cNvPr id="6" name="TextBox 5"/>
          <p:cNvSpPr txBox="1"/>
          <p:nvPr/>
        </p:nvSpPr>
        <p:spPr>
          <a:xfrm>
            <a:off x="3124200" y="1066800"/>
            <a:ext cx="38481000" cy="1415772"/>
          </a:xfrm>
          <a:prstGeom prst="rect">
            <a:avLst/>
          </a:prstGeom>
          <a:noFill/>
        </p:spPr>
        <p:txBody>
          <a:bodyPr wrap="square" rtlCol="0">
            <a:spAutoFit/>
          </a:bodyPr>
          <a:lstStyle/>
          <a:p>
            <a:pPr algn="ctr"/>
            <a:r>
              <a:rPr lang="en-US" b="1" cap="small" dirty="0"/>
              <a:t>Circuit Analysis: Applying Kirchhoff’s Laws</a:t>
            </a:r>
          </a:p>
        </p:txBody>
      </p:sp>
      <p:sp>
        <p:nvSpPr>
          <p:cNvPr id="7" name="TextBox 6"/>
          <p:cNvSpPr txBox="1"/>
          <p:nvPr/>
        </p:nvSpPr>
        <p:spPr>
          <a:xfrm>
            <a:off x="12420600" y="2819400"/>
            <a:ext cx="18745200" cy="1569660"/>
          </a:xfrm>
          <a:prstGeom prst="rect">
            <a:avLst/>
          </a:prstGeom>
          <a:noFill/>
        </p:spPr>
        <p:txBody>
          <a:bodyPr wrap="square" rtlCol="0">
            <a:spAutoFit/>
          </a:bodyPr>
          <a:lstStyle/>
          <a:p>
            <a:pPr algn="ctr"/>
            <a:r>
              <a:rPr lang="en-US" sz="4800" dirty="0"/>
              <a:t>Mubashar Khan, Andrew Nguyen, Nelson Nguyen</a:t>
            </a:r>
          </a:p>
          <a:p>
            <a:pPr algn="ctr"/>
            <a:r>
              <a:rPr lang="en-US" sz="4800" dirty="0"/>
              <a:t>ENGI 1331 – Project 2 – The best group</a:t>
            </a:r>
          </a:p>
        </p:txBody>
      </p:sp>
      <p:sp>
        <p:nvSpPr>
          <p:cNvPr id="8" name="TextBox 7"/>
          <p:cNvSpPr txBox="1"/>
          <p:nvPr/>
        </p:nvSpPr>
        <p:spPr>
          <a:xfrm>
            <a:off x="1371600" y="25146000"/>
            <a:ext cx="25298400" cy="1015663"/>
          </a:xfrm>
          <a:prstGeom prst="rect">
            <a:avLst/>
          </a:prstGeom>
          <a:noFill/>
        </p:spPr>
        <p:txBody>
          <a:bodyPr wrap="square" rtlCol="0">
            <a:spAutoFit/>
          </a:bodyPr>
          <a:lstStyle/>
          <a:p>
            <a:r>
              <a:rPr lang="en-US" sz="6000" dirty="0"/>
              <a:t>Conclusions and Limitations: </a:t>
            </a:r>
          </a:p>
        </p:txBody>
      </p:sp>
      <p:sp>
        <p:nvSpPr>
          <p:cNvPr id="9" name="TextBox 8"/>
          <p:cNvSpPr txBox="1"/>
          <p:nvPr/>
        </p:nvSpPr>
        <p:spPr>
          <a:xfrm>
            <a:off x="34518600" y="25069800"/>
            <a:ext cx="7848600" cy="7971413"/>
          </a:xfrm>
          <a:prstGeom prst="rect">
            <a:avLst/>
          </a:prstGeom>
          <a:noFill/>
        </p:spPr>
        <p:txBody>
          <a:bodyPr wrap="square" rtlCol="0">
            <a:spAutoFit/>
          </a:bodyPr>
          <a:lstStyle/>
          <a:p>
            <a:r>
              <a:rPr lang="en-US" sz="4400" dirty="0"/>
              <a:t>When negative values are input in the VR function, the program passes them on to continue after they are converted to positive values. Rather than giving an error, the program outputs a warning notifying the user that it detected an issue with the provided data and adjusted accordingly.</a:t>
            </a:r>
          </a:p>
          <a:p>
            <a:endParaRPr lang="en-US" sz="7200" dirty="0"/>
          </a:p>
        </p:txBody>
      </p:sp>
      <p:sp>
        <p:nvSpPr>
          <p:cNvPr id="10" name="TextBox 9"/>
          <p:cNvSpPr txBox="1"/>
          <p:nvPr/>
        </p:nvSpPr>
        <p:spPr>
          <a:xfrm>
            <a:off x="34157096" y="3876685"/>
            <a:ext cx="184666" cy="1415772"/>
          </a:xfrm>
          <a:prstGeom prst="rect">
            <a:avLst/>
          </a:prstGeom>
          <a:noFill/>
        </p:spPr>
        <p:txBody>
          <a:bodyPr wrap="none" rtlCol="0">
            <a:spAutoFit/>
          </a:bodyPr>
          <a:lstStyle/>
          <a:p>
            <a:endParaRPr lang="en-US" dirty="0"/>
          </a:p>
        </p:txBody>
      </p:sp>
      <p:sp>
        <p:nvSpPr>
          <p:cNvPr id="13" name="TextBox 12"/>
          <p:cNvSpPr txBox="1"/>
          <p:nvPr/>
        </p:nvSpPr>
        <p:spPr>
          <a:xfrm>
            <a:off x="15705141" y="22044274"/>
            <a:ext cx="12176118" cy="2554545"/>
          </a:xfrm>
          <a:prstGeom prst="rect">
            <a:avLst/>
          </a:prstGeom>
          <a:noFill/>
        </p:spPr>
        <p:txBody>
          <a:bodyPr wrap="square" rtlCol="0">
            <a:spAutoFit/>
          </a:bodyPr>
          <a:lstStyle/>
          <a:p>
            <a:r>
              <a:rPr lang="en-US" sz="4000" dirty="0"/>
              <a:t>Test Case 3 has negative voltages so that you can test the code to see if it will accept negative values. (The code converts all negative values into positive values and continues as normal)</a:t>
            </a:r>
          </a:p>
        </p:txBody>
      </p:sp>
      <p:sp>
        <p:nvSpPr>
          <p:cNvPr id="14" name="TextBox 13"/>
          <p:cNvSpPr txBox="1"/>
          <p:nvPr/>
        </p:nvSpPr>
        <p:spPr>
          <a:xfrm>
            <a:off x="21888450" y="16683198"/>
            <a:ext cx="4000500" cy="769441"/>
          </a:xfrm>
          <a:prstGeom prst="rect">
            <a:avLst/>
          </a:prstGeom>
          <a:noFill/>
        </p:spPr>
        <p:txBody>
          <a:bodyPr wrap="square" rtlCol="0">
            <a:spAutoFit/>
          </a:bodyPr>
          <a:lstStyle/>
          <a:p>
            <a:r>
              <a:rPr lang="en-US" sz="4400" dirty="0"/>
              <a:t>Test Case 3:</a:t>
            </a:r>
          </a:p>
        </p:txBody>
      </p:sp>
      <p:sp>
        <p:nvSpPr>
          <p:cNvPr id="15" name="TextBox 14"/>
          <p:cNvSpPr txBox="1"/>
          <p:nvPr/>
        </p:nvSpPr>
        <p:spPr>
          <a:xfrm>
            <a:off x="15316200" y="16636117"/>
            <a:ext cx="4000500" cy="769441"/>
          </a:xfrm>
          <a:prstGeom prst="rect">
            <a:avLst/>
          </a:prstGeom>
          <a:noFill/>
        </p:spPr>
        <p:txBody>
          <a:bodyPr wrap="square" rtlCol="0">
            <a:spAutoFit/>
          </a:bodyPr>
          <a:lstStyle/>
          <a:p>
            <a:r>
              <a:rPr lang="en-US" sz="4400" dirty="0"/>
              <a:t>Test Case 2:</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0" y="12375185"/>
            <a:ext cx="10668000" cy="4186853"/>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0" y="17615100"/>
            <a:ext cx="6553200" cy="4527237"/>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69400" y="17615100"/>
            <a:ext cx="6858000" cy="4503768"/>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36847" y="11760084"/>
            <a:ext cx="12830353" cy="2774257"/>
          </a:xfrm>
          <a:prstGeom prst="rect">
            <a:avLst/>
          </a:prstGeom>
        </p:spPr>
      </p:pic>
      <p:sp>
        <p:nvSpPr>
          <p:cNvPr id="20" name="TextBox 19"/>
          <p:cNvSpPr txBox="1"/>
          <p:nvPr/>
        </p:nvSpPr>
        <p:spPr>
          <a:xfrm>
            <a:off x="1524000" y="26685627"/>
            <a:ext cx="31927800" cy="4524315"/>
          </a:xfrm>
          <a:prstGeom prst="rect">
            <a:avLst/>
          </a:prstGeom>
          <a:noFill/>
        </p:spPr>
        <p:txBody>
          <a:bodyPr wrap="square" rtlCol="0">
            <a:spAutoFit/>
          </a:bodyPr>
          <a:lstStyle/>
          <a:p>
            <a:r>
              <a:rPr lang="en-US" sz="4800" dirty="0"/>
              <a:t>Although writing the code was a little repetitive and at times very difficult to fix issues (Because the errors were in the math and more often than not it’s not easy to spot errors in your own calculations), the final product is quite a helpful tool. This program allows a user to define any values for V1,V2,R1,R2,R3 and use the program to solve the circuit for not only the currents but also analyze the circuit to optimize it for the best voltage value. The limitations of this code are that it can only work for this one specific type of circuit. In addition to that, the code was not intended to be able to deal with negative currents or voltages meaning that it won’t work for either of those scenarios. </a:t>
            </a: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36847" y="15820676"/>
            <a:ext cx="12992472" cy="2111277"/>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99140" y="20293252"/>
            <a:ext cx="5268060" cy="3972479"/>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274462" y="21144087"/>
            <a:ext cx="7824678" cy="2514249"/>
          </a:xfrm>
          <a:prstGeom prst="rect">
            <a:avLst/>
          </a:prstGeom>
        </p:spPr>
      </p:pic>
      <p:sp>
        <p:nvSpPr>
          <p:cNvPr id="24" name="TextBox 23"/>
          <p:cNvSpPr txBox="1"/>
          <p:nvPr/>
        </p:nvSpPr>
        <p:spPr>
          <a:xfrm>
            <a:off x="15392400" y="10246300"/>
            <a:ext cx="13335000" cy="1292662"/>
          </a:xfrm>
          <a:prstGeom prst="rect">
            <a:avLst/>
          </a:prstGeom>
          <a:noFill/>
        </p:spPr>
        <p:txBody>
          <a:bodyPr wrap="square" rtlCol="0">
            <a:spAutoFit/>
          </a:bodyPr>
          <a:lstStyle/>
          <a:p>
            <a:pPr algn="ctr"/>
            <a:r>
              <a:rPr lang="en-US" sz="3900" dirty="0"/>
              <a:t>Test Cases were chosen at random aside from the given case, but all test cases were worked out by hand before being finalized</a:t>
            </a:r>
          </a:p>
        </p:txBody>
      </p:sp>
      <p:sp>
        <p:nvSpPr>
          <p:cNvPr id="25" name="TextBox 24"/>
          <p:cNvSpPr txBox="1"/>
          <p:nvPr/>
        </p:nvSpPr>
        <p:spPr>
          <a:xfrm>
            <a:off x="15240000" y="9298560"/>
            <a:ext cx="6172200" cy="1107996"/>
          </a:xfrm>
          <a:prstGeom prst="rect">
            <a:avLst/>
          </a:prstGeom>
          <a:noFill/>
        </p:spPr>
        <p:txBody>
          <a:bodyPr wrap="square" rtlCol="0">
            <a:spAutoFit/>
          </a:bodyPr>
          <a:lstStyle/>
          <a:p>
            <a:r>
              <a:rPr lang="en-US" sz="6600" dirty="0"/>
              <a:t>Test Cases:</a:t>
            </a:r>
          </a:p>
        </p:txBody>
      </p:sp>
      <p:sp>
        <p:nvSpPr>
          <p:cNvPr id="26" name="TextBox 25"/>
          <p:cNvSpPr txBox="1"/>
          <p:nvPr/>
        </p:nvSpPr>
        <p:spPr>
          <a:xfrm>
            <a:off x="1524000" y="10406556"/>
            <a:ext cx="12954000" cy="5755422"/>
          </a:xfrm>
          <a:prstGeom prst="rect">
            <a:avLst/>
          </a:prstGeom>
          <a:noFill/>
        </p:spPr>
        <p:txBody>
          <a:bodyPr wrap="square" rtlCol="0">
            <a:spAutoFit/>
          </a:bodyPr>
          <a:lstStyle/>
          <a:p>
            <a:r>
              <a:rPr lang="en-US" sz="3600" dirty="0"/>
              <a:t>Start: Call the VR function to the those values in the script</a:t>
            </a:r>
          </a:p>
          <a:p>
            <a:pPr marL="742950" indent="-742950">
              <a:buAutoNum type="arabicPeriod"/>
            </a:pPr>
            <a:r>
              <a:rPr lang="en-US" sz="3600" dirty="0"/>
              <a:t>Create a new function called </a:t>
            </a:r>
            <a:r>
              <a:rPr lang="en-US" sz="3600" dirty="0" err="1"/>
              <a:t>CircuitSolver</a:t>
            </a:r>
            <a:r>
              <a:rPr lang="en-US" sz="3600" dirty="0"/>
              <a:t> that will be used for all calculations.</a:t>
            </a:r>
          </a:p>
          <a:p>
            <a:pPr lvl="1"/>
            <a:r>
              <a:rPr lang="en-US" sz="3600" dirty="0"/>
              <a:t>In this function using equations based on Kirchhoff’s loop rules and the junction rule, calculate the current passing through the 3 respective resistors.</a:t>
            </a:r>
          </a:p>
          <a:p>
            <a:pPr lvl="1"/>
            <a:r>
              <a:rPr lang="en-US" sz="3600" dirty="0"/>
              <a:t>	Display there values in an array with 	formatted output.</a:t>
            </a:r>
          </a:p>
          <a:p>
            <a:pPr lvl="1"/>
            <a:endParaRPr lang="en-US" sz="4000" dirty="0"/>
          </a:p>
          <a:p>
            <a:pPr lvl="1"/>
            <a:endParaRPr lang="en-US" sz="4000" dirty="0"/>
          </a:p>
        </p:txBody>
      </p:sp>
      <p:sp>
        <p:nvSpPr>
          <p:cNvPr id="27" name="TextBox 26"/>
          <p:cNvSpPr txBox="1"/>
          <p:nvPr/>
        </p:nvSpPr>
        <p:spPr>
          <a:xfrm>
            <a:off x="1485900" y="15265118"/>
            <a:ext cx="12954000" cy="8402300"/>
          </a:xfrm>
          <a:prstGeom prst="rect">
            <a:avLst/>
          </a:prstGeom>
          <a:noFill/>
        </p:spPr>
        <p:txBody>
          <a:bodyPr wrap="square" rtlCol="0">
            <a:spAutoFit/>
          </a:bodyPr>
          <a:lstStyle/>
          <a:p>
            <a:r>
              <a:rPr lang="en-US" sz="3600" dirty="0"/>
              <a:t>2. In </a:t>
            </a:r>
            <a:r>
              <a:rPr lang="en-US" sz="3600" dirty="0" err="1"/>
              <a:t>CircuitSolver</a:t>
            </a:r>
            <a:r>
              <a:rPr lang="en-US" sz="3600" dirty="0"/>
              <a:t>, redefine all variables so that you don’t overwrite any previous calculations and find the max and min voltages that will work for the circuit if the circuit is limited to 1 Amp.</a:t>
            </a:r>
          </a:p>
          <a:p>
            <a:endParaRPr lang="en-US" sz="3600" dirty="0"/>
          </a:p>
          <a:p>
            <a:r>
              <a:rPr lang="en-US" sz="3600" dirty="0"/>
              <a:t>3. Similar to step 2, you need to write the code in </a:t>
            </a:r>
            <a:r>
              <a:rPr lang="en-US" sz="3600" dirty="0" err="1"/>
              <a:t>CircuitSolver</a:t>
            </a:r>
            <a:r>
              <a:rPr lang="en-US" sz="3600" dirty="0"/>
              <a:t> that will find the range of voltage values that work for a resistance from 15 ohms to 115 ohms. </a:t>
            </a:r>
          </a:p>
          <a:p>
            <a:r>
              <a:rPr lang="en-US" sz="3600" dirty="0"/>
              <a:t>                    This is done by creating a for loop ranging from </a:t>
            </a:r>
          </a:p>
          <a:p>
            <a:r>
              <a:rPr lang="en-US" sz="3600" dirty="0"/>
              <a:t>                    R = 15 to R = 115 and redefining all variables used</a:t>
            </a:r>
          </a:p>
          <a:p>
            <a:r>
              <a:rPr lang="en-US" sz="3600" dirty="0"/>
              <a:t>                    steps 1 and 2.</a:t>
            </a:r>
          </a:p>
          <a:p>
            <a:r>
              <a:rPr lang="en-US" sz="3600" dirty="0"/>
              <a:t>	The loop will need to store the min and 	max values in 2 vectors which will be 	used as the Y values of the graph. The index 	value for the  vector should be (R-14) 	because the first R value is 15.</a:t>
            </a:r>
          </a:p>
        </p:txBody>
      </p:sp>
    </p:spTree>
    <p:extLst>
      <p:ext uri="{BB962C8B-B14F-4D97-AF65-F5344CB8AC3E}">
        <p14:creationId xmlns:p14="http://schemas.microsoft.com/office/powerpoint/2010/main" val="1602306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612</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Cullen College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McCave, Erin J</dc:creator>
  <cp:lastModifiedBy>Mubashar Khan</cp:lastModifiedBy>
  <cp:revision>35</cp:revision>
  <dcterms:created xsi:type="dcterms:W3CDTF">2015-11-12T17:34:29Z</dcterms:created>
  <dcterms:modified xsi:type="dcterms:W3CDTF">2017-04-29T03:43:58Z</dcterms:modified>
</cp:coreProperties>
</file>