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 Black"/>
      <p:bold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  <p:embeddedFont>
      <p:font typeface="Montserrat ExtraBold"/>
      <p:bold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ExtraBo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ontserratExtraBold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Black-boldItalic.fntdata"/><Relationship Id="rId14" Type="http://schemas.openxmlformats.org/officeDocument/2006/relationships/font" Target="fonts/MontserratBlack-bold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ce42e78e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ce42e78e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ce42e78e9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ce42e78e9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e42e78e9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ce42e78e9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e42e78e9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e42e78e9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ce42e78e9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ce42e78e9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e42e78e9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ce42e78e9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ce42e78e9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ce42e78e9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11.jpg"/><Relationship Id="rId5" Type="http://schemas.openxmlformats.org/officeDocument/2006/relationships/image" Target="../media/image5.jpg"/><Relationship Id="rId6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777625" y="1619425"/>
            <a:ext cx="79626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600">
                <a:solidFill>
                  <a:srgbClr val="0000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4FUN</a:t>
            </a:r>
            <a:endParaRPr sz="4600">
              <a:solidFill>
                <a:srgbClr val="0000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solidFill>
                  <a:srgbClr val="0000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А</a:t>
            </a:r>
            <a:r>
              <a:rPr lang="ru" sz="2700">
                <a:latin typeface="Montserrat Black"/>
                <a:ea typeface="Montserrat Black"/>
                <a:cs typeface="Montserrat Black"/>
                <a:sym typeface="Montserrat Black"/>
              </a:rPr>
              <a:t>трибутирование графа автомобильных дорог</a:t>
            </a:r>
            <a:endParaRPr sz="2700">
              <a:solidFill>
                <a:srgbClr val="0000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275475" y="291775"/>
            <a:ext cx="85206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5200">
                <a:solidFill>
                  <a:srgbClr val="0000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Постановка задачи</a:t>
            </a:r>
            <a:endParaRPr sz="5200">
              <a:solidFill>
                <a:srgbClr val="0000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481200" y="1382100"/>
            <a:ext cx="7445100" cy="3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 ExtraBold"/>
              <a:buChar char="-"/>
            </a:pPr>
            <a:r>
              <a:rPr lang="ru" sz="1800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Приложение</a:t>
            </a:r>
            <a:r>
              <a:rPr lang="ru" sz="1800">
                <a:solidFill>
                  <a:srgbClr val="000000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 для </a:t>
            </a:r>
            <a:r>
              <a:rPr lang="ru" sz="1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Атрибутирование графа автомобильных дорог</a:t>
            </a:r>
            <a:endParaRPr sz="180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 ExtraBold"/>
              <a:buChar char="-"/>
            </a:pPr>
            <a:r>
              <a:rPr lang="ru" sz="1800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Загрузка файлов GeoJson </a:t>
            </a:r>
            <a:endParaRPr sz="18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 ExtraBold"/>
              <a:buChar char="-"/>
            </a:pPr>
            <a:r>
              <a:rPr lang="ru" sz="1800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Разбиение голубой дороги на отрезки</a:t>
            </a:r>
            <a:br>
              <a:rPr lang="ru" sz="1800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</a:br>
            <a:endParaRPr sz="1800">
              <a:solidFill>
                <a:srgbClr val="000000"/>
              </a:solidFill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 ExtraBold"/>
              <a:buChar char="-"/>
            </a:pPr>
            <a:r>
              <a:rPr lang="ru" sz="1800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Корректировка  точек красной дороги</a:t>
            </a:r>
            <a:endParaRPr sz="18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777550" y="1402175"/>
            <a:ext cx="5747100" cy="30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ExtraBold"/>
              <a:buChar char="-"/>
            </a:pPr>
            <a:r>
              <a:rPr lang="ru"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Нахождения расстояния от концов текущих и целевых отрезков</a:t>
            </a:r>
            <a:endParaRPr sz="18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ExtraBold"/>
              <a:buChar char="-"/>
            </a:pPr>
            <a:r>
              <a:rPr lang="ru"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Подгонка отрезков под целевые отрезки</a:t>
            </a:r>
            <a:endParaRPr sz="18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Оптимизация решения с помощью taichi и алгоритмических методов</a:t>
            </a:r>
            <a:endParaRPr sz="18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ExtraBold"/>
              <a:buChar char="-"/>
            </a:pPr>
            <a:r>
              <a:rPr lang="ru"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Настройка параметров для более точного решения</a:t>
            </a:r>
            <a:endParaRPr sz="18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64175" y="86500"/>
            <a:ext cx="85206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5200">
                <a:latin typeface="Montserrat Black"/>
                <a:ea typeface="Montserrat Black"/>
                <a:cs typeface="Montserrat Black"/>
                <a:sym typeface="Montserrat Black"/>
              </a:rPr>
              <a:t>Идея решения</a:t>
            </a:r>
            <a:endParaRPr sz="5200">
              <a:solidFill>
                <a:srgbClr val="0000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166800" y="-46325"/>
            <a:ext cx="85206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5200">
                <a:latin typeface="Montserrat Black"/>
                <a:ea typeface="Montserrat Black"/>
                <a:cs typeface="Montserrat Black"/>
                <a:sym typeface="Montserrat Black"/>
              </a:rPr>
              <a:t>Taichi</a:t>
            </a:r>
            <a:endParaRPr sz="5200">
              <a:solidFill>
                <a:srgbClr val="0000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2" name="Google Shape;72;p16"/>
          <p:cNvSpPr txBox="1"/>
          <p:nvPr/>
        </p:nvSpPr>
        <p:spPr>
          <a:xfrm>
            <a:off x="355000" y="955475"/>
            <a:ext cx="5276400" cy="28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Распараллеливание решения, которое позволяет в разы ускорить склеивание отрезков дороги</a:t>
            </a:r>
            <a:endParaRPr sz="18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9750" y="2191613"/>
            <a:ext cx="5058801" cy="2845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245325" y="177250"/>
            <a:ext cx="85206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5200">
                <a:solidFill>
                  <a:srgbClr val="0000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Наша команда</a:t>
            </a:r>
            <a:endParaRPr sz="5200">
              <a:solidFill>
                <a:srgbClr val="0000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89850"/>
            <a:ext cx="1762125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6925" y="1089850"/>
            <a:ext cx="230505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4375" y="1089850"/>
            <a:ext cx="1885950" cy="1900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49850" y="937450"/>
            <a:ext cx="1713325" cy="21145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191825" y="2877200"/>
            <a:ext cx="16881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Воробьев Павел </a:t>
            </a:r>
            <a:endParaRPr b="1"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2249225" y="2877200"/>
            <a:ext cx="16881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Горбунов Сергей </a:t>
            </a:r>
            <a:endParaRPr b="1"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4623300" y="3052025"/>
            <a:ext cx="16881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Быков Дмитрий </a:t>
            </a:r>
            <a:endParaRPr b="1"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6775075" y="3185275"/>
            <a:ext cx="19470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Плащинский Николай</a:t>
            </a:r>
            <a:endParaRPr b="1"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>
          <a:xfrm>
            <a:off x="970950" y="111750"/>
            <a:ext cx="72021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300">
                <a:solidFill>
                  <a:srgbClr val="0000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Масштабируемость</a:t>
            </a:r>
            <a:endParaRPr sz="4300">
              <a:solidFill>
                <a:srgbClr val="0000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463125" y="1026450"/>
            <a:ext cx="6242700" cy="3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 ExtraBold"/>
              <a:buChar char="-"/>
            </a:pPr>
            <a:r>
              <a:rPr lang="ru" sz="1800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Создание приложения с графическим интерфейсом для общего пользования</a:t>
            </a:r>
            <a:endParaRPr sz="18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 ExtraBold"/>
              <a:buChar char="-"/>
            </a:pPr>
            <a:r>
              <a:rPr lang="ru" sz="1800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Разработка системы добавления новых коррективов</a:t>
            </a:r>
            <a:endParaRPr sz="18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1103" y="2750850"/>
            <a:ext cx="3412624" cy="2247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/>
        </p:nvSpPr>
        <p:spPr>
          <a:xfrm>
            <a:off x="276575" y="0"/>
            <a:ext cx="79752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300">
                <a:solidFill>
                  <a:srgbClr val="0000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Используемые технологии</a:t>
            </a:r>
            <a:endParaRPr sz="4300">
              <a:solidFill>
                <a:srgbClr val="0000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324450" y="1605200"/>
            <a:ext cx="6016500" cy="30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Основной язык программирования - Python</a:t>
            </a:r>
            <a:endParaRPr sz="1800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 ExtraBold"/>
                <a:ea typeface="Montserrat ExtraBold"/>
                <a:cs typeface="Montserrat ExtraBold"/>
                <a:sym typeface="Montserrat ExtraBold"/>
              </a:rPr>
              <a:t>Чтение</a:t>
            </a:r>
            <a:r>
              <a:rPr lang="ru" sz="1800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данных - </a:t>
            </a:r>
            <a:r>
              <a:rPr lang="ru" sz="1800">
                <a:latin typeface="Montserrat ExtraBold"/>
                <a:ea typeface="Montserrat ExtraBold"/>
                <a:cs typeface="Montserrat ExtraBold"/>
                <a:sym typeface="Montserrat ExtraBold"/>
              </a:rPr>
              <a:t>Geojson</a:t>
            </a:r>
            <a:endParaRPr sz="18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 ExtraBold"/>
                <a:ea typeface="Montserrat ExtraBold"/>
                <a:cs typeface="Montserrat ExtraBold"/>
                <a:sym typeface="Montserrat ExtraBold"/>
              </a:rPr>
              <a:t>Распараллеливание вычислений - Taichi</a:t>
            </a:r>
            <a:endParaRPr sz="18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9100" y="2781025"/>
            <a:ext cx="1537152" cy="768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3425" y="1818525"/>
            <a:ext cx="2087652" cy="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/>
        </p:nvSpPr>
        <p:spPr>
          <a:xfrm>
            <a:off x="1121725" y="56125"/>
            <a:ext cx="65019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300">
                <a:solidFill>
                  <a:srgbClr val="0000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Примеры работы </a:t>
            </a:r>
            <a:endParaRPr sz="4300">
              <a:solidFill>
                <a:srgbClr val="0000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25" y="969075"/>
            <a:ext cx="4848275" cy="2727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600" y="1319225"/>
            <a:ext cx="3929101" cy="2210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