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8" r:id="rId2"/>
    <p:sldId id="257" r:id="rId3"/>
    <p:sldId id="258" r:id="rId4"/>
    <p:sldId id="269" r:id="rId5"/>
    <p:sldId id="262" r:id="rId6"/>
    <p:sldId id="263" r:id="rId7"/>
    <p:sldId id="274" r:id="rId8"/>
    <p:sldId id="270" r:id="rId9"/>
    <p:sldId id="271" r:id="rId10"/>
    <p:sldId id="278" r:id="rId11"/>
    <p:sldId id="275" r:id="rId12"/>
    <p:sldId id="279" r:id="rId13"/>
    <p:sldId id="285" r:id="rId14"/>
    <p:sldId id="277" r:id="rId15"/>
    <p:sldId id="280" r:id="rId16"/>
    <p:sldId id="281" r:id="rId17"/>
    <p:sldId id="276" r:id="rId18"/>
    <p:sldId id="282" r:id="rId19"/>
    <p:sldId id="286" r:id="rId20"/>
    <p:sldId id="287" r:id="rId21"/>
    <p:sldId id="284" r:id="rId22"/>
    <p:sldId id="283" r:id="rId23"/>
    <p:sldId id="272" r:id="rId24"/>
    <p:sldId id="273" r:id="rId25"/>
    <p:sldId id="288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030" autoAdjust="0"/>
  </p:normalViewPr>
  <p:slideViewPr>
    <p:cSldViewPr snapToGrid="0">
      <p:cViewPr varScale="1">
        <p:scale>
          <a:sx n="87" d="100"/>
          <a:sy n="87" d="100"/>
        </p:scale>
        <p:origin x="15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7BE69-DB0B-4A9E-BB33-E6D008DFDFA3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8A613-1500-49CC-BE26-E556E08319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07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Frequent consecutive sub-sequence mining(FCS) : </a:t>
            </a:r>
            <a:r>
              <a:rPr lang="ko-KR" altLang="en-US" dirty="0"/>
              <a:t>자연어 분야에서 쓰이는 </a:t>
            </a:r>
            <a:r>
              <a:rPr lang="en-US" altLang="ko-KR" dirty="0" err="1"/>
              <a:t>subword-nmt</a:t>
            </a:r>
            <a:r>
              <a:rPr lang="ko-KR" altLang="en-US" dirty="0"/>
              <a:t>를 </a:t>
            </a:r>
            <a:r>
              <a:rPr lang="en-US" altLang="ko-KR" dirty="0"/>
              <a:t>drug/protein sequence database</a:t>
            </a:r>
            <a:r>
              <a:rPr lang="ko-KR" altLang="en-US" dirty="0"/>
              <a:t>에서 자주 나타나는 연속된 </a:t>
            </a:r>
            <a:r>
              <a:rPr lang="en-US" altLang="ko-KR" dirty="0"/>
              <a:t>sequence</a:t>
            </a:r>
            <a:r>
              <a:rPr lang="ko-KR" altLang="en-US" dirty="0"/>
              <a:t>를 하나의 </a:t>
            </a:r>
            <a:r>
              <a:rPr lang="en-US" altLang="ko-KR" dirty="0"/>
              <a:t>token</a:t>
            </a:r>
            <a:r>
              <a:rPr lang="ko-KR" altLang="en-US" dirty="0"/>
              <a:t>으로 병합하는 과정을 반복하여 방대한 양의 </a:t>
            </a:r>
            <a:r>
              <a:rPr lang="en-US" altLang="ko-KR" dirty="0"/>
              <a:t>unlabeled data</a:t>
            </a:r>
            <a:r>
              <a:rPr lang="ko-KR" altLang="en-US" dirty="0"/>
              <a:t>를 활용하여 모델의 성능을 높이고 약물학적으로 </a:t>
            </a:r>
            <a:r>
              <a:rPr lang="ko-KR" altLang="en-US" dirty="0" err="1"/>
              <a:t>의미있는</a:t>
            </a:r>
            <a:r>
              <a:rPr lang="ko-KR" altLang="en-US" dirty="0"/>
              <a:t> </a:t>
            </a:r>
            <a:r>
              <a:rPr lang="en-US" altLang="ko-KR" dirty="0"/>
              <a:t>sub-structure</a:t>
            </a:r>
            <a:r>
              <a:rPr lang="ko-KR" altLang="en-US" dirty="0"/>
              <a:t>를 효과적으로 식별할 수 있음 </a:t>
            </a:r>
            <a:r>
              <a:rPr lang="en-US" altLang="ko-KR" dirty="0"/>
              <a:t>/ robustness</a:t>
            </a:r>
          </a:p>
          <a:p>
            <a:r>
              <a:rPr lang="en-US" altLang="ko-KR" dirty="0" err="1"/>
              <a:t>Unlabel</a:t>
            </a:r>
            <a:r>
              <a:rPr lang="en-US" altLang="ko-KR" dirty="0"/>
              <a:t> data</a:t>
            </a:r>
            <a:r>
              <a:rPr lang="ko-KR" altLang="en-US" dirty="0"/>
              <a:t>를 활용하는 방법</a:t>
            </a:r>
            <a:r>
              <a:rPr lang="en-US" altLang="ko-KR" dirty="0"/>
              <a:t>, rule</a:t>
            </a:r>
            <a:r>
              <a:rPr lang="ko-KR" altLang="en-US" dirty="0"/>
              <a:t>이 정의된 </a:t>
            </a:r>
            <a:r>
              <a:rPr lang="en-US" altLang="ko-KR" dirty="0"/>
              <a:t>txt</a:t>
            </a:r>
            <a:r>
              <a:rPr lang="ko-KR" altLang="en-US" dirty="0"/>
              <a:t>파일을 통해 순서대로 각 </a:t>
            </a:r>
            <a:r>
              <a:rPr lang="en-US" altLang="ko-KR" dirty="0"/>
              <a:t>sequence</a:t>
            </a:r>
            <a:r>
              <a:rPr lang="ko-KR" altLang="en-US" dirty="0"/>
              <a:t>를 분해하며 </a:t>
            </a:r>
            <a:r>
              <a:rPr lang="en-US" altLang="ko-KR" dirty="0"/>
              <a:t>vocab.csv</a:t>
            </a:r>
            <a:r>
              <a:rPr lang="ko-KR" altLang="en-US" dirty="0"/>
              <a:t>를 통해 이를 </a:t>
            </a:r>
            <a:r>
              <a:rPr lang="en-US" altLang="ko-KR" dirty="0"/>
              <a:t>embedding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2. Embedding</a:t>
            </a:r>
          </a:p>
          <a:p>
            <a:r>
              <a:rPr lang="en-US" altLang="ko-KR" dirty="0"/>
              <a:t>3. Transformer : multi-head</a:t>
            </a:r>
          </a:p>
          <a:p>
            <a:r>
              <a:rPr lang="en-US" altLang="ko-KR" dirty="0"/>
              <a:t>4. Interaction map : dot product</a:t>
            </a:r>
          </a:p>
          <a:p>
            <a:r>
              <a:rPr lang="en-US" altLang="ko-KR" dirty="0"/>
              <a:t>5. Convolution filter </a:t>
            </a:r>
          </a:p>
          <a:p>
            <a:r>
              <a:rPr lang="en-US" altLang="ko-KR" dirty="0"/>
              <a:t>6. Fully connected layer : classification(sigmoid), confidence score</a:t>
            </a:r>
          </a:p>
          <a:p>
            <a:r>
              <a:rPr lang="en-US" altLang="ko-KR" dirty="0"/>
              <a:t>2 </a:t>
            </a:r>
            <a:r>
              <a:rPr lang="en-US" altLang="ko-KR" dirty="0" err="1"/>
              <a:t>nvidia</a:t>
            </a:r>
            <a:r>
              <a:rPr lang="en-US" altLang="ko-KR" dirty="0"/>
              <a:t> tesla p40 </a:t>
            </a:r>
            <a:r>
              <a:rPr lang="en-US" altLang="ko-KR" dirty="0" err="1"/>
              <a:t>gpu</a:t>
            </a:r>
            <a:r>
              <a:rPr lang="en-US" altLang="ko-KR" dirty="0"/>
              <a:t> 2*24gb ram</a:t>
            </a:r>
          </a:p>
          <a:p>
            <a:endParaRPr lang="en-US" altLang="ko-KR" dirty="0"/>
          </a:p>
          <a:p>
            <a:r>
              <a:rPr lang="en-US" altLang="ko-KR" dirty="0"/>
              <a:t>Interaction map</a:t>
            </a:r>
            <a:r>
              <a:rPr lang="ko-KR" altLang="en-US" dirty="0"/>
              <a:t>을 통해 반응에 직접 관여하는 </a:t>
            </a:r>
            <a:r>
              <a:rPr lang="en-US" altLang="ko-KR" dirty="0"/>
              <a:t>sub structure</a:t>
            </a:r>
            <a:r>
              <a:rPr lang="ko-KR" altLang="en-US" dirty="0"/>
              <a:t>를 식별할 수 있고 이를 통해 전문가들이 약을 최적화나 다른 후보군을 찾을 때 사용할 수 있는 이해가능한 근거를 제공</a:t>
            </a:r>
            <a:r>
              <a:rPr lang="en-US" altLang="ko-KR" dirty="0"/>
              <a:t>(</a:t>
            </a:r>
            <a:r>
              <a:rPr lang="ko-KR" altLang="en-US" dirty="0"/>
              <a:t>성능 근거의 추적가능성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48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 </a:t>
            </a:r>
            <a:r>
              <a:rPr lang="ko-KR" altLang="en-US" dirty="0"/>
              <a:t>데이터는 </a:t>
            </a:r>
            <a:r>
              <a:rPr lang="en-US" altLang="ko-KR" dirty="0"/>
              <a:t>valid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와 유사성이 높은데 비해 </a:t>
            </a:r>
            <a:r>
              <a:rPr lang="en-US" altLang="ko-KR" dirty="0" err="1"/>
              <a:t>unlabel</a:t>
            </a:r>
            <a:r>
              <a:rPr lang="ko-KR" altLang="en-US" dirty="0"/>
              <a:t>은 현저히 낮은 것을 확인할 수 있음</a:t>
            </a:r>
            <a:r>
              <a:rPr lang="en-US" altLang="ko-KR" dirty="0"/>
              <a:t>, </a:t>
            </a:r>
            <a:r>
              <a:rPr lang="ko-KR" altLang="en-US" dirty="0"/>
              <a:t>데이터 분포 특성이 크게 다름</a:t>
            </a:r>
            <a:r>
              <a:rPr lang="en-US" altLang="ko-KR" dirty="0"/>
              <a:t>, </a:t>
            </a:r>
            <a:r>
              <a:rPr lang="ko-KR" altLang="en-US" dirty="0"/>
              <a:t>따라서 </a:t>
            </a:r>
            <a:r>
              <a:rPr lang="en-US" altLang="ko-KR" dirty="0"/>
              <a:t>valid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로 평가하는 한 </a:t>
            </a:r>
            <a:r>
              <a:rPr lang="en-US" altLang="ko-KR" dirty="0" err="1"/>
              <a:t>unlabel</a:t>
            </a:r>
            <a:r>
              <a:rPr lang="ko-KR" altLang="en-US" dirty="0"/>
              <a:t>은 </a:t>
            </a:r>
            <a:r>
              <a:rPr lang="en-US" altLang="ko-KR" dirty="0"/>
              <a:t>label</a:t>
            </a:r>
            <a:r>
              <a:rPr lang="ko-KR" altLang="en-US" dirty="0"/>
              <a:t>에 비해 학습에 효과적인 </a:t>
            </a:r>
            <a:r>
              <a:rPr lang="en-US" altLang="ko-KR" dirty="0"/>
              <a:t>data</a:t>
            </a:r>
            <a:r>
              <a:rPr lang="ko-KR" altLang="en-US" dirty="0"/>
              <a:t>가 아니며 오히려 </a:t>
            </a:r>
            <a:r>
              <a:rPr lang="en-US" altLang="ko-KR" dirty="0"/>
              <a:t>noise</a:t>
            </a:r>
            <a:r>
              <a:rPr lang="ko-KR" altLang="en-US" dirty="0"/>
              <a:t>로 기능할 수 있음을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Protein</a:t>
            </a:r>
            <a:r>
              <a:rPr lang="ko-KR" altLang="en-US" dirty="0"/>
              <a:t>은 반대로 </a:t>
            </a:r>
            <a:r>
              <a:rPr lang="en-US" altLang="ko-KR" dirty="0" err="1"/>
              <a:t>unlabel</a:t>
            </a:r>
            <a:r>
              <a:rPr lang="ko-KR" altLang="en-US" dirty="0"/>
              <a:t>이 유사도 측면에서 높으나 고유서열 개수를 기준으로 보았을 때 </a:t>
            </a:r>
            <a:r>
              <a:rPr lang="en-US" altLang="ko-KR" dirty="0"/>
              <a:t>label 2176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en-US" altLang="ko-KR" dirty="0" err="1"/>
              <a:t>unlabel</a:t>
            </a:r>
            <a:r>
              <a:rPr lang="en-US" altLang="ko-KR" dirty="0"/>
              <a:t> 1254</a:t>
            </a:r>
            <a:r>
              <a:rPr lang="ko-KR" altLang="en-US" dirty="0"/>
              <a:t>개로 개수가 적은 것의 영향을 받았을 것이라 판단</a:t>
            </a:r>
            <a:r>
              <a:rPr lang="en-US" altLang="ko-KR" dirty="0"/>
              <a:t>, </a:t>
            </a:r>
            <a:r>
              <a:rPr lang="ko-KR" altLang="en-US" dirty="0"/>
              <a:t>오히려 </a:t>
            </a:r>
            <a:r>
              <a:rPr lang="en-US" altLang="ko-KR" dirty="0" err="1"/>
              <a:t>unlabel</a:t>
            </a:r>
            <a:r>
              <a:rPr lang="en-US" altLang="ko-KR" dirty="0"/>
              <a:t> </a:t>
            </a:r>
            <a:r>
              <a:rPr lang="ko-KR" altLang="en-US" dirty="0"/>
              <a:t>데이터의 다양성이 많이 부족하다는 것을 알 수 있음</a:t>
            </a:r>
            <a:endParaRPr lang="en-US" altLang="ko-KR" dirty="0"/>
          </a:p>
          <a:p>
            <a:r>
              <a:rPr lang="en-US" altLang="ko-KR" dirty="0"/>
              <a:t>Valid, test</a:t>
            </a:r>
            <a:r>
              <a:rPr lang="ko-KR" altLang="en-US" dirty="0"/>
              <a:t>는 각각 </a:t>
            </a:r>
            <a:r>
              <a:rPr lang="en-US" altLang="ko-KR" dirty="0"/>
              <a:t>1354, 1811</a:t>
            </a:r>
            <a:r>
              <a:rPr lang="ko-KR" altLang="en-US" dirty="0"/>
              <a:t>개의 고유 </a:t>
            </a:r>
            <a:r>
              <a:rPr lang="en-US" altLang="ko-KR" dirty="0"/>
              <a:t>protein </a:t>
            </a:r>
            <a:r>
              <a:rPr lang="ko-KR" altLang="en-US" dirty="0"/>
              <a:t>개수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436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Labeled : 4400 / 2176 (drug / protein)</a:t>
            </a:r>
          </a:p>
          <a:p>
            <a:r>
              <a:rPr lang="en-US" altLang="ko-KR" dirty="0"/>
              <a:t>Unlabeled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7165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1254 (drug / protein)</a:t>
            </a:r>
          </a:p>
          <a:p>
            <a:endParaRPr lang="en-US" altLang="ko-KR" dirty="0"/>
          </a:p>
          <a:p>
            <a:r>
              <a:rPr lang="ko-KR" altLang="en-US" dirty="0"/>
              <a:t>실제 고유 </a:t>
            </a:r>
            <a:r>
              <a:rPr lang="en-US" altLang="ko-KR" dirty="0"/>
              <a:t>drug(protein)</a:t>
            </a:r>
            <a:r>
              <a:rPr lang="ko-KR" altLang="en-US" dirty="0"/>
              <a:t>개수 차이에 비해 훈련에 사용된 </a:t>
            </a:r>
            <a:r>
              <a:rPr lang="en-US" altLang="ko-KR" dirty="0"/>
              <a:t>pair</a:t>
            </a:r>
            <a:r>
              <a:rPr lang="ko-KR" altLang="en-US" dirty="0"/>
              <a:t>의 개수는 약 </a:t>
            </a:r>
            <a:r>
              <a:rPr lang="en-US" altLang="ko-KR" dirty="0"/>
              <a:t>100</a:t>
            </a:r>
            <a:r>
              <a:rPr lang="ko-KR" altLang="en-US" dirty="0"/>
              <a:t>배 차이이므로 </a:t>
            </a:r>
            <a:r>
              <a:rPr lang="en-US" altLang="ko-KR" dirty="0"/>
              <a:t>data frequency</a:t>
            </a:r>
            <a:r>
              <a:rPr lang="ko-KR" altLang="en-US" dirty="0"/>
              <a:t>가 </a:t>
            </a:r>
            <a:r>
              <a:rPr lang="en-US" altLang="ko-KR" dirty="0"/>
              <a:t>unlabeled dataset</a:t>
            </a:r>
            <a:r>
              <a:rPr lang="ko-KR" altLang="en-US" dirty="0"/>
              <a:t>에서 높은 것은 당연함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다만 </a:t>
            </a:r>
            <a:r>
              <a:rPr lang="en-US" altLang="ko-KR" dirty="0"/>
              <a:t>drug</a:t>
            </a:r>
            <a:r>
              <a:rPr lang="ko-KR" altLang="en-US" dirty="0"/>
              <a:t> </a:t>
            </a:r>
            <a:r>
              <a:rPr lang="en-US" altLang="ko-KR" dirty="0"/>
              <a:t>distribution</a:t>
            </a:r>
            <a:r>
              <a:rPr lang="ko-KR" altLang="en-US" dirty="0"/>
              <a:t>에서 </a:t>
            </a:r>
            <a:r>
              <a:rPr lang="en-US" altLang="ko-KR" dirty="0"/>
              <a:t>labeled dataset</a:t>
            </a:r>
            <a:r>
              <a:rPr lang="ko-KR" altLang="en-US" dirty="0"/>
              <a:t>은 상대적으로 좌측으로 쏠린 </a:t>
            </a:r>
            <a:r>
              <a:rPr lang="ko-KR" altLang="en-US" dirty="0" err="1"/>
              <a:t>개형이며</a:t>
            </a:r>
            <a:r>
              <a:rPr lang="ko-KR" altLang="en-US" dirty="0"/>
              <a:t> 이는 반복된 </a:t>
            </a:r>
            <a:r>
              <a:rPr lang="en-US" altLang="ko-KR" dirty="0"/>
              <a:t>drug smiles</a:t>
            </a:r>
            <a:r>
              <a:rPr lang="ko-KR" altLang="en-US" dirty="0"/>
              <a:t>가 더 적다는 의미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unlabeled dataset</a:t>
            </a:r>
            <a:r>
              <a:rPr lang="ko-KR" altLang="en-US" dirty="0"/>
              <a:t>을 구성할 때 </a:t>
            </a:r>
            <a:r>
              <a:rPr lang="en-US" altLang="ko-KR" dirty="0"/>
              <a:t>confidence score </a:t>
            </a:r>
            <a:r>
              <a:rPr lang="ko-KR" altLang="en-US" dirty="0"/>
              <a:t>순으로 </a:t>
            </a:r>
            <a:r>
              <a:rPr lang="en-US" altLang="ko-KR" dirty="0"/>
              <a:t>pair</a:t>
            </a:r>
            <a:r>
              <a:rPr lang="ko-KR" altLang="en-US" dirty="0"/>
              <a:t>을 걸러낼 때 실제 유효하거나 모델에서 유효하다고 인식되는 </a:t>
            </a:r>
            <a:r>
              <a:rPr lang="en-US" altLang="ko-KR" dirty="0"/>
              <a:t>drug</a:t>
            </a:r>
            <a:r>
              <a:rPr lang="ko-KR" altLang="en-US" dirty="0"/>
              <a:t>만 선택적으로 </a:t>
            </a:r>
            <a:r>
              <a:rPr lang="ko-KR" altLang="en-US" dirty="0" err="1"/>
              <a:t>샘플링되었음을</a:t>
            </a:r>
            <a:r>
              <a:rPr lang="ko-KR" altLang="en-US" dirty="0"/>
              <a:t>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drug</a:t>
            </a:r>
            <a:r>
              <a:rPr lang="ko-KR" altLang="en-US" dirty="0"/>
              <a:t>는 고유 </a:t>
            </a:r>
            <a:r>
              <a:rPr lang="en-US" altLang="ko-KR" dirty="0"/>
              <a:t>protein sequence</a:t>
            </a:r>
            <a:r>
              <a:rPr lang="ko-KR" altLang="en-US" dirty="0"/>
              <a:t>의 개수도 적어서 </a:t>
            </a:r>
            <a:r>
              <a:rPr lang="en-US" altLang="ko-KR" dirty="0"/>
              <a:t>data frequency</a:t>
            </a:r>
            <a:r>
              <a:rPr lang="ko-KR" altLang="en-US" dirty="0"/>
              <a:t>가 </a:t>
            </a:r>
            <a:r>
              <a:rPr lang="en-US" altLang="ko-KR" dirty="0"/>
              <a:t>drug smiles</a:t>
            </a:r>
            <a:r>
              <a:rPr lang="ko-KR" altLang="en-US" dirty="0"/>
              <a:t>에 비해 큰 차이 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100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보이며 이는 </a:t>
            </a:r>
            <a:r>
              <a:rPr lang="en-US" altLang="ko-KR" dirty="0"/>
              <a:t>unlabeled dataset</a:t>
            </a:r>
            <a:r>
              <a:rPr lang="ko-KR" altLang="en-US" dirty="0"/>
              <a:t>에서 </a:t>
            </a:r>
            <a:r>
              <a:rPr lang="en-US" altLang="ko-KR" dirty="0"/>
              <a:t>protein sequence</a:t>
            </a:r>
            <a:r>
              <a:rPr lang="ko-KR" altLang="en-US" dirty="0"/>
              <a:t>의 다양성이 많이 부족함을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valid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에 사용되는 데이터의 특성이 </a:t>
            </a:r>
            <a:r>
              <a:rPr lang="en-US" altLang="ko-KR" dirty="0"/>
              <a:t>labeled data</a:t>
            </a:r>
            <a:r>
              <a:rPr lang="ko-KR" altLang="en-US" dirty="0"/>
              <a:t>에 더 적합하여 기대한 성능향상을 보이지 못했으며 이는 검증데이터의 대표성이 부족함을 의미</a:t>
            </a:r>
            <a:r>
              <a:rPr lang="en-US" altLang="ko-KR" dirty="0"/>
              <a:t>, unlabeled data </a:t>
            </a:r>
            <a:r>
              <a:rPr lang="ko-KR" altLang="en-US" dirty="0"/>
              <a:t>자체도 데이터의 다양성이 부족하여 데이터의 양을 증가시키는 이점을 충분히 활용하지 못함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0499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과 </a:t>
            </a:r>
            <a:r>
              <a:rPr lang="en-US" altLang="ko-KR" dirty="0"/>
              <a:t>model </a:t>
            </a:r>
            <a:r>
              <a:rPr lang="ko-KR" altLang="en-US" dirty="0"/>
              <a:t>구조를 바꾸어서 대조군 실험을 진행하여 </a:t>
            </a:r>
            <a:r>
              <a:rPr lang="en-US" altLang="ko-KR" dirty="0"/>
              <a:t>data </a:t>
            </a:r>
            <a:r>
              <a:rPr lang="ko-KR" altLang="en-US" dirty="0"/>
              <a:t>특성에 따른 </a:t>
            </a:r>
            <a:r>
              <a:rPr lang="en-US" altLang="ko-KR" dirty="0"/>
              <a:t>mode </a:t>
            </a:r>
            <a:r>
              <a:rPr lang="ko-KR" altLang="en-US" dirty="0"/>
              <a:t>구조 선택이 적절했는지 여부와 </a:t>
            </a:r>
            <a:r>
              <a:rPr lang="en-US" altLang="ko-KR" dirty="0"/>
              <a:t>iteration </a:t>
            </a:r>
            <a:r>
              <a:rPr lang="ko-KR" altLang="en-US" dirty="0"/>
              <a:t>구조가 성능 향상에 기여하는지를 실험</a:t>
            </a:r>
            <a:endParaRPr lang="en-US" altLang="ko-KR" dirty="0"/>
          </a:p>
          <a:p>
            <a:r>
              <a:rPr lang="en-US" altLang="ko-KR" dirty="0" err="1"/>
              <a:t>Dataloader</a:t>
            </a:r>
            <a:r>
              <a:rPr lang="ko-KR" altLang="en-US" dirty="0"/>
              <a:t> </a:t>
            </a:r>
            <a:r>
              <a:rPr lang="en-US" altLang="ko-KR" dirty="0"/>
              <a:t>label iteration</a:t>
            </a:r>
            <a:r>
              <a:rPr lang="ko-KR" altLang="en-US" dirty="0"/>
              <a:t>을 </a:t>
            </a:r>
            <a:r>
              <a:rPr lang="en-US" altLang="ko-KR" dirty="0"/>
              <a:t>5</a:t>
            </a:r>
            <a:r>
              <a:rPr lang="ko-KR" altLang="en-US" dirty="0"/>
              <a:t>로 변경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unlabeled data</a:t>
            </a:r>
            <a:r>
              <a:rPr lang="ko-KR" altLang="en-US" dirty="0"/>
              <a:t>를 사용한 </a:t>
            </a:r>
            <a:r>
              <a:rPr lang="en-US" altLang="ko-KR" dirty="0"/>
              <a:t>phase</a:t>
            </a:r>
            <a:r>
              <a:rPr lang="ko-KR" altLang="en-US" dirty="0"/>
              <a:t>는 </a:t>
            </a:r>
            <a:r>
              <a:rPr lang="en-US" altLang="ko-KR" dirty="0"/>
              <a:t>epoch*5</a:t>
            </a:r>
            <a:r>
              <a:rPr lang="ko-KR" altLang="en-US" dirty="0"/>
              <a:t>로 </a:t>
            </a:r>
            <a:r>
              <a:rPr lang="ko-KR" altLang="en-US" dirty="0" err="1"/>
              <a:t>보아야함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Phase5</a:t>
            </a:r>
            <a:r>
              <a:rPr lang="ko-KR" altLang="en-US" dirty="0"/>
              <a:t>는 </a:t>
            </a:r>
            <a:r>
              <a:rPr lang="en-US" altLang="ko-KR" dirty="0"/>
              <a:t>labeled data</a:t>
            </a:r>
            <a:r>
              <a:rPr lang="ko-KR" altLang="en-US" dirty="0"/>
              <a:t>만을 이용해서 </a:t>
            </a:r>
            <a:r>
              <a:rPr lang="en-US" altLang="ko-KR" dirty="0"/>
              <a:t>model v3</a:t>
            </a:r>
            <a:r>
              <a:rPr lang="ko-KR" altLang="en-US" dirty="0"/>
              <a:t>를 학습시켰고 </a:t>
            </a:r>
            <a:r>
              <a:rPr lang="en-US" altLang="ko-KR" dirty="0"/>
              <a:t>phase6</a:t>
            </a:r>
            <a:r>
              <a:rPr lang="ko-KR" altLang="en-US" dirty="0"/>
              <a:t>은 </a:t>
            </a:r>
            <a:r>
              <a:rPr lang="en-US" altLang="ko-KR" dirty="0" err="1"/>
              <a:t>batchsize</a:t>
            </a:r>
            <a:r>
              <a:rPr lang="ko-KR" altLang="en-US" dirty="0"/>
              <a:t>와 </a:t>
            </a:r>
            <a:r>
              <a:rPr lang="en-US" altLang="ko-KR" dirty="0" err="1"/>
              <a:t>lr</a:t>
            </a:r>
            <a:r>
              <a:rPr lang="ko-KR" altLang="en-US" dirty="0"/>
              <a:t>을 증가시켰고 </a:t>
            </a:r>
            <a:r>
              <a:rPr lang="en-US" altLang="ko-KR" dirty="0"/>
              <a:t>phase7</a:t>
            </a:r>
            <a:r>
              <a:rPr lang="ko-KR" altLang="en-US" dirty="0"/>
              <a:t>은 </a:t>
            </a:r>
            <a:r>
              <a:rPr lang="en-US" altLang="ko-KR" dirty="0"/>
              <a:t>unlabeled data</a:t>
            </a:r>
            <a:r>
              <a:rPr lang="ko-KR" altLang="en-US" dirty="0"/>
              <a:t>를 </a:t>
            </a:r>
            <a:r>
              <a:rPr lang="en-US" altLang="ko-KR" dirty="0"/>
              <a:t>iteration </a:t>
            </a:r>
            <a:r>
              <a:rPr lang="ko-KR" altLang="en-US" dirty="0"/>
              <a:t>구조 없이 바로 </a:t>
            </a:r>
            <a:r>
              <a:rPr lang="en-US" altLang="ko-KR" dirty="0"/>
              <a:t>modelv3 </a:t>
            </a:r>
            <a:r>
              <a:rPr lang="ko-KR" altLang="en-US" dirty="0"/>
              <a:t>를 학습시킴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Phase2,3</a:t>
            </a:r>
            <a:r>
              <a:rPr lang="ko-KR" altLang="en-US" dirty="0"/>
              <a:t> 에서의 성능하락은 </a:t>
            </a:r>
            <a:r>
              <a:rPr lang="en-US" altLang="ko-KR" dirty="0"/>
              <a:t>pseudo-label</a:t>
            </a:r>
            <a:r>
              <a:rPr lang="ko-KR" altLang="en-US" dirty="0"/>
              <a:t>로 인한 </a:t>
            </a:r>
            <a:r>
              <a:rPr lang="en-US" altLang="ko-KR" dirty="0"/>
              <a:t>noise</a:t>
            </a:r>
            <a:r>
              <a:rPr lang="ko-KR" altLang="en-US" dirty="0"/>
              <a:t>가 모델 성능에 부정적인 영향을 주기 때문</a:t>
            </a:r>
            <a:endParaRPr lang="en-US" altLang="ko-KR" dirty="0"/>
          </a:p>
          <a:p>
            <a:r>
              <a:rPr lang="en-US" altLang="ko-KR" dirty="0"/>
              <a:t>Noisy student</a:t>
            </a:r>
            <a:r>
              <a:rPr lang="ko-KR" altLang="en-US" dirty="0"/>
              <a:t>에 비해 </a:t>
            </a:r>
            <a:r>
              <a:rPr lang="en-US" altLang="ko-KR" dirty="0"/>
              <a:t>fine tuning </a:t>
            </a:r>
            <a:r>
              <a:rPr lang="ko-KR" altLang="en-US" dirty="0"/>
              <a:t>과정이 없고 모델 복잡도가 클수록 일반적으로 </a:t>
            </a:r>
            <a:r>
              <a:rPr lang="en-US" altLang="ko-KR" dirty="0"/>
              <a:t>noise</a:t>
            </a:r>
            <a:r>
              <a:rPr lang="ko-KR" altLang="en-US" dirty="0"/>
              <a:t>에 취약해지기 때문에 결과분석 </a:t>
            </a:r>
            <a:r>
              <a:rPr lang="en-US" altLang="ko-KR" dirty="0"/>
              <a:t>archi2</a:t>
            </a:r>
            <a:r>
              <a:rPr lang="ko-KR" altLang="en-US" dirty="0"/>
              <a:t>의 대조군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model </a:t>
            </a:r>
            <a:r>
              <a:rPr lang="ko-KR" altLang="en-US" dirty="0"/>
              <a:t>구조를 비교적 간소화한 실험에 비해 성능하락이 두드러짐</a:t>
            </a:r>
            <a:r>
              <a:rPr lang="en-US" altLang="ko-KR" dirty="0"/>
              <a:t>-&gt; </a:t>
            </a:r>
            <a:r>
              <a:rPr lang="ko-KR" altLang="en-US" dirty="0"/>
              <a:t>따라서 </a:t>
            </a:r>
            <a:r>
              <a:rPr lang="en-US" altLang="ko-KR" dirty="0"/>
              <a:t>iteration </a:t>
            </a:r>
            <a:r>
              <a:rPr lang="ko-KR" altLang="en-US" dirty="0"/>
              <a:t>구조가 성능에 부정적인 영향을 줌을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Batchsize</a:t>
            </a:r>
            <a:r>
              <a:rPr lang="en-US" altLang="ko-KR" dirty="0"/>
              <a:t> </a:t>
            </a:r>
            <a:r>
              <a:rPr lang="ko-KR" altLang="en-US" dirty="0"/>
              <a:t>증가는 </a:t>
            </a:r>
            <a:r>
              <a:rPr lang="en-US" altLang="ko-KR" dirty="0"/>
              <a:t>model </a:t>
            </a:r>
            <a:r>
              <a:rPr lang="ko-KR" altLang="en-US" dirty="0"/>
              <a:t>성능향상에 기여</a:t>
            </a:r>
            <a:endParaRPr lang="en-US" altLang="ko-KR" dirty="0"/>
          </a:p>
          <a:p>
            <a:r>
              <a:rPr lang="en-US" altLang="ko-KR" dirty="0"/>
              <a:t>unlabeled data</a:t>
            </a:r>
            <a:r>
              <a:rPr lang="ko-KR" altLang="en-US" dirty="0"/>
              <a:t>를 학습에 사용한 </a:t>
            </a:r>
            <a:r>
              <a:rPr lang="en-US" altLang="ko-KR" dirty="0"/>
              <a:t>phase7</a:t>
            </a:r>
            <a:r>
              <a:rPr lang="ko-KR" altLang="en-US" dirty="0"/>
              <a:t>이 동일한 </a:t>
            </a:r>
            <a:r>
              <a:rPr lang="en-US" altLang="ko-KR" dirty="0"/>
              <a:t>model </a:t>
            </a:r>
            <a:r>
              <a:rPr lang="ko-KR" altLang="en-US" dirty="0"/>
              <a:t>및 </a:t>
            </a:r>
            <a:r>
              <a:rPr lang="en-US" altLang="ko-KR" dirty="0" err="1"/>
              <a:t>hyperparam</a:t>
            </a:r>
            <a:r>
              <a:rPr lang="en-US" altLang="ko-KR" dirty="0"/>
              <a:t> </a:t>
            </a:r>
            <a:r>
              <a:rPr lang="ko-KR" altLang="en-US" dirty="0"/>
              <a:t>조건의 </a:t>
            </a:r>
            <a:r>
              <a:rPr lang="en-US" altLang="ko-KR" dirty="0"/>
              <a:t>phase6</a:t>
            </a:r>
            <a:r>
              <a:rPr lang="ko-KR" altLang="en-US" dirty="0"/>
              <a:t>보다 성능이 떨어짐을 확인 </a:t>
            </a:r>
            <a:endParaRPr lang="en-US" altLang="ko-KR" dirty="0"/>
          </a:p>
          <a:p>
            <a:r>
              <a:rPr lang="ko-KR" altLang="en-US" dirty="0"/>
              <a:t>일반적으로 유효한 데이터의 양을 증가시키면 모델 성능향상이 기대되나 </a:t>
            </a:r>
            <a:r>
              <a:rPr lang="en-US" altLang="ko-KR" dirty="0"/>
              <a:t>phase6,7</a:t>
            </a:r>
            <a:r>
              <a:rPr lang="ko-KR" altLang="en-US" dirty="0"/>
              <a:t>은 그렇지 않았음 두가지 원인으로 추측되는데 첫번째는 정확성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pseudo-label</a:t>
            </a:r>
            <a:r>
              <a:rPr lang="ko-KR" altLang="en-US" dirty="0"/>
              <a:t>이 </a:t>
            </a:r>
            <a:r>
              <a:rPr lang="en-US" altLang="ko-KR" dirty="0"/>
              <a:t>noise</a:t>
            </a:r>
            <a:r>
              <a:rPr lang="ko-KR" altLang="en-US" dirty="0"/>
              <a:t>로 크게 작용하여 훈련에 방해가 되었거나</a:t>
            </a:r>
            <a:endParaRPr lang="en-US" altLang="ko-KR" dirty="0"/>
          </a:p>
          <a:p>
            <a:r>
              <a:rPr lang="ko-KR" altLang="en-US" dirty="0"/>
              <a:t>두번째는 유효성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unlabeled dataset</a:t>
            </a:r>
            <a:r>
              <a:rPr lang="ko-KR" altLang="en-US" dirty="0"/>
              <a:t>을 구성하는 샘플링 방식에 문제가 있을 수 있음</a:t>
            </a:r>
            <a:r>
              <a:rPr lang="en-US" altLang="ko-KR" dirty="0"/>
              <a:t>. </a:t>
            </a:r>
            <a:r>
              <a:rPr lang="ko-KR" altLang="en-US" dirty="0"/>
              <a:t>즉 </a:t>
            </a:r>
            <a:r>
              <a:rPr lang="en-US" altLang="ko-KR" dirty="0"/>
              <a:t>labeled data</a:t>
            </a:r>
            <a:r>
              <a:rPr lang="ko-KR" altLang="en-US" dirty="0"/>
              <a:t>로도</a:t>
            </a:r>
            <a:r>
              <a:rPr lang="en-US" altLang="ko-KR" dirty="0"/>
              <a:t> valid</a:t>
            </a:r>
            <a:r>
              <a:rPr lang="ko-KR" altLang="en-US" dirty="0"/>
              <a:t>와 </a:t>
            </a:r>
            <a:r>
              <a:rPr lang="en-US" altLang="ko-KR" dirty="0"/>
              <a:t>test</a:t>
            </a:r>
            <a:r>
              <a:rPr lang="ko-KR" altLang="en-US" dirty="0"/>
              <a:t>를 설명하기에 충분한 특징을 추출해서 표현력을 갖출 수 있는 데이터셋 환경이라면 부정확한 </a:t>
            </a:r>
            <a:r>
              <a:rPr lang="en-US" altLang="ko-KR" dirty="0"/>
              <a:t>unlabeled data</a:t>
            </a:r>
            <a:r>
              <a:rPr lang="ko-KR" altLang="en-US" dirty="0"/>
              <a:t>의 추가는 역효과가 될 가능성이 존재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Unlabeled dataset</a:t>
            </a:r>
            <a:r>
              <a:rPr lang="ko-KR" altLang="en-US" dirty="0"/>
              <a:t>에 대한 실험은 결과분석</a:t>
            </a:r>
            <a:r>
              <a:rPr lang="en-US" altLang="ko-KR" dirty="0"/>
              <a:t>-acc </a:t>
            </a:r>
            <a:r>
              <a:rPr lang="ko-KR" altLang="en-US" dirty="0"/>
              <a:t>에서 정리하였음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04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마찬가지로 </a:t>
            </a:r>
            <a:r>
              <a:rPr lang="en-US" altLang="ko-KR" dirty="0"/>
              <a:t>Iteration </a:t>
            </a:r>
            <a:r>
              <a:rPr lang="ko-KR" altLang="en-US" dirty="0"/>
              <a:t>구조가 부정적인 영향을 주는 이유는 </a:t>
            </a:r>
            <a:r>
              <a:rPr lang="en-US" altLang="ko-KR" dirty="0"/>
              <a:t>pseudo label</a:t>
            </a:r>
            <a:r>
              <a:rPr lang="ko-KR" altLang="en-US" dirty="0"/>
              <a:t>의 정확도가 점점 떨어지며</a:t>
            </a:r>
            <a:r>
              <a:rPr lang="en-US" altLang="ko-KR" dirty="0"/>
              <a:t>, noise</a:t>
            </a:r>
            <a:r>
              <a:rPr lang="ko-KR" altLang="en-US" dirty="0"/>
              <a:t>에 취약해지기 때문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또한 </a:t>
            </a:r>
            <a:r>
              <a:rPr lang="en-US" altLang="ko-KR" dirty="0"/>
              <a:t>23383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기준으로는</a:t>
            </a:r>
            <a:r>
              <a:rPr lang="en-US" altLang="ko-KR" dirty="0"/>
              <a:t> </a:t>
            </a:r>
            <a:r>
              <a:rPr lang="ko-KR" altLang="en-US" dirty="0"/>
              <a:t>기존 </a:t>
            </a:r>
            <a:r>
              <a:rPr lang="en-US" altLang="ko-KR" dirty="0"/>
              <a:t>model</a:t>
            </a:r>
            <a:r>
              <a:rPr lang="ko-KR" altLang="en-US" dirty="0"/>
              <a:t>은 지나치게 복잡함을 확인했음</a:t>
            </a:r>
            <a:r>
              <a:rPr lang="en-US" altLang="ko-KR" dirty="0"/>
              <a:t>(</a:t>
            </a:r>
            <a:r>
              <a:rPr lang="ko-KR" altLang="en-US" dirty="0" err="1"/>
              <a:t>과적합</a:t>
            </a:r>
            <a:r>
              <a:rPr lang="en-US" altLang="ko-KR" dirty="0"/>
              <a:t>), model</a:t>
            </a:r>
            <a:r>
              <a:rPr lang="ko-KR" altLang="en-US" dirty="0"/>
              <a:t>을 간소화한 </a:t>
            </a:r>
            <a:r>
              <a:rPr lang="en-US" altLang="ko-KR" dirty="0" err="1"/>
              <a:t>archi</a:t>
            </a:r>
            <a:r>
              <a:rPr lang="en-US" altLang="ko-KR" dirty="0"/>
              <a:t> 2</a:t>
            </a:r>
            <a:r>
              <a:rPr lang="ko-KR" altLang="en-US" dirty="0"/>
              <a:t>번 대조군 실험에서 더 좋은 성능을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 </a:t>
            </a:r>
            <a:r>
              <a:rPr lang="en-US" altLang="ko-KR" dirty="0"/>
              <a:t>1</a:t>
            </a:r>
            <a:r>
              <a:rPr lang="ko-KR" altLang="en-US" dirty="0"/>
              <a:t>번 대조군의 </a:t>
            </a:r>
            <a:r>
              <a:rPr lang="en-US" altLang="ko-KR" dirty="0"/>
              <a:t>phase2,3 2</a:t>
            </a:r>
            <a:r>
              <a:rPr lang="ko-KR" altLang="en-US" dirty="0"/>
              <a:t>번 대조군의 </a:t>
            </a:r>
            <a:r>
              <a:rPr lang="en-US" altLang="ko-KR" dirty="0"/>
              <a:t>phase3</a:t>
            </a:r>
            <a:r>
              <a:rPr lang="ko-KR" altLang="en-US" dirty="0"/>
              <a:t>은 초기의 </a:t>
            </a:r>
            <a:r>
              <a:rPr lang="en-US" altLang="ko-KR" dirty="0"/>
              <a:t>epoch</a:t>
            </a:r>
            <a:r>
              <a:rPr lang="ko-KR" altLang="en-US" dirty="0"/>
              <a:t>에서 </a:t>
            </a:r>
            <a:r>
              <a:rPr lang="en-US" altLang="ko-KR" dirty="0"/>
              <a:t>best model</a:t>
            </a:r>
            <a:r>
              <a:rPr lang="ko-KR" altLang="en-US" dirty="0"/>
              <a:t>이 나왔고 훈련 초기부터 </a:t>
            </a:r>
            <a:r>
              <a:rPr lang="en-US" altLang="ko-KR" dirty="0"/>
              <a:t>valid error</a:t>
            </a:r>
            <a:r>
              <a:rPr lang="ko-KR" altLang="en-US" dirty="0"/>
              <a:t>가 증가하는 개형을 보임</a:t>
            </a:r>
            <a:r>
              <a:rPr lang="en-US" altLang="ko-KR" dirty="0"/>
              <a:t>. </a:t>
            </a:r>
            <a:r>
              <a:rPr lang="ko-KR" altLang="en-US" dirty="0"/>
              <a:t>이는 과적합이라 볼 수 있으며</a:t>
            </a:r>
            <a:r>
              <a:rPr lang="en-US" altLang="ko-KR" dirty="0"/>
              <a:t>, 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의 데이터 특성이 달라 </a:t>
            </a:r>
            <a:r>
              <a:rPr lang="en-US" altLang="ko-KR" dirty="0"/>
              <a:t>train</a:t>
            </a:r>
            <a:r>
              <a:rPr lang="ko-KR" altLang="en-US" dirty="0"/>
              <a:t>의 특징만을 더 학습하게 되는 것</a:t>
            </a:r>
            <a:r>
              <a:rPr lang="en-US" altLang="ko-KR" dirty="0"/>
              <a:t>, </a:t>
            </a:r>
            <a:r>
              <a:rPr lang="ko-KR" altLang="en-US" dirty="0"/>
              <a:t>모델 구조가 데이터에 비해 복잡해서</a:t>
            </a:r>
            <a:r>
              <a:rPr lang="en-US" altLang="ko-KR" dirty="0"/>
              <a:t>, pseudo-label</a:t>
            </a:r>
            <a:r>
              <a:rPr lang="ko-KR" altLang="en-US" dirty="0"/>
              <a:t>로 인한 </a:t>
            </a:r>
            <a:r>
              <a:rPr lang="en-US" altLang="ko-KR" dirty="0" err="1"/>
              <a:t>unlabel</a:t>
            </a:r>
            <a:r>
              <a:rPr lang="en-US" altLang="ko-KR" dirty="0"/>
              <a:t> train data</a:t>
            </a:r>
            <a:r>
              <a:rPr lang="ko-KR" altLang="en-US" dirty="0"/>
              <a:t>의 </a:t>
            </a:r>
            <a:r>
              <a:rPr lang="en-US" altLang="ko-KR" dirty="0"/>
              <a:t>noise,</a:t>
            </a:r>
            <a:r>
              <a:rPr lang="ko-KR" altLang="en-US" dirty="0"/>
              <a:t> 이 세가지 원인으로 발생함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2</a:t>
            </a:r>
            <a:r>
              <a:rPr lang="ko-KR" altLang="en-US" dirty="0" err="1"/>
              <a:t>번대조군에서</a:t>
            </a:r>
            <a:r>
              <a:rPr lang="ko-KR" altLang="en-US" dirty="0"/>
              <a:t> </a:t>
            </a:r>
            <a:r>
              <a:rPr lang="en-US" altLang="ko-KR" dirty="0"/>
              <a:t>phase2</a:t>
            </a:r>
            <a:r>
              <a:rPr lang="ko-KR" altLang="en-US" dirty="0"/>
              <a:t>는 충분한 </a:t>
            </a:r>
            <a:r>
              <a:rPr lang="en-US" altLang="ko-KR" dirty="0"/>
              <a:t>epoch</a:t>
            </a:r>
            <a:r>
              <a:rPr lang="ko-KR" altLang="en-US" dirty="0"/>
              <a:t>를 거쳤음을 통해 모델 구조도 영향을 주는 것을 확인할 수 있음 또한 직접적인 비교는 힘들지만 상대적으로 성능이 더 좋은 </a:t>
            </a:r>
            <a:r>
              <a:rPr lang="en-US" altLang="ko-KR" dirty="0"/>
              <a:t>2</a:t>
            </a:r>
            <a:r>
              <a:rPr lang="ko-KR" altLang="en-US" dirty="0" err="1"/>
              <a:t>번대조군의</a:t>
            </a:r>
            <a:r>
              <a:rPr lang="ko-KR" altLang="en-US" dirty="0"/>
              <a:t> </a:t>
            </a:r>
            <a:r>
              <a:rPr lang="en-US" altLang="ko-KR" dirty="0"/>
              <a:t>phase2</a:t>
            </a:r>
            <a:r>
              <a:rPr lang="ko-KR" altLang="en-US" dirty="0"/>
              <a:t>모델이 </a:t>
            </a:r>
            <a:r>
              <a:rPr lang="en-US" altLang="ko-KR" dirty="0"/>
              <a:t>pseudo-label</a:t>
            </a:r>
            <a:r>
              <a:rPr lang="ko-KR" altLang="en-US" dirty="0"/>
              <a:t>을 생성했기 때문에 </a:t>
            </a:r>
            <a:r>
              <a:rPr lang="en-US" altLang="ko-KR" dirty="0"/>
              <a:t>2</a:t>
            </a:r>
            <a:r>
              <a:rPr lang="ko-KR" altLang="en-US" dirty="0" err="1"/>
              <a:t>번대조군의</a:t>
            </a:r>
            <a:r>
              <a:rPr lang="ko-KR" altLang="en-US" dirty="0"/>
              <a:t> </a:t>
            </a:r>
            <a:r>
              <a:rPr lang="en-US" altLang="ko-KR" dirty="0"/>
              <a:t>phase3</a:t>
            </a:r>
            <a:r>
              <a:rPr lang="ko-KR" altLang="en-US" dirty="0"/>
              <a:t>의 성능하락이 더 적은 점에서 확인할 수 있음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795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Pseudo label</a:t>
            </a:r>
            <a:r>
              <a:rPr lang="ko-KR" altLang="en-US" dirty="0"/>
              <a:t>을 생성하는 </a:t>
            </a:r>
            <a:r>
              <a:rPr lang="en-US" altLang="ko-KR" dirty="0"/>
              <a:t>data loader</a:t>
            </a:r>
            <a:r>
              <a:rPr lang="ko-KR" altLang="en-US" dirty="0"/>
              <a:t>에서 </a:t>
            </a:r>
            <a:r>
              <a:rPr lang="en-US" altLang="ko-KR" dirty="0"/>
              <a:t>confidence score threshold</a:t>
            </a:r>
            <a:r>
              <a:rPr lang="ko-KR" altLang="en-US" dirty="0"/>
              <a:t>를 높이는 방안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Noise </a:t>
            </a:r>
            <a:r>
              <a:rPr lang="ko-KR" altLang="en-US" dirty="0"/>
              <a:t>강도의 영향은 결과분석 </a:t>
            </a:r>
            <a:r>
              <a:rPr lang="en-US" altLang="ko-KR" dirty="0"/>
              <a:t>hyperparam1</a:t>
            </a:r>
            <a:r>
              <a:rPr lang="ko-KR" altLang="en-US" dirty="0"/>
              <a:t>에서 다루었음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64 </a:t>
            </a:r>
            <a:r>
              <a:rPr lang="en-US" altLang="ko-KR" dirty="0" err="1"/>
              <a:t>batchsize</a:t>
            </a:r>
            <a:r>
              <a:rPr lang="ko-KR" altLang="en-US" dirty="0"/>
              <a:t>로 </a:t>
            </a:r>
            <a:r>
              <a:rPr lang="en-US" altLang="ko-KR" dirty="0"/>
              <a:t>26~29 </a:t>
            </a:r>
            <a:r>
              <a:rPr lang="en-US" altLang="ko-KR" dirty="0" err="1"/>
              <a:t>gb</a:t>
            </a:r>
            <a:r>
              <a:rPr lang="en-US" altLang="ko-KR" dirty="0"/>
              <a:t> ram</a:t>
            </a:r>
            <a:r>
              <a:rPr lang="ko-KR" altLang="en-US" dirty="0"/>
              <a:t>이며 </a:t>
            </a:r>
            <a:r>
              <a:rPr lang="en-US" altLang="ko-KR" dirty="0"/>
              <a:t>128 </a:t>
            </a:r>
            <a:r>
              <a:rPr lang="en-US" altLang="ko-KR" dirty="0" err="1"/>
              <a:t>batchsize</a:t>
            </a:r>
            <a:r>
              <a:rPr lang="ko-KR" altLang="en-US" dirty="0"/>
              <a:t>에서는 </a:t>
            </a:r>
            <a:r>
              <a:rPr lang="en-US" altLang="ko-KR" dirty="0" err="1"/>
              <a:t>gpu</a:t>
            </a:r>
            <a:r>
              <a:rPr lang="en-US" altLang="ko-KR" dirty="0"/>
              <a:t> ram</a:t>
            </a:r>
            <a:r>
              <a:rPr lang="ko-KR" altLang="en-US" dirty="0"/>
              <a:t>이 부족함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539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altLang="ko-KR" dirty="0"/>
              <a:t>Dropout rate,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attention_probs_dropout_prob</a:t>
            </a:r>
            <a:r>
              <a:rPr lang="en-US" altLang="ko-KR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hidden_dropout_prob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을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phase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에 따라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0.1,0.15,0.2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에서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0.1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로 고정함</a:t>
            </a: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Phase5,6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에서 과적합이 일어나지 않은 대조군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와 비교하기 위해 간소화된 구조의 모델 사용</a:t>
            </a: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는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student model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teacher model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을 단순히 따라하는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복제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것이 아니라 스승의 도움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(noise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없이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pseudo-label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생성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을 받아서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 있는 더 힘든 상황에서 학습하면서 일반화 성능을 올리는 기법 </a:t>
            </a: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다층적인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cnn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구조에 비해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Transformer layer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 한 층 생략되는 것은 성능에 치명적이라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stochastic depth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제외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, Sequence/smile data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이기 때문에 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RandAugment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와 같은 이미지 증강 사용 불가 </a:t>
            </a: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따라서 제외된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기법을 대체하고 모델의 크기가 커질수록 </a:t>
            </a:r>
            <a:r>
              <a:rPr lang="ko-KR" altLang="en-US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과적합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방지를 위한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regulation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이 필요하고 일반화성능을 끌어올려야 했으므로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를 점차 증가시킴</a:t>
            </a: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Unlabeled data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를 사용할 경우 이미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pseudo-label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에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 있기 때문인지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의 강도를 키우는 것은 오히려 학습을 방해하여 일반화된 특성을 추출하는 것을 확인</a:t>
            </a:r>
            <a:endParaRPr lang="en-US" altLang="ko-KR" b="0" dirty="0">
              <a:solidFill>
                <a:srgbClr val="CE9178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다만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강도를 부적절하게 조정하였을 가능성이 있는 것이지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가 불필요한 것은 아니기 때문에 대조군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dataset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과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model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구조에서의 관찰된 특징이지 일반화된 판단을 내리기에는 부족하고 적절한 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noise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선택이 필요</a:t>
            </a:r>
            <a:endParaRPr lang="en-US" altLang="ko-KR" dirty="0"/>
          </a:p>
          <a:p>
            <a:pPr>
              <a:lnSpc>
                <a:spcPts val="1425"/>
              </a:lnSpc>
            </a:pPr>
            <a:endParaRPr lang="en-US" altLang="ko-KR" dirty="0"/>
          </a:p>
          <a:p>
            <a:r>
              <a:rPr lang="en-US" altLang="ko-KR" dirty="0"/>
              <a:t>Dropout for noise : </a:t>
            </a:r>
          </a:p>
          <a:p>
            <a:r>
              <a:rPr lang="en-US" altLang="ko-KR" dirty="0"/>
              <a:t>Dropout prob : embedding</a:t>
            </a:r>
            <a:r>
              <a:rPr lang="ko-KR" altLang="en-US" dirty="0"/>
              <a:t>과 </a:t>
            </a:r>
            <a:r>
              <a:rPr lang="en-US" altLang="ko-KR" dirty="0"/>
              <a:t>interaction map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Attention dropout prob : self attention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단에서 적용 </a:t>
            </a:r>
            <a:endParaRPr lang="en-US" altLang="ko-KR" dirty="0"/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dropout prob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residual connection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attention output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단에서 적용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416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0.55</a:t>
            </a:r>
            <a:r>
              <a:rPr lang="ko-KR" altLang="en-US" dirty="0"/>
              <a:t>의 </a:t>
            </a:r>
            <a:r>
              <a:rPr lang="en-US" altLang="ko-KR" dirty="0"/>
              <a:t>confidence threshold</a:t>
            </a:r>
            <a:r>
              <a:rPr lang="ko-KR" altLang="en-US" dirty="0"/>
              <a:t>를 </a:t>
            </a:r>
            <a:r>
              <a:rPr lang="en-US" altLang="ko-KR" dirty="0"/>
              <a:t>0.65</a:t>
            </a:r>
            <a:r>
              <a:rPr lang="ko-KR" altLang="en-US" dirty="0"/>
              <a:t>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대조군 조건에서 파라미터 튜닝방향은 </a:t>
            </a:r>
            <a:r>
              <a:rPr lang="en-US" altLang="ko-KR" dirty="0"/>
              <a:t>noise </a:t>
            </a:r>
            <a:r>
              <a:rPr lang="ko-KR" altLang="en-US" dirty="0"/>
              <a:t>강도를 </a:t>
            </a:r>
            <a:r>
              <a:rPr lang="en-US" altLang="ko-KR" dirty="0"/>
              <a:t>0.1</a:t>
            </a:r>
            <a:r>
              <a:rPr lang="ko-KR" altLang="en-US" dirty="0"/>
              <a:t>로 유지하거나 더 감소시키고</a:t>
            </a:r>
            <a:r>
              <a:rPr lang="en-US" altLang="ko-KR" dirty="0"/>
              <a:t>, confidence threshold</a:t>
            </a:r>
            <a:r>
              <a:rPr lang="ko-KR" altLang="en-US" dirty="0"/>
              <a:t>를 높이는 방향 및 </a:t>
            </a:r>
            <a:r>
              <a:rPr lang="en-US" altLang="ko-KR" dirty="0" err="1"/>
              <a:t>batchsize</a:t>
            </a:r>
            <a:r>
              <a:rPr lang="ko-KR" altLang="en-US" dirty="0"/>
              <a:t>를 키울 수 있다면 모델의 성능 향상이 기대됨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하지만 어느정도 </a:t>
            </a:r>
            <a:r>
              <a:rPr lang="en-US" altLang="ko-KR" dirty="0"/>
              <a:t>model </a:t>
            </a:r>
            <a:r>
              <a:rPr lang="ko-KR" altLang="en-US" dirty="0"/>
              <a:t>성능이 올라와야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dirty="0"/>
              <a:t>pseudo-label </a:t>
            </a:r>
            <a:r>
              <a:rPr lang="ko-KR" altLang="en-US" dirty="0"/>
              <a:t>이 어느정도 정확해야 </a:t>
            </a:r>
            <a:r>
              <a:rPr lang="en-US" altLang="ko-KR" dirty="0"/>
              <a:t>iteration </a:t>
            </a:r>
            <a:r>
              <a:rPr lang="ko-KR" altLang="en-US" dirty="0"/>
              <a:t>구조가 효과적인지는 확인이 필요함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48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Dataset</a:t>
            </a:r>
            <a:r>
              <a:rPr lang="ko-KR" altLang="en-US" dirty="0"/>
              <a:t>의 정확성이 어느정도 수준이여야 </a:t>
            </a:r>
            <a:r>
              <a:rPr lang="en-US" altLang="ko-KR" dirty="0"/>
              <a:t>iteration </a:t>
            </a:r>
            <a:r>
              <a:rPr lang="ko-KR" altLang="en-US" dirty="0"/>
              <a:t>구조가 효과적인지 확인하기 위한 대조군</a:t>
            </a:r>
            <a:r>
              <a:rPr lang="en-US" altLang="ko-KR" dirty="0"/>
              <a:t>, </a:t>
            </a:r>
            <a:r>
              <a:rPr lang="ko-KR" altLang="en-US" dirty="0" err="1"/>
              <a:t>간소회된</a:t>
            </a:r>
            <a:r>
              <a:rPr lang="ko-KR" altLang="en-US" dirty="0"/>
              <a:t> 모델 구조를 사용하였고 </a:t>
            </a:r>
            <a:r>
              <a:rPr lang="en-US" altLang="ko-KR" dirty="0"/>
              <a:t>phase4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과 동일한 모델구조</a:t>
            </a:r>
            <a:r>
              <a:rPr lang="en-US" altLang="ko-KR" dirty="0"/>
              <a:t>, batchsize64, noise</a:t>
            </a:r>
            <a:r>
              <a:rPr lang="ko-KR" altLang="en-US" dirty="0"/>
              <a:t>강도 </a:t>
            </a:r>
            <a:r>
              <a:rPr lang="en-US" altLang="ko-KR" dirty="0"/>
              <a:t>0.2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Batchsize</a:t>
            </a:r>
            <a:r>
              <a:rPr lang="ko-KR" altLang="en-US" dirty="0"/>
              <a:t>의 증가는 모델의 성능을 향상시키지만 </a:t>
            </a:r>
            <a:r>
              <a:rPr lang="en-US" altLang="ko-KR" dirty="0"/>
              <a:t>iteration </a:t>
            </a:r>
            <a:r>
              <a:rPr lang="ko-KR" altLang="en-US" dirty="0"/>
              <a:t>구조에서는 부족한 성능</a:t>
            </a:r>
            <a:r>
              <a:rPr lang="en-US" altLang="ko-KR" dirty="0"/>
              <a:t>, pseudo-label</a:t>
            </a:r>
            <a:r>
              <a:rPr lang="ko-KR" altLang="en-US" dirty="0"/>
              <a:t>의 정확성이 부족하였음</a:t>
            </a:r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accuracy</a:t>
            </a:r>
            <a:r>
              <a:rPr lang="ko-KR" altLang="en-US" dirty="0"/>
              <a:t>를 기준으로 대조군</a:t>
            </a:r>
            <a:r>
              <a:rPr lang="en-US" altLang="ko-KR" dirty="0"/>
              <a:t>2 phase7</a:t>
            </a:r>
            <a:r>
              <a:rPr lang="ko-KR" altLang="en-US" dirty="0"/>
              <a:t>의 </a:t>
            </a:r>
            <a:r>
              <a:rPr lang="en-US" altLang="ko-KR" dirty="0"/>
              <a:t>acc</a:t>
            </a:r>
            <a:r>
              <a:rPr lang="ko-KR" altLang="en-US" dirty="0"/>
              <a:t>가 </a:t>
            </a:r>
            <a:r>
              <a:rPr lang="en-US" altLang="ko-KR" dirty="0"/>
              <a:t>0.83 </a:t>
            </a:r>
            <a:r>
              <a:rPr lang="ko-KR" altLang="en-US" dirty="0"/>
              <a:t>정도였기 때문에 </a:t>
            </a:r>
            <a:r>
              <a:rPr lang="en-US" altLang="ko-KR" dirty="0"/>
              <a:t>unlabeled dataset</a:t>
            </a:r>
            <a:r>
              <a:rPr lang="ko-KR" altLang="en-US" dirty="0"/>
              <a:t>의 실제 </a:t>
            </a:r>
            <a:r>
              <a:rPr lang="en-US" altLang="ko-KR" dirty="0"/>
              <a:t>label</a:t>
            </a:r>
            <a:r>
              <a:rPr lang="ko-KR" altLang="en-US" dirty="0"/>
              <a:t>에서 </a:t>
            </a:r>
            <a:r>
              <a:rPr lang="en-US" altLang="ko-KR" dirty="0"/>
              <a:t>label</a:t>
            </a:r>
            <a:r>
              <a:rPr lang="ko-KR" altLang="en-US" dirty="0"/>
              <a:t>을 클래스균형을 유지하며 바꾸는 방식으로 </a:t>
            </a:r>
            <a:r>
              <a:rPr lang="en-US" altLang="ko-KR" dirty="0"/>
              <a:t>0.85,0.9,0.95.1 </a:t>
            </a:r>
            <a:r>
              <a:rPr lang="ko-KR" altLang="en-US" dirty="0"/>
              <a:t>의 정확성에 대해 모델성능을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대조군</a:t>
            </a:r>
            <a:r>
              <a:rPr lang="en-US" altLang="ko-KR" dirty="0"/>
              <a:t>2(archi2)</a:t>
            </a:r>
            <a:r>
              <a:rPr lang="ko-KR" altLang="en-US" dirty="0"/>
              <a:t>와 동일조건에서 </a:t>
            </a:r>
            <a:r>
              <a:rPr lang="en-US" altLang="ko-KR" dirty="0"/>
              <a:t>phase2</a:t>
            </a:r>
            <a:r>
              <a:rPr lang="ko-KR" altLang="en-US" dirty="0"/>
              <a:t>의 </a:t>
            </a:r>
            <a:r>
              <a:rPr lang="en-US" altLang="ko-KR" dirty="0"/>
              <a:t>pseudo-label</a:t>
            </a:r>
            <a:r>
              <a:rPr lang="ko-KR" altLang="en-US" dirty="0"/>
              <a:t>을 직접 </a:t>
            </a:r>
            <a:r>
              <a:rPr lang="en-US" altLang="ko-KR" dirty="0"/>
              <a:t>label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수정한 </a:t>
            </a:r>
            <a:r>
              <a:rPr lang="en-US" altLang="ko-KR" dirty="0"/>
              <a:t>dataset</a:t>
            </a:r>
            <a:r>
              <a:rPr lang="ko-KR" altLang="en-US" dirty="0"/>
              <a:t>을 이용하여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0.85 model</a:t>
            </a:r>
            <a:r>
              <a:rPr lang="ko-KR" altLang="en-US" dirty="0"/>
              <a:t>로 </a:t>
            </a:r>
            <a:r>
              <a:rPr lang="en-US" altLang="ko-KR" dirty="0"/>
              <a:t>pseudo label</a:t>
            </a:r>
            <a:r>
              <a:rPr lang="ko-KR" altLang="en-US" dirty="0"/>
              <a:t>을 생성하여 </a:t>
            </a:r>
            <a:r>
              <a:rPr lang="en-US" altLang="ko-KR" dirty="0"/>
              <a:t>Iteration</a:t>
            </a:r>
            <a:r>
              <a:rPr lang="ko-KR" altLang="en-US" dirty="0"/>
              <a:t>을 </a:t>
            </a:r>
            <a:r>
              <a:rPr lang="en-US" altLang="ko-KR" dirty="0"/>
              <a:t>2</a:t>
            </a:r>
            <a:r>
              <a:rPr lang="ko-KR" altLang="en-US" dirty="0"/>
              <a:t>번 한 구조에서 성능이 증가하였음을 확인할 수 있었음</a:t>
            </a:r>
            <a:r>
              <a:rPr lang="en-US" altLang="ko-KR" dirty="0"/>
              <a:t>, </a:t>
            </a:r>
            <a:r>
              <a:rPr lang="en-US" altLang="ko-KR" dirty="0" err="1"/>
              <a:t>batchsize</a:t>
            </a:r>
            <a:r>
              <a:rPr lang="ko-KR" altLang="en-US" dirty="0"/>
              <a:t>를 더 키울 수 없었기 때문에 </a:t>
            </a:r>
            <a:r>
              <a:rPr lang="en-US" altLang="ko-KR" dirty="0"/>
              <a:t>phase4</a:t>
            </a:r>
            <a:r>
              <a:rPr lang="ko-KR" altLang="en-US" dirty="0"/>
              <a:t>는 진행하지 못함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주목할 점은 </a:t>
            </a:r>
            <a:r>
              <a:rPr lang="en-US" altLang="ko-KR" dirty="0"/>
              <a:t>0.95</a:t>
            </a:r>
            <a:r>
              <a:rPr lang="ko-KR" altLang="en-US" dirty="0"/>
              <a:t>와</a:t>
            </a:r>
            <a:r>
              <a:rPr lang="en-US" altLang="ko-KR" dirty="0"/>
              <a:t> 1.0</a:t>
            </a:r>
            <a:r>
              <a:rPr lang="ko-KR" altLang="en-US" dirty="0"/>
              <a:t>은 더 좋은 데이터를 넣어준 것인데 오히려 성능이 나빠졌음 그 이유로 </a:t>
            </a:r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가 상대적으로 감소하면서 </a:t>
            </a:r>
            <a:r>
              <a:rPr lang="en-US" altLang="ko-KR" dirty="0"/>
              <a:t>model </a:t>
            </a:r>
            <a:r>
              <a:rPr lang="ko-KR" altLang="en-US" dirty="0"/>
              <a:t>전체에 적절한 학습에 필요한 </a:t>
            </a:r>
            <a:r>
              <a:rPr lang="en-US" altLang="ko-KR" dirty="0"/>
              <a:t>noise</a:t>
            </a:r>
            <a:r>
              <a:rPr lang="ko-KR" altLang="en-US" dirty="0"/>
              <a:t>가 부족해지는 것은 아닐지 가설을 </a:t>
            </a:r>
            <a:r>
              <a:rPr lang="ko-KR" altLang="en-US" dirty="0" err="1"/>
              <a:t>세워보았음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17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Noise </a:t>
            </a:r>
            <a:r>
              <a:rPr lang="ko-KR" altLang="en-US" dirty="0"/>
              <a:t>강도 </a:t>
            </a:r>
            <a:r>
              <a:rPr lang="en-US" altLang="ko-KR" dirty="0"/>
              <a:t>0.1</a:t>
            </a:r>
            <a:r>
              <a:rPr lang="ko-KR" altLang="en-US" dirty="0"/>
              <a:t>에서 </a:t>
            </a:r>
            <a:r>
              <a:rPr lang="en-US" altLang="ko-KR" dirty="0"/>
              <a:t>0.85</a:t>
            </a:r>
            <a:r>
              <a:rPr lang="ko-KR" altLang="en-US" dirty="0"/>
              <a:t>는 </a:t>
            </a:r>
            <a:r>
              <a:rPr lang="en-US" altLang="ko-KR" dirty="0"/>
              <a:t>0.9162, 0.9</a:t>
            </a:r>
            <a:r>
              <a:rPr lang="ko-KR" altLang="en-US" dirty="0"/>
              <a:t>는 </a:t>
            </a:r>
            <a:r>
              <a:rPr lang="en-US" altLang="ko-KR" dirty="0"/>
              <a:t>0.8968</a:t>
            </a:r>
            <a:r>
              <a:rPr lang="ko-KR" altLang="en-US" dirty="0"/>
              <a:t>을 얻었고 전체적으로 데이터셋에서 </a:t>
            </a:r>
            <a:r>
              <a:rPr lang="en-US" altLang="ko-KR" dirty="0"/>
              <a:t>noise</a:t>
            </a:r>
            <a:r>
              <a:rPr lang="ko-KR" altLang="en-US" dirty="0"/>
              <a:t>가 감소할수록 </a:t>
            </a:r>
            <a:r>
              <a:rPr lang="en-US" altLang="ko-KR" dirty="0"/>
              <a:t>noise </a:t>
            </a:r>
            <a:r>
              <a:rPr lang="ko-KR" altLang="en-US" dirty="0"/>
              <a:t>강도가 더 필요한 경향성을 확인할 수 있음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Noise </a:t>
            </a:r>
            <a:r>
              <a:rPr lang="ko-KR" altLang="en-US" dirty="0"/>
              <a:t>대조군과 유사한 논리로 데이터셋 자체의 </a:t>
            </a:r>
            <a:r>
              <a:rPr lang="en-US" altLang="ko-KR" dirty="0"/>
              <a:t>noise</a:t>
            </a:r>
            <a:r>
              <a:rPr lang="ko-KR" altLang="en-US" dirty="0"/>
              <a:t>가 적어지면서 </a:t>
            </a:r>
            <a:r>
              <a:rPr lang="en-US" altLang="ko-KR" dirty="0"/>
              <a:t>noise </a:t>
            </a:r>
            <a:r>
              <a:rPr lang="ko-KR" altLang="en-US" dirty="0"/>
              <a:t>강도를 줄이는 것이 부정적인 영향을 주었을 것이라고 추측됨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pseudo-label</a:t>
            </a:r>
            <a:r>
              <a:rPr lang="ko-KR" altLang="en-US" dirty="0"/>
              <a:t>을 생성하는 </a:t>
            </a:r>
            <a:r>
              <a:rPr lang="en-US" altLang="ko-KR" dirty="0"/>
              <a:t>model</a:t>
            </a:r>
            <a:r>
              <a:rPr lang="ko-KR" altLang="en-US" dirty="0"/>
              <a:t>의 정확도를 기준으로 </a:t>
            </a:r>
            <a:r>
              <a:rPr lang="en-US" altLang="ko-KR" dirty="0"/>
              <a:t>noise</a:t>
            </a:r>
            <a:r>
              <a:rPr lang="ko-KR" altLang="en-US" dirty="0"/>
              <a:t>를 유동적으로 선택하여야 </a:t>
            </a:r>
            <a:r>
              <a:rPr lang="en-US" altLang="ko-KR" dirty="0"/>
              <a:t>iteration </a:t>
            </a:r>
            <a:r>
              <a:rPr lang="ko-KR" altLang="en-US" dirty="0"/>
              <a:t>구조가 잘 작동할 것을 확인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75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Learning rate </a:t>
            </a:r>
            <a:r>
              <a:rPr lang="ko-KR" altLang="en-US" dirty="0"/>
              <a:t>실험은 현 </a:t>
            </a:r>
            <a:r>
              <a:rPr lang="en-US" altLang="ko-KR" dirty="0"/>
              <a:t>model </a:t>
            </a:r>
            <a:r>
              <a:rPr lang="ko-KR" altLang="en-US" dirty="0"/>
              <a:t>구조와 데이터셋을 가지고 실험해야 하는데 그 </a:t>
            </a:r>
            <a:r>
              <a:rPr lang="en-US" altLang="ko-KR" dirty="0"/>
              <a:t>model</a:t>
            </a:r>
            <a:r>
              <a:rPr lang="ko-KR" altLang="en-US" dirty="0"/>
              <a:t>은 데이터에 비해 </a:t>
            </a:r>
            <a:r>
              <a:rPr lang="ko-KR" altLang="en-US" dirty="0" err="1"/>
              <a:t>과적합된</a:t>
            </a:r>
            <a:r>
              <a:rPr lang="ko-KR" altLang="en-US" dirty="0"/>
              <a:t> 상태라 부적절하며 데이터셋을 전부 다루는 실험은 비용문제로 힘든 상황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optimizer, early stopping patience</a:t>
            </a:r>
            <a:r>
              <a:rPr lang="ko-KR" altLang="en-US" dirty="0"/>
              <a:t>는 최적화 과정에서 </a:t>
            </a:r>
            <a:r>
              <a:rPr lang="ko-KR" altLang="en-US" dirty="0" err="1"/>
              <a:t>튜닝해야할</a:t>
            </a:r>
            <a:r>
              <a:rPr lang="ko-KR" altLang="en-US" dirty="0"/>
              <a:t> 파라미터이지만 </a:t>
            </a:r>
            <a:r>
              <a:rPr lang="en-US" altLang="ko-KR" dirty="0"/>
              <a:t>iteration</a:t>
            </a:r>
            <a:r>
              <a:rPr lang="ko-KR" altLang="en-US" dirty="0"/>
              <a:t>구조의 성능에는 영향을 미치지 않을 것이라 판단되며</a:t>
            </a:r>
            <a:endParaRPr lang="en-US" altLang="ko-KR" dirty="0"/>
          </a:p>
          <a:p>
            <a:r>
              <a:rPr lang="en-US" altLang="ko-KR" dirty="0"/>
              <a:t>Lr</a:t>
            </a:r>
            <a:r>
              <a:rPr lang="ko-KR" altLang="en-US" dirty="0"/>
              <a:t>은 학습의 진동에 큰 영향을 주고 </a:t>
            </a:r>
            <a:r>
              <a:rPr lang="en-US" altLang="ko-KR" dirty="0" err="1"/>
              <a:t>batchsize</a:t>
            </a:r>
            <a:r>
              <a:rPr lang="ko-KR" altLang="en-US" dirty="0"/>
              <a:t>는 키운 조건에서 성능이 더 좋음을 확인했지만 현재 실험환경에서 추가적인 실험에 제약이 있음 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29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 iterations : train b7 with labeled image -&gt; train L2 with </a:t>
            </a:r>
            <a:r>
              <a:rPr lang="en-US" altLang="ko-KR" dirty="0" err="1"/>
              <a:t>label+pseudo</a:t>
            </a:r>
            <a:r>
              <a:rPr lang="en-US" altLang="ko-KR" dirty="0"/>
              <a:t> label(14 times) -&gt; train L2 with </a:t>
            </a:r>
            <a:r>
              <a:rPr lang="en-US" altLang="ko-KR" dirty="0" err="1"/>
              <a:t>label+pseudo</a:t>
            </a:r>
            <a:r>
              <a:rPr lang="en-US" altLang="ko-KR" dirty="0"/>
              <a:t> label(14 times) -&gt; train L2 with </a:t>
            </a:r>
            <a:r>
              <a:rPr lang="en-US" altLang="ko-KR" dirty="0" err="1"/>
              <a:t>label+pseudo</a:t>
            </a:r>
            <a:r>
              <a:rPr lang="en-US" altLang="ko-KR" dirty="0"/>
              <a:t> label(28 times to label)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Joint training : Custom </a:t>
            </a:r>
            <a:r>
              <a:rPr lang="en-US" altLang="ko-KR" dirty="0" err="1"/>
              <a:t>dataloader</a:t>
            </a:r>
            <a:r>
              <a:rPr lang="en-US" altLang="ko-KR" dirty="0"/>
              <a:t> for data filtering and balancing : confidence score</a:t>
            </a:r>
          </a:p>
          <a:p>
            <a:endParaRPr lang="en-US" altLang="ko-KR" dirty="0"/>
          </a:p>
          <a:p>
            <a:r>
              <a:rPr lang="en-US" altLang="ko-KR" dirty="0"/>
              <a:t>Self training : noise </a:t>
            </a:r>
            <a:r>
              <a:rPr lang="ko-KR" altLang="en-US" dirty="0"/>
              <a:t>사용과 </a:t>
            </a:r>
            <a:r>
              <a:rPr lang="en-US" altLang="ko-KR" dirty="0"/>
              <a:t>joint training</a:t>
            </a:r>
          </a:p>
          <a:p>
            <a:r>
              <a:rPr lang="en-US" altLang="ko-KR" dirty="0"/>
              <a:t>Distillation : noise</a:t>
            </a:r>
            <a:r>
              <a:rPr lang="ko-KR" altLang="en-US" dirty="0"/>
              <a:t>를 사용하고 더 큰 </a:t>
            </a:r>
            <a:r>
              <a:rPr lang="en-US" altLang="ko-KR" dirty="0"/>
              <a:t>teacher model</a:t>
            </a:r>
            <a:r>
              <a:rPr lang="ko-KR" altLang="en-US" dirty="0"/>
              <a:t>을 사용하며 </a:t>
            </a:r>
            <a:r>
              <a:rPr lang="en-US" altLang="ko-KR" dirty="0"/>
              <a:t>unlabeled data</a:t>
            </a:r>
            <a:r>
              <a:rPr lang="ko-KR" altLang="en-US" dirty="0"/>
              <a:t>를 </a:t>
            </a:r>
            <a:r>
              <a:rPr lang="ko-KR" altLang="en-US" dirty="0" err="1"/>
              <a:t>사용한다ㄴㄴ</a:t>
            </a:r>
            <a:r>
              <a:rPr lang="ko-KR" altLang="en-US" dirty="0"/>
              <a:t> 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일종의 앙상블 기법으로 </a:t>
            </a:r>
            <a:r>
              <a:rPr lang="en-US" altLang="ko-KR" dirty="0" err="1"/>
              <a:t>sota</a:t>
            </a:r>
            <a:r>
              <a:rPr lang="en-US" altLang="ko-KR" dirty="0"/>
              <a:t> model</a:t>
            </a:r>
            <a:r>
              <a:rPr lang="ko-KR" altLang="en-US" dirty="0"/>
              <a:t>의 성능을 이와 같은 학습 방법론을 통해 성능을 끌어올릴 수 있다면 그 가치가 있다</a:t>
            </a:r>
            <a:endParaRPr lang="en-US" altLang="ko-KR" dirty="0"/>
          </a:p>
          <a:p>
            <a:r>
              <a:rPr lang="en-US" altLang="ko-KR" dirty="0"/>
              <a:t>Noise</a:t>
            </a:r>
            <a:r>
              <a:rPr lang="ko-KR" altLang="en-US" dirty="0"/>
              <a:t>가 아예 없다면 동일한 구조의 모델을 </a:t>
            </a:r>
            <a:r>
              <a:rPr lang="en-US" altLang="ko-KR" dirty="0"/>
              <a:t>teacher</a:t>
            </a:r>
            <a:r>
              <a:rPr lang="ko-KR" altLang="en-US" dirty="0"/>
              <a:t>로 가진 </a:t>
            </a:r>
            <a:r>
              <a:rPr lang="en-US" altLang="ko-KR" dirty="0"/>
              <a:t>student model</a:t>
            </a:r>
            <a:r>
              <a:rPr lang="ko-KR" altLang="en-US" dirty="0"/>
              <a:t>은 그저 </a:t>
            </a:r>
            <a:r>
              <a:rPr lang="en-US" altLang="ko-KR" dirty="0"/>
              <a:t>teacher model</a:t>
            </a:r>
            <a:r>
              <a:rPr lang="ko-KR" altLang="en-US" dirty="0"/>
              <a:t>을 복사</a:t>
            </a:r>
            <a:r>
              <a:rPr lang="en-US" altLang="ko-KR" dirty="0"/>
              <a:t>(</a:t>
            </a:r>
            <a:r>
              <a:rPr lang="ko-KR" altLang="en-US" dirty="0"/>
              <a:t>흉내</a:t>
            </a:r>
            <a:r>
              <a:rPr lang="en-US" altLang="ko-KR" dirty="0"/>
              <a:t>)</a:t>
            </a:r>
            <a:r>
              <a:rPr lang="ko-KR" altLang="en-US" dirty="0"/>
              <a:t>할 뿐이니 </a:t>
            </a:r>
            <a:r>
              <a:rPr lang="en-US" altLang="ko-KR" dirty="0"/>
              <a:t>noise</a:t>
            </a:r>
            <a:r>
              <a:rPr lang="ko-KR" altLang="en-US" dirty="0"/>
              <a:t>가 꼭 필요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6963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Moltrans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에서 </a:t>
            </a:r>
            <a:r>
              <a:rPr lang="en-US" altLang="ko-KR" dirty="0" err="1"/>
              <a:t>gpu</a:t>
            </a:r>
            <a:r>
              <a:rPr lang="en-US" altLang="ko-KR" dirty="0"/>
              <a:t> ram</a:t>
            </a:r>
            <a:r>
              <a:rPr lang="ko-KR" altLang="en-US" dirty="0"/>
              <a:t>의 한계로 </a:t>
            </a:r>
            <a:r>
              <a:rPr lang="en-US" altLang="ko-KR" dirty="0"/>
              <a:t>decode</a:t>
            </a:r>
            <a:r>
              <a:rPr lang="ko-KR" altLang="en-US" dirty="0"/>
              <a:t>에 층을 더 쌓거나 </a:t>
            </a:r>
            <a:r>
              <a:rPr lang="en-US" altLang="ko-KR" dirty="0" err="1"/>
              <a:t>cnn</a:t>
            </a:r>
            <a:r>
              <a:rPr lang="ko-KR" altLang="en-US" dirty="0"/>
              <a:t>을 다층적인 </a:t>
            </a:r>
            <a:r>
              <a:rPr lang="en-US" altLang="ko-KR" dirty="0" err="1"/>
              <a:t>cnn</a:t>
            </a:r>
            <a:r>
              <a:rPr lang="ko-KR" altLang="en-US" dirty="0"/>
              <a:t>구조</a:t>
            </a:r>
            <a:r>
              <a:rPr lang="en-US" altLang="ko-KR" dirty="0"/>
              <a:t>(ex. efficient</a:t>
            </a:r>
            <a:r>
              <a:rPr lang="ko-KR" altLang="en-US" dirty="0"/>
              <a:t> </a:t>
            </a:r>
            <a:r>
              <a:rPr lang="en-US" altLang="ko-KR" dirty="0"/>
              <a:t>net)</a:t>
            </a:r>
            <a:r>
              <a:rPr lang="ko-KR" altLang="en-US" dirty="0"/>
              <a:t>로 변경시키지 못하였음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또한 </a:t>
            </a:r>
            <a:r>
              <a:rPr lang="en-US" altLang="ko-KR" dirty="0"/>
              <a:t>embedding</a:t>
            </a:r>
            <a:r>
              <a:rPr lang="ko-KR" altLang="en-US" dirty="0"/>
              <a:t>의 경우 학습 데이터와 </a:t>
            </a:r>
            <a:r>
              <a:rPr lang="en-US" altLang="ko-KR" dirty="0" err="1"/>
              <a:t>subword-nmt</a:t>
            </a:r>
            <a:r>
              <a:rPr lang="en-US" altLang="ko-KR" dirty="0"/>
              <a:t> </a:t>
            </a:r>
            <a:r>
              <a:rPr lang="ko-KR" altLang="en-US" dirty="0"/>
              <a:t>학습조건에 따라 더 유효한 </a:t>
            </a:r>
            <a:r>
              <a:rPr lang="en-US" altLang="ko-KR" dirty="0"/>
              <a:t>substructure</a:t>
            </a:r>
            <a:r>
              <a:rPr lang="ko-KR" altLang="en-US" dirty="0"/>
              <a:t>를 식별할 수 있을 것으로 기대됨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9436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Hyperparameter : learning rate, epoch, </a:t>
            </a:r>
            <a:r>
              <a:rPr lang="en-US" altLang="ko-KR" dirty="0" err="1"/>
              <a:t>batchsize</a:t>
            </a:r>
            <a:r>
              <a:rPr lang="en-US" altLang="ko-KR" dirty="0"/>
              <a:t>, noise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Moltrans</a:t>
            </a:r>
            <a:r>
              <a:rPr lang="en-US" altLang="ko-KR" dirty="0"/>
              <a:t> model</a:t>
            </a:r>
            <a:r>
              <a:rPr lang="ko-KR" altLang="en-US" dirty="0"/>
              <a:t>의 경우 </a:t>
            </a:r>
            <a:r>
              <a:rPr lang="en-US" altLang="ko-KR" dirty="0"/>
              <a:t>decoder </a:t>
            </a:r>
            <a:r>
              <a:rPr lang="ko-KR" altLang="en-US" dirty="0"/>
              <a:t>단에서 대부분의 </a:t>
            </a:r>
            <a:r>
              <a:rPr lang="en-US" altLang="ko-KR" dirty="0"/>
              <a:t>param</a:t>
            </a:r>
            <a:r>
              <a:rPr lang="ko-KR" altLang="en-US" dirty="0"/>
              <a:t>개수</a:t>
            </a:r>
            <a:r>
              <a:rPr lang="en-US" altLang="ko-KR" dirty="0"/>
              <a:t>(40,069,761)</a:t>
            </a:r>
            <a:r>
              <a:rPr lang="ko-KR" altLang="en-US" dirty="0"/>
              <a:t>를 차지하며</a:t>
            </a:r>
            <a:r>
              <a:rPr lang="en-US" altLang="ko-KR" dirty="0"/>
              <a:t>, transformer</a:t>
            </a:r>
            <a:r>
              <a:rPr lang="ko-KR" altLang="en-US" dirty="0"/>
              <a:t>와 </a:t>
            </a:r>
            <a:r>
              <a:rPr lang="en-US" altLang="ko-KR" dirty="0" err="1"/>
              <a:t>cnn</a:t>
            </a:r>
            <a:r>
              <a:rPr lang="ko-KR" altLang="en-US" dirty="0"/>
              <a:t>의 변화는 전체 </a:t>
            </a:r>
            <a:r>
              <a:rPr lang="en-US" altLang="ko-KR" dirty="0"/>
              <a:t>param</a:t>
            </a:r>
            <a:r>
              <a:rPr lang="ko-KR" altLang="en-US" dirty="0"/>
              <a:t>개수에서는 큰 변화는 </a:t>
            </a:r>
            <a:r>
              <a:rPr lang="ko-KR" altLang="en-US" dirty="0" err="1"/>
              <a:t>아니였음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전체 </a:t>
            </a:r>
            <a:r>
              <a:rPr lang="en-US" altLang="ko-KR" dirty="0"/>
              <a:t>param </a:t>
            </a:r>
            <a:r>
              <a:rPr lang="ko-KR" altLang="en-US" dirty="0"/>
              <a:t>개수와 학습 어려움이 선형적이지 않고 어떤 구성요소에 속하는 </a:t>
            </a:r>
            <a:r>
              <a:rPr lang="en-US" altLang="ko-KR" dirty="0"/>
              <a:t>param</a:t>
            </a:r>
            <a:r>
              <a:rPr lang="ko-KR" altLang="en-US" dirty="0"/>
              <a:t>의 변화 인지에 따라 학습 어려움에 다른 영향을 줄 것이라 생각됨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743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29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Noisy student : labeled vs </a:t>
            </a:r>
            <a:r>
              <a:rPr lang="en-US" altLang="ko-KR" dirty="0" err="1"/>
              <a:t>unlabel</a:t>
            </a:r>
            <a:r>
              <a:rPr lang="en-US" altLang="ko-KR" dirty="0"/>
              <a:t> = 1.28 M vs 130M(81M unique images) / 1000 class valid 50,000 test 100,000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274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AUC : </a:t>
            </a:r>
            <a:r>
              <a:rPr lang="ko-KR" altLang="en-US" dirty="0"/>
              <a:t>양성 샘플이 음성 샘플에 비해 높은 확률 값을 받을 확률을 의미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Model_max</a:t>
            </a:r>
            <a:r>
              <a:rPr lang="en-US" altLang="ko-KR" dirty="0"/>
              <a:t> </a:t>
            </a:r>
            <a:r>
              <a:rPr lang="ko-KR" altLang="en-US" dirty="0"/>
              <a:t>갱신에 </a:t>
            </a:r>
            <a:r>
              <a:rPr lang="en-US" altLang="ko-KR" dirty="0"/>
              <a:t>metric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344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 for noise : </a:t>
            </a:r>
          </a:p>
          <a:p>
            <a:r>
              <a:rPr lang="en-US" altLang="ko-KR" dirty="0"/>
              <a:t>Dropout prob : embedding</a:t>
            </a:r>
            <a:r>
              <a:rPr lang="ko-KR" altLang="en-US" dirty="0"/>
              <a:t>과 </a:t>
            </a:r>
            <a:r>
              <a:rPr lang="en-US" altLang="ko-KR" dirty="0"/>
              <a:t>interaction map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Attention dropout prob : self attention </a:t>
            </a:r>
            <a:r>
              <a:rPr lang="ko-KR" altLang="en-US" sz="12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단에서 적용</a:t>
            </a:r>
            <a:endParaRPr lang="en-US" altLang="ko-KR" dirty="0"/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Hidden dropout prob :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residual connection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있는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attention output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단에서 적용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Dataloader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label iteration : unlabeled data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충분히 사용하고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fine-tune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목적</a:t>
            </a: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endParaRPr lang="en-US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V5 is for comparison to noisy student structure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72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Batch size</a:t>
            </a:r>
            <a:r>
              <a:rPr lang="ko-KR" altLang="en-US" dirty="0"/>
              <a:t>와 </a:t>
            </a:r>
            <a:r>
              <a:rPr lang="en-US" altLang="ko-KR" dirty="0" err="1"/>
              <a:t>dataloader</a:t>
            </a:r>
            <a:r>
              <a:rPr lang="en-US" altLang="ko-KR" dirty="0"/>
              <a:t> ratio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en-US" altLang="ko-KR" dirty="0" err="1"/>
              <a:t>gpu</a:t>
            </a:r>
            <a:r>
              <a:rPr lang="en-US" altLang="ko-KR" dirty="0"/>
              <a:t> ram </a:t>
            </a:r>
            <a:r>
              <a:rPr lang="ko-KR" altLang="en-US" dirty="0"/>
              <a:t>문제로 충분히 늘릴 수 없었기 때문에 </a:t>
            </a:r>
            <a:r>
              <a:rPr lang="en-US" altLang="ko-KR" dirty="0" err="1"/>
              <a:t>dataloader</a:t>
            </a:r>
            <a:r>
              <a:rPr lang="ko-KR" altLang="en-US" dirty="0"/>
              <a:t>에서 </a:t>
            </a:r>
            <a:r>
              <a:rPr lang="en-US" altLang="ko-KR" dirty="0"/>
              <a:t>5</a:t>
            </a:r>
            <a:r>
              <a:rPr lang="ko-KR" altLang="en-US" dirty="0"/>
              <a:t>번 </a:t>
            </a:r>
            <a:r>
              <a:rPr lang="en-US" altLang="ko-KR" dirty="0"/>
              <a:t>labeled data</a:t>
            </a:r>
            <a:r>
              <a:rPr lang="ko-KR" altLang="en-US" dirty="0"/>
              <a:t>를 반복함</a:t>
            </a:r>
            <a:r>
              <a:rPr lang="en-US" altLang="ko-KR" dirty="0"/>
              <a:t>, 5 epoch</a:t>
            </a:r>
            <a:r>
              <a:rPr lang="ko-KR" altLang="en-US" dirty="0"/>
              <a:t>를 </a:t>
            </a:r>
            <a:r>
              <a:rPr lang="en-US" altLang="ko-KR" dirty="0"/>
              <a:t>1 epoch</a:t>
            </a:r>
            <a:r>
              <a:rPr lang="ko-KR" altLang="en-US" dirty="0"/>
              <a:t>로 줄이는 것과 같고 </a:t>
            </a:r>
            <a:r>
              <a:rPr lang="en-US" altLang="ko-KR" dirty="0"/>
              <a:t>batch </a:t>
            </a:r>
            <a:r>
              <a:rPr lang="ko-KR" altLang="en-US" dirty="0"/>
              <a:t>마다 </a:t>
            </a:r>
            <a:r>
              <a:rPr lang="en-US" altLang="ko-KR" dirty="0"/>
              <a:t>param</a:t>
            </a:r>
            <a:r>
              <a:rPr lang="ko-KR" altLang="en-US" dirty="0"/>
              <a:t>이 업데이트 되는 것은 동일하지만 </a:t>
            </a:r>
            <a:r>
              <a:rPr lang="en-US" altLang="ko-KR" dirty="0" err="1"/>
              <a:t>model_max</a:t>
            </a:r>
            <a:r>
              <a:rPr lang="en-US" altLang="ko-KR" dirty="0"/>
              <a:t> update </a:t>
            </a:r>
            <a:r>
              <a:rPr lang="ko-KR" altLang="en-US" dirty="0"/>
              <a:t>주기와 </a:t>
            </a:r>
            <a:r>
              <a:rPr lang="en-US" altLang="ko-KR" dirty="0" err="1"/>
              <a:t>noisy_student</a:t>
            </a:r>
            <a:r>
              <a:rPr lang="ko-KR" altLang="en-US" dirty="0"/>
              <a:t>와 같이 </a:t>
            </a:r>
            <a:r>
              <a:rPr lang="en-US" altLang="ko-KR" dirty="0"/>
              <a:t>fix train-test resolution discrepancy</a:t>
            </a:r>
            <a:r>
              <a:rPr lang="ko-KR" altLang="en-US" dirty="0"/>
              <a:t>를 </a:t>
            </a:r>
            <a:r>
              <a:rPr lang="en-US" altLang="ko-KR" dirty="0"/>
              <a:t>fine-tuning </a:t>
            </a:r>
            <a:r>
              <a:rPr lang="ko-KR" altLang="en-US" dirty="0"/>
              <a:t>역할로 적용하기 위한 목적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기본적으로 </a:t>
            </a:r>
            <a:r>
              <a:rPr lang="en-US" altLang="ko-KR" dirty="0"/>
              <a:t>noisy student</a:t>
            </a:r>
            <a:r>
              <a:rPr lang="ko-KR" altLang="en-US" dirty="0"/>
              <a:t>의 </a:t>
            </a:r>
            <a:r>
              <a:rPr lang="en-US" altLang="ko-KR" dirty="0"/>
              <a:t>iteration </a:t>
            </a:r>
            <a:r>
              <a:rPr lang="ko-KR" altLang="en-US" dirty="0"/>
              <a:t>구조를 모사했으며 </a:t>
            </a:r>
            <a:r>
              <a:rPr lang="en-US" altLang="ko-KR" dirty="0"/>
              <a:t>v2,v3,v4</a:t>
            </a:r>
            <a:r>
              <a:rPr lang="ko-KR" altLang="en-US" dirty="0"/>
              <a:t>는 모델 구조는 동일하나 </a:t>
            </a:r>
            <a:r>
              <a:rPr lang="en-US" altLang="ko-KR" dirty="0" err="1"/>
              <a:t>batchsize</a:t>
            </a:r>
            <a:r>
              <a:rPr lang="ko-KR" altLang="en-US" dirty="0"/>
              <a:t>가 </a:t>
            </a:r>
            <a:r>
              <a:rPr lang="en-US" altLang="ko-KR" dirty="0"/>
              <a:t>32,64,64</a:t>
            </a:r>
            <a:r>
              <a:rPr lang="ko-KR" altLang="en-US" dirty="0"/>
              <a:t>로 각각 다르며 </a:t>
            </a:r>
            <a:r>
              <a:rPr lang="en-US" altLang="ko-KR" dirty="0"/>
              <a:t>v4</a:t>
            </a:r>
            <a:r>
              <a:rPr lang="ko-KR" altLang="en-US" dirty="0"/>
              <a:t>는 </a:t>
            </a:r>
            <a:r>
              <a:rPr lang="en-US" altLang="ko-KR" dirty="0"/>
              <a:t>noisy student </a:t>
            </a:r>
            <a:r>
              <a:rPr lang="ko-KR" altLang="en-US" dirty="0"/>
              <a:t>구조의 효율성을 보기 위한 비교군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7045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Optimal threshold</a:t>
            </a:r>
            <a:r>
              <a:rPr lang="ko-KR" altLang="en-US" dirty="0"/>
              <a:t>는 </a:t>
            </a:r>
            <a:r>
              <a:rPr lang="en-US" altLang="ko-KR" dirty="0"/>
              <a:t>f1 score </a:t>
            </a:r>
            <a:r>
              <a:rPr lang="ko-KR" altLang="en-US" dirty="0"/>
              <a:t>기준이며 맨 앞의 </a:t>
            </a:r>
            <a:r>
              <a:rPr lang="en-US" altLang="ko-KR" dirty="0"/>
              <a:t>2</a:t>
            </a:r>
            <a:r>
              <a:rPr lang="ko-KR" altLang="en-US" dirty="0"/>
              <a:t>개는 너무 </a:t>
            </a:r>
            <a:r>
              <a:rPr lang="en-US" altLang="ko-KR" dirty="0"/>
              <a:t>strict</a:t>
            </a:r>
            <a:r>
              <a:rPr lang="ko-KR" altLang="en-US" dirty="0"/>
              <a:t>한 조건이므로 제외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Test data</a:t>
            </a:r>
            <a:r>
              <a:rPr lang="ko-KR" altLang="en-US" dirty="0"/>
              <a:t>기준 </a:t>
            </a:r>
            <a:r>
              <a:rPr lang="en-US" altLang="ko-KR" dirty="0"/>
              <a:t>optimal threshold, AUROC</a:t>
            </a:r>
          </a:p>
          <a:p>
            <a:endParaRPr lang="en-US" altLang="ko-KR" dirty="0"/>
          </a:p>
          <a:p>
            <a:r>
              <a:rPr lang="en-US" altLang="ko-KR" dirty="0"/>
              <a:t>Comparison phase</a:t>
            </a:r>
            <a:r>
              <a:rPr lang="ko-KR" altLang="en-US" dirty="0"/>
              <a:t>는 모델이 복잡해진 것에 비해 데이터가 부족하여 데이터의 세세한 특성까지 학습한 과적합이 발생</a:t>
            </a:r>
            <a:endParaRPr lang="en-US" altLang="ko-KR" dirty="0"/>
          </a:p>
          <a:p>
            <a:r>
              <a:rPr lang="en-US" altLang="ko-KR" dirty="0"/>
              <a:t>Phase </a:t>
            </a:r>
            <a:r>
              <a:rPr lang="ko-KR" altLang="en-US" dirty="0"/>
              <a:t>단계에서는 과적합이 발생한 이유가 데이터 부족인지 다른 원인이 있는지 분석할 필요성이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363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Best model</a:t>
            </a:r>
            <a:r>
              <a:rPr lang="ko-KR" altLang="en-US" dirty="0"/>
              <a:t>은 </a:t>
            </a:r>
            <a:r>
              <a:rPr lang="en-US" altLang="ko-KR" dirty="0"/>
              <a:t>AUROC </a:t>
            </a:r>
            <a:r>
              <a:rPr lang="ko-KR" altLang="en-US" dirty="0"/>
              <a:t>을 </a:t>
            </a:r>
            <a:r>
              <a:rPr lang="en-US" altLang="ko-KR" dirty="0"/>
              <a:t>metric</a:t>
            </a:r>
            <a:r>
              <a:rPr lang="ko-KR" altLang="en-US" dirty="0"/>
              <a:t>으로 선택하였기 때문에 </a:t>
            </a:r>
            <a:r>
              <a:rPr lang="en-US" altLang="ko-KR" dirty="0"/>
              <a:t>validation error</a:t>
            </a:r>
            <a:r>
              <a:rPr lang="ko-KR" altLang="en-US" dirty="0"/>
              <a:t>의 최저점이 꼭 </a:t>
            </a:r>
            <a:r>
              <a:rPr lang="en-US" altLang="ko-KR" dirty="0"/>
              <a:t>best model</a:t>
            </a:r>
            <a:r>
              <a:rPr lang="ko-KR" altLang="en-US" dirty="0"/>
              <a:t>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Phase2,3,4</a:t>
            </a:r>
            <a:r>
              <a:rPr lang="ko-KR" altLang="en-US" dirty="0"/>
              <a:t>는 </a:t>
            </a:r>
            <a:r>
              <a:rPr lang="en-US" altLang="ko-KR" dirty="0" err="1"/>
              <a:t>dataloader</a:t>
            </a:r>
            <a:r>
              <a:rPr lang="en-US" altLang="ko-KR" dirty="0"/>
              <a:t> label iteration</a:t>
            </a:r>
            <a:r>
              <a:rPr lang="ko-KR" altLang="en-US" dirty="0"/>
              <a:t>을 </a:t>
            </a:r>
            <a:r>
              <a:rPr lang="en-US" altLang="ko-KR" dirty="0"/>
              <a:t>6</a:t>
            </a:r>
            <a:r>
              <a:rPr lang="ko-KR" altLang="en-US" dirty="0"/>
              <a:t>으로 설정하였기 때문에 </a:t>
            </a:r>
            <a:r>
              <a:rPr lang="en-US" altLang="ko-KR" dirty="0"/>
              <a:t>epoch*6</a:t>
            </a:r>
            <a:r>
              <a:rPr lang="ko-KR" altLang="en-US" dirty="0"/>
              <a:t>으로 비교해야 하며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주목할 점은 </a:t>
            </a:r>
            <a:r>
              <a:rPr lang="en-US" altLang="ko-KR" dirty="0"/>
              <a:t>phase3</a:t>
            </a:r>
            <a:r>
              <a:rPr lang="ko-KR" altLang="en-US" dirty="0"/>
              <a:t>은 </a:t>
            </a:r>
            <a:r>
              <a:rPr lang="en-US" altLang="ko-KR" dirty="0"/>
              <a:t>training loss</a:t>
            </a:r>
            <a:r>
              <a:rPr lang="ko-KR" altLang="en-US" dirty="0"/>
              <a:t>도 감소하지 않았고 </a:t>
            </a:r>
            <a:r>
              <a:rPr lang="en-US" altLang="ko-KR" dirty="0"/>
              <a:t>best model</a:t>
            </a:r>
            <a:r>
              <a:rPr lang="ko-KR" altLang="en-US" dirty="0"/>
              <a:t>은 </a:t>
            </a:r>
            <a:r>
              <a:rPr lang="en-US" altLang="ko-KR" dirty="0"/>
              <a:t>epoch1</a:t>
            </a:r>
            <a:r>
              <a:rPr lang="ko-KR" altLang="en-US" dirty="0"/>
              <a:t>에서 </a:t>
            </a:r>
            <a:r>
              <a:rPr lang="ko-KR" altLang="en-US" dirty="0" err="1"/>
              <a:t>얻어짐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 이유는 </a:t>
            </a:r>
            <a:r>
              <a:rPr lang="en-US" altLang="ko-KR" dirty="0"/>
              <a:t>data</a:t>
            </a:r>
            <a:r>
              <a:rPr lang="ko-KR" altLang="en-US" dirty="0"/>
              <a:t>와 </a:t>
            </a:r>
            <a:r>
              <a:rPr lang="en-US" altLang="ko-KR" dirty="0"/>
              <a:t>model</a:t>
            </a:r>
            <a:r>
              <a:rPr lang="ko-KR" altLang="en-US" dirty="0"/>
              <a:t>의 부적절함 뿐만 아니라 </a:t>
            </a:r>
            <a:r>
              <a:rPr lang="en-US" altLang="ko-KR" dirty="0"/>
              <a:t>phase2 </a:t>
            </a:r>
            <a:r>
              <a:rPr lang="ko-KR" altLang="en-US" dirty="0"/>
              <a:t>결과 모델이 예측한 </a:t>
            </a:r>
            <a:r>
              <a:rPr lang="en-US" altLang="ko-KR" dirty="0"/>
              <a:t>pseudo label</a:t>
            </a:r>
            <a:r>
              <a:rPr lang="ko-KR" altLang="en-US" dirty="0"/>
              <a:t>이 부적절하여 </a:t>
            </a:r>
            <a:r>
              <a:rPr lang="en-US" altLang="ko-KR" dirty="0"/>
              <a:t>noise</a:t>
            </a:r>
            <a:r>
              <a:rPr lang="ko-KR" altLang="en-US" dirty="0"/>
              <a:t>의 영향을 많이 받았을 것이라 사료됨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전반적으로 </a:t>
            </a:r>
            <a:r>
              <a:rPr lang="en-US" altLang="ko-KR" dirty="0"/>
              <a:t>phase1~4 </a:t>
            </a:r>
            <a:r>
              <a:rPr lang="ko-KR" altLang="en-US" dirty="0"/>
              <a:t>까지 </a:t>
            </a:r>
            <a:r>
              <a:rPr lang="en-US" altLang="ko-KR" dirty="0"/>
              <a:t>train loss </a:t>
            </a:r>
            <a:r>
              <a:rPr lang="ko-KR" altLang="en-US" dirty="0"/>
              <a:t>수치는 감소함을 확인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8A613-1500-49CC-BE26-E556E08319A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55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6E1BD-AE5D-F856-DF35-91A30AD74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FD1C8D2-7801-0707-26AA-4D1872E8C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EE95B-75D2-B455-4A0E-9F34DA083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42339-2326-745E-248C-8EE395E0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95A24-B993-A514-B957-54D4412D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485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2704E-30D7-62E2-0E46-7623B927F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841CB5-BB31-C724-B538-FA25E447E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FF4072-42B8-1B61-D177-778E676B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627AF8-4FF0-8E70-DBB4-557D0E5F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20D78-1715-CF8D-8C32-A710ECD9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C35DCB-1C1D-01E7-61F0-B22F208D6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C9E8D7-4A8F-F602-F708-BBB636C81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94A01D-C000-5F75-ABAF-C302CFE08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F6382-412A-E23C-4A40-7C2E980E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9C78E-4482-3962-5323-4C7DECDE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57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F7D38-DF10-94C7-71B0-D20A8C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F97E49-58CF-0528-4EFF-F871A917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44C4C-E151-6020-6016-6F7C44A7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DA4F46-C920-40A9-1750-E6D01225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1DE85D-8328-4B64-6DDC-3C666D77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7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53CED-3147-34F4-BF86-A1A4F62F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E1D15-F19D-044C-BD16-679A614B8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A5574-5C7F-20BD-BC28-5F003F4F9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69E05-3995-5101-8E64-C1590DD04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BA3677-5577-4547-BB22-37D10E149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4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C78CCE-23AD-C8A1-B1A4-42FAB220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032B9-A19D-8235-79A6-3C7E201237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50F263-B6CE-E10C-22CE-AF7D3040A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DA22EC-6D7B-935A-A889-84DFF05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E01E2-6100-FCF7-54C7-6C4FBF6C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866763-17AC-552D-48A1-E53D3251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08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73ED2-4734-A4DE-8ECF-83308B13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D852E-BD2B-1A10-C873-53581ABEC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A731E9-12B8-C45F-5309-1F24AF5AE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43981E-EECE-99A7-1ED4-BF66BF27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2D91BD-6259-4CC9-949C-F085501047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48A88B-484E-F35C-FE44-262D4D7B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600B452-0FD0-67BB-724D-B5B97061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52B048-9B36-E3C4-DB99-4F8B0FF3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50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CF4A1E-E4F6-8A7F-10D3-61091C72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F04F0C-EAD5-D3D1-D076-08A2F28B7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28F4B8-F853-64C6-55AD-93C658D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988FB0-DF4A-5409-BF13-4EDA9059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63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8BDCEE-58F4-2A87-C901-4187436D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1E9F25-917F-0002-6B41-405AD1FF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8D7B9-B224-55AD-FF07-079039AA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247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0C64A-6463-C754-8B06-8372D3F56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1DD5A5-70FA-C8AB-26B6-4D583B42C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70606B-01A2-5DD6-61C4-20F2C83D5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5E52B-C00C-CA44-3F0B-CA63CFD7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7CE98E-83D0-9BE6-599F-DBA0DB5FA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DAD94D-DDB2-0F7F-A3AB-9D063D2AF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827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AEDA9-1652-8668-0F16-06CC4485A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EE5AC1-AEB9-ACB7-70CC-4A53D3C1E8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03E61-F75C-BB64-24DF-3FFEA4974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8083D1-C2FA-A23F-BD71-6BF451FD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56A39A-725E-27FA-A97D-74985DDD5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6B930-7B32-FEC4-B1E7-934A4FAD8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E74425-36EC-733F-5E4E-580AF5DB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A30715-6663-9A42-2B6C-3E058BA8C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08E9F-78ED-23B5-3F67-AD6E5D020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0E47C-9780-48F7-B719-AB9451F1CF44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3941C7-33C9-A54B-625C-FDAF8EA204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9A017-94DA-5B9C-65F2-0EDE0BDD4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A8887-482C-4D6F-9FAC-DAE19CF378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58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b/bbad386" TargetMode="External"/><Relationship Id="rId2" Type="http://schemas.openxmlformats.org/officeDocument/2006/relationships/hyperlink" Target="https://doi.org/10.1093/bioinformatics/btaa8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hyun225.tistory.com/17" TargetMode="External"/><Relationship Id="rId4" Type="http://schemas.openxmlformats.org/officeDocument/2006/relationships/hyperlink" Target="https://www.laidd.org/course/view.php?id=417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nlight94-t/noisy_moltran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C0129-6768-CFE9-BDEC-E4C53F815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기획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90925E-F4BA-5D37-7555-CF9798251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일반적으로 </a:t>
            </a:r>
            <a:r>
              <a:rPr lang="ko-KR" altLang="en-US" dirty="0">
                <a:solidFill>
                  <a:srgbClr val="FF0000"/>
                </a:solidFill>
              </a:rPr>
              <a:t>모델의 복잡도를 올리려면 많은 데이터가 필요</a:t>
            </a:r>
            <a:r>
              <a:rPr lang="ko-KR" altLang="en-US" dirty="0"/>
              <a:t>하고 학습에 사용된 데이터의 양이 증가할 수록 모델 예측성능 향상</a:t>
            </a:r>
            <a:endParaRPr lang="en-US" altLang="ko-KR" dirty="0"/>
          </a:p>
          <a:p>
            <a:r>
              <a:rPr lang="ko-KR" altLang="en-US" dirty="0"/>
              <a:t>하지만 학습에 사용할 수 있는 </a:t>
            </a:r>
            <a:r>
              <a:rPr lang="en-US" altLang="ko-KR" dirty="0">
                <a:solidFill>
                  <a:srgbClr val="FF0000"/>
                </a:solidFill>
              </a:rPr>
              <a:t>labeled data</a:t>
            </a:r>
            <a:r>
              <a:rPr lang="ko-KR" altLang="en-US" dirty="0">
                <a:solidFill>
                  <a:srgbClr val="FF0000"/>
                </a:solidFill>
              </a:rPr>
              <a:t>는 상대적으로 양이 부족</a:t>
            </a:r>
            <a:r>
              <a:rPr lang="ko-KR" altLang="en-US" dirty="0"/>
              <a:t>하고 특히 </a:t>
            </a:r>
            <a:r>
              <a:rPr lang="en-US" altLang="ko-KR" dirty="0"/>
              <a:t>DTI</a:t>
            </a:r>
            <a:r>
              <a:rPr lang="ko-KR" altLang="en-US" dirty="0"/>
              <a:t>에 사용할 수 있는 의료</a:t>
            </a:r>
            <a:r>
              <a:rPr lang="en-US" altLang="ko-KR" dirty="0"/>
              <a:t>(</a:t>
            </a:r>
            <a:r>
              <a:rPr lang="ko-KR" altLang="en-US" dirty="0"/>
              <a:t>화학</a:t>
            </a:r>
            <a:r>
              <a:rPr lang="en-US" altLang="ko-KR" dirty="0"/>
              <a:t>)</a:t>
            </a:r>
            <a:r>
              <a:rPr lang="ko-KR" altLang="en-US" dirty="0"/>
              <a:t> 데이터는 언어</a:t>
            </a:r>
            <a:r>
              <a:rPr lang="en-US" altLang="ko-KR" dirty="0"/>
              <a:t>, </a:t>
            </a:r>
            <a:r>
              <a:rPr lang="ko-KR" altLang="en-US" dirty="0"/>
              <a:t>이미지 데이터에 비해 양이 부족하고 </a:t>
            </a:r>
            <a:r>
              <a:rPr lang="en-US" altLang="ko-KR" dirty="0"/>
              <a:t>labeling</a:t>
            </a:r>
            <a:r>
              <a:rPr lang="ko-KR" altLang="en-US" dirty="0"/>
              <a:t>에 많은 비용이 </a:t>
            </a:r>
            <a:r>
              <a:rPr lang="ko-KR" altLang="en-US" dirty="0" err="1"/>
              <a:t>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Unlabeled data</a:t>
            </a:r>
            <a:r>
              <a:rPr lang="ko-KR" altLang="en-US" dirty="0"/>
              <a:t>를 모델 학습에 활용한 두 논문의 방법을 통해 </a:t>
            </a:r>
            <a:r>
              <a:rPr lang="en-US" altLang="ko-KR" dirty="0"/>
              <a:t>DTI task</a:t>
            </a:r>
            <a:r>
              <a:rPr lang="ko-KR" altLang="en-US" dirty="0"/>
              <a:t>에서 모델의 복잡도를 증가시키고 결과적으로 모델의 성능을 향상시키는 목표를 가지고 프로젝트 기획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055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6BB12-0AF6-43C9-A29D-B049BD42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</a:t>
            </a:r>
            <a:r>
              <a:rPr lang="en-US" altLang="ko-KR" dirty="0"/>
              <a:t>loss graph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6C7EF68-2B86-B8D2-F873-2E2D60775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5531" y="1438363"/>
            <a:ext cx="3407491" cy="2723572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DD0D6A4-7350-005A-A0FE-1BB8702B4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3022" y="1438363"/>
            <a:ext cx="3407491" cy="2748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E0D711-51EA-A88F-9926-E604998F9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531" y="3971441"/>
            <a:ext cx="3407491" cy="273082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EEAA0E2-BD57-80B4-57DF-BB52F1091B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3022" y="3991974"/>
            <a:ext cx="3407491" cy="272841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42B1C64-F01F-E839-DC10-989A6BA29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3182" y="1438363"/>
            <a:ext cx="3451061" cy="272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607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4D1D8-7384-697E-2F3D-A3D0223F0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</a:t>
            </a:r>
            <a:r>
              <a:rPr lang="en-US" altLang="ko-KR" dirty="0"/>
              <a:t> – data1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E6A004-AFBF-843D-C7BA-3E4AA9A0C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Drug</a:t>
            </a:r>
            <a:r>
              <a:rPr lang="ko-KR" altLang="en-US" dirty="0"/>
              <a:t>는</a:t>
            </a:r>
            <a:r>
              <a:rPr lang="en-US" altLang="ko-KR" dirty="0"/>
              <a:t> Tanimoto </a:t>
            </a:r>
            <a:r>
              <a:rPr lang="ko-KR" altLang="en-US" dirty="0"/>
              <a:t>유사도</a:t>
            </a:r>
            <a:r>
              <a:rPr lang="en-US" altLang="ko-KR" dirty="0"/>
              <a:t> standard dataset</a:t>
            </a:r>
            <a:r>
              <a:rPr lang="ko-KR" altLang="en-US" dirty="0"/>
              <a:t>에 </a:t>
            </a:r>
            <a:r>
              <a:rPr lang="en-US" altLang="ko-KR" dirty="0"/>
              <a:t>target dataset</a:t>
            </a:r>
            <a:r>
              <a:rPr lang="ko-KR" altLang="en-US" dirty="0"/>
              <a:t>과 유사한 </a:t>
            </a:r>
            <a:r>
              <a:rPr lang="en-US" altLang="ko-KR" dirty="0"/>
              <a:t>drug(0.85 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  <a:r>
              <a:rPr lang="ko-KR" altLang="en-US" dirty="0"/>
              <a:t>의 비율을 분석</a:t>
            </a:r>
            <a:r>
              <a:rPr lang="en-US" altLang="ko-KR" dirty="0"/>
              <a:t>, </a:t>
            </a:r>
            <a:r>
              <a:rPr lang="ko-KR" altLang="en-US" dirty="0"/>
              <a:t>표에서 앞에 위치한 </a:t>
            </a:r>
            <a:r>
              <a:rPr lang="en-US" altLang="ko-KR" dirty="0"/>
              <a:t>dataset</a:t>
            </a:r>
            <a:r>
              <a:rPr lang="ko-KR" altLang="en-US" dirty="0"/>
              <a:t>이 기준 </a:t>
            </a:r>
            <a:r>
              <a:rPr lang="en-US" altLang="ko-KR" dirty="0"/>
              <a:t>dataset</a:t>
            </a:r>
          </a:p>
          <a:p>
            <a:r>
              <a:rPr lang="en-US" altLang="ko-KR" dirty="0"/>
              <a:t>Protein</a:t>
            </a:r>
            <a:r>
              <a:rPr lang="ko-KR" altLang="en-US" dirty="0"/>
              <a:t>은 </a:t>
            </a:r>
            <a:r>
              <a:rPr lang="ko-KR" altLang="en-US" dirty="0" err="1"/>
              <a:t>전역정렬을</a:t>
            </a:r>
            <a:r>
              <a:rPr lang="ko-KR" altLang="en-US" dirty="0"/>
              <a:t> 사용하여 유사도 계산 및 정성적 비교</a:t>
            </a:r>
            <a:endParaRPr lang="en-US" altLang="ko-KR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1997AD4-1215-58AD-B907-8BBF47AA7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68510"/>
              </p:ext>
            </p:extLst>
          </p:nvPr>
        </p:nvGraphicFramePr>
        <p:xfrm>
          <a:off x="838200" y="3894308"/>
          <a:ext cx="1034637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395">
                  <a:extLst>
                    <a:ext uri="{9D8B030D-6E8A-4147-A177-3AD203B41FA5}">
                      <a16:colId xmlns:a16="http://schemas.microsoft.com/office/drawing/2014/main" val="3186358134"/>
                    </a:ext>
                  </a:extLst>
                </a:gridCol>
                <a:gridCol w="1724395">
                  <a:extLst>
                    <a:ext uri="{9D8B030D-6E8A-4147-A177-3AD203B41FA5}">
                      <a16:colId xmlns:a16="http://schemas.microsoft.com/office/drawing/2014/main" val="2689406468"/>
                    </a:ext>
                  </a:extLst>
                </a:gridCol>
                <a:gridCol w="1724395">
                  <a:extLst>
                    <a:ext uri="{9D8B030D-6E8A-4147-A177-3AD203B41FA5}">
                      <a16:colId xmlns:a16="http://schemas.microsoft.com/office/drawing/2014/main" val="2613785658"/>
                    </a:ext>
                  </a:extLst>
                </a:gridCol>
                <a:gridCol w="1724395">
                  <a:extLst>
                    <a:ext uri="{9D8B030D-6E8A-4147-A177-3AD203B41FA5}">
                      <a16:colId xmlns:a16="http://schemas.microsoft.com/office/drawing/2014/main" val="1935414520"/>
                    </a:ext>
                  </a:extLst>
                </a:gridCol>
                <a:gridCol w="1724395">
                  <a:extLst>
                    <a:ext uri="{9D8B030D-6E8A-4147-A177-3AD203B41FA5}">
                      <a16:colId xmlns:a16="http://schemas.microsoft.com/office/drawing/2014/main" val="2832232760"/>
                    </a:ext>
                  </a:extLst>
                </a:gridCol>
                <a:gridCol w="1724395">
                  <a:extLst>
                    <a:ext uri="{9D8B030D-6E8A-4147-A177-3AD203B41FA5}">
                      <a16:colId xmlns:a16="http://schemas.microsoft.com/office/drawing/2014/main" val="1769133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 : valid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 : test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label : </a:t>
                      </a:r>
                      <a:r>
                        <a:rPr lang="en-US" altLang="ko-KR" dirty="0" err="1"/>
                        <a:t>unlabel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unlabel</a:t>
                      </a:r>
                      <a:r>
                        <a:rPr lang="en-US" altLang="ko-KR" dirty="0"/>
                        <a:t> : valid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unlabel</a:t>
                      </a:r>
                      <a:r>
                        <a:rPr lang="en-US" altLang="ko-KR" dirty="0"/>
                        <a:t> : test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15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Drug similarity ratio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0.5977(2630/4400)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0.7902(3477/4400)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0.2375(1045/4400)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0.1348(965/7161)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0.1838(1316/7161)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79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Protein similarity 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8.8372e-5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8.8888e-5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8.2836e-5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17.8233e-5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17.3485e-5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488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9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D74480-0B07-3655-650B-967E477C5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data2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697C1A-2E5F-457A-F05D-54B49872D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Labeled data</a:t>
            </a:r>
            <a:r>
              <a:rPr lang="ko-KR" altLang="en-US" dirty="0"/>
              <a:t>와 </a:t>
            </a:r>
            <a:r>
              <a:rPr lang="en-US" altLang="ko-KR" dirty="0"/>
              <a:t>unlabeled data</a:t>
            </a:r>
            <a:r>
              <a:rPr lang="ko-KR" altLang="en-US" dirty="0"/>
              <a:t>에서 고유 </a:t>
            </a:r>
            <a:r>
              <a:rPr lang="en-US" altLang="ko-KR" dirty="0"/>
              <a:t>sequence</a:t>
            </a:r>
            <a:r>
              <a:rPr lang="ko-KR" altLang="en-US" dirty="0"/>
              <a:t>가 전체 </a:t>
            </a:r>
            <a:r>
              <a:rPr lang="en-US" altLang="ko-KR" dirty="0"/>
              <a:t>pair data</a:t>
            </a:r>
            <a:r>
              <a:rPr lang="ko-KR" altLang="en-US" dirty="0"/>
              <a:t>에 얼마나 반복적으로 사용되었는지 분석함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C795C-2CA5-CECF-D205-8BCC06CCE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54497"/>
            <a:ext cx="3248341" cy="25177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DE2E2BE-C7B9-EF32-0E11-566783BEB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431" y="4291256"/>
            <a:ext cx="3158323" cy="25177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0BE90B-689B-AADE-4106-5B83F4AEB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0754" y="2647626"/>
            <a:ext cx="3248341" cy="25246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F9991D-0098-21F3-C3A8-A5D460DFBF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736" y="4284385"/>
            <a:ext cx="3193725" cy="252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8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B3644-E430-96C9-ED06-CBAB0067B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- </a:t>
            </a:r>
            <a:r>
              <a:rPr lang="ko-KR" altLang="en-US" dirty="0"/>
              <a:t>대조군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E21C8-683B-A5C5-A53B-36C06D85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Phase1~4 : </a:t>
            </a:r>
            <a:r>
              <a:rPr lang="ko-KR" altLang="en-US" dirty="0"/>
              <a:t>본 실험과 동일한 논리흐름으로 진행</a:t>
            </a:r>
            <a:endParaRPr lang="en-US" altLang="ko-KR" dirty="0"/>
          </a:p>
          <a:p>
            <a:r>
              <a:rPr lang="en-US" altLang="ko-KR" dirty="0"/>
              <a:t>Phase 5 : phase4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/>
              <a:t>phase1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동일한 </a:t>
            </a:r>
            <a:r>
              <a:rPr lang="en-US" altLang="ko-KR" dirty="0" err="1">
                <a:solidFill>
                  <a:srgbClr val="FF0000"/>
                </a:solidFill>
              </a:rPr>
              <a:t>batchsize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lr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조건에서 </a:t>
            </a:r>
            <a:r>
              <a:rPr lang="en-US" altLang="ko-KR" dirty="0">
                <a:solidFill>
                  <a:srgbClr val="FF0000"/>
                </a:solidFill>
              </a:rPr>
              <a:t>labeled data</a:t>
            </a:r>
            <a:r>
              <a:rPr lang="ko-KR" altLang="en-US" dirty="0">
                <a:solidFill>
                  <a:srgbClr val="FF0000"/>
                </a:solidFill>
              </a:rPr>
              <a:t>로만 학습</a:t>
            </a:r>
            <a:r>
              <a:rPr lang="en-US" altLang="ko-KR" dirty="0"/>
              <a:t>, phase1</a:t>
            </a:r>
            <a:r>
              <a:rPr lang="ko-KR" altLang="en-US" dirty="0"/>
              <a:t>과 비교를 통해 </a:t>
            </a:r>
            <a:r>
              <a:rPr lang="en-US" altLang="ko-KR" dirty="0"/>
              <a:t>model </a:t>
            </a:r>
            <a:r>
              <a:rPr lang="ko-KR" altLang="en-US" dirty="0"/>
              <a:t>구조만을 평가</a:t>
            </a:r>
            <a:endParaRPr lang="en-US" altLang="ko-KR" dirty="0"/>
          </a:p>
          <a:p>
            <a:r>
              <a:rPr lang="en-US" altLang="ko-KR" dirty="0"/>
              <a:t>Phase 6 : phase4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을 </a:t>
            </a:r>
            <a:r>
              <a:rPr lang="en-US" altLang="ko-KR" dirty="0" err="1">
                <a:solidFill>
                  <a:srgbClr val="FF0000"/>
                </a:solidFill>
              </a:rPr>
              <a:t>batchsize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lr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phase4</a:t>
            </a:r>
            <a:r>
              <a:rPr lang="ko-KR" altLang="en-US" dirty="0">
                <a:solidFill>
                  <a:srgbClr val="FF0000"/>
                </a:solidFill>
              </a:rPr>
              <a:t>와 동일</a:t>
            </a:r>
            <a:r>
              <a:rPr lang="ko-KR" altLang="en-US" dirty="0"/>
              <a:t>하게 학습</a:t>
            </a:r>
            <a:r>
              <a:rPr lang="en-US" altLang="ko-KR" dirty="0"/>
              <a:t>, </a:t>
            </a:r>
            <a:r>
              <a:rPr lang="en-US" altLang="ko-KR" dirty="0" err="1"/>
              <a:t>batchsize</a:t>
            </a:r>
            <a:r>
              <a:rPr lang="ko-KR" altLang="en-US" dirty="0"/>
              <a:t>와 </a:t>
            </a:r>
            <a:r>
              <a:rPr lang="en-US" altLang="ko-KR" dirty="0" err="1"/>
              <a:t>lr</a:t>
            </a:r>
            <a:r>
              <a:rPr lang="ko-KR" altLang="en-US" dirty="0"/>
              <a:t>의 영향을 평가</a:t>
            </a:r>
            <a:endParaRPr lang="en-US" altLang="ko-KR" dirty="0"/>
          </a:p>
          <a:p>
            <a:r>
              <a:rPr lang="en-US" altLang="ko-KR" dirty="0"/>
              <a:t>Phase 7 : </a:t>
            </a:r>
            <a:r>
              <a:rPr lang="en-US" altLang="ko-KR" dirty="0">
                <a:solidFill>
                  <a:srgbClr val="FF0000"/>
                </a:solidFill>
              </a:rPr>
              <a:t>phase4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model</a:t>
            </a:r>
            <a:r>
              <a:rPr lang="ko-KR" altLang="en-US" dirty="0">
                <a:solidFill>
                  <a:srgbClr val="FF0000"/>
                </a:solidFill>
              </a:rPr>
              <a:t>을 </a:t>
            </a:r>
            <a:r>
              <a:rPr lang="en-US" altLang="ko-KR" dirty="0">
                <a:solidFill>
                  <a:srgbClr val="FF0000"/>
                </a:solidFill>
              </a:rPr>
              <a:t>iteration</a:t>
            </a:r>
            <a:r>
              <a:rPr lang="ko-KR" altLang="en-US" dirty="0">
                <a:solidFill>
                  <a:srgbClr val="FF0000"/>
                </a:solidFill>
              </a:rPr>
              <a:t>없이 </a:t>
            </a:r>
            <a:r>
              <a:rPr lang="en-US" altLang="ko-KR" dirty="0"/>
              <a:t>phase1 model</a:t>
            </a:r>
            <a:r>
              <a:rPr lang="ko-KR" altLang="en-US" dirty="0"/>
              <a:t>로 </a:t>
            </a:r>
            <a:r>
              <a:rPr lang="en-US" altLang="ko-KR" dirty="0"/>
              <a:t>pseudo-label</a:t>
            </a:r>
            <a:r>
              <a:rPr lang="ko-KR" altLang="en-US" dirty="0"/>
              <a:t>을 생성하여 학습</a:t>
            </a:r>
            <a:r>
              <a:rPr lang="en-US" altLang="ko-KR" dirty="0"/>
              <a:t>, iteration </a:t>
            </a:r>
            <a:r>
              <a:rPr lang="ko-KR" altLang="en-US" dirty="0"/>
              <a:t>구조의 성능 평가와 </a:t>
            </a:r>
            <a:r>
              <a:rPr lang="en-US" altLang="ko-KR" dirty="0"/>
              <a:t>phase2, 5</a:t>
            </a:r>
            <a:r>
              <a:rPr lang="ko-KR" altLang="en-US" dirty="0"/>
              <a:t>와 비교하여 데이터 양과 모델 구조에 따른 성능 비교</a:t>
            </a:r>
          </a:p>
        </p:txBody>
      </p:sp>
    </p:spTree>
    <p:extLst>
      <p:ext uri="{BB962C8B-B14F-4D97-AF65-F5344CB8AC3E}">
        <p14:creationId xmlns:p14="http://schemas.microsoft.com/office/powerpoint/2010/main" val="1208711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39E12-87F0-CC5B-ABB6-BCCA30000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architecture1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31683-A44F-20EC-062E-F8B603DD8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1.Dataset</a:t>
            </a:r>
            <a:r>
              <a:rPr lang="ko-KR" altLang="en-US" dirty="0"/>
              <a:t>은 </a:t>
            </a:r>
            <a:r>
              <a:rPr lang="en-US" altLang="ko-KR" dirty="0"/>
              <a:t>BIOSNAP DB</a:t>
            </a:r>
            <a:r>
              <a:rPr lang="ko-KR" altLang="en-US" dirty="0"/>
              <a:t>에서</a:t>
            </a:r>
            <a:r>
              <a:rPr lang="en-US" altLang="ko-KR" dirty="0"/>
              <a:t> label, valid, test, </a:t>
            </a:r>
            <a:r>
              <a:rPr lang="en-US" altLang="ko-KR" dirty="0" err="1"/>
              <a:t>unlabel</a:t>
            </a:r>
            <a:r>
              <a:rPr lang="ko-KR" altLang="en-US" dirty="0"/>
              <a:t>을 </a:t>
            </a:r>
            <a:r>
              <a:rPr lang="en-US" altLang="ko-KR" dirty="0">
                <a:solidFill>
                  <a:srgbClr val="FF0000"/>
                </a:solidFill>
              </a:rPr>
              <a:t>10000, 1400, 2700, 13383</a:t>
            </a:r>
            <a:r>
              <a:rPr lang="ko-KR" altLang="en-US" dirty="0"/>
              <a:t>으로 재구성 및 </a:t>
            </a:r>
            <a:r>
              <a:rPr lang="en-US" altLang="ko-KR" dirty="0"/>
              <a:t>model </a:t>
            </a:r>
            <a:r>
              <a:rPr lang="ko-KR" altLang="en-US" dirty="0"/>
              <a:t>구조 유지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마찬가지로 </a:t>
            </a:r>
            <a:r>
              <a:rPr lang="en-US" altLang="ko-KR" dirty="0"/>
              <a:t>phase(~4)</a:t>
            </a:r>
            <a:r>
              <a:rPr lang="ko-KR" altLang="en-US" dirty="0"/>
              <a:t>가 진행됨에 따라 성능이 하락</a:t>
            </a:r>
            <a:endParaRPr lang="en-US" altLang="ko-KR" dirty="0"/>
          </a:p>
          <a:p>
            <a:r>
              <a:rPr lang="en-US" altLang="ko-KR" dirty="0"/>
              <a:t>Phase1</a:t>
            </a:r>
            <a:r>
              <a:rPr lang="ko-KR" altLang="en-US" dirty="0"/>
              <a:t>과 </a:t>
            </a:r>
            <a:r>
              <a:rPr lang="en-US" altLang="ko-KR" dirty="0"/>
              <a:t>5</a:t>
            </a:r>
            <a:r>
              <a:rPr lang="ko-KR" altLang="en-US" dirty="0"/>
              <a:t>를 비교할 때 </a:t>
            </a:r>
            <a:r>
              <a:rPr lang="en-US" altLang="ko-KR" dirty="0"/>
              <a:t>10000</a:t>
            </a:r>
            <a:r>
              <a:rPr lang="ko-KR" altLang="en-US" dirty="0"/>
              <a:t>개의 </a:t>
            </a:r>
            <a:r>
              <a:rPr lang="en-US" altLang="ko-KR" dirty="0"/>
              <a:t>data</a:t>
            </a:r>
            <a:r>
              <a:rPr lang="ko-KR" altLang="en-US" dirty="0"/>
              <a:t>에는 </a:t>
            </a:r>
            <a:r>
              <a:rPr lang="en-US" altLang="ko-KR" dirty="0"/>
              <a:t>model</a:t>
            </a:r>
            <a:r>
              <a:rPr lang="ko-KR" altLang="en-US" dirty="0"/>
              <a:t>이 너무 복잡하여 제대로 학습되지 않았음을 확인</a:t>
            </a:r>
            <a:endParaRPr lang="en-US" altLang="ko-KR" dirty="0"/>
          </a:p>
          <a:p>
            <a:r>
              <a:rPr lang="en-US" altLang="ko-KR" dirty="0"/>
              <a:t>Phase7</a:t>
            </a:r>
            <a:r>
              <a:rPr lang="ko-KR" altLang="en-US" dirty="0"/>
              <a:t>과 </a:t>
            </a:r>
            <a:r>
              <a:rPr lang="en-US" altLang="ko-KR" dirty="0"/>
              <a:t>2, 5</a:t>
            </a:r>
            <a:r>
              <a:rPr lang="ko-KR" altLang="en-US" dirty="0"/>
              <a:t>와 </a:t>
            </a:r>
            <a:r>
              <a:rPr lang="en-US" altLang="ko-KR" dirty="0"/>
              <a:t>6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비교할 때 </a:t>
            </a:r>
            <a:r>
              <a:rPr lang="en-US" altLang="ko-KR" dirty="0" err="1">
                <a:solidFill>
                  <a:srgbClr val="FF0000"/>
                </a:solidFill>
              </a:rPr>
              <a:t>batchsize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증가는 성능 향상에 기여</a:t>
            </a:r>
            <a:r>
              <a:rPr lang="en-US" altLang="ko-KR" dirty="0"/>
              <a:t>, 6</a:t>
            </a:r>
            <a:r>
              <a:rPr lang="ko-KR" altLang="en-US" dirty="0"/>
              <a:t>과 </a:t>
            </a:r>
            <a:r>
              <a:rPr lang="en-US" altLang="ko-KR" dirty="0"/>
              <a:t>7</a:t>
            </a:r>
            <a:r>
              <a:rPr lang="ko-KR" altLang="en-US" dirty="0"/>
              <a:t>을 비교할 때 데이터 증가가 성능을 향상시키지 못한 원인으로</a:t>
            </a:r>
            <a:r>
              <a:rPr lang="en-US" altLang="ko-KR" dirty="0"/>
              <a:t> unlabeled dataset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정확성</a:t>
            </a:r>
            <a:r>
              <a:rPr lang="ko-KR" altLang="en-US" dirty="0"/>
              <a:t>과 </a:t>
            </a:r>
            <a:r>
              <a:rPr lang="ko-KR" altLang="en-US" dirty="0">
                <a:solidFill>
                  <a:srgbClr val="FF0000"/>
                </a:solidFill>
              </a:rPr>
              <a:t>유효성</a:t>
            </a:r>
            <a:r>
              <a:rPr lang="ko-KR" altLang="en-US" dirty="0"/>
              <a:t> 문제로 추측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46612CA-F62F-7537-2B3D-81AB2BF7EF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021726"/>
              </p:ext>
            </p:extLst>
          </p:nvPr>
        </p:nvGraphicFramePr>
        <p:xfrm>
          <a:off x="1084244" y="2576621"/>
          <a:ext cx="930114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43">
                  <a:extLst>
                    <a:ext uri="{9D8B030D-6E8A-4147-A177-3AD203B41FA5}">
                      <a16:colId xmlns:a16="http://schemas.microsoft.com/office/drawing/2014/main" val="4252558795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3488641228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1491112119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2348132458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3124318265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2432651491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2074729414"/>
                    </a:ext>
                  </a:extLst>
                </a:gridCol>
                <a:gridCol w="1162643">
                  <a:extLst>
                    <a:ext uri="{9D8B030D-6E8A-4147-A177-3AD203B41FA5}">
                      <a16:colId xmlns:a16="http://schemas.microsoft.com/office/drawing/2014/main" val="11508981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420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0.8622(at 18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0.8562(at 5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0.8454(at 1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0.8465(at 12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0.8560(at 23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0.8696(at 20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0.8594(at 6 epoch)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000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687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6C9748-2308-1385-43A6-99114DF8D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architecture2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AC74C-4E9A-FEA1-AD19-9BF7F0039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2.dataset </a:t>
            </a:r>
            <a:r>
              <a:rPr lang="ko-KR" altLang="en-US" dirty="0"/>
              <a:t>재구성 및 </a:t>
            </a:r>
            <a:r>
              <a:rPr lang="en-US" altLang="ko-KR" dirty="0"/>
              <a:t>model </a:t>
            </a:r>
            <a:r>
              <a:rPr lang="ko-KR" altLang="en-US" dirty="0"/>
              <a:t>구조 간소화</a:t>
            </a:r>
            <a:r>
              <a:rPr lang="en-US" altLang="ko-KR" dirty="0"/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nlayers</a:t>
            </a:r>
            <a:r>
              <a:rPr lang="en-US" altLang="ko-KR" dirty="0">
                <a:solidFill>
                  <a:srgbClr val="FF0000"/>
                </a:solidFill>
              </a:rPr>
              <a:t>=3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3x3 conv *2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Phase(~4)</a:t>
            </a:r>
            <a:r>
              <a:rPr lang="ko-KR" altLang="en-US" dirty="0"/>
              <a:t>가 진행됨에 따라 성능이 하락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phase3, 4</a:t>
            </a:r>
            <a:r>
              <a:rPr lang="ko-KR" altLang="en-US" dirty="0"/>
              <a:t>에서 극 초기에 </a:t>
            </a:r>
            <a:r>
              <a:rPr lang="en-US" altLang="ko-KR" dirty="0" err="1"/>
              <a:t>model_max</a:t>
            </a:r>
            <a:r>
              <a:rPr lang="ko-KR" altLang="en-US" dirty="0"/>
              <a:t>가 나온 것에서도 알 수 있음</a:t>
            </a:r>
            <a:endParaRPr lang="en-US" altLang="ko-KR" dirty="0"/>
          </a:p>
          <a:p>
            <a:r>
              <a:rPr lang="ko-KR" altLang="en-US" dirty="0"/>
              <a:t>반면</a:t>
            </a:r>
            <a:r>
              <a:rPr lang="en-US" altLang="ko-KR" dirty="0"/>
              <a:t> </a:t>
            </a:r>
            <a:r>
              <a:rPr lang="ko-KR" altLang="en-US" dirty="0"/>
              <a:t>간소화 된 모델</a:t>
            </a:r>
            <a:r>
              <a:rPr lang="en-US" altLang="ko-KR" dirty="0"/>
              <a:t>(phase5)</a:t>
            </a:r>
            <a:r>
              <a:rPr lang="ko-KR" altLang="en-US" dirty="0"/>
              <a:t>에서는 </a:t>
            </a:r>
            <a:r>
              <a:rPr lang="en-US" altLang="ko-KR" dirty="0">
                <a:solidFill>
                  <a:srgbClr val="FF0000"/>
                </a:solidFill>
              </a:rPr>
              <a:t>10000</a:t>
            </a:r>
            <a:r>
              <a:rPr lang="ko-KR" altLang="en-US" dirty="0">
                <a:solidFill>
                  <a:srgbClr val="FF0000"/>
                </a:solidFill>
              </a:rPr>
              <a:t>개의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로도 충분히 학습</a:t>
            </a:r>
            <a:r>
              <a:rPr lang="ko-KR" altLang="en-US" dirty="0"/>
              <a:t>할 수 있어서 성능향상</a:t>
            </a:r>
            <a:endParaRPr lang="en-US" altLang="ko-KR" dirty="0"/>
          </a:p>
          <a:p>
            <a:r>
              <a:rPr lang="en-US" altLang="ko-KR" dirty="0"/>
              <a:t>Phase7</a:t>
            </a:r>
            <a:r>
              <a:rPr lang="ko-KR" altLang="en-US" dirty="0"/>
              <a:t>에서 </a:t>
            </a:r>
            <a:r>
              <a:rPr lang="en-US" altLang="ko-KR" dirty="0"/>
              <a:t>unlabeled data</a:t>
            </a:r>
            <a:r>
              <a:rPr lang="ko-KR" altLang="en-US" dirty="0"/>
              <a:t>를 활용했을 때 </a:t>
            </a:r>
            <a:r>
              <a:rPr lang="en-US" altLang="ko-KR" dirty="0"/>
              <a:t>archi1</a:t>
            </a:r>
            <a:r>
              <a:rPr lang="ko-KR" altLang="en-US" dirty="0"/>
              <a:t>에 비해 상대적으로 성능향상이 눈에 띄게 보임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>
                <a:solidFill>
                  <a:srgbClr val="FF0000"/>
                </a:solidFill>
              </a:rPr>
              <a:t>archi1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model</a:t>
            </a:r>
            <a:r>
              <a:rPr lang="ko-KR" altLang="en-US" dirty="0">
                <a:solidFill>
                  <a:srgbClr val="FF0000"/>
                </a:solidFill>
              </a:rPr>
              <a:t>이 </a:t>
            </a:r>
            <a:r>
              <a:rPr lang="en-US" altLang="ko-KR" dirty="0">
                <a:solidFill>
                  <a:srgbClr val="FF0000"/>
                </a:solidFill>
              </a:rPr>
              <a:t>data</a:t>
            </a:r>
            <a:r>
              <a:rPr lang="ko-KR" altLang="en-US" dirty="0">
                <a:solidFill>
                  <a:srgbClr val="FF0000"/>
                </a:solidFill>
              </a:rPr>
              <a:t>에 비해 복잡했음</a:t>
            </a:r>
            <a:r>
              <a:rPr lang="ko-KR" altLang="en-US" dirty="0"/>
              <a:t>을 보여줌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5D82BA7-D435-35ED-407D-AC961DC42F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215294"/>
              </p:ext>
            </p:extLst>
          </p:nvPr>
        </p:nvGraphicFramePr>
        <p:xfrm>
          <a:off x="1095560" y="2306094"/>
          <a:ext cx="924928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160">
                  <a:extLst>
                    <a:ext uri="{9D8B030D-6E8A-4147-A177-3AD203B41FA5}">
                      <a16:colId xmlns:a16="http://schemas.microsoft.com/office/drawing/2014/main" val="1223423317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1675064790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900687139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58328461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2729373798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905496600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2235888988"/>
                    </a:ext>
                  </a:extLst>
                </a:gridCol>
                <a:gridCol w="1156160">
                  <a:extLst>
                    <a:ext uri="{9D8B030D-6E8A-4147-A177-3AD203B41FA5}">
                      <a16:colId xmlns:a16="http://schemas.microsoft.com/office/drawing/2014/main" val="34333245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0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0.8622(at 18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0.8604(at 22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0.8588(at 3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0.8420(at 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0.8628(at 28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0.8806(at 57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0.8658(at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epoch)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10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F4076-F2EF-4741-11BB-9684FC54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architecture3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D49E4-7CAA-1451-1893-BC526F6A9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</a:pPr>
            <a:r>
              <a:rPr lang="ko-KR" altLang="en-US" sz="8000" dirty="0"/>
              <a:t>데이터의 양에 따른 모델 복잡도를 적절히 선택했는지는 정확히 판단할 수 없으나 데이터의 분포특성이 상이하다는 점을 고려할 때 데이터의 양 뿐만 아니라 고품질의 데이터가 필요 </a:t>
            </a:r>
            <a:endParaRPr lang="en-US" altLang="ko-KR" sz="8000" dirty="0"/>
          </a:p>
          <a:p>
            <a:pPr>
              <a:lnSpc>
                <a:spcPct val="100000"/>
              </a:lnSpc>
            </a:pPr>
            <a:r>
              <a:rPr lang="en-US" altLang="ko-KR" sz="8000" dirty="0"/>
              <a:t>Iteration </a:t>
            </a:r>
            <a:r>
              <a:rPr lang="ko-KR" altLang="en-US" sz="8000" dirty="0"/>
              <a:t>구조가 효과적이지 못한 이유는 직접적인 원인은 </a:t>
            </a:r>
            <a:r>
              <a:rPr lang="en-US" altLang="ko-KR" sz="8000" dirty="0"/>
              <a:t>phase</a:t>
            </a:r>
            <a:r>
              <a:rPr lang="ko-KR" altLang="en-US" sz="8000" dirty="0"/>
              <a:t>가 진행되면서 모델의 성능이 개선되지 않았기 때문</a:t>
            </a:r>
            <a:r>
              <a:rPr lang="en-US" altLang="ko-KR" sz="8000" dirty="0"/>
              <a:t>, </a:t>
            </a:r>
            <a:r>
              <a:rPr lang="ko-KR" altLang="en-US" sz="8000" dirty="0">
                <a:solidFill>
                  <a:srgbClr val="FF0000"/>
                </a:solidFill>
              </a:rPr>
              <a:t>성능이 개선되면서 더 좋은 </a:t>
            </a:r>
            <a:r>
              <a:rPr lang="en-US" altLang="ko-KR" sz="8000" dirty="0">
                <a:solidFill>
                  <a:srgbClr val="FF0000"/>
                </a:solidFill>
              </a:rPr>
              <a:t>pseudo-label</a:t>
            </a:r>
            <a:r>
              <a:rPr lang="ko-KR" altLang="en-US" sz="8000" dirty="0">
                <a:solidFill>
                  <a:srgbClr val="FF0000"/>
                </a:solidFill>
              </a:rPr>
              <a:t>을 생성</a:t>
            </a:r>
            <a:r>
              <a:rPr lang="ko-KR" altLang="en-US" sz="8000" dirty="0"/>
              <a:t>하고 이를 통해서 성능이 점차 개선되어야 함</a:t>
            </a:r>
            <a:r>
              <a:rPr lang="en-US" altLang="ko-KR" sz="8000" dirty="0"/>
              <a:t>.</a:t>
            </a:r>
          </a:p>
          <a:p>
            <a:pPr>
              <a:lnSpc>
                <a:spcPct val="100000"/>
              </a:lnSpc>
            </a:pPr>
            <a:r>
              <a:rPr lang="ko-KR" altLang="en-US" sz="8000" dirty="0"/>
              <a:t>더 좋은 </a:t>
            </a:r>
            <a:r>
              <a:rPr lang="en-US" altLang="ko-KR" sz="8000" dirty="0"/>
              <a:t>pseudo-label</a:t>
            </a:r>
            <a:r>
              <a:rPr lang="ko-KR" altLang="en-US" sz="8000" dirty="0"/>
              <a:t>을 생성할 수 있는 방법으로 </a:t>
            </a:r>
            <a:r>
              <a:rPr lang="en-US" altLang="ko-KR" sz="8000" dirty="0"/>
              <a:t>dataset</a:t>
            </a:r>
            <a:r>
              <a:rPr lang="ko-KR" altLang="en-US" sz="8000" dirty="0"/>
              <a:t>과 </a:t>
            </a:r>
            <a:r>
              <a:rPr lang="en-US" altLang="ko-KR" sz="8000" dirty="0"/>
              <a:t>model</a:t>
            </a:r>
            <a:r>
              <a:rPr lang="ko-KR" altLang="en-US" sz="8000" dirty="0"/>
              <a:t>의 선택 뿐만 아니라 </a:t>
            </a:r>
            <a:r>
              <a:rPr lang="en-US" altLang="ko-KR" sz="8000" dirty="0">
                <a:solidFill>
                  <a:srgbClr val="FF0000"/>
                </a:solidFill>
              </a:rPr>
              <a:t>confidence threshold</a:t>
            </a:r>
            <a:r>
              <a:rPr lang="ko-KR" altLang="en-US" sz="8000" dirty="0"/>
              <a:t>의 적절한 선택이 필요</a:t>
            </a:r>
            <a:endParaRPr lang="en-US" altLang="ko-KR" sz="8000" dirty="0"/>
          </a:p>
          <a:p>
            <a:pPr>
              <a:lnSpc>
                <a:spcPct val="100000"/>
              </a:lnSpc>
            </a:pPr>
            <a:endParaRPr lang="en-US" altLang="ko-KR" sz="8000" dirty="0"/>
          </a:p>
          <a:p>
            <a:pPr>
              <a:lnSpc>
                <a:spcPct val="100000"/>
              </a:lnSpc>
            </a:pPr>
            <a:r>
              <a:rPr lang="ko-KR" altLang="en-US" sz="8000" dirty="0"/>
              <a:t>흥미로운 점은 대조군의 </a:t>
            </a:r>
            <a:r>
              <a:rPr lang="en-US" altLang="ko-KR" sz="8000" dirty="0">
                <a:solidFill>
                  <a:srgbClr val="FF0000"/>
                </a:solidFill>
              </a:rPr>
              <a:t>phase2</a:t>
            </a:r>
            <a:r>
              <a:rPr lang="ko-KR" altLang="en-US" sz="8000" dirty="0">
                <a:solidFill>
                  <a:srgbClr val="FF0000"/>
                </a:solidFill>
              </a:rPr>
              <a:t>와 </a:t>
            </a:r>
            <a:r>
              <a:rPr lang="en-US" altLang="ko-KR" sz="8000" dirty="0">
                <a:solidFill>
                  <a:srgbClr val="FF0000"/>
                </a:solidFill>
              </a:rPr>
              <a:t>7</a:t>
            </a:r>
            <a:r>
              <a:rPr lang="ko-KR" altLang="en-US" sz="8000" dirty="0"/>
              <a:t>은 동일하게 </a:t>
            </a:r>
            <a:r>
              <a:rPr lang="en-US" altLang="ko-KR" sz="8000" dirty="0"/>
              <a:t>phase1</a:t>
            </a:r>
            <a:r>
              <a:rPr lang="ko-KR" altLang="en-US" sz="8000" dirty="0"/>
              <a:t> </a:t>
            </a:r>
            <a:r>
              <a:rPr lang="en-US" altLang="ko-KR" sz="8000" dirty="0"/>
              <a:t>model</a:t>
            </a:r>
            <a:r>
              <a:rPr lang="ko-KR" altLang="en-US" sz="8000" dirty="0"/>
              <a:t>로 </a:t>
            </a:r>
            <a:r>
              <a:rPr lang="en-US" altLang="ko-KR" sz="8000" dirty="0"/>
              <a:t>pseudo label</a:t>
            </a:r>
            <a:r>
              <a:rPr lang="ko-KR" altLang="en-US" sz="8000" dirty="0"/>
              <a:t>을 생성했으나 그 결과는 상반되게 나옴</a:t>
            </a:r>
            <a:r>
              <a:rPr lang="en-US" altLang="ko-KR" sz="8000" dirty="0"/>
              <a:t>. </a:t>
            </a:r>
            <a:r>
              <a:rPr lang="ko-KR" altLang="en-US" sz="8000" dirty="0"/>
              <a:t>두 </a:t>
            </a:r>
            <a:r>
              <a:rPr lang="en-US" altLang="ko-KR" sz="8000" dirty="0"/>
              <a:t>phase</a:t>
            </a:r>
            <a:r>
              <a:rPr lang="ko-KR" altLang="en-US" sz="8000" dirty="0"/>
              <a:t>의 차이점은 </a:t>
            </a:r>
            <a:r>
              <a:rPr lang="en-US" altLang="ko-KR" sz="8000" dirty="0">
                <a:solidFill>
                  <a:srgbClr val="FF0000"/>
                </a:solidFill>
              </a:rPr>
              <a:t>model</a:t>
            </a:r>
            <a:r>
              <a:rPr lang="ko-KR" altLang="en-US" sz="8000" dirty="0">
                <a:solidFill>
                  <a:srgbClr val="FF0000"/>
                </a:solidFill>
              </a:rPr>
              <a:t>의 </a:t>
            </a:r>
            <a:r>
              <a:rPr lang="en-US" altLang="ko-KR" sz="8000" dirty="0">
                <a:solidFill>
                  <a:srgbClr val="FF0000"/>
                </a:solidFill>
              </a:rPr>
              <a:t>noise </a:t>
            </a:r>
            <a:r>
              <a:rPr lang="ko-KR" altLang="en-US" sz="8000" dirty="0">
                <a:solidFill>
                  <a:srgbClr val="FF0000"/>
                </a:solidFill>
              </a:rPr>
              <a:t>강도</a:t>
            </a:r>
            <a:r>
              <a:rPr lang="ko-KR" altLang="en-US" sz="8000" dirty="0"/>
              <a:t>가 다르고 </a:t>
            </a:r>
            <a:r>
              <a:rPr lang="en-US" altLang="ko-KR" sz="8000" dirty="0">
                <a:solidFill>
                  <a:srgbClr val="FF0000"/>
                </a:solidFill>
              </a:rPr>
              <a:t>batch size(</a:t>
            </a:r>
            <a:r>
              <a:rPr lang="en-US" altLang="ko-KR" sz="8000" dirty="0" err="1">
                <a:solidFill>
                  <a:srgbClr val="FF0000"/>
                </a:solidFill>
              </a:rPr>
              <a:t>dataloader</a:t>
            </a:r>
            <a:r>
              <a:rPr lang="en-US" altLang="ko-KR" sz="8000" dirty="0">
                <a:solidFill>
                  <a:srgbClr val="FF0000"/>
                </a:solidFill>
              </a:rPr>
              <a:t> ratio)</a:t>
            </a:r>
            <a:r>
              <a:rPr lang="ko-KR" altLang="en-US" sz="8000" dirty="0"/>
              <a:t>가 다르다는 점</a:t>
            </a:r>
            <a:endParaRPr lang="en-US" altLang="ko-KR" sz="8000" dirty="0"/>
          </a:p>
          <a:p>
            <a:pPr>
              <a:lnSpc>
                <a:spcPct val="100000"/>
              </a:lnSpc>
            </a:pPr>
            <a:r>
              <a:rPr lang="en-US" altLang="ko-KR" sz="8000" dirty="0"/>
              <a:t>Batch size</a:t>
            </a:r>
            <a:r>
              <a:rPr lang="ko-KR" altLang="en-US" sz="8000" dirty="0"/>
              <a:t>가 클수록 역전파과정에서 </a:t>
            </a:r>
            <a:r>
              <a:rPr lang="en-US" altLang="ko-KR" sz="8000" dirty="0"/>
              <a:t>pseudo-label</a:t>
            </a:r>
            <a:r>
              <a:rPr lang="ko-KR" altLang="en-US" sz="8000" dirty="0"/>
              <a:t>의 영향이 적어지고 따라서 더 일반적인 특성을 학습할 수 있을 것이라 기대됨</a:t>
            </a:r>
            <a:r>
              <a:rPr lang="en-US" altLang="ko-KR" sz="8000" dirty="0"/>
              <a:t>. </a:t>
            </a:r>
            <a:r>
              <a:rPr lang="ko-KR" altLang="en-US" sz="8000" dirty="0"/>
              <a:t>하지만 실험 환경의 제한으로 </a:t>
            </a:r>
            <a:r>
              <a:rPr lang="en-US" altLang="ko-KR" sz="8000" dirty="0" err="1"/>
              <a:t>batchsize</a:t>
            </a:r>
            <a:r>
              <a:rPr lang="en-US" altLang="ko-KR" sz="8000" dirty="0"/>
              <a:t> </a:t>
            </a:r>
            <a:r>
              <a:rPr lang="ko-KR" altLang="en-US" sz="8000" dirty="0"/>
              <a:t>선택은 제한적</a:t>
            </a:r>
            <a:endParaRPr lang="en-US" altLang="ko-KR" sz="8000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53220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E6F860-FEB1-DA9E-436C-9243FD18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hyperparameter1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EE6056-D128-07A8-E078-46EDA6E7D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3.</a:t>
            </a:r>
            <a:r>
              <a:rPr lang="en-US" altLang="ko-KR" dirty="0">
                <a:solidFill>
                  <a:srgbClr val="FF0000"/>
                </a:solidFill>
              </a:rPr>
              <a:t>noise </a:t>
            </a:r>
            <a:r>
              <a:rPr lang="ko-KR" altLang="en-US" dirty="0">
                <a:solidFill>
                  <a:srgbClr val="FF0000"/>
                </a:solidFill>
              </a:rPr>
              <a:t>강도 </a:t>
            </a:r>
            <a:r>
              <a:rPr lang="en-US" altLang="ko-KR" dirty="0">
                <a:solidFill>
                  <a:srgbClr val="FF0000"/>
                </a:solidFill>
              </a:rPr>
              <a:t>0.1 </a:t>
            </a:r>
            <a:r>
              <a:rPr lang="ko-KR" altLang="en-US" dirty="0">
                <a:solidFill>
                  <a:srgbClr val="FF0000"/>
                </a:solidFill>
              </a:rPr>
              <a:t>고정 </a:t>
            </a:r>
            <a:r>
              <a:rPr lang="ko-KR" altLang="en-US" dirty="0"/>
              <a:t>및 </a:t>
            </a:r>
            <a:r>
              <a:rPr lang="en-US" altLang="ko-KR" dirty="0"/>
              <a:t>model </a:t>
            </a:r>
            <a:r>
              <a:rPr lang="ko-KR" altLang="en-US" dirty="0"/>
              <a:t>구조 간소화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대조군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FF0000"/>
                </a:solidFill>
              </a:rPr>
              <a:t>phase5, 6</a:t>
            </a:r>
            <a:r>
              <a:rPr lang="ko-KR" altLang="en-US" dirty="0"/>
              <a:t>과 비교할 때 대조군</a:t>
            </a:r>
            <a:r>
              <a:rPr lang="en-US" altLang="ko-KR" dirty="0"/>
              <a:t>3</a:t>
            </a:r>
            <a:r>
              <a:rPr lang="ko-KR" altLang="en-US" dirty="0"/>
              <a:t>에서 성능이 하락하였고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phase2, 7</a:t>
            </a:r>
            <a:r>
              <a:rPr lang="ko-KR" altLang="en-US" dirty="0"/>
              <a:t>에서는 성능이 증가하였음</a:t>
            </a:r>
            <a:endParaRPr lang="en-US" altLang="ko-KR" dirty="0"/>
          </a:p>
          <a:p>
            <a:r>
              <a:rPr lang="ko-KR" altLang="en-US" dirty="0"/>
              <a:t>따라서 </a:t>
            </a:r>
            <a:r>
              <a:rPr lang="en-US" altLang="ko-KR" dirty="0"/>
              <a:t>unlabeled data</a:t>
            </a:r>
            <a:r>
              <a:rPr lang="ko-KR" altLang="en-US" dirty="0"/>
              <a:t>를 사용할 경우 </a:t>
            </a:r>
            <a:r>
              <a:rPr lang="en-US" altLang="ko-KR" dirty="0"/>
              <a:t>noise</a:t>
            </a:r>
            <a:r>
              <a:rPr lang="ko-KR" altLang="en-US" dirty="0"/>
              <a:t>의 강도는 증가시키지 않는 것이 더 적절하였고</a:t>
            </a:r>
            <a:r>
              <a:rPr lang="en-US" altLang="ko-KR" dirty="0"/>
              <a:t>, </a:t>
            </a:r>
            <a:r>
              <a:rPr lang="ko-KR" altLang="en-US" dirty="0"/>
              <a:t>모델의 크기만 증가시켰을 경우 </a:t>
            </a:r>
            <a:r>
              <a:rPr lang="ko-KR" altLang="en-US" dirty="0" err="1"/>
              <a:t>과적합</a:t>
            </a:r>
            <a:r>
              <a:rPr lang="ko-KR" altLang="en-US" dirty="0"/>
              <a:t> 방지에 </a:t>
            </a:r>
            <a:r>
              <a:rPr lang="en-US" altLang="ko-KR" dirty="0"/>
              <a:t>noise </a:t>
            </a:r>
            <a:r>
              <a:rPr lang="ko-KR" altLang="en-US" dirty="0"/>
              <a:t>강도증가가 필요하였음을 의미</a:t>
            </a:r>
            <a:endParaRPr lang="en-US" altLang="ko-KR" dirty="0"/>
          </a:p>
          <a:p>
            <a:r>
              <a:rPr lang="en-US" altLang="ko-KR" dirty="0"/>
              <a:t>Pseudo-label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가 있는 상황에서 </a:t>
            </a:r>
            <a:r>
              <a:rPr lang="en-US" altLang="ko-KR" dirty="0">
                <a:solidFill>
                  <a:srgbClr val="FF0000"/>
                </a:solidFill>
              </a:rPr>
              <a:t>noise</a:t>
            </a:r>
            <a:r>
              <a:rPr lang="ko-KR" altLang="en-US" dirty="0">
                <a:solidFill>
                  <a:srgbClr val="FF0000"/>
                </a:solidFill>
              </a:rPr>
              <a:t>를 키우는 것은 부적절</a:t>
            </a:r>
            <a:r>
              <a:rPr lang="ko-KR" altLang="en-US" dirty="0"/>
              <a:t>할 수 있는 가능성을 확인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C76F4BA-137D-AD90-A12A-CDEBEF826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294135"/>
              </p:ext>
            </p:extLst>
          </p:nvPr>
        </p:nvGraphicFramePr>
        <p:xfrm>
          <a:off x="1062515" y="2195925"/>
          <a:ext cx="931537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422">
                  <a:extLst>
                    <a:ext uri="{9D8B030D-6E8A-4147-A177-3AD203B41FA5}">
                      <a16:colId xmlns:a16="http://schemas.microsoft.com/office/drawing/2014/main" val="711467686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3870711207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1236771066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2573201445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853470756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1577660655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1454413339"/>
                    </a:ext>
                  </a:extLst>
                </a:gridCol>
                <a:gridCol w="1164422">
                  <a:extLst>
                    <a:ext uri="{9D8B030D-6E8A-4147-A177-3AD203B41FA5}">
                      <a16:colId xmlns:a16="http://schemas.microsoft.com/office/drawing/2014/main" val="3595607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33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0.8622(at 18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0.8626(at 3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0.8460(at 16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0.8417(at 7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0.8502(at 25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0.8605(at 11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0.8745(at 72 epoch)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617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90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B738C-F4CA-4CE6-B781-F695708D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hyperparameter2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758D28-7C22-6FB2-B503-E3BA6671D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4.</a:t>
            </a:r>
            <a:r>
              <a:rPr lang="en-US" altLang="ko-KR" dirty="0">
                <a:solidFill>
                  <a:srgbClr val="FF0000"/>
                </a:solidFill>
              </a:rPr>
              <a:t>confidence threshold 0.65 </a:t>
            </a:r>
            <a:r>
              <a:rPr lang="ko-KR" altLang="en-US" dirty="0"/>
              <a:t>및</a:t>
            </a:r>
            <a:r>
              <a:rPr lang="en-US" altLang="ko-KR" dirty="0"/>
              <a:t> model </a:t>
            </a:r>
            <a:r>
              <a:rPr lang="ko-KR" altLang="en-US" dirty="0"/>
              <a:t>구조 간소화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대조군</a:t>
            </a:r>
            <a:r>
              <a:rPr lang="en-US" altLang="ko-KR" dirty="0"/>
              <a:t>2</a:t>
            </a:r>
            <a:r>
              <a:rPr lang="ko-KR" altLang="en-US" dirty="0"/>
              <a:t>의</a:t>
            </a:r>
            <a:r>
              <a:rPr lang="en-US" altLang="ko-KR" dirty="0"/>
              <a:t> phase2, 7</a:t>
            </a:r>
            <a:r>
              <a:rPr lang="ko-KR" altLang="en-US" dirty="0"/>
              <a:t>과 비교하면 </a:t>
            </a:r>
            <a:r>
              <a:rPr lang="en-US" altLang="ko-KR" dirty="0"/>
              <a:t>pseudo-label</a:t>
            </a:r>
            <a:r>
              <a:rPr lang="ko-KR" altLang="en-US" dirty="0"/>
              <a:t>의 정확성이 올라서 </a:t>
            </a:r>
            <a:r>
              <a:rPr lang="ko-KR" altLang="en-US" dirty="0">
                <a:solidFill>
                  <a:srgbClr val="FF0000"/>
                </a:solidFill>
              </a:rPr>
              <a:t>모델의 성능이 오름</a:t>
            </a:r>
            <a:r>
              <a:rPr lang="ko-KR" altLang="en-US" dirty="0"/>
              <a:t>을 확인</a:t>
            </a:r>
            <a:endParaRPr lang="en-US" altLang="ko-KR" dirty="0"/>
          </a:p>
          <a:p>
            <a:r>
              <a:rPr lang="ko-KR" altLang="en-US" dirty="0"/>
              <a:t>하지만 여전히 </a:t>
            </a:r>
            <a:r>
              <a:rPr lang="en-US" altLang="ko-KR" dirty="0"/>
              <a:t>iteration </a:t>
            </a:r>
            <a:r>
              <a:rPr lang="ko-KR" altLang="en-US" dirty="0"/>
              <a:t>구조는 성능을 향상시키지 못함</a:t>
            </a:r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ko-KR" altLang="en-US" dirty="0">
                <a:solidFill>
                  <a:srgbClr val="FF0000"/>
                </a:solidFill>
              </a:rPr>
              <a:t>효율성은 있지만 정확성이 부족함</a:t>
            </a:r>
            <a:r>
              <a:rPr lang="ko-KR" altLang="en-US" dirty="0"/>
              <a:t>을 확인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6BBC204-2254-AB7D-377C-25D2F8155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879682"/>
              </p:ext>
            </p:extLst>
          </p:nvPr>
        </p:nvGraphicFramePr>
        <p:xfrm>
          <a:off x="1092200" y="2267077"/>
          <a:ext cx="93472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4250174088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23767119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735478127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427023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22793131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616573585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225197373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41470688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0803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0.8622(at 18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0.8681(at 10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0.8480(at 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0.8484(at 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0.8628(at 28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0.8806(at 57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0.8752(at 33 epoch)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163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67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C384D-E26B-A3F6-758F-84078509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hyperparameter3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FB2BB1-404B-B40A-9D2B-7EC0560B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/>
              <a:t>5.dataset</a:t>
            </a:r>
            <a:r>
              <a:rPr lang="ko-KR" altLang="en-US" dirty="0"/>
              <a:t>의 실제 </a:t>
            </a:r>
            <a:r>
              <a:rPr lang="en-US" altLang="ko-KR" dirty="0"/>
              <a:t>label</a:t>
            </a:r>
            <a:r>
              <a:rPr lang="ko-KR" altLang="en-US" dirty="0"/>
              <a:t>을 활용하여 </a:t>
            </a:r>
            <a:r>
              <a:rPr lang="en-US" altLang="ko-KR" dirty="0">
                <a:solidFill>
                  <a:srgbClr val="FF0000"/>
                </a:solidFill>
              </a:rPr>
              <a:t>accuracy </a:t>
            </a:r>
            <a:r>
              <a:rPr lang="ko-KR" altLang="en-US" dirty="0">
                <a:solidFill>
                  <a:srgbClr val="FF0000"/>
                </a:solidFill>
              </a:rPr>
              <a:t>조정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Iteration1</a:t>
            </a:r>
            <a:r>
              <a:rPr lang="ko-KR" altLang="en-US" dirty="0"/>
              <a:t>은 </a:t>
            </a:r>
            <a:r>
              <a:rPr lang="en-US" altLang="ko-KR" dirty="0"/>
              <a:t>0.85</a:t>
            </a:r>
            <a:r>
              <a:rPr lang="ko-KR" altLang="en-US" dirty="0"/>
              <a:t>의 </a:t>
            </a:r>
            <a:r>
              <a:rPr lang="en-US" altLang="ko-KR" dirty="0"/>
              <a:t>model</a:t>
            </a:r>
            <a:r>
              <a:rPr lang="ko-KR" altLang="en-US" dirty="0"/>
              <a:t>로 </a:t>
            </a:r>
            <a:r>
              <a:rPr lang="en-US" altLang="ko-KR" dirty="0"/>
              <a:t>pseudo-label</a:t>
            </a:r>
            <a:r>
              <a:rPr lang="ko-KR" altLang="en-US" dirty="0"/>
              <a:t>을 생성하여 학습한 </a:t>
            </a:r>
            <a:r>
              <a:rPr lang="en-US" altLang="ko-KR" dirty="0"/>
              <a:t>model</a:t>
            </a:r>
            <a:r>
              <a:rPr lang="ko-KR" altLang="en-US" dirty="0"/>
              <a:t>로 이전 대조군은 모두 </a:t>
            </a:r>
            <a:r>
              <a:rPr lang="en-US" altLang="ko-KR" dirty="0"/>
              <a:t>phase3</a:t>
            </a:r>
            <a:r>
              <a:rPr lang="ko-KR" altLang="en-US" dirty="0"/>
              <a:t>에서 성능이 하락하였으나 </a:t>
            </a:r>
            <a:r>
              <a:rPr lang="ko-KR" altLang="en-US" dirty="0">
                <a:solidFill>
                  <a:srgbClr val="FF0000"/>
                </a:solidFill>
              </a:rPr>
              <a:t>성능이 증가</a:t>
            </a:r>
            <a:r>
              <a:rPr lang="ko-KR" altLang="en-US" dirty="0"/>
              <a:t>하였음을 확인</a:t>
            </a:r>
            <a:endParaRPr lang="en-US" altLang="ko-KR" dirty="0"/>
          </a:p>
          <a:p>
            <a:r>
              <a:rPr lang="en-US" altLang="ko-KR" dirty="0"/>
              <a:t>AUROC2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warm-starting</a:t>
            </a:r>
            <a:r>
              <a:rPr lang="ko-KR" altLang="en-US" dirty="0"/>
              <a:t>을 통해 순차적으로 학습시킨 것으로 성능은 준수하게 나오나 </a:t>
            </a:r>
            <a:r>
              <a:rPr lang="en-US" altLang="ko-KR" dirty="0">
                <a:solidFill>
                  <a:srgbClr val="FF0000"/>
                </a:solidFill>
              </a:rPr>
              <a:t>local minima</a:t>
            </a:r>
            <a:r>
              <a:rPr lang="ko-KR" altLang="en-US" dirty="0"/>
              <a:t>에 빠질 위험이 더 크기 때문에 </a:t>
            </a:r>
            <a:r>
              <a:rPr lang="en-US" altLang="ko-KR" dirty="0"/>
              <a:t>iteration </a:t>
            </a:r>
            <a:r>
              <a:rPr lang="ko-KR" altLang="en-US" dirty="0"/>
              <a:t>구조가 더 적절하다고 판단됨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01EC21-7064-F7E7-EBF4-E54F70C11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359053"/>
              </p:ext>
            </p:extLst>
          </p:nvPr>
        </p:nvGraphicFramePr>
        <p:xfrm>
          <a:off x="1051499" y="2316480"/>
          <a:ext cx="812800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5262044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4005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857584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5058174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5549913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55271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Iteration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3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0.9163(at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60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0.9163(at 37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0.9119(at 115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0.9043(at 52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0.9228(at 99 epoch)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 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0.9163(at 60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0.9212(at 39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0.9244(at 30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0.9225(at 14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003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13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B9CB4-4869-6BBF-C956-7E4633D4C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Moltrans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E0CB524-B89B-F732-E023-AE4451C5C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3185" y="1690688"/>
            <a:ext cx="8411749" cy="3515216"/>
          </a:xfr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29648C-66B2-2E5A-9601-20EC50645E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59" y="4224194"/>
            <a:ext cx="4631933" cy="19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6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3CB4A1-0B18-3615-6CEF-41D45EDA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hyperparameter4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D279C-5634-5728-ED7B-C027CFC8C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실제 </a:t>
            </a:r>
            <a:r>
              <a:rPr lang="en-US" altLang="ko-KR" dirty="0"/>
              <a:t>label</a:t>
            </a:r>
            <a:r>
              <a:rPr lang="ko-KR" altLang="en-US" dirty="0"/>
              <a:t>을 활용한 </a:t>
            </a:r>
            <a:r>
              <a:rPr lang="en-US" altLang="ko-KR" dirty="0"/>
              <a:t>accuracy </a:t>
            </a:r>
            <a:r>
              <a:rPr lang="ko-KR" altLang="en-US" dirty="0"/>
              <a:t>조정 및 </a:t>
            </a:r>
            <a:r>
              <a:rPr lang="en-US" altLang="ko-KR" dirty="0">
                <a:solidFill>
                  <a:srgbClr val="FF0000"/>
                </a:solidFill>
              </a:rPr>
              <a:t>noise </a:t>
            </a:r>
            <a:r>
              <a:rPr lang="ko-KR" altLang="en-US" dirty="0">
                <a:solidFill>
                  <a:srgbClr val="FF0000"/>
                </a:solidFill>
              </a:rPr>
              <a:t>강도 조정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Dataset</a:t>
            </a:r>
            <a:r>
              <a:rPr lang="ko-KR" altLang="en-US" dirty="0"/>
              <a:t>의 </a:t>
            </a:r>
            <a:r>
              <a:rPr lang="en-US" altLang="ko-KR" dirty="0">
                <a:solidFill>
                  <a:srgbClr val="FF0000"/>
                </a:solidFill>
              </a:rPr>
              <a:t>noise</a:t>
            </a:r>
            <a:r>
              <a:rPr lang="ko-KR" altLang="en-US" dirty="0">
                <a:solidFill>
                  <a:srgbClr val="FF0000"/>
                </a:solidFill>
              </a:rPr>
              <a:t>가 감소할수록 </a:t>
            </a:r>
            <a:r>
              <a:rPr lang="en-US" altLang="ko-KR" dirty="0">
                <a:solidFill>
                  <a:srgbClr val="FF0000"/>
                </a:solidFill>
              </a:rPr>
              <a:t>model</a:t>
            </a:r>
            <a:r>
              <a:rPr lang="ko-KR" altLang="en-US" dirty="0">
                <a:solidFill>
                  <a:srgbClr val="FF0000"/>
                </a:solidFill>
              </a:rPr>
              <a:t>의 </a:t>
            </a:r>
            <a:r>
              <a:rPr lang="en-US" altLang="ko-KR" dirty="0">
                <a:solidFill>
                  <a:srgbClr val="FF0000"/>
                </a:solidFill>
              </a:rPr>
              <a:t>noise</a:t>
            </a:r>
            <a:r>
              <a:rPr lang="ko-KR" altLang="en-US" dirty="0">
                <a:solidFill>
                  <a:srgbClr val="FF0000"/>
                </a:solidFill>
              </a:rPr>
              <a:t> 강도는 증가</a:t>
            </a:r>
            <a:r>
              <a:rPr lang="ko-KR" altLang="en-US" dirty="0"/>
              <a:t>시킬 필요성이 있음을 확인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9A45EB0-CDBB-3C36-3EF3-6983853DF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762495"/>
              </p:ext>
            </p:extLst>
          </p:nvPr>
        </p:nvGraphicFramePr>
        <p:xfrm>
          <a:off x="1073533" y="2284062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41233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159026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4060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1.00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530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 at noise 0.10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0.9020(at 14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0.9031(at 35 epoch)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48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 at noise 0.18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0.9031(at 22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9845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 at noise 0.20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0.9119(at 115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0.9043(at 52 epoch)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49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 at noise 0.22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0.9183(at 49 epoch)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11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 at noise 0.25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0.9032(at 38 epoch)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0.9190(at 32 epoch)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088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591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AE99B-1926-615B-BD6F-70BBC425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결과분석 </a:t>
            </a:r>
            <a:r>
              <a:rPr lang="en-US" altLang="ko-KR" dirty="0"/>
              <a:t>– hyperparameter5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60C947-F2E6-0BF1-F347-ADA237CD3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Learning rate</a:t>
            </a:r>
            <a:r>
              <a:rPr lang="ko-KR" altLang="en-US" dirty="0"/>
              <a:t>가 커서 진동하여 학습이 잘 되지 못했을 가능성이 있음</a:t>
            </a:r>
            <a:r>
              <a:rPr lang="en-US" altLang="ko-KR" dirty="0"/>
              <a:t>, </a:t>
            </a:r>
            <a:r>
              <a:rPr lang="ko-KR" altLang="en-US" dirty="0"/>
              <a:t>일반적으로 </a:t>
            </a:r>
            <a:r>
              <a:rPr lang="en-US" altLang="ko-KR" dirty="0"/>
              <a:t>model</a:t>
            </a:r>
            <a:r>
              <a:rPr lang="ko-KR" altLang="en-US" dirty="0"/>
              <a:t>이 복잡할 수록 </a:t>
            </a:r>
            <a:r>
              <a:rPr lang="en-US" altLang="ko-KR" dirty="0"/>
              <a:t>local minima</a:t>
            </a:r>
            <a:r>
              <a:rPr lang="ko-KR" altLang="en-US" dirty="0"/>
              <a:t>가 많기 때문에 작은 </a:t>
            </a:r>
            <a:r>
              <a:rPr lang="en-US" altLang="ko-KR" dirty="0" err="1"/>
              <a:t>lr</a:t>
            </a:r>
            <a:r>
              <a:rPr lang="ko-KR" altLang="en-US" dirty="0"/>
              <a:t>을 </a:t>
            </a:r>
            <a:r>
              <a:rPr lang="ko-KR" altLang="en-US" dirty="0" err="1"/>
              <a:t>필요로함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Optimizer</a:t>
            </a:r>
            <a:r>
              <a:rPr lang="ko-KR" altLang="en-US" dirty="0"/>
              <a:t>로 </a:t>
            </a:r>
            <a:r>
              <a:rPr lang="en-US" altLang="ko-KR" dirty="0"/>
              <a:t>Adam</a:t>
            </a:r>
            <a:r>
              <a:rPr lang="ko-KR" altLang="en-US" dirty="0"/>
              <a:t>을 선택하였고 다른 </a:t>
            </a:r>
            <a:r>
              <a:rPr lang="en-US" altLang="ko-KR" dirty="0"/>
              <a:t>optimizer</a:t>
            </a:r>
            <a:r>
              <a:rPr lang="ko-KR" altLang="en-US" dirty="0"/>
              <a:t>가 더 좋은 성능을 낼 수 있지만 </a:t>
            </a:r>
            <a:r>
              <a:rPr lang="en-US" altLang="ko-KR" dirty="0"/>
              <a:t>optimizer</a:t>
            </a:r>
            <a:r>
              <a:rPr lang="ko-KR" altLang="en-US" dirty="0"/>
              <a:t>가 </a:t>
            </a:r>
            <a:r>
              <a:rPr lang="en-US" altLang="ko-KR" dirty="0"/>
              <a:t>iteration</a:t>
            </a:r>
            <a:r>
              <a:rPr lang="ko-KR" altLang="en-US" dirty="0"/>
              <a:t>을 반복할 수록 성능이 하락되는 것에 영향을 주진 않을 것이라 판단</a:t>
            </a:r>
            <a:endParaRPr lang="en-US" altLang="ko-KR" dirty="0"/>
          </a:p>
          <a:p>
            <a:r>
              <a:rPr lang="en-US" altLang="ko-KR" dirty="0"/>
              <a:t>early</a:t>
            </a:r>
            <a:r>
              <a:rPr lang="ko-KR" altLang="en-US" dirty="0"/>
              <a:t> </a:t>
            </a:r>
            <a:r>
              <a:rPr lang="en-US" altLang="ko-KR" dirty="0"/>
              <a:t>stopping</a:t>
            </a:r>
            <a:r>
              <a:rPr lang="ko-KR" altLang="en-US" dirty="0"/>
              <a:t> </a:t>
            </a:r>
            <a:r>
              <a:rPr lang="en-US" altLang="ko-KR" dirty="0"/>
              <a:t>patience</a:t>
            </a:r>
            <a:r>
              <a:rPr lang="ko-KR" altLang="en-US" dirty="0"/>
              <a:t>는 본 실험에서 </a:t>
            </a:r>
            <a:r>
              <a:rPr lang="en-US" altLang="ko-KR" dirty="0"/>
              <a:t>20</a:t>
            </a:r>
            <a:r>
              <a:rPr lang="ko-KR" altLang="en-US" dirty="0"/>
              <a:t>으로 선택하였고</a:t>
            </a:r>
            <a:r>
              <a:rPr lang="en-US" altLang="ko-KR" dirty="0"/>
              <a:t>, </a:t>
            </a:r>
            <a:r>
              <a:rPr lang="ko-KR" altLang="en-US" dirty="0"/>
              <a:t>실험기록을 보면 학습이 충분히 이루어지지 </a:t>
            </a:r>
            <a:r>
              <a:rPr lang="ko-KR" altLang="en-US" dirty="0" err="1"/>
              <a:t>못했다기</a:t>
            </a:r>
            <a:r>
              <a:rPr lang="ko-KR" altLang="en-US" dirty="0"/>
              <a:t> 보다는 과적합이 문제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Batch size</a:t>
            </a:r>
            <a:r>
              <a:rPr lang="en-US" altLang="ko-KR" dirty="0"/>
              <a:t>(</a:t>
            </a:r>
            <a:r>
              <a:rPr lang="en-US" altLang="ko-KR" dirty="0" err="1"/>
              <a:t>dataloader</a:t>
            </a:r>
            <a:r>
              <a:rPr lang="en-US" altLang="ko-KR" dirty="0"/>
              <a:t> ratio)</a:t>
            </a:r>
            <a:r>
              <a:rPr lang="ko-KR" altLang="en-US" dirty="0"/>
              <a:t>는 주어진 </a:t>
            </a:r>
            <a:r>
              <a:rPr lang="en-US" altLang="ko-KR" dirty="0" err="1"/>
              <a:t>gpuRAM</a:t>
            </a:r>
            <a:r>
              <a:rPr lang="ko-KR" altLang="en-US" dirty="0"/>
              <a:t>에 최적의 선택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0723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ED67F-BB11-2E0D-4BF9-2DBFD7BBA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9DFD4F-6D7E-B86C-88FE-6E8BA594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Iteration </a:t>
            </a:r>
            <a:r>
              <a:rPr lang="ko-KR" altLang="en-US" dirty="0"/>
              <a:t>없이 </a:t>
            </a:r>
            <a:r>
              <a:rPr lang="en-US" altLang="ko-KR" dirty="0"/>
              <a:t>Unlabeled data</a:t>
            </a:r>
            <a:r>
              <a:rPr lang="ko-KR" altLang="en-US" dirty="0"/>
              <a:t>를 활용하여도 </a:t>
            </a:r>
            <a:r>
              <a:rPr lang="en-US" altLang="ko-KR" dirty="0"/>
              <a:t>model</a:t>
            </a:r>
            <a:r>
              <a:rPr lang="ko-KR" altLang="en-US" dirty="0"/>
              <a:t>의 성능을 항상 올리는 것은 아님을 확인</a:t>
            </a:r>
            <a:r>
              <a:rPr lang="en-US" altLang="ko-KR" dirty="0"/>
              <a:t>(phase6 vs 7)</a:t>
            </a:r>
          </a:p>
          <a:p>
            <a:r>
              <a:rPr lang="en-US" altLang="ko-KR" dirty="0"/>
              <a:t>Pseudo-label</a:t>
            </a:r>
            <a:r>
              <a:rPr lang="ko-KR" altLang="en-US" dirty="0"/>
              <a:t>을 생성하는 </a:t>
            </a:r>
            <a:r>
              <a:rPr lang="en-US" altLang="ko-KR" dirty="0"/>
              <a:t>model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accuracy</a:t>
            </a:r>
            <a:r>
              <a:rPr lang="ko-KR" altLang="en-US" dirty="0">
                <a:solidFill>
                  <a:srgbClr val="FF0000"/>
                </a:solidFill>
              </a:rPr>
              <a:t>가 적어도 </a:t>
            </a:r>
            <a:r>
              <a:rPr lang="en-US" altLang="ko-KR" dirty="0">
                <a:solidFill>
                  <a:srgbClr val="FF0000"/>
                </a:solidFill>
              </a:rPr>
              <a:t>0.85 </a:t>
            </a:r>
            <a:r>
              <a:rPr lang="ko-KR" altLang="en-US" dirty="0">
                <a:solidFill>
                  <a:srgbClr val="FF0000"/>
                </a:solidFill>
              </a:rPr>
              <a:t>이상</a:t>
            </a:r>
            <a:r>
              <a:rPr lang="ko-KR" altLang="en-US" dirty="0"/>
              <a:t>이라면 </a:t>
            </a:r>
            <a:r>
              <a:rPr lang="en-US" altLang="ko-KR" dirty="0"/>
              <a:t>iteration </a:t>
            </a:r>
            <a:r>
              <a:rPr lang="ko-KR" altLang="en-US" dirty="0"/>
              <a:t>구조가 성능향상에 기여함</a:t>
            </a:r>
            <a:r>
              <a:rPr lang="en-US" altLang="ko-KR" dirty="0"/>
              <a:t>(</a:t>
            </a:r>
            <a:r>
              <a:rPr lang="ko-KR" altLang="en-US" dirty="0"/>
              <a:t>대조군</a:t>
            </a:r>
            <a:r>
              <a:rPr lang="en-US" altLang="ko-KR" dirty="0"/>
              <a:t>-hyperparameter3)</a:t>
            </a:r>
          </a:p>
          <a:p>
            <a:endParaRPr lang="en-US" altLang="ko-KR" dirty="0"/>
          </a:p>
          <a:p>
            <a:r>
              <a:rPr lang="en-US" altLang="ko-KR" dirty="0"/>
              <a:t>Noisy student</a:t>
            </a:r>
            <a:r>
              <a:rPr lang="ko-KR" altLang="en-US" dirty="0"/>
              <a:t>의 장점은 </a:t>
            </a:r>
            <a:r>
              <a:rPr lang="en-US" altLang="ko-KR" dirty="0">
                <a:solidFill>
                  <a:srgbClr val="FF0000"/>
                </a:solidFill>
              </a:rPr>
              <a:t>model</a:t>
            </a:r>
            <a:r>
              <a:rPr lang="ko-KR" altLang="en-US" dirty="0">
                <a:solidFill>
                  <a:srgbClr val="FF0000"/>
                </a:solidFill>
              </a:rPr>
              <a:t>이 아닌 학습법</a:t>
            </a:r>
            <a:r>
              <a:rPr lang="ko-KR" altLang="en-US" dirty="0"/>
              <a:t>이기 때문에 새로운 </a:t>
            </a:r>
            <a:r>
              <a:rPr lang="en-US" altLang="ko-KR" dirty="0"/>
              <a:t>SOTA model</a:t>
            </a:r>
            <a:r>
              <a:rPr lang="ko-KR" altLang="en-US" dirty="0"/>
              <a:t>에 적용하여 성능을 더 올릴 수 있는 가능성</a:t>
            </a:r>
            <a:endParaRPr lang="en-US" altLang="ko-KR" dirty="0"/>
          </a:p>
          <a:p>
            <a:r>
              <a:rPr lang="en-US" altLang="ko-KR" dirty="0"/>
              <a:t>Iteration</a:t>
            </a:r>
            <a:r>
              <a:rPr lang="ko-KR" altLang="en-US" dirty="0"/>
              <a:t> 학습을 적용시킬 수 있는 </a:t>
            </a:r>
            <a:r>
              <a:rPr lang="en-US" altLang="ko-KR" dirty="0"/>
              <a:t>SOTA model</a:t>
            </a:r>
            <a:r>
              <a:rPr lang="ko-KR" altLang="en-US" dirty="0"/>
              <a:t>의 조건으로는 </a:t>
            </a:r>
            <a:r>
              <a:rPr lang="en-US" altLang="ko-KR" dirty="0"/>
              <a:t>pseudo-label</a:t>
            </a:r>
            <a:r>
              <a:rPr lang="ko-KR" altLang="en-US" dirty="0"/>
              <a:t>에서 오는 </a:t>
            </a:r>
            <a:r>
              <a:rPr lang="en-US" altLang="ko-KR" dirty="0">
                <a:solidFill>
                  <a:srgbClr val="FF0000"/>
                </a:solidFill>
              </a:rPr>
              <a:t>noise</a:t>
            </a:r>
            <a:r>
              <a:rPr lang="ko-KR" altLang="en-US" dirty="0">
                <a:solidFill>
                  <a:srgbClr val="FF0000"/>
                </a:solidFill>
              </a:rPr>
              <a:t>에 강건할 필요</a:t>
            </a:r>
            <a:r>
              <a:rPr lang="ko-KR" altLang="en-US" dirty="0"/>
              <a:t>가 있음</a:t>
            </a:r>
            <a:endParaRPr lang="en-US" altLang="ko-KR" dirty="0"/>
          </a:p>
          <a:p>
            <a:r>
              <a:rPr lang="en-US" altLang="ko-KR" dirty="0" err="1"/>
              <a:t>Moltrans</a:t>
            </a:r>
            <a:r>
              <a:rPr lang="ko-KR" altLang="en-US" dirty="0"/>
              <a:t>의 경우 </a:t>
            </a:r>
            <a:r>
              <a:rPr lang="en-US" altLang="ko-KR" dirty="0"/>
              <a:t>CNN,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  <a:r>
              <a:rPr lang="ko-KR" altLang="en-US" dirty="0"/>
              <a:t>의 변화에서 성능향상을 확인했고 </a:t>
            </a:r>
            <a:r>
              <a:rPr lang="en-US" altLang="ko-KR" dirty="0"/>
              <a:t>embedding</a:t>
            </a:r>
            <a:r>
              <a:rPr lang="ko-KR" altLang="en-US" dirty="0"/>
              <a:t>과 </a:t>
            </a:r>
            <a:r>
              <a:rPr lang="en-US" altLang="ko-KR" dirty="0"/>
              <a:t>decoder </a:t>
            </a:r>
            <a:r>
              <a:rPr lang="ko-KR" altLang="en-US" dirty="0"/>
              <a:t>단에서도 개선의 여지가 충분히 있음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3292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3E9AC-0EA0-683A-FB11-733394ABB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추가사항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3F7E8F-A329-7B46-A724-003A408D3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Dataset</a:t>
            </a:r>
            <a:r>
              <a:rPr lang="ko-KR" altLang="en-US" dirty="0"/>
              <a:t>을 </a:t>
            </a:r>
            <a:r>
              <a:rPr lang="ko-KR" altLang="en-US" dirty="0">
                <a:solidFill>
                  <a:srgbClr val="FF0000"/>
                </a:solidFill>
              </a:rPr>
              <a:t>다양성</a:t>
            </a:r>
            <a:r>
              <a:rPr lang="ko-KR" altLang="en-US" dirty="0"/>
              <a:t>과 검증데이터의 </a:t>
            </a:r>
            <a:r>
              <a:rPr lang="ko-KR" altLang="en-US" dirty="0">
                <a:solidFill>
                  <a:srgbClr val="FF0000"/>
                </a:solidFill>
              </a:rPr>
              <a:t>대표성</a:t>
            </a:r>
            <a:r>
              <a:rPr lang="ko-KR" altLang="en-US" dirty="0"/>
              <a:t>을 고려하여 재구성 필요</a:t>
            </a:r>
            <a:endParaRPr lang="en-US" altLang="ko-KR" dirty="0"/>
          </a:p>
          <a:p>
            <a:r>
              <a:rPr lang="en-US" altLang="ko-KR" dirty="0"/>
              <a:t>SOTA model</a:t>
            </a:r>
            <a:r>
              <a:rPr lang="ko-KR" altLang="en-US" dirty="0"/>
              <a:t>에 </a:t>
            </a:r>
            <a:r>
              <a:rPr lang="en-US" altLang="ko-KR" dirty="0"/>
              <a:t>unlabeled data</a:t>
            </a:r>
            <a:r>
              <a:rPr lang="ko-KR" altLang="en-US" dirty="0"/>
              <a:t>를 추가로 넣어주기 때문에 적절한 </a:t>
            </a:r>
            <a:r>
              <a:rPr lang="en-US" altLang="ko-KR" dirty="0"/>
              <a:t>model size </a:t>
            </a:r>
            <a:r>
              <a:rPr lang="ko-KR" altLang="en-US" dirty="0"/>
              <a:t>확장과 </a:t>
            </a:r>
            <a:r>
              <a:rPr lang="en-US" altLang="ko-KR" dirty="0"/>
              <a:t>hyperparameter </a:t>
            </a:r>
            <a:r>
              <a:rPr lang="ko-KR" altLang="en-US" dirty="0"/>
              <a:t>선택이 연구되어야 함</a:t>
            </a:r>
            <a:endParaRPr lang="en-US" altLang="ko-KR" dirty="0"/>
          </a:p>
          <a:p>
            <a:r>
              <a:rPr lang="ko-KR" altLang="en-US" dirty="0"/>
              <a:t>다양한 구조를 가진 모델에서 각 요소의 크기변화와 전체 </a:t>
            </a:r>
            <a:r>
              <a:rPr lang="en-US" altLang="ko-KR" dirty="0"/>
              <a:t>param </a:t>
            </a:r>
            <a:r>
              <a:rPr lang="ko-KR" altLang="en-US" dirty="0"/>
              <a:t>개수가 학습의 어려움에 어떤 영향을 주는지 실험 필요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Interaction map</a:t>
            </a:r>
            <a:r>
              <a:rPr lang="ko-KR" altLang="en-US" dirty="0"/>
              <a:t>에서 얻을 수 있는 반응에 관여하는 </a:t>
            </a:r>
            <a:r>
              <a:rPr lang="en-US" altLang="ko-KR" dirty="0"/>
              <a:t>substructure </a:t>
            </a:r>
            <a:r>
              <a:rPr lang="ko-KR" altLang="en-US" dirty="0"/>
              <a:t>정보를 통한 생성형 모델과의 연계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9618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3F5E4-DBCB-986C-4F53-0BD08F1D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74089F-CE8E-C059-868D-02ECCE9F2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Kexin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 Huang, Cao Xiao, Lucas M Glass,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Jimeng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 Sun,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MolTrans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: Molecular Interaction Transformer for drug–target interaction prediction, </a:t>
            </a:r>
            <a:r>
              <a:rPr lang="en-US" altLang="ko-KR" b="0" i="1" dirty="0">
                <a:solidFill>
                  <a:srgbClr val="2A2A2A"/>
                </a:solidFill>
                <a:effectLst/>
                <a:latin typeface="HelveticaNeue Regular"/>
              </a:rPr>
              <a:t>Bioinformatics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, Volume 37, Issue 6, March 2021, Pages 830–836, </a:t>
            </a:r>
            <a:r>
              <a:rPr lang="en-US" altLang="ko-KR" b="0" i="0" u="none" strike="noStrike" dirty="0">
                <a:solidFill>
                  <a:srgbClr val="006FB7"/>
                </a:solidFill>
                <a:effectLst/>
                <a:latin typeface="HelveticaNeue Regular"/>
                <a:hlinkClick r:id="rId2"/>
              </a:rPr>
              <a:t>https://doi.org/10.1093/bioinformatics/btaa880</a:t>
            </a:r>
            <a:endParaRPr lang="en-US" altLang="ko-KR" dirty="0">
              <a:latin typeface="HelveticaNeue 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Q. Xie, M. -T. Luong, E.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Neue Regular"/>
              </a:rPr>
              <a:t>Hovy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 and Q. V. Le, "Self-Training With Noisy Student Improves ImageNet Classification," </a:t>
            </a:r>
            <a:r>
              <a:rPr lang="en-US" altLang="ko-KR" b="0" i="1" dirty="0">
                <a:solidFill>
                  <a:srgbClr val="333333"/>
                </a:solidFill>
                <a:effectLst/>
                <a:latin typeface="HelveticaNeue Regular"/>
              </a:rPr>
              <a:t>2020 IEEE/CVF Conference on Computer Vision and Pattern Recognition (CVPR)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, Seattle, WA, USA, 2020, pp. 10684-10695, 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HelveticaNeue Regular"/>
              </a:rPr>
              <a:t>: 10.1109/CVPR42600.2020.01070.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Qizhi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 Pei, Lijun Wu, Jinhua Zhu,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Yingce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 Xia,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Shufang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 Xie, Tao Qin, </a:t>
            </a:r>
            <a:r>
              <a:rPr lang="en-US" altLang="ko-KR" b="0" i="0" dirty="0" err="1">
                <a:solidFill>
                  <a:srgbClr val="2A2A2A"/>
                </a:solidFill>
                <a:effectLst/>
                <a:latin typeface="HelveticaNeue Regular"/>
              </a:rPr>
              <a:t>Haiguang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 Liu, Tie-Yan Liu, Rui Yan, Breaking the barriers of data scarcity in drug–target affinity prediction, </a:t>
            </a:r>
            <a:r>
              <a:rPr lang="en-US" altLang="ko-KR" b="0" i="1" dirty="0">
                <a:solidFill>
                  <a:srgbClr val="2A2A2A"/>
                </a:solidFill>
                <a:effectLst/>
                <a:latin typeface="HelveticaNeue Regular"/>
              </a:rPr>
              <a:t>Briefings in Bioinformatics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HelveticaNeue Regular"/>
              </a:rPr>
              <a:t>, Volume 24, Issue 6, November 2023, bbad386, </a:t>
            </a:r>
            <a:r>
              <a:rPr lang="en-US" altLang="ko-KR" b="0" i="0" u="none" strike="noStrike" dirty="0">
                <a:solidFill>
                  <a:srgbClr val="006FB7"/>
                </a:solidFill>
                <a:effectLst/>
                <a:latin typeface="HelveticaNeue Regular"/>
                <a:hlinkClick r:id="rId3"/>
              </a:rPr>
              <a:t>https://doi.org/10.1093/bib/bbad386</a:t>
            </a:r>
            <a:endParaRPr lang="en-US" altLang="ko-KR" b="0" i="0" u="none" strike="noStrike" dirty="0">
              <a:solidFill>
                <a:srgbClr val="006FB7"/>
              </a:solidFill>
              <a:effectLst/>
              <a:latin typeface="HelveticaNeue 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latin typeface="HelveticaNeue Regular"/>
              </a:rPr>
              <a:t>AI in predicting Drug-protein interaction(sequence-based) </a:t>
            </a:r>
            <a:r>
              <a:rPr lang="en-US" altLang="ko-KR" sz="2800" dirty="0">
                <a:latin typeface="HelveticaNeue Regular"/>
                <a:hlinkClick r:id="rId4"/>
              </a:rPr>
              <a:t>/ https://www.laidd.org/course/view.php?id=417</a:t>
            </a:r>
            <a:endParaRPr lang="en-US" altLang="ko-KR" sz="2800" dirty="0">
              <a:latin typeface="HelveticaNeue 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dirty="0">
                <a:latin typeface="HelveticaNeue Regular"/>
              </a:rPr>
              <a:t>과대적합</a:t>
            </a:r>
            <a:r>
              <a:rPr lang="en-US" altLang="ko-KR" dirty="0">
                <a:latin typeface="HelveticaNeue Regular"/>
              </a:rPr>
              <a:t>, </a:t>
            </a:r>
            <a:r>
              <a:rPr lang="ko-KR" altLang="en-US" dirty="0">
                <a:latin typeface="HelveticaNeue Regular"/>
              </a:rPr>
              <a:t>과소적합</a:t>
            </a:r>
            <a:r>
              <a:rPr lang="en-US" altLang="ko-KR" dirty="0">
                <a:latin typeface="HelveticaNeue Regular"/>
              </a:rPr>
              <a:t> </a:t>
            </a:r>
            <a:r>
              <a:rPr lang="en-US" altLang="ko-KR" dirty="0">
                <a:latin typeface="HelveticaNeue Regular"/>
                <a:hlinkClick r:id="rId5"/>
              </a:rPr>
              <a:t>https://yhyun225.tistory.com/17</a:t>
            </a:r>
            <a:endParaRPr lang="en-US" altLang="ko-KR" dirty="0">
              <a:latin typeface="HelveticaNeue Regular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>
                <a:latin typeface="HelveticaNeue Regular"/>
              </a:rPr>
              <a:t>Subword</a:t>
            </a:r>
            <a:r>
              <a:rPr lang="en-US" altLang="ko-KR" dirty="0">
                <a:latin typeface="HelveticaNeue Regular"/>
              </a:rPr>
              <a:t> </a:t>
            </a:r>
            <a:r>
              <a:rPr lang="en-US" altLang="ko-KR" dirty="0" err="1">
                <a:latin typeface="HelveticaNeue Regular"/>
              </a:rPr>
              <a:t>nmt</a:t>
            </a:r>
            <a:r>
              <a:rPr lang="en-US" altLang="ko-KR" dirty="0">
                <a:latin typeface="HelveticaNeue Regular"/>
              </a:rPr>
              <a:t> https://keep-steady.tistory.com/7</a:t>
            </a:r>
          </a:p>
        </p:txBody>
      </p:sp>
    </p:spTree>
    <p:extLst>
      <p:ext uri="{BB962C8B-B14F-4D97-AF65-F5344CB8AC3E}">
        <p14:creationId xmlns:p14="http://schemas.microsoft.com/office/powerpoint/2010/main" val="1067659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22D80-00AA-3EC3-A58F-C35B99DF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2CA8AD-A004-3745-6FB2-D9246C11B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https://github.com/moonlight94-t/noisy_moltrans</a:t>
            </a:r>
            <a:endParaRPr lang="en-US" altLang="ko-KR" dirty="0"/>
          </a:p>
          <a:p>
            <a:r>
              <a:rPr lang="en-US" altLang="ko-KR"/>
              <a:t>https://drive.google.com/drive/folders/1QGXBF06gpzNhAe_Ama6UQIYVB_IjutRy?usp=drive_link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241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FF2155-050C-B702-EA1E-5884E5F1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Noisy student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7ECAC9-B35B-60B2-0620-A660A506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0624" y="3488609"/>
            <a:ext cx="3867690" cy="9812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F76EFC-08A6-C63E-A6F2-F7A53DB9D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0624" y="1690688"/>
            <a:ext cx="3823031" cy="1680329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9B00C121-0B74-D5CA-3B56-4EB5C36E3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838200" y="1690688"/>
            <a:ext cx="5793954" cy="4260261"/>
          </a:xfr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AA91EA6-F573-4271-E698-BE21DD211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0624" y="4696580"/>
            <a:ext cx="378195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16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9538-5E98-3198-59BA-93EAC1FF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개발과정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C84A3-3174-2A9E-C01D-F4707B17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A92166E-E759-A026-2BEC-3AEC69CBA04C}"/>
              </a:ext>
            </a:extLst>
          </p:cNvPr>
          <p:cNvSpPr/>
          <p:nvPr/>
        </p:nvSpPr>
        <p:spPr>
          <a:xfrm>
            <a:off x="1918770" y="2887545"/>
            <a:ext cx="2115238" cy="768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Labeled interaction data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E89AD82-C2D8-4AF9-2EEB-1B7EF2F1C50E}"/>
              </a:ext>
            </a:extLst>
          </p:cNvPr>
          <p:cNvSpPr/>
          <p:nvPr/>
        </p:nvSpPr>
        <p:spPr>
          <a:xfrm>
            <a:off x="5828161" y="4318834"/>
            <a:ext cx="2115238" cy="768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Unlabeled interaction data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468328-BCF2-6BA8-3E43-2944B2DCEA7C}"/>
              </a:ext>
            </a:extLst>
          </p:cNvPr>
          <p:cNvSpPr/>
          <p:nvPr/>
        </p:nvSpPr>
        <p:spPr>
          <a:xfrm>
            <a:off x="1918770" y="4318834"/>
            <a:ext cx="2115238" cy="768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Moltrans</a:t>
            </a:r>
            <a:r>
              <a:rPr lang="en-US" altLang="ko-KR" dirty="0"/>
              <a:t> v1</a:t>
            </a:r>
            <a:endParaRPr lang="ko-KR" altLang="en-US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9ED3599-8F09-E253-192D-5FE7C54E03DD}"/>
              </a:ext>
            </a:extLst>
          </p:cNvPr>
          <p:cNvSpPr/>
          <p:nvPr/>
        </p:nvSpPr>
        <p:spPr>
          <a:xfrm>
            <a:off x="7465530" y="2887544"/>
            <a:ext cx="2115238" cy="7684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Moltrans</a:t>
            </a:r>
            <a:r>
              <a:rPr lang="en-US" altLang="ko-KR" dirty="0"/>
              <a:t> v2, v3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EC8B9E8-EE1B-B3CA-02BC-2016659FD8FD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2976389" y="3655972"/>
            <a:ext cx="0" cy="66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A7C38EE-9781-EE09-7E98-357936F4E9F3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034008" y="4703048"/>
            <a:ext cx="17941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BF16DAF-30E0-7BD8-9424-DF7A3EED0965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4034008" y="3271758"/>
            <a:ext cx="34315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94C8FF6-FFF9-22B7-E7E2-17974079329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6885780" y="3271757"/>
            <a:ext cx="0" cy="10470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A911A1D-716B-0359-AD95-595690F35C03}"/>
              </a:ext>
            </a:extLst>
          </p:cNvPr>
          <p:cNvCxnSpPr>
            <a:stCxn id="16" idx="3"/>
            <a:endCxn id="14" idx="3"/>
          </p:cNvCxnSpPr>
          <p:nvPr/>
        </p:nvCxnSpPr>
        <p:spPr>
          <a:xfrm flipH="1">
            <a:off x="7943399" y="3271758"/>
            <a:ext cx="1637369" cy="1431290"/>
          </a:xfrm>
          <a:prstGeom prst="bentConnector3">
            <a:avLst>
              <a:gd name="adj1" fmla="val -1396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화살표: 아래로 구부러짐 30">
            <a:extLst>
              <a:ext uri="{FF2B5EF4-FFF2-40B4-BE49-F238E27FC236}">
                <a16:creationId xmlns:a16="http://schemas.microsoft.com/office/drawing/2014/main" id="{CAE4D266-250F-3544-B8EE-3C30018F53E8}"/>
              </a:ext>
            </a:extLst>
          </p:cNvPr>
          <p:cNvSpPr/>
          <p:nvPr/>
        </p:nvSpPr>
        <p:spPr>
          <a:xfrm>
            <a:off x="8138249" y="3785879"/>
            <a:ext cx="879973" cy="3873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화살표: 아래로 구부러짐 32">
            <a:extLst>
              <a:ext uri="{FF2B5EF4-FFF2-40B4-BE49-F238E27FC236}">
                <a16:creationId xmlns:a16="http://schemas.microsoft.com/office/drawing/2014/main" id="{5F8A12FD-27AD-5AA3-7D1A-2236A2857CAD}"/>
              </a:ext>
            </a:extLst>
          </p:cNvPr>
          <p:cNvSpPr/>
          <p:nvPr/>
        </p:nvSpPr>
        <p:spPr>
          <a:xfrm rot="10800000">
            <a:off x="8083163" y="4244463"/>
            <a:ext cx="879973" cy="387366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408457-C4A7-9D4C-8165-0B5AEB422A64}"/>
              </a:ext>
            </a:extLst>
          </p:cNvPr>
          <p:cNvSpPr txBox="1"/>
          <p:nvPr/>
        </p:nvSpPr>
        <p:spPr>
          <a:xfrm>
            <a:off x="2489004" y="2450745"/>
            <a:ext cx="1000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 1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1029AF3-CEB5-AC7D-2BA7-A56120547292}"/>
              </a:ext>
            </a:extLst>
          </p:cNvPr>
          <p:cNvSpPr txBox="1"/>
          <p:nvPr/>
        </p:nvSpPr>
        <p:spPr>
          <a:xfrm>
            <a:off x="7744221" y="2446994"/>
            <a:ext cx="155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Phase 2, 3, 4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AF3AED-3043-B4AD-6628-78983D4070FF}"/>
              </a:ext>
            </a:extLst>
          </p:cNvPr>
          <p:cNvSpPr txBox="1"/>
          <p:nvPr/>
        </p:nvSpPr>
        <p:spPr>
          <a:xfrm>
            <a:off x="9031993" y="3785879"/>
            <a:ext cx="1355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 iterations</a:t>
            </a:r>
            <a:endParaRPr lang="ko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E87A5FE-555E-59B8-3E6F-4BCBF6B40BA4}"/>
              </a:ext>
            </a:extLst>
          </p:cNvPr>
          <p:cNvSpPr txBox="1"/>
          <p:nvPr/>
        </p:nvSpPr>
        <p:spPr>
          <a:xfrm>
            <a:off x="4010814" y="4322921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Pseudo labeling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8760260-41E3-C3C0-FF99-5C73FAF308B2}"/>
              </a:ext>
            </a:extLst>
          </p:cNvPr>
          <p:cNvSpPr txBox="1"/>
          <p:nvPr/>
        </p:nvSpPr>
        <p:spPr>
          <a:xfrm>
            <a:off x="5174571" y="2635411"/>
            <a:ext cx="2118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Joint training with different ratio</a:t>
            </a:r>
            <a:endParaRPr lang="ko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01B19AD-52EA-3E3D-B259-6DC74277F41A}"/>
              </a:ext>
            </a:extLst>
          </p:cNvPr>
          <p:cNvSpPr txBox="1"/>
          <p:nvPr/>
        </p:nvSpPr>
        <p:spPr>
          <a:xfrm>
            <a:off x="8044030" y="4743703"/>
            <a:ext cx="1838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Pseudo labeling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989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FD77-D5F5-827D-2A58-1AEB9ABD5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set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0AFEA4-DDEB-8E04-E17A-01417D32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Train / valid / test / unlabeled = 19238, 2748, 5497, 2000000</a:t>
            </a:r>
          </a:p>
          <a:p>
            <a:r>
              <a:rPr lang="en-US" altLang="ko-KR" dirty="0"/>
              <a:t>BIOSNAP DB in </a:t>
            </a:r>
            <a:r>
              <a:rPr lang="en-US" altLang="ko-KR" dirty="0" err="1"/>
              <a:t>Moltrans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for train, test, valid : class </a:t>
            </a:r>
            <a:r>
              <a:rPr lang="ko-KR" altLang="en-US" dirty="0"/>
              <a:t>균형</a:t>
            </a:r>
            <a:endParaRPr lang="en-US" altLang="ko-KR" dirty="0"/>
          </a:p>
          <a:p>
            <a:r>
              <a:rPr lang="en-US" altLang="ko-KR" dirty="0"/>
              <a:t>Binding DB in </a:t>
            </a:r>
            <a:r>
              <a:rPr lang="en-US" altLang="ko-KR" dirty="0" err="1"/>
              <a:t>Moltrans</a:t>
            </a:r>
            <a:r>
              <a:rPr lang="en-US" altLang="ko-KR" dirty="0"/>
              <a:t> </a:t>
            </a:r>
            <a:r>
              <a:rPr lang="en-US" altLang="ko-KR" dirty="0" err="1"/>
              <a:t>github</a:t>
            </a:r>
            <a:r>
              <a:rPr lang="en-US" altLang="ko-KR" dirty="0"/>
              <a:t> for unlabeled :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sz="2200" dirty="0"/>
              <a:t>-7165 drug</a:t>
            </a:r>
            <a:r>
              <a:rPr lang="ko-KR" altLang="en-US" sz="2200" dirty="0"/>
              <a:t>와 </a:t>
            </a:r>
            <a:r>
              <a:rPr lang="en-US" altLang="ko-KR" sz="2200" dirty="0"/>
              <a:t>1254 protein</a:t>
            </a:r>
            <a:r>
              <a:rPr lang="ko-KR" altLang="en-US" sz="2200" dirty="0"/>
              <a:t>의 </a:t>
            </a:r>
            <a:r>
              <a:rPr lang="en-US" altLang="ko-KR" sz="2200" dirty="0"/>
              <a:t>7165*1254</a:t>
            </a:r>
            <a:r>
              <a:rPr lang="ko-KR" altLang="en-US" sz="2200" dirty="0"/>
              <a:t>개의 </a:t>
            </a:r>
            <a:r>
              <a:rPr lang="en-US" altLang="ko-KR" sz="2200" dirty="0"/>
              <a:t>pair </a:t>
            </a:r>
            <a:r>
              <a:rPr lang="ko-KR" altLang="en-US" sz="2200" dirty="0"/>
              <a:t>중에서 </a:t>
            </a:r>
            <a:r>
              <a:rPr lang="en-US" altLang="ko-KR" sz="2200" dirty="0"/>
              <a:t>confidence score 0.52 </a:t>
            </a:r>
            <a:r>
              <a:rPr lang="ko-KR" altLang="en-US" sz="2200" dirty="0"/>
              <a:t>이상의 반응 하는</a:t>
            </a:r>
            <a:r>
              <a:rPr lang="en-US" altLang="ko-KR" sz="2200" dirty="0"/>
              <a:t>/</a:t>
            </a:r>
            <a:r>
              <a:rPr lang="ko-KR" altLang="en-US" sz="2200" dirty="0" err="1"/>
              <a:t>하지않는</a:t>
            </a:r>
            <a:r>
              <a:rPr lang="ko-KR" altLang="en-US" sz="2200" dirty="0"/>
              <a:t> </a:t>
            </a:r>
            <a:r>
              <a:rPr lang="en-US" altLang="ko-KR" sz="2200" dirty="0"/>
              <a:t>pair</a:t>
            </a:r>
            <a:r>
              <a:rPr lang="ko-KR" altLang="en-US" sz="2200" dirty="0"/>
              <a:t>를 선별한 뒤 </a:t>
            </a:r>
            <a:r>
              <a:rPr lang="en-US" altLang="ko-KR" sz="2200" dirty="0"/>
              <a:t>class </a:t>
            </a:r>
            <a:r>
              <a:rPr lang="ko-KR" altLang="en-US" sz="2200" dirty="0"/>
              <a:t>균형을 위해 </a:t>
            </a:r>
            <a:r>
              <a:rPr lang="en-US" altLang="ko-KR" sz="2200" dirty="0"/>
              <a:t>confidence score</a:t>
            </a:r>
            <a:r>
              <a:rPr lang="ko-KR" altLang="en-US" sz="2200" dirty="0"/>
              <a:t>가 높은 순으로 </a:t>
            </a:r>
            <a:r>
              <a:rPr lang="en-US" altLang="ko-KR" sz="2200" dirty="0"/>
              <a:t>class(0,1)</a:t>
            </a:r>
            <a:r>
              <a:rPr lang="ko-KR" altLang="en-US" sz="2200" dirty="0"/>
              <a:t>마다 </a:t>
            </a:r>
            <a:r>
              <a:rPr lang="en-US" altLang="ko-KR" sz="2200" dirty="0"/>
              <a:t>1000000</a:t>
            </a:r>
            <a:r>
              <a:rPr lang="ko-KR" altLang="en-US" sz="2200" dirty="0"/>
              <a:t>개 선택</a:t>
            </a:r>
            <a:endParaRPr lang="en-US" altLang="ko-KR" sz="2200" dirty="0"/>
          </a:p>
          <a:p>
            <a:endParaRPr lang="en-US" altLang="ko-KR" dirty="0"/>
          </a:p>
          <a:p>
            <a:r>
              <a:rPr lang="en-US" altLang="ko-KR" dirty="0"/>
              <a:t>Vocab for drug : </a:t>
            </a:r>
            <a:r>
              <a:rPr lang="en-US" altLang="ko-KR" b="0" dirty="0">
                <a:effectLst/>
              </a:rPr>
              <a:t>23532</a:t>
            </a:r>
          </a:p>
          <a:p>
            <a:r>
              <a:rPr lang="en-US" altLang="ko-KR" b="0" dirty="0">
                <a:effectLst/>
              </a:rPr>
              <a:t>Vocab for protein : 16693 </a:t>
            </a:r>
          </a:p>
          <a:p>
            <a:r>
              <a:rPr lang="en-US" altLang="ko-KR" dirty="0"/>
              <a:t>Max sequence length drug : </a:t>
            </a:r>
            <a:r>
              <a:rPr lang="en-US" altLang="ko-KR" b="0" dirty="0">
                <a:effectLst/>
              </a:rPr>
              <a:t>50 (mean : 57)</a:t>
            </a:r>
          </a:p>
          <a:p>
            <a:r>
              <a:rPr lang="en-US" altLang="ko-KR" dirty="0"/>
              <a:t>Max sequence length protein : </a:t>
            </a:r>
            <a:r>
              <a:rPr lang="en-US" altLang="ko-KR" b="0" dirty="0">
                <a:effectLst/>
              </a:rPr>
              <a:t>545 (mean : 560)</a:t>
            </a:r>
            <a:endParaRPr lang="ko-KR" altLang="en-US" b="0" dirty="0">
              <a:effectLst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9180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ACBEB-E3BC-FDF7-23C0-4069F77EE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Metric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18B01F-F3F1-3F4C-DC7C-C445D6D7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ROC-AUC score (</a:t>
            </a:r>
            <a:r>
              <a:rPr lang="ko-KR" altLang="en-US" dirty="0">
                <a:solidFill>
                  <a:srgbClr val="FF0000"/>
                </a:solidFill>
              </a:rPr>
              <a:t>이진분류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dirty="0"/>
              <a:t>ROC </a:t>
            </a:r>
            <a:r>
              <a:rPr lang="ko-KR" altLang="en-US" dirty="0"/>
              <a:t>곡선은 </a:t>
            </a:r>
            <a:r>
              <a:rPr lang="en-US" altLang="ko-KR" dirty="0"/>
              <a:t>x</a:t>
            </a:r>
            <a:r>
              <a:rPr lang="ko-KR" altLang="en-US" dirty="0"/>
              <a:t>축에 </a:t>
            </a:r>
            <a:r>
              <a:rPr lang="en-US" altLang="ko-KR" dirty="0"/>
              <a:t>False Positive Rate (FPR), y</a:t>
            </a:r>
            <a:r>
              <a:rPr lang="ko-KR" altLang="en-US" dirty="0"/>
              <a:t>축에 </a:t>
            </a:r>
            <a:r>
              <a:rPr lang="en-US" altLang="ko-KR" dirty="0"/>
              <a:t>True Positive Rate (TPR)</a:t>
            </a:r>
            <a:r>
              <a:rPr lang="ko-KR" altLang="en-US" dirty="0"/>
              <a:t>을 놓고</a:t>
            </a:r>
            <a:r>
              <a:rPr lang="en-US" altLang="ko-KR" dirty="0"/>
              <a:t>, </a:t>
            </a:r>
            <a:r>
              <a:rPr lang="ko-KR" altLang="en-US" dirty="0"/>
              <a:t>모델의 분류 </a:t>
            </a:r>
            <a:r>
              <a:rPr lang="ko-KR" altLang="en-US" dirty="0" err="1"/>
              <a:t>임계값을</a:t>
            </a:r>
            <a:r>
              <a:rPr lang="ko-KR" altLang="en-US" dirty="0"/>
              <a:t> 변화하며 그리는 그래프</a:t>
            </a:r>
            <a:endParaRPr lang="en-US" altLang="ko-KR" dirty="0"/>
          </a:p>
          <a:p>
            <a:r>
              <a:rPr lang="en-US" altLang="ko-KR" dirty="0"/>
              <a:t>TPR (</a:t>
            </a:r>
            <a:r>
              <a:rPr lang="ko-KR" altLang="en-US" dirty="0"/>
              <a:t>민감도</a:t>
            </a:r>
            <a:r>
              <a:rPr lang="en-US" altLang="ko-KR" dirty="0"/>
              <a:t>): </a:t>
            </a:r>
            <a:r>
              <a:rPr lang="ko-KR" altLang="en-US" dirty="0"/>
              <a:t>실제 긍정인 데이터를 모델이 긍정으로 잘 맞춘 비율</a:t>
            </a:r>
            <a:endParaRPr lang="en-US" altLang="ko-KR" dirty="0"/>
          </a:p>
          <a:p>
            <a:r>
              <a:rPr lang="en-US" altLang="ko-KR" dirty="0"/>
              <a:t>FPR: </a:t>
            </a:r>
            <a:r>
              <a:rPr lang="ko-KR" altLang="en-US" dirty="0"/>
              <a:t>실제 부정인 데이터를 모델이 긍정으로 잘못 맞춘 비율</a:t>
            </a:r>
            <a:endParaRPr lang="en-US" altLang="ko-KR" dirty="0"/>
          </a:p>
          <a:p>
            <a:r>
              <a:rPr lang="en-US" altLang="ko-KR" dirty="0"/>
              <a:t>AUC</a:t>
            </a:r>
            <a:r>
              <a:rPr lang="ko-KR" altLang="en-US" dirty="0"/>
              <a:t>는 이 </a:t>
            </a:r>
            <a:r>
              <a:rPr lang="en-US" altLang="ko-KR" dirty="0"/>
              <a:t>ROC </a:t>
            </a:r>
            <a:r>
              <a:rPr lang="ko-KR" altLang="en-US" dirty="0"/>
              <a:t>곡선의 아래 면적으로</a:t>
            </a:r>
            <a:r>
              <a:rPr lang="en-US" altLang="ko-KR" dirty="0"/>
              <a:t>, </a:t>
            </a:r>
            <a:r>
              <a:rPr lang="ko-KR" altLang="en-US" dirty="0"/>
              <a:t>곡선이 왼쪽 위에 가까이 위치할수록 </a:t>
            </a:r>
            <a:r>
              <a:rPr lang="en-US" altLang="ko-KR" dirty="0"/>
              <a:t>(</a:t>
            </a:r>
            <a:r>
              <a:rPr lang="ko-KR" altLang="en-US" dirty="0"/>
              <a:t>즉</a:t>
            </a:r>
            <a:r>
              <a:rPr lang="en-US" altLang="ko-KR" dirty="0"/>
              <a:t>, TPR</a:t>
            </a:r>
            <a:r>
              <a:rPr lang="ko-KR" altLang="en-US" dirty="0"/>
              <a:t>이 높고 </a:t>
            </a:r>
            <a:r>
              <a:rPr lang="en-US" altLang="ko-KR" dirty="0"/>
              <a:t>FPR</a:t>
            </a:r>
            <a:r>
              <a:rPr lang="ko-KR" altLang="en-US" dirty="0"/>
              <a:t>이 낮을수록</a:t>
            </a:r>
            <a:r>
              <a:rPr lang="en-US" altLang="ko-KR" dirty="0"/>
              <a:t>) AUC </a:t>
            </a:r>
            <a:r>
              <a:rPr lang="ko-KR" altLang="en-US" dirty="0"/>
              <a:t>값이 커지고</a:t>
            </a:r>
            <a:r>
              <a:rPr lang="en-US" altLang="ko-KR" dirty="0"/>
              <a:t>, </a:t>
            </a:r>
            <a:r>
              <a:rPr lang="ko-KR" altLang="en-US" dirty="0"/>
              <a:t>더 좋은 모델 성능을 의미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2785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7D8B0-94D8-A381-DB90-AD8AFCD1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detail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7F51A024-6541-37A2-B12C-051B80DB91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8574575"/>
              </p:ext>
            </p:extLst>
          </p:nvPr>
        </p:nvGraphicFramePr>
        <p:xfrm>
          <a:off x="838200" y="1690688"/>
          <a:ext cx="105156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109766462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78350944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470850978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2519232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6437394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8108888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053728134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589356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539036389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890496259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Moltrans</a:t>
                      </a:r>
                      <a:r>
                        <a:rPr lang="en-US" altLang="ko-KR" sz="1600" dirty="0"/>
                        <a:t>/</a:t>
                      </a:r>
                      <a:r>
                        <a:rPr lang="en-US" altLang="ko-KR" sz="1600" dirty="0" err="1"/>
                        <a:t>Parmas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Layer norm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FCS embed</a:t>
                      </a:r>
                      <a:endParaRPr lang="ko-KR" altLang="en-US" sz="16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Transformer(</a:t>
                      </a:r>
                      <a:r>
                        <a:rPr lang="en-US" altLang="ko-KR" dirty="0" err="1"/>
                        <a:t>nlayers</a:t>
                      </a:r>
                      <a:r>
                        <a:rPr lang="en-US" altLang="ko-KR" dirty="0"/>
                        <a:t>, v1=2 / v2=5)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Convolution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Decoder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Total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5845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Self attention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Self output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/>
                        <a:t>Intermediate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Output</a:t>
                      </a:r>
                      <a:endParaRPr lang="ko-KR" alt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679604"/>
                  </a:ext>
                </a:extLst>
              </a:tr>
              <a:tr h="702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V1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384*2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384*(545+50)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3*384*384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384*(384+1)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1536*(384+1)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384*(384+1)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3*3*3</a:t>
                      </a:r>
                      <a:endParaRPr lang="ko-KR" altLang="en-US" sz="16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512*(78192+1)+64*(512+1)+32*(64+1)+1*(32+1)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42,957,852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272841"/>
                  </a:ext>
                </a:extLst>
              </a:tr>
              <a:tr h="8520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V2,V3,V4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3*3*(16+64+3)</a:t>
                      </a:r>
                      <a:endParaRPr lang="ko-KR" altLang="en-US" sz="16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46,946,796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8066421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A2378F3-ACCB-D40D-6860-7E01830CE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530923"/>
              </p:ext>
            </p:extLst>
          </p:nvPr>
        </p:nvGraphicFramePr>
        <p:xfrm>
          <a:off x="838200" y="4283226"/>
          <a:ext cx="812800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5550817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4991897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7768290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6709500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1927067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555354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Moltrans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Learning rate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Dropout for noise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Batchsize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Transformer #layers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Dataloader</a:t>
                      </a:r>
                      <a:r>
                        <a:rPr lang="en-US" altLang="ko-KR" dirty="0"/>
                        <a:t> ratio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569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5e-5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Only 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85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863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1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1e-4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0,2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Only label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09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97B55F-4B27-8DDD-30DE-559E098F96AF}"/>
              </a:ext>
            </a:extLst>
          </p:cNvPr>
          <p:cNvSpPr txBox="1"/>
          <p:nvPr/>
        </p:nvSpPr>
        <p:spPr>
          <a:xfrm>
            <a:off x="9128393" y="4283225"/>
            <a:ext cx="23401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Embedding size: 384</a:t>
            </a:r>
          </a:p>
          <a:p>
            <a:r>
              <a:rPr lang="en-US" altLang="ko-KR" dirty="0"/>
              <a:t>Multi-head : 12</a:t>
            </a:r>
          </a:p>
          <a:p>
            <a:r>
              <a:rPr lang="en-US" altLang="ko-KR" dirty="0" err="1"/>
              <a:t>Dataloader</a:t>
            </a:r>
            <a:r>
              <a:rPr lang="en-US" altLang="ko-KR" dirty="0"/>
              <a:t> label iteration: 5</a:t>
            </a:r>
          </a:p>
        </p:txBody>
      </p:sp>
    </p:spTree>
    <p:extLst>
      <p:ext uri="{BB962C8B-B14F-4D97-AF65-F5344CB8AC3E}">
        <p14:creationId xmlns:p14="http://schemas.microsoft.com/office/powerpoint/2010/main" val="206152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AF2F8-2649-BF89-A5B7-602BD96D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모델 학습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19B9AE-19D1-EE36-C883-BC0DB223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Epoch : v1-350, v2,3,4,5-700 / early stopping : 20 epochs optimizer : Adam</a:t>
            </a:r>
          </a:p>
          <a:p>
            <a:r>
              <a:rPr lang="en-US" altLang="ko-KR" dirty="0"/>
              <a:t>v2,3</a:t>
            </a:r>
            <a:r>
              <a:rPr lang="ko-KR" altLang="en-US" dirty="0"/>
              <a:t>은 </a:t>
            </a:r>
            <a:r>
              <a:rPr lang="en-US" altLang="ko-KR" dirty="0" err="1"/>
              <a:t>unlabaled</a:t>
            </a:r>
            <a:r>
              <a:rPr lang="en-US" altLang="ko-KR" dirty="0"/>
              <a:t> data</a:t>
            </a:r>
            <a:r>
              <a:rPr lang="ko-KR" altLang="en-US" dirty="0"/>
              <a:t>를 충분히 활용하기 위해 </a:t>
            </a:r>
            <a:r>
              <a:rPr lang="en-US" altLang="ko-KR" dirty="0" err="1"/>
              <a:t>dataloader</a:t>
            </a:r>
            <a:r>
              <a:rPr lang="ko-KR" altLang="en-US" dirty="0"/>
              <a:t>에서 </a:t>
            </a:r>
            <a:r>
              <a:rPr lang="en-US" altLang="ko-KR" dirty="0"/>
              <a:t>1 epoch</a:t>
            </a:r>
            <a:r>
              <a:rPr lang="ko-KR" altLang="en-US" dirty="0"/>
              <a:t>에 </a:t>
            </a:r>
            <a:r>
              <a:rPr lang="en-US" altLang="ko-KR" dirty="0"/>
              <a:t>5</a:t>
            </a:r>
            <a:r>
              <a:rPr lang="ko-KR" altLang="en-US" dirty="0"/>
              <a:t>번의 </a:t>
            </a:r>
            <a:r>
              <a:rPr lang="en-US" altLang="ko-KR" dirty="0"/>
              <a:t>labeled data</a:t>
            </a:r>
            <a:r>
              <a:rPr lang="ko-KR" altLang="en-US" dirty="0"/>
              <a:t>를 사용</a:t>
            </a:r>
            <a:r>
              <a:rPr lang="en-US" altLang="ko-KR" dirty="0"/>
              <a:t>(1epoch = 5*19238 + </a:t>
            </a:r>
            <a:r>
              <a:rPr lang="en-US" altLang="ko-KR" dirty="0" err="1"/>
              <a:t>dataloader</a:t>
            </a:r>
            <a:r>
              <a:rPr lang="en-US" altLang="ko-KR" dirty="0"/>
              <a:t> ratio(7or15)*5*19238)</a:t>
            </a:r>
          </a:p>
          <a:p>
            <a:endParaRPr lang="en-US" altLang="ko-KR" dirty="0"/>
          </a:p>
          <a:p>
            <a:r>
              <a:rPr lang="en-US" altLang="ko-KR" dirty="0" err="1"/>
              <a:t>Pytorch</a:t>
            </a:r>
            <a:r>
              <a:rPr lang="en-US" altLang="ko-KR" dirty="0"/>
              <a:t> 2.4, A100 40GB </a:t>
            </a:r>
          </a:p>
          <a:p>
            <a:r>
              <a:rPr lang="en-US" altLang="ko-KR" dirty="0"/>
              <a:t>V1 without </a:t>
            </a:r>
            <a:r>
              <a:rPr lang="en-US" altLang="ko-KR" dirty="0" err="1"/>
              <a:t>unlabel</a:t>
            </a:r>
            <a:r>
              <a:rPr lang="en-US" altLang="ko-KR" dirty="0"/>
              <a:t> -&gt; V2</a:t>
            </a:r>
            <a:r>
              <a:rPr lang="ko-KR" altLang="en-US" dirty="0"/>
              <a:t> </a:t>
            </a:r>
            <a:r>
              <a:rPr lang="en-US" altLang="ko-KR" dirty="0"/>
              <a:t>with </a:t>
            </a:r>
            <a:r>
              <a:rPr lang="en-US" altLang="ko-KR" dirty="0" err="1"/>
              <a:t>unlabel</a:t>
            </a:r>
            <a:r>
              <a:rPr lang="en-US" altLang="ko-KR" dirty="0"/>
              <a:t> -&gt; V2 with </a:t>
            </a:r>
            <a:r>
              <a:rPr lang="en-US" altLang="ko-KR" dirty="0" err="1"/>
              <a:t>unlabel</a:t>
            </a:r>
            <a:r>
              <a:rPr lang="en-US" altLang="ko-KR" dirty="0"/>
              <a:t> -&gt; V3 with </a:t>
            </a:r>
            <a:r>
              <a:rPr lang="en-US" altLang="ko-KR" dirty="0" err="1"/>
              <a:t>unlabel</a:t>
            </a:r>
            <a:r>
              <a:rPr lang="en-US" altLang="ko-KR" dirty="0"/>
              <a:t> / V4 without </a:t>
            </a:r>
            <a:r>
              <a:rPr lang="en-US" altLang="ko-KR" dirty="0" err="1"/>
              <a:t>unlabel</a:t>
            </a:r>
            <a:r>
              <a:rPr lang="en-US" altLang="ko-KR" dirty="0"/>
              <a:t>(for comparison)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30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7D860-5FE9-D722-00AD-3C54AF585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및 결과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13E71B-7B37-204C-26C6-0C305628C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Iteration </a:t>
            </a:r>
            <a:r>
              <a:rPr lang="ko-KR" altLang="en-US" dirty="0"/>
              <a:t>구조를 적용하였을 때 성능은 오히려 떨어짐을 확인</a:t>
            </a:r>
            <a:endParaRPr lang="en-US" altLang="ko-KR" dirty="0"/>
          </a:p>
          <a:p>
            <a:r>
              <a:rPr lang="en-US" altLang="ko-KR" dirty="0"/>
              <a:t>Comparison</a:t>
            </a:r>
            <a:r>
              <a:rPr lang="ko-KR" altLang="en-US" dirty="0"/>
              <a:t> </a:t>
            </a:r>
            <a:r>
              <a:rPr lang="en-US" altLang="ko-KR" dirty="0"/>
              <a:t>phase</a:t>
            </a:r>
            <a:r>
              <a:rPr lang="ko-KR" altLang="en-US" dirty="0"/>
              <a:t>는 </a:t>
            </a:r>
            <a:r>
              <a:rPr lang="en-US" altLang="ko-KR" dirty="0"/>
              <a:t>phase4(v4)</a:t>
            </a:r>
            <a:r>
              <a:rPr lang="ko-KR" altLang="en-US" dirty="0"/>
              <a:t>와 동일조건으로 </a:t>
            </a:r>
            <a:r>
              <a:rPr lang="en-US" altLang="ko-KR" dirty="0"/>
              <a:t>labeled data</a:t>
            </a:r>
            <a:r>
              <a:rPr lang="ko-KR" altLang="en-US" dirty="0"/>
              <a:t>만 사용하고 </a:t>
            </a:r>
            <a:r>
              <a:rPr lang="en-US" altLang="ko-KR" dirty="0"/>
              <a:t>iteration </a:t>
            </a:r>
            <a:r>
              <a:rPr lang="ko-KR" altLang="en-US" dirty="0"/>
              <a:t>구조를 적용하지 않았을 때 </a:t>
            </a:r>
            <a:r>
              <a:rPr lang="en-US" altLang="ko-KR" dirty="0"/>
              <a:t>phase1</a:t>
            </a:r>
            <a:r>
              <a:rPr lang="ko-KR" altLang="en-US" dirty="0"/>
              <a:t>에 비해 성능이 떨어짐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데이터 부족으로 인한 </a:t>
            </a:r>
            <a:r>
              <a:rPr lang="ko-KR" altLang="en-US" dirty="0" err="1">
                <a:solidFill>
                  <a:srgbClr val="FF0000"/>
                </a:solidFill>
              </a:rPr>
              <a:t>과적합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train loss</a:t>
            </a:r>
            <a:r>
              <a:rPr lang="ko-KR" altLang="en-US" dirty="0"/>
              <a:t>는 </a:t>
            </a:r>
            <a:r>
              <a:rPr lang="en-US" altLang="ko-KR" dirty="0"/>
              <a:t>phase</a:t>
            </a:r>
            <a:r>
              <a:rPr lang="ko-KR" altLang="en-US" dirty="0"/>
              <a:t>에 따라 더 감소하지만 </a:t>
            </a:r>
            <a:r>
              <a:rPr lang="en-US" altLang="ko-KR" dirty="0"/>
              <a:t>valid loss</a:t>
            </a:r>
            <a:r>
              <a:rPr lang="ko-KR" altLang="en-US" dirty="0"/>
              <a:t>가 오히려 증가하였으므로 과적합이라 판단</a:t>
            </a:r>
            <a:endParaRPr lang="en-US" altLang="ko-KR" dirty="0"/>
          </a:p>
          <a:p>
            <a:r>
              <a:rPr lang="ko-KR" altLang="en-US" dirty="0"/>
              <a:t>성능하락 원인을 </a:t>
            </a:r>
            <a:r>
              <a:rPr lang="en-US" altLang="ko-KR" dirty="0">
                <a:solidFill>
                  <a:srgbClr val="FF0000"/>
                </a:solidFill>
              </a:rPr>
              <a:t>Data/ Architecture/ Hyperparameter</a:t>
            </a:r>
            <a:r>
              <a:rPr lang="ko-KR" altLang="en-US" dirty="0"/>
              <a:t>관점에서 분석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5F6E6F2-C7FB-5B49-3429-DF3853D12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389131"/>
              </p:ext>
            </p:extLst>
          </p:nvPr>
        </p:nvGraphicFramePr>
        <p:xfrm>
          <a:off x="838200" y="1720564"/>
          <a:ext cx="879054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90">
                  <a:extLst>
                    <a:ext uri="{9D8B030D-6E8A-4147-A177-3AD203B41FA5}">
                      <a16:colId xmlns:a16="http://schemas.microsoft.com/office/drawing/2014/main" val="3508962898"/>
                    </a:ext>
                  </a:extLst>
                </a:gridCol>
                <a:gridCol w="1465090">
                  <a:extLst>
                    <a:ext uri="{9D8B030D-6E8A-4147-A177-3AD203B41FA5}">
                      <a16:colId xmlns:a16="http://schemas.microsoft.com/office/drawing/2014/main" val="4290764816"/>
                    </a:ext>
                  </a:extLst>
                </a:gridCol>
                <a:gridCol w="1465090">
                  <a:extLst>
                    <a:ext uri="{9D8B030D-6E8A-4147-A177-3AD203B41FA5}">
                      <a16:colId xmlns:a16="http://schemas.microsoft.com/office/drawing/2014/main" val="489684472"/>
                    </a:ext>
                  </a:extLst>
                </a:gridCol>
                <a:gridCol w="1465090">
                  <a:extLst>
                    <a:ext uri="{9D8B030D-6E8A-4147-A177-3AD203B41FA5}">
                      <a16:colId xmlns:a16="http://schemas.microsoft.com/office/drawing/2014/main" val="3369892718"/>
                    </a:ext>
                  </a:extLst>
                </a:gridCol>
                <a:gridCol w="1465090">
                  <a:extLst>
                    <a:ext uri="{9D8B030D-6E8A-4147-A177-3AD203B41FA5}">
                      <a16:colId xmlns:a16="http://schemas.microsoft.com/office/drawing/2014/main" val="2645952889"/>
                    </a:ext>
                  </a:extLst>
                </a:gridCol>
                <a:gridCol w="1465090">
                  <a:extLst>
                    <a:ext uri="{9D8B030D-6E8A-4147-A177-3AD203B41FA5}">
                      <a16:colId xmlns:a16="http://schemas.microsoft.com/office/drawing/2014/main" val="19318495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phase4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comparison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573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Optimal threshold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0.4286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0.3244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0.4252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0.1854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0.4405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1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AUROC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0.8830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0.8711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0.8548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0.8645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0.8608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199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875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70068</TotalTime>
  <Words>4087</Words>
  <Application>Microsoft Office PowerPoint</Application>
  <PresentationFormat>와이드스크린</PresentationFormat>
  <Paragraphs>474</Paragraphs>
  <Slides>25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0" baseType="lpstr">
      <vt:lpstr>HelveticaNeue Regular</vt:lpstr>
      <vt:lpstr>맑은 고딕</vt:lpstr>
      <vt:lpstr>Arial</vt:lpstr>
      <vt:lpstr>Courier New</vt:lpstr>
      <vt:lpstr>Office 테마</vt:lpstr>
      <vt:lpstr>기획 배경</vt:lpstr>
      <vt:lpstr>Moltrans</vt:lpstr>
      <vt:lpstr>Noisy student</vt:lpstr>
      <vt:lpstr>모델 개발과정</vt:lpstr>
      <vt:lpstr>Data set</vt:lpstr>
      <vt:lpstr>Metric</vt:lpstr>
      <vt:lpstr>Model detail</vt:lpstr>
      <vt:lpstr>모델 학습</vt:lpstr>
      <vt:lpstr>결과 및 결과 분석</vt:lpstr>
      <vt:lpstr>결과 loss graph</vt:lpstr>
      <vt:lpstr>결과분석 – data1</vt:lpstr>
      <vt:lpstr>결과분석 – data2</vt:lpstr>
      <vt:lpstr>결과분석 - 대조군</vt:lpstr>
      <vt:lpstr>결과분석 – architecture1</vt:lpstr>
      <vt:lpstr>결과분석 – architecture2</vt:lpstr>
      <vt:lpstr>결과분석 – architecture3</vt:lpstr>
      <vt:lpstr>결과분석 – hyperparameter1</vt:lpstr>
      <vt:lpstr>결과분석 – hyperparameter2</vt:lpstr>
      <vt:lpstr>결과분석 – hyperparameter3</vt:lpstr>
      <vt:lpstr>결과분석 – hyperparameter4</vt:lpstr>
      <vt:lpstr>결과분석 – hyperparameter5</vt:lpstr>
      <vt:lpstr>결론</vt:lpstr>
      <vt:lpstr>추가사항</vt:lpstr>
      <vt:lpstr>Reference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최현주</dc:creator>
  <cp:lastModifiedBy>최현주</cp:lastModifiedBy>
  <cp:revision>55</cp:revision>
  <dcterms:created xsi:type="dcterms:W3CDTF">2024-10-21T08:46:13Z</dcterms:created>
  <dcterms:modified xsi:type="dcterms:W3CDTF">2025-02-13T04:18:14Z</dcterms:modified>
</cp:coreProperties>
</file>