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 SemiBold"/>
      <p:regular r:id="rId26"/>
      <p:bold r:id="rId27"/>
      <p:italic r:id="rId28"/>
      <p:boldItalic r:id="rId29"/>
    </p:embeddedFont>
    <p:embeddedFont>
      <p:font typeface="Montserrat Black"/>
      <p:bold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7CC7FE-4A11-45D4-A11E-3A0F9BDCE1DC}">
  <a:tblStyle styleId="{A07CC7FE-4A11-45D4-A11E-3A0F9BDCE1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SemiBold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Black-boldItalic.fntdata"/><Relationship Id="rId30" Type="http://schemas.openxmlformats.org/officeDocument/2006/relationships/font" Target="fonts/MontserratBlack-bold.fntdata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8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645d69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645d69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645d69f1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645d69f1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45d69f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45d69f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645d69f1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645d69f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f96e7086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f96e708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f96e708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f96e708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f96e7086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f96e708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f96e7086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f96e7086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f96e7086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f96e7086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f96e7086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f96e7086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45d69f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45d69f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45d69f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45d69f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645d69f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645d69f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645d69f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645d69f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45d69f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45d69f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645d69f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645d69f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645d69f1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645d69f1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645d69f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645d69f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An Intro to Linear Regression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McKay Johns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1598250" y="1134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{A07CC7FE-4A11-45D4-A11E-3A0F9BDCE1DC}</a:tableStyleId>
              </a:tblPr>
              <a:tblGrid>
                <a:gridCol w="904875"/>
                <a:gridCol w="904875"/>
                <a:gridCol w="904875"/>
                <a:gridCol w="904875"/>
                <a:gridCol w="1289775"/>
                <a:gridCol w="1038225"/>
              </a:tblGrid>
              <a:tr h="38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(y)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Bedrooms(x)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400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1.83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38.5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325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-0.17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-2.17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-129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279.5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4.69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127.5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330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-1.17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437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48.33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Avg = 379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Avg = 3.17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Sum = 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Sum = 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Sum = 560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Sum = </a:t>
                      </a:r>
                      <a:r>
                        <a:rPr lang="en" sz="1200"/>
                        <a:t>10.83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275" y="1211725"/>
            <a:ext cx="647700" cy="37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300" y="1162425"/>
            <a:ext cx="615725" cy="44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7750" y="1200150"/>
            <a:ext cx="1257025" cy="3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1200" y="1200150"/>
            <a:ext cx="733521" cy="3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Slope &amp; Intercept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Slope =      		      /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Slope =  560 / 10.83 = 51.69 (in thousands of dollars)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Intercept =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Intercept =  379 - 51.69*3.17 = 215 (in thousands of dollars)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250" y="1210550"/>
            <a:ext cx="1257025" cy="3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100" y="1210550"/>
            <a:ext cx="733521" cy="3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2200" y="2381375"/>
            <a:ext cx="1656025" cy="51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Least Squares Regression Line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From the calculations we did we can plug the numbers into this formula: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And we get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This is our model line for making predictions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0" y="1562100"/>
            <a:ext cx="24669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088" y="2818300"/>
            <a:ext cx="29718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Step 1: Plot the Points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9" name="Google Shape;149;p25" title="Bedrooms vs. Pri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003" y="1078637"/>
            <a:ext cx="5763999" cy="35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Step 2: Plot our Least Squares Regression Line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5" name="Google Shape;155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50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Step 3: Interpret our Model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For every 1 bedroom increase (x),  we expect the house price to increase by 51.59 ( or $51,590) in thousands of dollars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The intercept means that when the house has 0 bedrooms, the price is expected to be 215 ($215,000)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00" y="1361700"/>
            <a:ext cx="29718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Validating Our Model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44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●"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To validate our model, we need to find the SSE of our line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●"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We plug in our independent variables to our least squares regression equation to find the predicted values, then subtract them from our observed values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9" name="Google Shape;169;p28"/>
          <p:cNvGraphicFramePr/>
          <p:nvPr/>
        </p:nvGraphicFramePr>
        <p:xfrm>
          <a:off x="3226850" y="2321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{A07CC7FE-4A11-45D4-A11E-3A0F9BDCE1DC}</a:tableStyleId>
              </a:tblPr>
              <a:tblGrid>
                <a:gridCol w="994500"/>
                <a:gridCol w="917025"/>
                <a:gridCol w="1683125"/>
                <a:gridCol w="980025"/>
                <a:gridCol w="1030775"/>
              </a:tblGrid>
              <a:tr h="49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(y)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Bedrooms (x)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400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473.77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400 - 474 = 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73.77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5441.90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325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370.38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325 - 370 = 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-45.38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2059.76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267.00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250 - 267 = 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-17.00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289.00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422.08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532 - 422 = 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109.92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12083.08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330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318.69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330 - 319 = 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11.31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127.86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437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422.08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437 - 422 = 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14.92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222.70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375" y="2400275"/>
            <a:ext cx="1645250" cy="3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650" y="2392520"/>
            <a:ext cx="798342" cy="3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1525" y="2354450"/>
            <a:ext cx="10287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433950" y="2510725"/>
            <a:ext cx="267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If we sum up our SSE column we get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20224.31, which compared to our old model SSE of 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49172 is better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SST, SSR, SSE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To determine how well our model actually fits the data, we can use the variables SST, SSR, and SSE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We use the formula SST = SSR - SSE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SST, or Total Sum of Squares, is the maximum our SSE can be. This is also equal to our SSE for our model with only one variable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SSR, or the Sum of Squares due to Regression, is the difference between our SST and SSE (SST - SSE)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From our model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-</a:t>
            </a:r>
            <a:r>
              <a:rPr lang="en" sz="15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SST = </a:t>
            </a:r>
            <a:r>
              <a:rPr lang="en" sz="15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49172  - SSE = 20224.31</a:t>
            </a:r>
            <a:endParaRPr sz="15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SSR = 49172 - 20224.31 =</a:t>
            </a: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28,947.69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Coefficient of Determination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is how well we can determine our regression equation fits the data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Otherwise known as 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calculate r-squared by using the formula 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 our model, our </a:t>
            </a:r>
            <a:r>
              <a:rPr b="1" lang="en">
                <a:solidFill>
                  <a:srgbClr val="000000"/>
                </a:solidFill>
                <a:highlight>
                  <a:srgbClr val="FFF2CC"/>
                </a:highlight>
                <a:latin typeface="Montserrat"/>
                <a:ea typeface="Montserrat"/>
                <a:cs typeface="Montserrat"/>
                <a:sym typeface="Montserrat"/>
              </a:rPr>
              <a:t>r-squared = </a:t>
            </a:r>
            <a:r>
              <a:rPr b="1" lang="en">
                <a:solidFill>
                  <a:srgbClr val="000000"/>
                </a:solidFill>
                <a:highlight>
                  <a:srgbClr val="FFF2CC"/>
                </a:highlight>
                <a:latin typeface="Montserrat"/>
                <a:ea typeface="Montserrat"/>
                <a:cs typeface="Montserrat"/>
                <a:sym typeface="Montserrat"/>
              </a:rPr>
              <a:t> 28,947.69 / 49172 = .589 or 58.9%</a:t>
            </a:r>
            <a:endParaRPr b="1">
              <a:solidFill>
                <a:srgbClr val="000000"/>
              </a:solidFill>
              <a:highlight>
                <a:srgbClr val="FFF2C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means that 58.9% of the total sum of squares can be explained by using the regression equation to predict house prices. The rest is due to error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175" y="1833225"/>
            <a:ext cx="432175" cy="3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771" y="2087458"/>
            <a:ext cx="1623350" cy="4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Is this a good fit?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Typically, we want our r-squared to be as close to 1 or -1 as possible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58% is something we would call “ok”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We most likely need more data to determine house prices from number of bedrooms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What is Linear Regression?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Comparing the relationship between two variables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We have independent and dependent variables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Independent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The variable we are using to predict the dependent variable - (x)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Dependent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The variable being predicted - (y)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title="House Pric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263" y="1903288"/>
            <a:ext cx="4867722" cy="30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Goodness of Fit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7735750" y="180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{A07CC7FE-4A11-45D4-A11E-3A0F9BDCE1DC}</a:tableStyleId>
              </a:tblPr>
              <a:tblGrid>
                <a:gridCol w="1201025"/>
              </a:tblGrid>
              <a:tr h="81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 ($ in thousands)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69" name="Google Shape;69;p15"/>
          <p:cNvCxnSpPr/>
          <p:nvPr/>
        </p:nvCxnSpPr>
        <p:spPr>
          <a:xfrm flipH="1" rot="10800000">
            <a:off x="3314700" y="3283225"/>
            <a:ext cx="4218600" cy="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426025" y="997525"/>
            <a:ext cx="822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This is the best line for our relationship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For one variable, it is the average. 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 this variable it is 379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This is our base model that we will compare future models too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 title="House Pric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75" y="1615762"/>
            <a:ext cx="5394324" cy="3335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Residuals or Errors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Residuals are the difference between the observed value and the line of best fit</a:t>
            </a:r>
            <a:endParaRPr sz="1700"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5590200" y="165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{A07CC7FE-4A11-45D4-A11E-3A0F9BDCE1DC}</a:tableStyleId>
              </a:tblPr>
              <a:tblGrid>
                <a:gridCol w="1191950"/>
                <a:gridCol w="1191950"/>
              </a:tblGrid>
              <a:tr h="45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 ($ in thousands)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Residual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4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-129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5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2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2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79" name="Google Shape;79;p16"/>
          <p:cNvCxnSpPr/>
          <p:nvPr/>
        </p:nvCxnSpPr>
        <p:spPr>
          <a:xfrm flipH="1" rot="10800000">
            <a:off x="675400" y="3158725"/>
            <a:ext cx="46656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/>
        </p:nvSpPr>
        <p:spPr>
          <a:xfrm>
            <a:off x="1174175" y="2309300"/>
            <a:ext cx="16521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AVG = 379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Squaring the Residuals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539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We now want to square those residuals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This makes all numbers positive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It also puts greater emphasis on larger residuals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We add all of the squared errors to get the SSE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SSE stands for sum of squared errors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The goal with linear regression is to minimize the SSE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Our new regression line should minimize this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With our data, our SSE = 49172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5891500" y="523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{A07CC7FE-4A11-45D4-A11E-3A0F9BDCE1DC}</a:tableStyleId>
              </a:tblPr>
              <a:tblGrid>
                <a:gridCol w="1108425"/>
                <a:gridCol w="1111950"/>
                <a:gridCol w="720425"/>
              </a:tblGrid>
              <a:tr h="70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 ($ in thousands)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Residual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SSE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-54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2916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-129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16641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70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532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23409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8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-49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8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437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3364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Least Squares Method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We use the least squares method to calculate our regression line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The regression line is the line with the smallest SSE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The goal is to make the difference between our observed values and our predicted values as small as possible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We observe this in this function: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the observed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y-hat</a:t>
            </a:r>
            <a:r>
              <a:rPr lang="en"/>
              <a:t> = our predicted variable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298875" y="3117275"/>
            <a:ext cx="53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675" y="2509100"/>
            <a:ext cx="2057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Montserrat SemiBold"/>
                <a:ea typeface="Montserrat SemiBold"/>
                <a:cs typeface="Montserrat SemiBold"/>
                <a:sym typeface="Montserrat SemiBold"/>
              </a:rPr>
              <a:t>Introducing another variable - Simple Linear Regression</a:t>
            </a:r>
            <a:endParaRPr sz="22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Simple linear regression compares the relationship of 2 variables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Price will be our dependent variable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Number of bedrooms will be our independent variable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Our model will try to predict the price of a house given the number of bedrooms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What we will do in the next steps will be calculating the least squares regression line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This line is the line of best fit for our data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Calculating the Least Squares Regression Line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Least Squares Regression Line is calculated by the following formula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y-hat is our predicted or dependent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b0 is our intercept while b1 is our slope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is our independent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next slide we will calculate the the intercept and the slope...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0" y="1562100"/>
            <a:ext cx="24669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The Slope and Intercept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Our slope is calculated by the following formula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We calculate our intercept by doing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1631375"/>
            <a:ext cx="42100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150" y="3129400"/>
            <a:ext cx="19716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