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3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BiP0pAH6c+/L6MY8bZ6Mgqht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2"/>
    <p:restoredTop sz="94650"/>
  </p:normalViewPr>
  <p:slideViewPr>
    <p:cSldViewPr snapToGrid="0" snapToObjects="1">
      <p:cViewPr varScale="1">
        <p:scale>
          <a:sx n="76" d="100"/>
          <a:sy n="76" d="100"/>
        </p:scale>
        <p:origin x="4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af4df47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7baf4df47d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7baf4df47d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giải thích hình đã dc normalize kích cỡ, recenter</a:t>
            </a: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af4df4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af4df47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7baf4df47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af4df47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af4df47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Van de </a:t>
            </a:r>
            <a:r>
              <a:rPr lang="en-US" dirty="0" err="1"/>
              <a:t>kho</a:t>
            </a:r>
            <a:r>
              <a:rPr lang="en-US" dirty="0"/>
              <a:t> khan </a:t>
            </a:r>
            <a:r>
              <a:rPr lang="en-US" dirty="0" err="1"/>
              <a:t>cua</a:t>
            </a:r>
            <a:r>
              <a:rPr lang="en-US" dirty="0"/>
              <a:t> vision co ban la </a:t>
            </a:r>
            <a:r>
              <a:rPr lang="en-US" dirty="0" err="1"/>
              <a:t>gi</a:t>
            </a:r>
            <a:r>
              <a:rPr lang="en-US" dirty="0"/>
              <a:t> ?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Cac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buoc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hanh</a:t>
            </a:r>
            <a:endParaRPr lang="en-US" dirty="0"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7baf4df47d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af4df47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af4df47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baf4df47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af4df47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af4df47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baf4df47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89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af4df4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af4df47d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baf4df47d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938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621631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838200" y="379413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2048gam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Train a Deep Q Learning network to play 2048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664677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Thank you!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646922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4000" dirty="0">
                <a:solidFill>
                  <a:schemeClr val="lt1"/>
                </a:solidFill>
              </a:rPr>
              <a:t>Any questions?</a:t>
            </a:r>
            <a:endParaRPr sz="4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2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af4df47d_0_13"/>
          <p:cNvSpPr txBox="1">
            <a:spLocks noGrp="1"/>
          </p:cNvSpPr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dirty="0"/>
              <a:t>Layout</a:t>
            </a:r>
            <a:endParaRPr dirty="0"/>
          </a:p>
        </p:txBody>
      </p:sp>
      <p:sp>
        <p:nvSpPr>
          <p:cNvPr id="91" name="Google Shape;91;g7baf4df47d_0_13"/>
          <p:cNvSpPr txBox="1">
            <a:spLocks noGrp="1"/>
          </p:cNvSpPr>
          <p:nvPr>
            <p:ph type="body" idx="1"/>
          </p:nvPr>
        </p:nvSpPr>
        <p:spPr>
          <a:xfrm>
            <a:off x="838200" y="13541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2048?</a:t>
            </a:r>
            <a:endParaRPr lang="vi-VN" dirty="0"/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TEPFA</a:t>
            </a:r>
            <a:endParaRPr lang="vi-VN" dirty="0"/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Network architecture</a:t>
            </a:r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Q-learning detail</a:t>
            </a:r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Result</a:t>
            </a:r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Summary</a:t>
            </a:r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3EED-65DD-4F1F-A533-15D57D0B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2048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C73FD-66F4-4DA9-8529-C8748569A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/>
              <a:t>://2048game.com/</a:t>
            </a: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24A37BC6-31F9-4C61-8F62-86D35B6B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47" y="379413"/>
            <a:ext cx="5317776" cy="65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600" dirty="0"/>
              <a:t>ii. </a:t>
            </a:r>
            <a:r>
              <a:rPr lang="vi-VN" sz="3600" dirty="0"/>
              <a:t>TEPFA</a:t>
            </a:r>
            <a:endParaRPr sz="3400" dirty="0"/>
          </a:p>
        </p:txBody>
      </p:sp>
      <p:sp>
        <p:nvSpPr>
          <p:cNvPr id="4" name="Google Shape;91;g7baf4df47d_0_13">
            <a:extLst>
              <a:ext uri="{FF2B5EF4-FFF2-40B4-BE49-F238E27FC236}">
                <a16:creationId xmlns:a16="http://schemas.microsoft.com/office/drawing/2014/main" id="{6DF7BCBA-40F9-D149-9F7A-145A46DFA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" y="1101014"/>
            <a:ext cx="12192000" cy="464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vi-VN" sz="3200" b="1" dirty="0"/>
              <a:t>T</a:t>
            </a:r>
            <a:r>
              <a:rPr lang="en-US" sz="3200" b="1" u="sng" dirty="0"/>
              <a:t>ask</a:t>
            </a:r>
            <a:r>
              <a:rPr lang="en-US" sz="3200" dirty="0"/>
              <a:t>: From game state, choose action that leads to optimal rewards</a:t>
            </a:r>
            <a:r>
              <a:rPr lang="vi-VN" sz="3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vi-VN" sz="3200" b="1" dirty="0"/>
              <a:t>E</a:t>
            </a:r>
            <a:r>
              <a:rPr lang="en-US" sz="3200" b="1" u="sng" dirty="0" err="1"/>
              <a:t>xperience</a:t>
            </a:r>
            <a:r>
              <a:rPr lang="en-US" sz="3200" dirty="0"/>
              <a:t>: On the job experience</a:t>
            </a:r>
            <a:endParaRPr lang="vi-VN" sz="3200" dirty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vi-VN" sz="3200" b="1" dirty="0"/>
              <a:t>P</a:t>
            </a:r>
            <a:r>
              <a:rPr lang="en-US" sz="3200" b="1" u="sng" dirty="0" err="1"/>
              <a:t>erformance</a:t>
            </a:r>
            <a:r>
              <a:rPr lang="en-US" sz="3200" dirty="0"/>
              <a:t>: Mean Square Error between current Q and maximized Q for network, rewards function </a:t>
            </a:r>
            <a:r>
              <a:rPr lang="en-US" sz="3200"/>
              <a:t>for maximizing Q.</a:t>
            </a:r>
            <a:endParaRPr lang="en-US" sz="3200" dirty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vi-VN" sz="3200" b="1" dirty="0"/>
              <a:t>F</a:t>
            </a:r>
            <a:r>
              <a:rPr lang="en-US" sz="3200" b="1" u="sng" dirty="0"/>
              <a:t>unction</a:t>
            </a:r>
            <a:r>
              <a:rPr lang="en-US" sz="3200" b="1" dirty="0"/>
              <a:t> space</a:t>
            </a:r>
            <a:r>
              <a:rPr lang="en-US" sz="3200" dirty="0"/>
              <a:t>: CNN layers, Fully connected layer.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3200" b="1" u="sng" dirty="0"/>
              <a:t>Algorithm</a:t>
            </a:r>
            <a:r>
              <a:rPr lang="en-US" sz="3200" dirty="0"/>
              <a:t>: Batch gradient descent for network, Q-learning algorithm for Q values.</a:t>
            </a:r>
            <a:endParaRPr lang="vi-V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af4df47d_0_41"/>
          <p:cNvSpPr txBox="1">
            <a:spLocks noGrp="1"/>
          </p:cNvSpPr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/>
              <a:t>iii. Network architecture</a:t>
            </a:r>
            <a:endParaRPr lang="vi-VN" dirty="0"/>
          </a:p>
        </p:txBody>
      </p:sp>
      <p:sp>
        <p:nvSpPr>
          <p:cNvPr id="104" name="Google Shape;104;g7baf4df47d_0_41"/>
          <p:cNvSpPr txBox="1">
            <a:spLocks noGrp="1"/>
          </p:cNvSpPr>
          <p:nvPr>
            <p:ph type="body" idx="1"/>
          </p:nvPr>
        </p:nvSpPr>
        <p:spPr>
          <a:xfrm>
            <a:off x="-1557495" y="1448899"/>
            <a:ext cx="13519123" cy="693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VN" b="1" dirty="0"/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VN" b="1" dirty="0"/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VN" b="1" dirty="0"/>
          </a:p>
          <a:p>
            <a:pPr marL="5080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508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					</a:t>
            </a:r>
            <a:endParaRPr lang="en-US" sz="2400" b="1" dirty="0">
              <a:solidFill>
                <a:srgbClr val="FF0000"/>
              </a:solidFill>
            </a:endParaRPr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V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B3C5A-4537-48B6-83CD-F75DF5D1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813"/>
            <a:ext cx="12298660" cy="6004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af4df47d_0_19"/>
          <p:cNvSpPr txBox="1">
            <a:spLocks noGrp="1"/>
          </p:cNvSpPr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lvl="0">
              <a:lnSpc>
                <a:spcPct val="150000"/>
              </a:lnSpc>
              <a:buSzPts val="2800"/>
            </a:pPr>
            <a:r>
              <a:rPr lang="en-US" dirty="0"/>
              <a:t>iv. Q-learning detail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78E6F-0BF0-443F-A3C3-F88FC566E934}"/>
              </a:ext>
            </a:extLst>
          </p:cNvPr>
          <p:cNvSpPr txBox="1"/>
          <p:nvPr/>
        </p:nvSpPr>
        <p:spPr>
          <a:xfrm>
            <a:off x="838200" y="1477108"/>
            <a:ext cx="110230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Gamma = 0.9</a:t>
            </a:r>
          </a:p>
          <a:p>
            <a:endParaRPr lang="en-US" sz="2800" dirty="0"/>
          </a:p>
          <a:p>
            <a:r>
              <a:rPr lang="en-US" sz="2800" dirty="0"/>
              <a:t>Rewards:</a:t>
            </a:r>
          </a:p>
          <a:p>
            <a:r>
              <a:rPr lang="en-US" sz="2800" dirty="0"/>
              <a:t>- </a:t>
            </a:r>
          </a:p>
          <a:p>
            <a:endParaRPr lang="en-US" sz="2800" dirty="0"/>
          </a:p>
          <a:p>
            <a:r>
              <a:rPr lang="en-US" sz="2800" dirty="0"/>
              <a:t>-</a:t>
            </a:r>
          </a:p>
          <a:p>
            <a:endParaRPr lang="en-US" sz="2800" dirty="0"/>
          </a:p>
          <a:p>
            <a:r>
              <a:rPr lang="en-US" sz="2800" dirty="0"/>
              <a:t>Epsilon-greedy = 0.9</a:t>
            </a:r>
          </a:p>
          <a:p>
            <a:r>
              <a:rPr lang="en-US" sz="2800" dirty="0"/>
              <a:t>	Epsilon is exponentially decay by 1.005 after episode 10000</a:t>
            </a:r>
            <a:r>
              <a:rPr lang="en-US" sz="2800" baseline="30000" dirty="0"/>
              <a:t>th</a:t>
            </a:r>
            <a:r>
              <a:rPr lang="en-US" sz="2800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3A5840-2827-4C14-8F94-486CAE28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04" y="1714865"/>
            <a:ext cx="8607659" cy="6464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9D1A01-2F1E-492D-B9A4-FC1F2420C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762" y="3642106"/>
            <a:ext cx="8762532" cy="8479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2849A0-25F8-43A6-84CE-C3E91DB4F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270" y="4669662"/>
            <a:ext cx="8551692" cy="475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af4df47d_0_33"/>
          <p:cNvSpPr txBox="1">
            <a:spLocks noGrp="1"/>
          </p:cNvSpPr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v. Result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25F4-87A1-3A43-853D-164EB0AFE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Scores upon trainings: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A11A7-B1B6-41B0-8B94-FC3EB45D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48" y="1212056"/>
            <a:ext cx="767709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af4df47d_0_33"/>
          <p:cNvSpPr txBox="1">
            <a:spLocks noGrp="1"/>
          </p:cNvSpPr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v. Result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25F4-87A1-3A43-853D-164EB0AFE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Loss upon training: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97657-18BF-4695-9D8A-92F50E30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82" y="966813"/>
            <a:ext cx="7979399" cy="50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af4df47d_0_27"/>
          <p:cNvSpPr txBox="1">
            <a:spLocks noGrp="1"/>
          </p:cNvSpPr>
          <p:nvPr>
            <p:ph type="title"/>
          </p:nvPr>
        </p:nvSpPr>
        <p:spPr>
          <a:xfrm>
            <a:off x="838200" y="379413"/>
            <a:ext cx="10515600" cy="6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vi. Summary</a:t>
            </a:r>
            <a:endParaRPr dirty="0"/>
          </a:p>
        </p:txBody>
      </p:sp>
      <p:sp>
        <p:nvSpPr>
          <p:cNvPr id="137" name="Google Shape;137;g7baf4df47d_0_27"/>
          <p:cNvSpPr txBox="1">
            <a:spLocks noGrp="1"/>
          </p:cNvSpPr>
          <p:nvPr>
            <p:ph type="body" idx="1"/>
          </p:nvPr>
        </p:nvSpPr>
        <p:spPr>
          <a:xfrm>
            <a:off x="819538" y="1363468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model can learn and play 2048 with score increasing gradually.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model can play 2048 equally compared to a moderate player.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model can learn and implement strategies that relates to human’s strategies, due to reward policy.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TODO:</a:t>
            </a:r>
          </a:p>
          <a:p>
            <a:pPr lvl="1" indent="-457200">
              <a:spcBef>
                <a:spcPts val="1000"/>
              </a:spcBef>
              <a:buFontTx/>
              <a:buChar char="-"/>
            </a:pPr>
            <a:r>
              <a:rPr lang="en-US" dirty="0"/>
              <a:t>Current network is not yet stable, cannot guarantee a WIN game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/>
              <a:t>	-&gt; Tuning kernels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/>
              <a:t>	-&gt; Tuning reward policies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253</Words>
  <Application>Microsoft Office PowerPoint</Application>
  <PresentationFormat>Widescreen</PresentationFormat>
  <Paragraphs>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Train a Deep Q Learning network to play 2048</vt:lpstr>
      <vt:lpstr>Layout</vt:lpstr>
      <vt:lpstr>i. 2048</vt:lpstr>
      <vt:lpstr>ii. TEPFA</vt:lpstr>
      <vt:lpstr>iii. Network architecture</vt:lpstr>
      <vt:lpstr>iv. Q-learning detail</vt:lpstr>
      <vt:lpstr>v. Result</vt:lpstr>
      <vt:lpstr>v. Result</vt:lpstr>
      <vt:lpstr>vi.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Overfit, Underfit and Regularization</dc:title>
  <dc:creator>AVU</dc:creator>
  <cp:lastModifiedBy>Anh Vu</cp:lastModifiedBy>
  <cp:revision>18</cp:revision>
  <dcterms:modified xsi:type="dcterms:W3CDTF">2020-07-12T07:03:47Z</dcterms:modified>
</cp:coreProperties>
</file>