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4C8B-9798-4AFF-AE43-6EFCB1AE6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02E62-2D1D-46C6-A635-B9F0BBCAE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8FC30-E411-4602-AFAB-995839834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0024-192E-41DA-80A1-67C7857053E6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8378B-2CE5-4E5D-BD72-E1311C919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7F1A1-8A0B-41D7-9FD7-D7B9D1FDA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50F2-06EC-4AA9-AB4E-9D4D69C2C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86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C4935-9D0D-44ED-8D3D-AEADB5C7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0B743-DB3D-4626-BC03-CA0258C46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C0C39-C140-48D0-88C5-9017AFF3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0024-192E-41DA-80A1-67C7857053E6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7B699-AA90-48BA-946A-F21467EA1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2D62D-2946-403F-B5B6-A9F853FB8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50F2-06EC-4AA9-AB4E-9D4D69C2C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2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A4D70C-5ECF-4294-8004-ABC425D36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87709-2B0D-4BD2-B602-7792EED16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836EC-E874-4EB3-91F9-9896738CD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0024-192E-41DA-80A1-67C7857053E6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778E3-9B28-483B-B2F5-DE002B0E4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FFB46-AB34-4FF7-83D4-C148D5EE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50F2-06EC-4AA9-AB4E-9D4D69C2C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7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0489A-9A67-403B-8527-A3FBF3F3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C635F-0880-408A-BAD3-52AFC046B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6CB66-167F-43A6-8B28-8E41BD921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0024-192E-41DA-80A1-67C7857053E6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69B48-59FC-490E-B98D-7662ED741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6DA24-B1C5-4407-9D0A-CA738972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50F2-06EC-4AA9-AB4E-9D4D69C2C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3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3046B-8511-4327-9812-91E2B3FB0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9CF85-DA22-4BD7-AF67-373683FCF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FB444-E4AF-443A-8EB0-33A96B36F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0024-192E-41DA-80A1-67C7857053E6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89AD3-5F4E-43F4-936B-E66A75DA7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2E79C-CF00-410D-8670-CC4FEDD3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50F2-06EC-4AA9-AB4E-9D4D69C2C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95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ECC5-7173-45BA-91D4-7812ACAA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695B7-4A5B-4588-ABF6-4329435CF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A7335-5FFA-403F-8D26-6D61C05A6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E588A-807E-460F-9292-9B6887F76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0024-192E-41DA-80A1-67C7857053E6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27B45-C89F-4DC1-B597-CA85A27C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BD1DB-FA71-4F8B-8D1D-37811E47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50F2-06EC-4AA9-AB4E-9D4D69C2C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7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00C41-7F3D-47AE-8DA8-46C36F4D7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CFEE7-19C1-438C-8F2A-EC54B8C30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85D71-3504-4665-99AA-B9F4CFF08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03043A-0027-4D74-8E92-4A40F60C2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F3D90A-4942-48C9-A020-A9A9786F0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89C3BC-514D-4CD1-8EFD-F299452A5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0024-192E-41DA-80A1-67C7857053E6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6DEE76-ADBB-4A59-98BE-608DEF3A2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CE34E-2876-4143-85C2-CB73EFE07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50F2-06EC-4AA9-AB4E-9D4D69C2C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1AACC-E904-4E2F-88C3-E348A23B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3280A0-9E83-483B-A454-7C2D3EF41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0024-192E-41DA-80A1-67C7857053E6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086C4-9A4A-4EF7-AE1B-BD8182E66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D1088-D795-4BB8-914A-C239FC8A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50F2-06EC-4AA9-AB4E-9D4D69C2C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1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BFAB7-4978-4A9D-89E8-185735FCE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0024-192E-41DA-80A1-67C7857053E6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236FA6-CCC0-4037-AD9B-8111CDA43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04DB7-F9F1-43F7-BF80-ECC7A2FFD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50F2-06EC-4AA9-AB4E-9D4D69C2C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64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51AF7-A109-416F-BEBB-40CB89B2D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067FA-D48E-4648-B4A3-51AB6CD52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70926-A46A-4C0A-9DDC-8F7F054CC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F892D-847F-419D-ACA6-13E25A7A7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0024-192E-41DA-80A1-67C7857053E6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B9084-0197-44A3-BEC1-223FF5D21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F32E9-DBB4-497F-ABA3-4243652D8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50F2-06EC-4AA9-AB4E-9D4D69C2C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53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75282-AAAC-4B62-B4D8-DFAAB662A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D55241-C320-4FDA-9667-09FBEA1D72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D4AC0-CA4D-4947-BAB2-5F8EA1C5A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3179C-D8EB-40F3-952B-37CEEFB29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0024-192E-41DA-80A1-67C7857053E6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B0C1C-D5BC-4CCA-8A9A-3DF88DA9A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F904B-4207-4D04-83E9-E6EDEEA23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50F2-06EC-4AA9-AB4E-9D4D69C2C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3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60A79B-2D93-4121-BA1C-AC731DC98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A80E3-7890-48D9-8716-6D5622DB5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162E6-763E-4FA6-BAFD-8D03D116A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F0024-192E-41DA-80A1-67C7857053E6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A564C-AFF6-49C5-AAD6-EF2E511542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2103F-9336-4157-91E2-78FC6C3E2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450F2-06EC-4AA9-AB4E-9D4D69C2C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7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EE45D-DBA4-4D84-841A-EA96B197E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Regression Algorithm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DE795-37E5-4338-B51E-105DE1D96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4160" y="5735637"/>
            <a:ext cx="9144000" cy="1655762"/>
          </a:xfrm>
        </p:spPr>
        <p:txBody>
          <a:bodyPr/>
          <a:lstStyle/>
          <a:p>
            <a:pPr algn="r"/>
            <a:r>
              <a:rPr lang="en-US" dirty="0"/>
              <a:t>Ramkumar Subramanian</a:t>
            </a:r>
          </a:p>
        </p:txBody>
      </p:sp>
    </p:spTree>
    <p:extLst>
      <p:ext uri="{BB962C8B-B14F-4D97-AF65-F5344CB8AC3E}">
        <p14:creationId xmlns:p14="http://schemas.microsoft.com/office/powerpoint/2010/main" val="2870346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27EF-D5CD-4499-A03F-4AF32406C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Housing Prices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9C2ADA-3E1C-442E-98AA-6BBAC5CB42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086" y="1690688"/>
            <a:ext cx="6189787" cy="4642341"/>
          </a:xfrm>
        </p:spPr>
      </p:pic>
    </p:spTree>
    <p:extLst>
      <p:ext uri="{BB962C8B-B14F-4D97-AF65-F5344CB8AC3E}">
        <p14:creationId xmlns:p14="http://schemas.microsoft.com/office/powerpoint/2010/main" val="368086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6AD70-159E-41B6-AE1D-5147C097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Machine Learning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403812-7E13-4CF9-96FC-3FA9815B6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02" y="1690688"/>
            <a:ext cx="6263640" cy="4697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1BCBC6-D448-446B-91DD-218E36029CFF}"/>
              </a:ext>
            </a:extLst>
          </p:cNvPr>
          <p:cNvSpPr txBox="1"/>
          <p:nvPr/>
        </p:nvSpPr>
        <p:spPr>
          <a:xfrm>
            <a:off x="7709095" y="2166425"/>
            <a:ext cx="33188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= M * X + C</a:t>
            </a:r>
          </a:p>
          <a:p>
            <a:endParaRPr lang="en-US" dirty="0"/>
          </a:p>
          <a:p>
            <a:r>
              <a:rPr lang="en-US" dirty="0"/>
              <a:t>Where, </a:t>
            </a:r>
          </a:p>
          <a:p>
            <a:r>
              <a:rPr lang="en-US" dirty="0"/>
              <a:t>Y  = Price of House</a:t>
            </a:r>
          </a:p>
          <a:p>
            <a:r>
              <a:rPr lang="en-US" dirty="0"/>
              <a:t>X  = Size of House</a:t>
            </a:r>
          </a:p>
          <a:p>
            <a:r>
              <a:rPr lang="en-US" dirty="0"/>
              <a:t>M = Slope of Line</a:t>
            </a:r>
          </a:p>
          <a:p>
            <a:r>
              <a:rPr lang="en-US" dirty="0"/>
              <a:t>C   = Constant </a:t>
            </a:r>
          </a:p>
          <a:p>
            <a:endParaRPr lang="en-US" dirty="0"/>
          </a:p>
          <a:p>
            <a:r>
              <a:rPr lang="en-US" dirty="0"/>
              <a:t>We need to find M and C using Linear regression algorithm </a:t>
            </a:r>
          </a:p>
        </p:txBody>
      </p:sp>
    </p:spTree>
    <p:extLst>
      <p:ext uri="{BB962C8B-B14F-4D97-AF65-F5344CB8AC3E}">
        <p14:creationId xmlns:p14="http://schemas.microsoft.com/office/powerpoint/2010/main" val="3560005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0C182-2A7F-4716-9209-E1CEC3F02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208" y="167409"/>
            <a:ext cx="10515600" cy="1325563"/>
          </a:xfrm>
        </p:spPr>
        <p:txBody>
          <a:bodyPr/>
          <a:lstStyle/>
          <a:p>
            <a:r>
              <a:rPr lang="en-US" dirty="0"/>
              <a:t>Algorithm </a:t>
            </a:r>
          </a:p>
        </p:txBody>
      </p:sp>
      <p:sp>
        <p:nvSpPr>
          <p:cNvPr id="4" name="Double Bracket 3">
            <a:extLst>
              <a:ext uri="{FF2B5EF4-FFF2-40B4-BE49-F238E27FC236}">
                <a16:creationId xmlns:a16="http://schemas.microsoft.com/office/drawing/2014/main" id="{7ED62C3C-3FAB-4135-B0AA-168F4380183C}"/>
              </a:ext>
            </a:extLst>
          </p:cNvPr>
          <p:cNvSpPr/>
          <p:nvPr/>
        </p:nvSpPr>
        <p:spPr>
          <a:xfrm>
            <a:off x="838200" y="2337801"/>
            <a:ext cx="1420837" cy="144640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1DEF5B-DB62-4B9E-92FD-D5106488A932}"/>
              </a:ext>
            </a:extLst>
          </p:cNvPr>
          <p:cNvSpPr txBox="1"/>
          <p:nvPr/>
        </p:nvSpPr>
        <p:spPr>
          <a:xfrm>
            <a:off x="984738" y="2507006"/>
            <a:ext cx="1274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1       1000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F1F1B3-FB9B-4FE0-9855-F57C42BF7C1F}"/>
              </a:ext>
            </a:extLst>
          </p:cNvPr>
          <p:cNvSpPr txBox="1"/>
          <p:nvPr/>
        </p:nvSpPr>
        <p:spPr>
          <a:xfrm>
            <a:off x="984737" y="2876338"/>
            <a:ext cx="1274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1       1100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204892-E03E-4418-8ABD-23876A6B8D5A}"/>
              </a:ext>
            </a:extLst>
          </p:cNvPr>
          <p:cNvSpPr txBox="1"/>
          <p:nvPr/>
        </p:nvSpPr>
        <p:spPr>
          <a:xfrm>
            <a:off x="984736" y="3430336"/>
            <a:ext cx="1274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1       2000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25B705-930A-41B8-BA62-00BB30BD91FE}"/>
              </a:ext>
            </a:extLst>
          </p:cNvPr>
          <p:cNvSpPr txBox="1"/>
          <p:nvPr/>
        </p:nvSpPr>
        <p:spPr>
          <a:xfrm>
            <a:off x="1131272" y="3107952"/>
            <a:ext cx="1274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E7569-9E17-4BAF-8CE1-D36127A882D2}"/>
              </a:ext>
            </a:extLst>
          </p:cNvPr>
          <p:cNvSpPr txBox="1"/>
          <p:nvPr/>
        </p:nvSpPr>
        <p:spPr>
          <a:xfrm>
            <a:off x="668208" y="2060802"/>
            <a:ext cx="220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Const</a:t>
            </a:r>
            <a:r>
              <a:rPr lang="en-US" dirty="0"/>
              <a:t>    Size of House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C3B835-2965-429F-A76B-B525277B8C39}"/>
              </a:ext>
            </a:extLst>
          </p:cNvPr>
          <p:cNvSpPr txBox="1"/>
          <p:nvPr/>
        </p:nvSpPr>
        <p:spPr>
          <a:xfrm>
            <a:off x="2096961" y="3676414"/>
            <a:ext cx="93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576x2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96E59D-0C9C-41A6-A3C0-257A44B989DA}"/>
              </a:ext>
            </a:extLst>
          </p:cNvPr>
          <p:cNvSpPr txBox="1"/>
          <p:nvPr/>
        </p:nvSpPr>
        <p:spPr>
          <a:xfrm>
            <a:off x="1325287" y="3875544"/>
            <a:ext cx="142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" name="Double Bracket 11">
            <a:extLst>
              <a:ext uri="{FF2B5EF4-FFF2-40B4-BE49-F238E27FC236}">
                <a16:creationId xmlns:a16="http://schemas.microsoft.com/office/drawing/2014/main" id="{069DA4E2-1D8C-445E-B7E4-60831885909A}"/>
              </a:ext>
            </a:extLst>
          </p:cNvPr>
          <p:cNvSpPr/>
          <p:nvPr/>
        </p:nvSpPr>
        <p:spPr>
          <a:xfrm>
            <a:off x="3594294" y="2253979"/>
            <a:ext cx="1097280" cy="170794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DC92E1-FA56-49A1-9F4A-ABCA32AADAAA}"/>
              </a:ext>
            </a:extLst>
          </p:cNvPr>
          <p:cNvSpPr txBox="1"/>
          <p:nvPr/>
        </p:nvSpPr>
        <p:spPr>
          <a:xfrm>
            <a:off x="3630931" y="2430134"/>
            <a:ext cx="1274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800K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F722D5-BF09-40FC-9BF7-F7D8061C631D}"/>
              </a:ext>
            </a:extLst>
          </p:cNvPr>
          <p:cNvSpPr txBox="1"/>
          <p:nvPr/>
        </p:nvSpPr>
        <p:spPr>
          <a:xfrm>
            <a:off x="3630930" y="2799466"/>
            <a:ext cx="1274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1M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B9393F-6AE2-4AA9-AC8B-FBDEA29AD5AB}"/>
              </a:ext>
            </a:extLst>
          </p:cNvPr>
          <p:cNvSpPr txBox="1"/>
          <p:nvPr/>
        </p:nvSpPr>
        <p:spPr>
          <a:xfrm>
            <a:off x="3630929" y="3353464"/>
            <a:ext cx="1274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1.5M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C2FB9F-A51C-4101-8023-46543FF316D5}"/>
              </a:ext>
            </a:extLst>
          </p:cNvPr>
          <p:cNvSpPr txBox="1"/>
          <p:nvPr/>
        </p:nvSpPr>
        <p:spPr>
          <a:xfrm>
            <a:off x="3777465" y="3031080"/>
            <a:ext cx="1274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4FD3C1-1827-4B34-8D06-3016CB7A01DA}"/>
              </a:ext>
            </a:extLst>
          </p:cNvPr>
          <p:cNvSpPr txBox="1"/>
          <p:nvPr/>
        </p:nvSpPr>
        <p:spPr>
          <a:xfrm>
            <a:off x="4673106" y="3726519"/>
            <a:ext cx="93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576x1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419307-729E-4646-92AA-E9D61DA4FAB9}"/>
              </a:ext>
            </a:extLst>
          </p:cNvPr>
          <p:cNvSpPr txBox="1"/>
          <p:nvPr/>
        </p:nvSpPr>
        <p:spPr>
          <a:xfrm>
            <a:off x="3901432" y="3925649"/>
            <a:ext cx="142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C44445-0E25-4381-BA52-B560461A9358}"/>
              </a:ext>
            </a:extLst>
          </p:cNvPr>
          <p:cNvSpPr txBox="1"/>
          <p:nvPr/>
        </p:nvSpPr>
        <p:spPr>
          <a:xfrm>
            <a:off x="3381514" y="1968469"/>
            <a:ext cx="173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 of House</a:t>
            </a:r>
          </a:p>
        </p:txBody>
      </p:sp>
      <p:sp>
        <p:nvSpPr>
          <p:cNvPr id="22" name="Double Bracket 21">
            <a:extLst>
              <a:ext uri="{FF2B5EF4-FFF2-40B4-BE49-F238E27FC236}">
                <a16:creationId xmlns:a16="http://schemas.microsoft.com/office/drawing/2014/main" id="{9D2D194A-4479-4BEB-8E61-7E652FFBB214}"/>
              </a:ext>
            </a:extLst>
          </p:cNvPr>
          <p:cNvSpPr/>
          <p:nvPr/>
        </p:nvSpPr>
        <p:spPr>
          <a:xfrm>
            <a:off x="7126170" y="2186598"/>
            <a:ext cx="1274299" cy="170794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4EA77B-FFA8-4F08-9B2A-6635C6F78B72}"/>
              </a:ext>
            </a:extLst>
          </p:cNvPr>
          <p:cNvSpPr txBox="1"/>
          <p:nvPr/>
        </p:nvSpPr>
        <p:spPr>
          <a:xfrm>
            <a:off x="2482072" y="1223205"/>
            <a:ext cx="4622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Inputs</a:t>
            </a: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BC239CCC-08BC-479C-8085-4910CED7307D}"/>
              </a:ext>
            </a:extLst>
          </p:cNvPr>
          <p:cNvSpPr/>
          <p:nvPr/>
        </p:nvSpPr>
        <p:spPr>
          <a:xfrm rot="16200000">
            <a:off x="2644898" y="-300679"/>
            <a:ext cx="463064" cy="43506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50C462-1C3B-471C-9F32-55C0EF31EA2A}"/>
              </a:ext>
            </a:extLst>
          </p:cNvPr>
          <p:cNvSpPr txBox="1"/>
          <p:nvPr/>
        </p:nvSpPr>
        <p:spPr>
          <a:xfrm>
            <a:off x="7286188" y="1222889"/>
            <a:ext cx="196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349626-8208-40A9-AD6F-A6F24AB9E5A8}"/>
              </a:ext>
            </a:extLst>
          </p:cNvPr>
          <p:cNvSpPr txBox="1"/>
          <p:nvPr/>
        </p:nvSpPr>
        <p:spPr>
          <a:xfrm>
            <a:off x="7201785" y="2660966"/>
            <a:ext cx="1274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C</a:t>
            </a:r>
          </a:p>
          <a:p>
            <a:r>
              <a:rPr lang="en-US" dirty="0"/>
              <a:t>        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AA5D32-3357-462E-BB7C-B3ABB159AB85}"/>
              </a:ext>
            </a:extLst>
          </p:cNvPr>
          <p:cNvSpPr txBox="1"/>
          <p:nvPr/>
        </p:nvSpPr>
        <p:spPr>
          <a:xfrm>
            <a:off x="8270924" y="3734677"/>
            <a:ext cx="1274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2x1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2CD5F0-09EE-4EC7-A3C2-6769EAE1B1AA}"/>
              </a:ext>
            </a:extLst>
          </p:cNvPr>
          <p:cNvSpPr txBox="1"/>
          <p:nvPr/>
        </p:nvSpPr>
        <p:spPr>
          <a:xfrm>
            <a:off x="9709928" y="1222889"/>
            <a:ext cx="216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ML Model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91A1A8-284B-4D03-A32C-79BF52A1143F}"/>
              </a:ext>
            </a:extLst>
          </p:cNvPr>
          <p:cNvSpPr/>
          <p:nvPr/>
        </p:nvSpPr>
        <p:spPr>
          <a:xfrm>
            <a:off x="9919785" y="2734066"/>
            <a:ext cx="1401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 = M * X + C</a:t>
            </a:r>
          </a:p>
        </p:txBody>
      </p:sp>
    </p:spTree>
    <p:extLst>
      <p:ext uri="{BB962C8B-B14F-4D97-AF65-F5344CB8AC3E}">
        <p14:creationId xmlns:p14="http://schemas.microsoft.com/office/powerpoint/2010/main" val="2838558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DB1B5-07C1-45EC-88E9-44F42622C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25" y="54921"/>
            <a:ext cx="10515600" cy="1325563"/>
          </a:xfrm>
        </p:spPr>
        <p:txBody>
          <a:bodyPr/>
          <a:lstStyle/>
          <a:p>
            <a:r>
              <a:rPr lang="en-US" dirty="0"/>
              <a:t>Algorithm contd.. </a:t>
            </a:r>
          </a:p>
        </p:txBody>
      </p:sp>
      <p:sp>
        <p:nvSpPr>
          <p:cNvPr id="4" name="Double Bracket 3">
            <a:extLst>
              <a:ext uri="{FF2B5EF4-FFF2-40B4-BE49-F238E27FC236}">
                <a16:creationId xmlns:a16="http://schemas.microsoft.com/office/drawing/2014/main" id="{7C68CF88-870A-40A0-A687-8AEB6A2CD1EB}"/>
              </a:ext>
            </a:extLst>
          </p:cNvPr>
          <p:cNvSpPr/>
          <p:nvPr/>
        </p:nvSpPr>
        <p:spPr>
          <a:xfrm>
            <a:off x="655320" y="1471820"/>
            <a:ext cx="1420837" cy="144640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67E57D-342D-4A70-BA30-4DC1ECD57481}"/>
              </a:ext>
            </a:extLst>
          </p:cNvPr>
          <p:cNvSpPr txBox="1"/>
          <p:nvPr/>
        </p:nvSpPr>
        <p:spPr>
          <a:xfrm>
            <a:off x="1142407" y="3009563"/>
            <a:ext cx="142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8" name="Double Bracket 7">
            <a:extLst>
              <a:ext uri="{FF2B5EF4-FFF2-40B4-BE49-F238E27FC236}">
                <a16:creationId xmlns:a16="http://schemas.microsoft.com/office/drawing/2014/main" id="{540403D6-DA0F-4BC7-8DA8-0A18F8E381BC}"/>
              </a:ext>
            </a:extLst>
          </p:cNvPr>
          <p:cNvSpPr/>
          <p:nvPr/>
        </p:nvSpPr>
        <p:spPr>
          <a:xfrm>
            <a:off x="2777197" y="1471820"/>
            <a:ext cx="1420837" cy="144640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03AC31-DA71-493C-83BF-650C40D53B40}"/>
              </a:ext>
            </a:extLst>
          </p:cNvPr>
          <p:cNvSpPr txBox="1"/>
          <p:nvPr/>
        </p:nvSpPr>
        <p:spPr>
          <a:xfrm>
            <a:off x="3278352" y="3009563"/>
            <a:ext cx="142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8B4055-9B26-450E-A629-3DC311D868B0}"/>
              </a:ext>
            </a:extLst>
          </p:cNvPr>
          <p:cNvSpPr txBox="1"/>
          <p:nvPr/>
        </p:nvSpPr>
        <p:spPr>
          <a:xfrm>
            <a:off x="2076157" y="1955409"/>
            <a:ext cx="7010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  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34DCA8-BE32-4C75-9FAE-010C0D25B74C}"/>
              </a:ext>
            </a:extLst>
          </p:cNvPr>
          <p:cNvSpPr txBox="1"/>
          <p:nvPr/>
        </p:nvSpPr>
        <p:spPr>
          <a:xfrm>
            <a:off x="2968283" y="1758462"/>
            <a:ext cx="1125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Values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1D2589-3622-4828-8365-590C4B61DA23}"/>
              </a:ext>
            </a:extLst>
          </p:cNvPr>
          <p:cNvSpPr txBox="1"/>
          <p:nvPr/>
        </p:nvSpPr>
        <p:spPr>
          <a:xfrm>
            <a:off x="4198034" y="2824897"/>
            <a:ext cx="109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2x1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ED8CFE-C9CD-45E1-BBC3-8C2F734B6E3F}"/>
              </a:ext>
            </a:extLst>
          </p:cNvPr>
          <p:cNvSpPr txBox="1"/>
          <p:nvPr/>
        </p:nvSpPr>
        <p:spPr>
          <a:xfrm>
            <a:off x="1915247" y="2888382"/>
            <a:ext cx="109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576x2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D67510-9D52-42F3-9CC0-0D185BB4000F}"/>
              </a:ext>
            </a:extLst>
          </p:cNvPr>
          <p:cNvSpPr txBox="1"/>
          <p:nvPr/>
        </p:nvSpPr>
        <p:spPr>
          <a:xfrm>
            <a:off x="5121811" y="1918024"/>
            <a:ext cx="7010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  =</a:t>
            </a:r>
          </a:p>
        </p:txBody>
      </p:sp>
      <p:sp>
        <p:nvSpPr>
          <p:cNvPr id="16" name="Double Bracket 15">
            <a:extLst>
              <a:ext uri="{FF2B5EF4-FFF2-40B4-BE49-F238E27FC236}">
                <a16:creationId xmlns:a16="http://schemas.microsoft.com/office/drawing/2014/main" id="{ABE916E8-511F-4A46-9A2A-C95AF95814F0}"/>
              </a:ext>
            </a:extLst>
          </p:cNvPr>
          <p:cNvSpPr/>
          <p:nvPr/>
        </p:nvSpPr>
        <p:spPr>
          <a:xfrm>
            <a:off x="5999870" y="1471820"/>
            <a:ext cx="1420837" cy="144640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659136-28BE-46AF-BB26-99EA8F20B264}"/>
              </a:ext>
            </a:extLst>
          </p:cNvPr>
          <p:cNvSpPr txBox="1"/>
          <p:nvPr/>
        </p:nvSpPr>
        <p:spPr>
          <a:xfrm>
            <a:off x="6501025" y="2888382"/>
            <a:ext cx="743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757B6A-BF4C-4043-9EA1-3BB66AE9E86E}"/>
              </a:ext>
            </a:extLst>
          </p:cNvPr>
          <p:cNvSpPr txBox="1"/>
          <p:nvPr/>
        </p:nvSpPr>
        <p:spPr>
          <a:xfrm>
            <a:off x="7420707" y="2703716"/>
            <a:ext cx="109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576x1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A8681B-CEF0-4CA1-9F69-5F6FBC13CA41}"/>
              </a:ext>
            </a:extLst>
          </p:cNvPr>
          <p:cNvSpPr txBox="1"/>
          <p:nvPr/>
        </p:nvSpPr>
        <p:spPr>
          <a:xfrm>
            <a:off x="65055" y="944743"/>
            <a:ext cx="201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7A581F-D0BB-44FA-A054-C1F813E8E9B3}"/>
              </a:ext>
            </a:extLst>
          </p:cNvPr>
          <p:cNvSpPr txBox="1"/>
          <p:nvPr/>
        </p:nvSpPr>
        <p:spPr>
          <a:xfrm>
            <a:off x="65055" y="3674457"/>
            <a:ext cx="201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</a:t>
            </a:r>
          </a:p>
        </p:txBody>
      </p:sp>
      <p:sp>
        <p:nvSpPr>
          <p:cNvPr id="21" name="Double Bracket 20">
            <a:extLst>
              <a:ext uri="{FF2B5EF4-FFF2-40B4-BE49-F238E27FC236}">
                <a16:creationId xmlns:a16="http://schemas.microsoft.com/office/drawing/2014/main" id="{6734799C-2143-46E3-84CF-BB1387032EE7}"/>
              </a:ext>
            </a:extLst>
          </p:cNvPr>
          <p:cNvSpPr/>
          <p:nvPr/>
        </p:nvSpPr>
        <p:spPr>
          <a:xfrm>
            <a:off x="655319" y="4033357"/>
            <a:ext cx="1420837" cy="144640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20A9B6-8980-48A9-B6EB-184323E47268}"/>
              </a:ext>
            </a:extLst>
          </p:cNvPr>
          <p:cNvSpPr txBox="1"/>
          <p:nvPr/>
        </p:nvSpPr>
        <p:spPr>
          <a:xfrm>
            <a:off x="1097851" y="5488202"/>
            <a:ext cx="743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9D7FE0-9806-4AE6-8456-4D54FF9B6652}"/>
              </a:ext>
            </a:extLst>
          </p:cNvPr>
          <p:cNvSpPr txBox="1"/>
          <p:nvPr/>
        </p:nvSpPr>
        <p:spPr>
          <a:xfrm>
            <a:off x="2017533" y="5303536"/>
            <a:ext cx="109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576x1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ABB2FE-0DFD-40E2-B43C-1F70AAA43F52}"/>
              </a:ext>
            </a:extLst>
          </p:cNvPr>
          <p:cNvSpPr txBox="1"/>
          <p:nvPr/>
        </p:nvSpPr>
        <p:spPr>
          <a:xfrm>
            <a:off x="2076156" y="4529282"/>
            <a:ext cx="7010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  *</a:t>
            </a:r>
          </a:p>
        </p:txBody>
      </p:sp>
      <p:sp>
        <p:nvSpPr>
          <p:cNvPr id="25" name="Double Bracket 24">
            <a:extLst>
              <a:ext uri="{FF2B5EF4-FFF2-40B4-BE49-F238E27FC236}">
                <a16:creationId xmlns:a16="http://schemas.microsoft.com/office/drawing/2014/main" id="{9FF51E0F-A534-459D-B0C1-46F3A405EDD0}"/>
              </a:ext>
            </a:extLst>
          </p:cNvPr>
          <p:cNvSpPr/>
          <p:nvPr/>
        </p:nvSpPr>
        <p:spPr>
          <a:xfrm>
            <a:off x="2777196" y="3961550"/>
            <a:ext cx="1420837" cy="144640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F636B3-1EDB-46DC-9E3A-385F070C831A}"/>
              </a:ext>
            </a:extLst>
          </p:cNvPr>
          <p:cNvSpPr txBox="1"/>
          <p:nvPr/>
        </p:nvSpPr>
        <p:spPr>
          <a:xfrm>
            <a:off x="3264283" y="5499293"/>
            <a:ext cx="142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A8D414-4B54-4A3D-B2BB-51D58928E35F}"/>
              </a:ext>
            </a:extLst>
          </p:cNvPr>
          <p:cNvSpPr txBox="1"/>
          <p:nvPr/>
        </p:nvSpPr>
        <p:spPr>
          <a:xfrm>
            <a:off x="4037123" y="5378112"/>
            <a:ext cx="109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576x2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90672D-0259-499F-A4FC-5110B1D91CF8}"/>
              </a:ext>
            </a:extLst>
          </p:cNvPr>
          <p:cNvSpPr/>
          <p:nvPr/>
        </p:nvSpPr>
        <p:spPr>
          <a:xfrm>
            <a:off x="2954795" y="4033357"/>
            <a:ext cx="470087" cy="1352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AA3A5B-D718-45B1-B155-8AC7FA4B5AA9}"/>
              </a:ext>
            </a:extLst>
          </p:cNvPr>
          <p:cNvSpPr txBox="1"/>
          <p:nvPr/>
        </p:nvSpPr>
        <p:spPr>
          <a:xfrm>
            <a:off x="5121811" y="4362639"/>
            <a:ext cx="7010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  =</a:t>
            </a:r>
          </a:p>
        </p:txBody>
      </p:sp>
      <p:sp>
        <p:nvSpPr>
          <p:cNvPr id="30" name="Double Bracket 29">
            <a:extLst>
              <a:ext uri="{FF2B5EF4-FFF2-40B4-BE49-F238E27FC236}">
                <a16:creationId xmlns:a16="http://schemas.microsoft.com/office/drawing/2014/main" id="{5AE06D2F-3F33-4CE9-BD48-812C0611C3C8}"/>
              </a:ext>
            </a:extLst>
          </p:cNvPr>
          <p:cNvSpPr/>
          <p:nvPr/>
        </p:nvSpPr>
        <p:spPr>
          <a:xfrm>
            <a:off x="5999870" y="3916435"/>
            <a:ext cx="1420837" cy="144640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CBDF4A-48D0-4BFD-86A1-EAD584D48B08}"/>
              </a:ext>
            </a:extLst>
          </p:cNvPr>
          <p:cNvSpPr txBox="1"/>
          <p:nvPr/>
        </p:nvSpPr>
        <p:spPr>
          <a:xfrm>
            <a:off x="6604758" y="5473211"/>
            <a:ext cx="743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JW1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DFAF860-DE1B-4DE7-B54D-4899CD17ABD2}"/>
              </a:ext>
            </a:extLst>
          </p:cNvPr>
          <p:cNvSpPr txBox="1"/>
          <p:nvPr/>
        </p:nvSpPr>
        <p:spPr>
          <a:xfrm>
            <a:off x="7524440" y="5288545"/>
            <a:ext cx="109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576x1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2E9B15-E510-417A-978F-401616E806FF}"/>
              </a:ext>
            </a:extLst>
          </p:cNvPr>
          <p:cNvSpPr txBox="1"/>
          <p:nvPr/>
        </p:nvSpPr>
        <p:spPr>
          <a:xfrm>
            <a:off x="8161605" y="4265836"/>
            <a:ext cx="7010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  =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07A769-8DC1-4C61-901B-DC46CA458203}"/>
              </a:ext>
            </a:extLst>
          </p:cNvPr>
          <p:cNvSpPr txBox="1"/>
          <p:nvPr/>
        </p:nvSpPr>
        <p:spPr>
          <a:xfrm>
            <a:off x="9124065" y="4017372"/>
            <a:ext cx="222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 all Rows of JW1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CACB985-03A2-407D-B42E-CBDC74BA707F}"/>
              </a:ext>
            </a:extLst>
          </p:cNvPr>
          <p:cNvCxnSpPr>
            <a:stCxn id="33" idx="3"/>
          </p:cNvCxnSpPr>
          <p:nvPr/>
        </p:nvCxnSpPr>
        <p:spPr>
          <a:xfrm flipV="1">
            <a:off x="8862645" y="4529282"/>
            <a:ext cx="2982352" cy="135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1AB85F5-A756-4F58-81BC-D5201641204B}"/>
              </a:ext>
            </a:extLst>
          </p:cNvPr>
          <p:cNvSpPr txBox="1"/>
          <p:nvPr/>
        </p:nvSpPr>
        <p:spPr>
          <a:xfrm>
            <a:off x="9971645" y="4661309"/>
            <a:ext cx="222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576</a:t>
            </a:r>
          </a:p>
        </p:txBody>
      </p:sp>
    </p:spTree>
    <p:extLst>
      <p:ext uri="{BB962C8B-B14F-4D97-AF65-F5344CB8AC3E}">
        <p14:creationId xmlns:p14="http://schemas.microsoft.com/office/powerpoint/2010/main" val="2093153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8EEF62-6979-4F22-B739-C752EADBBE64}"/>
              </a:ext>
            </a:extLst>
          </p:cNvPr>
          <p:cNvSpPr txBox="1"/>
          <p:nvPr/>
        </p:nvSpPr>
        <p:spPr>
          <a:xfrm>
            <a:off x="217455" y="2850598"/>
            <a:ext cx="201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4:</a:t>
            </a:r>
          </a:p>
        </p:txBody>
      </p:sp>
      <p:sp>
        <p:nvSpPr>
          <p:cNvPr id="5" name="Double Bracket 4">
            <a:extLst>
              <a:ext uri="{FF2B5EF4-FFF2-40B4-BE49-F238E27FC236}">
                <a16:creationId xmlns:a16="http://schemas.microsoft.com/office/drawing/2014/main" id="{B7156A4B-2107-4D33-9A00-2FF1C1367BFD}"/>
              </a:ext>
            </a:extLst>
          </p:cNvPr>
          <p:cNvSpPr/>
          <p:nvPr/>
        </p:nvSpPr>
        <p:spPr>
          <a:xfrm>
            <a:off x="655319" y="530496"/>
            <a:ext cx="1420837" cy="144640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4A4C80-C09C-4B87-8030-0ED6576A2985}"/>
              </a:ext>
            </a:extLst>
          </p:cNvPr>
          <p:cNvSpPr txBox="1"/>
          <p:nvPr/>
        </p:nvSpPr>
        <p:spPr>
          <a:xfrm>
            <a:off x="1097851" y="1985341"/>
            <a:ext cx="743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8779EF-E379-4B29-9CA0-9AF772E12ADB}"/>
              </a:ext>
            </a:extLst>
          </p:cNvPr>
          <p:cNvSpPr txBox="1"/>
          <p:nvPr/>
        </p:nvSpPr>
        <p:spPr>
          <a:xfrm>
            <a:off x="2017533" y="1800675"/>
            <a:ext cx="109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576x1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597869-FB25-4C6D-B777-8F6849A8359C}"/>
              </a:ext>
            </a:extLst>
          </p:cNvPr>
          <p:cNvSpPr txBox="1"/>
          <p:nvPr/>
        </p:nvSpPr>
        <p:spPr>
          <a:xfrm>
            <a:off x="2076156" y="1026421"/>
            <a:ext cx="7010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  *</a:t>
            </a:r>
          </a:p>
        </p:txBody>
      </p:sp>
      <p:sp>
        <p:nvSpPr>
          <p:cNvPr id="9" name="Double Bracket 8">
            <a:extLst>
              <a:ext uri="{FF2B5EF4-FFF2-40B4-BE49-F238E27FC236}">
                <a16:creationId xmlns:a16="http://schemas.microsoft.com/office/drawing/2014/main" id="{E317803E-C476-4657-89A3-E3D3E88AF672}"/>
              </a:ext>
            </a:extLst>
          </p:cNvPr>
          <p:cNvSpPr/>
          <p:nvPr/>
        </p:nvSpPr>
        <p:spPr>
          <a:xfrm>
            <a:off x="2777196" y="458689"/>
            <a:ext cx="1420837" cy="144640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5B79CF-00CF-4A54-A8AA-38BEBA52AA82}"/>
              </a:ext>
            </a:extLst>
          </p:cNvPr>
          <p:cNvSpPr txBox="1"/>
          <p:nvPr/>
        </p:nvSpPr>
        <p:spPr>
          <a:xfrm>
            <a:off x="3264283" y="1996432"/>
            <a:ext cx="142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63DC39-06D5-4CEE-B94A-FF6CE7954813}"/>
              </a:ext>
            </a:extLst>
          </p:cNvPr>
          <p:cNvSpPr txBox="1"/>
          <p:nvPr/>
        </p:nvSpPr>
        <p:spPr>
          <a:xfrm>
            <a:off x="4037123" y="1875251"/>
            <a:ext cx="109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576x2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C24C06-4505-4FA3-863D-22D4F9A8A7BF}"/>
              </a:ext>
            </a:extLst>
          </p:cNvPr>
          <p:cNvSpPr/>
          <p:nvPr/>
        </p:nvSpPr>
        <p:spPr>
          <a:xfrm>
            <a:off x="3574946" y="530496"/>
            <a:ext cx="470087" cy="1352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3C23D4-8FEF-4FA9-AAE7-399F4E94EF3A}"/>
              </a:ext>
            </a:extLst>
          </p:cNvPr>
          <p:cNvSpPr txBox="1"/>
          <p:nvPr/>
        </p:nvSpPr>
        <p:spPr>
          <a:xfrm>
            <a:off x="5121811" y="859778"/>
            <a:ext cx="7010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  =</a:t>
            </a:r>
          </a:p>
        </p:txBody>
      </p:sp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D3B85AC6-B33E-4A9E-B4BB-724D4EAF086D}"/>
              </a:ext>
            </a:extLst>
          </p:cNvPr>
          <p:cNvSpPr/>
          <p:nvPr/>
        </p:nvSpPr>
        <p:spPr>
          <a:xfrm>
            <a:off x="5999870" y="413574"/>
            <a:ext cx="1420837" cy="144640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1782C7-84EB-4EE5-9A91-3182E0295A2C}"/>
              </a:ext>
            </a:extLst>
          </p:cNvPr>
          <p:cNvSpPr txBox="1"/>
          <p:nvPr/>
        </p:nvSpPr>
        <p:spPr>
          <a:xfrm>
            <a:off x="6604758" y="1970350"/>
            <a:ext cx="743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JW2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3C161-4FEB-4219-88EE-15AAD043018E}"/>
              </a:ext>
            </a:extLst>
          </p:cNvPr>
          <p:cNvSpPr txBox="1"/>
          <p:nvPr/>
        </p:nvSpPr>
        <p:spPr>
          <a:xfrm>
            <a:off x="7524440" y="1785684"/>
            <a:ext cx="109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576x1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6AC0ED-D97A-45A9-B307-E7F642BE227E}"/>
              </a:ext>
            </a:extLst>
          </p:cNvPr>
          <p:cNvSpPr txBox="1"/>
          <p:nvPr/>
        </p:nvSpPr>
        <p:spPr>
          <a:xfrm>
            <a:off x="8161605" y="762975"/>
            <a:ext cx="7010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  =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DC1933-BFCC-43F3-93C6-57E5119DFBA0}"/>
              </a:ext>
            </a:extLst>
          </p:cNvPr>
          <p:cNvSpPr txBox="1"/>
          <p:nvPr/>
        </p:nvSpPr>
        <p:spPr>
          <a:xfrm>
            <a:off x="9124065" y="514511"/>
            <a:ext cx="222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 all Rows of JW2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EBCEE2-FD1D-40BB-8143-0DBB67BDAE0E}"/>
              </a:ext>
            </a:extLst>
          </p:cNvPr>
          <p:cNvCxnSpPr>
            <a:stCxn id="17" idx="3"/>
          </p:cNvCxnSpPr>
          <p:nvPr/>
        </p:nvCxnSpPr>
        <p:spPr>
          <a:xfrm flipV="1">
            <a:off x="8862645" y="1026421"/>
            <a:ext cx="2982352" cy="135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C39366-E74E-4F1B-A6AA-72EB15103AB0}"/>
              </a:ext>
            </a:extLst>
          </p:cNvPr>
          <p:cNvSpPr txBox="1"/>
          <p:nvPr/>
        </p:nvSpPr>
        <p:spPr>
          <a:xfrm>
            <a:off x="9971645" y="1158448"/>
            <a:ext cx="222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576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56ADEC-0800-413F-B1D0-47DE4D1007CE}"/>
              </a:ext>
            </a:extLst>
          </p:cNvPr>
          <p:cNvSpPr txBox="1"/>
          <p:nvPr/>
        </p:nvSpPr>
        <p:spPr>
          <a:xfrm>
            <a:off x="217455" y="143827"/>
            <a:ext cx="201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D2F3C4-58E3-4CD6-B97F-D35AFA9126B8}"/>
              </a:ext>
            </a:extLst>
          </p:cNvPr>
          <p:cNvSpPr txBox="1"/>
          <p:nvPr/>
        </p:nvSpPr>
        <p:spPr>
          <a:xfrm>
            <a:off x="942535" y="3219930"/>
            <a:ext cx="5153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 =  C  - </a:t>
            </a:r>
            <a:r>
              <a:rPr lang="en-US" dirty="0" err="1"/>
              <a:t>Learning_Rate</a:t>
            </a:r>
            <a:r>
              <a:rPr lang="en-US" dirty="0"/>
              <a:t> * JW1 </a:t>
            </a:r>
          </a:p>
          <a:p>
            <a:r>
              <a:rPr lang="en-US" dirty="0"/>
              <a:t>M = M - </a:t>
            </a:r>
            <a:r>
              <a:rPr lang="en-US" dirty="0" err="1"/>
              <a:t>Learning_Rate</a:t>
            </a:r>
            <a:r>
              <a:rPr lang="en-US" dirty="0"/>
              <a:t> * JW2 </a:t>
            </a:r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DA0EBD-6EC7-46E5-A956-6E4613CDEF1A}"/>
              </a:ext>
            </a:extLst>
          </p:cNvPr>
          <p:cNvSpPr txBox="1"/>
          <p:nvPr/>
        </p:nvSpPr>
        <p:spPr>
          <a:xfrm>
            <a:off x="217455" y="4313961"/>
            <a:ext cx="201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5: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B4BA2B-0423-4D35-8ECA-987C971991E4}"/>
              </a:ext>
            </a:extLst>
          </p:cNvPr>
          <p:cNvSpPr txBox="1"/>
          <p:nvPr/>
        </p:nvSpPr>
        <p:spPr>
          <a:xfrm>
            <a:off x="942535" y="4775626"/>
            <a:ext cx="5153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 Step 1 to Step 4 again till convergence (</a:t>
            </a:r>
            <a:r>
              <a:rPr lang="en-US" dirty="0" err="1"/>
              <a:t>Approx</a:t>
            </a:r>
            <a:r>
              <a:rPr lang="en-US" dirty="0"/>
              <a:t> 10,000 iterations)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22FA65-4FF4-435A-8998-B910E4F349E7}"/>
              </a:ext>
            </a:extLst>
          </p:cNvPr>
          <p:cNvSpPr txBox="1"/>
          <p:nvPr/>
        </p:nvSpPr>
        <p:spPr>
          <a:xfrm>
            <a:off x="217455" y="5661454"/>
            <a:ext cx="201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6: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97404C-1D41-4EA0-9DC5-08C4FC847A88}"/>
              </a:ext>
            </a:extLst>
          </p:cNvPr>
          <p:cNvSpPr txBox="1"/>
          <p:nvPr/>
        </p:nvSpPr>
        <p:spPr>
          <a:xfrm>
            <a:off x="910881" y="5982761"/>
            <a:ext cx="5153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C and M and store it as Machine Learning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82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901A1-0488-4962-81D8-FB5E4556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Square Error and Final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B95C3E-75BD-47DA-97FB-8882D0A70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46" y="1690688"/>
            <a:ext cx="5334000" cy="4000500"/>
          </a:xfrm>
          <a:prstGeom prst="rect">
            <a:avLst/>
          </a:prstGeom>
        </p:spPr>
      </p:pic>
      <p:sp>
        <p:nvSpPr>
          <p:cNvPr id="8" name="Double Bracket 7">
            <a:extLst>
              <a:ext uri="{FF2B5EF4-FFF2-40B4-BE49-F238E27FC236}">
                <a16:creationId xmlns:a16="http://schemas.microsoft.com/office/drawing/2014/main" id="{06DF27A0-81CF-45FB-A40B-1A574EEB1D1A}"/>
              </a:ext>
            </a:extLst>
          </p:cNvPr>
          <p:cNvSpPr/>
          <p:nvPr/>
        </p:nvSpPr>
        <p:spPr>
          <a:xfrm>
            <a:off x="7723163" y="2488150"/>
            <a:ext cx="2194560" cy="2405576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BF0CA8-7644-4BB3-BE9A-F06BD3159BF5}"/>
              </a:ext>
            </a:extLst>
          </p:cNvPr>
          <p:cNvSpPr txBox="1"/>
          <p:nvPr/>
        </p:nvSpPr>
        <p:spPr>
          <a:xfrm>
            <a:off x="7849772" y="2855742"/>
            <a:ext cx="194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-0.0992  * 1.0e+05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A7203A-AF11-4971-92B8-368461AC0ECD}"/>
              </a:ext>
            </a:extLst>
          </p:cNvPr>
          <p:cNvSpPr txBox="1"/>
          <p:nvPr/>
        </p:nvSpPr>
        <p:spPr>
          <a:xfrm>
            <a:off x="7849772" y="3837870"/>
            <a:ext cx="194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2.6912 * 1.0e+05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26F701-E8DC-4FE8-9AF0-A585AF6F98E0}"/>
              </a:ext>
            </a:extLst>
          </p:cNvPr>
          <p:cNvSpPr txBox="1"/>
          <p:nvPr/>
        </p:nvSpPr>
        <p:spPr>
          <a:xfrm>
            <a:off x="6096000" y="5368022"/>
            <a:ext cx="6105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ML Model  = Y = (2.6912 * 1.0e+05) * X  + (-0.0992  * 1.0e+05)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6018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249</Words>
  <Application>Microsoft Office PowerPoint</Application>
  <PresentationFormat>Widescreen</PresentationFormat>
  <Paragraphs>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Linear Regression Algorithm </vt:lpstr>
      <vt:lpstr>Housing Prices </vt:lpstr>
      <vt:lpstr>Goal of Machine Learning algorithm</vt:lpstr>
      <vt:lpstr>Algorithm </vt:lpstr>
      <vt:lpstr>Algorithm contd.. </vt:lpstr>
      <vt:lpstr>PowerPoint Presentation</vt:lpstr>
      <vt:lpstr>Mean Square Error and Final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Algorithm </dc:title>
  <dc:creator>Ramkumar Subramanian</dc:creator>
  <cp:lastModifiedBy>Ramkumar Subramanian</cp:lastModifiedBy>
  <cp:revision>17</cp:revision>
  <dcterms:created xsi:type="dcterms:W3CDTF">2018-01-19T20:35:54Z</dcterms:created>
  <dcterms:modified xsi:type="dcterms:W3CDTF">2018-01-19T21:13:59Z</dcterms:modified>
</cp:coreProperties>
</file>